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6" r:id="rId4"/>
    <p:sldId id="271" r:id="rId5"/>
    <p:sldId id="257" r:id="rId6"/>
    <p:sldId id="258" r:id="rId7"/>
    <p:sldId id="276" r:id="rId8"/>
    <p:sldId id="259" r:id="rId9"/>
    <p:sldId id="272" r:id="rId10"/>
    <p:sldId id="268" r:id="rId11"/>
    <p:sldId id="262" r:id="rId12"/>
    <p:sldId id="263" r:id="rId13"/>
    <p:sldId id="264" r:id="rId14"/>
    <p:sldId id="265" r:id="rId15"/>
    <p:sldId id="273" r:id="rId16"/>
    <p:sldId id="27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A37F4-09CA-4B70-9F82-92D31C6086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A68ACB-4FEB-4177-99AE-FD367FC5B0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Dataset Used: CNN/Daily Mail Dataset</a:t>
          </a:r>
          <a:endParaRPr lang="en-US"/>
        </a:p>
      </dgm:t>
    </dgm:pt>
    <dgm:pt modelId="{3C9FA351-F3F0-456E-A757-E5AC316F3CC4}" type="parTrans" cxnId="{7B6AC2C8-9860-492E-838A-1BD25007D815}">
      <dgm:prSet/>
      <dgm:spPr/>
      <dgm:t>
        <a:bodyPr/>
        <a:lstStyle/>
        <a:p>
          <a:endParaRPr lang="en-US"/>
        </a:p>
      </dgm:t>
    </dgm:pt>
    <dgm:pt modelId="{5129C717-8AE7-4DBD-8BF4-F2C33FCA98FF}" type="sibTrans" cxnId="{7B6AC2C8-9860-492E-838A-1BD25007D815}">
      <dgm:prSet/>
      <dgm:spPr/>
      <dgm:t>
        <a:bodyPr/>
        <a:lstStyle/>
        <a:p>
          <a:endParaRPr lang="en-US"/>
        </a:p>
      </dgm:t>
    </dgm:pt>
    <dgm:pt modelId="{B157F704-E162-4F99-ABB3-2122FBFDDD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Split Used: Train Split</a:t>
          </a:r>
          <a:endParaRPr lang="en-US"/>
        </a:p>
      </dgm:t>
    </dgm:pt>
    <dgm:pt modelId="{FCA9AFED-60DF-46C4-8264-0002C7C48488}" type="parTrans" cxnId="{8ECAFA4C-A78A-4ECB-9C9B-1BB9860F5AA3}">
      <dgm:prSet/>
      <dgm:spPr/>
      <dgm:t>
        <a:bodyPr/>
        <a:lstStyle/>
        <a:p>
          <a:endParaRPr lang="en-US"/>
        </a:p>
      </dgm:t>
    </dgm:pt>
    <dgm:pt modelId="{E322B646-A743-4678-86E8-606BCD075EBD}" type="sibTrans" cxnId="{8ECAFA4C-A78A-4ECB-9C9B-1BB9860F5AA3}">
      <dgm:prSet/>
      <dgm:spPr/>
      <dgm:t>
        <a:bodyPr/>
        <a:lstStyle/>
        <a:p>
          <a:endParaRPr lang="en-US"/>
        </a:p>
      </dgm:t>
    </dgm:pt>
    <dgm:pt modelId="{69290811-B7B6-4A90-AC9D-00F1CED14E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Number of Articles: 2,87,113 articles</a:t>
          </a:r>
          <a:endParaRPr lang="en-US"/>
        </a:p>
      </dgm:t>
    </dgm:pt>
    <dgm:pt modelId="{0C2B31EB-175D-4B64-B7E0-84E42481381C}" type="parTrans" cxnId="{A46A39BF-D7E4-4907-B96D-25B5A476E48C}">
      <dgm:prSet/>
      <dgm:spPr/>
      <dgm:t>
        <a:bodyPr/>
        <a:lstStyle/>
        <a:p>
          <a:endParaRPr lang="en-US"/>
        </a:p>
      </dgm:t>
    </dgm:pt>
    <dgm:pt modelId="{2B3B15C9-C4B0-46F0-AC55-2E3CAE32E4A5}" type="sibTrans" cxnId="{A46A39BF-D7E4-4907-B96D-25B5A476E48C}">
      <dgm:prSet/>
      <dgm:spPr/>
      <dgm:t>
        <a:bodyPr/>
        <a:lstStyle/>
        <a:p>
          <a:endParaRPr lang="en-US"/>
        </a:p>
      </dgm:t>
    </dgm:pt>
    <dgm:pt modelId="{0F8F0D9C-C345-4FE7-845B-C106F7DE2D9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Columns: articles, highlights, ID</a:t>
          </a:r>
          <a:endParaRPr lang="en-US"/>
        </a:p>
      </dgm:t>
    </dgm:pt>
    <dgm:pt modelId="{FC171122-E042-4E4E-BF00-A5BE57871991}" type="parTrans" cxnId="{76BAF202-36F9-4C63-8F2E-75C6CE644989}">
      <dgm:prSet/>
      <dgm:spPr/>
      <dgm:t>
        <a:bodyPr/>
        <a:lstStyle/>
        <a:p>
          <a:endParaRPr lang="en-US"/>
        </a:p>
      </dgm:t>
    </dgm:pt>
    <dgm:pt modelId="{936E9568-5D21-41A9-97B0-96A2CB60E93B}" type="sibTrans" cxnId="{76BAF202-36F9-4C63-8F2E-75C6CE644989}">
      <dgm:prSet/>
      <dgm:spPr/>
      <dgm:t>
        <a:bodyPr/>
        <a:lstStyle/>
        <a:p>
          <a:endParaRPr lang="en-US"/>
        </a:p>
      </dgm:t>
    </dgm:pt>
    <dgm:pt modelId="{C7C47C82-4983-42FC-A415-14E1FDC80354}" type="pres">
      <dgm:prSet presAssocID="{5B9A37F4-09CA-4B70-9F82-92D31C608631}" presName="root" presStyleCnt="0">
        <dgm:presLayoutVars>
          <dgm:dir/>
          <dgm:resizeHandles val="exact"/>
        </dgm:presLayoutVars>
      </dgm:prSet>
      <dgm:spPr/>
    </dgm:pt>
    <dgm:pt modelId="{63C9100C-61DA-49F2-A325-E445B1A54228}" type="pres">
      <dgm:prSet presAssocID="{F3A68ACB-4FEB-4177-99AE-FD367FC5B076}" presName="compNode" presStyleCnt="0"/>
      <dgm:spPr/>
    </dgm:pt>
    <dgm:pt modelId="{2EA7C1D6-D0B9-4502-A295-F823F7EE5F25}" type="pres">
      <dgm:prSet presAssocID="{F3A68ACB-4FEB-4177-99AE-FD367FC5B076}" presName="bgRect" presStyleLbl="bgShp" presStyleIdx="0" presStyleCnt="4"/>
      <dgm:spPr/>
    </dgm:pt>
    <dgm:pt modelId="{C1FFA317-1E82-4CA5-946E-DA3F55FBA4CF}" type="pres">
      <dgm:prSet presAssocID="{F3A68ACB-4FEB-4177-99AE-FD367FC5B0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3A8020-AC86-4339-8CD7-F4AB42577A32}" type="pres">
      <dgm:prSet presAssocID="{F3A68ACB-4FEB-4177-99AE-FD367FC5B076}" presName="spaceRect" presStyleCnt="0"/>
      <dgm:spPr/>
    </dgm:pt>
    <dgm:pt modelId="{24079DB6-2D28-4F98-97CA-370DFC6E900A}" type="pres">
      <dgm:prSet presAssocID="{F3A68ACB-4FEB-4177-99AE-FD367FC5B076}" presName="parTx" presStyleLbl="revTx" presStyleIdx="0" presStyleCnt="4">
        <dgm:presLayoutVars>
          <dgm:chMax val="0"/>
          <dgm:chPref val="0"/>
        </dgm:presLayoutVars>
      </dgm:prSet>
      <dgm:spPr/>
    </dgm:pt>
    <dgm:pt modelId="{887C4280-791E-427E-ACAD-059BA25A2790}" type="pres">
      <dgm:prSet presAssocID="{5129C717-8AE7-4DBD-8BF4-F2C33FCA98FF}" presName="sibTrans" presStyleCnt="0"/>
      <dgm:spPr/>
    </dgm:pt>
    <dgm:pt modelId="{387C4E51-61E4-4900-A11E-6348DA2F16BB}" type="pres">
      <dgm:prSet presAssocID="{B157F704-E162-4F99-ABB3-2122FBFDDDFD}" presName="compNode" presStyleCnt="0"/>
      <dgm:spPr/>
    </dgm:pt>
    <dgm:pt modelId="{3C1442FD-454F-41DF-A981-D71C4BAE52C8}" type="pres">
      <dgm:prSet presAssocID="{B157F704-E162-4F99-ABB3-2122FBFDDDFD}" presName="bgRect" presStyleLbl="bgShp" presStyleIdx="1" presStyleCnt="4"/>
      <dgm:spPr/>
    </dgm:pt>
    <dgm:pt modelId="{4298A0C5-950A-4DEE-AB76-EF3F1D4D9F93}" type="pres">
      <dgm:prSet presAssocID="{B157F704-E162-4F99-ABB3-2122FBFDD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E06586C-A6A2-4C99-9BD7-CD05106C215A}" type="pres">
      <dgm:prSet presAssocID="{B157F704-E162-4F99-ABB3-2122FBFDDDFD}" presName="spaceRect" presStyleCnt="0"/>
      <dgm:spPr/>
    </dgm:pt>
    <dgm:pt modelId="{06550304-F1C9-47B8-A510-2777B53A75B1}" type="pres">
      <dgm:prSet presAssocID="{B157F704-E162-4F99-ABB3-2122FBFDDDFD}" presName="parTx" presStyleLbl="revTx" presStyleIdx="1" presStyleCnt="4">
        <dgm:presLayoutVars>
          <dgm:chMax val="0"/>
          <dgm:chPref val="0"/>
        </dgm:presLayoutVars>
      </dgm:prSet>
      <dgm:spPr/>
    </dgm:pt>
    <dgm:pt modelId="{871280F6-3894-4789-823A-C6261F58079B}" type="pres">
      <dgm:prSet presAssocID="{E322B646-A743-4678-86E8-606BCD075EBD}" presName="sibTrans" presStyleCnt="0"/>
      <dgm:spPr/>
    </dgm:pt>
    <dgm:pt modelId="{91709167-6712-40B0-ACFE-514FD07F8BA6}" type="pres">
      <dgm:prSet presAssocID="{69290811-B7B6-4A90-AC9D-00F1CED14EC6}" presName="compNode" presStyleCnt="0"/>
      <dgm:spPr/>
    </dgm:pt>
    <dgm:pt modelId="{E7547B24-6831-4E24-9D0C-E5DABD1AB52A}" type="pres">
      <dgm:prSet presAssocID="{69290811-B7B6-4A90-AC9D-00F1CED14EC6}" presName="bgRect" presStyleLbl="bgShp" presStyleIdx="2" presStyleCnt="4"/>
      <dgm:spPr/>
    </dgm:pt>
    <dgm:pt modelId="{3D761271-BA72-4E12-8EC0-C69F80F8E285}" type="pres">
      <dgm:prSet presAssocID="{69290811-B7B6-4A90-AC9D-00F1CED14E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E6B4FAD-A0BC-4EAE-9A2F-274B7FDC8A3E}" type="pres">
      <dgm:prSet presAssocID="{69290811-B7B6-4A90-AC9D-00F1CED14EC6}" presName="spaceRect" presStyleCnt="0"/>
      <dgm:spPr/>
    </dgm:pt>
    <dgm:pt modelId="{6CA85AE9-7F31-49A8-B62D-48513410D5F0}" type="pres">
      <dgm:prSet presAssocID="{69290811-B7B6-4A90-AC9D-00F1CED14EC6}" presName="parTx" presStyleLbl="revTx" presStyleIdx="2" presStyleCnt="4">
        <dgm:presLayoutVars>
          <dgm:chMax val="0"/>
          <dgm:chPref val="0"/>
        </dgm:presLayoutVars>
      </dgm:prSet>
      <dgm:spPr/>
    </dgm:pt>
    <dgm:pt modelId="{8466D4FC-EC0E-4C7B-BF3E-BA43FAF53206}" type="pres">
      <dgm:prSet presAssocID="{2B3B15C9-C4B0-46F0-AC55-2E3CAE32E4A5}" presName="sibTrans" presStyleCnt="0"/>
      <dgm:spPr/>
    </dgm:pt>
    <dgm:pt modelId="{66A2D872-AA9D-43CA-ADAE-E77E04D12A98}" type="pres">
      <dgm:prSet presAssocID="{0F8F0D9C-C345-4FE7-845B-C106F7DE2D96}" presName="compNode" presStyleCnt="0"/>
      <dgm:spPr/>
    </dgm:pt>
    <dgm:pt modelId="{EFF9F5B7-2D71-4C3F-96A8-C1EB94E0531C}" type="pres">
      <dgm:prSet presAssocID="{0F8F0D9C-C345-4FE7-845B-C106F7DE2D96}" presName="bgRect" presStyleLbl="bgShp" presStyleIdx="3" presStyleCnt="4"/>
      <dgm:spPr/>
    </dgm:pt>
    <dgm:pt modelId="{227E57C2-C0C7-41EA-B981-40A14E2808B0}" type="pres">
      <dgm:prSet presAssocID="{0F8F0D9C-C345-4FE7-845B-C106F7DE2D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5EAFC3-9884-40FB-AD79-94506263677A}" type="pres">
      <dgm:prSet presAssocID="{0F8F0D9C-C345-4FE7-845B-C106F7DE2D96}" presName="spaceRect" presStyleCnt="0"/>
      <dgm:spPr/>
    </dgm:pt>
    <dgm:pt modelId="{9F422ED5-F02D-4301-ACA7-409A55F675E9}" type="pres">
      <dgm:prSet presAssocID="{0F8F0D9C-C345-4FE7-845B-C106F7DE2D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BAF202-36F9-4C63-8F2E-75C6CE644989}" srcId="{5B9A37F4-09CA-4B70-9F82-92D31C608631}" destId="{0F8F0D9C-C345-4FE7-845B-C106F7DE2D96}" srcOrd="3" destOrd="0" parTransId="{FC171122-E042-4E4E-BF00-A5BE57871991}" sibTransId="{936E9568-5D21-41A9-97B0-96A2CB60E93B}"/>
    <dgm:cxn modelId="{9B2B9A20-52F0-4F33-B906-BBA09666B961}" type="presOf" srcId="{69290811-B7B6-4A90-AC9D-00F1CED14EC6}" destId="{6CA85AE9-7F31-49A8-B62D-48513410D5F0}" srcOrd="0" destOrd="0" presId="urn:microsoft.com/office/officeart/2018/2/layout/IconVerticalSolidList"/>
    <dgm:cxn modelId="{8ECAFA4C-A78A-4ECB-9C9B-1BB9860F5AA3}" srcId="{5B9A37F4-09CA-4B70-9F82-92D31C608631}" destId="{B157F704-E162-4F99-ABB3-2122FBFDDDFD}" srcOrd="1" destOrd="0" parTransId="{FCA9AFED-60DF-46C4-8264-0002C7C48488}" sibTransId="{E322B646-A743-4678-86E8-606BCD075EBD}"/>
    <dgm:cxn modelId="{3217336D-6F71-4C8F-9817-42DF2CC69328}" type="presOf" srcId="{0F8F0D9C-C345-4FE7-845B-C106F7DE2D96}" destId="{9F422ED5-F02D-4301-ACA7-409A55F675E9}" srcOrd="0" destOrd="0" presId="urn:microsoft.com/office/officeart/2018/2/layout/IconVerticalSolidList"/>
    <dgm:cxn modelId="{26CAB9AF-FE90-4A41-A81C-8BF0525C08BD}" type="presOf" srcId="{5B9A37F4-09CA-4B70-9F82-92D31C608631}" destId="{C7C47C82-4983-42FC-A415-14E1FDC80354}" srcOrd="0" destOrd="0" presId="urn:microsoft.com/office/officeart/2018/2/layout/IconVerticalSolidList"/>
    <dgm:cxn modelId="{A46A39BF-D7E4-4907-B96D-25B5A476E48C}" srcId="{5B9A37F4-09CA-4B70-9F82-92D31C608631}" destId="{69290811-B7B6-4A90-AC9D-00F1CED14EC6}" srcOrd="2" destOrd="0" parTransId="{0C2B31EB-175D-4B64-B7E0-84E42481381C}" sibTransId="{2B3B15C9-C4B0-46F0-AC55-2E3CAE32E4A5}"/>
    <dgm:cxn modelId="{7B6AC2C8-9860-492E-838A-1BD25007D815}" srcId="{5B9A37F4-09CA-4B70-9F82-92D31C608631}" destId="{F3A68ACB-4FEB-4177-99AE-FD367FC5B076}" srcOrd="0" destOrd="0" parTransId="{3C9FA351-F3F0-456E-A757-E5AC316F3CC4}" sibTransId="{5129C717-8AE7-4DBD-8BF4-F2C33FCA98FF}"/>
    <dgm:cxn modelId="{E342C0D6-AF90-4ECA-9692-3B74D3EA4DFE}" type="presOf" srcId="{F3A68ACB-4FEB-4177-99AE-FD367FC5B076}" destId="{24079DB6-2D28-4F98-97CA-370DFC6E900A}" srcOrd="0" destOrd="0" presId="urn:microsoft.com/office/officeart/2018/2/layout/IconVerticalSolidList"/>
    <dgm:cxn modelId="{D1D642FE-99A2-47E7-9A28-96B54E2839A3}" type="presOf" srcId="{B157F704-E162-4F99-ABB3-2122FBFDDDFD}" destId="{06550304-F1C9-47B8-A510-2777B53A75B1}" srcOrd="0" destOrd="0" presId="urn:microsoft.com/office/officeart/2018/2/layout/IconVerticalSolidList"/>
    <dgm:cxn modelId="{274E35E1-6728-43C6-8C99-4B8F48A14E7E}" type="presParOf" srcId="{C7C47C82-4983-42FC-A415-14E1FDC80354}" destId="{63C9100C-61DA-49F2-A325-E445B1A54228}" srcOrd="0" destOrd="0" presId="urn:microsoft.com/office/officeart/2018/2/layout/IconVerticalSolidList"/>
    <dgm:cxn modelId="{5207273D-F90F-4C3F-88DA-FEA3CFEECC4F}" type="presParOf" srcId="{63C9100C-61DA-49F2-A325-E445B1A54228}" destId="{2EA7C1D6-D0B9-4502-A295-F823F7EE5F25}" srcOrd="0" destOrd="0" presId="urn:microsoft.com/office/officeart/2018/2/layout/IconVerticalSolidList"/>
    <dgm:cxn modelId="{6330A236-028A-4664-A5BF-A5B6743B5576}" type="presParOf" srcId="{63C9100C-61DA-49F2-A325-E445B1A54228}" destId="{C1FFA317-1E82-4CA5-946E-DA3F55FBA4CF}" srcOrd="1" destOrd="0" presId="urn:microsoft.com/office/officeart/2018/2/layout/IconVerticalSolidList"/>
    <dgm:cxn modelId="{14D32B6B-905C-45B8-8199-1063D48EA06B}" type="presParOf" srcId="{63C9100C-61DA-49F2-A325-E445B1A54228}" destId="{2D3A8020-AC86-4339-8CD7-F4AB42577A32}" srcOrd="2" destOrd="0" presId="urn:microsoft.com/office/officeart/2018/2/layout/IconVerticalSolidList"/>
    <dgm:cxn modelId="{D8CB0AA1-EDE7-4FDE-B628-A81B56D879EE}" type="presParOf" srcId="{63C9100C-61DA-49F2-A325-E445B1A54228}" destId="{24079DB6-2D28-4F98-97CA-370DFC6E900A}" srcOrd="3" destOrd="0" presId="urn:microsoft.com/office/officeart/2018/2/layout/IconVerticalSolidList"/>
    <dgm:cxn modelId="{DF95778E-1252-4F12-97C1-AD171F5DA7AE}" type="presParOf" srcId="{C7C47C82-4983-42FC-A415-14E1FDC80354}" destId="{887C4280-791E-427E-ACAD-059BA25A2790}" srcOrd="1" destOrd="0" presId="urn:microsoft.com/office/officeart/2018/2/layout/IconVerticalSolidList"/>
    <dgm:cxn modelId="{64B553C9-7E5E-4BAB-9FA1-E0506EA0608A}" type="presParOf" srcId="{C7C47C82-4983-42FC-A415-14E1FDC80354}" destId="{387C4E51-61E4-4900-A11E-6348DA2F16BB}" srcOrd="2" destOrd="0" presId="urn:microsoft.com/office/officeart/2018/2/layout/IconVerticalSolidList"/>
    <dgm:cxn modelId="{AAEF0FCA-AE47-4C7C-9E3D-F061ED7DB58C}" type="presParOf" srcId="{387C4E51-61E4-4900-A11E-6348DA2F16BB}" destId="{3C1442FD-454F-41DF-A981-D71C4BAE52C8}" srcOrd="0" destOrd="0" presId="urn:microsoft.com/office/officeart/2018/2/layout/IconVerticalSolidList"/>
    <dgm:cxn modelId="{F31BD9B8-76CF-46D3-81F3-19EA370DFE96}" type="presParOf" srcId="{387C4E51-61E4-4900-A11E-6348DA2F16BB}" destId="{4298A0C5-950A-4DEE-AB76-EF3F1D4D9F93}" srcOrd="1" destOrd="0" presId="urn:microsoft.com/office/officeart/2018/2/layout/IconVerticalSolidList"/>
    <dgm:cxn modelId="{E4F6AC35-1087-4262-AD3B-645D9D2E3F8B}" type="presParOf" srcId="{387C4E51-61E4-4900-A11E-6348DA2F16BB}" destId="{0E06586C-A6A2-4C99-9BD7-CD05106C215A}" srcOrd="2" destOrd="0" presId="urn:microsoft.com/office/officeart/2018/2/layout/IconVerticalSolidList"/>
    <dgm:cxn modelId="{57880353-E27C-4F1D-9D35-76ED22307A1F}" type="presParOf" srcId="{387C4E51-61E4-4900-A11E-6348DA2F16BB}" destId="{06550304-F1C9-47B8-A510-2777B53A75B1}" srcOrd="3" destOrd="0" presId="urn:microsoft.com/office/officeart/2018/2/layout/IconVerticalSolidList"/>
    <dgm:cxn modelId="{FD67ECDC-E91B-45DF-8674-EB6A7275A381}" type="presParOf" srcId="{C7C47C82-4983-42FC-A415-14E1FDC80354}" destId="{871280F6-3894-4789-823A-C6261F58079B}" srcOrd="3" destOrd="0" presId="urn:microsoft.com/office/officeart/2018/2/layout/IconVerticalSolidList"/>
    <dgm:cxn modelId="{BE8BB703-B393-4BD7-9941-2EAAC23BB66C}" type="presParOf" srcId="{C7C47C82-4983-42FC-A415-14E1FDC80354}" destId="{91709167-6712-40B0-ACFE-514FD07F8BA6}" srcOrd="4" destOrd="0" presId="urn:microsoft.com/office/officeart/2018/2/layout/IconVerticalSolidList"/>
    <dgm:cxn modelId="{51466721-1737-499E-B014-7EDCD2D81798}" type="presParOf" srcId="{91709167-6712-40B0-ACFE-514FD07F8BA6}" destId="{E7547B24-6831-4E24-9D0C-E5DABD1AB52A}" srcOrd="0" destOrd="0" presId="urn:microsoft.com/office/officeart/2018/2/layout/IconVerticalSolidList"/>
    <dgm:cxn modelId="{430645A0-5E38-4899-8AD2-BF4E1F2BE9E7}" type="presParOf" srcId="{91709167-6712-40B0-ACFE-514FD07F8BA6}" destId="{3D761271-BA72-4E12-8EC0-C69F80F8E285}" srcOrd="1" destOrd="0" presId="urn:microsoft.com/office/officeart/2018/2/layout/IconVerticalSolidList"/>
    <dgm:cxn modelId="{3CD810D6-15B1-403F-A51A-63AD0972ED18}" type="presParOf" srcId="{91709167-6712-40B0-ACFE-514FD07F8BA6}" destId="{7E6B4FAD-A0BC-4EAE-9A2F-274B7FDC8A3E}" srcOrd="2" destOrd="0" presId="urn:microsoft.com/office/officeart/2018/2/layout/IconVerticalSolidList"/>
    <dgm:cxn modelId="{A46C23BE-CC02-41CF-BB3A-0879247BF702}" type="presParOf" srcId="{91709167-6712-40B0-ACFE-514FD07F8BA6}" destId="{6CA85AE9-7F31-49A8-B62D-48513410D5F0}" srcOrd="3" destOrd="0" presId="urn:microsoft.com/office/officeart/2018/2/layout/IconVerticalSolidList"/>
    <dgm:cxn modelId="{F7FBF5BB-3472-4071-8202-73E2847DF86A}" type="presParOf" srcId="{C7C47C82-4983-42FC-A415-14E1FDC80354}" destId="{8466D4FC-EC0E-4C7B-BF3E-BA43FAF53206}" srcOrd="5" destOrd="0" presId="urn:microsoft.com/office/officeart/2018/2/layout/IconVerticalSolidList"/>
    <dgm:cxn modelId="{18464A2B-56EE-4F92-BCF2-0BFD5FC1DA56}" type="presParOf" srcId="{C7C47C82-4983-42FC-A415-14E1FDC80354}" destId="{66A2D872-AA9D-43CA-ADAE-E77E04D12A98}" srcOrd="6" destOrd="0" presId="urn:microsoft.com/office/officeart/2018/2/layout/IconVerticalSolidList"/>
    <dgm:cxn modelId="{3FC56A2A-8AE7-48A5-AB07-3C50A3E196C6}" type="presParOf" srcId="{66A2D872-AA9D-43CA-ADAE-E77E04D12A98}" destId="{EFF9F5B7-2D71-4C3F-96A8-C1EB94E0531C}" srcOrd="0" destOrd="0" presId="urn:microsoft.com/office/officeart/2018/2/layout/IconVerticalSolidList"/>
    <dgm:cxn modelId="{90500D62-103F-45F4-A031-175D9741571F}" type="presParOf" srcId="{66A2D872-AA9D-43CA-ADAE-E77E04D12A98}" destId="{227E57C2-C0C7-41EA-B981-40A14E2808B0}" srcOrd="1" destOrd="0" presId="urn:microsoft.com/office/officeart/2018/2/layout/IconVerticalSolidList"/>
    <dgm:cxn modelId="{B46B53E7-3F6F-431C-9B8A-735A6BE2B20D}" type="presParOf" srcId="{66A2D872-AA9D-43CA-ADAE-E77E04D12A98}" destId="{B05EAFC3-9884-40FB-AD79-94506263677A}" srcOrd="2" destOrd="0" presId="urn:microsoft.com/office/officeart/2018/2/layout/IconVerticalSolidList"/>
    <dgm:cxn modelId="{ECC76073-89FC-48F5-B0AC-16322545860F}" type="presParOf" srcId="{66A2D872-AA9D-43CA-ADAE-E77E04D12A98}" destId="{9F422ED5-F02D-4301-ACA7-409A55F67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CB328-50A8-4169-8FFE-F20E3C0FC4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54554-E290-4726-BCD8-49AA212FA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Brunton, Steven L., and J. Nathan Kutz. </a:t>
          </a:r>
          <a:r>
            <a:rPr lang="en-US" i="1"/>
            <a:t>Data Driven Science &amp; Engineering: Machine Learning, Dynamical Systems, and Control</a:t>
          </a:r>
          <a:r>
            <a:rPr lang="en-US"/>
            <a:t>. Cambridge: Cambridge University Press, 2019.</a:t>
          </a:r>
        </a:p>
      </dgm:t>
    </dgm:pt>
    <dgm:pt modelId="{383EF0D7-F62E-4327-A06C-BFDF1286AF7B}" type="parTrans" cxnId="{A52D43CE-5FD8-4893-B5B8-E420B4EB4188}">
      <dgm:prSet/>
      <dgm:spPr/>
      <dgm:t>
        <a:bodyPr/>
        <a:lstStyle/>
        <a:p>
          <a:endParaRPr lang="en-US"/>
        </a:p>
      </dgm:t>
    </dgm:pt>
    <dgm:pt modelId="{6C10C2D4-2D66-45F0-BCBC-1DC955287269}" type="sibTrans" cxnId="{A52D43CE-5FD8-4893-B5B8-E420B4EB4188}">
      <dgm:prSet/>
      <dgm:spPr/>
      <dgm:t>
        <a:bodyPr/>
        <a:lstStyle/>
        <a:p>
          <a:endParaRPr lang="en-US"/>
        </a:p>
      </dgm:t>
    </dgm:pt>
    <dgm:pt modelId="{DD06BD4B-D33F-476F-A441-234C2E13A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Olney, A. M. Large-scale latent semantic analysis.</a:t>
          </a:r>
        </a:p>
      </dgm:t>
    </dgm:pt>
    <dgm:pt modelId="{ADD0003D-8AB0-4AB0-BF1D-FE571E56EFFA}" type="parTrans" cxnId="{59CDE43C-7406-4D72-B19F-4BF36DE6DA8C}">
      <dgm:prSet/>
      <dgm:spPr/>
      <dgm:t>
        <a:bodyPr/>
        <a:lstStyle/>
        <a:p>
          <a:endParaRPr lang="en-US"/>
        </a:p>
      </dgm:t>
    </dgm:pt>
    <dgm:pt modelId="{CF381633-9E4B-45C4-871A-54AACBC416FD}" type="sibTrans" cxnId="{59CDE43C-7406-4D72-B19F-4BF36DE6DA8C}">
      <dgm:prSet/>
      <dgm:spPr/>
      <dgm:t>
        <a:bodyPr/>
        <a:lstStyle/>
        <a:p>
          <a:endParaRPr lang="en-US"/>
        </a:p>
      </dgm:t>
    </dgm:pt>
    <dgm:pt modelId="{80CFE673-1078-4A08-9E6C-75ACB0B86D53}" type="pres">
      <dgm:prSet presAssocID="{504CB328-50A8-4169-8FFE-F20E3C0FC422}" presName="root" presStyleCnt="0">
        <dgm:presLayoutVars>
          <dgm:dir/>
          <dgm:resizeHandles val="exact"/>
        </dgm:presLayoutVars>
      </dgm:prSet>
      <dgm:spPr/>
    </dgm:pt>
    <dgm:pt modelId="{EDA7A518-98EE-421E-8D56-1CA75A96A912}" type="pres">
      <dgm:prSet presAssocID="{E3354554-E290-4726-BCD8-49AA212FA8F0}" presName="compNode" presStyleCnt="0"/>
      <dgm:spPr/>
    </dgm:pt>
    <dgm:pt modelId="{FDF9CB8E-FE3A-4570-B39E-3DBF784FDDBA}" type="pres">
      <dgm:prSet presAssocID="{E3354554-E290-4726-BCD8-49AA212FA8F0}" presName="bgRect" presStyleLbl="bgShp" presStyleIdx="0" presStyleCnt="2"/>
      <dgm:spPr/>
    </dgm:pt>
    <dgm:pt modelId="{225F3188-DC24-4600-8AB6-DC88416E8670}" type="pres">
      <dgm:prSet presAssocID="{E3354554-E290-4726-BCD8-49AA212FA8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496B4689-9EF7-402C-8757-C1AC8F9F48F0}" type="pres">
      <dgm:prSet presAssocID="{E3354554-E290-4726-BCD8-49AA212FA8F0}" presName="spaceRect" presStyleCnt="0"/>
      <dgm:spPr/>
    </dgm:pt>
    <dgm:pt modelId="{94697A7C-48D7-4F14-813F-CFE6F0ECD51F}" type="pres">
      <dgm:prSet presAssocID="{E3354554-E290-4726-BCD8-49AA212FA8F0}" presName="parTx" presStyleLbl="revTx" presStyleIdx="0" presStyleCnt="2">
        <dgm:presLayoutVars>
          <dgm:chMax val="0"/>
          <dgm:chPref val="0"/>
        </dgm:presLayoutVars>
      </dgm:prSet>
      <dgm:spPr/>
    </dgm:pt>
    <dgm:pt modelId="{BEC7E101-0B20-43B0-8870-911C07571E6A}" type="pres">
      <dgm:prSet presAssocID="{6C10C2D4-2D66-45F0-BCBC-1DC955287269}" presName="sibTrans" presStyleCnt="0"/>
      <dgm:spPr/>
    </dgm:pt>
    <dgm:pt modelId="{2F46EB7D-6831-4D56-B749-A292EDBA9B32}" type="pres">
      <dgm:prSet presAssocID="{DD06BD4B-D33F-476F-A441-234C2E13AD4B}" presName="compNode" presStyleCnt="0"/>
      <dgm:spPr/>
    </dgm:pt>
    <dgm:pt modelId="{88DD5016-20A7-41E0-8469-2B293F1591DB}" type="pres">
      <dgm:prSet presAssocID="{DD06BD4B-D33F-476F-A441-234C2E13AD4B}" presName="bgRect" presStyleLbl="bgShp" presStyleIdx="1" presStyleCnt="2"/>
      <dgm:spPr/>
    </dgm:pt>
    <dgm:pt modelId="{BEF3B562-3470-4D50-AA36-5B8056D76797}" type="pres">
      <dgm:prSet presAssocID="{DD06BD4B-D33F-476F-A441-234C2E13AD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D12B92C-7D7E-4091-9CBB-EBCF5743AAB7}" type="pres">
      <dgm:prSet presAssocID="{DD06BD4B-D33F-476F-A441-234C2E13AD4B}" presName="spaceRect" presStyleCnt="0"/>
      <dgm:spPr/>
    </dgm:pt>
    <dgm:pt modelId="{B2211787-8405-4911-92AC-579AB7F75E43}" type="pres">
      <dgm:prSet presAssocID="{DD06BD4B-D33F-476F-A441-234C2E13AD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7850732-1545-4482-A768-58A09AD58F9B}" type="presOf" srcId="{504CB328-50A8-4169-8FFE-F20E3C0FC422}" destId="{80CFE673-1078-4A08-9E6C-75ACB0B86D53}" srcOrd="0" destOrd="0" presId="urn:microsoft.com/office/officeart/2018/2/layout/IconVerticalSolidList"/>
    <dgm:cxn modelId="{59CDE43C-7406-4D72-B19F-4BF36DE6DA8C}" srcId="{504CB328-50A8-4169-8FFE-F20E3C0FC422}" destId="{DD06BD4B-D33F-476F-A441-234C2E13AD4B}" srcOrd="1" destOrd="0" parTransId="{ADD0003D-8AB0-4AB0-BF1D-FE571E56EFFA}" sibTransId="{CF381633-9E4B-45C4-871A-54AACBC416FD}"/>
    <dgm:cxn modelId="{65E3165D-C1DD-44E8-A4CC-9E184782A38C}" type="presOf" srcId="{DD06BD4B-D33F-476F-A441-234C2E13AD4B}" destId="{B2211787-8405-4911-92AC-579AB7F75E43}" srcOrd="0" destOrd="0" presId="urn:microsoft.com/office/officeart/2018/2/layout/IconVerticalSolidList"/>
    <dgm:cxn modelId="{5EBEEA48-5DB1-4C53-B9AA-668FA914D554}" type="presOf" srcId="{E3354554-E290-4726-BCD8-49AA212FA8F0}" destId="{94697A7C-48D7-4F14-813F-CFE6F0ECD51F}" srcOrd="0" destOrd="0" presId="urn:microsoft.com/office/officeart/2018/2/layout/IconVerticalSolidList"/>
    <dgm:cxn modelId="{A52D43CE-5FD8-4893-B5B8-E420B4EB4188}" srcId="{504CB328-50A8-4169-8FFE-F20E3C0FC422}" destId="{E3354554-E290-4726-BCD8-49AA212FA8F0}" srcOrd="0" destOrd="0" parTransId="{383EF0D7-F62E-4327-A06C-BFDF1286AF7B}" sibTransId="{6C10C2D4-2D66-45F0-BCBC-1DC955287269}"/>
    <dgm:cxn modelId="{36A98425-7FC9-4697-A3C1-856C9AD181CA}" type="presParOf" srcId="{80CFE673-1078-4A08-9E6C-75ACB0B86D53}" destId="{EDA7A518-98EE-421E-8D56-1CA75A96A912}" srcOrd="0" destOrd="0" presId="urn:microsoft.com/office/officeart/2018/2/layout/IconVerticalSolidList"/>
    <dgm:cxn modelId="{D02D573D-9827-4B4E-A8F5-EA77FBC60743}" type="presParOf" srcId="{EDA7A518-98EE-421E-8D56-1CA75A96A912}" destId="{FDF9CB8E-FE3A-4570-B39E-3DBF784FDDBA}" srcOrd="0" destOrd="0" presId="urn:microsoft.com/office/officeart/2018/2/layout/IconVerticalSolidList"/>
    <dgm:cxn modelId="{953DB8CE-92B1-4A24-B3B9-D8CDDA593D2E}" type="presParOf" srcId="{EDA7A518-98EE-421E-8D56-1CA75A96A912}" destId="{225F3188-DC24-4600-8AB6-DC88416E8670}" srcOrd="1" destOrd="0" presId="urn:microsoft.com/office/officeart/2018/2/layout/IconVerticalSolidList"/>
    <dgm:cxn modelId="{28920EC4-2635-4BA9-A0EE-D463B478BB44}" type="presParOf" srcId="{EDA7A518-98EE-421E-8D56-1CA75A96A912}" destId="{496B4689-9EF7-402C-8757-C1AC8F9F48F0}" srcOrd="2" destOrd="0" presId="urn:microsoft.com/office/officeart/2018/2/layout/IconVerticalSolidList"/>
    <dgm:cxn modelId="{A069AAAC-713B-4A94-A4B9-F2E97F8988DF}" type="presParOf" srcId="{EDA7A518-98EE-421E-8D56-1CA75A96A912}" destId="{94697A7C-48D7-4F14-813F-CFE6F0ECD51F}" srcOrd="3" destOrd="0" presId="urn:microsoft.com/office/officeart/2018/2/layout/IconVerticalSolidList"/>
    <dgm:cxn modelId="{86132F74-0B7F-4808-9857-1E97385F3DF6}" type="presParOf" srcId="{80CFE673-1078-4A08-9E6C-75ACB0B86D53}" destId="{BEC7E101-0B20-43B0-8870-911C07571E6A}" srcOrd="1" destOrd="0" presId="urn:microsoft.com/office/officeart/2018/2/layout/IconVerticalSolidList"/>
    <dgm:cxn modelId="{F252A0CA-8893-42DB-B801-1C1A22E9AE67}" type="presParOf" srcId="{80CFE673-1078-4A08-9E6C-75ACB0B86D53}" destId="{2F46EB7D-6831-4D56-B749-A292EDBA9B32}" srcOrd="2" destOrd="0" presId="urn:microsoft.com/office/officeart/2018/2/layout/IconVerticalSolidList"/>
    <dgm:cxn modelId="{B72899CF-D3EA-4041-9955-BF7ED28B2F17}" type="presParOf" srcId="{2F46EB7D-6831-4D56-B749-A292EDBA9B32}" destId="{88DD5016-20A7-41E0-8469-2B293F1591DB}" srcOrd="0" destOrd="0" presId="urn:microsoft.com/office/officeart/2018/2/layout/IconVerticalSolidList"/>
    <dgm:cxn modelId="{76D8A7E3-9CDA-4A27-BFBF-A3F4106F367D}" type="presParOf" srcId="{2F46EB7D-6831-4D56-B749-A292EDBA9B32}" destId="{BEF3B562-3470-4D50-AA36-5B8056D76797}" srcOrd="1" destOrd="0" presId="urn:microsoft.com/office/officeart/2018/2/layout/IconVerticalSolidList"/>
    <dgm:cxn modelId="{F837415B-49C6-47B0-8327-1CF89C9BA26B}" type="presParOf" srcId="{2F46EB7D-6831-4D56-B749-A292EDBA9B32}" destId="{6D12B92C-7D7E-4091-9CBB-EBCF5743AAB7}" srcOrd="2" destOrd="0" presId="urn:microsoft.com/office/officeart/2018/2/layout/IconVerticalSolidList"/>
    <dgm:cxn modelId="{7A1CB9ED-B5AF-42BD-876D-A855B7F91B9B}" type="presParOf" srcId="{2F46EB7D-6831-4D56-B749-A292EDBA9B32}" destId="{B2211787-8405-4911-92AC-579AB7F75E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C1D6-D0B9-4502-A295-F823F7EE5F25}">
      <dsp:nvSpPr>
        <dsp:cNvPr id="0" name=""/>
        <dsp:cNvSpPr/>
      </dsp:nvSpPr>
      <dsp:spPr>
        <a:xfrm>
          <a:off x="0" y="1019"/>
          <a:ext cx="9833548" cy="516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FA317-1E82-4CA5-946E-DA3F55FBA4CF}">
      <dsp:nvSpPr>
        <dsp:cNvPr id="0" name=""/>
        <dsp:cNvSpPr/>
      </dsp:nvSpPr>
      <dsp:spPr>
        <a:xfrm>
          <a:off x="156359" y="117320"/>
          <a:ext cx="284289" cy="28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9DB6-2D28-4F98-97CA-370DFC6E900A}">
      <dsp:nvSpPr>
        <dsp:cNvPr id="0" name=""/>
        <dsp:cNvSpPr/>
      </dsp:nvSpPr>
      <dsp:spPr>
        <a:xfrm>
          <a:off x="597008" y="1019"/>
          <a:ext cx="9236539" cy="51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04" tIns="54704" rIns="54704" bIns="547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Dataset Used: CNN/Daily Mail Dataset</a:t>
          </a:r>
          <a:endParaRPr lang="en-US" sz="2200" kern="1200"/>
        </a:p>
      </dsp:txBody>
      <dsp:txXfrm>
        <a:off x="597008" y="1019"/>
        <a:ext cx="9236539" cy="516890"/>
      </dsp:txXfrm>
    </dsp:sp>
    <dsp:sp modelId="{3C1442FD-454F-41DF-A981-D71C4BAE52C8}">
      <dsp:nvSpPr>
        <dsp:cNvPr id="0" name=""/>
        <dsp:cNvSpPr/>
      </dsp:nvSpPr>
      <dsp:spPr>
        <a:xfrm>
          <a:off x="0" y="647132"/>
          <a:ext cx="9833548" cy="516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8A0C5-950A-4DEE-AB76-EF3F1D4D9F93}">
      <dsp:nvSpPr>
        <dsp:cNvPr id="0" name=""/>
        <dsp:cNvSpPr/>
      </dsp:nvSpPr>
      <dsp:spPr>
        <a:xfrm>
          <a:off x="156359" y="763433"/>
          <a:ext cx="284289" cy="28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50304-F1C9-47B8-A510-2777B53A75B1}">
      <dsp:nvSpPr>
        <dsp:cNvPr id="0" name=""/>
        <dsp:cNvSpPr/>
      </dsp:nvSpPr>
      <dsp:spPr>
        <a:xfrm>
          <a:off x="597008" y="647132"/>
          <a:ext cx="9236539" cy="51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04" tIns="54704" rIns="54704" bIns="547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Split Used: Train Split</a:t>
          </a:r>
          <a:endParaRPr lang="en-US" sz="2200" kern="1200"/>
        </a:p>
      </dsp:txBody>
      <dsp:txXfrm>
        <a:off x="597008" y="647132"/>
        <a:ext cx="9236539" cy="516890"/>
      </dsp:txXfrm>
    </dsp:sp>
    <dsp:sp modelId="{E7547B24-6831-4E24-9D0C-E5DABD1AB52A}">
      <dsp:nvSpPr>
        <dsp:cNvPr id="0" name=""/>
        <dsp:cNvSpPr/>
      </dsp:nvSpPr>
      <dsp:spPr>
        <a:xfrm>
          <a:off x="0" y="1293245"/>
          <a:ext cx="9833548" cy="516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61271-BA72-4E12-8EC0-C69F80F8E285}">
      <dsp:nvSpPr>
        <dsp:cNvPr id="0" name=""/>
        <dsp:cNvSpPr/>
      </dsp:nvSpPr>
      <dsp:spPr>
        <a:xfrm>
          <a:off x="156359" y="1409546"/>
          <a:ext cx="284289" cy="284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85AE9-7F31-49A8-B62D-48513410D5F0}">
      <dsp:nvSpPr>
        <dsp:cNvPr id="0" name=""/>
        <dsp:cNvSpPr/>
      </dsp:nvSpPr>
      <dsp:spPr>
        <a:xfrm>
          <a:off x="597008" y="1293245"/>
          <a:ext cx="9236539" cy="51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04" tIns="54704" rIns="54704" bIns="547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Number of Articles: 2,87,113 articles</a:t>
          </a:r>
          <a:endParaRPr lang="en-US" sz="2200" kern="1200"/>
        </a:p>
      </dsp:txBody>
      <dsp:txXfrm>
        <a:off x="597008" y="1293245"/>
        <a:ext cx="9236539" cy="516890"/>
      </dsp:txXfrm>
    </dsp:sp>
    <dsp:sp modelId="{EFF9F5B7-2D71-4C3F-96A8-C1EB94E0531C}">
      <dsp:nvSpPr>
        <dsp:cNvPr id="0" name=""/>
        <dsp:cNvSpPr/>
      </dsp:nvSpPr>
      <dsp:spPr>
        <a:xfrm>
          <a:off x="0" y="1939358"/>
          <a:ext cx="9833548" cy="516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E57C2-C0C7-41EA-B981-40A14E2808B0}">
      <dsp:nvSpPr>
        <dsp:cNvPr id="0" name=""/>
        <dsp:cNvSpPr/>
      </dsp:nvSpPr>
      <dsp:spPr>
        <a:xfrm>
          <a:off x="156359" y="2055659"/>
          <a:ext cx="284289" cy="2842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2ED5-F02D-4301-ACA7-409A55F675E9}">
      <dsp:nvSpPr>
        <dsp:cNvPr id="0" name=""/>
        <dsp:cNvSpPr/>
      </dsp:nvSpPr>
      <dsp:spPr>
        <a:xfrm>
          <a:off x="597008" y="1939358"/>
          <a:ext cx="9236539" cy="51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04" tIns="54704" rIns="54704" bIns="547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Columns: articles, highlights, ID</a:t>
          </a:r>
          <a:endParaRPr lang="en-US" sz="2200" kern="1200"/>
        </a:p>
      </dsp:txBody>
      <dsp:txXfrm>
        <a:off x="597008" y="1939358"/>
        <a:ext cx="9236539" cy="51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9CB8E-FE3A-4570-B39E-3DBF784FDDB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F3188-DC24-4600-8AB6-DC88416E867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97A7C-48D7-4F14-813F-CFE6F0ECD51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Brunton, Steven L., and J. Nathan Kutz. </a:t>
          </a:r>
          <a:r>
            <a:rPr lang="en-US" sz="2200" i="1" kern="1200"/>
            <a:t>Data Driven Science &amp; Engineering: Machine Learning, Dynamical Systems, and Control</a:t>
          </a:r>
          <a:r>
            <a:rPr lang="en-US" sz="2200" kern="1200"/>
            <a:t>. Cambridge: Cambridge University Press, 2019.</a:t>
          </a:r>
        </a:p>
      </dsp:txBody>
      <dsp:txXfrm>
        <a:off x="1507738" y="707092"/>
        <a:ext cx="9007861" cy="1305401"/>
      </dsp:txXfrm>
    </dsp:sp>
    <dsp:sp modelId="{88DD5016-20A7-41E0-8469-2B293F1591D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3B562-3470-4D50-AA36-5B8056D7679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11787-8405-4911-92AC-579AB7F75E4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Olney, A. M. Large-scale latent semantic analysis.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C6BBD-8B12-4CDD-8F02-DF91C676DD3E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340C5-9771-4E69-9FB2-BF3B9310B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1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340C5-9771-4E69-9FB2-BF3B9310BA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0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2216-3C22-EDE8-F460-08462534E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BC497-04E7-2B1E-4B64-E1F5E5C86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F9BA-D5E8-C772-ACEA-36E32F92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27B6-0B04-78BB-2A69-C3603B24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E57F-B5A2-9BEB-F6B6-6BBCF33D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96AA-4A9A-A4B4-EA17-3D2D6F3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F893E-9C07-7624-E361-FC497E62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D319-B922-E092-C357-EACDEADE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3A77-E7D6-DBD0-0F1E-F6AC75F4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F47-76B4-34DA-45F5-2F48A2D2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CFC2-7774-3AE5-D088-83761FD8D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4B32F-235A-FA19-C2DA-2811849C9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EEF6-E854-C642-38AF-E3B6D714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FCDF-F06C-481B-0869-52DCE9E7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9E41-4CE9-7C09-B68C-0B70138F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0001-7529-5B14-82B1-88E8701D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FC69-AF77-E640-DA3B-C3D6077B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A520-6A40-3DDD-1919-9C072853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A46B-8F45-3121-1592-36306A15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74D7-3E19-63A0-433E-603652BE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8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904-1ED0-0190-F9AC-1C44884E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CA7B-F574-8B8C-09A6-FAC9E68B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7C71-B00A-E01F-69A5-232B54B9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5595-A826-AEE8-7067-F492795F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370A-592B-0687-7DA4-366F6FC2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7ECD-9044-0EB3-F4E4-4C89DA0F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A6B0-726C-C434-A051-AFACA3D68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684A1-CF38-D037-67F5-D3A17D13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4CFF-54A4-7C80-6141-44E3D0C3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11A1-9E86-00A4-FAAA-C8FBA7B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477F2-1F50-7DC1-EFC7-1A616203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4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115B-68A0-064D-AF5E-0BB67062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9A56-A38D-5B7D-CCDF-50FBDE07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944D1-5F25-3FC2-992B-0BC75E94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1CCE8-724C-84E0-FC16-C7220AD2D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8E075-44A8-A191-A42A-E0732F1CA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809E1-9676-1D82-4C0E-78E62C9E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1E4F0-A760-6590-B8F9-3388237D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93E2C-6E0D-A981-F896-B791AEB1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EA08-7C58-01A6-5818-F9F2BACD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A35DB-875B-B4FC-0F24-650388EC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6C55E-1CCC-B774-C849-363F4E5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7AF9-3EB6-BF8E-57C2-8A1483E1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DA8B-4F35-9644-13FF-78B8178E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76C8F-4879-5E28-4DCD-5DA75FF7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779B-5F3F-6A8C-5237-DA4DFD2E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8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B5A5-EB17-F35B-50DA-B8CA84B2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0E17-1C35-59AD-7828-7C61DEAC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DA0D-FA7E-EF98-B20A-EF63C1DD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76D5-2DB4-C3A6-6214-64612304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A1FE-0CC0-1FFE-C237-B3D7C6EB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34EB-4122-925C-125A-A14218DD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7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A707-D5DA-2C36-19BA-9EC669ED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EB16D-F866-0233-A181-5BAB0B12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4A46-60D6-CC28-AC50-144F2DB7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B380-4CD5-53EC-FAC1-D9909058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66D95-D47F-15F1-991C-BBA6A856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8C51F-45D9-F4C6-F414-66064D4D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29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1D252-406B-03B0-2D93-0C0D05CE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0B1F0-4DF2-413A-C347-217EB92C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95D9-1FEA-1763-5A58-656B7EBE8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BE31D-3B12-44CD-AC7B-AE6D12AE300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CD5D-A56C-D3C3-EC59-186EB4268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FC4B-626B-4A74-F56F-5C2E4B9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7DAB1-0327-4C34-84A7-89C5B4D07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7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85AEAE-7BBD-54D6-BD37-71F3D2DC2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Latent Semantic Indexing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913D3-B7EE-77C2-307C-80327AB6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546" y="3990202"/>
            <a:ext cx="6482601" cy="1735184"/>
          </a:xfrm>
        </p:spPr>
        <p:txBody>
          <a:bodyPr>
            <a:normAutofit/>
          </a:bodyPr>
          <a:lstStyle/>
          <a:p>
            <a:r>
              <a:rPr lang="en-IN" sz="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en-IN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Issue: 17</a:t>
            </a:r>
          </a:p>
          <a:p>
            <a:endParaRPr lang="en-IN" sz="14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Vishva Bhavsar (202318019)                        Kandarp Malkan(202318021)</a:t>
            </a:r>
            <a:br>
              <a:rPr lang="en-IN" sz="1400" dirty="0">
                <a:solidFill>
                  <a:schemeClr val="tx2"/>
                </a:solidFill>
              </a:rPr>
            </a:br>
            <a:r>
              <a:rPr lang="en-IN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Srinibas Masanta (202318054)                     Ghotra Jaspreet Kaur (202318058)</a:t>
            </a:r>
            <a:br>
              <a:rPr lang="en-IN" sz="600" dirty="0">
                <a:solidFill>
                  <a:schemeClr val="tx2"/>
                </a:solidFill>
              </a:rPr>
            </a:br>
            <a:endParaRPr lang="en-IN" sz="6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96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B7BA6-5222-D0BC-16BE-5DA1C96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C4517-F35E-8A22-ACFE-86FDDAC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  <a:cs typeface="Times New Roman" panose="02020603050405020304" pitchFamily="18" charset="0"/>
              </a:rPr>
              <a:t>Lanczos Algorithm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2FB3-8A49-77E2-7320-C30E135F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Lanczos algorithm is an iterative method for computing the singular value decomposition of large, sparse matrices.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works by constructing a sequence of orthogonal vectors through matrix-vector multiplication, reducing the problem to a smaller, tridiagonal matrix.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eigenvalues and eigenvectors of this matrix are then used to approximate the singular values and vectors of the original matrix, making it efficient for large-scale computations.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03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484CA-3844-E98F-6A88-A3CD08CA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  <a:cs typeface="Times New Roman" panose="02020603050405020304" pitchFamily="18" charset="0"/>
              </a:rPr>
              <a:t>Lanczos Algorithm Workflow</a:t>
            </a:r>
            <a:endParaRPr lang="en-IN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3A4A4-9234-D74C-2C44-2D41C1812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329677"/>
                <a:ext cx="9833548" cy="24572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800" b="1">
                    <a:solidFill>
                      <a:schemeClr val="tx2"/>
                    </a:solidFill>
                  </a:rPr>
                  <a:t>1.Relationship Between SVD and Eigen-Decomposition</a:t>
                </a:r>
                <a:r>
                  <a:rPr lang="en-IN" sz="1800">
                    <a:solidFill>
                      <a:schemeClr val="tx2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IN" sz="1800">
                    <a:solidFill>
                      <a:schemeClr val="tx2"/>
                    </a:solidFill>
                  </a:rPr>
                  <a:t>From the properties of SVD and eigen-decomposition, we can relate the eigen-decomposition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</a:rPr>
                  <a:t> to the SVD of </a:t>
                </a:r>
                <a:r>
                  <a:rPr lang="en-IN" sz="1800" i="1">
                    <a:solidFill>
                      <a:schemeClr val="tx2"/>
                    </a:solidFill>
                  </a:rPr>
                  <a:t>A</a:t>
                </a:r>
                <a:r>
                  <a:rPr lang="en-IN" sz="1800">
                    <a:solidFill>
                      <a:schemeClr val="tx2"/>
                    </a:solidFill>
                  </a:rPr>
                  <a:t>. Specifically: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</a:rPr>
                  <a:t>(V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l-GR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180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IN" sz="1800">
                    <a:solidFill>
                      <a:schemeClr val="tx2"/>
                    </a:solidFill>
                  </a:rPr>
                  <a:t>This tells us that: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>
                    <a:solidFill>
                      <a:schemeClr val="tx2"/>
                    </a:solidFill>
                  </a:rPr>
                  <a:t>The singular values of </a:t>
                </a:r>
                <a:r>
                  <a:rPr lang="en-IN" sz="1800" i="1">
                    <a:solidFill>
                      <a:schemeClr val="tx2"/>
                    </a:solidFill>
                  </a:rPr>
                  <a:t>A</a:t>
                </a:r>
                <a:r>
                  <a:rPr lang="en-IN" sz="1800">
                    <a:solidFill>
                      <a:schemeClr val="tx2"/>
                    </a:solidFill>
                  </a:rPr>
                  <a:t> are the square roots of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</a:rPr>
                  <a:t> 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>
                    <a:solidFill>
                      <a:schemeClr val="tx2"/>
                    </a:solidFill>
                  </a:rPr>
                  <a:t>The left singular vectors of </a:t>
                </a:r>
                <a:r>
                  <a:rPr lang="en-IN" sz="1800" i="1">
                    <a:solidFill>
                      <a:schemeClr val="tx2"/>
                    </a:solidFill>
                  </a:rPr>
                  <a:t>A</a:t>
                </a:r>
                <a:r>
                  <a:rPr lang="en-IN" sz="1800">
                    <a:solidFill>
                      <a:schemeClr val="tx2"/>
                    </a:solidFill>
                  </a:rPr>
                  <a:t> are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endParaRPr lang="en-US" sz="180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3A4A4-9234-D74C-2C44-2D41C1812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329677"/>
                <a:ext cx="9833548" cy="2457269"/>
              </a:xfrm>
              <a:blipFill>
                <a:blip r:embed="rId2"/>
                <a:stretch>
                  <a:fillRect l="-496" t="-2233" b="-4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81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66221-5DAE-5D7B-88E3-114E81AE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  <a:cs typeface="Times New Roman" panose="02020603050405020304" pitchFamily="18" charset="0"/>
              </a:rPr>
              <a:t>Lanczos Algorithm Workflow</a:t>
            </a:r>
            <a:endParaRPr lang="en-IN" sz="3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5792-B262-9D70-1C36-0FC4708AB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421683"/>
                <a:ext cx="4765949" cy="3353476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700" b="1" dirty="0">
                    <a:solidFill>
                      <a:schemeClr val="tx2"/>
                    </a:solidFill>
                  </a:rPr>
                  <a:t>2.Triangularization</a:t>
                </a:r>
                <a:r>
                  <a:rPr lang="en-US" sz="1700" dirty="0">
                    <a:solidFill>
                      <a:schemeClr val="tx2"/>
                    </a:solidFill>
                  </a:rPr>
                  <a:t>: We perform triangularization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7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700" dirty="0">
                    <a:solidFill>
                      <a:schemeClr val="tx2"/>
                    </a:solidFill>
                  </a:rPr>
                  <a:t> </a:t>
                </a:r>
                <a:r>
                  <a:rPr lang="en-US" sz="1700" dirty="0">
                    <a:solidFill>
                      <a:schemeClr val="tx2"/>
                    </a:solidFill>
                  </a:rPr>
                  <a:t>, which   transforms it into a tridiagonal matrix </a:t>
                </a:r>
                <a:r>
                  <a:rPr lang="en-US" sz="17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1700" dirty="0">
                    <a:solidFill>
                      <a:schemeClr val="tx2"/>
                    </a:solidFill>
                  </a:rPr>
                  <a:t>. The tridiagonal matrix has the following form:</a:t>
                </a:r>
                <a:endParaRPr lang="en-US" sz="17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7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7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7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7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700" dirty="0">
                    <a:solidFill>
                      <a:schemeClr val="tx2"/>
                    </a:solidFill>
                  </a:rPr>
                  <a:t>This tridiagonal matrix </a:t>
                </a:r>
                <a:r>
                  <a:rPr lang="en-US" sz="17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1700" dirty="0">
                    <a:solidFill>
                      <a:schemeClr val="tx2"/>
                    </a:solidFill>
                  </a:rPr>
                  <a:t> is easier to work with for computing eigenvalues and eigenvectors.</a:t>
                </a:r>
                <a:r>
                  <a:rPr lang="en-US" sz="17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17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5792-B262-9D70-1C36-0FC4708AB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421683"/>
                <a:ext cx="4765949" cy="3353476"/>
              </a:xfrm>
              <a:blipFill>
                <a:blip r:embed="rId2"/>
                <a:stretch>
                  <a:fillRect l="-767" t="-1091" r="-10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F87EBDD-05E1-316F-D5E2-2F82DDF5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2674704"/>
            <a:ext cx="4142232" cy="2432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1AC9A-3049-5A6F-B984-E165C7E1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6" y="3331029"/>
            <a:ext cx="2601687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3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382CC8-0380-1AC8-1ED3-7484AAA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cs typeface="Times New Roman" panose="02020603050405020304" pitchFamily="18" charset="0"/>
              </a:rPr>
              <a:t>Lanczos Algorithm Workflow</a:t>
            </a:r>
            <a:endParaRPr lang="en-IN" sz="400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91AD4-6D1D-A292-83FF-B3FB707D5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noFill/>
              <a:ln>
                <a:noFill/>
              </a:ln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>
                    <a:solidFill>
                      <a:schemeClr val="tx2"/>
                    </a:solidFill>
                  </a:rPr>
                  <a:t>3.Lanczos Recursion: </a:t>
                </a:r>
                <a:r>
                  <a:rPr lang="en-US" sz="1800">
                    <a:solidFill>
                      <a:schemeClr val="tx2"/>
                    </a:solidFill>
                  </a:rPr>
                  <a:t>The Lanczos algorithm produces the tridiagonal matrix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 by recursively applying the following relation:</a:t>
                </a:r>
              </a:p>
              <a:p>
                <a:pPr marL="0" indent="0">
                  <a:buNone/>
                </a:pPr>
                <a:r>
                  <a:rPr lang="en-IN" sz="1800">
                    <a:solidFill>
                      <a:schemeClr val="tx2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80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tx2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​ is the vector obtained at step </a:t>
                </a:r>
                <a:r>
                  <a:rPr lang="en-US" sz="1800" i="1">
                    <a:solidFill>
                      <a:schemeClr val="tx2"/>
                    </a:solidFill>
                  </a:rPr>
                  <a:t>j</a:t>
                </a:r>
                <a:r>
                  <a:rPr lang="en-US" sz="1800">
                    <a:solidFill>
                      <a:schemeClr val="tx2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​and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are computed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sz="1800" b="0" i="1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p>
                        <m:sSup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en-US" sz="180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tx2"/>
                    </a:solidFill>
                  </a:rPr>
                  <a:t>We initialize with a random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​, and through recursion, we generate the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and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chemeClr val="tx2"/>
                    </a:solidFill>
                  </a:rPr>
                  <a:t>​.</a:t>
                </a:r>
                <a:endParaRPr lang="en-IN" sz="180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91AD4-6D1D-A292-83FF-B3FB707D5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2"/>
                <a:stretch>
                  <a:fillRect l="-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10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2A5BD-9EE1-6F29-2C6D-F5BAFD77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  <a:cs typeface="Times New Roman" panose="02020603050405020304" pitchFamily="18" charset="0"/>
              </a:rPr>
              <a:t>Lanczos Algorithm Workflow</a:t>
            </a:r>
            <a:endParaRPr lang="en-IN" sz="3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9A3C77D-DEFD-21C7-CF1A-EB05E1FF2DC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172200" y="804672"/>
                <a:ext cx="5221224" cy="5230368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lvl="0" indent="0" eaLnBrk="0" fontAlgn="base" hangingPunct="0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4.Eigen-Decomposition of </a:t>
                </a:r>
                <a14:m>
                  <m:oMath xmlns:m="http://schemas.openxmlformats.org/officeDocument/2006/math">
                    <m:r>
                      <a:rPr kumimoji="0" lang="en-US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Once the Lanczos algorithm has produced the tridiagonal matrix</a:t>
                </a:r>
                <a:r>
                  <a:rPr lang="en-US" altLang="en-US" sz="15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5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, we can find its eigenvalues and eigenvectors. These eigenvalues correspond to the square of the singular values of </a:t>
                </a:r>
                <a:r>
                  <a:rPr kumimoji="0" lang="en-US" altLang="en-US" sz="15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, and the eigenvectors correspond to the left singular vectors of </a:t>
                </a:r>
                <a:r>
                  <a:rPr kumimoji="0" lang="en-US" altLang="en-US" sz="15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None/>
                  <a:tabLst/>
                </a:pPr>
                <a:r>
                  <a:rPr lang="en-US" altLang="en-US" sz="15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5</a:t>
                </a: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. Reconstructing the SVD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From the eigen-decomposition of </a:t>
                </a:r>
                <a:r>
                  <a:rPr lang="en-US" altLang="en-US" sz="1500" i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, we can find the singular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5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en-US" sz="15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and the left singular vectors </a:t>
                </a:r>
                <a:r>
                  <a:rPr lang="en-US" altLang="en-US" sz="1500" i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. The relation between </a:t>
                </a:r>
                <a:r>
                  <a:rPr lang="en-US" altLang="en-US" sz="1500" i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,</a:t>
                </a:r>
                <a:r>
                  <a:rPr lang="en-IN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and </a:t>
                </a:r>
                <a:r>
                  <a:rPr lang="en-US" altLang="en-US" sz="1500" i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gives us: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</m:t>
                        </m:r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en-US" sz="1500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5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​ is the matrix of orthogonal vectors obtained from the Lanczos recursion.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lang="en-US" altLang="en-US" sz="1500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None/>
                  <a:tabLst/>
                </a:pPr>
                <a:r>
                  <a:rPr lang="en-US" altLang="en-US" sz="15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6</a:t>
                </a: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.Final SVD Computation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The singular values of </a:t>
                </a:r>
                <a:r>
                  <a:rPr kumimoji="0" lang="en-US" altLang="en-US" sz="15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 are the square roots of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5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5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kumimoji="0" lang="en-US" altLang="en-US" sz="15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, and the left singular vectors of </a:t>
                </a:r>
                <a:r>
                  <a:rPr kumimoji="0" lang="en-US" altLang="en-US" sz="15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 are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en-US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, which are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5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9A3C77D-DEFD-21C7-CF1A-EB05E1FF2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172200" y="804672"/>
                <a:ext cx="5221224" cy="5230368"/>
              </a:xfrm>
              <a:prstGeom prst="rect">
                <a:avLst/>
              </a:prstGeom>
              <a:blipFill>
                <a:blip r:embed="rId2"/>
                <a:stretch>
                  <a:fillRect l="-467" r="-116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84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188DB-CBF1-81A0-0EF3-A120699D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206" y="338328"/>
            <a:ext cx="7194908" cy="141427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Lanczos 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C2AEC34-D7BF-ECCB-0535-50FC020F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9" y="3503116"/>
            <a:ext cx="5166360" cy="2417640"/>
          </a:xfrm>
          <a:prstGeom prst="rect">
            <a:avLst/>
          </a:prstGeom>
        </p:spPr>
      </p:pic>
      <p:pic>
        <p:nvPicPr>
          <p:cNvPr id="5" name="Content Placeholder 4" descr="A white text with black numbers and numbers&#10;&#10;Description automatically generated">
            <a:extLst>
              <a:ext uri="{FF2B5EF4-FFF2-40B4-BE49-F238E27FC236}">
                <a16:creationId xmlns:a16="http://schemas.microsoft.com/office/drawing/2014/main" id="{DC0E6507-8A93-6F0F-6AAE-FFD9920F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519988"/>
            <a:ext cx="5166360" cy="238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328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7758-E5A2-917F-2B1A-2B7559FD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745971-C131-FE15-34FA-4863E2394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92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5EBB-E91E-785F-11E0-2CEE9E95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75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38B21-FFF6-B50E-EEA5-C515CB71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Problem Statement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78F5-3FAA-5EB3-246B-F18C4CAE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Singular Value Decomposition (SVD) is a widely used technique for Latent Semantic Indexing (LSI).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when applied to large datasets, it becomes computationally expensive in terms of both memory and time, posing significant challenges for scalability in information retrieval tasks.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 is to explore alternative low-rank approximation algorithms that can efficiently compute LSI on large-scale datasets. The goal is to develop methods that reduce computational complexity and memory requirements while maintaining the effectiveness of LSI in capturing the latent structure of the data.</a:t>
            </a:r>
            <a:endParaRPr lang="en-IN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DB19C-B523-E5D3-864D-3CD53756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  <a:cs typeface="Times New Roman" panose="02020603050405020304" pitchFamily="18" charset="0"/>
              </a:rPr>
              <a:t>Dataset</a:t>
            </a:r>
            <a:endParaRPr lang="en-IN" sz="3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3" cy="2510866"/>
            <a:chOff x="-305" y="-1"/>
            <a:chExt cx="3832880" cy="28761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644A5247-AF11-5935-9834-B9E2E830F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226" y="3329677"/>
          <a:ext cx="9833548" cy="245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136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1DC0-3152-880A-DEC5-D3F8ADC7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Randomized SVD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F24C-1CE7-1D40-FB25-A503AB35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Randomized Singular Value Decomposition (SVD) is a technique used to efficiently approximate the singular values and vectors of large matrices.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By projecting the original matrix onto a lower-dimensional subspace using random projections, it significantly reduces the computational complexity compared to traditional SVD. 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7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17EE-EB9C-6358-CBD1-E54D915B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Randomized SVD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24A-61E3-C691-12DD-392D91CB4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049325"/>
                <a:ext cx="9833548" cy="2945574"/>
              </a:xfrm>
            </p:spPr>
            <p:txBody>
              <a:bodyPr anchor="ctr"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18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Constructing Random Projection Matrix</a:t>
                </a:r>
                <a:endParaRPr lang="en-IN" sz="1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original matrix.</a:t>
                </a:r>
              </a:p>
              <a:p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a random projection matrix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IN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target rank (usually </a:t>
                </a:r>
                <a:r>
                  <a:rPr lang="en-IN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m</a:t>
                </a:r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lower-dimensional approximation of </a:t>
                </a:r>
                <a:r>
                  <a:rPr lang="en-IN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capturing the important features.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24A-61E3-C691-12DD-392D91CB4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049325"/>
                <a:ext cx="9833548" cy="2945574"/>
              </a:xfrm>
              <a:blipFill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52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EA7D-F75F-06B9-B939-49D250E8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Randomized SVD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C42C-67A8-7BE8-DBB6-E52824C2E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890979"/>
                <a:ext cx="9833548" cy="2693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8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18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QR Decomposition &amp; Projection</a:t>
                </a:r>
                <a:endParaRPr lang="en-IN" sz="18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QR decomposition on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where: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orthonormal basis.</a:t>
                </a:r>
              </a:p>
              <a:p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upper triangular matrix.</a:t>
                </a:r>
              </a:p>
              <a:p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</a:t>
                </a:r>
                <a:r>
                  <a:rPr lang="en-IN" sz="1800" i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onto the space spanned by </a:t>
                </a:r>
                <a:r>
                  <a:rPr lang="en-IN" sz="1800" i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Compute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18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C42C-67A8-7BE8-DBB6-E52824C2E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890979"/>
                <a:ext cx="9833548" cy="2693976"/>
              </a:xfrm>
              <a:blipFill>
                <a:blip r:embed="rId2"/>
                <a:stretch>
                  <a:fillRect l="-496" t="-2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54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5ED91-D4F6-2F2A-E00D-88F17596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Randomized SVD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85BE3-9355-F772-E353-EFE7AD96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739" y="900857"/>
            <a:ext cx="5507803" cy="5053409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749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253C3-83E4-FEFC-D871-2A15DEB5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Randomized SVD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DC808-2EEC-BD9F-FD67-B58531CBC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890979"/>
                <a:ext cx="9833548" cy="2693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4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Perform SVD on </a:t>
                </a:r>
                <a:r>
                  <a:rPr lang="en-IN" sz="1400" b="1" i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SVD on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m:rPr>
                        <m:sty m:val="p"/>
                      </m:rPr>
                      <a:rPr lang="el-GR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Left singular vectors of </a:t>
                </a:r>
                <a:r>
                  <a:rPr lang="en-IN" sz="1400" i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</m:t>
                    </m:r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Singular values of </a:t>
                </a:r>
                <a:r>
                  <a:rPr lang="en-IN" sz="1400" i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Right singular vectors of </a:t>
                </a:r>
                <a:r>
                  <a:rPr lang="en-IN" sz="1400" i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SVD components of 𝑌are similar to those of 𝑋 because 𝑄 approximates the column space of 𝑋.</a:t>
                </a:r>
              </a:p>
              <a:p>
                <a:pPr marL="0" indent="0">
                  <a:buNone/>
                </a:pPr>
                <a:endParaRPr lang="en-I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Reconstruct Left Singular Vectors of 𝑋</a:t>
                </a:r>
              </a:p>
              <a:p>
                <a:r>
                  <a:rPr lang="en-US" sz="140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40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DC808-2EEC-BD9F-FD67-B58531CBC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890979"/>
                <a:ext cx="9833548" cy="2693976"/>
              </a:xfrm>
              <a:blipFill>
                <a:blip r:embed="rId2"/>
                <a:stretch>
                  <a:fillRect l="-186" t="-1131" b="-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E76CB-7EC7-5C66-8E66-E13F8A2F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Randomized SVD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D0394-1CDE-5CDD-102D-2C735C2C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531366"/>
            <a:ext cx="2629372" cy="11979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0152-AD2C-917E-542A-6BE24B8A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IN" sz="1800">
                <a:solidFill>
                  <a:schemeClr val="tx2"/>
                </a:solidFill>
              </a:rPr>
              <a:t>TF-IDF Matrix Shape: (287,113, 639,030)</a:t>
            </a:r>
          </a:p>
          <a:p>
            <a:r>
              <a:rPr lang="en-IN" sz="1800">
                <a:solidFill>
                  <a:schemeClr val="tx2"/>
                </a:solidFill>
              </a:rPr>
              <a:t>U (Document-Concept Similarity Matrix) Shape: (287,113, 100)</a:t>
            </a:r>
          </a:p>
          <a:p>
            <a:r>
              <a:rPr lang="en-IN" sz="1800">
                <a:solidFill>
                  <a:schemeClr val="tx2"/>
                </a:solidFill>
              </a:rPr>
              <a:t>VT (Term-Concept Similarity Matrix)Shape: (100, 639,030)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02C66-3D4E-A754-AF21-67190637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5" y="4184838"/>
            <a:ext cx="2871905" cy="135302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B95682E7-B56E-F15E-9100-10516C2C8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945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Latent Semantic Indexing</vt:lpstr>
      <vt:lpstr>Problem Statement</vt:lpstr>
      <vt:lpstr>Dataset</vt:lpstr>
      <vt:lpstr>Randomized SVD</vt:lpstr>
      <vt:lpstr>Randomized SVD Workflow</vt:lpstr>
      <vt:lpstr>Randomized SVD Workflow</vt:lpstr>
      <vt:lpstr>Randomized SVD Workflow</vt:lpstr>
      <vt:lpstr>Randomized SVD Workflow</vt:lpstr>
      <vt:lpstr>Randomized SVD Results</vt:lpstr>
      <vt:lpstr>Lanczos Algorithm</vt:lpstr>
      <vt:lpstr>Lanczos Algorithm Workflow</vt:lpstr>
      <vt:lpstr>Lanczos Algorithm Workflow</vt:lpstr>
      <vt:lpstr>Lanczos Algorithm Workflow</vt:lpstr>
      <vt:lpstr>Lanczos Algorithm Workflow</vt:lpstr>
      <vt:lpstr>Lanczos Result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INTEGRATED MSC DS</dc:creator>
  <cp:lastModifiedBy>INTEGRATED MSC DS</cp:lastModifiedBy>
  <cp:revision>12</cp:revision>
  <dcterms:created xsi:type="dcterms:W3CDTF">2024-12-03T07:53:02Z</dcterms:created>
  <dcterms:modified xsi:type="dcterms:W3CDTF">2024-12-04T01:28:26Z</dcterms:modified>
</cp:coreProperties>
</file>