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Crimson Pro Semi Bold"/>
      <p:regular r:id="rId19"/>
    </p:embeddedFont>
    <p:embeddedFont>
      <p:font typeface="Crimson Pro Semi Bold"/>
      <p:regular r:id="rId20"/>
    </p:embeddedFont>
    <p:embeddedFont>
      <p:font typeface="Crimson Pro Semi Bold"/>
      <p:regular r:id="rId21"/>
    </p:embeddedFont>
    <p:embeddedFont>
      <p:font typeface="Crimson Pro Semi Bold"/>
      <p:regular r:id="rId22"/>
    </p:embeddedFont>
    <p:embeddedFont>
      <p:font typeface="Heebo"/>
      <p:regular r:id="rId23"/>
    </p:embeddedFont>
    <p:embeddedFont>
      <p:font typeface="Heeb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y9bi2vIG4U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0298" y="553045"/>
            <a:ext cx="7736205" cy="1885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Document Ranking with a Pretrained Sequence-to-Sequence Model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6190298" y="2739866"/>
            <a:ext cx="4336137" cy="502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950"/>
              </a:lnSpc>
              <a:buNone/>
            </a:pPr>
            <a:r>
              <a:rPr lang="en-US" sz="3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Presented By: Team DSSM</a:t>
            </a:r>
            <a:endParaRPr lang="en-US" sz="3150" dirty="0"/>
          </a:p>
        </p:txBody>
      </p:sp>
      <p:sp>
        <p:nvSpPr>
          <p:cNvPr id="5" name="Text 2"/>
          <p:cNvSpPr/>
          <p:nvPr/>
        </p:nvSpPr>
        <p:spPr>
          <a:xfrm>
            <a:off x="6190298" y="3544252"/>
            <a:ext cx="3279219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Ayushi Mehta: 202311008 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6190298" y="4222909"/>
            <a:ext cx="3207663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Pratham Patel: 202311022</a:t>
            </a:r>
            <a:endParaRPr lang="en-US" sz="2350" dirty="0"/>
          </a:p>
        </p:txBody>
      </p:sp>
      <p:sp>
        <p:nvSpPr>
          <p:cNvPr id="7" name="Text 4"/>
          <p:cNvSpPr/>
          <p:nvPr/>
        </p:nvSpPr>
        <p:spPr>
          <a:xfrm>
            <a:off x="6190298" y="4901565"/>
            <a:ext cx="3351014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Nishit Munjani: 202311026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6190298" y="5580221"/>
            <a:ext cx="3103959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Rohit Rathod: 202311039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6190298" y="6258878"/>
            <a:ext cx="7736205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190298" y="6806803"/>
            <a:ext cx="7736205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6190298" y="7354729"/>
            <a:ext cx="7736205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46540"/>
            <a:ext cx="59024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Challenges Faced (cont.)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95480"/>
            <a:ext cx="13042821" cy="1814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Resource Constraints:</a:t>
            </a:r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
</a:t>
            </a:r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hardware capabilities fell short of the demands of these large-scale models. The GPUs we had access to lacked the memory and power to handle the training in a single session, forcing us to adapt and extend our timeline to accommodate these constraints.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86466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9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8548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main contribution of this paper is to show that the Seq-to-Seq model i.e. ‘T5’ outperforms the Classification based model like ‘BERT’.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809292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Also as a Reproducibility challenge we’re able to generate the similar results as the author has generated.</a:t>
            </a:r>
            <a:endParaRPr lang="en-US" sz="26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572"/>
            <a:ext cx="13042821" cy="212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700"/>
              </a:lnSpc>
              <a:buNone/>
            </a:pPr>
            <a:r>
              <a:rPr lang="en-US" sz="13350" dirty="0">
                <a:solidFill>
                  <a:srgbClr val="04318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Thank You</a:t>
            </a:r>
            <a:endParaRPr lang="en-US" sz="13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57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Content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3986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417439" y="273986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Statement</a:t>
            </a:r>
            <a:endParaRPr lang="en-US" sz="2650" dirty="0"/>
          </a:p>
        </p:txBody>
      </p:sp>
      <p:sp>
        <p:nvSpPr>
          <p:cNvPr id="5" name="Shape 3"/>
          <p:cNvSpPr/>
          <p:nvPr/>
        </p:nvSpPr>
        <p:spPr>
          <a:xfrm>
            <a:off x="7428667" y="273986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8052316" y="273986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Challenges Faced</a:t>
            </a:r>
            <a:endParaRPr lang="en-US" sz="2650" dirty="0"/>
          </a:p>
        </p:txBody>
      </p:sp>
      <p:sp>
        <p:nvSpPr>
          <p:cNvPr id="7" name="Shape 5"/>
          <p:cNvSpPr/>
          <p:nvPr/>
        </p:nvSpPr>
        <p:spPr>
          <a:xfrm>
            <a:off x="793790" y="387381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1417439" y="387381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Methodology</a:t>
            </a:r>
            <a:endParaRPr lang="en-US" sz="2650" dirty="0"/>
          </a:p>
        </p:txBody>
      </p:sp>
      <p:sp>
        <p:nvSpPr>
          <p:cNvPr id="9" name="Shape 7"/>
          <p:cNvSpPr/>
          <p:nvPr/>
        </p:nvSpPr>
        <p:spPr>
          <a:xfrm>
            <a:off x="7428667" y="387381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8052316" y="387381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Evaluation Metric</a:t>
            </a:r>
            <a:endParaRPr lang="en-US" sz="2650" dirty="0"/>
          </a:p>
        </p:txBody>
      </p:sp>
      <p:sp>
        <p:nvSpPr>
          <p:cNvPr id="11" name="Shape 9"/>
          <p:cNvSpPr/>
          <p:nvPr/>
        </p:nvSpPr>
        <p:spPr>
          <a:xfrm>
            <a:off x="793790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1417439" y="50077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Dataset</a:t>
            </a:r>
            <a:endParaRPr lang="en-US" sz="2650" dirty="0"/>
          </a:p>
        </p:txBody>
      </p:sp>
      <p:sp>
        <p:nvSpPr>
          <p:cNvPr id="13" name="Shape 11"/>
          <p:cNvSpPr/>
          <p:nvPr/>
        </p:nvSpPr>
        <p:spPr>
          <a:xfrm>
            <a:off x="7428667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052316" y="50077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</a:t>
            </a:r>
            <a:endParaRPr lang="en-US" sz="2650" dirty="0"/>
          </a:p>
        </p:txBody>
      </p:sp>
      <p:sp>
        <p:nvSpPr>
          <p:cNvPr id="15" name="Shape 13"/>
          <p:cNvSpPr/>
          <p:nvPr/>
        </p:nvSpPr>
        <p:spPr>
          <a:xfrm>
            <a:off x="793790" y="614172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1417439" y="61417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Reproducibility Results </a:t>
            </a:r>
            <a:endParaRPr lang="en-US" sz="2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82253"/>
            <a:ext cx="61077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What: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1193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Examines if a sequence-to-sequence model (T5) can be used for document ranking and perform better than traditional classification models like BERT.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5021937"/>
            <a:ext cx="973752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Improving ranking accuracy using a T5 sequence-to-sequence model.</a:t>
            </a:r>
            <a:endParaRPr lang="en-US" sz="2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40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How: Methodology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16493"/>
            <a:ext cx="4196358" cy="4559022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643307"/>
            <a:ext cx="374273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Input Sequence</a:t>
            </a:r>
            <a:endParaRPr lang="en-US" sz="3550" dirty="0"/>
          </a:p>
        </p:txBody>
      </p:sp>
      <p:sp>
        <p:nvSpPr>
          <p:cNvPr id="5" name="Text 3"/>
          <p:cNvSpPr/>
          <p:nvPr/>
        </p:nvSpPr>
        <p:spPr>
          <a:xfrm>
            <a:off x="1020604" y="3346371"/>
            <a:ext cx="3742730" cy="2126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Query: q, Document: d, Relevant: (True/False), where the model predicts if the document is relevant to the query.</a:t>
            </a:r>
            <a:endParaRPr lang="en-US" sz="2650" dirty="0"/>
          </a:p>
        </p:txBody>
      </p:sp>
      <p:sp>
        <p:nvSpPr>
          <p:cNvPr id="6" name="Shape 4"/>
          <p:cNvSpPr/>
          <p:nvPr/>
        </p:nvSpPr>
        <p:spPr>
          <a:xfrm>
            <a:off x="5216962" y="2416493"/>
            <a:ext cx="4196358" cy="4559022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64330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Target Words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443776" y="3204686"/>
            <a:ext cx="3742730" cy="1701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During training, the model outputs 'true' or 'false' to show if the document is relevant.</a:t>
            </a:r>
            <a:endParaRPr lang="en-US" sz="2650" dirty="0"/>
          </a:p>
        </p:txBody>
      </p:sp>
      <p:sp>
        <p:nvSpPr>
          <p:cNvPr id="9" name="Shape 7"/>
          <p:cNvSpPr/>
          <p:nvPr/>
        </p:nvSpPr>
        <p:spPr>
          <a:xfrm>
            <a:off x="9640133" y="2416493"/>
            <a:ext cx="4196358" cy="4559022"/>
          </a:xfrm>
          <a:prstGeom prst="roundRect">
            <a:avLst>
              <a:gd name="adj" fmla="val 811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643307"/>
            <a:ext cx="374273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Logits and Ranking </a:t>
            </a:r>
            <a:endParaRPr lang="en-US" sz="3550" dirty="0"/>
          </a:p>
        </p:txBody>
      </p:sp>
      <p:sp>
        <p:nvSpPr>
          <p:cNvPr id="11" name="Text 9"/>
          <p:cNvSpPr/>
          <p:nvPr/>
        </p:nvSpPr>
        <p:spPr>
          <a:xfrm>
            <a:off x="9866948" y="3346371"/>
            <a:ext cx="3742730" cy="3402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model calculates raw scores (logits) for 'true' and 'false.' These scores are converted into probabilities using softmax and used to reorder the documents based on relevance.</a:t>
            </a:r>
            <a:endParaRPr lang="en-US" sz="2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308271"/>
            <a:ext cx="1524000" cy="16154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8040" y="582692"/>
            <a:ext cx="5297805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Dataset</a:t>
            </a:r>
            <a:endParaRPr lang="en-US" sz="4150" dirty="0"/>
          </a:p>
        </p:txBody>
      </p:sp>
      <p:sp>
        <p:nvSpPr>
          <p:cNvPr id="4" name="Text 1"/>
          <p:cNvSpPr/>
          <p:nvPr/>
        </p:nvSpPr>
        <p:spPr>
          <a:xfrm>
            <a:off x="6228040" y="1562695"/>
            <a:ext cx="7660719" cy="662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authors used the MS-Marco passage ranking dataset to fine-tune the BERT and T5 models.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6228040" y="2542699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features of Dataset: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228040" y="3191589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Queries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6228040" y="3604736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Documents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6228040" y="4017883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Relevance Labels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228040" y="4595336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Splits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: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6228040" y="5172789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Training Set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6228040" y="5585936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Development set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228040" y="5999083"/>
            <a:ext cx="76607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Test Set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6228040" y="6655951"/>
            <a:ext cx="7660719" cy="99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authors  tested the models on the development set of the MS-Marco passage ranking dataset because the testing set's ground truth qrels are not publicly available.</a:t>
            </a:r>
            <a:endParaRPr lang="en-US" sz="2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3155"/>
            <a:ext cx="1252418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Here are the numbers of queries and document of the MS-Marco passage ranking dataset.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262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Passages: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88,41,823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880128"/>
            <a:ext cx="130428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887748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9653" y="403145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 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077" y="4031456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Training Set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716691" y="403145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Development Set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538067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9653" y="468177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Queries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75077" y="4681776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8,08,731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716691" y="468177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6,980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188387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9653" y="5332095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QRels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077" y="5332095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5,32,761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6691" y="5332095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7,437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67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Evaluation Metric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935724"/>
            <a:ext cx="4234101" cy="286166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52542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img source: </a:t>
            </a:r>
            <a:pPr indent="0" marL="0">
              <a:lnSpc>
                <a:spcPts val="2250"/>
              </a:lnSpc>
              <a:buNone/>
            </a:pPr>
            <a:r>
              <a:rPr lang="en-US" sz="1400" u="sng" dirty="0">
                <a:solidFill>
                  <a:srgbClr val="2150FE"/>
                </a:solidFill>
                <a:latin typeface="Heebo" pitchFamily="34" charset="0"/>
                <a:ea typeface="Heebo" pitchFamily="34" charset="-122"/>
                <a:cs typeface="Heeb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https://www.youtube.com/watch?v=8y9bi2vIG4U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99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Reproducibility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55689"/>
            <a:ext cx="523803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Here are the results from the authors: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3336131"/>
            <a:ext cx="6244709" cy="3258264"/>
          </a:xfrm>
          <a:prstGeom prst="roundRect">
            <a:avLst>
              <a:gd name="adj" fmla="val 104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343751"/>
            <a:ext cx="6229469" cy="6417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343" y="3487460"/>
            <a:ext cx="26572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 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146828" y="3487460"/>
            <a:ext cx="26572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MRR@10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801410" y="3985498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41292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BM25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146828" y="41292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0.184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63581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343" y="4779526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 BERT - Large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146828" y="4779526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0.372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286137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343" y="542984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 T5 - Base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146828" y="542984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0.363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5936456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028343" y="608016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 T5 - large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4146828" y="6080165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0.383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2655689"/>
            <a:ext cx="624470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Here are the reproduced results from our end:</a:t>
            </a:r>
            <a:endParaRPr lang="en-US" sz="2650" dirty="0"/>
          </a:p>
        </p:txBody>
      </p:sp>
      <p:sp>
        <p:nvSpPr>
          <p:cNvPr id="21" name="Shape 19"/>
          <p:cNvSpPr/>
          <p:nvPr/>
        </p:nvSpPr>
        <p:spPr>
          <a:xfrm>
            <a:off x="7599521" y="3761423"/>
            <a:ext cx="6244709" cy="2607945"/>
          </a:xfrm>
          <a:prstGeom prst="roundRect">
            <a:avLst>
              <a:gd name="adj" fmla="val 130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7607141" y="3769043"/>
            <a:ext cx="6229469" cy="6417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7834074" y="3912751"/>
            <a:ext cx="26572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 </a:t>
            </a:r>
            <a:endParaRPr lang="en-US" sz="2200" dirty="0"/>
          </a:p>
        </p:txBody>
      </p:sp>
      <p:sp>
        <p:nvSpPr>
          <p:cNvPr id="24" name="Text 22"/>
          <p:cNvSpPr/>
          <p:nvPr/>
        </p:nvSpPr>
        <p:spPr>
          <a:xfrm>
            <a:off x="10952559" y="3912751"/>
            <a:ext cx="26572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MRR@10</a:t>
            </a:r>
            <a:endParaRPr lang="en-US" sz="2200" dirty="0"/>
          </a:p>
        </p:txBody>
      </p:sp>
      <p:sp>
        <p:nvSpPr>
          <p:cNvPr id="25" name="Shape 23"/>
          <p:cNvSpPr/>
          <p:nvPr/>
        </p:nvSpPr>
        <p:spPr>
          <a:xfrm>
            <a:off x="7607141" y="441078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7834074" y="455449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BM25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0952559" y="455449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0.183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7607141" y="506110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7834074" y="520481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 BERT - Base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10952559" y="520481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0.331</a:t>
            </a:r>
            <a:endParaRPr lang="en-US" sz="1750" dirty="0"/>
          </a:p>
        </p:txBody>
      </p:sp>
      <p:sp>
        <p:nvSpPr>
          <p:cNvPr id="31" name="Shape 29"/>
          <p:cNvSpPr/>
          <p:nvPr/>
        </p:nvSpPr>
        <p:spPr>
          <a:xfrm>
            <a:off x="7607141" y="5711428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7834074" y="585513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+ T5 - Base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10952559" y="585513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0.356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387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4844" y="2853214"/>
            <a:ext cx="4677608" cy="584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Challenges Faced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54844" y="3718560"/>
            <a:ext cx="13320712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Dataset size and processing: </a:t>
            </a:r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Working with the MS MARCO Passage dataset was a significant challenge due to its massive size. Preprocessing and managing such a large dataset required careful planning and considerable time.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654844" y="4677132"/>
            <a:ext cx="13320712" cy="1870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Computational Limitations:</a:t>
            </a:r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
</a:t>
            </a:r>
            <a:pPr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Fine-tuning large models like BERT and T5 on this dataset was extremely resource-intensive. The process took several days to complete, which tested our patience and perseverance. With limited access to high-performance GPUs, we had to break the training into smaller chunks, saving checkpoints frequently to ensure progress wasn’t lost—a workaround that added extra steps and complexity.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54844" y="6757988"/>
            <a:ext cx="13320712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54844" y="7342465"/>
            <a:ext cx="13320712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2024-12-11T09:45:07Z</dcterms:created>
  <dcterms:modified xsi:type="dcterms:W3CDTF">2024-12-11T09:45:07Z</dcterms:modified>
</cp:coreProperties>
</file>