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bc5e6258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bc5e6258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ed42249b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ed42249b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ed42249b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ed42249b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ed42249b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ed42249b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ed42249b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ed42249b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ed42249b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ed42249b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ed42249b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ed42249b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ed42249b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ed42249b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ed42249b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ed42249b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ed42249b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ed42249b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ed42249b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ed42249b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bc5e6258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bc5e6258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bc5e62585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bc5e62585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ed42249b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ed42249b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ed42249b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ed42249b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utaresearch/claimbuster-spotter" TargetMode="External"/><Relationship Id="rId4" Type="http://schemas.openxmlformats.org/officeDocument/2006/relationships/hyperlink" Target="https://www.kaggle.com/datasets/dshah1612/covid19-numerical-claims-open-research-datase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887" y="0"/>
            <a:ext cx="670823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/>
          <p:cNvPicPr preferRelativeResize="0"/>
          <p:nvPr/>
        </p:nvPicPr>
        <p:blipFill rotWithShape="1">
          <a:blip r:embed="rId3">
            <a:alphaModFix/>
          </a:blip>
          <a:srcRect b="0" l="0" r="0" t="1409"/>
          <a:stretch/>
        </p:blipFill>
        <p:spPr>
          <a:xfrm>
            <a:off x="45450" y="38363"/>
            <a:ext cx="3887625" cy="50667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8" name="Google Shape;10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1200" y="38375"/>
            <a:ext cx="3656658" cy="5066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838" y="103125"/>
            <a:ext cx="7440325" cy="49372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/>
        </p:nvSpPr>
        <p:spPr>
          <a:xfrm>
            <a:off x="111300" y="751650"/>
            <a:ext cx="8921400" cy="42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ClaimBuster: </a:t>
            </a:r>
            <a:r>
              <a:rPr lang="en" sz="1800">
                <a:solidFill>
                  <a:schemeClr val="dk1"/>
                </a:solidFill>
              </a:rPr>
              <a:t>A system designed to automate the detection of check-worthy factual claims, particularly in political discourses and other narrative contexts.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CONCORD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Open-source collection of numerical claims from academic papers related to COVID-19.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Contains more than 200k numerical claims from 48k research papers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Points to note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Our test-set comprises of 417 “Claims”. We’ll add 200 non-claims as False samples and test ClaimBuster against this set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Threshold of ClaimBuster for True label is set at 0.50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Sampled 1000 claims from CONCORD as True samples and 1000 titles for False non-claim samples, totalling 2000 test samples.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9" name="Google Shape;119;p24"/>
          <p:cNvSpPr txBox="1"/>
          <p:nvPr/>
        </p:nvSpPr>
        <p:spPr>
          <a:xfrm>
            <a:off x="91700" y="103650"/>
            <a:ext cx="8921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</a:rPr>
              <a:t>Evaluation &amp; Comparison</a:t>
            </a:r>
            <a:endParaRPr sz="3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/>
        </p:nvSpPr>
        <p:spPr>
          <a:xfrm>
            <a:off x="91700" y="103650"/>
            <a:ext cx="8921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</a:rPr>
              <a:t>Evaluation &amp; Comparison: ClaimBuster</a:t>
            </a:r>
            <a:endParaRPr sz="3100">
              <a:solidFill>
                <a:schemeClr val="dk1"/>
              </a:solidFill>
            </a:endParaRPr>
          </a:p>
        </p:txBody>
      </p:sp>
      <p:sp>
        <p:nvSpPr>
          <p:cNvPr id="125" name="Google Shape;125;p25"/>
          <p:cNvSpPr txBox="1"/>
          <p:nvPr/>
        </p:nvSpPr>
        <p:spPr>
          <a:xfrm>
            <a:off x="111300" y="751650"/>
            <a:ext cx="4460700" cy="41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Our Model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Precision = 0.8765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Recall = 0.85131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F1 Score = 0.8637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ClaimBuster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Precision = 0.7631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Recall = 0.6954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F1 Score = 0.7275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4788" y="3203388"/>
            <a:ext cx="5600700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5275" y="952500"/>
            <a:ext cx="561975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/>
        </p:nvSpPr>
        <p:spPr>
          <a:xfrm>
            <a:off x="91700" y="103650"/>
            <a:ext cx="8921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</a:rPr>
              <a:t>Evaluation &amp; Comparison: CONCORD</a:t>
            </a:r>
            <a:endParaRPr sz="3100">
              <a:solidFill>
                <a:schemeClr val="dk1"/>
              </a:solidFill>
            </a:endParaRPr>
          </a:p>
        </p:txBody>
      </p:sp>
      <p:sp>
        <p:nvSpPr>
          <p:cNvPr id="133" name="Google Shape;133;p26"/>
          <p:cNvSpPr txBox="1"/>
          <p:nvPr/>
        </p:nvSpPr>
        <p:spPr>
          <a:xfrm>
            <a:off x="111300" y="751650"/>
            <a:ext cx="4460700" cy="41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Our Model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Precision = 0.5712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Recall = 0.565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F1 Score = 0.5680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ClaimBuster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Precision = 0.671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Recall = 0.657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F1 Score = 0.6639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4500" y="1182227"/>
            <a:ext cx="4951749" cy="1389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8486" y="3217800"/>
            <a:ext cx="4963785" cy="13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940975"/>
            <a:ext cx="8520600" cy="3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Original Goal: </a:t>
            </a:r>
            <a:r>
              <a:rPr lang="en">
                <a:solidFill>
                  <a:schemeClr val="dk1"/>
                </a:solidFill>
              </a:rPr>
              <a:t>Classify solar news articles into Facts, Claims, and Opinions for better content understanding.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Extension: </a:t>
            </a:r>
            <a:r>
              <a:rPr lang="en">
                <a:solidFill>
                  <a:schemeClr val="dk1"/>
                </a:solidFill>
              </a:rPr>
              <a:t>Enabled processing of article URLs to extract and classify all claims, facts, or opinions.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Key Features: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Advanced Retrieval: Use semantic embeddings (Google PaLM) to extract and classify relevant content from articles.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FAISS Integration: Efficiently search and retrieve articles or specific content (e.g., all claims or facts).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Dynamic Capability: Supports both classification and contextual Q&amp;A from uploaded articles.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126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Extension of the project</a:t>
            </a:r>
            <a:endParaRPr sz="3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91700" y="103650"/>
            <a:ext cx="8921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</a:rPr>
              <a:t>A quick recap</a:t>
            </a:r>
            <a:endParaRPr sz="3100">
              <a:solidFill>
                <a:schemeClr val="dk1"/>
              </a:solidFill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91700" y="1003650"/>
            <a:ext cx="8921400" cy="3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PROBLEM STATEMENT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Fact, Claim &amp; Opinion Extraction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DATASET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57k solar energy related news articles filtered from 100k+ RE articles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METHODOLOGY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Data Annotation: LLM Annotations followed by Manual Verification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Model Training: Iteration Based Active Learning</a:t>
            </a:r>
            <a:r>
              <a:rPr lang="en" sz="1800">
                <a:solidFill>
                  <a:schemeClr val="dk1"/>
                </a:solidFill>
              </a:rPr>
              <a:t> Framework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EVALUATION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ClaimBuster</a:t>
            </a:r>
            <a:r>
              <a:rPr lang="en" sz="1800">
                <a:solidFill>
                  <a:schemeClr val="dk1"/>
                </a:solidFill>
              </a:rPr>
              <a:t>: Claim detection model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CONCORD</a:t>
            </a:r>
            <a:r>
              <a:rPr lang="en" sz="1800">
                <a:solidFill>
                  <a:schemeClr val="dk1"/>
                </a:solidFill>
              </a:rPr>
              <a:t>: COVID-19 Numerical Claim Dataset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91700" y="103650"/>
            <a:ext cx="8921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</a:rPr>
              <a:t>Dataset Extraction</a:t>
            </a:r>
            <a:endParaRPr sz="3100">
              <a:solidFill>
                <a:schemeClr val="dk1"/>
              </a:solidFill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91700" y="874050"/>
            <a:ext cx="8921400" cy="40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Original Dataset: </a:t>
            </a:r>
            <a:r>
              <a:rPr lang="en" sz="1800">
                <a:solidFill>
                  <a:schemeClr val="dk1"/>
                </a:solidFill>
              </a:rPr>
              <a:t>103,000 renewable energy news articles spanning from 2014 to present scrapped from various sources (Economic Times, Mercom India, PV-Mag India, PV-Mag Global, Saur India)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Extracting Solar Articles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Trained distilled-bert-uncased on 2000 news headlines (488 in test set)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Threshold = 0.70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Precision = 0.97058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Recall = 0.87301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Accuracy = 0.94057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PR Curve </a:t>
            </a:r>
            <a:r>
              <a:rPr lang="en" sz="1800">
                <a:solidFill>
                  <a:schemeClr val="dk1"/>
                </a:solidFill>
              </a:rPr>
              <a:t>AUC = 0.97665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Extracted 57k news articles on Solar Energy after inference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Final dataset - </a:t>
            </a:r>
            <a:r>
              <a:rPr lang="en" sz="1800">
                <a:solidFill>
                  <a:schemeClr val="dk1"/>
                </a:solidFill>
              </a:rPr>
              <a:t>9 million + unique sentences extracted from 57k solar articles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50" y="1027750"/>
            <a:ext cx="4871900" cy="3088000"/>
          </a:xfrm>
          <a:prstGeom prst="rect">
            <a:avLst/>
          </a:prstGeom>
          <a:noFill/>
          <a:ln cap="flat" cmpd="dbl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2" name="Google Shape;72;p16"/>
          <p:cNvPicPr preferRelativeResize="0"/>
          <p:nvPr/>
        </p:nvPicPr>
        <p:blipFill rotWithShape="1">
          <a:blip r:embed="rId4">
            <a:alphaModFix/>
          </a:blip>
          <a:srcRect b="0" l="0" r="50132" t="0"/>
          <a:stretch/>
        </p:blipFill>
        <p:spPr>
          <a:xfrm>
            <a:off x="5139500" y="622138"/>
            <a:ext cx="3924750" cy="3899225"/>
          </a:xfrm>
          <a:prstGeom prst="rect">
            <a:avLst/>
          </a:prstGeom>
          <a:noFill/>
          <a:ln cap="flat" cmpd="dbl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91700" y="103650"/>
            <a:ext cx="8921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</a:rPr>
              <a:t>Annotation Guideline</a:t>
            </a:r>
            <a:endParaRPr sz="3100">
              <a:solidFill>
                <a:schemeClr val="dk1"/>
              </a:solidFill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91700" y="917100"/>
            <a:ext cx="8921400" cy="42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Facts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1. Past or present statements that can be objectively verified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2. Contains specific numerical data (prices, measurements, dates, quantities)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3. Reports completed actions or established events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Examples: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1. Conergy has concluded solar PV contracts in SE Asia worth 231 MW in the last three months.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2. LDK Solar on Tuesday reported a 10% boost in revenue to $114.7 million in the second quarter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3. Reliance has invested over Rs 1.50 lakh crore in its KG D-6 assets, developing and supporting gas pipelines.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/>
        </p:nvSpPr>
        <p:spPr>
          <a:xfrm>
            <a:off x="91700" y="103650"/>
            <a:ext cx="8921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</a:rPr>
              <a:t>Annotation Guideline</a:t>
            </a:r>
            <a:endParaRPr sz="3100">
              <a:solidFill>
                <a:schemeClr val="dk1"/>
              </a:solidFill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91700" y="917100"/>
            <a:ext cx="8921400" cy="42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Claims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1. Future-oriented statements about expected outcomes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2. Often include predictions, projections, or interpretations of data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3. Statements that assert something as true but require verification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Examples: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1. The company would invest INR 22 billion over the time period of five years.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2. Macedonia is aiming to draw 28% of its power from renewables by 2025.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3. This will include four separate cables and will be the longest subsea power transmission link in the world.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/>
        </p:nvSpPr>
        <p:spPr>
          <a:xfrm>
            <a:off x="91700" y="52425"/>
            <a:ext cx="8921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</a:rPr>
              <a:t>Annotation Guideline</a:t>
            </a:r>
            <a:endParaRPr sz="3100">
              <a:solidFill>
                <a:schemeClr val="dk1"/>
              </a:solidFill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91700" y="780150"/>
            <a:ext cx="8921400" cy="42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Opinion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1. Subjective statements reflecting personal beliefs or judgments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2. Contains evaluative language ("unique," "better," "competitive")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3. Cannot be definitively proven true or false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Examples: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1. From the government's point of view, even five years should not be long enough.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2. The scientists believe that the transmission loss for below-gap photons can be used for producing additional photocurrent, thus increasing the efficiency of the solar cell.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3. I would not be surprised if California, for instance, is going to go the same route that NY state and Washington state have gone, which requires extended producers' responsibility, so basically a take back and collection scheme for PV.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/>
        </p:nvSpPr>
        <p:spPr>
          <a:xfrm>
            <a:off x="91700" y="103650"/>
            <a:ext cx="8921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</a:rPr>
              <a:t>Active Learning Framework</a:t>
            </a:r>
            <a:endParaRPr sz="3100">
              <a:solidFill>
                <a:schemeClr val="dk1"/>
              </a:solidFill>
            </a:endParaRPr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5" y="1190200"/>
            <a:ext cx="9034051" cy="32607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/>
        </p:nvSpPr>
        <p:spPr>
          <a:xfrm>
            <a:off x="91700" y="103650"/>
            <a:ext cx="8921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</a:rPr>
              <a:t>Model Training</a:t>
            </a:r>
            <a:endParaRPr sz="3100">
              <a:solidFill>
                <a:schemeClr val="dk1"/>
              </a:solidFill>
            </a:endParaRPr>
          </a:p>
        </p:txBody>
      </p:sp>
      <p:sp>
        <p:nvSpPr>
          <p:cNvPr id="102" name="Google Shape;102;p21"/>
          <p:cNvSpPr txBox="1"/>
          <p:nvPr/>
        </p:nvSpPr>
        <p:spPr>
          <a:xfrm>
            <a:off x="111300" y="751650"/>
            <a:ext cx="8921400" cy="42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First Iteration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Used </a:t>
            </a:r>
            <a:r>
              <a:rPr lang="en" sz="1800">
                <a:solidFill>
                  <a:schemeClr val="dk1"/>
                </a:solidFill>
              </a:rPr>
              <a:t>Llama 3</a:t>
            </a:r>
            <a:r>
              <a:rPr lang="en" sz="1800">
                <a:solidFill>
                  <a:schemeClr val="dk1"/>
                </a:solidFill>
              </a:rPr>
              <a:t>.1 70B Instruct API to annotate 1500 random sentences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Post manual verification, 1200 were added to test set and 300 to train set.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Subsequent Iterations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Model Training: distilledbert-base-uncased (30 epochs with </a:t>
            </a:r>
            <a:r>
              <a:rPr lang="en" sz="1800">
                <a:solidFill>
                  <a:schemeClr val="dk1"/>
                </a:solidFill>
              </a:rPr>
              <a:t>0.000025 LR)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Model Evaluation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Precision, Recall, F1 Score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Micro-averaged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Macro-averaged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Weighted-average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Decider Metric - </a:t>
            </a:r>
            <a:r>
              <a:rPr b="1" lang="en" sz="1800">
                <a:solidFill>
                  <a:schemeClr val="dk1"/>
                </a:solidFill>
              </a:rPr>
              <a:t>Macro-averaged F1 score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Query Strategy: 200 random samples from bottom 10 percentile of confidence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