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Play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/bS0bh6WzkVDFn8CoNsjF8uuS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07EFDE-7C65-497A-B86A-EBAB188EC1A2}">
  <a:tblStyle styleId="{A207EFDE-7C65-497A-B86A-EBAB188EC1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Play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be02ce0ff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31be02ce0ff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be02ce0ff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be02ce0ff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1be02ce0ff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be02ce0ff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1be02ce0ff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1be02ce0ff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be02ce0ff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be02ce0ff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1be02ce0ff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be02ce0ff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be02ce0ff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1be02ce0ff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be02ce0ff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be02ce0ff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1be02ce0ff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be02ce0ff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be02ce0ff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1be02ce0ff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edcc2fe0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31edcc2fe0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edcc2fe0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31edcc2fe0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ed267b2a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31ed267b2a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edcc2fe0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31edcc2fe0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edcc2fe0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31edcc2fe0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edcc2fe0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31edcc2fe0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edcc2fe0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31edcc2fe04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edcc2fe04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g31edcc2fe04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a1c51da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1ba1c51da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a1c51da1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1ba1c51da1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b47f1d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b47f1d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bb47f1dd9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bb47f1dd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bb47f1dd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bb47f1dd9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be02ce0f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1be02ce0f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be02ce0ff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be02ce0ff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1be02ce0ff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be02ce0ff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1be02ce0ff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3" Type="http://schemas.openxmlformats.org/officeDocument/2006/relationships/image" Target="../media/image21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725864" y="410949"/>
            <a:ext cx="10725788" cy="0"/>
          </a:xfrm>
          <a:prstGeom prst="straightConnector1">
            <a:avLst/>
          </a:prstGeom>
          <a:noFill/>
          <a:ln cap="flat" cmpd="sng" w="19050">
            <a:solidFill>
              <a:srgbClr val="0B23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>
            <a:off x="721493" y="1223855"/>
            <a:ext cx="10701878" cy="0"/>
          </a:xfrm>
          <a:prstGeom prst="straightConnector1">
            <a:avLst/>
          </a:prstGeom>
          <a:noFill/>
          <a:ln cap="flat" cmpd="sng" w="19050">
            <a:solidFill>
              <a:srgbClr val="0B23A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709475" y="460775"/>
            <a:ext cx="1072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Quantum-</a:t>
            </a:r>
            <a:r>
              <a:rPr lang="en-US" sz="3600">
                <a:solidFill>
                  <a:srgbClr val="1F5C99"/>
                </a:solidFill>
              </a:rPr>
              <a:t>Inspired</a:t>
            </a:r>
            <a:r>
              <a:rPr lang="en-US" sz="3600">
                <a:solidFill>
                  <a:srgbClr val="1F5C99"/>
                </a:solidFill>
              </a:rPr>
              <a:t> Sentiment Representation Model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21500" y="3780875"/>
            <a:ext cx="5336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by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Harsh Vyas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(2023110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Birva Oza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(2023110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Darshit Kalariya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(202311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035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Parshwa Dand</a:t>
            </a:r>
            <a:r>
              <a:rPr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(202311016)</a:t>
            </a:r>
            <a:endParaRPr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216475" y="4383600"/>
            <a:ext cx="5336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Guided by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Parth Mehta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1500" y="6237050"/>
            <a:ext cx="5914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B23A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100">
                <a:solidFill>
                  <a:srgbClr val="0B23A9"/>
                </a:solidFill>
              </a:rPr>
              <a:t>Y. Zhang, D. Song, P. Zhang, X. Li, and P. Wang, "A quantum-inspired sentiment representation model for twitter sentiment analysis," </a:t>
            </a:r>
            <a:r>
              <a:rPr i="1" lang="en-US" sz="1100">
                <a:solidFill>
                  <a:srgbClr val="0B23A9"/>
                </a:solidFill>
              </a:rPr>
              <a:t>Appl. Intell.</a:t>
            </a:r>
            <a:r>
              <a:rPr lang="en-US" sz="1100">
                <a:solidFill>
                  <a:srgbClr val="0B23A9"/>
                </a:solidFill>
              </a:rPr>
              <a:t>, vol. 49, pp. 3093–3108, 2019.</a:t>
            </a:r>
            <a:endParaRPr b="0" i="0" sz="1600" u="none" cap="none" strike="noStrike">
              <a:solidFill>
                <a:srgbClr val="0B23A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be02ce0ff_0_63"/>
          <p:cNvSpPr txBox="1"/>
          <p:nvPr/>
        </p:nvSpPr>
        <p:spPr>
          <a:xfrm>
            <a:off x="780625" y="1454908"/>
            <a:ext cx="100593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5"/>
            </a:pPr>
            <a:r>
              <a:rPr b="1" lang="en-US" sz="2000">
                <a:solidFill>
                  <a:schemeClr val="dk1"/>
                </a:solidFill>
              </a:rPr>
              <a:t>SentiStrength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tool for sentiment analysis that provides strength scores for positive and negative sentiments.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Commonly used in social media data analysis.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5"/>
            </a:pPr>
            <a:r>
              <a:rPr b="1" lang="en-US" sz="2000">
                <a:solidFill>
                  <a:schemeClr val="dk1"/>
                </a:solidFill>
              </a:rPr>
              <a:t>CNN-Word Embeddings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1800">
                <a:solidFill>
                  <a:schemeClr val="dk1"/>
                </a:solidFill>
              </a:rPr>
              <a:t>A CNN model that uses pre-trained word embeddings (e.g., Word2Vec, GloVe) as input for text classification.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5"/>
            </a:pPr>
            <a:r>
              <a:rPr b="1" lang="en-US" sz="2000">
                <a:solidFill>
                  <a:schemeClr val="dk1"/>
                </a:solidFill>
              </a:rPr>
              <a:t>CNN-QSR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CNN model that incorporates the QSR representation for sentiment analysis.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12" name="Google Shape;212;g31be02ce0ff_0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3" name="Google Shape;213;g31be02ce0ff_0_63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14" name="Google Shape;214;g31be02ce0ff_0_63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g31be02ce0ff_0_63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16" name="Google Shape;216;g31be02ce0ff_0_63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Algorithms: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be02ce0ff_0_7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 startAt="8"/>
            </a:pPr>
            <a:r>
              <a:rPr b="1" lang="en-US" sz="2000"/>
              <a:t>Standard LSTM</a:t>
            </a:r>
            <a:r>
              <a:rPr lang="en-US" sz="2000"/>
              <a:t>:</a:t>
            </a:r>
            <a:endParaRPr sz="20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classic LSTM model for sequential data processing.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 startAt="8"/>
            </a:pPr>
            <a:r>
              <a:rPr b="1" lang="en-US" sz="2000"/>
              <a:t>AT-LSTM (Attention-Based LSTM)</a:t>
            </a:r>
            <a:r>
              <a:rPr lang="en-US" sz="2000"/>
              <a:t>:</a:t>
            </a:r>
            <a:endParaRPr sz="20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Extends the LSTM by integrating attention mechanisms.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Allows the model to focus on relevant parts of the input sequence.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 startAt="8"/>
            </a:pPr>
            <a:r>
              <a:rPr b="1" lang="en-US" sz="2000"/>
              <a:t>FCDNN-QSR</a:t>
            </a:r>
            <a:r>
              <a:rPr lang="en-US" sz="2000"/>
              <a:t>:</a:t>
            </a:r>
            <a:endParaRPr sz="20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 fully connected deep neural network that leverages QSR for sentiment representation.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23" name="Google Shape;223;g31be02ce0ff_0_76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24" name="Google Shape;224;g31be02ce0ff_0_76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g31be02ce0ff_0_76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6" name="Google Shape;226;g31be02ce0ff_0_76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Algorithms: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3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32" name="Google Shape;232;p3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4" name="Google Shape;234;p3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Datasets Overview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3"/>
          <p:cNvSpPr txBox="1"/>
          <p:nvPr/>
        </p:nvSpPr>
        <p:spPr>
          <a:xfrm>
            <a:off x="721493" y="1388087"/>
            <a:ext cx="100593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1. Sentiment140 Dataset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Description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A widely used dataset for sentiment analysis tasks.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Contains </a:t>
            </a:r>
            <a:r>
              <a:rPr b="1" lang="en-US" sz="1500">
                <a:solidFill>
                  <a:schemeClr val="dk1"/>
                </a:solidFill>
              </a:rPr>
              <a:t>1.56 million tweets</a:t>
            </a:r>
            <a:r>
              <a:rPr lang="en-US" sz="1500">
                <a:solidFill>
                  <a:schemeClr val="dk1"/>
                </a:solidFill>
              </a:rPr>
              <a:t>, equally distributed between </a:t>
            </a:r>
            <a:r>
              <a:rPr b="1" lang="en-US" sz="1500">
                <a:solidFill>
                  <a:schemeClr val="dk1"/>
                </a:solidFill>
              </a:rPr>
              <a:t>positive</a:t>
            </a:r>
            <a:r>
              <a:rPr lang="en-US" sz="1500">
                <a:solidFill>
                  <a:schemeClr val="dk1"/>
                </a:solidFill>
              </a:rPr>
              <a:t> and </a:t>
            </a:r>
            <a:r>
              <a:rPr b="1" lang="en-US" sz="1500">
                <a:solidFill>
                  <a:schemeClr val="dk1"/>
                </a:solidFill>
              </a:rPr>
              <a:t>negative sentiment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Details for Your Study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Randomly selected </a:t>
            </a:r>
            <a:r>
              <a:rPr b="1" lang="en-US" sz="1500">
                <a:solidFill>
                  <a:schemeClr val="dk1"/>
                </a:solidFill>
              </a:rPr>
              <a:t>1560 positive</a:t>
            </a:r>
            <a:r>
              <a:rPr lang="en-US" sz="1500">
                <a:solidFill>
                  <a:schemeClr val="dk1"/>
                </a:solidFill>
              </a:rPr>
              <a:t> and </a:t>
            </a:r>
            <a:r>
              <a:rPr b="1" lang="en-US" sz="1500">
                <a:solidFill>
                  <a:schemeClr val="dk1"/>
                </a:solidFill>
              </a:rPr>
              <a:t>1501 negative tweets</a:t>
            </a:r>
            <a:r>
              <a:rPr lang="en-US" sz="1500">
                <a:solidFill>
                  <a:schemeClr val="dk1"/>
                </a:solidFill>
              </a:rPr>
              <a:t> for the analysis.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2. Strict OMD Dataset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Description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A refined version of the Obama-McCain Debate (OMD) dataset.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Tweets were collected during the </a:t>
            </a:r>
            <a:r>
              <a:rPr b="1" lang="en-US" sz="1500">
                <a:solidFill>
                  <a:schemeClr val="dk1"/>
                </a:solidFill>
              </a:rPr>
              <a:t>first U.S. presidential TV debate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Contains </a:t>
            </a:r>
            <a:r>
              <a:rPr b="1" lang="en-US" sz="1500">
                <a:solidFill>
                  <a:schemeClr val="dk1"/>
                </a:solidFill>
              </a:rPr>
              <a:t>509 positive</a:t>
            </a:r>
            <a:r>
              <a:rPr lang="en-US" sz="1500">
                <a:solidFill>
                  <a:schemeClr val="dk1"/>
                </a:solidFill>
              </a:rPr>
              <a:t> and </a:t>
            </a:r>
            <a:r>
              <a:rPr b="1" lang="en-US" sz="1500">
                <a:solidFill>
                  <a:schemeClr val="dk1"/>
                </a:solidFill>
              </a:rPr>
              <a:t>741 negative tweets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Usage in Your Study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Used for analysis instead of the standard OMD dataset.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6" name="Google Shape;23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be02ce0ff_0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Accuracy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Measures the proportion of correctly classified tweets.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Precision</a:t>
            </a:r>
            <a:r>
              <a:rPr lang="en-US" sz="2000"/>
              <a:t>:</a:t>
            </a:r>
            <a:endParaRPr sz="20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2000"/>
              <a:t>Indicates the proportion of correctly classified positive tweets out of all tweets predicted as positive</a:t>
            </a:r>
            <a:r>
              <a:rPr lang="en-US" sz="1100"/>
              <a:t>.</a:t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grpSp>
        <p:nvGrpSpPr>
          <p:cNvPr id="243" name="Google Shape;243;g31be02ce0ff_0_97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44" name="Google Shape;244;g31be02ce0ff_0_97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g31be02ce0ff_0_97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6" name="Google Shape;246;g31be02ce0ff_0_97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Evaluation Metrics 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7" name="Google Shape;247;g31be02ce0ff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975" y="3193825"/>
            <a:ext cx="4553475" cy="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1be02ce0ff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5975" y="5462050"/>
            <a:ext cx="4925625" cy="6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be02ce0ff_0_110"/>
          <p:cNvSpPr txBox="1"/>
          <p:nvPr>
            <p:ph idx="1" type="body"/>
          </p:nvPr>
        </p:nvSpPr>
        <p:spPr>
          <a:xfrm>
            <a:off x="838200" y="1825625"/>
            <a:ext cx="10515600" cy="47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 startAt="3"/>
            </a:pPr>
            <a:r>
              <a:rPr b="1" lang="en-US" sz="2000"/>
              <a:t>Recall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Represents the ability to identify all positive tweets in the dataset.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 startAt="3"/>
            </a:pPr>
            <a:r>
              <a:rPr b="1" lang="en-US" sz="2000"/>
              <a:t>F1 Score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harmonic mean of Precision and Recall.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Balances precision and recall for datasets with imbalanced classes.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grpSp>
        <p:nvGrpSpPr>
          <p:cNvPr id="255" name="Google Shape;255;g31be02ce0ff_0_110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56" name="Google Shape;256;g31be02ce0ff_0_110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g31be02ce0ff_0_110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8" name="Google Shape;258;g31be02ce0ff_0_110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Evaluation Metrics 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g31be02ce0ff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347" y="5680422"/>
            <a:ext cx="2827571" cy="6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1be02ce0ff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347" y="3292097"/>
            <a:ext cx="4471112" cy="6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be02ce0ff_0_126"/>
          <p:cNvSpPr txBox="1"/>
          <p:nvPr>
            <p:ph idx="1" type="body"/>
          </p:nvPr>
        </p:nvSpPr>
        <p:spPr>
          <a:xfrm>
            <a:off x="838200" y="1825625"/>
            <a:ext cx="10515600" cy="47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4304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74"/>
              <a:t>Description</a:t>
            </a:r>
            <a:r>
              <a:rPr lang="en-US" sz="2574"/>
              <a:t>:</a:t>
            </a:r>
            <a:endParaRPr sz="2574"/>
          </a:p>
          <a:p>
            <a:pPr indent="-34304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74"/>
              <a:t>A robust method to evaluate model performance by splitting the dataset into 5 subsets (folds).</a:t>
            </a:r>
            <a:endParaRPr sz="2574"/>
          </a:p>
          <a:p>
            <a:pPr indent="-34304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74"/>
              <a:t>Each fold is used as a test set once, while the remaining 4 folds are used for training.</a:t>
            </a:r>
            <a:endParaRPr sz="257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74"/>
          </a:p>
          <a:p>
            <a:pPr indent="-34304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US" sz="2574"/>
              <a:t>Process:</a:t>
            </a:r>
            <a:endParaRPr b="1" sz="2574"/>
          </a:p>
          <a:p>
            <a:pPr indent="-34304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74"/>
              <a:t>The dataset is divided into 5 equal parts.</a:t>
            </a:r>
            <a:endParaRPr sz="2574"/>
          </a:p>
          <a:p>
            <a:pPr indent="-34304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74"/>
              <a:t>For each iteration:</a:t>
            </a:r>
            <a:endParaRPr sz="2574"/>
          </a:p>
          <a:p>
            <a:pPr indent="-343049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74"/>
              <a:t>One fold is used as the </a:t>
            </a:r>
            <a:r>
              <a:rPr b="1" lang="en-US" sz="2574"/>
              <a:t>test set</a:t>
            </a:r>
            <a:r>
              <a:rPr lang="en-US" sz="2574"/>
              <a:t>.</a:t>
            </a:r>
            <a:endParaRPr sz="2574"/>
          </a:p>
          <a:p>
            <a:pPr indent="-343049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574"/>
              <a:t>The remaining four folds are used as the </a:t>
            </a:r>
            <a:r>
              <a:rPr b="1" lang="en-US" sz="2574"/>
              <a:t>training set</a:t>
            </a:r>
            <a:r>
              <a:rPr lang="en-US" sz="2574"/>
              <a:t>.</a:t>
            </a:r>
            <a:endParaRPr sz="2574"/>
          </a:p>
          <a:p>
            <a:pPr indent="-343048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2574"/>
              <a:t>The process is repeated 5 times, and the </a:t>
            </a:r>
            <a:r>
              <a:rPr b="1" lang="en-US" sz="2574"/>
              <a:t>average performance</a:t>
            </a:r>
            <a:r>
              <a:rPr lang="en-US" sz="2574"/>
              <a:t> across all folds is calculated.</a:t>
            </a:r>
            <a:endParaRPr sz="2574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  <p:grpSp>
        <p:nvGrpSpPr>
          <p:cNvPr id="267" name="Google Shape;267;g31be02ce0ff_0_126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68" name="Google Shape;268;g31be02ce0ff_0_126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g31be02ce0ff_0_126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0" name="Google Shape;270;g31be02ce0ff_0_126"/>
            <p:cNvSpPr txBox="1"/>
            <p:nvPr/>
          </p:nvSpPr>
          <p:spPr>
            <a:xfrm>
              <a:off x="721501" y="487000"/>
              <a:ext cx="10515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Evaluation Strategy :</a:t>
              </a:r>
              <a:r>
                <a:rPr lang="en-US" sz="3600">
                  <a:solidFill>
                    <a:srgbClr val="1F5C99"/>
                  </a:solidFill>
                </a:rPr>
                <a:t> 5-Fold Cross-Validation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be02ce0ff_0_139"/>
          <p:cNvSpPr txBox="1"/>
          <p:nvPr>
            <p:ph idx="1" type="body"/>
          </p:nvPr>
        </p:nvSpPr>
        <p:spPr>
          <a:xfrm>
            <a:off x="838200" y="1825625"/>
            <a:ext cx="9978600" cy="417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28"/>
              <a:t>Data Preprocessing Steps:</a:t>
            </a:r>
            <a:endParaRPr b="1" sz="2028"/>
          </a:p>
          <a:p>
            <a:pPr indent="-3573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28"/>
              <a:buAutoNum type="arabicPeriod"/>
            </a:pPr>
            <a:r>
              <a:rPr b="1" lang="en-US" sz="2028"/>
              <a:t>Text Cleaning</a:t>
            </a:r>
            <a:r>
              <a:rPr lang="en-US" sz="2028"/>
              <a:t>:</a:t>
            </a:r>
            <a:endParaRPr sz="2028"/>
          </a:p>
          <a:p>
            <a:pPr indent="-3446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8"/>
              <a:buChar char="○"/>
            </a:pPr>
            <a:r>
              <a:rPr lang="en-US" sz="1828"/>
              <a:t>Automatically corrected spelling mistakes.</a:t>
            </a:r>
            <a:endParaRPr sz="1828"/>
          </a:p>
          <a:p>
            <a:pPr indent="-3446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8"/>
              <a:buChar char="○"/>
            </a:pPr>
            <a:r>
              <a:rPr lang="en-US" sz="1828"/>
              <a:t>Verified that all tweets were free of illegible characters.</a:t>
            </a:r>
            <a:endParaRPr sz="1828"/>
          </a:p>
          <a:p>
            <a:pPr indent="-3573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8"/>
              <a:buAutoNum type="arabicPeriod"/>
            </a:pPr>
            <a:r>
              <a:rPr b="1" lang="en-US" sz="2028"/>
              <a:t>Handling Null and Empty Values</a:t>
            </a:r>
            <a:r>
              <a:rPr lang="en-US" sz="2028"/>
              <a:t>:</a:t>
            </a:r>
            <a:endParaRPr sz="2028"/>
          </a:p>
          <a:p>
            <a:pPr indent="-3446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8"/>
              <a:buChar char="○"/>
            </a:pPr>
            <a:r>
              <a:rPr lang="en-US" sz="1828"/>
              <a:t>Dropped all rows with null or empty text values to ensure clean data.</a:t>
            </a:r>
            <a:endParaRPr sz="1828"/>
          </a:p>
          <a:p>
            <a:pPr indent="-3573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28"/>
              <a:buAutoNum type="arabicPeriod"/>
            </a:pPr>
            <a:r>
              <a:rPr b="1" lang="en-US" sz="2028"/>
              <a:t>Stop Words and Punctuation Removal</a:t>
            </a:r>
            <a:r>
              <a:rPr lang="en-US" sz="2028"/>
              <a:t>:</a:t>
            </a:r>
            <a:endParaRPr sz="2028"/>
          </a:p>
          <a:p>
            <a:pPr indent="-3446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8"/>
              <a:buChar char="○"/>
            </a:pPr>
            <a:r>
              <a:rPr lang="en-US" sz="1828"/>
              <a:t>Removed irrelevant words and punctuation using the </a:t>
            </a:r>
            <a:r>
              <a:rPr b="1" lang="en-US" sz="1828"/>
              <a:t>standard English stop words list</a:t>
            </a:r>
            <a:r>
              <a:rPr lang="en-US" sz="1828"/>
              <a:t>.</a:t>
            </a:r>
            <a:endParaRPr b="1" sz="1719"/>
          </a:p>
        </p:txBody>
      </p:sp>
      <p:grpSp>
        <p:nvGrpSpPr>
          <p:cNvPr id="277" name="Google Shape;277;g31be02ce0ff_0_139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78" name="Google Shape;278;g31be02ce0ff_0_139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g31be02ce0ff_0_139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0" name="Google Shape;280;g31be02ce0ff_0_139"/>
            <p:cNvSpPr txBox="1"/>
            <p:nvPr/>
          </p:nvSpPr>
          <p:spPr>
            <a:xfrm>
              <a:off x="721501" y="487000"/>
              <a:ext cx="10515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Data Preprocessing and Word Embedding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be02ce0ff_0_149"/>
          <p:cNvSpPr txBox="1"/>
          <p:nvPr>
            <p:ph idx="1" type="body"/>
          </p:nvPr>
        </p:nvSpPr>
        <p:spPr>
          <a:xfrm>
            <a:off x="838200" y="1825625"/>
            <a:ext cx="9759600" cy="416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/>
              <a:t>Word Embeddings: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Construction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Built word and sentiment phrase projectors using word embeddings.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Trained embeddings with the </a:t>
            </a:r>
            <a:r>
              <a:rPr b="1" lang="en-US" sz="2000"/>
              <a:t>Gensim API</a:t>
            </a:r>
            <a:r>
              <a:rPr lang="en-US" sz="2000"/>
              <a:t>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Embedding Dimension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Set the vector dimension to </a:t>
            </a:r>
            <a:r>
              <a:rPr b="1" lang="en-US" sz="2000"/>
              <a:t>100</a:t>
            </a:r>
            <a:r>
              <a:rPr lang="en-US" sz="2000"/>
              <a:t> instead of the traditional </a:t>
            </a:r>
            <a:r>
              <a:rPr b="1" lang="en-US" sz="2000"/>
              <a:t>300</a:t>
            </a:r>
            <a:r>
              <a:rPr lang="en-US" sz="2000"/>
              <a:t>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This choice balances semantic richness and computational efficiency.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287" name="Google Shape;287;g31be02ce0ff_0_149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88" name="Google Shape;288;g31be02ce0ff_0_149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g31be02ce0ff_0_149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0" name="Google Shape;290;g31be02ce0ff_0_149"/>
            <p:cNvSpPr txBox="1"/>
            <p:nvPr/>
          </p:nvSpPr>
          <p:spPr>
            <a:xfrm>
              <a:off x="721501" y="487000"/>
              <a:ext cx="105156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Data Preprocessing and Word Embedding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5"/>
          <p:cNvCxnSpPr/>
          <p:nvPr/>
        </p:nvCxnSpPr>
        <p:spPr>
          <a:xfrm>
            <a:off x="735226" y="273474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5"/>
          <p:cNvCxnSpPr/>
          <p:nvPr/>
        </p:nvCxnSpPr>
        <p:spPr>
          <a:xfrm>
            <a:off x="730856" y="1086380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5"/>
          <p:cNvSpPr txBox="1"/>
          <p:nvPr/>
        </p:nvSpPr>
        <p:spPr>
          <a:xfrm>
            <a:off x="735231" y="356668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Results for Sentiment140 </a:t>
            </a:r>
            <a:r>
              <a:rPr lang="en-US" sz="3600">
                <a:solidFill>
                  <a:srgbClr val="1F5C99"/>
                </a:solidFill>
              </a:rPr>
              <a:t>D</a:t>
            </a:r>
            <a:r>
              <a:rPr b="0" i="0" lang="en-US" sz="36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8" name="Google Shape;298;p5"/>
          <p:cNvGraphicFramePr/>
          <p:nvPr/>
        </p:nvGraphicFramePr>
        <p:xfrm>
          <a:off x="144438" y="1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245800"/>
                <a:gridCol w="1219925"/>
                <a:gridCol w="1192275"/>
                <a:gridCol w="1333725"/>
                <a:gridCol w="1166800"/>
                <a:gridCol w="1166800"/>
                <a:gridCol w="1048975"/>
                <a:gridCol w="1166800"/>
                <a:gridCol w="1166800"/>
                <a:gridCol w="1166800"/>
              </a:tblGrid>
              <a:tr h="8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3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NB</a:t>
                      </a:r>
                      <a:r>
                        <a:rPr lang="en-US" sz="2100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Unigram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0.5581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0.5368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0.5626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0.5371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0.5539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0.5338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0.5567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0.5564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0.5077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0.5680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0.5136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0.5115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0.5125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0.5546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0.5073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0.6009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0.5326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0.5108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0.5762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0.5116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Doc2vector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0.5548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0.5897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0.5446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0.5929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0.6483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0.5872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0.5904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Our QSR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0.5669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0.5485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0.5698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0.5495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0.5672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0.5492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0.5684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0.5494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g31edcc2fe04_0_0"/>
          <p:cNvCxnSpPr/>
          <p:nvPr/>
        </p:nvCxnSpPr>
        <p:spPr>
          <a:xfrm>
            <a:off x="627889" y="2636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g31edcc2fe04_0_0"/>
          <p:cNvCxnSpPr/>
          <p:nvPr/>
        </p:nvCxnSpPr>
        <p:spPr>
          <a:xfrm>
            <a:off x="623518" y="10765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g31edcc2fe04_0_0"/>
          <p:cNvSpPr txBox="1"/>
          <p:nvPr/>
        </p:nvSpPr>
        <p:spPr>
          <a:xfrm>
            <a:off x="623518" y="3396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Results for Sentiment140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g31edcc2fe04_0_0"/>
          <p:cNvGraphicFramePr/>
          <p:nvPr/>
        </p:nvGraphicFramePr>
        <p:xfrm>
          <a:off x="137913" y="13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245800"/>
                <a:gridCol w="1308300"/>
                <a:gridCol w="1153000"/>
                <a:gridCol w="1166800"/>
                <a:gridCol w="1166800"/>
                <a:gridCol w="1166800"/>
                <a:gridCol w="1166800"/>
                <a:gridCol w="1166800"/>
                <a:gridCol w="1166800"/>
                <a:gridCol w="1166800"/>
              </a:tblGrid>
              <a:tr h="8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3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Unigram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0.5548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0.5682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0.5569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0.5682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0.5679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0.5576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0.5680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0.5696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0.5630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0.5774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0.5679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0.5023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0.5728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0.4940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0.5698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0.4923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0.5752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0.4925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0.5721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0.4924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Doc2vector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0.5614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0.6473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0.6483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0.6323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0.5979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Our QSR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0.6567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0.5633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0.6492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0.5633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0.6548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0.5631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0.6526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0.5632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Problem Statement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21500" y="1561600"/>
            <a:ext cx="10059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Existing research claims that quantum probability theory can enhance sentiment analysis by integrating semantic and sentiment information into a unified representation.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 proposed Quantum-Inspired Sentiment Representation (QSR) model allegedly outperforms traditional and state-of-the-art methods in capturing sentiment nuances and achieving better classification accuracy.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These claims need to be rigorously validated to assess the model's practical and theoretical effectiveness.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31edcc2fe04_0_8"/>
          <p:cNvCxnSpPr/>
          <p:nvPr/>
        </p:nvCxnSpPr>
        <p:spPr>
          <a:xfrm>
            <a:off x="735226" y="28329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g31edcc2fe04_0_8"/>
          <p:cNvCxnSpPr/>
          <p:nvPr/>
        </p:nvCxnSpPr>
        <p:spPr>
          <a:xfrm>
            <a:off x="730856" y="109620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g31edcc2fe04_0_8"/>
          <p:cNvSpPr txBox="1"/>
          <p:nvPr/>
        </p:nvSpPr>
        <p:spPr>
          <a:xfrm>
            <a:off x="730856" y="35934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Results for Sentiment140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4" name="Google Shape;314;g31edcc2fe04_0_8"/>
          <p:cNvGraphicFramePr/>
          <p:nvPr/>
        </p:nvGraphicFramePr>
        <p:xfrm>
          <a:off x="137913" y="13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245800"/>
                <a:gridCol w="1308300"/>
                <a:gridCol w="1153000"/>
                <a:gridCol w="1166800"/>
                <a:gridCol w="1166800"/>
                <a:gridCol w="1166800"/>
                <a:gridCol w="1166800"/>
                <a:gridCol w="1166800"/>
                <a:gridCol w="1166800"/>
                <a:gridCol w="1166800"/>
              </a:tblGrid>
              <a:tr h="8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15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Unigram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0.5721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0.5815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0.5763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0.5871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0.5697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0.5842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0.5762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0.5165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0.5780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0.5162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0.6097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0.5153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0.5934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0.5158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0.5516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0.5577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0.4859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0.5613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0.4877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0.5595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0.4868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Doc2vector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0.5548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0.6345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0.5565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0.6362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0.6335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0.5789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Our QSR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0.6283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0.5606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0.6204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0.5621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0.6678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0.5586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0.6432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0.5604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g31ed267b2ab_0_45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g31ed267b2ab_0_45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g31ed267b2ab_0_45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Results for Sentiment140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g31ed267b2ab_0_45"/>
          <p:cNvGraphicFramePr/>
          <p:nvPr/>
        </p:nvGraphicFramePr>
        <p:xfrm>
          <a:off x="109775" y="137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404800"/>
                <a:gridCol w="1517300"/>
                <a:gridCol w="1196700"/>
                <a:gridCol w="1100175"/>
                <a:gridCol w="1182775"/>
                <a:gridCol w="1127675"/>
                <a:gridCol w="1141450"/>
                <a:gridCol w="1113875"/>
                <a:gridCol w="1113900"/>
                <a:gridCol w="1031175"/>
              </a:tblGrid>
              <a:tr h="8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(paper)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47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SentiWordNet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0.5111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0.5734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0.5735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0.5149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0.5735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0.5735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PMI-IR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0.5205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0.5639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0.5268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0.5774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0.5387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0.5593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0.5327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0.5682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SentiStrength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0.5436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0.6381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0.5486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0.6757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0.6334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0.5469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0.6539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CNN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CNN-Word embedding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0.7008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0.8532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0.7033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0.8572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0.6957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0.8532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0.6993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CNN QSR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0.7185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0.6483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0.7108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0.6352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0.7067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0.6254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0.7083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0.6303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LSTM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Standard LSTM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0.6813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0.8215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0.6772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0.8277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0.6839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0.8225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0.6811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AT - LSTM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0.6929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0.8107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0.6968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0.8209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0.8122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0.6948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0.8165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FCDNN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FCDNN-QSR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0.5917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0.5581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0.5886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0.5622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0.5905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0.5662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0.5900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0.5642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31edcc2fe04_0_32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g31edcc2fe04_0_32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g31edcc2fe04_0_32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Results for OMD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g31edcc2fe04_0_32"/>
          <p:cNvGraphicFramePr/>
          <p:nvPr/>
        </p:nvGraphicFramePr>
        <p:xfrm>
          <a:off x="137913" y="161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245800"/>
                <a:gridCol w="1308300"/>
                <a:gridCol w="1153000"/>
                <a:gridCol w="1166800"/>
                <a:gridCol w="1166800"/>
                <a:gridCol w="1166800"/>
                <a:gridCol w="1166800"/>
                <a:gridCol w="1166800"/>
                <a:gridCol w="1166800"/>
                <a:gridCol w="1166800"/>
              </a:tblGrid>
              <a:tr h="8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3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NB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Unigram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0.6030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0.6791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0.5545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0.6527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0.5667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0.6421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0.6474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0.6441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0.5857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0.6126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0.6015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0.5934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0.5338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0.6398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0.5258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0.6065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0.6844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0.5911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0.5968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0.5987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Doc2vector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0.5979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0.5186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0.5654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0.5437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0.5489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0.5470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0.5570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0.5453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Our QSR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0.6477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0.6114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0.6471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0.6035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0.6367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0.6105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0.6432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0.6069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g31edcc2fe04_0_24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g31edcc2fe04_0_24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g31edcc2fe04_0_24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Results for OMD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g31edcc2fe04_0_24"/>
          <p:cNvGraphicFramePr/>
          <p:nvPr/>
        </p:nvGraphicFramePr>
        <p:xfrm>
          <a:off x="137913" y="169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245800"/>
                <a:gridCol w="1308300"/>
                <a:gridCol w="1153000"/>
                <a:gridCol w="1166800"/>
                <a:gridCol w="1166800"/>
                <a:gridCol w="1166800"/>
                <a:gridCol w="1166800"/>
                <a:gridCol w="1166800"/>
                <a:gridCol w="1166800"/>
                <a:gridCol w="1166800"/>
              </a:tblGrid>
              <a:tr h="8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3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Unigram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0.7325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0.7142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0.5575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0.7034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0.5835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0.6164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0.5928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0.5445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0.6267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0.6198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0.5388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0.6224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0.5721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0.5045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0.5036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0.5816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0.5040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Doc2vector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0.7249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0.5772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0.7032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0.5225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0.6939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0.5482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0.6985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Our QSR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0.6528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0.6561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0.6533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0.6316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0.6520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0.6311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0.6526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 </a:t>
                      </a:r>
                      <a:r>
                        <a:rPr b="1" lang="en-US"/>
                        <a:t>0.6313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g31edcc2fe04_0_16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g31edcc2fe04_0_16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g31edcc2fe04_0_16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Results for OMD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6" name="Google Shape;346;g31edcc2fe04_0_16"/>
          <p:cNvGraphicFramePr/>
          <p:nvPr/>
        </p:nvGraphicFramePr>
        <p:xfrm>
          <a:off x="137913" y="177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245800"/>
                <a:gridCol w="1308300"/>
                <a:gridCol w="1153000"/>
                <a:gridCol w="1166800"/>
                <a:gridCol w="1166800"/>
                <a:gridCol w="1166800"/>
                <a:gridCol w="1166800"/>
                <a:gridCol w="1166800"/>
                <a:gridCol w="1127500"/>
                <a:gridCol w="1206100"/>
              </a:tblGrid>
              <a:tr h="85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634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Unigram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0.7271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0.6167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0.7314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0.6111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0.6722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0.6219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0.7005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0.6047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0.6474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0.6105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0.6602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0.5527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0.5976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Trigram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0.5829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0.5605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0.5854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0.5961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0.5878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0.5298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0.5832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Doc2vector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0.6130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0.6452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0.6165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0.6517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0.6128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0.5585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0.6171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0.6007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Our QSR model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0.6450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0.6604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0.6450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0.7100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0.6390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0.5676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0.6411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0.6301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g31edcc2fe04_0_40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g31edcc2fe04_0_40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g31edcc2fe04_0_40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Results for OMD Dataset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g31edcc2fe04_0_40"/>
          <p:cNvGraphicFramePr/>
          <p:nvPr/>
        </p:nvGraphicFramePr>
        <p:xfrm>
          <a:off x="107525" y="131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{A207EFDE-7C65-497A-B86A-EBAB188EC1A2}</a:tableStyleId>
              </a:tblPr>
              <a:tblGrid>
                <a:gridCol w="1404800"/>
                <a:gridCol w="1517300"/>
                <a:gridCol w="1196700"/>
                <a:gridCol w="1100175"/>
                <a:gridCol w="1182775"/>
                <a:gridCol w="1127675"/>
                <a:gridCol w="1141450"/>
                <a:gridCol w="1113875"/>
                <a:gridCol w="1113900"/>
                <a:gridCol w="1031175"/>
              </a:tblGrid>
              <a:tr h="85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Classifier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Algorithm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(paper)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Precision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Precision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Recall</a:t>
                      </a:r>
                      <a:endParaRPr b="1" sz="1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(paper)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Recall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F1</a:t>
                      </a:r>
                      <a:endParaRPr b="1" sz="17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(paper)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F1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(Our Results)</a:t>
                      </a:r>
                      <a:endParaRPr b="1" sz="2200"/>
                    </a:p>
                  </a:txBody>
                  <a:tcPr marT="91425" marB="91425" marR="91425" marL="91425"/>
                </a:tc>
              </a:tr>
              <a:tr h="476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SentiWordNet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0.5335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0.5545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0.5477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0.5380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0.5505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0.5373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0.5491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PMI-IR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0.5846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0.4247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0.5856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0.6061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0.5302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0.5876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0.5656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SentiStrength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0.5776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0.6135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0.5800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0.6806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0.5765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0.6670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0.5782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0.6738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8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CNN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CNN-Word embedding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0.7724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0.8919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0.7693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0.8803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0.7751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0.8974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0.7744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0.8887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CNN QSR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0.7775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0.6386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0.7808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0.6105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0.7747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0.6071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0.7759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0.6088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6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LSTM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Standard LSTM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0.7710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0.8679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0.7565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0.8561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0.7731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0.8633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0.7676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0.8597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AT - LSTM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0.7806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0.7958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0.7768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0.7796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0.7822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0.7840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0.7784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0.7818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FCDNN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FCDNN-QSR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0.6550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0.6583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0.6618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0.6422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0.6522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0.6396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0.6561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0.6409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9" name="Google Shape;359;g31edcc2fe04_0_48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0" name="Google Shape;360;g31edcc2fe04_0_48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1" name="Google Shape;361;g31edcc2fe04_0_48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Conclusion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31edcc2fe04_0_48"/>
          <p:cNvSpPr txBox="1"/>
          <p:nvPr/>
        </p:nvSpPr>
        <p:spPr>
          <a:xfrm>
            <a:off x="721500" y="1849045"/>
            <a:ext cx="10059300" cy="5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The Quantum-Inspired Sentiment Representation (QSR) model effectively integrates semantic and sentiment information using quantum probability theory. It outperforms baseline methods across multiple metrics like accuracy, precision, and F1-score.</a:t>
            </a:r>
            <a:endParaRPr sz="15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On the OMD Dataset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 QSR model achieved higher classification performance compared to traditional methods like unigrams, bigrams, and even advanced neural networks.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Its ability to handle nuanced sentiment indicators such as adjectives and adverbs contributed to its success, especially on smaller, context-specific datasets.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On the Sentiment140 Dataset</a:t>
            </a:r>
            <a:r>
              <a:rPr lang="en-US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While still competitive, the QSR model showed more variability, especially against neural network approaches like CNN and AT-LSTM.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 larger dataset's context diversity and shorter tweet lengths highlighted limitations in capturing long-term dependencies, suggesting potential for further optimization.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These results validate the QSR model's claims on dataset-specific improvements but underscore the need for adaptation to handle broader and more complex datasets effectively.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3" name="Google Shape;363;g31edcc2fe04_0_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"/>
          <p:cNvSpPr txBox="1"/>
          <p:nvPr/>
        </p:nvSpPr>
        <p:spPr>
          <a:xfrm>
            <a:off x="1698443" y="2728656"/>
            <a:ext cx="8795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59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59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6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Questions ? 🤔</a:t>
            </a:r>
            <a:endParaRPr b="0" i="0" sz="26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g31ba1c51da1_0_21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g31ba1c51da1_0_21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g31ba1c51da1_0_21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Goal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1ba1c51da1_0_21"/>
          <p:cNvSpPr txBox="1"/>
          <p:nvPr/>
        </p:nvSpPr>
        <p:spPr>
          <a:xfrm>
            <a:off x="725875" y="1415503"/>
            <a:ext cx="10627800" cy="4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Verify the validity of the claims</a:t>
            </a:r>
            <a:r>
              <a:rPr lang="en-US" sz="1900">
                <a:solidFill>
                  <a:schemeClr val="dk1"/>
                </a:solidFill>
              </a:rPr>
              <a:t> made in the paper: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Does the QSR model outperform baseline and advanced sentiment analysis methods?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Is quantum probability theory effective for representing semantic and sentiment information?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Conduct experiments using the QSR model and compare the results against stated benchmarks.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2" name="Google Shape;112;g31ba1c51da1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g31ba1c51da1_0_40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g31ba1c51da1_0_40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g31ba1c51da1_0_40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QSR Model: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1ba1c51da1_0_40"/>
          <p:cNvSpPr txBox="1"/>
          <p:nvPr/>
        </p:nvSpPr>
        <p:spPr>
          <a:xfrm>
            <a:off x="780625" y="1454895"/>
            <a:ext cx="10059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Quantum probability theory, an event is defined as a subspace of the Hilbert space, which is represented by any orthogonal projector Π .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density matrix is a quantum generalization of the probability distribution of position and state in classical theory, and it combines information about both quantum state and classical uncertainty into a single construction and it follows properties of Hermitian Matrix.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g31ba1c51da1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1ba1c51da1_0_40"/>
          <p:cNvSpPr txBox="1"/>
          <p:nvPr/>
        </p:nvSpPr>
        <p:spPr>
          <a:xfrm>
            <a:off x="867100" y="3394400"/>
            <a:ext cx="100593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Steps to create QSR Density Matrix: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We first extract the phrases containing adjectives or adverbs, named sentiment phrases, using a popular part-of-speech tagger.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3" name="Google Shape;123;g31ba1c51da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600" y="4835400"/>
            <a:ext cx="2981000" cy="2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1ba1c51da1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8425" y="4761175"/>
            <a:ext cx="3534275" cy="4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1ba1c51da1_0_40"/>
          <p:cNvSpPr txBox="1"/>
          <p:nvPr/>
        </p:nvSpPr>
        <p:spPr>
          <a:xfrm>
            <a:off x="3036475" y="5182700"/>
            <a:ext cx="13794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Text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6" name="Google Shape;126;g31ba1c51da1_0_40"/>
          <p:cNvSpPr txBox="1"/>
          <p:nvPr/>
        </p:nvSpPr>
        <p:spPr>
          <a:xfrm>
            <a:off x="7657263" y="5182700"/>
            <a:ext cx="117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POS Tag</a:t>
            </a:r>
            <a:endParaRPr/>
          </a:p>
        </p:txBody>
      </p:sp>
      <p:sp>
        <p:nvSpPr>
          <p:cNvPr id="127" name="Google Shape;127;g31ba1c51da1_0_40"/>
          <p:cNvSpPr txBox="1"/>
          <p:nvPr/>
        </p:nvSpPr>
        <p:spPr>
          <a:xfrm>
            <a:off x="1105200" y="5670425"/>
            <a:ext cx="99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Based on many rules it will extract sentiment phrases. Here phrase will be: </a:t>
            </a:r>
            <a:r>
              <a:rPr i="1" lang="en-US" sz="1800">
                <a:solidFill>
                  <a:schemeClr val="dk1"/>
                </a:solidFill>
              </a:rPr>
              <a:t>(“ amazing movie”)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                                                          </a:t>
            </a:r>
            <a:endParaRPr i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g31bb47f1dd9_0_24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4" name="Google Shape;134;g31bb47f1dd9_0_24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g31bb47f1dd9_0_24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QSR Model: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1bb47f1dd9_0_24"/>
          <p:cNvSpPr txBox="1"/>
          <p:nvPr/>
        </p:nvSpPr>
        <p:spPr>
          <a:xfrm>
            <a:off x="798125" y="1527275"/>
            <a:ext cx="106254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800">
                <a:solidFill>
                  <a:schemeClr val="dk1"/>
                </a:solidFill>
              </a:rPr>
              <a:t>Each single word and sentiment phrase in the document are expressed as projectors</a:t>
            </a:r>
            <a:r>
              <a:rPr lang="en-US" sz="28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Π</a:t>
            </a:r>
            <a:r>
              <a:rPr lang="en-US" sz="2800">
                <a:solidFill>
                  <a:schemeClr val="dk1"/>
                </a:solidFill>
              </a:rPr>
              <a:t>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7" name="Google Shape;137;g31bb47f1dd9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75" y="2270188"/>
            <a:ext cx="1739475" cy="30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1bb47f1dd9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400" y="2100425"/>
            <a:ext cx="2148633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1bb47f1dd9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5075" y="2911425"/>
            <a:ext cx="397640" cy="3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1bb47f1dd9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4200" y="3295775"/>
            <a:ext cx="3256925" cy="2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1bb47f1dd9_0_24"/>
          <p:cNvSpPr txBox="1"/>
          <p:nvPr/>
        </p:nvSpPr>
        <p:spPr>
          <a:xfrm>
            <a:off x="4333738" y="2859213"/>
            <a:ext cx="44340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= Normalized Word Embedding Vector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g31bb47f1dd9_0_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54200" y="3592075"/>
            <a:ext cx="2028935" cy="2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1bb47f1dd9_0_24"/>
          <p:cNvSpPr txBox="1"/>
          <p:nvPr/>
        </p:nvSpPr>
        <p:spPr>
          <a:xfrm>
            <a:off x="4624000" y="3552650"/>
            <a:ext cx="58233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, where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 is num. of words and sentiment phrases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g31bb47f1dd9_0_24"/>
          <p:cNvSpPr txBox="1"/>
          <p:nvPr/>
        </p:nvSpPr>
        <p:spPr>
          <a:xfrm>
            <a:off x="798125" y="3975775"/>
            <a:ext cx="97479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800">
                <a:solidFill>
                  <a:schemeClr val="dk1"/>
                </a:solidFill>
              </a:rPr>
              <a:t>We use ML estimation to train density matrices ρ of documents. ML estimation maximizes the product of probability for each quantum elementary event.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45" name="Google Shape;145;g31bb47f1dd9_0_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5250" y="4835050"/>
            <a:ext cx="2925500" cy="11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1bb47f1dd9_0_24"/>
          <p:cNvSpPr txBox="1"/>
          <p:nvPr/>
        </p:nvSpPr>
        <p:spPr>
          <a:xfrm>
            <a:off x="5734700" y="5018633"/>
            <a:ext cx="39711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This is the likelihood objective function that we need to maximize.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bb47f1dd9_0_49"/>
          <p:cNvSpPr txBox="1"/>
          <p:nvPr/>
        </p:nvSpPr>
        <p:spPr>
          <a:xfrm>
            <a:off x="672400" y="1529225"/>
            <a:ext cx="10615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globally convergent algorithm extends the </a:t>
            </a:r>
            <a:r>
              <a:rPr i="1" lang="en-US" sz="1800"/>
              <a:t>RρR</a:t>
            </a:r>
            <a:r>
              <a:rPr lang="en-US" sz="1800"/>
              <a:t> algorithm, where the ascent direction </a:t>
            </a:r>
            <a:r>
              <a:rPr i="1" lang="en-US" sz="1800"/>
              <a:t>D</a:t>
            </a:r>
            <a:r>
              <a:rPr baseline="30000" i="1" lang="en-US" sz="1800"/>
              <a:t>k</a:t>
            </a:r>
            <a:r>
              <a:rPr lang="en-US" sz="1800"/>
              <a:t> of likelihood is determined by two ascent directions controlled by the step size </a:t>
            </a:r>
            <a:r>
              <a:rPr i="1" lang="en-US" sz="1800"/>
              <a:t>t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153" name="Google Shape;153;g31bb47f1dd9_0_49"/>
          <p:cNvCxnSpPr/>
          <p:nvPr/>
        </p:nvCxnSpPr>
        <p:spPr>
          <a:xfrm>
            <a:off x="725864" y="410949"/>
            <a:ext cx="1072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g31bb47f1dd9_0_49"/>
          <p:cNvCxnSpPr/>
          <p:nvPr/>
        </p:nvCxnSpPr>
        <p:spPr>
          <a:xfrm>
            <a:off x="721493" y="1223855"/>
            <a:ext cx="10701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g31bb47f1dd9_0_49"/>
          <p:cNvSpPr txBox="1"/>
          <p:nvPr/>
        </p:nvSpPr>
        <p:spPr>
          <a:xfrm>
            <a:off x="721493" y="486993"/>
            <a:ext cx="8795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1F5C99"/>
                </a:solidFill>
              </a:rPr>
              <a:t>QSR Model:</a:t>
            </a:r>
            <a:endParaRPr b="0" i="0" sz="700" u="none" cap="none" strike="noStrik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31bb47f1dd9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200" y="2304650"/>
            <a:ext cx="294950" cy="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1bb47f1dd9_0_49"/>
          <p:cNvSpPr txBox="1"/>
          <p:nvPr/>
        </p:nvSpPr>
        <p:spPr>
          <a:xfrm>
            <a:off x="3628600" y="2268050"/>
            <a:ext cx="375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: </a:t>
            </a:r>
            <a:r>
              <a:rPr lang="en-US" sz="1500"/>
              <a:t>is a path on the density matrices space</a:t>
            </a:r>
            <a:endParaRPr sz="1500"/>
          </a:p>
        </p:txBody>
      </p:sp>
      <p:pic>
        <p:nvPicPr>
          <p:cNvPr id="158" name="Google Shape;158;g31bb47f1dd9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00" y="2683550"/>
            <a:ext cx="294950" cy="2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1bb47f1dd9_0_49"/>
          <p:cNvSpPr txBox="1"/>
          <p:nvPr/>
        </p:nvSpPr>
        <p:spPr>
          <a:xfrm>
            <a:off x="3665650" y="2609700"/>
            <a:ext cx="44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: in general, it is not in this density matrices space.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60" name="Google Shape;160;g31bb47f1dd9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1550" y="3338750"/>
            <a:ext cx="4412724" cy="7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1bb47f1dd9_0_49"/>
          <p:cNvSpPr txBox="1"/>
          <p:nvPr/>
        </p:nvSpPr>
        <p:spPr>
          <a:xfrm>
            <a:off x="7517125" y="33664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Search</a:t>
            </a:r>
            <a:r>
              <a:rPr b="1" lang="en-US" sz="1800">
                <a:solidFill>
                  <a:schemeClr val="dk1"/>
                </a:solidFill>
              </a:rPr>
              <a:t> direction </a:t>
            </a:r>
            <a:r>
              <a:rPr b="1" i="1" lang="en-US" sz="1800">
                <a:solidFill>
                  <a:schemeClr val="dk1"/>
                </a:solidFill>
              </a:rPr>
              <a:t>D</a:t>
            </a:r>
            <a:r>
              <a:rPr b="1" baseline="30000" i="1" lang="en-US" sz="1800">
                <a:solidFill>
                  <a:schemeClr val="dk1"/>
                </a:solidFill>
              </a:rPr>
              <a:t>k  </a:t>
            </a:r>
            <a:endParaRPr b="1"/>
          </a:p>
        </p:txBody>
      </p:sp>
      <p:pic>
        <p:nvPicPr>
          <p:cNvPr id="162" name="Google Shape;162;g31bb47f1dd9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825" y="4224363"/>
            <a:ext cx="33411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1bb47f1dd9_0_49"/>
          <p:cNvSpPr txBox="1"/>
          <p:nvPr/>
        </p:nvSpPr>
        <p:spPr>
          <a:xfrm>
            <a:off x="672400" y="3061450"/>
            <a:ext cx="257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Update Steps: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64" name="Google Shape;164;g31bb47f1dd9_0_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825" y="4832813"/>
            <a:ext cx="3341100" cy="70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1bb47f1dd9_0_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825" y="5635900"/>
            <a:ext cx="4132734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bb47f1dd9_0_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86196" y="4121100"/>
            <a:ext cx="1828083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bb47f1dd9_0_49"/>
          <p:cNvSpPr txBox="1"/>
          <p:nvPr/>
        </p:nvSpPr>
        <p:spPr>
          <a:xfrm>
            <a:off x="7642775" y="4164363"/>
            <a:ext cx="206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Gradient Ascent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8" name="Google Shape;168;g31bb47f1dd9_0_4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27275" y="4718450"/>
            <a:ext cx="3470717" cy="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1bb47f1dd9_0_49"/>
          <p:cNvSpPr txBox="1"/>
          <p:nvPr/>
        </p:nvSpPr>
        <p:spPr>
          <a:xfrm>
            <a:off x="9192000" y="46590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Stopping Criterion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0" name="Google Shape;170;g31bb47f1dd9_0_49"/>
          <p:cNvSpPr txBox="1"/>
          <p:nvPr/>
        </p:nvSpPr>
        <p:spPr>
          <a:xfrm>
            <a:off x="5430250" y="5137825"/>
            <a:ext cx="228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Smoothing: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71" name="Google Shape;171;g31bb47f1dd9_0_4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5125" y="5553325"/>
            <a:ext cx="2860825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1bb47f1dd9_0_4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27275" y="5892625"/>
            <a:ext cx="577953" cy="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1bb47f1dd9_0_49"/>
          <p:cNvSpPr txBox="1"/>
          <p:nvPr/>
        </p:nvSpPr>
        <p:spPr>
          <a:xfrm>
            <a:off x="6026650" y="5835000"/>
            <a:ext cx="46152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: Document QSR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4" name="Google Shape;174;g31bb47f1dd9_0_4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74899" y="6244350"/>
            <a:ext cx="482694" cy="3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1bb47f1dd9_0_49"/>
          <p:cNvSpPr txBox="1"/>
          <p:nvPr/>
        </p:nvSpPr>
        <p:spPr>
          <a:xfrm>
            <a:off x="6026650" y="61923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: Collection QSR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6" name="Google Shape;176;g31bb47f1dd9_0_4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07225" y="6051400"/>
            <a:ext cx="1018025" cy="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31be02ce0ff_0_6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182" name="Google Shape;182;g31be02ce0ff_0_6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g31be02ce0ff_0_6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4" name="Google Shape;184;g31be02ce0ff_0_6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Classifiers</a:t>
              </a:r>
              <a:r>
                <a:rPr lang="en-US" sz="3600">
                  <a:solidFill>
                    <a:srgbClr val="1F5C99"/>
                  </a:solidFill>
                </a:rPr>
                <a:t>: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31be02ce0ff_0_6"/>
          <p:cNvSpPr txBox="1"/>
          <p:nvPr/>
        </p:nvSpPr>
        <p:spPr>
          <a:xfrm>
            <a:off x="780625" y="1223858"/>
            <a:ext cx="10059300" cy="53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NB (Naive Bayes)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 probabilistic model based on Bayes' Theorem.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Assumes independence between features.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Commonly used in text classification due to its simplicity and efficiency.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SVM (Support Vector Machine)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 supervised learning model used for classification tasks.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Creates a decision boundary (hyperplane) to separate classes in a high-dimensional space.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Effective for high-dimensional datasets and robust to overfitting.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RF (Random Forest)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An ensemble learning method that builds multiple decision trees.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Combines the predictions of individual trees for more accurate and robust results.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Suitable for both classification and regression tasks.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6" name="Google Shape;186;g31be02ce0ff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be02ce0ff_0_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 startAt="4"/>
            </a:pPr>
            <a:r>
              <a:rPr b="1" lang="en-US" sz="2000"/>
              <a:t>CNN (Convolutional Neural Network)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deep learning model designed for image and sequential data.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Captures local patterns in data using convolutional layers.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Used with word embeddings for text analysis.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4"/>
            </a:pPr>
            <a:r>
              <a:rPr b="1" lang="en-US" sz="2000"/>
              <a:t>LSTM (Long Short-Term Memory)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type of recurrent neural network (RNN) designed for sequential data.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Can remember long-term dependencies, making it effective for text sequences.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Used for tasks like language modeling and sentiment analysis.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4"/>
            </a:pPr>
            <a:r>
              <a:rPr b="1" lang="en-US" sz="2000"/>
              <a:t>FCDNN (Fully Connected Deep Neural Network)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 traditional neural network with fully connected layers.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Processes inputs holistically without focusing on local patterns.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Often paired with other components for feature-rich text representations.</a:t>
            </a:r>
            <a:endParaRPr/>
          </a:p>
        </p:txBody>
      </p:sp>
      <p:grpSp>
        <p:nvGrpSpPr>
          <p:cNvPr id="193" name="Google Shape;193;g31be02ce0ff_0_42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194" name="Google Shape;194;g31be02ce0ff_0_42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5" name="Google Shape;195;g31be02ce0ff_0_42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6" name="Google Shape;196;g31be02ce0ff_0_42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Classifiers: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31be02ce0ff_0_54"/>
          <p:cNvGrpSpPr/>
          <p:nvPr/>
        </p:nvGrpSpPr>
        <p:grpSpPr>
          <a:xfrm>
            <a:off x="721493" y="410949"/>
            <a:ext cx="10730271" cy="812906"/>
            <a:chOff x="721493" y="410949"/>
            <a:chExt cx="10730271" cy="812906"/>
          </a:xfrm>
        </p:grpSpPr>
        <p:cxnSp>
          <p:nvCxnSpPr>
            <p:cNvPr id="202" name="Google Shape;202;g31be02ce0ff_0_54"/>
            <p:cNvCxnSpPr/>
            <p:nvPr/>
          </p:nvCxnSpPr>
          <p:spPr>
            <a:xfrm>
              <a:off x="725864" y="410949"/>
              <a:ext cx="10725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g31be02ce0ff_0_54"/>
            <p:cNvCxnSpPr/>
            <p:nvPr/>
          </p:nvCxnSpPr>
          <p:spPr>
            <a:xfrm>
              <a:off x="721493" y="1223855"/>
              <a:ext cx="10701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4" name="Google Shape;204;g31be02ce0ff_0_54"/>
            <p:cNvSpPr txBox="1"/>
            <p:nvPr/>
          </p:nvSpPr>
          <p:spPr>
            <a:xfrm>
              <a:off x="721493" y="486993"/>
              <a:ext cx="8795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rgbClr val="1F5C99"/>
                  </a:solidFill>
                </a:rPr>
                <a:t>Algorithms</a:t>
              </a:r>
              <a:r>
                <a:rPr lang="en-US" sz="3600">
                  <a:solidFill>
                    <a:srgbClr val="1F5C99"/>
                  </a:solidFill>
                </a:rPr>
                <a:t>:</a:t>
              </a:r>
              <a:endParaRPr b="0" i="0" sz="7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g31be02ce0ff_0_54"/>
          <p:cNvSpPr txBox="1"/>
          <p:nvPr/>
        </p:nvSpPr>
        <p:spPr>
          <a:xfrm>
            <a:off x="780625" y="1454908"/>
            <a:ext cx="100593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SentiWordNet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lexical resource that assigns sentiment scores to words.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Based on WordNet, with additional annotations for positive, negative, and neutral sentiments.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Unigram, Bigram, Trigram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Representations of text based on single words (unigram), pairs of consecutive words (bigram), or triples of consecutive words (trigram).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Capture contextual information to varying degrees.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Doc2Vec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An unsupervised algorithm to generate vector representations of entire documents.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Extends the Word2Vec model to learn document-level embeddings.</a:t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 sz="2000">
                <a:solidFill>
                  <a:schemeClr val="dk1"/>
                </a:solidFill>
              </a:rPr>
              <a:t>PMI-IR (Pointwise Mutual Information - Information Retrieval)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A statistical measure for word association.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</a:rPr>
              <a:t>Used in information retrieval systems to estimate the semantic similarity between words or terms.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06" name="Google Shape;206;g31be02ce0ff_0_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