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Mono-bold.fntdata"/><Relationship Id="rId6" Type="http://schemas.openxmlformats.org/officeDocument/2006/relationships/slide" Target="slides/slide2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ba96af0cd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31ba96af0cd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1ba96af0cd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ba96af0cd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31ba96af0cd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1ba96af0cd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ba96af0cd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1ba96af0cd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1ba96af0cd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ba96af0cd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1ba96af0cd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1ba96af0cd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441918" y="3329790"/>
            <a:ext cx="4941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-7" l="9354" r="0" t="23654"/>
          <a:stretch/>
        </p:blipFill>
        <p:spPr>
          <a:xfrm>
            <a:off x="0" y="0"/>
            <a:ext cx="9488312" cy="505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1"/>
          <p:cNvCxnSpPr/>
          <p:nvPr/>
        </p:nvCxnSpPr>
        <p:spPr>
          <a:xfrm rot="10800000">
            <a:off x="3094155" y="145"/>
            <a:ext cx="1745700" cy="389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11"/>
          <p:cNvSpPr txBox="1"/>
          <p:nvPr>
            <p:ph type="title"/>
          </p:nvPr>
        </p:nvSpPr>
        <p:spPr>
          <a:xfrm>
            <a:off x="5476874" y="1671639"/>
            <a:ext cx="58839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/>
          <p:nvPr>
            <p:ph idx="2" type="pic"/>
          </p:nvPr>
        </p:nvSpPr>
        <p:spPr>
          <a:xfrm>
            <a:off x="-28230" y="-9144"/>
            <a:ext cx="5481900" cy="6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825500" y="6356349"/>
            <a:ext cx="381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5453725" y="3660774"/>
            <a:ext cx="5907300" cy="25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1">
  <p:cSld name="Table 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838201" y="895350"/>
            <a:ext cx="32478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838200" y="2813049"/>
            <a:ext cx="32478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731615" y="6356349"/>
            <a:ext cx="381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6" name="Google Shape;86;p12"/>
          <p:cNvGrpSpPr/>
          <p:nvPr/>
        </p:nvGrpSpPr>
        <p:grpSpPr>
          <a:xfrm>
            <a:off x="79" y="0"/>
            <a:ext cx="2327384" cy="1505449"/>
            <a:chOff x="76" y="0"/>
            <a:chExt cx="2238300" cy="3105300"/>
          </a:xfrm>
        </p:grpSpPr>
        <p:cxnSp>
          <p:nvCxnSpPr>
            <p:cNvPr id="87" name="Google Shape;87;p12"/>
            <p:cNvCxnSpPr/>
            <p:nvPr/>
          </p:nvCxnSpPr>
          <p:spPr>
            <a:xfrm flipH="1">
              <a:off x="150" y="0"/>
              <a:ext cx="1238100" cy="310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" name="Google Shape;88;p12"/>
            <p:cNvCxnSpPr/>
            <p:nvPr/>
          </p:nvCxnSpPr>
          <p:spPr>
            <a:xfrm flipH="1">
              <a:off x="76" y="0"/>
              <a:ext cx="2238300" cy="247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2">
  <p:cSld name="Table 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3"/>
          <p:cNvGrpSpPr/>
          <p:nvPr/>
        </p:nvGrpSpPr>
        <p:grpSpPr>
          <a:xfrm>
            <a:off x="0" y="0"/>
            <a:ext cx="2590800" cy="1027800"/>
            <a:chOff x="0" y="0"/>
            <a:chExt cx="2590800" cy="1027800"/>
          </a:xfrm>
        </p:grpSpPr>
        <p:cxnSp>
          <p:nvCxnSpPr>
            <p:cNvPr id="91" name="Google Shape;91;p13"/>
            <p:cNvCxnSpPr/>
            <p:nvPr/>
          </p:nvCxnSpPr>
          <p:spPr>
            <a:xfrm flipH="1" rot="10800000">
              <a:off x="0" y="0"/>
              <a:ext cx="25908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13"/>
            <p:cNvCxnSpPr/>
            <p:nvPr/>
          </p:nvCxnSpPr>
          <p:spPr>
            <a:xfrm flipH="1">
              <a:off x="150" y="0"/>
              <a:ext cx="704700" cy="1027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3" name="Google Shape;93;p13"/>
          <p:cNvSpPr txBox="1"/>
          <p:nvPr>
            <p:ph type="title"/>
          </p:nvPr>
        </p:nvSpPr>
        <p:spPr>
          <a:xfrm>
            <a:off x="838200" y="3535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838200" y="6356349"/>
            <a:ext cx="381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ctrTitle"/>
          </p:nvPr>
        </p:nvSpPr>
        <p:spPr>
          <a:xfrm>
            <a:off x="4267200" y="1615736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4267200" y="3238103"/>
            <a:ext cx="4179600" cy="28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4267200" y="6356350"/>
            <a:ext cx="417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9579428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322318" y="268360"/>
            <a:ext cx="7288200" cy="21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322388" y="2763078"/>
            <a:ext cx="7288200" cy="3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1" name="Google Shape;21;p3"/>
          <p:cNvGrpSpPr/>
          <p:nvPr/>
        </p:nvGrpSpPr>
        <p:grpSpPr>
          <a:xfrm>
            <a:off x="9096374" y="-25401"/>
            <a:ext cx="3095700" cy="6883500"/>
            <a:chOff x="9096375" y="-25401"/>
            <a:chExt cx="3095700" cy="6883500"/>
          </a:xfrm>
        </p:grpSpPr>
        <p:cxnSp>
          <p:nvCxnSpPr>
            <p:cNvPr id="22" name="Google Shape;22;p3"/>
            <p:cNvCxnSpPr/>
            <p:nvPr/>
          </p:nvCxnSpPr>
          <p:spPr>
            <a:xfrm>
              <a:off x="9096375" y="1497012"/>
              <a:ext cx="3095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3"/>
            <p:cNvCxnSpPr/>
            <p:nvPr/>
          </p:nvCxnSpPr>
          <p:spPr>
            <a:xfrm flipH="1">
              <a:off x="9381600" y="-25401"/>
              <a:ext cx="2810400" cy="6883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24" name="Google Shape;24;p3"/>
          <p:cNvCxnSpPr/>
          <p:nvPr/>
        </p:nvCxnSpPr>
        <p:spPr>
          <a:xfrm flipH="1" rot="10800000">
            <a:off x="-1" y="-25342"/>
            <a:ext cx="1210500" cy="204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333500" y="6356349"/>
            <a:ext cx="381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37192"/>
            <a:ext cx="56553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8200" y="2705177"/>
            <a:ext cx="57339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838199" y="3154166"/>
            <a:ext cx="5733900" cy="30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3" type="body"/>
          </p:nvPr>
        </p:nvSpPr>
        <p:spPr>
          <a:xfrm>
            <a:off x="7887108" y="2705177"/>
            <a:ext cx="39435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4"/>
          <p:cNvSpPr txBox="1"/>
          <p:nvPr>
            <p:ph idx="4" type="body"/>
          </p:nvPr>
        </p:nvSpPr>
        <p:spPr>
          <a:xfrm>
            <a:off x="7887107" y="3164867"/>
            <a:ext cx="3943500" cy="30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843986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2">
            <a:alphaModFix/>
          </a:blip>
          <a:srcRect b="73495" l="18644" r="28732" t="319"/>
          <a:stretch/>
        </p:blipFill>
        <p:spPr>
          <a:xfrm flipH="1" rot="10800000">
            <a:off x="6308436" y="-11"/>
            <a:ext cx="5883564" cy="236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23069" l="0" r="28341" t="18303"/>
          <a:stretch/>
        </p:blipFill>
        <p:spPr>
          <a:xfrm>
            <a:off x="4229100" y="0"/>
            <a:ext cx="796290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/>
          <p:nvPr>
            <p:ph type="title"/>
          </p:nvPr>
        </p:nvSpPr>
        <p:spPr>
          <a:xfrm>
            <a:off x="1333500" y="1020445"/>
            <a:ext cx="289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1333500" y="2674013"/>
            <a:ext cx="2895600" cy="3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1333500" y="6356349"/>
            <a:ext cx="381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1">
  <p:cSld name="Section Break 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ctrTitle"/>
          </p:nvPr>
        </p:nvSpPr>
        <p:spPr>
          <a:xfrm>
            <a:off x="6991350" y="487018"/>
            <a:ext cx="4179600" cy="337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" name="Google Shape;44;p6"/>
          <p:cNvGrpSpPr/>
          <p:nvPr/>
        </p:nvGrpSpPr>
        <p:grpSpPr>
          <a:xfrm>
            <a:off x="0" y="-49"/>
            <a:ext cx="6557964" cy="6857977"/>
            <a:chOff x="0" y="-37"/>
            <a:chExt cx="4762501" cy="5186400"/>
          </a:xfrm>
        </p:grpSpPr>
        <p:cxnSp>
          <p:nvCxnSpPr>
            <p:cNvPr id="45" name="Google Shape;45;p6"/>
            <p:cNvCxnSpPr/>
            <p:nvPr/>
          </p:nvCxnSpPr>
          <p:spPr>
            <a:xfrm rot="10800000">
              <a:off x="0" y="876375"/>
              <a:ext cx="4762500" cy="1628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" name="Google Shape;46;p6"/>
            <p:cNvCxnSpPr/>
            <p:nvPr/>
          </p:nvCxnSpPr>
          <p:spPr>
            <a:xfrm rot="10800000">
              <a:off x="2638501" y="-37"/>
              <a:ext cx="2124000" cy="518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2">
  <p:cSld name="Section Break 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ctrTitle"/>
          </p:nvPr>
        </p:nvSpPr>
        <p:spPr>
          <a:xfrm>
            <a:off x="6991350" y="487680"/>
            <a:ext cx="4179600" cy="33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9" name="Google Shape;49;p7"/>
          <p:cNvCxnSpPr/>
          <p:nvPr/>
        </p:nvCxnSpPr>
        <p:spPr>
          <a:xfrm>
            <a:off x="3990667" y="0"/>
            <a:ext cx="1126200" cy="2512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" name="Google Shape;50;p7"/>
          <p:cNvSpPr/>
          <p:nvPr>
            <p:ph idx="2" type="pic"/>
          </p:nvPr>
        </p:nvSpPr>
        <p:spPr>
          <a:xfrm>
            <a:off x="0" y="-5080"/>
            <a:ext cx="6576300" cy="6872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3">
  <p:cSld name="Section Break 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6991350" y="406400"/>
            <a:ext cx="41796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 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9"/>
          <p:cNvPicPr preferRelativeResize="0"/>
          <p:nvPr/>
        </p:nvPicPr>
        <p:blipFill rotWithShape="1">
          <a:blip r:embed="rId2">
            <a:alphaModFix/>
          </a:blip>
          <a:srcRect b="22676" l="39434" r="0" t="20274"/>
          <a:stretch/>
        </p:blipFill>
        <p:spPr>
          <a:xfrm>
            <a:off x="25785" y="0"/>
            <a:ext cx="4093631" cy="391239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 txBox="1"/>
          <p:nvPr>
            <p:ph type="title"/>
          </p:nvPr>
        </p:nvSpPr>
        <p:spPr>
          <a:xfrm>
            <a:off x="2933700" y="568961"/>
            <a:ext cx="8420100" cy="17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2933700" y="2797255"/>
            <a:ext cx="39243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2933700" y="3251596"/>
            <a:ext cx="3943500" cy="3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3" type="body"/>
          </p:nvPr>
        </p:nvSpPr>
        <p:spPr>
          <a:xfrm>
            <a:off x="7410173" y="2797255"/>
            <a:ext cx="39435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9"/>
          <p:cNvSpPr txBox="1"/>
          <p:nvPr>
            <p:ph idx="4" type="body"/>
          </p:nvPr>
        </p:nvSpPr>
        <p:spPr>
          <a:xfrm>
            <a:off x="7410173" y="3251595"/>
            <a:ext cx="3943500" cy="3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2969260" y="6356349"/>
            <a:ext cx="381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2">
  <p:cSld name="Two Content 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341120" y="558801"/>
            <a:ext cx="9953400" cy="17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5" name="Google Shape;65;p10"/>
          <p:cNvGrpSpPr/>
          <p:nvPr/>
        </p:nvGrpSpPr>
        <p:grpSpPr>
          <a:xfrm>
            <a:off x="4430080" y="0"/>
            <a:ext cx="7762199" cy="2754939"/>
            <a:chOff x="7334400" y="0"/>
            <a:chExt cx="4857750" cy="1724100"/>
          </a:xfrm>
        </p:grpSpPr>
        <p:cxnSp>
          <p:nvCxnSpPr>
            <p:cNvPr id="66" name="Google Shape;66;p10"/>
            <p:cNvCxnSpPr/>
            <p:nvPr/>
          </p:nvCxnSpPr>
          <p:spPr>
            <a:xfrm rot="10800000">
              <a:off x="7334400" y="0"/>
              <a:ext cx="48576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" name="Google Shape;67;p10"/>
            <p:cNvCxnSpPr/>
            <p:nvPr/>
          </p:nvCxnSpPr>
          <p:spPr>
            <a:xfrm>
              <a:off x="11487150" y="0"/>
              <a:ext cx="705000" cy="1724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341120" y="2960877"/>
            <a:ext cx="27228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1341120" y="3392035"/>
            <a:ext cx="27228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romanLcPeriod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3" type="body"/>
          </p:nvPr>
        </p:nvSpPr>
        <p:spPr>
          <a:xfrm>
            <a:off x="4754881" y="2960877"/>
            <a:ext cx="5517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10"/>
          <p:cNvSpPr txBox="1"/>
          <p:nvPr>
            <p:ph idx="4" type="body"/>
          </p:nvPr>
        </p:nvSpPr>
        <p:spPr>
          <a:xfrm>
            <a:off x="4754881" y="3324859"/>
            <a:ext cx="5506800" cy="30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1333500" y="6356349"/>
            <a:ext cx="381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ctrTitle"/>
          </p:nvPr>
        </p:nvSpPr>
        <p:spPr>
          <a:xfrm>
            <a:off x="6441926" y="3329800"/>
            <a:ext cx="5393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CROSS-LINGUAL CONTEXTUALIZED TOPIC MODEL</a:t>
            </a:r>
            <a:r>
              <a:rPr lang="en-US"/>
              <a:t>S</a:t>
            </a:r>
            <a:r>
              <a:rPr lang="en-US"/>
              <a:t> WITH ZERO-SHOT LEARNING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-391900" y="4452600"/>
            <a:ext cx="4761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1204775" y="1018933"/>
            <a:ext cx="72882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/>
              <a:t>MODEL TRAINING SUMMARY</a:t>
            </a:r>
            <a:endParaRPr b="1"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1322350" y="2037800"/>
            <a:ext cx="8318100" cy="4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Objective</a:t>
            </a:r>
            <a:r>
              <a:rPr b="0" lang="en-US" sz="1700"/>
              <a:t>: Train the model to learn meaningful topics and reconstruct documents accurately.</a:t>
            </a:r>
            <a:endParaRPr b="0"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Loss Components</a:t>
            </a:r>
            <a:r>
              <a:rPr b="0" lang="en-US" sz="1700"/>
              <a:t>:</a:t>
            </a:r>
            <a:endParaRPr b="0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KL Divergence</a:t>
            </a:r>
            <a:r>
              <a:rPr b="0" lang="en-US" sz="1700"/>
              <a:t>: Ensures topic distributions are smooth and aligned with a prior.</a:t>
            </a:r>
            <a:endParaRPr b="0"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Reconstruction Loss</a:t>
            </a:r>
            <a:r>
              <a:rPr b="0" lang="en-US" sz="1700"/>
              <a:t>: Compares predicted words to actual document words.</a:t>
            </a:r>
            <a:endParaRPr b="0"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Training Steps</a:t>
            </a:r>
            <a:r>
              <a:rPr b="0" lang="en-US" sz="1700"/>
              <a:t>:</a:t>
            </a:r>
            <a:endParaRPr b="0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0" lang="en-US" sz="1700"/>
              <a:t>Input SBERT embeddings through the encoder, sample </a:t>
            </a:r>
            <a:r>
              <a:rPr b="0"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b="0" lang="en-US" sz="1700"/>
              <a:t>, and pass to the decoder.</a:t>
            </a:r>
            <a:endParaRPr b="0"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0" lang="en-US" sz="1700"/>
              <a:t>Update model weights using backpropagation.</a:t>
            </a:r>
            <a:endParaRPr b="0"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Stopping Criteria</a:t>
            </a:r>
            <a:r>
              <a:rPr b="0" lang="en-US" sz="1700"/>
              <a:t>: Stop when validation loss stops improving or starts to increase.</a:t>
            </a:r>
            <a:endParaRPr b="0"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Output</a:t>
            </a:r>
            <a:r>
              <a:rPr b="0" lang="en-US" sz="1700"/>
              <a:t>: A model that accurately predicts topics for unseen documents.</a:t>
            </a:r>
            <a:endParaRPr b="0" sz="1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1322318" y="1195333"/>
            <a:ext cx="7288282" cy="811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/>
              <a:t>EVALUATION METRICS</a:t>
            </a:r>
            <a:endParaRPr b="1" sz="3200"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1322325" y="2517925"/>
            <a:ext cx="7589100" cy="3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/>
              <a:t>The model is evaluated on three metrics: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1. Match Score (Mat):</a:t>
            </a:r>
            <a:r>
              <a:rPr b="0" lang="en-US"/>
              <a:t> Percentage of times the predicted topic in a test language matches the English topic.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2. KL Divergence (KL):</a:t>
            </a:r>
            <a:r>
              <a:rPr b="0" lang="en-US"/>
              <a:t> Measures the difference between the topic distributions of English and non-English documents. Lower divergence scores indicate that the model's topic distributions across languages are well-aligned​.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3. Centroid Distance (CD):</a:t>
            </a:r>
            <a:r>
              <a:rPr b="0" lang="en-US"/>
              <a:t> Cosine similarity between centroid embeddings of predicted topic descriptors in different languages.</a:t>
            </a:r>
            <a:endParaRPr b="0"/>
          </a:p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1633450" y="1138426"/>
            <a:ext cx="72882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rPr b="1" lang="en-US" sz="3220"/>
              <a:t>RESULTS</a:t>
            </a:r>
            <a:endParaRPr b="1" sz="3220"/>
          </a:p>
        </p:txBody>
      </p: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250" y="2164850"/>
            <a:ext cx="8455275" cy="28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3239850" y="2375660"/>
            <a:ext cx="57123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US" sz="6600"/>
              <a:t>THANK YOU</a:t>
            </a:r>
            <a:endParaRPr/>
          </a:p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3546778" y="3763575"/>
            <a:ext cx="53142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700"/>
              <a:t>(Team Tatakae)</a:t>
            </a:r>
            <a:endParaRPr sz="27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700"/>
              <a:t>Issue No. 10</a:t>
            </a:r>
            <a:endParaRPr sz="27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100"/>
              <a:t>MSc. DS</a:t>
            </a:r>
            <a:endParaRPr sz="21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lang="en-US" sz="2100"/>
              <a:t>Prince Titiya 		202318010</a:t>
            </a:r>
            <a:endParaRPr sz="21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lang="en-US" sz="2100"/>
              <a:t>Mitul Dudhat 		202318024</a:t>
            </a:r>
            <a:endParaRPr sz="21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lang="en-US" sz="2100"/>
              <a:t>Ayush Patel 		202318036</a:t>
            </a:r>
            <a:endParaRPr sz="21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lang="en-US" sz="2100"/>
              <a:t>Hiten Gondaliya	202318063</a:t>
            </a:r>
            <a:endParaRPr sz="2100"/>
          </a:p>
        </p:txBody>
      </p:sp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1322400" y="299604"/>
            <a:ext cx="7288200" cy="12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700"/>
              <a:t>RECAP….</a:t>
            </a:r>
            <a:endParaRPr b="1" sz="2700"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1322400" y="1736650"/>
            <a:ext cx="81216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/>
              <a:t>Cross-lingual Contextualized Topic Models  </a:t>
            </a:r>
            <a:r>
              <a:rPr b="0" lang="en-US"/>
              <a:t>replace </a:t>
            </a:r>
            <a:r>
              <a:rPr b="0" lang="en-US"/>
              <a:t>the traditional Bag-of-Words (BoW) with contextualized embeddings (e.g., SBERT) to capture semantic richness and context in text data and predict topics.</a:t>
            </a:r>
            <a:endParaRPr b="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300"/>
              <a:t>PROBLEM STATEMENT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/>
              <a:t>Existing topic models face two key limitations: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Vocabulary Dependence:</a:t>
            </a:r>
            <a:r>
              <a:rPr b="0" lang="en-US"/>
              <a:t> They rely on language-specific BoW representations, making cross-lingual application impractical.</a:t>
            </a:r>
            <a:endParaRPr b="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Scalability Issues: </a:t>
            </a:r>
            <a:r>
              <a:rPr b="0" lang="en-US"/>
              <a:t>Training on multilingual corpus leads to a vast, sparse vocabulary, causing overfitting and computational inefficiency.</a:t>
            </a:r>
            <a:endParaRPr b="0"/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1167800" y="1682550"/>
            <a:ext cx="8287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ZeroShotTM addresses these challenges by: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0" lang="en-US" sz="2000"/>
              <a:t>Replacing BoW with multilingual embeddings(SBERT) to create language-independent topic representations.</a:t>
            </a:r>
            <a:endParaRPr b="0" sz="20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0" lang="en-US" sz="2000"/>
              <a:t>Enabling zero-shot cross-lingual topic modeling, where topics learned in one language (e.g., English) can be applied to unseen documents in other languages</a:t>
            </a:r>
            <a:r>
              <a:rPr b="0" lang="en-US"/>
              <a:t>.</a:t>
            </a:r>
            <a:endParaRPr b="0"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1204775" y="1018933"/>
            <a:ext cx="72882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/>
              <a:t>DATASET</a:t>
            </a:r>
            <a:endParaRPr b="1"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1322350" y="2037800"/>
            <a:ext cx="7288200" cy="4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/>
              <a:t>DBpedia </a:t>
            </a:r>
            <a:r>
              <a:rPr b="0" lang="en-US" sz="2000"/>
              <a:t>dataset consists of 100,000 English documents, with 99,700 used for training and 300 reserved for testing.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-US" sz="2000"/>
              <a:t>The 300 test documents are collected in Portuguese, Italian, French,and German.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-US" sz="2000"/>
              <a:t>Each test document corresponds to the same entity across languages, allowing for cross-lingual evaluation. 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000"/>
          </a:p>
          <a:p>
            <a:pPr indent="-169164" lvl="1" marL="283464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2000"/>
              <a:t>This dataset was obtained directly from the authors of the original paper.</a:t>
            </a:r>
            <a:endParaRPr sz="1700"/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1322400" y="1156033"/>
            <a:ext cx="72882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/>
              <a:t>METHODOLOGY</a:t>
            </a:r>
            <a:endParaRPr b="1"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1322400" y="2116175"/>
            <a:ext cx="7288200" cy="3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/>
              <a:t>ZeroShotTM builds upon Neural-ProdLDA, a neural variational topic model, and incorporates the following innovations:</a:t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Input Representation:</a:t>
            </a:r>
            <a:r>
              <a:rPr b="0" lang="en-US"/>
              <a:t> Multilingual contextualized embeddings</a:t>
            </a:r>
            <a:r>
              <a:rPr b="0" lang="en-US"/>
              <a:t> (SBERT)</a:t>
            </a:r>
            <a:r>
              <a:rPr b="0" lang="en-US"/>
              <a:t> </a:t>
            </a:r>
            <a:r>
              <a:rPr b="0" lang="en-US"/>
              <a:t>replace </a:t>
            </a:r>
            <a:r>
              <a:rPr b="0" lang="en-US"/>
              <a:t>BoW, capturing word order and contextual information.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Variational Autoencoder (VAE):</a:t>
            </a:r>
            <a:r>
              <a:rPr b="0" lang="en-US"/>
              <a:t> The architecture generates latent document-topic representations, with a decoder reconstructing the BoW layer.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Zero-Shot Learning:</a:t>
            </a:r>
            <a:r>
              <a:rPr b="0" lang="en-US"/>
              <a:t> Multilingual embeddings ensure the model can predict topics in unseen languages without retraining.</a:t>
            </a:r>
            <a:endParaRPr/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2021925" y="470500"/>
            <a:ext cx="72882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cap="none"/>
              <a:t>ZeroShotTM </a:t>
            </a:r>
            <a:r>
              <a:rPr b="1" lang="en-US"/>
              <a:t>ARCHITECTURE</a:t>
            </a:r>
            <a:endParaRPr b="1"/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4" name="Google Shape;144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9075" y="1584551"/>
            <a:ext cx="4653900" cy="49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1204775" y="1018933"/>
            <a:ext cx="72882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/>
              <a:t>ENCODER</a:t>
            </a:r>
            <a:endParaRPr b="1"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1322350" y="2037800"/>
            <a:ext cx="7288200" cy="4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Function</a:t>
            </a:r>
            <a:r>
              <a:rPr b="0" lang="en-US" sz="1700"/>
              <a:t>: Converts input documents (SBERT embeddings) into topic representations.</a:t>
            </a:r>
            <a:endParaRPr b="0"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Components</a:t>
            </a:r>
            <a:r>
              <a:rPr b="0" lang="en-US" sz="1700"/>
              <a:t>:</a:t>
            </a:r>
            <a:endParaRPr b="0" sz="1700"/>
          </a:p>
          <a:p>
            <a:pPr indent="-3365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Input Layer</a:t>
            </a:r>
            <a:r>
              <a:rPr b="0" lang="en-US" sz="1700"/>
              <a:t>: Takes SBERT embeddings as input.</a:t>
            </a:r>
            <a:endParaRPr b="0" sz="1700"/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Hidden Layers</a:t>
            </a:r>
            <a:r>
              <a:rPr b="0" lang="en-US" sz="1700"/>
              <a:t>: Refines the representation.</a:t>
            </a:r>
            <a:endParaRPr b="0" sz="1700"/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Output</a:t>
            </a:r>
            <a:r>
              <a:rPr b="0" lang="en-US" sz="1700"/>
              <a:t>: Produces </a:t>
            </a:r>
            <a:r>
              <a:rPr b="0" lang="en-US" sz="1700">
                <a:latin typeface="Roboto Mono"/>
                <a:ea typeface="Roboto Mono"/>
                <a:cs typeface="Roboto Mono"/>
                <a:sym typeface="Roboto Mono"/>
              </a:rPr>
              <a:t>mu</a:t>
            </a:r>
            <a:r>
              <a:rPr b="0" lang="en-US" sz="1700"/>
              <a:t> (mean) and </a:t>
            </a:r>
            <a:r>
              <a:rPr b="0" lang="en-US" sz="1700">
                <a:latin typeface="Roboto Mono"/>
                <a:ea typeface="Roboto Mono"/>
                <a:cs typeface="Roboto Mono"/>
                <a:sym typeface="Roboto Mono"/>
              </a:rPr>
              <a:t>log_sigma</a:t>
            </a:r>
            <a:r>
              <a:rPr b="0" lang="en-US" sz="1700"/>
              <a:t> (log variance) for topic distribution.</a:t>
            </a:r>
            <a:endParaRPr b="0"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Purpose</a:t>
            </a:r>
            <a:r>
              <a:rPr b="0" lang="en-US" sz="1700"/>
              <a:t>: Encodes documents into topic probabilities for further processing.</a:t>
            </a:r>
            <a:endParaRPr b="0" sz="17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1204775" y="1018933"/>
            <a:ext cx="72882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/>
              <a:t>LATENT SPACE</a:t>
            </a:r>
            <a:endParaRPr b="1"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1322350" y="2037800"/>
            <a:ext cx="7288200" cy="4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Function</a:t>
            </a:r>
            <a:r>
              <a:rPr b="0" lang="en-US" sz="1700"/>
              <a:t>:  Represents documents as distributions over topics in a lower-dimensional space.</a:t>
            </a:r>
            <a:endParaRPr b="0"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Process</a:t>
            </a:r>
            <a:r>
              <a:rPr b="0" lang="en-US" sz="1700"/>
              <a:t>:</a:t>
            </a:r>
            <a:endParaRPr b="0" sz="1700"/>
          </a:p>
          <a:p>
            <a:pPr indent="-3365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Reparameterization Trick</a:t>
            </a:r>
            <a:r>
              <a:rPr b="0" lang="en-US" sz="1700"/>
              <a:t>: Samples a topic distribution </a:t>
            </a:r>
            <a:r>
              <a:rPr b="0" lang="en-US" sz="1700"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b="0" lang="en-US" sz="1700"/>
              <a:t> from </a:t>
            </a:r>
            <a:r>
              <a:rPr b="0" lang="en-US" sz="1700">
                <a:latin typeface="Roboto Mono"/>
                <a:ea typeface="Roboto Mono"/>
                <a:cs typeface="Roboto Mono"/>
                <a:sym typeface="Roboto Mono"/>
              </a:rPr>
              <a:t>mu</a:t>
            </a:r>
            <a:r>
              <a:rPr b="0" lang="en-US" sz="1700"/>
              <a:t> and </a:t>
            </a:r>
            <a:r>
              <a:rPr b="0" lang="en-US" sz="1700">
                <a:latin typeface="Roboto Mono"/>
                <a:ea typeface="Roboto Mono"/>
                <a:cs typeface="Roboto Mono"/>
                <a:sym typeface="Roboto Mono"/>
              </a:rPr>
              <a:t>log_sigma</a:t>
            </a:r>
            <a:r>
              <a:rPr b="0" lang="en-US" sz="1700"/>
              <a:t>.</a:t>
            </a:r>
            <a:endParaRPr b="0"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Purpose</a:t>
            </a:r>
            <a:r>
              <a:rPr b="0" lang="en-US" sz="1700"/>
              <a:t>: Ensures the model can learn and generalize across documents by sampling topic distributions.</a:t>
            </a:r>
            <a:endParaRPr b="0" sz="1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Example</a:t>
            </a:r>
            <a:r>
              <a:rPr b="0" lang="en-US" sz="1700"/>
              <a:t>: A document about art and poetry might have </a:t>
            </a:r>
            <a:endParaRPr b="0" sz="1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US" sz="1700">
                <a:latin typeface="Roboto Mono"/>
                <a:ea typeface="Roboto Mono"/>
                <a:cs typeface="Roboto Mono"/>
                <a:sym typeface="Roboto Mono"/>
              </a:rPr>
              <a:t>z = [0.7, 0.25, 0.05]</a:t>
            </a:r>
            <a:r>
              <a:rPr b="0" lang="en-US" sz="1700"/>
              <a:t>.</a:t>
            </a:r>
            <a:endParaRPr sz="1700"/>
          </a:p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1204775" y="1018933"/>
            <a:ext cx="72882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/>
              <a:t>DECODER</a:t>
            </a:r>
            <a:endParaRPr b="1"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1322350" y="2037800"/>
            <a:ext cx="7288200" cy="4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Purpose</a:t>
            </a:r>
            <a:r>
              <a:rPr b="0" lang="en-US" sz="1700"/>
              <a:t>: Generates a word distribution based on the latent representation.</a:t>
            </a:r>
            <a:endParaRPr b="0"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Components</a:t>
            </a:r>
            <a:r>
              <a:rPr b="0" lang="en-US" sz="1700"/>
              <a:t>:</a:t>
            </a:r>
            <a:endParaRPr b="0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Topic-Word Matrix</a:t>
            </a:r>
            <a:r>
              <a:rPr b="0" lang="en-US" sz="1700"/>
              <a:t>: Represents the probability distribution of words given each topic.</a:t>
            </a:r>
            <a:endParaRPr b="0"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Prediction Layer</a:t>
            </a:r>
            <a:r>
              <a:rPr b="0" lang="en-US" sz="1700"/>
              <a:t>: Uses </a:t>
            </a:r>
            <a:r>
              <a:rPr b="0" lang="en-US" sz="1700"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b="0" lang="en-US" sz="1700"/>
              <a:t> to predict word distributions.</a:t>
            </a:r>
            <a:endParaRPr b="0"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Key Idea</a:t>
            </a:r>
            <a:r>
              <a:rPr b="0" lang="en-US" sz="1700"/>
              <a:t>: Ensures topics are </a:t>
            </a:r>
            <a:r>
              <a:rPr b="0" lang="en-US" sz="1700"/>
              <a:t>coherent </a:t>
            </a:r>
            <a:r>
              <a:rPr b="0" lang="en-US" sz="1700"/>
              <a:t>and related words are predicted based on the latent representation.</a:t>
            </a:r>
            <a:endParaRPr b="0" sz="1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