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4" r:id="rId5"/>
    <p:sldId id="261" r:id="rId6"/>
    <p:sldId id="263" r:id="rId7"/>
    <p:sldId id="259" r:id="rId8"/>
    <p:sldId id="258" r:id="rId9"/>
    <p:sldId id="262" r:id="rId10"/>
    <p:sldId id="265" r:id="rId11"/>
    <p:sldId id="267"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6A4E8-494D-48EA-AA91-E46E493221AF}" v="1630" dt="2020-05-31T18:10:18.682"/>
    <p1510:client id="{7C54C147-F868-4E20-A0F9-4EF59B4C8D76}" v="102" dt="2020-05-30T20:32:35.480"/>
    <p1510:client id="{8485B272-BA5E-4BE0-964F-9E4BF9189F57}" v="1271" dt="2020-05-31T18:46:45.769"/>
  </p1510:revLst>
</p1510:revInfo>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books.google.ro/books?id=ouyeBQAAQBAJ&amp;pg=PA309&amp;lpg=PA309&amp;dq=Depth+estimation+from+stereo+images+using+Census+Transform+and+Hamming+Distance+-+medium&amp;source=bl&amp;ots=i88_Ra-kpB&amp;sig=ACfU3U22fbkCGVarV9Jbqq_LoBnsY9_5nA&amp;hl=ro&amp;sa=X&amp;ved=2ahUKEwj-zuDBrKfpAhX4ShUIHY_BBCgQ6AEwAXoECAsQAQ#v=onepage&amp;q=Depth%20estimation%20from%20stereo%20images%20using%20Census%20Transform%20and%20Hamming%20Distance%20-%20medium&amp;f=false" TargetMode="External"/><Relationship Id="rId3" Type="http://schemas.openxmlformats.org/officeDocument/2006/relationships/hyperlink" Target="https://www.cs.cornell.edu/~rdz/Papers/ZW-ECCV94.pdf" TargetMode="External"/><Relationship Id="rId7" Type="http://schemas.openxmlformats.org/officeDocument/2006/relationships/hyperlink" Target="http://www.apsipa.org/proceedings_2016/HTML/paper2016/277.pdf" TargetMode="External"/><Relationship Id="rId2" Type="http://schemas.openxmlformats.org/officeDocument/2006/relationships/hyperlink" Target="http://www.apsipa.org/proceedings_2016/HTML/paper2016/290.pdf" TargetMode="External"/><Relationship Id="rId1" Type="http://schemas.openxmlformats.org/officeDocument/2006/relationships/slideLayout" Target="../slideLayouts/slideLayout2.xml"/><Relationship Id="rId6" Type="http://schemas.openxmlformats.org/officeDocument/2006/relationships/hyperlink" Target="https://www.tandfonline.com/doi/pdf/10.1080/00051144.2018.1503137" TargetMode="External"/><Relationship Id="rId5" Type="http://schemas.openxmlformats.org/officeDocument/2006/relationships/hyperlink" Target="https://www.sciencedirect.com/science/article/pii/S1877050915021377" TargetMode="External"/><Relationship Id="rId4" Type="http://schemas.openxmlformats.org/officeDocument/2006/relationships/hyperlink" Target="https://pdfs.semanticscholar.org/1e0c/2c8535684f0b6293418e148b4f6d04829dc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a:ea typeface="+mj-lt"/>
                <a:cs typeface="+mj-lt"/>
              </a:rPr>
              <a:t>Depth estimation from stereo images using Census Transform and Hamming Distance</a:t>
            </a:r>
            <a:r>
              <a:rPr lang="en-US" sz="5400" b="1">
                <a:ea typeface="+mj-lt"/>
                <a:cs typeface="+mj-lt"/>
              </a:rPr>
              <a:t> </a:t>
            </a:r>
            <a:endParaRPr lang="ro-RO" sz="6000" b="1"/>
          </a:p>
        </p:txBody>
      </p:sp>
      <p:sp>
        <p:nvSpPr>
          <p:cNvPr id="3" name="Subtitle 2"/>
          <p:cNvSpPr>
            <a:spLocks noGrp="1"/>
          </p:cNvSpPr>
          <p:nvPr>
            <p:ph type="subTitle" idx="1"/>
          </p:nvPr>
        </p:nvSpPr>
        <p:spPr>
          <a:xfrm>
            <a:off x="2366553" y="3531204"/>
            <a:ext cx="8688299" cy="1156915"/>
          </a:xfrm>
        </p:spPr>
        <p:txBody>
          <a:bodyPr vert="horz" lIns="91440" tIns="91440" rIns="91440" bIns="91440" rtlCol="0" anchor="t">
            <a:normAutofit fontScale="85000" lnSpcReduction="20000"/>
          </a:bodyPr>
          <a:lstStyle/>
          <a:p>
            <a:r>
              <a:rPr lang="en-US"/>
              <a:t>Neagu Lorena</a:t>
            </a:r>
            <a:endParaRPr lang="ro-RO"/>
          </a:p>
          <a:p>
            <a:r>
              <a:rPr lang="en-US"/>
              <a:t>Gr: 30431</a:t>
            </a:r>
          </a:p>
          <a:p>
            <a:r>
              <a:rPr lang="en-US"/>
              <a:t>Supervisor : Varga Robert</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7B92E86-60BE-4B3B-9C0C-36F4171E1EDF}"/>
              </a:ext>
            </a:extLst>
          </p:cNvPr>
          <p:cNvSpPr>
            <a:spLocks noGrp="1"/>
          </p:cNvSpPr>
          <p:nvPr>
            <p:ph type="title"/>
          </p:nvPr>
        </p:nvSpPr>
        <p:spPr/>
        <p:txBody>
          <a:bodyPr/>
          <a:lstStyle/>
          <a:p>
            <a:r>
              <a:rPr lang="ro-RO" dirty="0" err="1"/>
              <a:t>Noise</a:t>
            </a:r>
            <a:r>
              <a:rPr lang="ro-RO" dirty="0"/>
              <a:t> </a:t>
            </a:r>
            <a:r>
              <a:rPr lang="ro-RO" dirty="0" err="1"/>
              <a:t>filtering</a:t>
            </a:r>
          </a:p>
        </p:txBody>
      </p:sp>
      <p:sp>
        <p:nvSpPr>
          <p:cNvPr id="3" name="Substituent conținut 2">
            <a:extLst>
              <a:ext uri="{FF2B5EF4-FFF2-40B4-BE49-F238E27FC236}">
                <a16:creationId xmlns:a16="http://schemas.microsoft.com/office/drawing/2014/main" id="{38CB3E72-EE0C-4AB7-B72F-F305A6B105F4}"/>
              </a:ext>
            </a:extLst>
          </p:cNvPr>
          <p:cNvSpPr>
            <a:spLocks noGrp="1"/>
          </p:cNvSpPr>
          <p:nvPr>
            <p:ph idx="1"/>
          </p:nvPr>
        </p:nvSpPr>
        <p:spPr/>
        <p:txBody>
          <a:bodyPr/>
          <a:lstStyle/>
          <a:p>
            <a:r>
              <a:rPr lang="ro-RO">
                <a:ea typeface="+mn-lt"/>
                <a:cs typeface="+mn-lt"/>
              </a:rPr>
              <a:t>Median </a:t>
            </a:r>
            <a:r>
              <a:rPr lang="ro-RO" err="1">
                <a:ea typeface="+mn-lt"/>
                <a:cs typeface="+mn-lt"/>
              </a:rPr>
              <a:t>filter</a:t>
            </a:r>
            <a:r>
              <a:rPr lang="ro-RO">
                <a:ea typeface="+mn-lt"/>
                <a:cs typeface="+mn-lt"/>
              </a:rPr>
              <a:t> </a:t>
            </a:r>
            <a:r>
              <a:rPr lang="ro-RO" err="1">
                <a:ea typeface="+mn-lt"/>
                <a:cs typeface="+mn-lt"/>
              </a:rPr>
              <a:t>is</a:t>
            </a:r>
            <a:r>
              <a:rPr lang="ro-RO">
                <a:ea typeface="+mn-lt"/>
                <a:cs typeface="+mn-lt"/>
              </a:rPr>
              <a:t> applied on disparity map obtained to remove some outliers. This filter is popular method for removing salt-and-pepper noise from images. It is also used to remove noise generated occasionally because of sub pixel refinement. Filtering of disparity map can increase the accuracy of output. Thus in this way, coarse disparity map is generated.</a:t>
            </a:r>
          </a:p>
          <a:p>
            <a:endParaRPr lang="ro-RO"/>
          </a:p>
        </p:txBody>
      </p:sp>
    </p:spTree>
    <p:extLst>
      <p:ext uri="{BB962C8B-B14F-4D97-AF65-F5344CB8AC3E}">
        <p14:creationId xmlns:p14="http://schemas.microsoft.com/office/powerpoint/2010/main" val="22683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3">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5">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8ED00E2F-A508-404B-B5CE-A5BB75055002}"/>
              </a:ext>
            </a:extLst>
          </p:cNvPr>
          <p:cNvSpPr>
            <a:spLocks noGrp="1"/>
          </p:cNvSpPr>
          <p:nvPr>
            <p:ph type="title"/>
          </p:nvPr>
        </p:nvSpPr>
        <p:spPr>
          <a:xfrm>
            <a:off x="1587189" y="1288841"/>
            <a:ext cx="5550357" cy="1049235"/>
          </a:xfrm>
        </p:spPr>
        <p:txBody>
          <a:bodyPr>
            <a:normAutofit/>
          </a:bodyPr>
          <a:lstStyle/>
          <a:p>
            <a:r>
              <a:rPr lang="ro-RO" err="1"/>
              <a:t>Results</a:t>
            </a:r>
          </a:p>
        </p:txBody>
      </p:sp>
      <p:sp>
        <p:nvSpPr>
          <p:cNvPr id="31" name="Rectangle 27">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Imagine 6" descr="O imagine care conține fotografie, alb, negru, masă&#10;&#10;Descrierea a fost generată cu un grad foarte mare de încredere">
            <a:extLst>
              <a:ext uri="{FF2B5EF4-FFF2-40B4-BE49-F238E27FC236}">
                <a16:creationId xmlns:a16="http://schemas.microsoft.com/office/drawing/2014/main" id="{A2B7F6F1-6D86-4DB4-BF03-EC1E44FC26F9}"/>
              </a:ext>
            </a:extLst>
          </p:cNvPr>
          <p:cNvPicPr>
            <a:picLocks noChangeAspect="1"/>
          </p:cNvPicPr>
          <p:nvPr/>
        </p:nvPicPr>
        <p:blipFill>
          <a:blip r:embed="rId2"/>
          <a:stretch>
            <a:fillRect/>
          </a:stretch>
        </p:blipFill>
        <p:spPr>
          <a:xfrm>
            <a:off x="6050870" y="500422"/>
            <a:ext cx="6044883" cy="2320820"/>
          </a:xfrm>
          <a:prstGeom prst="rect">
            <a:avLst/>
          </a:prstGeom>
        </p:spPr>
      </p:pic>
      <p:pic>
        <p:nvPicPr>
          <p:cNvPr id="7" name="Imagine 7" descr="O imagine care conține fotografie, masă, așezat, alb&#10;&#10;Descrierea a fost generată cu un grad foarte mare de încredere">
            <a:extLst>
              <a:ext uri="{FF2B5EF4-FFF2-40B4-BE49-F238E27FC236}">
                <a16:creationId xmlns:a16="http://schemas.microsoft.com/office/drawing/2014/main" id="{3213DFC2-98D8-4B84-9D30-EC1E381B2A58}"/>
              </a:ext>
            </a:extLst>
          </p:cNvPr>
          <p:cNvPicPr>
            <a:picLocks noChangeAspect="1"/>
          </p:cNvPicPr>
          <p:nvPr/>
        </p:nvPicPr>
        <p:blipFill>
          <a:blip r:embed="rId3"/>
          <a:stretch>
            <a:fillRect/>
          </a:stretch>
        </p:blipFill>
        <p:spPr>
          <a:xfrm>
            <a:off x="107489" y="2225380"/>
            <a:ext cx="5801386" cy="3114795"/>
          </a:xfrm>
          <a:prstGeom prst="rect">
            <a:avLst/>
          </a:prstGeom>
        </p:spPr>
      </p:pic>
      <p:pic>
        <p:nvPicPr>
          <p:cNvPr id="33" name="Picture 29">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1">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Imagine 3" descr="O imagine care conține fotografie, alb&#10;&#10;Descrierea a fost generată cu un grad foarte mare de încredere">
            <a:extLst>
              <a:ext uri="{FF2B5EF4-FFF2-40B4-BE49-F238E27FC236}">
                <a16:creationId xmlns:a16="http://schemas.microsoft.com/office/drawing/2014/main" id="{22F46176-BC3B-49A1-842A-66F264DE882D}"/>
              </a:ext>
            </a:extLst>
          </p:cNvPr>
          <p:cNvPicPr>
            <a:picLocks noChangeAspect="1"/>
          </p:cNvPicPr>
          <p:nvPr/>
        </p:nvPicPr>
        <p:blipFill>
          <a:blip r:embed="rId5"/>
          <a:stretch>
            <a:fillRect/>
          </a:stretch>
        </p:blipFill>
        <p:spPr>
          <a:xfrm>
            <a:off x="6051047" y="3478490"/>
            <a:ext cx="6044623" cy="2650708"/>
          </a:xfrm>
          <a:prstGeom prst="rect">
            <a:avLst/>
          </a:prstGeom>
        </p:spPr>
      </p:pic>
      <p:sp>
        <p:nvSpPr>
          <p:cNvPr id="4" name="CasetăText 3">
            <a:extLst>
              <a:ext uri="{FF2B5EF4-FFF2-40B4-BE49-F238E27FC236}">
                <a16:creationId xmlns:a16="http://schemas.microsoft.com/office/drawing/2014/main" id="{388528C8-0C54-455F-A3BA-4F36CD263034}"/>
              </a:ext>
            </a:extLst>
          </p:cNvPr>
          <p:cNvSpPr txBox="1"/>
          <p:nvPr/>
        </p:nvSpPr>
        <p:spPr>
          <a:xfrm>
            <a:off x="2180094" y="5473483"/>
            <a:ext cx="1387098" cy="38224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Input </a:t>
            </a:r>
            <a:r>
              <a:rPr lang="ro-RO" dirty="0" err="1"/>
              <a:t>images</a:t>
            </a:r>
          </a:p>
        </p:txBody>
      </p:sp>
      <p:sp>
        <p:nvSpPr>
          <p:cNvPr id="5" name="CasetăText 4">
            <a:extLst>
              <a:ext uri="{FF2B5EF4-FFF2-40B4-BE49-F238E27FC236}">
                <a16:creationId xmlns:a16="http://schemas.microsoft.com/office/drawing/2014/main" id="{6EF006F3-E76B-458A-9DBA-E1D0CB78D3EB}"/>
              </a:ext>
            </a:extLst>
          </p:cNvPr>
          <p:cNvSpPr txBox="1"/>
          <p:nvPr/>
        </p:nvSpPr>
        <p:spPr>
          <a:xfrm>
            <a:off x="6048214" y="3058331"/>
            <a:ext cx="5720163" cy="38224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err="1"/>
              <a:t>Results</a:t>
            </a:r>
            <a:r>
              <a:rPr lang="ro-RO" dirty="0"/>
              <a:t> </a:t>
            </a:r>
            <a:r>
              <a:rPr lang="ro-RO" dirty="0" err="1"/>
              <a:t>with</a:t>
            </a:r>
            <a:r>
              <a:rPr lang="ro-RO" dirty="0"/>
              <a:t> </a:t>
            </a:r>
            <a:r>
              <a:rPr lang="ro-RO" dirty="0" err="1"/>
              <a:t>sum</a:t>
            </a:r>
            <a:r>
              <a:rPr lang="ro-RO" dirty="0"/>
              <a:t> on DSI </a:t>
            </a:r>
            <a:r>
              <a:rPr lang="ro-RO" dirty="0" err="1"/>
              <a:t>window</a:t>
            </a:r>
            <a:r>
              <a:rPr lang="ro-RO" dirty="0"/>
              <a:t> of 50, </a:t>
            </a:r>
            <a:r>
              <a:rPr lang="ro-RO" dirty="0" err="1"/>
              <a:t>max</a:t>
            </a:r>
            <a:r>
              <a:rPr lang="ro-RO" dirty="0"/>
              <a:t> </a:t>
            </a:r>
            <a:r>
              <a:rPr lang="ro-RO" dirty="0" err="1"/>
              <a:t>disparity</a:t>
            </a:r>
            <a:r>
              <a:rPr lang="ro-RO" dirty="0"/>
              <a:t> 50</a:t>
            </a:r>
          </a:p>
        </p:txBody>
      </p:sp>
      <p:sp>
        <p:nvSpPr>
          <p:cNvPr id="8" name="CasetăText 7">
            <a:extLst>
              <a:ext uri="{FF2B5EF4-FFF2-40B4-BE49-F238E27FC236}">
                <a16:creationId xmlns:a16="http://schemas.microsoft.com/office/drawing/2014/main" id="{069B4742-EE7E-4663-8633-35A0D8F477E1}"/>
              </a:ext>
            </a:extLst>
          </p:cNvPr>
          <p:cNvSpPr txBox="1"/>
          <p:nvPr/>
        </p:nvSpPr>
        <p:spPr>
          <a:xfrm>
            <a:off x="6049021" y="69257"/>
            <a:ext cx="5713706"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err="1"/>
              <a:t>Results</a:t>
            </a:r>
            <a:r>
              <a:rPr lang="ro-RO" dirty="0"/>
              <a:t> </a:t>
            </a:r>
            <a:r>
              <a:rPr lang="ro-RO" dirty="0" err="1"/>
              <a:t>with</a:t>
            </a:r>
            <a:r>
              <a:rPr lang="ro-RO" dirty="0"/>
              <a:t> </a:t>
            </a:r>
            <a:r>
              <a:rPr lang="ro-RO" dirty="0" err="1"/>
              <a:t>sum</a:t>
            </a:r>
            <a:r>
              <a:rPr lang="ro-RO" dirty="0"/>
              <a:t> on DSI </a:t>
            </a:r>
            <a:r>
              <a:rPr lang="ro-RO" dirty="0" err="1"/>
              <a:t>window</a:t>
            </a:r>
            <a:r>
              <a:rPr lang="ro-RO" dirty="0"/>
              <a:t> of 100, </a:t>
            </a:r>
            <a:r>
              <a:rPr lang="ro-RO" dirty="0" err="1"/>
              <a:t>max</a:t>
            </a:r>
            <a:r>
              <a:rPr lang="ro-RO" dirty="0"/>
              <a:t> </a:t>
            </a:r>
            <a:r>
              <a:rPr lang="ro-RO" dirty="0" err="1"/>
              <a:t>disparity</a:t>
            </a:r>
            <a:r>
              <a:rPr lang="ro-RO" dirty="0"/>
              <a:t> 50</a:t>
            </a:r>
          </a:p>
        </p:txBody>
      </p:sp>
    </p:spTree>
    <p:extLst>
      <p:ext uri="{BB962C8B-B14F-4D97-AF65-F5344CB8AC3E}">
        <p14:creationId xmlns:p14="http://schemas.microsoft.com/office/powerpoint/2010/main" val="338543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F3D604D-FF6E-43B8-8CD5-F23B007B0F33}"/>
              </a:ext>
            </a:extLst>
          </p:cNvPr>
          <p:cNvSpPr>
            <a:spLocks noGrp="1"/>
          </p:cNvSpPr>
          <p:nvPr>
            <p:ph type="title"/>
          </p:nvPr>
        </p:nvSpPr>
        <p:spPr/>
        <p:txBody>
          <a:bodyPr/>
          <a:lstStyle/>
          <a:p>
            <a:r>
              <a:rPr lang="ro-RO" err="1"/>
              <a:t>Results</a:t>
            </a:r>
            <a:r>
              <a:rPr lang="ro-RO"/>
              <a:t> </a:t>
            </a:r>
            <a:r>
              <a:rPr lang="ro-RO" err="1"/>
              <a:t>after</a:t>
            </a:r>
            <a:r>
              <a:rPr lang="ro-RO"/>
              <a:t> </a:t>
            </a:r>
            <a:r>
              <a:rPr lang="ro-RO" err="1"/>
              <a:t>noise</a:t>
            </a:r>
            <a:r>
              <a:rPr lang="ro-RO"/>
              <a:t> </a:t>
            </a:r>
            <a:r>
              <a:rPr lang="ro-RO" err="1"/>
              <a:t>filtering</a:t>
            </a:r>
          </a:p>
        </p:txBody>
      </p:sp>
      <p:pic>
        <p:nvPicPr>
          <p:cNvPr id="3" name="Imagine 3" descr="O imagine care conține fotografie, alb, monitor, computer&#10;&#10;Descrierea a fost generată cu un grad foarte mare de încredere">
            <a:extLst>
              <a:ext uri="{FF2B5EF4-FFF2-40B4-BE49-F238E27FC236}">
                <a16:creationId xmlns:a16="http://schemas.microsoft.com/office/drawing/2014/main" id="{F9DC7842-1793-4C15-9D5B-980E1B410203}"/>
              </a:ext>
            </a:extLst>
          </p:cNvPr>
          <p:cNvPicPr>
            <a:picLocks noGrp="1" noChangeAspect="1"/>
          </p:cNvPicPr>
          <p:nvPr>
            <p:ph idx="1"/>
          </p:nvPr>
        </p:nvPicPr>
        <p:blipFill rotWithShape="1">
          <a:blip r:embed="rId2"/>
          <a:srcRect l="49146" r="-131" b="301"/>
          <a:stretch/>
        </p:blipFill>
        <p:spPr>
          <a:xfrm>
            <a:off x="7604378" y="2294511"/>
            <a:ext cx="3764491" cy="3004586"/>
          </a:xfrm>
        </p:spPr>
      </p:pic>
      <p:pic>
        <p:nvPicPr>
          <p:cNvPr id="4" name="Imagine 5" descr="O imagine care conține fotografie, alb, negru, masă&#10;&#10;Descrierea a fost generată cu un grad foarte mare de încredere">
            <a:extLst>
              <a:ext uri="{FF2B5EF4-FFF2-40B4-BE49-F238E27FC236}">
                <a16:creationId xmlns:a16="http://schemas.microsoft.com/office/drawing/2014/main" id="{9A83CEAD-A1C7-4187-B377-01AE6E0004A2}"/>
              </a:ext>
            </a:extLst>
          </p:cNvPr>
          <p:cNvPicPr>
            <a:picLocks noChangeAspect="1"/>
          </p:cNvPicPr>
          <p:nvPr/>
        </p:nvPicPr>
        <p:blipFill>
          <a:blip r:embed="rId3"/>
          <a:stretch>
            <a:fillRect/>
          </a:stretch>
        </p:blipFill>
        <p:spPr>
          <a:xfrm>
            <a:off x="412595" y="2293083"/>
            <a:ext cx="6906321" cy="2996664"/>
          </a:xfrm>
          <a:prstGeom prst="rect">
            <a:avLst/>
          </a:prstGeom>
        </p:spPr>
      </p:pic>
      <p:sp>
        <p:nvSpPr>
          <p:cNvPr id="8" name="CasetăText 7">
            <a:extLst>
              <a:ext uri="{FF2B5EF4-FFF2-40B4-BE49-F238E27FC236}">
                <a16:creationId xmlns:a16="http://schemas.microsoft.com/office/drawing/2014/main" id="{3066434F-3F4F-4102-AAE4-346B155C1DC6}"/>
              </a:ext>
            </a:extLst>
          </p:cNvPr>
          <p:cNvSpPr txBox="1"/>
          <p:nvPr/>
        </p:nvSpPr>
        <p:spPr>
          <a:xfrm>
            <a:off x="4241180" y="5384180"/>
            <a:ext cx="274320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ea typeface="+mn-lt"/>
                <a:cs typeface="+mn-lt"/>
              </a:rPr>
              <a:t>Median </a:t>
            </a:r>
            <a:r>
              <a:rPr lang="ro-RO" dirty="0" err="1">
                <a:ea typeface="+mn-lt"/>
                <a:cs typeface="+mn-lt"/>
              </a:rPr>
              <a:t>filter</a:t>
            </a:r>
            <a:r>
              <a:rPr lang="ro-RO" dirty="0">
                <a:ea typeface="+mn-lt"/>
                <a:cs typeface="+mn-lt"/>
              </a:rPr>
              <a:t> </a:t>
            </a:r>
            <a:r>
              <a:rPr lang="ro-RO" dirty="0" err="1">
                <a:ea typeface="+mn-lt"/>
                <a:cs typeface="+mn-lt"/>
              </a:rPr>
              <a:t>kernel</a:t>
            </a:r>
            <a:r>
              <a:rPr lang="ro-RO" dirty="0">
                <a:ea typeface="+mn-lt"/>
                <a:cs typeface="+mn-lt"/>
              </a:rPr>
              <a:t> </a:t>
            </a:r>
            <a:r>
              <a:rPr lang="ro-RO" dirty="0" err="1">
                <a:ea typeface="+mn-lt"/>
                <a:cs typeface="+mn-lt"/>
              </a:rPr>
              <a:t>size</a:t>
            </a:r>
            <a:r>
              <a:rPr lang="ro-RO" dirty="0">
                <a:ea typeface="+mn-lt"/>
                <a:cs typeface="+mn-lt"/>
              </a:rPr>
              <a:t> 5</a:t>
            </a:r>
            <a:endParaRPr lang="ro-RO" dirty="0"/>
          </a:p>
        </p:txBody>
      </p:sp>
      <p:sp>
        <p:nvSpPr>
          <p:cNvPr id="9" name="CasetăText 8">
            <a:extLst>
              <a:ext uri="{FF2B5EF4-FFF2-40B4-BE49-F238E27FC236}">
                <a16:creationId xmlns:a16="http://schemas.microsoft.com/office/drawing/2014/main" id="{99CDA065-B28E-4CC8-A26D-7A635AC7B472}"/>
              </a:ext>
            </a:extLst>
          </p:cNvPr>
          <p:cNvSpPr txBox="1"/>
          <p:nvPr/>
        </p:nvSpPr>
        <p:spPr>
          <a:xfrm>
            <a:off x="8119714" y="5387665"/>
            <a:ext cx="274320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Median </a:t>
            </a:r>
            <a:r>
              <a:rPr lang="ro-RO" dirty="0" err="1"/>
              <a:t>filter</a:t>
            </a:r>
            <a:r>
              <a:rPr lang="ro-RO" dirty="0"/>
              <a:t> </a:t>
            </a:r>
            <a:r>
              <a:rPr lang="ro-RO" dirty="0" err="1"/>
              <a:t>kernel</a:t>
            </a:r>
            <a:r>
              <a:rPr lang="ro-RO" dirty="0"/>
              <a:t> </a:t>
            </a:r>
            <a:r>
              <a:rPr lang="ro-RO" dirty="0" err="1"/>
              <a:t>size</a:t>
            </a:r>
            <a:r>
              <a:rPr lang="ro-RO" dirty="0"/>
              <a:t> 10</a:t>
            </a:r>
          </a:p>
        </p:txBody>
      </p:sp>
    </p:spTree>
    <p:extLst>
      <p:ext uri="{BB962C8B-B14F-4D97-AF65-F5344CB8AC3E}">
        <p14:creationId xmlns:p14="http://schemas.microsoft.com/office/powerpoint/2010/main" val="144340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BCF9BDB0-DCF2-4C0C-A2AA-2924F6FF8EA5}"/>
              </a:ext>
            </a:extLst>
          </p:cNvPr>
          <p:cNvSpPr>
            <a:spLocks noGrp="1"/>
          </p:cNvSpPr>
          <p:nvPr>
            <p:ph type="title"/>
          </p:nvPr>
        </p:nvSpPr>
        <p:spPr>
          <a:xfrm>
            <a:off x="844476" y="1600199"/>
            <a:ext cx="3539266" cy="4297680"/>
          </a:xfrm>
        </p:spPr>
        <p:txBody>
          <a:bodyPr anchor="ctr">
            <a:normAutofit/>
          </a:bodyPr>
          <a:lstStyle/>
          <a:p>
            <a:r>
              <a:rPr lang="ro-RO" dirty="0" err="1"/>
              <a:t>Error</a:t>
            </a:r>
            <a:r>
              <a:rPr lang="ro-RO" dirty="0"/>
              <a:t> </a:t>
            </a:r>
            <a:r>
              <a:rPr lang="ro-RO" dirty="0" err="1"/>
              <a:t>calculation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E8A523CE-025C-4BF0-8C46-61FA6B72C9B9}"/>
              </a:ext>
            </a:extLst>
          </p:cNvPr>
          <p:cNvSpPr>
            <a:spLocks noGrp="1"/>
          </p:cNvSpPr>
          <p:nvPr>
            <p:ph idx="1"/>
          </p:nvPr>
        </p:nvSpPr>
        <p:spPr>
          <a:xfrm>
            <a:off x="4924851" y="1600199"/>
            <a:ext cx="6130003" cy="4297680"/>
          </a:xfrm>
        </p:spPr>
        <p:txBody>
          <a:bodyPr anchor="ctr">
            <a:normAutofit/>
          </a:bodyPr>
          <a:lstStyle/>
          <a:p>
            <a:r>
              <a:rPr lang="ro-RO" dirty="0"/>
              <a:t>The </a:t>
            </a:r>
            <a:r>
              <a:rPr lang="ro-RO" dirty="0" err="1"/>
              <a:t>error</a:t>
            </a:r>
            <a:r>
              <a:rPr lang="ro-RO" dirty="0"/>
              <a:t> </a:t>
            </a:r>
            <a:r>
              <a:rPr lang="ro-RO" dirty="0" err="1"/>
              <a:t>is</a:t>
            </a:r>
            <a:r>
              <a:rPr lang="ro-RO" dirty="0"/>
              <a:t> </a:t>
            </a:r>
            <a:r>
              <a:rPr lang="ro-RO" dirty="0" err="1"/>
              <a:t>computed</a:t>
            </a:r>
            <a:r>
              <a:rPr lang="ro-RO" dirty="0"/>
              <a:t> </a:t>
            </a:r>
            <a:r>
              <a:rPr lang="ro-RO" dirty="0" err="1"/>
              <a:t>by</a:t>
            </a:r>
            <a:r>
              <a:rPr lang="ro-RO" dirty="0"/>
              <a:t> </a:t>
            </a:r>
            <a:r>
              <a:rPr lang="ro-RO" dirty="0" err="1"/>
              <a:t>taking</a:t>
            </a:r>
            <a:r>
              <a:rPr lang="ro-RO" dirty="0"/>
              <a:t> </a:t>
            </a:r>
            <a:r>
              <a:rPr lang="ro-RO" dirty="0" err="1"/>
              <a:t>each</a:t>
            </a:r>
            <a:r>
              <a:rPr lang="ro-RO" dirty="0"/>
              <a:t> pixel </a:t>
            </a:r>
            <a:r>
              <a:rPr lang="ro-RO" dirty="0" err="1">
                <a:ea typeface="+mn-lt"/>
                <a:cs typeface="+mn-lt"/>
              </a:rPr>
              <a:t>from</a:t>
            </a:r>
            <a:r>
              <a:rPr lang="ro-RO" dirty="0">
                <a:ea typeface="+mn-lt"/>
                <a:cs typeface="+mn-lt"/>
              </a:rPr>
              <a:t> </a:t>
            </a:r>
            <a:r>
              <a:rPr lang="ro-RO" dirty="0" err="1">
                <a:ea typeface="+mn-lt"/>
                <a:cs typeface="+mn-lt"/>
              </a:rPr>
              <a:t>the</a:t>
            </a:r>
            <a:r>
              <a:rPr lang="ro-RO" dirty="0">
                <a:ea typeface="+mn-lt"/>
                <a:cs typeface="+mn-lt"/>
              </a:rPr>
              <a:t> </a:t>
            </a:r>
            <a:r>
              <a:rPr lang="ro-RO" dirty="0" err="1">
                <a:ea typeface="+mn-lt"/>
                <a:cs typeface="+mn-lt"/>
              </a:rPr>
              <a:t>disparity</a:t>
            </a:r>
            <a:r>
              <a:rPr lang="ro-RO" dirty="0">
                <a:ea typeface="+mn-lt"/>
                <a:cs typeface="+mn-lt"/>
              </a:rPr>
              <a:t> </a:t>
            </a:r>
            <a:r>
              <a:rPr lang="ro-RO" dirty="0" err="1">
                <a:ea typeface="+mn-lt"/>
                <a:cs typeface="+mn-lt"/>
              </a:rPr>
              <a:t>map</a:t>
            </a:r>
            <a:r>
              <a:rPr lang="ro-RO" dirty="0">
                <a:ea typeface="+mn-lt"/>
                <a:cs typeface="+mn-lt"/>
              </a:rPr>
              <a:t> </a:t>
            </a:r>
            <a:r>
              <a:rPr lang="ro-RO" dirty="0" err="1">
                <a:ea typeface="+mn-lt"/>
                <a:cs typeface="+mn-lt"/>
              </a:rPr>
              <a:t>and</a:t>
            </a:r>
            <a:r>
              <a:rPr lang="ro-RO" dirty="0">
                <a:ea typeface="+mn-lt"/>
                <a:cs typeface="+mn-lt"/>
              </a:rPr>
              <a:t> </a:t>
            </a:r>
            <a:r>
              <a:rPr lang="ro-RO" dirty="0" err="1">
                <a:ea typeface="+mn-lt"/>
                <a:cs typeface="+mn-lt"/>
              </a:rPr>
              <a:t>the</a:t>
            </a:r>
            <a:r>
              <a:rPr lang="ro-RO" dirty="0">
                <a:ea typeface="+mn-lt"/>
                <a:cs typeface="+mn-lt"/>
              </a:rPr>
              <a:t> </a:t>
            </a:r>
            <a:r>
              <a:rPr lang="ro-RO" dirty="0" err="1">
                <a:ea typeface="+mn-lt"/>
                <a:cs typeface="+mn-lt"/>
              </a:rPr>
              <a:t>ground</a:t>
            </a:r>
            <a:r>
              <a:rPr lang="ro-RO" dirty="0">
                <a:ea typeface="+mn-lt"/>
                <a:cs typeface="+mn-lt"/>
              </a:rPr>
              <a:t> </a:t>
            </a:r>
            <a:r>
              <a:rPr lang="ro-RO" dirty="0" err="1">
                <a:ea typeface="+mn-lt"/>
                <a:cs typeface="+mn-lt"/>
              </a:rPr>
              <a:t>truth</a:t>
            </a:r>
            <a:r>
              <a:rPr lang="ro-RO" dirty="0">
                <a:ea typeface="+mn-lt"/>
                <a:cs typeface="+mn-lt"/>
              </a:rPr>
              <a:t> </a:t>
            </a:r>
            <a:r>
              <a:rPr lang="ro-RO" dirty="0" err="1">
                <a:ea typeface="+mn-lt"/>
                <a:cs typeface="+mn-lt"/>
              </a:rPr>
              <a:t>and</a:t>
            </a:r>
            <a:r>
              <a:rPr lang="ro-RO" dirty="0">
                <a:ea typeface="+mn-lt"/>
                <a:cs typeface="+mn-lt"/>
              </a:rPr>
              <a:t> </a:t>
            </a:r>
            <a:r>
              <a:rPr lang="ro-RO" dirty="0" err="1"/>
              <a:t>counting</a:t>
            </a:r>
            <a:r>
              <a:rPr lang="ro-RO" dirty="0"/>
              <a:t> </a:t>
            </a:r>
            <a:r>
              <a:rPr lang="ro-RO" dirty="0" err="1"/>
              <a:t>the</a:t>
            </a:r>
            <a:r>
              <a:rPr lang="ro-RO" dirty="0"/>
              <a:t> </a:t>
            </a:r>
            <a:r>
              <a:rPr lang="ro-RO" dirty="0" err="1"/>
              <a:t>pixels</a:t>
            </a:r>
            <a:r>
              <a:rPr lang="ro-RO" dirty="0"/>
              <a:t> </a:t>
            </a:r>
            <a:r>
              <a:rPr lang="ro-RO" dirty="0" err="1"/>
              <a:t>that</a:t>
            </a:r>
            <a:r>
              <a:rPr lang="ro-RO" dirty="0"/>
              <a:t> </a:t>
            </a:r>
            <a:r>
              <a:rPr lang="ro-RO" dirty="0" err="1"/>
              <a:t>differ</a:t>
            </a:r>
            <a:r>
              <a:rPr lang="ro-RO" dirty="0"/>
              <a:t> in </a:t>
            </a:r>
            <a:r>
              <a:rPr lang="ro-RO" dirty="0" err="1"/>
              <a:t>intensity</a:t>
            </a:r>
            <a:r>
              <a:rPr lang="ro-RO" dirty="0"/>
              <a:t> </a:t>
            </a:r>
            <a:r>
              <a:rPr lang="ro-RO" dirty="0" err="1"/>
              <a:t>with</a:t>
            </a:r>
            <a:r>
              <a:rPr lang="ro-RO" dirty="0"/>
              <a:t> more </a:t>
            </a:r>
            <a:r>
              <a:rPr lang="ro-RO" dirty="0" err="1"/>
              <a:t>than</a:t>
            </a:r>
            <a:r>
              <a:rPr lang="ro-RO" dirty="0"/>
              <a:t> a </a:t>
            </a:r>
            <a:r>
              <a:rPr lang="ro-RO" dirty="0" err="1"/>
              <a:t>value</a:t>
            </a:r>
            <a:r>
              <a:rPr lang="ro-RO" dirty="0"/>
              <a:t> set (in </a:t>
            </a:r>
            <a:r>
              <a:rPr lang="ro-RO" dirty="0" err="1"/>
              <a:t>this</a:t>
            </a:r>
            <a:r>
              <a:rPr lang="ro-RO" dirty="0"/>
              <a:t> case: 2) </a:t>
            </a:r>
            <a:r>
              <a:rPr lang="ro-RO" dirty="0" err="1"/>
              <a:t>and</a:t>
            </a:r>
            <a:r>
              <a:rPr lang="ro-RO" dirty="0"/>
              <a:t> </a:t>
            </a:r>
            <a:r>
              <a:rPr lang="ro-RO" dirty="0" err="1"/>
              <a:t>dividing</a:t>
            </a:r>
            <a:r>
              <a:rPr lang="ro-RO" dirty="0"/>
              <a:t> </a:t>
            </a:r>
            <a:r>
              <a:rPr lang="ro-RO" dirty="0" err="1"/>
              <a:t>by</a:t>
            </a:r>
            <a:r>
              <a:rPr lang="ro-RO" dirty="0"/>
              <a:t> </a:t>
            </a:r>
            <a:r>
              <a:rPr lang="ro-RO" dirty="0" err="1"/>
              <a:t>the</a:t>
            </a:r>
            <a:r>
              <a:rPr lang="ro-RO" dirty="0"/>
              <a:t> </a:t>
            </a:r>
            <a:r>
              <a:rPr lang="ro-RO" dirty="0" err="1"/>
              <a:t>image</a:t>
            </a:r>
            <a:r>
              <a:rPr lang="ro-RO" dirty="0"/>
              <a:t> </a:t>
            </a:r>
            <a:r>
              <a:rPr lang="ro-RO" dirty="0" err="1"/>
              <a:t>sizes</a:t>
            </a:r>
            <a:r>
              <a:rPr lang="ro-RO" dirty="0"/>
              <a:t> in </a:t>
            </a:r>
            <a:r>
              <a:rPr lang="ro-RO" dirty="0" err="1"/>
              <a:t>order</a:t>
            </a:r>
            <a:r>
              <a:rPr lang="ro-RO" dirty="0"/>
              <a:t> </a:t>
            </a:r>
            <a:r>
              <a:rPr lang="ro-RO" dirty="0" err="1"/>
              <a:t>to</a:t>
            </a:r>
            <a:r>
              <a:rPr lang="ro-RO" dirty="0"/>
              <a:t> get a </a:t>
            </a:r>
            <a:r>
              <a:rPr lang="ro-RO" dirty="0" err="1"/>
              <a:t>percentage</a:t>
            </a:r>
            <a:r>
              <a:rPr lang="ro-RO" dirty="0"/>
              <a:t> </a:t>
            </a:r>
            <a:r>
              <a:rPr lang="ro-RO" dirty="0" err="1"/>
              <a:t>representing</a:t>
            </a:r>
            <a:r>
              <a:rPr lang="ro-RO" dirty="0"/>
              <a:t> </a:t>
            </a:r>
            <a:r>
              <a:rPr lang="ro-RO" dirty="0" err="1"/>
              <a:t>the</a:t>
            </a:r>
            <a:r>
              <a:rPr lang="ro-RO" dirty="0"/>
              <a:t> </a:t>
            </a:r>
            <a:r>
              <a:rPr lang="ro-RO" dirty="0" err="1"/>
              <a:t>error</a:t>
            </a:r>
            <a:r>
              <a:rPr lang="ro-RO" dirty="0"/>
              <a:t>. </a:t>
            </a:r>
          </a:p>
          <a:p>
            <a:r>
              <a:rPr lang="ro-RO" dirty="0" err="1"/>
              <a:t>Error</a:t>
            </a:r>
            <a:r>
              <a:rPr lang="ro-RO" dirty="0"/>
              <a:t>: ~0.98</a:t>
            </a:r>
          </a:p>
        </p:txBody>
      </p:sp>
    </p:spTree>
    <p:extLst>
      <p:ext uri="{BB962C8B-B14F-4D97-AF65-F5344CB8AC3E}">
        <p14:creationId xmlns:p14="http://schemas.microsoft.com/office/powerpoint/2010/main" val="97178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74C282A-2F21-4DB2-A0E7-BC97FEFF5F21}"/>
              </a:ext>
            </a:extLst>
          </p:cNvPr>
          <p:cNvSpPr>
            <a:spLocks noGrp="1"/>
          </p:cNvSpPr>
          <p:nvPr>
            <p:ph type="title"/>
          </p:nvPr>
        </p:nvSpPr>
        <p:spPr/>
        <p:txBody>
          <a:bodyPr/>
          <a:lstStyle/>
          <a:p>
            <a:r>
              <a:rPr lang="ro-RO" err="1"/>
              <a:t>Bibliography</a:t>
            </a:r>
          </a:p>
        </p:txBody>
      </p:sp>
      <p:sp>
        <p:nvSpPr>
          <p:cNvPr id="3" name="Substituent conținut 2">
            <a:extLst>
              <a:ext uri="{FF2B5EF4-FFF2-40B4-BE49-F238E27FC236}">
                <a16:creationId xmlns:a16="http://schemas.microsoft.com/office/drawing/2014/main" id="{84888612-4246-4776-A0FE-BDAACA6CE62A}"/>
              </a:ext>
            </a:extLst>
          </p:cNvPr>
          <p:cNvSpPr>
            <a:spLocks noGrp="1"/>
          </p:cNvSpPr>
          <p:nvPr>
            <p:ph idx="1"/>
          </p:nvPr>
        </p:nvSpPr>
        <p:spPr/>
        <p:txBody>
          <a:bodyPr>
            <a:normAutofit fontScale="70000" lnSpcReduction="20000"/>
          </a:bodyPr>
          <a:lstStyle/>
          <a:p>
            <a:r>
              <a:rPr lang="ro-RO">
                <a:ea typeface="+mn-lt"/>
                <a:cs typeface="+mn-lt"/>
                <a:hlinkClick r:id="rId2"/>
              </a:rPr>
              <a:t>http://www.apsipa.org/proceedings_2016/HTML/paper2016/290.pdf</a:t>
            </a:r>
            <a:endParaRPr lang="ro-RO">
              <a:ea typeface="+mn-lt"/>
              <a:cs typeface="+mn-lt"/>
            </a:endParaRPr>
          </a:p>
          <a:p>
            <a:r>
              <a:rPr lang="ro-RO">
                <a:ea typeface="+mn-lt"/>
                <a:cs typeface="+mn-lt"/>
                <a:hlinkClick r:id="rId3"/>
              </a:rPr>
              <a:t>https://www.cs.cornell.edu/~rdz/Papers/ZW-ECCV94.pdf</a:t>
            </a:r>
          </a:p>
          <a:p>
            <a:r>
              <a:rPr lang="ro-RO">
                <a:ea typeface="+mn-lt"/>
                <a:cs typeface="+mn-lt"/>
                <a:hlinkClick r:id="rId4"/>
              </a:rPr>
              <a:t>https://pdfs.semanticscholar.org/1e0c/2c8535684f0b6293418e148b4f6d04829dce.pdf</a:t>
            </a:r>
          </a:p>
          <a:p>
            <a:r>
              <a:rPr lang="ro-RO">
                <a:ea typeface="+mn-lt"/>
                <a:cs typeface="+mn-lt"/>
                <a:hlinkClick r:id="rId5"/>
              </a:rPr>
              <a:t>https://www.sciencedirect.com/science/article/pii/S1877050915021377</a:t>
            </a:r>
            <a:endParaRPr lang="ro-RO">
              <a:ea typeface="+mn-lt"/>
              <a:cs typeface="+mn-lt"/>
            </a:endParaRPr>
          </a:p>
          <a:p>
            <a:r>
              <a:rPr lang="ro-RO">
                <a:ea typeface="+mn-lt"/>
                <a:cs typeface="+mn-lt"/>
                <a:hlinkClick r:id="rId6"/>
              </a:rPr>
              <a:t>https://www.tandfonline.com/doi/pdf/10.1080/00051144.2018.1503137</a:t>
            </a:r>
          </a:p>
          <a:p>
            <a:r>
              <a:rPr lang="ro-RO">
                <a:ea typeface="+mn-lt"/>
                <a:cs typeface="+mn-lt"/>
                <a:hlinkClick r:id="rId7"/>
              </a:rPr>
              <a:t>http://www.apsipa.org/proceedings_2016/HTML/paper2016/277.pdf</a:t>
            </a:r>
            <a:endParaRPr lang="ro-RO">
              <a:ea typeface="+mn-lt"/>
              <a:cs typeface="+mn-lt"/>
            </a:endParaRPr>
          </a:p>
          <a:p>
            <a:r>
              <a:rPr lang="ro-RO">
                <a:ea typeface="+mn-lt"/>
                <a:cs typeface="+mn-lt"/>
                <a:hlinkClick r:id="rId8"/>
              </a:rPr>
              <a:t>https://books.google.ro/books?id=ouyeBQAAQBAJ&amp;pg=PA309&amp;lpg=PA309&amp;dq=Depth+estimation+from+stereo+images+using+Census+Transform+and+Hamming+Distance+-+medium&amp;source=bl&amp;ots=i88_Ra-kpB&amp;sig=ACfU3U22fbkCGVarV9Jbqq_LoBnsY9_5nA&amp;hl=ro&amp;sa=X&amp;ved=2ahUKEwj-zuDBrKfpAhX4ShUIHY_BBCgQ6AEwAXoECAsQAQ#v=onepage&amp;q=Depth%20estimation%20from%20stereo%20images%20using%20Census%20Transform%20and%20Hamming%20Distance%20-%20medium&amp;f=false</a:t>
            </a:r>
            <a:endParaRPr lang="ro-RO">
              <a:ea typeface="+mn-lt"/>
              <a:cs typeface="+mn-lt"/>
            </a:endParaRPr>
          </a:p>
          <a:p>
            <a:endParaRPr lang="ro-RO"/>
          </a:p>
        </p:txBody>
      </p:sp>
    </p:spTree>
    <p:extLst>
      <p:ext uri="{BB962C8B-B14F-4D97-AF65-F5344CB8AC3E}">
        <p14:creationId xmlns:p14="http://schemas.microsoft.com/office/powerpoint/2010/main" val="355913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2A67031-111C-4095-89E5-A75A8F2C64A0}"/>
              </a:ext>
            </a:extLst>
          </p:cNvPr>
          <p:cNvSpPr>
            <a:spLocks noGrp="1"/>
          </p:cNvSpPr>
          <p:nvPr>
            <p:ph type="title"/>
          </p:nvPr>
        </p:nvSpPr>
        <p:spPr/>
        <p:txBody>
          <a:bodyPr/>
          <a:lstStyle/>
          <a:p>
            <a:r>
              <a:rPr lang="ro-RO" b="1">
                <a:ea typeface="+mj-lt"/>
                <a:cs typeface="+mj-lt"/>
              </a:rPr>
              <a:t>DEPTH ESTIMATION </a:t>
            </a:r>
            <a:endParaRPr lang="ro-RO"/>
          </a:p>
        </p:txBody>
      </p:sp>
      <p:sp>
        <p:nvSpPr>
          <p:cNvPr id="3" name="Substituent conținut 2">
            <a:extLst>
              <a:ext uri="{FF2B5EF4-FFF2-40B4-BE49-F238E27FC236}">
                <a16:creationId xmlns:a16="http://schemas.microsoft.com/office/drawing/2014/main" id="{A443A856-9040-4BA6-943F-622F0A29ADAC}"/>
              </a:ext>
            </a:extLst>
          </p:cNvPr>
          <p:cNvSpPr>
            <a:spLocks noGrp="1"/>
          </p:cNvSpPr>
          <p:nvPr>
            <p:ph idx="1"/>
          </p:nvPr>
        </p:nvSpPr>
        <p:spPr>
          <a:xfrm>
            <a:off x="1294694" y="2424954"/>
            <a:ext cx="9603275" cy="3450613"/>
          </a:xfrm>
        </p:spPr>
        <p:txBody>
          <a:bodyPr/>
          <a:lstStyle/>
          <a:p>
            <a:pPr marL="342900" indent="-342900"/>
            <a:r>
              <a:rPr lang="ro-RO">
                <a:ea typeface="+mn-lt"/>
                <a:cs typeface="+mn-lt"/>
              </a:rPr>
              <a:t>The </a:t>
            </a:r>
            <a:r>
              <a:rPr lang="ro-RO" err="1">
                <a:ea typeface="+mn-lt"/>
                <a:cs typeface="+mn-lt"/>
              </a:rPr>
              <a:t>project</a:t>
            </a:r>
            <a:r>
              <a:rPr lang="ro-RO" dirty="0">
                <a:ea typeface="+mn-lt"/>
                <a:cs typeface="+mn-lt"/>
              </a:rPr>
              <a:t> </a:t>
            </a:r>
            <a:r>
              <a:rPr lang="ro-RO" err="1">
                <a:ea typeface="+mn-lt"/>
                <a:cs typeface="+mn-lt"/>
              </a:rPr>
              <a:t>is</a:t>
            </a:r>
            <a:r>
              <a:rPr lang="ro-RO" dirty="0">
                <a:ea typeface="+mn-lt"/>
                <a:cs typeface="+mn-lt"/>
              </a:rPr>
              <a:t> </a:t>
            </a:r>
            <a:r>
              <a:rPr lang="ro-RO" err="1">
                <a:ea typeface="+mn-lt"/>
                <a:cs typeface="+mn-lt"/>
              </a:rPr>
              <a:t>aimed</a:t>
            </a:r>
            <a:r>
              <a:rPr lang="ro-RO" dirty="0">
                <a:ea typeface="+mn-lt"/>
                <a:cs typeface="+mn-lt"/>
              </a:rPr>
              <a:t> </a:t>
            </a:r>
            <a:r>
              <a:rPr lang="ro-RO" err="1">
                <a:ea typeface="+mn-lt"/>
                <a:cs typeface="+mn-lt"/>
              </a:rPr>
              <a:t>to</a:t>
            </a:r>
            <a:r>
              <a:rPr lang="ro-RO" dirty="0">
                <a:ea typeface="+mn-lt"/>
                <a:cs typeface="+mn-lt"/>
              </a:rPr>
              <a:t> </a:t>
            </a:r>
            <a:r>
              <a:rPr lang="ro-RO">
                <a:ea typeface="+mn-lt"/>
                <a:cs typeface="+mn-lt"/>
              </a:rPr>
              <a:t>create a </a:t>
            </a:r>
            <a:r>
              <a:rPr lang="ro-RO" err="1">
                <a:ea typeface="+mn-lt"/>
                <a:cs typeface="+mn-lt"/>
              </a:rPr>
              <a:t>mapping</a:t>
            </a:r>
            <a:r>
              <a:rPr lang="ro-RO">
                <a:ea typeface="+mn-lt"/>
                <a:cs typeface="+mn-lt"/>
              </a:rPr>
              <a:t> of </a:t>
            </a:r>
            <a:r>
              <a:rPr lang="ro-RO" err="1">
                <a:ea typeface="+mn-lt"/>
                <a:cs typeface="+mn-lt"/>
              </a:rPr>
              <a:t>the</a:t>
            </a:r>
            <a:r>
              <a:rPr lang="ro-RO" dirty="0">
                <a:ea typeface="+mn-lt"/>
                <a:cs typeface="+mn-lt"/>
              </a:rPr>
              <a:t> </a:t>
            </a:r>
            <a:r>
              <a:rPr lang="ro-RO" err="1">
                <a:ea typeface="+mn-lt"/>
                <a:cs typeface="+mn-lt"/>
              </a:rPr>
              <a:t>disparities</a:t>
            </a:r>
            <a:r>
              <a:rPr lang="ro-RO" dirty="0">
                <a:ea typeface="+mn-lt"/>
                <a:cs typeface="+mn-lt"/>
              </a:rPr>
              <a:t> </a:t>
            </a:r>
            <a:r>
              <a:rPr lang="ro-RO" err="1">
                <a:ea typeface="+mn-lt"/>
                <a:cs typeface="+mn-lt"/>
              </a:rPr>
              <a:t>between</a:t>
            </a:r>
            <a:r>
              <a:rPr lang="ro-RO" dirty="0">
                <a:ea typeface="+mn-lt"/>
                <a:cs typeface="+mn-lt"/>
              </a:rPr>
              <a:t> </a:t>
            </a:r>
            <a:r>
              <a:rPr lang="ro-RO" err="1">
                <a:ea typeface="+mn-lt"/>
                <a:cs typeface="+mn-lt"/>
              </a:rPr>
              <a:t>the</a:t>
            </a:r>
            <a:r>
              <a:rPr lang="ro-RO" dirty="0">
                <a:ea typeface="+mn-lt"/>
                <a:cs typeface="+mn-lt"/>
              </a:rPr>
              <a:t> </a:t>
            </a:r>
            <a:r>
              <a:rPr lang="ro-RO" err="1">
                <a:ea typeface="+mn-lt"/>
                <a:cs typeface="+mn-lt"/>
              </a:rPr>
              <a:t>pixels</a:t>
            </a:r>
            <a:r>
              <a:rPr lang="ro-RO" dirty="0">
                <a:ea typeface="+mn-lt"/>
                <a:cs typeface="+mn-lt"/>
              </a:rPr>
              <a:t> </a:t>
            </a:r>
            <a:r>
              <a:rPr lang="ro-RO" err="1">
                <a:ea typeface="+mn-lt"/>
                <a:cs typeface="+mn-lt"/>
              </a:rPr>
              <a:t>from</a:t>
            </a:r>
            <a:r>
              <a:rPr lang="ro-RO" dirty="0">
                <a:ea typeface="+mn-lt"/>
                <a:cs typeface="+mn-lt"/>
              </a:rPr>
              <a:t> </a:t>
            </a:r>
            <a:r>
              <a:rPr lang="ro-RO">
                <a:ea typeface="+mn-lt"/>
                <a:cs typeface="+mn-lt"/>
              </a:rPr>
              <a:t>two different perspectives. Two images are given</a:t>
            </a:r>
            <a:r>
              <a:rPr lang="ro-RO" dirty="0">
                <a:ea typeface="+mn-lt"/>
                <a:cs typeface="+mn-lt"/>
              </a:rPr>
              <a:t> </a:t>
            </a:r>
            <a:r>
              <a:rPr lang="ro-RO">
                <a:ea typeface="+mn-lt"/>
                <a:cs typeface="+mn-lt"/>
              </a:rPr>
              <a:t>as      input, </a:t>
            </a:r>
            <a:r>
              <a:rPr lang="ro-RO" err="1">
                <a:ea typeface="+mn-lt"/>
                <a:cs typeface="+mn-lt"/>
              </a:rPr>
              <a:t>one</a:t>
            </a:r>
            <a:r>
              <a:rPr lang="ro-RO" dirty="0">
                <a:ea typeface="+mn-lt"/>
                <a:cs typeface="+mn-lt"/>
              </a:rPr>
              <a:t> </a:t>
            </a:r>
            <a:r>
              <a:rPr lang="ro-RO" err="1">
                <a:ea typeface="+mn-lt"/>
                <a:cs typeface="+mn-lt"/>
              </a:rPr>
              <a:t>from</a:t>
            </a:r>
            <a:r>
              <a:rPr lang="ro-RO" dirty="0">
                <a:ea typeface="+mn-lt"/>
                <a:cs typeface="+mn-lt"/>
              </a:rPr>
              <a:t> </a:t>
            </a:r>
            <a:r>
              <a:rPr lang="ro-RO" err="1">
                <a:ea typeface="+mn-lt"/>
                <a:cs typeface="+mn-lt"/>
              </a:rPr>
              <a:t>right</a:t>
            </a:r>
            <a:r>
              <a:rPr lang="ro-RO" dirty="0">
                <a:ea typeface="+mn-lt"/>
                <a:cs typeface="+mn-lt"/>
              </a:rPr>
              <a:t> </a:t>
            </a:r>
            <a:r>
              <a:rPr lang="ro-RO" err="1">
                <a:ea typeface="+mn-lt"/>
                <a:cs typeface="+mn-lt"/>
              </a:rPr>
              <a:t>angle</a:t>
            </a:r>
            <a:r>
              <a:rPr lang="ro-RO" dirty="0">
                <a:ea typeface="+mn-lt"/>
                <a:cs typeface="+mn-lt"/>
              </a:rPr>
              <a:t> </a:t>
            </a:r>
            <a:r>
              <a:rPr lang="ro-RO" err="1">
                <a:ea typeface="+mn-lt"/>
                <a:cs typeface="+mn-lt"/>
              </a:rPr>
              <a:t>and</a:t>
            </a:r>
            <a:r>
              <a:rPr lang="ro-RO" dirty="0">
                <a:ea typeface="+mn-lt"/>
                <a:cs typeface="+mn-lt"/>
              </a:rPr>
              <a:t> </a:t>
            </a:r>
            <a:r>
              <a:rPr lang="ro-RO" err="1">
                <a:ea typeface="+mn-lt"/>
                <a:cs typeface="+mn-lt"/>
              </a:rPr>
              <a:t>one</a:t>
            </a:r>
            <a:r>
              <a:rPr lang="ro-RO" dirty="0">
                <a:ea typeface="+mn-lt"/>
                <a:cs typeface="+mn-lt"/>
              </a:rPr>
              <a:t> </a:t>
            </a:r>
            <a:r>
              <a:rPr lang="ro-RO" err="1">
                <a:ea typeface="+mn-lt"/>
                <a:cs typeface="+mn-lt"/>
              </a:rPr>
              <a:t>from</a:t>
            </a:r>
            <a:r>
              <a:rPr lang="ro-RO">
                <a:ea typeface="+mn-lt"/>
                <a:cs typeface="+mn-lt"/>
              </a:rPr>
              <a:t> a left </a:t>
            </a:r>
            <a:r>
              <a:rPr lang="ro-RO" err="1">
                <a:ea typeface="+mn-lt"/>
                <a:cs typeface="+mn-lt"/>
              </a:rPr>
              <a:t>angle</a:t>
            </a:r>
            <a:r>
              <a:rPr lang="ro-RO" dirty="0">
                <a:ea typeface="+mn-lt"/>
                <a:cs typeface="+mn-lt"/>
              </a:rPr>
              <a:t>.</a:t>
            </a:r>
            <a:endParaRPr lang="ro-RO" dirty="0"/>
          </a:p>
          <a:p>
            <a:pPr marL="342900" indent="-342900"/>
            <a:r>
              <a:rPr lang="ro-RO" err="1">
                <a:ea typeface="+mn-lt"/>
                <a:cs typeface="+mn-lt"/>
              </a:rPr>
              <a:t>Depth</a:t>
            </a:r>
            <a:r>
              <a:rPr lang="ro-RO" dirty="0">
                <a:ea typeface="+mn-lt"/>
                <a:cs typeface="+mn-lt"/>
              </a:rPr>
              <a:t> </a:t>
            </a:r>
            <a:r>
              <a:rPr lang="ro-RO" err="1">
                <a:ea typeface="+mn-lt"/>
                <a:cs typeface="+mn-lt"/>
              </a:rPr>
              <a:t>estimation</a:t>
            </a:r>
            <a:r>
              <a:rPr lang="ro-RO" dirty="0">
                <a:ea typeface="+mn-lt"/>
                <a:cs typeface="+mn-lt"/>
              </a:rPr>
              <a:t> </a:t>
            </a:r>
            <a:r>
              <a:rPr lang="ro-RO" err="1">
                <a:ea typeface="+mn-lt"/>
                <a:cs typeface="+mn-lt"/>
              </a:rPr>
              <a:t>determines</a:t>
            </a:r>
            <a:r>
              <a:rPr lang="ro-RO" dirty="0">
                <a:ea typeface="+mn-lt"/>
                <a:cs typeface="+mn-lt"/>
              </a:rPr>
              <a:t> </a:t>
            </a:r>
            <a:r>
              <a:rPr lang="ro-RO" err="1">
                <a:ea typeface="+mn-lt"/>
                <a:cs typeface="+mn-lt"/>
              </a:rPr>
              <a:t>the</a:t>
            </a:r>
            <a:r>
              <a:rPr lang="ro-RO" dirty="0">
                <a:ea typeface="+mn-lt"/>
                <a:cs typeface="+mn-lt"/>
              </a:rPr>
              <a:t> </a:t>
            </a:r>
            <a:r>
              <a:rPr lang="ro-RO" err="1">
                <a:ea typeface="+mn-lt"/>
                <a:cs typeface="+mn-lt"/>
              </a:rPr>
              <a:t>disparity</a:t>
            </a:r>
            <a:r>
              <a:rPr lang="ro-RO">
                <a:ea typeface="+mn-lt"/>
                <a:cs typeface="+mn-lt"/>
              </a:rPr>
              <a:t> of </a:t>
            </a:r>
            <a:r>
              <a:rPr lang="ro-RO" err="1">
                <a:ea typeface="+mn-lt"/>
                <a:cs typeface="+mn-lt"/>
              </a:rPr>
              <a:t>each</a:t>
            </a:r>
            <a:r>
              <a:rPr lang="ro-RO">
                <a:ea typeface="+mn-lt"/>
                <a:cs typeface="+mn-lt"/>
              </a:rPr>
              <a:t> pixel </a:t>
            </a:r>
            <a:r>
              <a:rPr lang="ro-RO" err="1">
                <a:ea typeface="+mn-lt"/>
                <a:cs typeface="+mn-lt"/>
              </a:rPr>
              <a:t>from</a:t>
            </a:r>
            <a:r>
              <a:rPr lang="ro-RO" dirty="0">
                <a:ea typeface="+mn-lt"/>
                <a:cs typeface="+mn-lt"/>
              </a:rPr>
              <a:t> </a:t>
            </a:r>
            <a:r>
              <a:rPr lang="ro-RO" err="1">
                <a:ea typeface="+mn-lt"/>
                <a:cs typeface="+mn-lt"/>
              </a:rPr>
              <a:t>two</a:t>
            </a:r>
            <a:r>
              <a:rPr lang="ro-RO" dirty="0">
                <a:ea typeface="+mn-lt"/>
                <a:cs typeface="+mn-lt"/>
              </a:rPr>
              <a:t> </a:t>
            </a:r>
            <a:r>
              <a:rPr lang="ro-RO" err="1">
                <a:ea typeface="+mn-lt"/>
                <a:cs typeface="+mn-lt"/>
              </a:rPr>
              <a:t>images</a:t>
            </a:r>
            <a:r>
              <a:rPr lang="ro-RO" dirty="0">
                <a:ea typeface="+mn-lt"/>
                <a:cs typeface="+mn-lt"/>
              </a:rPr>
              <a:t> </a:t>
            </a:r>
            <a:r>
              <a:rPr lang="ro-RO" err="1">
                <a:ea typeface="+mn-lt"/>
                <a:cs typeface="+mn-lt"/>
              </a:rPr>
              <a:t>and</a:t>
            </a:r>
            <a:r>
              <a:rPr lang="ro-RO" dirty="0">
                <a:ea typeface="+mn-lt"/>
                <a:cs typeface="+mn-lt"/>
              </a:rPr>
              <a:t> </a:t>
            </a:r>
            <a:r>
              <a:rPr lang="ro-RO" err="1">
                <a:ea typeface="+mn-lt"/>
                <a:cs typeface="+mn-lt"/>
              </a:rPr>
              <a:t>creates</a:t>
            </a:r>
            <a:r>
              <a:rPr lang="ro-RO">
                <a:ea typeface="+mn-lt"/>
                <a:cs typeface="+mn-lt"/>
              </a:rPr>
              <a:t> a </a:t>
            </a:r>
            <a:r>
              <a:rPr lang="ro-RO" err="1">
                <a:ea typeface="+mn-lt"/>
                <a:cs typeface="+mn-lt"/>
              </a:rPr>
              <a:t>disparity</a:t>
            </a:r>
            <a:r>
              <a:rPr lang="ro-RO" dirty="0">
                <a:ea typeface="+mn-lt"/>
                <a:cs typeface="+mn-lt"/>
              </a:rPr>
              <a:t> </a:t>
            </a:r>
            <a:r>
              <a:rPr lang="ro-RO" err="1">
                <a:ea typeface="+mn-lt"/>
                <a:cs typeface="+mn-lt"/>
              </a:rPr>
              <a:t>map</a:t>
            </a:r>
            <a:r>
              <a:rPr lang="ro-RO">
                <a:ea typeface="+mn-lt"/>
                <a:cs typeface="+mn-lt"/>
              </a:rPr>
              <a:t> of </a:t>
            </a:r>
            <a:r>
              <a:rPr lang="ro-RO" err="1">
                <a:ea typeface="+mn-lt"/>
                <a:cs typeface="+mn-lt"/>
              </a:rPr>
              <a:t>the</a:t>
            </a:r>
            <a:r>
              <a:rPr lang="ro-RO" dirty="0">
                <a:ea typeface="+mn-lt"/>
                <a:cs typeface="+mn-lt"/>
              </a:rPr>
              <a:t> </a:t>
            </a:r>
            <a:r>
              <a:rPr lang="ro-RO" err="1">
                <a:ea typeface="+mn-lt"/>
                <a:cs typeface="+mn-lt"/>
              </a:rPr>
              <a:t>pixels</a:t>
            </a:r>
            <a:r>
              <a:rPr lang="ro-RO">
                <a:ea typeface="+mn-lt"/>
                <a:cs typeface="+mn-lt"/>
              </a:rPr>
              <a:t>. </a:t>
            </a:r>
            <a:r>
              <a:rPr lang="ro-RO" err="1">
                <a:ea typeface="+mn-lt"/>
                <a:cs typeface="+mn-lt"/>
              </a:rPr>
              <a:t>That</a:t>
            </a:r>
            <a:r>
              <a:rPr lang="ro-RO" dirty="0">
                <a:ea typeface="+mn-lt"/>
                <a:cs typeface="+mn-lt"/>
              </a:rPr>
              <a:t> </a:t>
            </a:r>
            <a:r>
              <a:rPr lang="ro-RO" err="1">
                <a:ea typeface="+mn-lt"/>
                <a:cs typeface="+mn-lt"/>
              </a:rPr>
              <a:t>is</a:t>
            </a:r>
            <a:r>
              <a:rPr lang="ro-RO" dirty="0">
                <a:ea typeface="+mn-lt"/>
                <a:cs typeface="+mn-lt"/>
              </a:rPr>
              <a:t> </a:t>
            </a:r>
            <a:r>
              <a:rPr lang="ro-RO" err="1">
                <a:ea typeface="+mn-lt"/>
                <a:cs typeface="+mn-lt"/>
              </a:rPr>
              <a:t>the</a:t>
            </a:r>
            <a:r>
              <a:rPr lang="ro-RO" dirty="0">
                <a:ea typeface="+mn-lt"/>
                <a:cs typeface="+mn-lt"/>
              </a:rPr>
              <a:t> </a:t>
            </a:r>
            <a:r>
              <a:rPr lang="ro-RO" err="1">
                <a:ea typeface="+mn-lt"/>
                <a:cs typeface="+mn-lt"/>
              </a:rPr>
              <a:t>horizontal</a:t>
            </a:r>
            <a:r>
              <a:rPr lang="ro-RO" dirty="0">
                <a:ea typeface="+mn-lt"/>
                <a:cs typeface="+mn-lt"/>
              </a:rPr>
              <a:t> </a:t>
            </a:r>
            <a:r>
              <a:rPr lang="ro-RO" err="1">
                <a:ea typeface="+mn-lt"/>
                <a:cs typeface="+mn-lt"/>
              </a:rPr>
              <a:t>displacement</a:t>
            </a:r>
            <a:r>
              <a:rPr lang="ro-RO" dirty="0">
                <a:ea typeface="+mn-lt"/>
                <a:cs typeface="+mn-lt"/>
              </a:rPr>
              <a:t> </a:t>
            </a:r>
            <a:r>
              <a:rPr lang="ro-RO" err="1">
                <a:ea typeface="+mn-lt"/>
                <a:cs typeface="+mn-lt"/>
              </a:rPr>
              <a:t>between</a:t>
            </a:r>
            <a:r>
              <a:rPr lang="ro-RO" dirty="0">
                <a:ea typeface="+mn-lt"/>
                <a:cs typeface="+mn-lt"/>
              </a:rPr>
              <a:t> </a:t>
            </a:r>
            <a:r>
              <a:rPr lang="ro-RO" err="1">
                <a:ea typeface="+mn-lt"/>
                <a:cs typeface="+mn-lt"/>
              </a:rPr>
              <a:t>the</a:t>
            </a:r>
            <a:r>
              <a:rPr lang="ro-RO">
                <a:ea typeface="+mn-lt"/>
                <a:cs typeface="+mn-lt"/>
              </a:rPr>
              <a:t> same </a:t>
            </a:r>
            <a:r>
              <a:rPr lang="ro-RO" err="1">
                <a:ea typeface="+mn-lt"/>
                <a:cs typeface="+mn-lt"/>
              </a:rPr>
              <a:t>two</a:t>
            </a:r>
            <a:r>
              <a:rPr lang="ro-RO" dirty="0">
                <a:ea typeface="+mn-lt"/>
                <a:cs typeface="+mn-lt"/>
              </a:rPr>
              <a:t> </a:t>
            </a:r>
            <a:r>
              <a:rPr lang="ro-RO" err="1">
                <a:ea typeface="+mn-lt"/>
                <a:cs typeface="+mn-lt"/>
              </a:rPr>
              <a:t>points</a:t>
            </a:r>
            <a:r>
              <a:rPr lang="ro-RO">
                <a:ea typeface="+mn-lt"/>
                <a:cs typeface="+mn-lt"/>
              </a:rPr>
              <a:t> in </a:t>
            </a:r>
            <a:r>
              <a:rPr lang="ro-RO" err="1">
                <a:ea typeface="+mn-lt"/>
                <a:cs typeface="+mn-lt"/>
              </a:rPr>
              <a:t>the</a:t>
            </a:r>
            <a:r>
              <a:rPr lang="ro-RO" dirty="0">
                <a:ea typeface="+mn-lt"/>
                <a:cs typeface="+mn-lt"/>
              </a:rPr>
              <a:t> </a:t>
            </a:r>
            <a:r>
              <a:rPr lang="ro-RO" err="1">
                <a:ea typeface="+mn-lt"/>
                <a:cs typeface="+mn-lt"/>
              </a:rPr>
              <a:t>two</a:t>
            </a:r>
            <a:r>
              <a:rPr lang="ro-RO" dirty="0">
                <a:ea typeface="+mn-lt"/>
                <a:cs typeface="+mn-lt"/>
              </a:rPr>
              <a:t> </a:t>
            </a:r>
            <a:r>
              <a:rPr lang="ro-RO" err="1">
                <a:ea typeface="+mn-lt"/>
                <a:cs typeface="+mn-lt"/>
              </a:rPr>
              <a:t>images</a:t>
            </a:r>
            <a:r>
              <a:rPr lang="ro-RO" dirty="0">
                <a:ea typeface="+mn-lt"/>
                <a:cs typeface="+mn-lt"/>
              </a:rPr>
              <a:t> </a:t>
            </a:r>
            <a:r>
              <a:rPr lang="ro-RO" err="1">
                <a:ea typeface="+mn-lt"/>
                <a:cs typeface="+mn-lt"/>
              </a:rPr>
              <a:t>given</a:t>
            </a:r>
            <a:r>
              <a:rPr lang="ro-RO">
                <a:ea typeface="+mn-lt"/>
                <a:cs typeface="+mn-lt"/>
              </a:rPr>
              <a:t>. The </a:t>
            </a:r>
            <a:r>
              <a:rPr lang="ro-RO" err="1">
                <a:ea typeface="+mn-lt"/>
                <a:cs typeface="+mn-lt"/>
              </a:rPr>
              <a:t>disparity</a:t>
            </a:r>
            <a:r>
              <a:rPr lang="ro-RO" dirty="0">
                <a:ea typeface="+mn-lt"/>
                <a:cs typeface="+mn-lt"/>
              </a:rPr>
              <a:t> </a:t>
            </a:r>
            <a:r>
              <a:rPr lang="ro-RO" err="1">
                <a:ea typeface="+mn-lt"/>
                <a:cs typeface="+mn-lt"/>
              </a:rPr>
              <a:t>map</a:t>
            </a:r>
            <a:r>
              <a:rPr lang="ro-RO" dirty="0">
                <a:ea typeface="+mn-lt"/>
                <a:cs typeface="+mn-lt"/>
              </a:rPr>
              <a:t> </a:t>
            </a:r>
            <a:r>
              <a:rPr lang="ro-RO" err="1">
                <a:ea typeface="+mn-lt"/>
                <a:cs typeface="+mn-lt"/>
              </a:rPr>
              <a:t>is</a:t>
            </a:r>
            <a:r>
              <a:rPr lang="ro-RO" dirty="0">
                <a:ea typeface="+mn-lt"/>
                <a:cs typeface="+mn-lt"/>
              </a:rPr>
              <a:t> </a:t>
            </a:r>
            <a:r>
              <a:rPr lang="ro-RO" err="1">
                <a:ea typeface="+mn-lt"/>
                <a:cs typeface="+mn-lt"/>
              </a:rPr>
              <a:t>computed</a:t>
            </a:r>
            <a:r>
              <a:rPr lang="ro-RO" dirty="0">
                <a:ea typeface="+mn-lt"/>
                <a:cs typeface="+mn-lt"/>
              </a:rPr>
              <a:t> </a:t>
            </a:r>
            <a:r>
              <a:rPr lang="ro-RO" err="1">
                <a:ea typeface="+mn-lt"/>
                <a:cs typeface="+mn-lt"/>
              </a:rPr>
              <a:t>using</a:t>
            </a:r>
            <a:r>
              <a:rPr lang="ro-RO" dirty="0">
                <a:ea typeface="+mn-lt"/>
                <a:cs typeface="+mn-lt"/>
              </a:rPr>
              <a:t> </a:t>
            </a:r>
            <a:r>
              <a:rPr lang="ro-RO" err="1">
                <a:ea typeface="+mn-lt"/>
                <a:cs typeface="+mn-lt"/>
              </a:rPr>
              <a:t>Census</a:t>
            </a:r>
            <a:r>
              <a:rPr lang="ro-RO">
                <a:ea typeface="+mn-lt"/>
                <a:cs typeface="+mn-lt"/>
              </a:rPr>
              <a:t> transform </a:t>
            </a:r>
            <a:r>
              <a:rPr lang="ro-RO" err="1">
                <a:ea typeface="+mn-lt"/>
                <a:cs typeface="+mn-lt"/>
              </a:rPr>
              <a:t>and</a:t>
            </a:r>
            <a:r>
              <a:rPr lang="ro-RO" dirty="0">
                <a:ea typeface="+mn-lt"/>
                <a:cs typeface="+mn-lt"/>
              </a:rPr>
              <a:t> </a:t>
            </a:r>
            <a:r>
              <a:rPr lang="ro-RO" err="1">
                <a:ea typeface="+mn-lt"/>
                <a:cs typeface="+mn-lt"/>
              </a:rPr>
              <a:t>Hamming</a:t>
            </a:r>
            <a:r>
              <a:rPr lang="ro-RO" dirty="0">
                <a:ea typeface="+mn-lt"/>
                <a:cs typeface="+mn-lt"/>
              </a:rPr>
              <a:t> </a:t>
            </a:r>
            <a:r>
              <a:rPr lang="ro-RO" err="1">
                <a:ea typeface="+mn-lt"/>
                <a:cs typeface="+mn-lt"/>
              </a:rPr>
              <a:t>distance</a:t>
            </a:r>
            <a:r>
              <a:rPr lang="ro-RO">
                <a:ea typeface="+mn-lt"/>
                <a:cs typeface="+mn-lt"/>
              </a:rPr>
              <a:t>.</a:t>
            </a:r>
            <a:endParaRPr lang="ro-RO"/>
          </a:p>
        </p:txBody>
      </p:sp>
    </p:spTree>
    <p:extLst>
      <p:ext uri="{BB962C8B-B14F-4D97-AF65-F5344CB8AC3E}">
        <p14:creationId xmlns:p14="http://schemas.microsoft.com/office/powerpoint/2010/main" val="62799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ine 9" descr="O imagine care conține masă, așezat, colorat, urs&#10;&#10;Descrierea a fost generată cu un grad foarte mare de încredere">
            <a:extLst>
              <a:ext uri="{FF2B5EF4-FFF2-40B4-BE49-F238E27FC236}">
                <a16:creationId xmlns:a16="http://schemas.microsoft.com/office/drawing/2014/main" id="{F7DCB7F5-1D8B-4C4A-8FB2-0A0875E9FDC5}"/>
              </a:ext>
            </a:extLst>
          </p:cNvPr>
          <p:cNvPicPr>
            <a:picLocks noChangeAspect="1"/>
          </p:cNvPicPr>
          <p:nvPr/>
        </p:nvPicPr>
        <p:blipFill>
          <a:blip r:embed="rId2"/>
          <a:stretch>
            <a:fillRect/>
          </a:stretch>
        </p:blipFill>
        <p:spPr>
          <a:xfrm>
            <a:off x="1649625" y="381001"/>
            <a:ext cx="3170663" cy="2657707"/>
          </a:xfrm>
          <a:prstGeom prst="rect">
            <a:avLst/>
          </a:prstGeom>
        </p:spPr>
      </p:pic>
      <p:pic>
        <p:nvPicPr>
          <p:cNvPr id="10" name="Imagine 10" descr="O imagine care conține masă, colorat, așezat, mic&#10;&#10;Descrierea a fost generată cu un grad foarte mare de încredere">
            <a:extLst>
              <a:ext uri="{FF2B5EF4-FFF2-40B4-BE49-F238E27FC236}">
                <a16:creationId xmlns:a16="http://schemas.microsoft.com/office/drawing/2014/main" id="{FCED3908-BFF2-473F-AF95-61ACA746A03A}"/>
              </a:ext>
            </a:extLst>
          </p:cNvPr>
          <p:cNvPicPr>
            <a:picLocks noChangeAspect="1"/>
          </p:cNvPicPr>
          <p:nvPr/>
        </p:nvPicPr>
        <p:blipFill>
          <a:blip r:embed="rId3"/>
          <a:stretch>
            <a:fillRect/>
          </a:stretch>
        </p:blipFill>
        <p:spPr>
          <a:xfrm>
            <a:off x="1649624" y="3430890"/>
            <a:ext cx="3170663" cy="2564780"/>
          </a:xfrm>
          <a:prstGeom prst="rect">
            <a:avLst/>
          </a:prstGeom>
        </p:spPr>
      </p:pic>
      <p:pic>
        <p:nvPicPr>
          <p:cNvPr id="13" name="Imagine 13" descr="O imagine care conține fotografie, pasăre, în picioare, zăpadă&#10;&#10;Descrierea a fost generată cu un grad foarte mare de încredere">
            <a:extLst>
              <a:ext uri="{FF2B5EF4-FFF2-40B4-BE49-F238E27FC236}">
                <a16:creationId xmlns:a16="http://schemas.microsoft.com/office/drawing/2014/main" id="{800D2D6D-B798-4F3C-809E-136B3F3912EC}"/>
              </a:ext>
            </a:extLst>
          </p:cNvPr>
          <p:cNvPicPr>
            <a:picLocks noGrp="1" noChangeAspect="1"/>
          </p:cNvPicPr>
          <p:nvPr>
            <p:ph idx="1"/>
          </p:nvPr>
        </p:nvPicPr>
        <p:blipFill>
          <a:blip r:embed="rId4"/>
          <a:stretch>
            <a:fillRect/>
          </a:stretch>
        </p:blipFill>
        <p:spPr>
          <a:xfrm>
            <a:off x="5906824" y="1342450"/>
            <a:ext cx="4286250" cy="3571875"/>
          </a:xfrm>
        </p:spPr>
      </p:pic>
      <p:sp>
        <p:nvSpPr>
          <p:cNvPr id="14" name="CasetăText 13">
            <a:extLst>
              <a:ext uri="{FF2B5EF4-FFF2-40B4-BE49-F238E27FC236}">
                <a16:creationId xmlns:a16="http://schemas.microsoft.com/office/drawing/2014/main" id="{69F144C0-0565-42F7-948F-C25ADDA8753B}"/>
              </a:ext>
            </a:extLst>
          </p:cNvPr>
          <p:cNvSpPr txBox="1"/>
          <p:nvPr/>
        </p:nvSpPr>
        <p:spPr>
          <a:xfrm>
            <a:off x="6558366" y="604433"/>
            <a:ext cx="2743199"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a:t>           </a:t>
            </a:r>
            <a:r>
              <a:rPr lang="ro-RO" err="1"/>
              <a:t>Ground</a:t>
            </a:r>
            <a:r>
              <a:rPr lang="ro-RO"/>
              <a:t> </a:t>
            </a:r>
            <a:r>
              <a:rPr lang="ro-RO" err="1"/>
              <a:t>Truth</a:t>
            </a:r>
            <a:endParaRPr lang="ro-RO"/>
          </a:p>
        </p:txBody>
      </p:sp>
      <p:sp>
        <p:nvSpPr>
          <p:cNvPr id="15" name="CasetăText 14">
            <a:extLst>
              <a:ext uri="{FF2B5EF4-FFF2-40B4-BE49-F238E27FC236}">
                <a16:creationId xmlns:a16="http://schemas.microsoft.com/office/drawing/2014/main" id="{A5F37CED-CD4E-439D-A9C3-8AFE9DCF600B}"/>
              </a:ext>
            </a:extLst>
          </p:cNvPr>
          <p:cNvSpPr txBox="1"/>
          <p:nvPr/>
        </p:nvSpPr>
        <p:spPr>
          <a:xfrm>
            <a:off x="230698" y="4195681"/>
            <a:ext cx="1102962"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a:t>Left </a:t>
            </a:r>
            <a:r>
              <a:rPr lang="ro-RO" err="1"/>
              <a:t>angle</a:t>
            </a:r>
          </a:p>
          <a:p>
            <a:r>
              <a:rPr lang="ro-RO"/>
              <a:t> </a:t>
            </a:r>
            <a:r>
              <a:rPr lang="ro-RO" err="1"/>
              <a:t>image</a:t>
            </a:r>
            <a:endParaRPr lang="ro-RO"/>
          </a:p>
        </p:txBody>
      </p:sp>
      <p:sp>
        <p:nvSpPr>
          <p:cNvPr id="16" name="CasetăText 15">
            <a:extLst>
              <a:ext uri="{FF2B5EF4-FFF2-40B4-BE49-F238E27FC236}">
                <a16:creationId xmlns:a16="http://schemas.microsoft.com/office/drawing/2014/main" id="{00FDFD81-6B38-41AB-A211-F26F35AC4C11}"/>
              </a:ext>
            </a:extLst>
          </p:cNvPr>
          <p:cNvSpPr txBox="1"/>
          <p:nvPr/>
        </p:nvSpPr>
        <p:spPr>
          <a:xfrm>
            <a:off x="166930" y="1148488"/>
            <a:ext cx="1283776"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err="1"/>
              <a:t>Right</a:t>
            </a:r>
            <a:r>
              <a:rPr lang="ro-RO"/>
              <a:t> </a:t>
            </a:r>
            <a:r>
              <a:rPr lang="ro-RO" err="1"/>
              <a:t>angle</a:t>
            </a:r>
            <a:r>
              <a:rPr lang="ro-RO"/>
              <a:t> </a:t>
            </a:r>
          </a:p>
          <a:p>
            <a:r>
              <a:rPr lang="ro-RO" err="1"/>
              <a:t>image</a:t>
            </a:r>
          </a:p>
        </p:txBody>
      </p:sp>
    </p:spTree>
    <p:extLst>
      <p:ext uri="{BB962C8B-B14F-4D97-AF65-F5344CB8AC3E}">
        <p14:creationId xmlns:p14="http://schemas.microsoft.com/office/powerpoint/2010/main" val="291715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1B5D470-DF99-429E-A3E2-A835F4BCADE6}"/>
              </a:ext>
            </a:extLst>
          </p:cNvPr>
          <p:cNvSpPr>
            <a:spLocks noGrp="1"/>
          </p:cNvSpPr>
          <p:nvPr>
            <p:ph type="title"/>
          </p:nvPr>
        </p:nvSpPr>
        <p:spPr/>
        <p:txBody>
          <a:bodyPr/>
          <a:lstStyle/>
          <a:p>
            <a:r>
              <a:rPr lang="ro-RO" err="1"/>
              <a:t>Census</a:t>
            </a:r>
            <a:r>
              <a:rPr lang="ro-RO"/>
              <a:t> transform</a:t>
            </a:r>
          </a:p>
        </p:txBody>
      </p:sp>
      <p:pic>
        <p:nvPicPr>
          <p:cNvPr id="4" name="Imagine 4">
            <a:extLst>
              <a:ext uri="{FF2B5EF4-FFF2-40B4-BE49-F238E27FC236}">
                <a16:creationId xmlns:a16="http://schemas.microsoft.com/office/drawing/2014/main" id="{C10B4C10-725E-47EE-AA39-3EB462110C2F}"/>
              </a:ext>
            </a:extLst>
          </p:cNvPr>
          <p:cNvPicPr>
            <a:picLocks noGrp="1" noChangeAspect="1"/>
          </p:cNvPicPr>
          <p:nvPr>
            <p:ph sz="half" idx="1"/>
          </p:nvPr>
        </p:nvPicPr>
        <p:blipFill>
          <a:blip r:embed="rId2"/>
          <a:stretch>
            <a:fillRect/>
          </a:stretch>
        </p:blipFill>
        <p:spPr>
          <a:xfrm>
            <a:off x="1447800" y="2086891"/>
            <a:ext cx="4645025" cy="3296993"/>
          </a:xfrm>
        </p:spPr>
      </p:pic>
      <p:sp>
        <p:nvSpPr>
          <p:cNvPr id="5" name="Substituent conținut 4">
            <a:extLst>
              <a:ext uri="{FF2B5EF4-FFF2-40B4-BE49-F238E27FC236}">
                <a16:creationId xmlns:a16="http://schemas.microsoft.com/office/drawing/2014/main" id="{6A226986-69F3-49A5-9033-AFE10C21DB62}"/>
              </a:ext>
            </a:extLst>
          </p:cNvPr>
          <p:cNvSpPr>
            <a:spLocks noGrp="1"/>
          </p:cNvSpPr>
          <p:nvPr>
            <p:ph sz="half" idx="2"/>
          </p:nvPr>
        </p:nvSpPr>
        <p:spPr>
          <a:xfrm>
            <a:off x="6542924" y="2191699"/>
            <a:ext cx="4638693" cy="3441520"/>
          </a:xfrm>
        </p:spPr>
        <p:txBody>
          <a:bodyPr vert="horz" lIns="91440" tIns="45720" rIns="91440" bIns="45720" rtlCol="0" anchor="t">
            <a:normAutofit fontScale="92500" lnSpcReduction="10000"/>
          </a:bodyPr>
          <a:lstStyle/>
          <a:p>
            <a:r>
              <a:rPr lang="ro-RO" b="1">
                <a:ea typeface="+mn-lt"/>
                <a:cs typeface="+mn-lt"/>
              </a:rPr>
              <a:t>A</a:t>
            </a:r>
            <a:r>
              <a:rPr lang="ro-RO">
                <a:ea typeface="+mn-lt"/>
                <a:cs typeface="+mn-lt"/>
              </a:rPr>
              <a:t>n </a:t>
            </a:r>
            <a:r>
              <a:rPr lang="ro-RO" err="1">
                <a:ea typeface="+mn-lt"/>
                <a:cs typeface="+mn-lt"/>
              </a:rPr>
              <a:t>example</a:t>
            </a:r>
            <a:r>
              <a:rPr lang="ro-RO">
                <a:ea typeface="+mn-lt"/>
                <a:cs typeface="+mn-lt"/>
              </a:rPr>
              <a:t> of </a:t>
            </a:r>
            <a:r>
              <a:rPr lang="ro-RO" err="1">
                <a:ea typeface="+mn-lt"/>
                <a:cs typeface="+mn-lt"/>
              </a:rPr>
              <a:t>the</a:t>
            </a:r>
            <a:r>
              <a:rPr lang="ro-RO" dirty="0">
                <a:ea typeface="+mn-lt"/>
                <a:cs typeface="+mn-lt"/>
              </a:rPr>
              <a:t> </a:t>
            </a:r>
            <a:r>
              <a:rPr lang="ro-RO" err="1">
                <a:ea typeface="+mn-lt"/>
                <a:cs typeface="+mn-lt"/>
              </a:rPr>
              <a:t>census</a:t>
            </a:r>
            <a:r>
              <a:rPr lang="ro-RO">
                <a:ea typeface="+mn-lt"/>
                <a:cs typeface="+mn-lt"/>
              </a:rPr>
              <a:t> transform of image with respect to the centre pixel of </a:t>
            </a:r>
            <a:r>
              <a:rPr lang="ro-RO" err="1">
                <a:ea typeface="+mn-lt"/>
                <a:cs typeface="+mn-lt"/>
              </a:rPr>
              <a:t>the</a:t>
            </a:r>
            <a:r>
              <a:rPr lang="ro-RO">
                <a:ea typeface="+mn-lt"/>
                <a:cs typeface="+mn-lt"/>
              </a:rPr>
              <a:t> </a:t>
            </a:r>
            <a:r>
              <a:rPr lang="ro-RO" err="1">
                <a:ea typeface="+mn-lt"/>
                <a:cs typeface="+mn-lt"/>
              </a:rPr>
              <a:t>window</a:t>
            </a:r>
            <a:r>
              <a:rPr lang="ro-RO">
                <a:ea typeface="+mn-lt"/>
                <a:cs typeface="+mn-lt"/>
              </a:rPr>
              <a:t>. </a:t>
            </a:r>
            <a:r>
              <a:rPr lang="ro-RO" err="1">
                <a:ea typeface="+mn-lt"/>
                <a:cs typeface="+mn-lt"/>
              </a:rPr>
              <a:t>Census</a:t>
            </a:r>
            <a:r>
              <a:rPr lang="ro-RO">
                <a:ea typeface="+mn-lt"/>
                <a:cs typeface="+mn-lt"/>
              </a:rPr>
              <a:t> transform </a:t>
            </a:r>
            <a:r>
              <a:rPr lang="ro-RO" err="1">
                <a:ea typeface="+mn-lt"/>
                <a:cs typeface="+mn-lt"/>
              </a:rPr>
              <a:t>translates</a:t>
            </a:r>
            <a:r>
              <a:rPr lang="ro-RO">
                <a:ea typeface="+mn-lt"/>
                <a:cs typeface="+mn-lt"/>
              </a:rPr>
              <a:t> relative </a:t>
            </a:r>
            <a:r>
              <a:rPr lang="ro-RO" err="1">
                <a:ea typeface="+mn-lt"/>
                <a:cs typeface="+mn-lt"/>
              </a:rPr>
              <a:t>intensity</a:t>
            </a:r>
            <a:r>
              <a:rPr lang="ro-RO">
                <a:ea typeface="+mn-lt"/>
                <a:cs typeface="+mn-lt"/>
              </a:rPr>
              <a:t> </a:t>
            </a:r>
            <a:r>
              <a:rPr lang="ro-RO" err="1">
                <a:ea typeface="+mn-lt"/>
                <a:cs typeface="+mn-lt"/>
              </a:rPr>
              <a:t>variation</a:t>
            </a:r>
            <a:r>
              <a:rPr lang="ro-RO">
                <a:ea typeface="+mn-lt"/>
                <a:cs typeface="+mn-lt"/>
              </a:rPr>
              <a:t> </a:t>
            </a:r>
            <a:r>
              <a:rPr lang="ro-RO" err="1">
                <a:ea typeface="+mn-lt"/>
                <a:cs typeface="+mn-lt"/>
              </a:rPr>
              <a:t>to</a:t>
            </a:r>
            <a:r>
              <a:rPr lang="ro-RO">
                <a:ea typeface="+mn-lt"/>
                <a:cs typeface="+mn-lt"/>
              </a:rPr>
              <a:t> 1 or 0 in </a:t>
            </a:r>
            <a:r>
              <a:rPr lang="ro-RO" err="1">
                <a:ea typeface="+mn-lt"/>
                <a:cs typeface="+mn-lt"/>
              </a:rPr>
              <a:t>one</a:t>
            </a:r>
            <a:r>
              <a:rPr lang="ro-RO">
                <a:ea typeface="+mn-lt"/>
                <a:cs typeface="+mn-lt"/>
              </a:rPr>
              <a:t> dimensional vector </a:t>
            </a:r>
            <a:r>
              <a:rPr lang="ro-RO" err="1">
                <a:ea typeface="+mn-lt"/>
                <a:cs typeface="+mn-lt"/>
              </a:rPr>
              <a:t>structure</a:t>
            </a:r>
            <a:r>
              <a:rPr lang="ro-RO" dirty="0">
                <a:ea typeface="+mn-lt"/>
                <a:cs typeface="+mn-lt"/>
              </a:rPr>
              <a:t>.</a:t>
            </a:r>
          </a:p>
          <a:p>
            <a:r>
              <a:rPr lang="ro-RO" err="1">
                <a:ea typeface="+mn-lt"/>
                <a:cs typeface="+mn-lt"/>
              </a:rPr>
              <a:t>Thus</a:t>
            </a:r>
            <a:r>
              <a:rPr lang="ro-RO" dirty="0">
                <a:ea typeface="+mn-lt"/>
                <a:cs typeface="+mn-lt"/>
              </a:rPr>
              <a:t> </a:t>
            </a:r>
            <a:r>
              <a:rPr lang="ro-RO" err="1">
                <a:ea typeface="+mn-lt"/>
                <a:cs typeface="+mn-lt"/>
              </a:rPr>
              <a:t>using</a:t>
            </a:r>
            <a:r>
              <a:rPr lang="ro-RO" dirty="0">
                <a:ea typeface="+mn-lt"/>
                <a:cs typeface="+mn-lt"/>
              </a:rPr>
              <a:t> </a:t>
            </a:r>
            <a:r>
              <a:rPr lang="ro-RO" err="1">
                <a:ea typeface="+mn-lt"/>
                <a:cs typeface="+mn-lt"/>
              </a:rPr>
              <a:t>census</a:t>
            </a:r>
            <a:r>
              <a:rPr lang="ro-RO">
                <a:ea typeface="+mn-lt"/>
                <a:cs typeface="+mn-lt"/>
              </a:rPr>
              <a:t> transform </a:t>
            </a:r>
            <a:r>
              <a:rPr lang="ro-RO" err="1">
                <a:ea typeface="+mn-lt"/>
                <a:cs typeface="+mn-lt"/>
              </a:rPr>
              <a:t>every</a:t>
            </a:r>
            <a:r>
              <a:rPr lang="ro-RO">
                <a:ea typeface="+mn-lt"/>
                <a:cs typeface="+mn-lt"/>
              </a:rPr>
              <a:t> pixel</a:t>
            </a:r>
            <a:r>
              <a:rPr lang="ro-RO" dirty="0">
                <a:ea typeface="+mn-lt"/>
                <a:cs typeface="+mn-lt"/>
              </a:rPr>
              <a:t> </a:t>
            </a:r>
            <a:r>
              <a:rPr lang="ro-RO" err="1">
                <a:ea typeface="+mn-lt"/>
                <a:cs typeface="+mn-lt"/>
              </a:rPr>
              <a:t>within</a:t>
            </a:r>
            <a:r>
              <a:rPr lang="ro-RO">
                <a:ea typeface="+mn-lt"/>
                <a:cs typeface="+mn-lt"/>
              </a:rPr>
              <a:t> an </a:t>
            </a:r>
            <a:r>
              <a:rPr lang="ro-RO" err="1">
                <a:ea typeface="+mn-lt"/>
                <a:cs typeface="+mn-lt"/>
              </a:rPr>
              <a:t>image</a:t>
            </a:r>
            <a:r>
              <a:rPr lang="ro-RO" dirty="0">
                <a:ea typeface="+mn-lt"/>
                <a:cs typeface="+mn-lt"/>
              </a:rPr>
              <a:t> </a:t>
            </a:r>
            <a:r>
              <a:rPr lang="ro-RO" err="1">
                <a:ea typeface="+mn-lt"/>
                <a:cs typeface="+mn-lt"/>
              </a:rPr>
              <a:t>is</a:t>
            </a:r>
            <a:r>
              <a:rPr lang="ro-RO" dirty="0">
                <a:ea typeface="+mn-lt"/>
                <a:cs typeface="+mn-lt"/>
              </a:rPr>
              <a:t> </a:t>
            </a:r>
            <a:r>
              <a:rPr lang="ro-RO" err="1">
                <a:ea typeface="+mn-lt"/>
                <a:cs typeface="+mn-lt"/>
              </a:rPr>
              <a:t>transformed</a:t>
            </a:r>
            <a:r>
              <a:rPr lang="ro-RO" dirty="0">
                <a:ea typeface="+mn-lt"/>
                <a:cs typeface="+mn-lt"/>
              </a:rPr>
              <a:t> </a:t>
            </a:r>
            <a:r>
              <a:rPr lang="ro-RO" err="1">
                <a:ea typeface="+mn-lt"/>
                <a:cs typeface="+mn-lt"/>
              </a:rPr>
              <a:t>into</a:t>
            </a:r>
            <a:r>
              <a:rPr lang="ro-RO">
                <a:ea typeface="+mn-lt"/>
                <a:cs typeface="+mn-lt"/>
              </a:rPr>
              <a:t> a </a:t>
            </a:r>
            <a:r>
              <a:rPr lang="ro-RO" err="1">
                <a:ea typeface="+mn-lt"/>
                <a:cs typeface="+mn-lt"/>
              </a:rPr>
              <a:t>sequence</a:t>
            </a:r>
            <a:r>
              <a:rPr lang="ro-RO">
                <a:ea typeface="+mn-lt"/>
                <a:cs typeface="+mn-lt"/>
              </a:rPr>
              <a:t> of bit </a:t>
            </a:r>
            <a:r>
              <a:rPr lang="ro-RO" err="1">
                <a:ea typeface="+mn-lt"/>
                <a:cs typeface="+mn-lt"/>
              </a:rPr>
              <a:t>representing</a:t>
            </a:r>
            <a:r>
              <a:rPr lang="ro-RO" dirty="0">
                <a:ea typeface="+mn-lt"/>
                <a:cs typeface="+mn-lt"/>
              </a:rPr>
              <a:t> </a:t>
            </a:r>
            <a:r>
              <a:rPr lang="ro-RO" err="1">
                <a:ea typeface="+mn-lt"/>
                <a:cs typeface="+mn-lt"/>
              </a:rPr>
              <a:t>the</a:t>
            </a:r>
            <a:r>
              <a:rPr lang="ro-RO" dirty="0">
                <a:ea typeface="+mn-lt"/>
                <a:cs typeface="+mn-lt"/>
              </a:rPr>
              <a:t> </a:t>
            </a:r>
            <a:r>
              <a:rPr lang="ro-RO" err="1">
                <a:ea typeface="+mn-lt"/>
                <a:cs typeface="+mn-lt"/>
              </a:rPr>
              <a:t>intensity</a:t>
            </a:r>
            <a:r>
              <a:rPr lang="ro-RO" dirty="0">
                <a:ea typeface="+mn-lt"/>
                <a:cs typeface="+mn-lt"/>
              </a:rPr>
              <a:t> </a:t>
            </a:r>
            <a:r>
              <a:rPr lang="ro-RO" err="1">
                <a:ea typeface="+mn-lt"/>
                <a:cs typeface="+mn-lt"/>
              </a:rPr>
              <a:t>relations</a:t>
            </a:r>
            <a:r>
              <a:rPr lang="ro-RO" dirty="0">
                <a:ea typeface="+mn-lt"/>
                <a:cs typeface="+mn-lt"/>
              </a:rPr>
              <a:t> </a:t>
            </a:r>
            <a:r>
              <a:rPr lang="ro-RO" err="1">
                <a:ea typeface="+mn-lt"/>
                <a:cs typeface="+mn-lt"/>
              </a:rPr>
              <a:t>between</a:t>
            </a:r>
            <a:r>
              <a:rPr lang="ro-RO" dirty="0">
                <a:ea typeface="+mn-lt"/>
                <a:cs typeface="+mn-lt"/>
              </a:rPr>
              <a:t> </a:t>
            </a:r>
            <a:r>
              <a:rPr lang="ro-RO" err="1">
                <a:ea typeface="+mn-lt"/>
                <a:cs typeface="+mn-lt"/>
              </a:rPr>
              <a:t>the</a:t>
            </a:r>
            <a:r>
              <a:rPr lang="ro-RO">
                <a:ea typeface="+mn-lt"/>
                <a:cs typeface="+mn-lt"/>
              </a:rPr>
              <a:t> centre </a:t>
            </a:r>
            <a:r>
              <a:rPr lang="ro-RO" err="1">
                <a:ea typeface="+mn-lt"/>
                <a:cs typeface="+mn-lt"/>
              </a:rPr>
              <a:t>and</a:t>
            </a:r>
            <a:r>
              <a:rPr lang="ro-RO" dirty="0">
                <a:ea typeface="+mn-lt"/>
                <a:cs typeface="+mn-lt"/>
              </a:rPr>
              <a:t> </a:t>
            </a:r>
            <a:r>
              <a:rPr lang="ro-RO" err="1">
                <a:ea typeface="+mn-lt"/>
                <a:cs typeface="+mn-lt"/>
              </a:rPr>
              <a:t>its</a:t>
            </a:r>
            <a:r>
              <a:rPr lang="ro-RO" dirty="0">
                <a:ea typeface="+mn-lt"/>
                <a:cs typeface="+mn-lt"/>
              </a:rPr>
              <a:t> </a:t>
            </a:r>
            <a:r>
              <a:rPr lang="ro-RO" err="1">
                <a:ea typeface="+mn-lt"/>
                <a:cs typeface="+mn-lt"/>
              </a:rPr>
              <a:t>neighboring</a:t>
            </a:r>
            <a:r>
              <a:rPr lang="ro-RO" dirty="0">
                <a:ea typeface="+mn-lt"/>
                <a:cs typeface="+mn-lt"/>
              </a:rPr>
              <a:t> </a:t>
            </a:r>
            <a:r>
              <a:rPr lang="ro-RO" err="1">
                <a:ea typeface="+mn-lt"/>
                <a:cs typeface="+mn-lt"/>
              </a:rPr>
              <a:t>pixels</a:t>
            </a:r>
            <a:r>
              <a:rPr lang="ro-RO">
                <a:ea typeface="+mn-lt"/>
                <a:cs typeface="+mn-lt"/>
              </a:rPr>
              <a:t>. </a:t>
            </a:r>
            <a:endParaRPr lang="ro-RO"/>
          </a:p>
        </p:txBody>
      </p:sp>
    </p:spTree>
    <p:extLst>
      <p:ext uri="{BB962C8B-B14F-4D97-AF65-F5344CB8AC3E}">
        <p14:creationId xmlns:p14="http://schemas.microsoft.com/office/powerpoint/2010/main" val="214099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5AC5871-BEF4-4D90-8A58-FB0BB8E0CEAA}"/>
              </a:ext>
            </a:extLst>
          </p:cNvPr>
          <p:cNvSpPr>
            <a:spLocks noGrp="1"/>
          </p:cNvSpPr>
          <p:nvPr>
            <p:ph type="title"/>
          </p:nvPr>
        </p:nvSpPr>
        <p:spPr/>
        <p:txBody>
          <a:bodyPr/>
          <a:lstStyle/>
          <a:p>
            <a:r>
              <a:rPr lang="ro-RO">
                <a:ea typeface="+mj-lt"/>
                <a:cs typeface="+mj-lt"/>
              </a:rPr>
              <a:t>CENSUS TRANSFORM</a:t>
            </a:r>
          </a:p>
          <a:p>
            <a:endParaRPr lang="ro-RO">
              <a:ea typeface="+mj-lt"/>
              <a:cs typeface="+mj-lt"/>
            </a:endParaRPr>
          </a:p>
        </p:txBody>
      </p:sp>
      <p:sp>
        <p:nvSpPr>
          <p:cNvPr id="3" name="Substituent conținut 2">
            <a:extLst>
              <a:ext uri="{FF2B5EF4-FFF2-40B4-BE49-F238E27FC236}">
                <a16:creationId xmlns:a16="http://schemas.microsoft.com/office/drawing/2014/main" id="{5543E505-8130-4449-9EB6-B63FFDF80423}"/>
              </a:ext>
            </a:extLst>
          </p:cNvPr>
          <p:cNvSpPr>
            <a:spLocks noGrp="1"/>
          </p:cNvSpPr>
          <p:nvPr>
            <p:ph idx="1"/>
          </p:nvPr>
        </p:nvSpPr>
        <p:spPr/>
        <p:txBody>
          <a:bodyPr>
            <a:normAutofit/>
          </a:bodyPr>
          <a:lstStyle/>
          <a:p>
            <a:r>
              <a:rPr lang="ro-RO" err="1">
                <a:ea typeface="+mn-lt"/>
                <a:cs typeface="+mn-lt"/>
              </a:rPr>
              <a:t>Census</a:t>
            </a:r>
            <a:r>
              <a:rPr lang="ro-RO">
                <a:ea typeface="+mn-lt"/>
                <a:cs typeface="+mn-lt"/>
              </a:rPr>
              <a:t> transform </a:t>
            </a:r>
            <a:r>
              <a:rPr lang="ro-RO" err="1">
                <a:ea typeface="+mn-lt"/>
                <a:cs typeface="+mn-lt"/>
              </a:rPr>
              <a:t>makes</a:t>
            </a:r>
            <a:r>
              <a:rPr lang="ro-RO" dirty="0">
                <a:ea typeface="+mn-lt"/>
                <a:cs typeface="+mn-lt"/>
              </a:rPr>
              <a:t> </a:t>
            </a:r>
            <a:r>
              <a:rPr lang="ro-RO" err="1">
                <a:ea typeface="+mn-lt"/>
                <a:cs typeface="+mn-lt"/>
              </a:rPr>
              <a:t>use</a:t>
            </a:r>
            <a:r>
              <a:rPr lang="ro-RO">
                <a:ea typeface="+mn-lt"/>
                <a:cs typeface="+mn-lt"/>
              </a:rPr>
              <a:t> of relative </a:t>
            </a:r>
            <a:r>
              <a:rPr lang="ro-RO" err="1">
                <a:ea typeface="+mn-lt"/>
                <a:cs typeface="+mn-lt"/>
              </a:rPr>
              <a:t>intensity</a:t>
            </a:r>
            <a:r>
              <a:rPr lang="ro-RO">
                <a:ea typeface="+mn-lt"/>
                <a:cs typeface="+mn-lt"/>
              </a:rPr>
              <a:t> of input </a:t>
            </a:r>
            <a:r>
              <a:rPr lang="ro-RO" err="1">
                <a:ea typeface="+mn-lt"/>
                <a:cs typeface="+mn-lt"/>
              </a:rPr>
              <a:t>images</a:t>
            </a:r>
            <a:r>
              <a:rPr lang="ro-RO" dirty="0">
                <a:ea typeface="+mn-lt"/>
                <a:cs typeface="+mn-lt"/>
              </a:rPr>
              <a:t> </a:t>
            </a:r>
            <a:r>
              <a:rPr lang="ro-RO" err="1">
                <a:ea typeface="+mn-lt"/>
                <a:cs typeface="+mn-lt"/>
              </a:rPr>
              <a:t>leading</a:t>
            </a:r>
            <a:r>
              <a:rPr lang="ro-RO" dirty="0">
                <a:ea typeface="+mn-lt"/>
                <a:cs typeface="+mn-lt"/>
              </a:rPr>
              <a:t> </a:t>
            </a:r>
            <a:r>
              <a:rPr lang="ro-RO" err="1">
                <a:ea typeface="+mn-lt"/>
                <a:cs typeface="+mn-lt"/>
              </a:rPr>
              <a:t>to</a:t>
            </a:r>
            <a:r>
              <a:rPr lang="ro-RO" dirty="0">
                <a:ea typeface="+mn-lt"/>
                <a:cs typeface="+mn-lt"/>
              </a:rPr>
              <a:t> </a:t>
            </a:r>
            <a:r>
              <a:rPr lang="ro-RO" err="1">
                <a:ea typeface="+mn-lt"/>
                <a:cs typeface="+mn-lt"/>
              </a:rPr>
              <a:t>robustness</a:t>
            </a:r>
            <a:r>
              <a:rPr lang="ro-RO" dirty="0">
                <a:ea typeface="+mn-lt"/>
                <a:cs typeface="+mn-lt"/>
              </a:rPr>
              <a:t> </a:t>
            </a:r>
            <a:r>
              <a:rPr lang="ro-RO" err="1">
                <a:ea typeface="+mn-lt"/>
                <a:cs typeface="+mn-lt"/>
              </a:rPr>
              <a:t>under</a:t>
            </a:r>
            <a:r>
              <a:rPr lang="ro-RO" dirty="0">
                <a:ea typeface="+mn-lt"/>
                <a:cs typeface="+mn-lt"/>
              </a:rPr>
              <a:t> </a:t>
            </a:r>
            <a:r>
              <a:rPr lang="ro-RO" err="1">
                <a:ea typeface="+mn-lt"/>
                <a:cs typeface="+mn-lt"/>
              </a:rPr>
              <a:t>different</a:t>
            </a:r>
            <a:r>
              <a:rPr lang="ro-RO">
                <a:ea typeface="+mn-lt"/>
                <a:cs typeface="+mn-lt"/>
              </a:rPr>
              <a:t> absolute </a:t>
            </a:r>
            <a:r>
              <a:rPr lang="ro-RO" err="1">
                <a:ea typeface="+mn-lt"/>
                <a:cs typeface="+mn-lt"/>
              </a:rPr>
              <a:t>intensities</a:t>
            </a:r>
            <a:r>
              <a:rPr lang="ro-RO">
                <a:ea typeface="+mn-lt"/>
                <a:cs typeface="+mn-lt"/>
              </a:rPr>
              <a:t> of input </a:t>
            </a:r>
            <a:r>
              <a:rPr lang="ro-RO" err="1">
                <a:ea typeface="+mn-lt"/>
                <a:cs typeface="+mn-lt"/>
              </a:rPr>
              <a:t>images</a:t>
            </a:r>
            <a:r>
              <a:rPr lang="ro-RO" dirty="0">
                <a:ea typeface="+mn-lt"/>
                <a:cs typeface="+mn-lt"/>
              </a:rPr>
              <a:t> </a:t>
            </a:r>
            <a:r>
              <a:rPr lang="ro-RO" err="1">
                <a:ea typeface="+mn-lt"/>
                <a:cs typeface="+mn-lt"/>
              </a:rPr>
              <a:t>and</a:t>
            </a:r>
            <a:r>
              <a:rPr lang="ro-RO" dirty="0">
                <a:ea typeface="+mn-lt"/>
                <a:cs typeface="+mn-lt"/>
              </a:rPr>
              <a:t> </a:t>
            </a:r>
            <a:r>
              <a:rPr lang="ro-RO" err="1">
                <a:ea typeface="+mn-lt"/>
                <a:cs typeface="+mn-lt"/>
              </a:rPr>
              <a:t>noises</a:t>
            </a:r>
            <a:r>
              <a:rPr lang="ro-RO">
                <a:ea typeface="+mn-lt"/>
                <a:cs typeface="+mn-lt"/>
              </a:rPr>
              <a:t>. </a:t>
            </a:r>
            <a:r>
              <a:rPr lang="ro-RO" b="1" err="1">
                <a:ea typeface="+mn-lt"/>
                <a:cs typeface="+mn-lt"/>
              </a:rPr>
              <a:t>Census</a:t>
            </a:r>
            <a:r>
              <a:rPr lang="ro-RO" b="1">
                <a:ea typeface="+mn-lt"/>
                <a:cs typeface="+mn-lt"/>
              </a:rPr>
              <a:t> transform </a:t>
            </a:r>
            <a:r>
              <a:rPr lang="ro-RO" b="1" err="1">
                <a:ea typeface="+mn-lt"/>
                <a:cs typeface="+mn-lt"/>
              </a:rPr>
              <a:t>is</a:t>
            </a:r>
            <a:r>
              <a:rPr lang="ro-RO" b="1" dirty="0">
                <a:ea typeface="+mn-lt"/>
                <a:cs typeface="+mn-lt"/>
              </a:rPr>
              <a:t> </a:t>
            </a:r>
            <a:r>
              <a:rPr lang="ro-RO" b="1" err="1">
                <a:ea typeface="+mn-lt"/>
                <a:cs typeface="+mn-lt"/>
              </a:rPr>
              <a:t>applied</a:t>
            </a:r>
            <a:r>
              <a:rPr lang="ro-RO" b="1">
                <a:ea typeface="+mn-lt"/>
                <a:cs typeface="+mn-lt"/>
              </a:rPr>
              <a:t> on </a:t>
            </a:r>
            <a:r>
              <a:rPr lang="ro-RO" b="1" err="1">
                <a:ea typeface="+mn-lt"/>
                <a:cs typeface="+mn-lt"/>
              </a:rPr>
              <a:t>both</a:t>
            </a:r>
            <a:r>
              <a:rPr lang="ro-RO" b="1" dirty="0">
                <a:ea typeface="+mn-lt"/>
                <a:cs typeface="+mn-lt"/>
              </a:rPr>
              <a:t> </a:t>
            </a:r>
            <a:r>
              <a:rPr lang="ro-RO" b="1" err="1">
                <a:ea typeface="+mn-lt"/>
                <a:cs typeface="+mn-lt"/>
              </a:rPr>
              <a:t>filtered</a:t>
            </a:r>
            <a:r>
              <a:rPr lang="ro-RO" b="1" dirty="0">
                <a:ea typeface="+mn-lt"/>
                <a:cs typeface="+mn-lt"/>
              </a:rPr>
              <a:t> </a:t>
            </a:r>
            <a:r>
              <a:rPr lang="ro-RO" b="1" err="1">
                <a:ea typeface="+mn-lt"/>
                <a:cs typeface="+mn-lt"/>
              </a:rPr>
              <a:t>images</a:t>
            </a:r>
            <a:r>
              <a:rPr lang="ro-RO" b="1">
                <a:ea typeface="+mn-lt"/>
                <a:cs typeface="+mn-lt"/>
              </a:rPr>
              <a:t> for </a:t>
            </a:r>
            <a:r>
              <a:rPr lang="ro-RO" b="1" err="1">
                <a:ea typeface="+mn-lt"/>
                <a:cs typeface="+mn-lt"/>
              </a:rPr>
              <a:t>disparity</a:t>
            </a:r>
            <a:r>
              <a:rPr lang="ro-RO" b="1" dirty="0">
                <a:ea typeface="+mn-lt"/>
                <a:cs typeface="+mn-lt"/>
              </a:rPr>
              <a:t> </a:t>
            </a:r>
            <a:r>
              <a:rPr lang="ro-RO" b="1" err="1">
                <a:ea typeface="+mn-lt"/>
                <a:cs typeface="+mn-lt"/>
              </a:rPr>
              <a:t>estimatio</a:t>
            </a:r>
            <a:r>
              <a:rPr lang="ro-RO" err="1">
                <a:ea typeface="+mn-lt"/>
                <a:cs typeface="+mn-lt"/>
              </a:rPr>
              <a:t>n</a:t>
            </a:r>
            <a:r>
              <a:rPr lang="ro-RO">
                <a:ea typeface="+mn-lt"/>
                <a:cs typeface="+mn-lt"/>
              </a:rPr>
              <a:t>. </a:t>
            </a:r>
            <a:r>
              <a:rPr lang="ro-RO" err="1">
                <a:ea typeface="+mn-lt"/>
                <a:cs typeface="+mn-lt"/>
              </a:rPr>
              <a:t>Census</a:t>
            </a:r>
            <a:r>
              <a:rPr lang="ro-RO">
                <a:ea typeface="+mn-lt"/>
                <a:cs typeface="+mn-lt"/>
              </a:rPr>
              <a:t> transform </a:t>
            </a:r>
            <a:r>
              <a:rPr lang="ro-RO" err="1">
                <a:ea typeface="+mn-lt"/>
                <a:cs typeface="+mn-lt"/>
              </a:rPr>
              <a:t>can</a:t>
            </a:r>
            <a:r>
              <a:rPr lang="ro-RO" dirty="0">
                <a:ea typeface="+mn-lt"/>
                <a:cs typeface="+mn-lt"/>
              </a:rPr>
              <a:t> </a:t>
            </a:r>
            <a:r>
              <a:rPr lang="ro-RO" err="1">
                <a:ea typeface="+mn-lt"/>
                <a:cs typeface="+mn-lt"/>
              </a:rPr>
              <a:t>be</a:t>
            </a:r>
            <a:r>
              <a:rPr lang="ro-RO" dirty="0">
                <a:ea typeface="+mn-lt"/>
                <a:cs typeface="+mn-lt"/>
              </a:rPr>
              <a:t> </a:t>
            </a:r>
            <a:r>
              <a:rPr lang="ro-RO" err="1">
                <a:ea typeface="+mn-lt"/>
                <a:cs typeface="+mn-lt"/>
              </a:rPr>
              <a:t>divided</a:t>
            </a:r>
            <a:r>
              <a:rPr lang="ro-RO" dirty="0">
                <a:ea typeface="+mn-lt"/>
                <a:cs typeface="+mn-lt"/>
              </a:rPr>
              <a:t> </a:t>
            </a:r>
            <a:r>
              <a:rPr lang="ro-RO" err="1">
                <a:ea typeface="+mn-lt"/>
                <a:cs typeface="+mn-lt"/>
              </a:rPr>
              <a:t>into</a:t>
            </a:r>
            <a:r>
              <a:rPr lang="ro-RO" dirty="0">
                <a:ea typeface="+mn-lt"/>
                <a:cs typeface="+mn-lt"/>
              </a:rPr>
              <a:t> </a:t>
            </a:r>
            <a:r>
              <a:rPr lang="ro-RO" err="1">
                <a:ea typeface="+mn-lt"/>
                <a:cs typeface="+mn-lt"/>
              </a:rPr>
              <a:t>two</a:t>
            </a:r>
            <a:r>
              <a:rPr lang="ro-RO" dirty="0">
                <a:ea typeface="+mn-lt"/>
                <a:cs typeface="+mn-lt"/>
              </a:rPr>
              <a:t> </a:t>
            </a:r>
            <a:r>
              <a:rPr lang="ro-RO" err="1">
                <a:ea typeface="+mn-lt"/>
                <a:cs typeface="+mn-lt"/>
              </a:rPr>
              <a:t>steps</a:t>
            </a:r>
            <a:r>
              <a:rPr lang="ro-RO">
                <a:ea typeface="+mn-lt"/>
                <a:cs typeface="+mn-lt"/>
              </a:rPr>
              <a:t>: transform step </a:t>
            </a:r>
            <a:r>
              <a:rPr lang="ro-RO" err="1">
                <a:ea typeface="+mn-lt"/>
                <a:cs typeface="+mn-lt"/>
              </a:rPr>
              <a:t>and</a:t>
            </a:r>
            <a:r>
              <a:rPr lang="ro-RO" dirty="0">
                <a:ea typeface="+mn-lt"/>
                <a:cs typeface="+mn-lt"/>
              </a:rPr>
              <a:t> </a:t>
            </a:r>
            <a:r>
              <a:rPr lang="ro-RO" err="1">
                <a:ea typeface="+mn-lt"/>
                <a:cs typeface="+mn-lt"/>
              </a:rPr>
              <a:t>correlation</a:t>
            </a:r>
            <a:r>
              <a:rPr lang="ro-RO">
                <a:ea typeface="+mn-lt"/>
                <a:cs typeface="+mn-lt"/>
              </a:rPr>
              <a:t> step. </a:t>
            </a:r>
            <a:r>
              <a:rPr lang="ro-RO" err="1">
                <a:ea typeface="+mn-lt"/>
                <a:cs typeface="+mn-lt"/>
              </a:rPr>
              <a:t>Calculation</a:t>
            </a:r>
            <a:r>
              <a:rPr lang="ro-RO">
                <a:ea typeface="+mn-lt"/>
                <a:cs typeface="+mn-lt"/>
              </a:rPr>
              <a:t> of a bit </a:t>
            </a:r>
            <a:r>
              <a:rPr lang="ro-RO" err="1">
                <a:ea typeface="+mn-lt"/>
                <a:cs typeface="+mn-lt"/>
              </a:rPr>
              <a:t>string</a:t>
            </a:r>
            <a:r>
              <a:rPr lang="ro-RO">
                <a:ea typeface="+mn-lt"/>
                <a:cs typeface="+mn-lt"/>
              </a:rPr>
              <a:t>, </a:t>
            </a:r>
            <a:r>
              <a:rPr lang="ro-RO" err="1">
                <a:ea typeface="+mn-lt"/>
                <a:cs typeface="+mn-lt"/>
              </a:rPr>
              <a:t>which</a:t>
            </a:r>
            <a:r>
              <a:rPr lang="ro-RO" dirty="0">
                <a:ea typeface="+mn-lt"/>
                <a:cs typeface="+mn-lt"/>
              </a:rPr>
              <a:t> </a:t>
            </a:r>
            <a:r>
              <a:rPr lang="ro-RO" err="1">
                <a:ea typeface="+mn-lt"/>
                <a:cs typeface="+mn-lt"/>
              </a:rPr>
              <a:t>summarizes</a:t>
            </a:r>
            <a:r>
              <a:rPr lang="ro-RO">
                <a:ea typeface="+mn-lt"/>
                <a:cs typeface="+mn-lt"/>
              </a:rPr>
              <a:t> local </a:t>
            </a:r>
            <a:r>
              <a:rPr lang="ro-RO" err="1">
                <a:ea typeface="+mn-lt"/>
                <a:cs typeface="+mn-lt"/>
              </a:rPr>
              <a:t>texture</a:t>
            </a:r>
            <a:r>
              <a:rPr lang="ro-RO">
                <a:ea typeface="+mn-lt"/>
                <a:cs typeface="+mn-lt"/>
              </a:rPr>
              <a:t> of </a:t>
            </a:r>
            <a:r>
              <a:rPr lang="ro-RO" err="1">
                <a:ea typeface="+mn-lt"/>
                <a:cs typeface="+mn-lt"/>
              </a:rPr>
              <a:t>the</a:t>
            </a:r>
            <a:r>
              <a:rPr lang="ro-RO" dirty="0">
                <a:ea typeface="+mn-lt"/>
                <a:cs typeface="+mn-lt"/>
              </a:rPr>
              <a:t> </a:t>
            </a:r>
            <a:r>
              <a:rPr lang="ro-RO" err="1">
                <a:ea typeface="+mn-lt"/>
                <a:cs typeface="+mn-lt"/>
              </a:rPr>
              <a:t>current</a:t>
            </a:r>
            <a:r>
              <a:rPr lang="ro-RO" dirty="0">
                <a:ea typeface="+mn-lt"/>
                <a:cs typeface="+mn-lt"/>
              </a:rPr>
              <a:t> </a:t>
            </a:r>
            <a:r>
              <a:rPr lang="ro-RO" err="1">
                <a:ea typeface="+mn-lt"/>
                <a:cs typeface="+mn-lt"/>
              </a:rPr>
              <a:t>corresponding</a:t>
            </a:r>
            <a:r>
              <a:rPr lang="ro-RO">
                <a:ea typeface="+mn-lt"/>
                <a:cs typeface="+mn-lt"/>
              </a:rPr>
              <a:t> pixel pair </a:t>
            </a:r>
            <a:r>
              <a:rPr lang="ro-RO" err="1">
                <a:ea typeface="+mn-lt"/>
                <a:cs typeface="+mn-lt"/>
              </a:rPr>
              <a:t>from</a:t>
            </a:r>
            <a:r>
              <a:rPr lang="ro-RO">
                <a:ea typeface="+mn-lt"/>
                <a:cs typeface="+mn-lt"/>
              </a:rPr>
              <a:t> left </a:t>
            </a:r>
            <a:r>
              <a:rPr lang="ro-RO" err="1">
                <a:ea typeface="+mn-lt"/>
                <a:cs typeface="+mn-lt"/>
              </a:rPr>
              <a:t>and</a:t>
            </a:r>
            <a:r>
              <a:rPr lang="ro-RO" dirty="0">
                <a:ea typeface="+mn-lt"/>
                <a:cs typeface="+mn-lt"/>
              </a:rPr>
              <a:t> </a:t>
            </a:r>
            <a:r>
              <a:rPr lang="ro-RO" err="1">
                <a:ea typeface="+mn-lt"/>
                <a:cs typeface="+mn-lt"/>
              </a:rPr>
              <a:t>right</a:t>
            </a:r>
            <a:r>
              <a:rPr lang="ro-RO" dirty="0">
                <a:ea typeface="+mn-lt"/>
                <a:cs typeface="+mn-lt"/>
              </a:rPr>
              <a:t> </a:t>
            </a:r>
            <a:r>
              <a:rPr lang="ro-RO" err="1">
                <a:ea typeface="+mn-lt"/>
                <a:cs typeface="+mn-lt"/>
              </a:rPr>
              <a:t>window</a:t>
            </a:r>
            <a:r>
              <a:rPr lang="ro-RO">
                <a:ea typeface="+mn-lt"/>
                <a:cs typeface="+mn-lt"/>
              </a:rPr>
              <a:t> centre </a:t>
            </a:r>
            <a:r>
              <a:rPr lang="ro-RO" err="1">
                <a:ea typeface="+mn-lt"/>
                <a:cs typeface="+mn-lt"/>
              </a:rPr>
              <a:t>is</a:t>
            </a:r>
            <a:r>
              <a:rPr lang="ro-RO" dirty="0">
                <a:ea typeface="+mn-lt"/>
                <a:cs typeface="+mn-lt"/>
              </a:rPr>
              <a:t> </a:t>
            </a:r>
            <a:r>
              <a:rPr lang="ro-RO" err="1">
                <a:ea typeface="+mn-lt"/>
                <a:cs typeface="+mn-lt"/>
              </a:rPr>
              <a:t>done</a:t>
            </a:r>
            <a:r>
              <a:rPr lang="ro-RO">
                <a:ea typeface="+mn-lt"/>
                <a:cs typeface="+mn-lt"/>
              </a:rPr>
              <a:t> in transform step. </a:t>
            </a:r>
            <a:r>
              <a:rPr lang="ro-RO" err="1">
                <a:ea typeface="+mn-lt"/>
                <a:cs typeface="+mn-lt"/>
              </a:rPr>
              <a:t>Comparison</a:t>
            </a:r>
            <a:r>
              <a:rPr lang="ro-RO">
                <a:ea typeface="+mn-lt"/>
                <a:cs typeface="+mn-lt"/>
              </a:rPr>
              <a:t> of </a:t>
            </a:r>
            <a:r>
              <a:rPr lang="ro-RO" err="1">
                <a:ea typeface="+mn-lt"/>
                <a:cs typeface="+mn-lt"/>
              </a:rPr>
              <a:t>two</a:t>
            </a:r>
            <a:r>
              <a:rPr lang="ro-RO" dirty="0">
                <a:ea typeface="+mn-lt"/>
                <a:cs typeface="+mn-lt"/>
              </a:rPr>
              <a:t> </a:t>
            </a:r>
            <a:r>
              <a:rPr lang="ro-RO" err="1">
                <a:ea typeface="+mn-lt"/>
                <a:cs typeface="+mn-lt"/>
              </a:rPr>
              <a:t>strings</a:t>
            </a:r>
            <a:r>
              <a:rPr lang="ro-RO" dirty="0">
                <a:ea typeface="+mn-lt"/>
                <a:cs typeface="+mn-lt"/>
              </a:rPr>
              <a:t> </a:t>
            </a:r>
            <a:r>
              <a:rPr lang="ro-RO" err="1">
                <a:ea typeface="+mn-lt"/>
                <a:cs typeface="+mn-lt"/>
              </a:rPr>
              <a:t>using</a:t>
            </a:r>
            <a:r>
              <a:rPr lang="ro-RO" dirty="0">
                <a:ea typeface="+mn-lt"/>
                <a:cs typeface="+mn-lt"/>
              </a:rPr>
              <a:t> </a:t>
            </a:r>
            <a:r>
              <a:rPr lang="ro-RO" err="1">
                <a:ea typeface="+mn-lt"/>
                <a:cs typeface="+mn-lt"/>
              </a:rPr>
              <a:t>the</a:t>
            </a:r>
            <a:r>
              <a:rPr lang="ro-RO" dirty="0">
                <a:ea typeface="+mn-lt"/>
                <a:cs typeface="+mn-lt"/>
              </a:rPr>
              <a:t> </a:t>
            </a:r>
            <a:r>
              <a:rPr lang="ro-RO" err="1">
                <a:ea typeface="+mn-lt"/>
                <a:cs typeface="+mn-lt"/>
              </a:rPr>
              <a:t>hamming</a:t>
            </a:r>
            <a:r>
              <a:rPr lang="ro-RO" dirty="0">
                <a:ea typeface="+mn-lt"/>
                <a:cs typeface="+mn-lt"/>
              </a:rPr>
              <a:t> </a:t>
            </a:r>
            <a:r>
              <a:rPr lang="ro-RO" err="1">
                <a:ea typeface="+mn-lt"/>
                <a:cs typeface="+mn-lt"/>
              </a:rPr>
              <a:t>distance</a:t>
            </a:r>
            <a:r>
              <a:rPr lang="ro-RO" dirty="0">
                <a:ea typeface="+mn-lt"/>
                <a:cs typeface="+mn-lt"/>
              </a:rPr>
              <a:t> </a:t>
            </a:r>
            <a:r>
              <a:rPr lang="ro-RO" err="1">
                <a:ea typeface="+mn-lt"/>
                <a:cs typeface="+mn-lt"/>
              </a:rPr>
              <a:t>by</a:t>
            </a:r>
            <a:r>
              <a:rPr lang="ro-RO" dirty="0">
                <a:ea typeface="+mn-lt"/>
                <a:cs typeface="+mn-lt"/>
              </a:rPr>
              <a:t> </a:t>
            </a:r>
            <a:r>
              <a:rPr lang="ro-RO" err="1">
                <a:ea typeface="+mn-lt"/>
                <a:cs typeface="+mn-lt"/>
              </a:rPr>
              <a:t>counting</a:t>
            </a:r>
            <a:r>
              <a:rPr lang="ro-RO" dirty="0">
                <a:ea typeface="+mn-lt"/>
                <a:cs typeface="+mn-lt"/>
              </a:rPr>
              <a:t> </a:t>
            </a:r>
            <a:r>
              <a:rPr lang="ro-RO">
                <a:ea typeface="+mn-lt"/>
                <a:cs typeface="+mn-lt"/>
              </a:rPr>
              <a:t>of </a:t>
            </a:r>
            <a:r>
              <a:rPr lang="ro-RO" err="1">
                <a:ea typeface="+mn-lt"/>
                <a:cs typeface="+mn-lt"/>
              </a:rPr>
              <a:t>differing</a:t>
            </a:r>
            <a:r>
              <a:rPr lang="ro-RO" dirty="0">
                <a:ea typeface="+mn-lt"/>
                <a:cs typeface="+mn-lt"/>
              </a:rPr>
              <a:t> </a:t>
            </a:r>
            <a:r>
              <a:rPr lang="ro-RO" err="1">
                <a:ea typeface="+mn-lt"/>
                <a:cs typeface="+mn-lt"/>
              </a:rPr>
              <a:t>bits</a:t>
            </a:r>
            <a:r>
              <a:rPr lang="ro-RO" dirty="0">
                <a:ea typeface="+mn-lt"/>
                <a:cs typeface="+mn-lt"/>
              </a:rPr>
              <a:t> </a:t>
            </a:r>
            <a:r>
              <a:rPr lang="ro-RO" err="1">
                <a:ea typeface="+mn-lt"/>
                <a:cs typeface="+mn-lt"/>
              </a:rPr>
              <a:t>is</a:t>
            </a:r>
            <a:r>
              <a:rPr lang="ro-RO" dirty="0">
                <a:ea typeface="+mn-lt"/>
                <a:cs typeface="+mn-lt"/>
              </a:rPr>
              <a:t> </a:t>
            </a:r>
            <a:r>
              <a:rPr lang="ro-RO" err="1">
                <a:ea typeface="+mn-lt"/>
                <a:cs typeface="+mn-lt"/>
              </a:rPr>
              <a:t>accomplished</a:t>
            </a:r>
            <a:r>
              <a:rPr lang="ro-RO">
                <a:ea typeface="+mn-lt"/>
                <a:cs typeface="+mn-lt"/>
              </a:rPr>
              <a:t> in </a:t>
            </a:r>
            <a:r>
              <a:rPr lang="ro-RO" err="1">
                <a:ea typeface="+mn-lt"/>
                <a:cs typeface="+mn-lt"/>
              </a:rPr>
              <a:t>correlation</a:t>
            </a:r>
            <a:r>
              <a:rPr lang="ro-RO">
                <a:ea typeface="+mn-lt"/>
                <a:cs typeface="+mn-lt"/>
              </a:rPr>
              <a:t> step.</a:t>
            </a:r>
            <a:endParaRPr lang="ro-RO"/>
          </a:p>
          <a:p>
            <a:endParaRPr lang="ro-RO"/>
          </a:p>
        </p:txBody>
      </p:sp>
    </p:spTree>
    <p:extLst>
      <p:ext uri="{BB962C8B-B14F-4D97-AF65-F5344CB8AC3E}">
        <p14:creationId xmlns:p14="http://schemas.microsoft.com/office/powerpoint/2010/main" val="164341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0E0000A-64D0-46A8-8AE7-EBAD6D3E3909}"/>
              </a:ext>
            </a:extLst>
          </p:cNvPr>
          <p:cNvSpPr>
            <a:spLocks noGrp="1"/>
          </p:cNvSpPr>
          <p:nvPr>
            <p:ph type="title"/>
          </p:nvPr>
        </p:nvSpPr>
        <p:spPr/>
        <p:txBody>
          <a:bodyPr/>
          <a:lstStyle/>
          <a:p>
            <a:r>
              <a:rPr lang="ro-RO"/>
              <a:t>Stereo </a:t>
            </a:r>
            <a:r>
              <a:rPr lang="ro-RO" err="1"/>
              <a:t>matching</a:t>
            </a:r>
          </a:p>
        </p:txBody>
      </p:sp>
      <p:sp>
        <p:nvSpPr>
          <p:cNvPr id="3" name="Substituent conținut 2">
            <a:extLst>
              <a:ext uri="{FF2B5EF4-FFF2-40B4-BE49-F238E27FC236}">
                <a16:creationId xmlns:a16="http://schemas.microsoft.com/office/drawing/2014/main" id="{00695868-F3B2-448E-BC82-5827D3D6EC4A}"/>
              </a:ext>
            </a:extLst>
          </p:cNvPr>
          <p:cNvSpPr>
            <a:spLocks noGrp="1"/>
          </p:cNvSpPr>
          <p:nvPr>
            <p:ph idx="1"/>
          </p:nvPr>
        </p:nvSpPr>
        <p:spPr/>
        <p:txBody>
          <a:bodyPr/>
          <a:lstStyle/>
          <a:p>
            <a:r>
              <a:rPr lang="ro-RO" err="1">
                <a:ea typeface="+mn-lt"/>
                <a:cs typeface="+mn-lt"/>
              </a:rPr>
              <a:t>Matching</a:t>
            </a:r>
            <a:r>
              <a:rPr lang="ro-RO" dirty="0">
                <a:ea typeface="+mn-lt"/>
                <a:cs typeface="+mn-lt"/>
              </a:rPr>
              <a:t> </a:t>
            </a:r>
            <a:r>
              <a:rPr lang="ro-RO" err="1">
                <a:ea typeface="+mn-lt"/>
                <a:cs typeface="+mn-lt"/>
              </a:rPr>
              <a:t>is</a:t>
            </a:r>
            <a:r>
              <a:rPr lang="ro-RO" dirty="0">
                <a:ea typeface="+mn-lt"/>
                <a:cs typeface="+mn-lt"/>
              </a:rPr>
              <a:t> </a:t>
            </a:r>
            <a:r>
              <a:rPr lang="ro-RO" err="1">
                <a:ea typeface="+mn-lt"/>
                <a:cs typeface="+mn-lt"/>
              </a:rPr>
              <a:t>done</a:t>
            </a:r>
            <a:r>
              <a:rPr lang="ro-RO" dirty="0">
                <a:ea typeface="+mn-lt"/>
                <a:cs typeface="+mn-lt"/>
              </a:rPr>
              <a:t> </a:t>
            </a:r>
            <a:r>
              <a:rPr lang="ro-RO" err="1">
                <a:ea typeface="+mn-lt"/>
                <a:cs typeface="+mn-lt"/>
              </a:rPr>
              <a:t>to</a:t>
            </a:r>
            <a:r>
              <a:rPr lang="ro-RO" dirty="0">
                <a:ea typeface="+mn-lt"/>
                <a:cs typeface="+mn-lt"/>
              </a:rPr>
              <a:t> </a:t>
            </a:r>
            <a:r>
              <a:rPr lang="ro-RO" err="1">
                <a:ea typeface="+mn-lt"/>
                <a:cs typeface="+mn-lt"/>
              </a:rPr>
              <a:t>find</a:t>
            </a:r>
            <a:r>
              <a:rPr lang="ro-RO" dirty="0">
                <a:ea typeface="+mn-lt"/>
                <a:cs typeface="+mn-lt"/>
              </a:rPr>
              <a:t> </a:t>
            </a:r>
            <a:r>
              <a:rPr lang="ro-RO" err="1">
                <a:ea typeface="+mn-lt"/>
                <a:cs typeface="+mn-lt"/>
              </a:rPr>
              <a:t>corresponding</a:t>
            </a:r>
            <a:r>
              <a:rPr lang="ro-RO" dirty="0">
                <a:ea typeface="+mn-lt"/>
                <a:cs typeface="+mn-lt"/>
              </a:rPr>
              <a:t> </a:t>
            </a:r>
            <a:r>
              <a:rPr lang="ro-RO" err="1">
                <a:ea typeface="+mn-lt"/>
                <a:cs typeface="+mn-lt"/>
              </a:rPr>
              <a:t>points</a:t>
            </a:r>
            <a:r>
              <a:rPr lang="ro-RO" dirty="0">
                <a:ea typeface="+mn-lt"/>
                <a:cs typeface="+mn-lt"/>
              </a:rPr>
              <a:t> </a:t>
            </a:r>
            <a:r>
              <a:rPr lang="ro-RO" err="1">
                <a:ea typeface="+mn-lt"/>
                <a:cs typeface="+mn-lt"/>
              </a:rPr>
              <a:t>between</a:t>
            </a:r>
            <a:r>
              <a:rPr lang="ro-RO">
                <a:ea typeface="+mn-lt"/>
                <a:cs typeface="+mn-lt"/>
              </a:rPr>
              <a:t> stereo </a:t>
            </a:r>
            <a:r>
              <a:rPr lang="ro-RO" err="1">
                <a:ea typeface="+mn-lt"/>
                <a:cs typeface="+mn-lt"/>
              </a:rPr>
              <a:t>image</a:t>
            </a:r>
            <a:r>
              <a:rPr lang="ro-RO" dirty="0">
                <a:ea typeface="+mn-lt"/>
                <a:cs typeface="+mn-lt"/>
              </a:rPr>
              <a:t> </a:t>
            </a:r>
            <a:r>
              <a:rPr lang="ro-RO" err="1">
                <a:ea typeface="+mn-lt"/>
                <a:cs typeface="+mn-lt"/>
              </a:rPr>
              <a:t>pairs</a:t>
            </a:r>
            <a:r>
              <a:rPr lang="ro-RO">
                <a:ea typeface="+mn-lt"/>
                <a:cs typeface="+mn-lt"/>
              </a:rPr>
              <a:t>. </a:t>
            </a:r>
            <a:r>
              <a:rPr lang="ro-RO" err="1">
                <a:ea typeface="+mn-lt"/>
                <a:cs typeface="+mn-lt"/>
              </a:rPr>
              <a:t>Two</a:t>
            </a:r>
            <a:r>
              <a:rPr lang="ro-RO" dirty="0">
                <a:ea typeface="+mn-lt"/>
                <a:cs typeface="+mn-lt"/>
              </a:rPr>
              <a:t> </a:t>
            </a:r>
            <a:r>
              <a:rPr lang="ro-RO" err="1">
                <a:ea typeface="+mn-lt"/>
                <a:cs typeface="+mn-lt"/>
              </a:rPr>
              <a:t>image</a:t>
            </a:r>
            <a:r>
              <a:rPr lang="ro-RO" dirty="0">
                <a:ea typeface="+mn-lt"/>
                <a:cs typeface="+mn-lt"/>
              </a:rPr>
              <a:t> </a:t>
            </a:r>
            <a:r>
              <a:rPr lang="ro-RO" err="1">
                <a:ea typeface="+mn-lt"/>
                <a:cs typeface="+mn-lt"/>
              </a:rPr>
              <a:t>points</a:t>
            </a:r>
            <a:r>
              <a:rPr lang="ro-RO" dirty="0">
                <a:ea typeface="+mn-lt"/>
                <a:cs typeface="+mn-lt"/>
              </a:rPr>
              <a:t> </a:t>
            </a:r>
            <a:r>
              <a:rPr lang="ro-RO" i="1" err="1">
                <a:ea typeface="+mn-lt"/>
                <a:cs typeface="+mn-lt"/>
              </a:rPr>
              <a:t>Pl</a:t>
            </a:r>
            <a:r>
              <a:rPr lang="ro-RO" i="1" dirty="0">
                <a:ea typeface="+mn-lt"/>
                <a:cs typeface="+mn-lt"/>
              </a:rPr>
              <a:t> </a:t>
            </a:r>
            <a:r>
              <a:rPr lang="ro-RO">
                <a:ea typeface="+mn-lt"/>
                <a:cs typeface="+mn-lt"/>
              </a:rPr>
              <a:t>in left </a:t>
            </a:r>
            <a:r>
              <a:rPr lang="ro-RO" err="1">
                <a:ea typeface="+mn-lt"/>
                <a:cs typeface="+mn-lt"/>
              </a:rPr>
              <a:t>image</a:t>
            </a:r>
            <a:r>
              <a:rPr lang="ro-RO" dirty="0">
                <a:ea typeface="+mn-lt"/>
                <a:cs typeface="+mn-lt"/>
              </a:rPr>
              <a:t> </a:t>
            </a:r>
            <a:r>
              <a:rPr lang="ro-RO" err="1">
                <a:ea typeface="+mn-lt"/>
                <a:cs typeface="+mn-lt"/>
              </a:rPr>
              <a:t>and</a:t>
            </a:r>
            <a:r>
              <a:rPr lang="ro-RO" dirty="0">
                <a:ea typeface="+mn-lt"/>
                <a:cs typeface="+mn-lt"/>
              </a:rPr>
              <a:t> </a:t>
            </a:r>
            <a:r>
              <a:rPr lang="ro-RO" i="1">
                <a:ea typeface="+mn-lt"/>
                <a:cs typeface="+mn-lt"/>
              </a:rPr>
              <a:t>Pr </a:t>
            </a:r>
            <a:r>
              <a:rPr lang="ro-RO">
                <a:ea typeface="+mn-lt"/>
                <a:cs typeface="+mn-lt"/>
              </a:rPr>
              <a:t>in </a:t>
            </a:r>
            <a:r>
              <a:rPr lang="ro-RO" err="1">
                <a:ea typeface="+mn-lt"/>
                <a:cs typeface="+mn-lt"/>
              </a:rPr>
              <a:t>right</a:t>
            </a:r>
            <a:r>
              <a:rPr lang="ro-RO" dirty="0">
                <a:ea typeface="+mn-lt"/>
                <a:cs typeface="+mn-lt"/>
              </a:rPr>
              <a:t> </a:t>
            </a:r>
            <a:r>
              <a:rPr lang="ro-RO" err="1">
                <a:ea typeface="+mn-lt"/>
                <a:cs typeface="+mn-lt"/>
              </a:rPr>
              <a:t>image</a:t>
            </a:r>
            <a:r>
              <a:rPr lang="ro-RO" dirty="0">
                <a:ea typeface="+mn-lt"/>
                <a:cs typeface="+mn-lt"/>
              </a:rPr>
              <a:t> </a:t>
            </a:r>
            <a:r>
              <a:rPr lang="ro-RO" err="1">
                <a:ea typeface="+mn-lt"/>
                <a:cs typeface="+mn-lt"/>
              </a:rPr>
              <a:t>match</a:t>
            </a:r>
            <a:r>
              <a:rPr lang="ro-RO" dirty="0">
                <a:ea typeface="+mn-lt"/>
                <a:cs typeface="+mn-lt"/>
              </a:rPr>
              <a:t> </a:t>
            </a:r>
            <a:r>
              <a:rPr lang="ro-RO" err="1">
                <a:ea typeface="+mn-lt"/>
                <a:cs typeface="+mn-lt"/>
              </a:rPr>
              <a:t>if</a:t>
            </a:r>
            <a:r>
              <a:rPr lang="ro-RO" dirty="0">
                <a:ea typeface="+mn-lt"/>
                <a:cs typeface="+mn-lt"/>
              </a:rPr>
              <a:t> </a:t>
            </a:r>
            <a:r>
              <a:rPr lang="ro-RO" err="1">
                <a:ea typeface="+mn-lt"/>
                <a:cs typeface="+mn-lt"/>
              </a:rPr>
              <a:t>they</a:t>
            </a:r>
            <a:r>
              <a:rPr lang="ro-RO" dirty="0">
                <a:ea typeface="+mn-lt"/>
                <a:cs typeface="+mn-lt"/>
              </a:rPr>
              <a:t> </a:t>
            </a:r>
            <a:r>
              <a:rPr lang="ro-RO" err="1">
                <a:ea typeface="+mn-lt"/>
                <a:cs typeface="+mn-lt"/>
              </a:rPr>
              <a:t>result</a:t>
            </a:r>
            <a:r>
              <a:rPr lang="ro-RO" dirty="0">
                <a:ea typeface="+mn-lt"/>
                <a:cs typeface="+mn-lt"/>
              </a:rPr>
              <a:t> </a:t>
            </a:r>
            <a:r>
              <a:rPr lang="ro-RO" err="1">
                <a:ea typeface="+mn-lt"/>
                <a:cs typeface="+mn-lt"/>
              </a:rPr>
              <a:t>from</a:t>
            </a:r>
            <a:r>
              <a:rPr lang="ro-RO" dirty="0">
                <a:ea typeface="+mn-lt"/>
                <a:cs typeface="+mn-lt"/>
              </a:rPr>
              <a:t> </a:t>
            </a:r>
            <a:r>
              <a:rPr lang="ro-RO" err="1">
                <a:ea typeface="+mn-lt"/>
                <a:cs typeface="+mn-lt"/>
              </a:rPr>
              <a:t>the</a:t>
            </a:r>
            <a:r>
              <a:rPr lang="ro-RO" dirty="0">
                <a:ea typeface="+mn-lt"/>
                <a:cs typeface="+mn-lt"/>
              </a:rPr>
              <a:t> </a:t>
            </a:r>
            <a:r>
              <a:rPr lang="ro-RO" err="1">
                <a:ea typeface="+mn-lt"/>
                <a:cs typeface="+mn-lt"/>
              </a:rPr>
              <a:t>projection</a:t>
            </a:r>
            <a:r>
              <a:rPr lang="ro-RO">
                <a:ea typeface="+mn-lt"/>
                <a:cs typeface="+mn-lt"/>
              </a:rPr>
              <a:t> of </a:t>
            </a:r>
            <a:r>
              <a:rPr lang="ro-RO" err="1">
                <a:ea typeface="+mn-lt"/>
                <a:cs typeface="+mn-lt"/>
              </a:rPr>
              <a:t>the</a:t>
            </a:r>
            <a:r>
              <a:rPr lang="ro-RO" dirty="0">
                <a:ea typeface="+mn-lt"/>
                <a:cs typeface="+mn-lt"/>
              </a:rPr>
              <a:t> </a:t>
            </a:r>
            <a:r>
              <a:rPr lang="ro-RO">
                <a:ea typeface="+mn-lt"/>
                <a:cs typeface="+mn-lt"/>
              </a:rPr>
              <a:t>same </a:t>
            </a:r>
            <a:r>
              <a:rPr lang="ro-RO" err="1">
                <a:ea typeface="+mn-lt"/>
                <a:cs typeface="+mn-lt"/>
              </a:rPr>
              <a:t>point</a:t>
            </a:r>
            <a:r>
              <a:rPr lang="ro-RO" dirty="0">
                <a:ea typeface="+mn-lt"/>
                <a:cs typeface="+mn-lt"/>
              </a:rPr>
              <a:t> </a:t>
            </a:r>
            <a:r>
              <a:rPr lang="ro-RO" i="1">
                <a:ea typeface="+mn-lt"/>
                <a:cs typeface="+mn-lt"/>
              </a:rPr>
              <a:t>P </a:t>
            </a:r>
            <a:r>
              <a:rPr lang="ro-RO">
                <a:ea typeface="+mn-lt"/>
                <a:cs typeface="+mn-lt"/>
              </a:rPr>
              <a:t>in </a:t>
            </a:r>
            <a:r>
              <a:rPr lang="ro-RO" err="1">
                <a:ea typeface="+mn-lt"/>
                <a:cs typeface="+mn-lt"/>
              </a:rPr>
              <a:t>the</a:t>
            </a:r>
            <a:r>
              <a:rPr lang="ro-RO">
                <a:ea typeface="+mn-lt"/>
                <a:cs typeface="+mn-lt"/>
              </a:rPr>
              <a:t> scene, for </a:t>
            </a:r>
            <a:r>
              <a:rPr lang="ro-RO" err="1">
                <a:ea typeface="+mn-lt"/>
                <a:cs typeface="+mn-lt"/>
              </a:rPr>
              <a:t>example</a:t>
            </a:r>
            <a:r>
              <a:rPr lang="ro-RO">
                <a:ea typeface="+mn-lt"/>
                <a:cs typeface="+mn-lt"/>
              </a:rPr>
              <a:t>, </a:t>
            </a:r>
            <a:r>
              <a:rPr lang="ro-RO" i="1" err="1">
                <a:ea typeface="+mn-lt"/>
                <a:cs typeface="+mn-lt"/>
              </a:rPr>
              <a:t>Pl</a:t>
            </a:r>
            <a:r>
              <a:rPr lang="ro-RO" i="1" dirty="0">
                <a:ea typeface="+mn-lt"/>
                <a:cs typeface="+mn-lt"/>
              </a:rPr>
              <a:t> </a:t>
            </a:r>
            <a:r>
              <a:rPr lang="ro-RO" err="1">
                <a:ea typeface="+mn-lt"/>
                <a:cs typeface="+mn-lt"/>
              </a:rPr>
              <a:t>and</a:t>
            </a:r>
            <a:r>
              <a:rPr lang="ro-RO" dirty="0">
                <a:ea typeface="+mn-lt"/>
                <a:cs typeface="+mn-lt"/>
              </a:rPr>
              <a:t> </a:t>
            </a:r>
            <a:r>
              <a:rPr lang="ro-RO" i="1">
                <a:ea typeface="+mn-lt"/>
                <a:cs typeface="+mn-lt"/>
              </a:rPr>
              <a:t>Pr </a:t>
            </a:r>
            <a:r>
              <a:rPr lang="ro-RO" err="1">
                <a:ea typeface="+mn-lt"/>
                <a:cs typeface="+mn-lt"/>
              </a:rPr>
              <a:t>will</a:t>
            </a:r>
            <a:r>
              <a:rPr lang="ro-RO" dirty="0">
                <a:ea typeface="+mn-lt"/>
                <a:cs typeface="+mn-lt"/>
              </a:rPr>
              <a:t> </a:t>
            </a:r>
            <a:r>
              <a:rPr lang="ro-RO" err="1">
                <a:ea typeface="+mn-lt"/>
                <a:cs typeface="+mn-lt"/>
              </a:rPr>
              <a:t>have</a:t>
            </a:r>
            <a:r>
              <a:rPr lang="ro-RO">
                <a:ea typeface="+mn-lt"/>
                <a:cs typeface="+mn-lt"/>
              </a:rPr>
              <a:t> similar </a:t>
            </a:r>
            <a:r>
              <a:rPr lang="ro-RO" err="1">
                <a:ea typeface="+mn-lt"/>
                <a:cs typeface="+mn-lt"/>
              </a:rPr>
              <a:t>intensity</a:t>
            </a:r>
            <a:r>
              <a:rPr lang="ro-RO">
                <a:ea typeface="+mn-lt"/>
                <a:cs typeface="+mn-lt"/>
              </a:rPr>
              <a:t> or color. </a:t>
            </a:r>
            <a:r>
              <a:rPr lang="ro-RO" b="1">
                <a:ea typeface="+mn-lt"/>
                <a:cs typeface="+mn-lt"/>
              </a:rPr>
              <a:t>The </a:t>
            </a:r>
            <a:r>
              <a:rPr lang="ro-RO" b="1" err="1">
                <a:ea typeface="+mn-lt"/>
                <a:cs typeface="+mn-lt"/>
              </a:rPr>
              <a:t>difference</a:t>
            </a:r>
            <a:r>
              <a:rPr lang="ro-RO" b="1">
                <a:ea typeface="+mn-lt"/>
                <a:cs typeface="+mn-lt"/>
              </a:rPr>
              <a:t> in </a:t>
            </a:r>
            <a:r>
              <a:rPr lang="ro-RO" b="1" err="1">
                <a:ea typeface="+mn-lt"/>
                <a:cs typeface="+mn-lt"/>
              </a:rPr>
              <a:t>the</a:t>
            </a:r>
            <a:r>
              <a:rPr lang="ro-RO" b="1" dirty="0">
                <a:ea typeface="+mn-lt"/>
                <a:cs typeface="+mn-lt"/>
              </a:rPr>
              <a:t> </a:t>
            </a:r>
            <a:r>
              <a:rPr lang="ro-RO" b="1" err="1">
                <a:ea typeface="+mn-lt"/>
                <a:cs typeface="+mn-lt"/>
              </a:rPr>
              <a:t>location</a:t>
            </a:r>
            <a:r>
              <a:rPr lang="ro-RO" b="1">
                <a:ea typeface="+mn-lt"/>
                <a:cs typeface="+mn-lt"/>
              </a:rPr>
              <a:t> of </a:t>
            </a:r>
            <a:r>
              <a:rPr lang="ro-RO" b="1" err="1">
                <a:ea typeface="+mn-lt"/>
                <a:cs typeface="+mn-lt"/>
              </a:rPr>
              <a:t>the</a:t>
            </a:r>
            <a:r>
              <a:rPr lang="ro-RO" b="1" dirty="0">
                <a:ea typeface="+mn-lt"/>
                <a:cs typeface="+mn-lt"/>
              </a:rPr>
              <a:t> </a:t>
            </a:r>
            <a:r>
              <a:rPr lang="ro-RO" b="1" err="1">
                <a:ea typeface="+mn-lt"/>
                <a:cs typeface="+mn-lt"/>
              </a:rPr>
              <a:t>two</a:t>
            </a:r>
            <a:r>
              <a:rPr lang="ro-RO" b="1" dirty="0">
                <a:ea typeface="+mn-lt"/>
                <a:cs typeface="+mn-lt"/>
              </a:rPr>
              <a:t> </a:t>
            </a:r>
            <a:r>
              <a:rPr lang="ro-RO" b="1" err="1">
                <a:ea typeface="+mn-lt"/>
                <a:cs typeface="+mn-lt"/>
              </a:rPr>
              <a:t>corresponding</a:t>
            </a:r>
            <a:r>
              <a:rPr lang="ro-RO" b="1" dirty="0">
                <a:ea typeface="+mn-lt"/>
                <a:cs typeface="+mn-lt"/>
              </a:rPr>
              <a:t> </a:t>
            </a:r>
            <a:r>
              <a:rPr lang="ro-RO" b="1" err="1">
                <a:ea typeface="+mn-lt"/>
                <a:cs typeface="+mn-lt"/>
              </a:rPr>
              <a:t>points</a:t>
            </a:r>
            <a:r>
              <a:rPr lang="ro-RO" b="1">
                <a:ea typeface="+mn-lt"/>
                <a:cs typeface="+mn-lt"/>
              </a:rPr>
              <a:t> in </a:t>
            </a:r>
            <a:r>
              <a:rPr lang="ro-RO" b="1" err="1">
                <a:ea typeface="+mn-lt"/>
                <a:cs typeface="+mn-lt"/>
              </a:rPr>
              <a:t>their</a:t>
            </a:r>
            <a:r>
              <a:rPr lang="ro-RO" b="1">
                <a:ea typeface="+mn-lt"/>
                <a:cs typeface="+mn-lt"/>
              </a:rPr>
              <a:t> respective </a:t>
            </a:r>
            <a:r>
              <a:rPr lang="ro-RO" b="1" err="1">
                <a:ea typeface="+mn-lt"/>
                <a:cs typeface="+mn-lt"/>
              </a:rPr>
              <a:t>images</a:t>
            </a:r>
            <a:r>
              <a:rPr lang="ro-RO" b="1" dirty="0">
                <a:ea typeface="+mn-lt"/>
                <a:cs typeface="+mn-lt"/>
              </a:rPr>
              <a:t> </a:t>
            </a:r>
            <a:r>
              <a:rPr lang="ro-RO" b="1" err="1">
                <a:ea typeface="+mn-lt"/>
                <a:cs typeface="+mn-lt"/>
              </a:rPr>
              <a:t>is</a:t>
            </a:r>
            <a:r>
              <a:rPr lang="ro-RO" b="1" dirty="0">
                <a:ea typeface="+mn-lt"/>
                <a:cs typeface="+mn-lt"/>
              </a:rPr>
              <a:t> </a:t>
            </a:r>
            <a:r>
              <a:rPr lang="ro-RO" b="1" err="1">
                <a:ea typeface="+mn-lt"/>
                <a:cs typeface="+mn-lt"/>
              </a:rPr>
              <a:t>called</a:t>
            </a:r>
            <a:r>
              <a:rPr lang="ro-RO" b="1" dirty="0">
                <a:ea typeface="+mn-lt"/>
                <a:cs typeface="+mn-lt"/>
              </a:rPr>
              <a:t> </a:t>
            </a:r>
            <a:r>
              <a:rPr lang="ro-RO" b="1" err="1">
                <a:ea typeface="+mn-lt"/>
                <a:cs typeface="+mn-lt"/>
              </a:rPr>
              <a:t>disparity</a:t>
            </a:r>
            <a:r>
              <a:rPr lang="ro-RO" b="1">
                <a:ea typeface="+mn-lt"/>
                <a:cs typeface="+mn-lt"/>
              </a:rPr>
              <a:t>.</a:t>
            </a:r>
            <a:endParaRPr lang="ro-RO" b="1"/>
          </a:p>
          <a:p>
            <a:endParaRPr lang="ro-RO"/>
          </a:p>
        </p:txBody>
      </p:sp>
    </p:spTree>
    <p:extLst>
      <p:ext uri="{BB962C8B-B14F-4D97-AF65-F5344CB8AC3E}">
        <p14:creationId xmlns:p14="http://schemas.microsoft.com/office/powerpoint/2010/main" val="125093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844C4CC-C863-4C14-88C7-D77685B2B0F0}"/>
              </a:ext>
            </a:extLst>
          </p:cNvPr>
          <p:cNvSpPr>
            <a:spLocks noGrp="1"/>
          </p:cNvSpPr>
          <p:nvPr>
            <p:ph type="title"/>
          </p:nvPr>
        </p:nvSpPr>
        <p:spPr/>
        <p:txBody>
          <a:bodyPr/>
          <a:lstStyle/>
          <a:p>
            <a:r>
              <a:rPr lang="ro-RO" err="1"/>
              <a:t>Hamming</a:t>
            </a:r>
            <a:r>
              <a:rPr lang="ro-RO"/>
              <a:t> </a:t>
            </a:r>
            <a:r>
              <a:rPr lang="ro-RO" err="1"/>
              <a:t>distance</a:t>
            </a:r>
          </a:p>
        </p:txBody>
      </p:sp>
      <p:sp>
        <p:nvSpPr>
          <p:cNvPr id="9" name="Substituent conținut 8">
            <a:extLst>
              <a:ext uri="{FF2B5EF4-FFF2-40B4-BE49-F238E27FC236}">
                <a16:creationId xmlns:a16="http://schemas.microsoft.com/office/drawing/2014/main" id="{563CBFB0-ED05-4C5D-8271-162700D7AC6F}"/>
              </a:ext>
            </a:extLst>
          </p:cNvPr>
          <p:cNvSpPr>
            <a:spLocks noGrp="1"/>
          </p:cNvSpPr>
          <p:nvPr>
            <p:ph idx="1"/>
          </p:nvPr>
        </p:nvSpPr>
        <p:spPr/>
        <p:txBody>
          <a:bodyPr>
            <a:normAutofit fontScale="92500" lnSpcReduction="10000"/>
          </a:bodyPr>
          <a:lstStyle/>
          <a:p>
            <a:r>
              <a:rPr lang="ro-RO">
                <a:ea typeface="+mn-lt"/>
                <a:cs typeface="+mn-lt"/>
              </a:rPr>
              <a:t>The hamming distance is computed between census-transformed pixels by performing XOR operation between two binary strings and counting the number of set bits in the output string for finding the matching value for each pixel. The costs are computed and stored in a three-dimensional data structure Disparity space image (DSI), with size width × height x disparity :</a:t>
            </a:r>
          </a:p>
          <a:p>
            <a:endParaRPr lang="ro-RO"/>
          </a:p>
          <a:p>
            <a:pPr marL="0" indent="0">
              <a:buNone/>
            </a:pPr>
            <a:endParaRPr lang="ro-RO">
              <a:ea typeface="+mn-lt"/>
              <a:cs typeface="+mn-lt"/>
            </a:endParaRPr>
          </a:p>
          <a:p>
            <a:r>
              <a:rPr lang="ro-RO" err="1">
                <a:ea typeface="+mn-lt"/>
                <a:cs typeface="+mn-lt"/>
              </a:rPr>
              <a:t>where</a:t>
            </a:r>
            <a:r>
              <a:rPr lang="ro-RO" dirty="0">
                <a:ea typeface="+mn-lt"/>
                <a:cs typeface="+mn-lt"/>
              </a:rPr>
              <a:t> </a:t>
            </a:r>
            <a:r>
              <a:rPr lang="ro-RO" b="1" err="1">
                <a:ea typeface="+mn-lt"/>
                <a:cs typeface="+mn-lt"/>
              </a:rPr>
              <a:t>the</a:t>
            </a:r>
            <a:r>
              <a:rPr lang="ro-RO" b="1">
                <a:ea typeface="+mn-lt"/>
                <a:cs typeface="+mn-lt"/>
              </a:rPr>
              <a:t> left </a:t>
            </a:r>
            <a:r>
              <a:rPr lang="ro-RO" b="1" err="1">
                <a:ea typeface="+mn-lt"/>
                <a:cs typeface="+mn-lt"/>
              </a:rPr>
              <a:t>image</a:t>
            </a:r>
            <a:r>
              <a:rPr lang="ro-RO" b="1" dirty="0">
                <a:ea typeface="+mn-lt"/>
                <a:cs typeface="+mn-lt"/>
              </a:rPr>
              <a:t> </a:t>
            </a:r>
            <a:r>
              <a:rPr lang="ro-RO" b="1" err="1">
                <a:ea typeface="+mn-lt"/>
                <a:cs typeface="+mn-lt"/>
              </a:rPr>
              <a:t>is</a:t>
            </a:r>
            <a:r>
              <a:rPr lang="ro-RO" b="1" dirty="0">
                <a:ea typeface="+mn-lt"/>
                <a:cs typeface="+mn-lt"/>
              </a:rPr>
              <a:t> </a:t>
            </a:r>
            <a:r>
              <a:rPr lang="ro-RO" b="1" err="1">
                <a:ea typeface="+mn-lt"/>
                <a:cs typeface="+mn-lt"/>
              </a:rPr>
              <a:t>the</a:t>
            </a:r>
            <a:r>
              <a:rPr lang="ro-RO" b="1" dirty="0">
                <a:ea typeface="+mn-lt"/>
                <a:cs typeface="+mn-lt"/>
              </a:rPr>
              <a:t> </a:t>
            </a:r>
            <a:r>
              <a:rPr lang="ro-RO" b="1" err="1">
                <a:ea typeface="+mn-lt"/>
                <a:cs typeface="+mn-lt"/>
              </a:rPr>
              <a:t>reference</a:t>
            </a:r>
            <a:r>
              <a:rPr lang="ro-RO" b="1" dirty="0">
                <a:ea typeface="+mn-lt"/>
                <a:cs typeface="+mn-lt"/>
              </a:rPr>
              <a:t> </a:t>
            </a:r>
            <a:r>
              <a:rPr lang="ro-RO" b="1" err="1">
                <a:ea typeface="+mn-lt"/>
                <a:cs typeface="+mn-lt"/>
              </a:rPr>
              <a:t>image</a:t>
            </a:r>
            <a:r>
              <a:rPr lang="ro-RO" b="1" dirty="0">
                <a:ea typeface="+mn-lt"/>
                <a:cs typeface="+mn-lt"/>
              </a:rPr>
              <a:t> </a:t>
            </a:r>
            <a:r>
              <a:rPr lang="ro-RO" b="1" err="1">
                <a:ea typeface="+mn-lt"/>
                <a:cs typeface="+mn-lt"/>
              </a:rPr>
              <a:t>and</a:t>
            </a:r>
            <a:r>
              <a:rPr lang="ro-RO" b="1" dirty="0">
                <a:ea typeface="+mn-lt"/>
                <a:cs typeface="+mn-lt"/>
              </a:rPr>
              <a:t> </a:t>
            </a:r>
            <a:r>
              <a:rPr lang="ro-RO" b="1" err="1">
                <a:ea typeface="+mn-lt"/>
                <a:cs typeface="+mn-lt"/>
              </a:rPr>
              <a:t>the</a:t>
            </a:r>
            <a:r>
              <a:rPr lang="ro-RO" b="1" dirty="0">
                <a:ea typeface="+mn-lt"/>
                <a:cs typeface="+mn-lt"/>
              </a:rPr>
              <a:t> </a:t>
            </a:r>
            <a:r>
              <a:rPr lang="ro-RO" b="1" err="1">
                <a:ea typeface="+mn-lt"/>
                <a:cs typeface="+mn-lt"/>
              </a:rPr>
              <a:t>right</a:t>
            </a:r>
            <a:r>
              <a:rPr lang="ro-RO" b="1" dirty="0">
                <a:ea typeface="+mn-lt"/>
                <a:cs typeface="+mn-lt"/>
              </a:rPr>
              <a:t> </a:t>
            </a:r>
            <a:r>
              <a:rPr lang="ro-RO" b="1" err="1">
                <a:ea typeface="+mn-lt"/>
                <a:cs typeface="+mn-lt"/>
              </a:rPr>
              <a:t>image</a:t>
            </a:r>
            <a:r>
              <a:rPr lang="ro-RO" b="1" dirty="0">
                <a:ea typeface="+mn-lt"/>
                <a:cs typeface="+mn-lt"/>
              </a:rPr>
              <a:t> </a:t>
            </a:r>
            <a:r>
              <a:rPr lang="ro-RO" b="1" err="1">
                <a:ea typeface="+mn-lt"/>
                <a:cs typeface="+mn-lt"/>
              </a:rPr>
              <a:t>shifts</a:t>
            </a:r>
            <a:r>
              <a:rPr lang="ro-RO" b="1" dirty="0">
                <a:ea typeface="+mn-lt"/>
                <a:cs typeface="+mn-lt"/>
              </a:rPr>
              <a:t> </a:t>
            </a:r>
            <a:r>
              <a:rPr lang="ro-RO" b="1" err="1">
                <a:ea typeface="+mn-lt"/>
                <a:cs typeface="+mn-lt"/>
              </a:rPr>
              <a:t>horizontally</a:t>
            </a:r>
            <a:r>
              <a:rPr lang="ro-RO" b="1" dirty="0">
                <a:ea typeface="+mn-lt"/>
                <a:cs typeface="+mn-lt"/>
              </a:rPr>
              <a:t> </a:t>
            </a:r>
            <a:r>
              <a:rPr lang="ro-RO" b="1" err="1">
                <a:ea typeface="+mn-lt"/>
                <a:cs typeface="+mn-lt"/>
              </a:rPr>
              <a:t>from</a:t>
            </a:r>
            <a:r>
              <a:rPr lang="ro-RO" b="1" dirty="0">
                <a:ea typeface="+mn-lt"/>
                <a:cs typeface="+mn-lt"/>
              </a:rPr>
              <a:t> </a:t>
            </a:r>
            <a:r>
              <a:rPr lang="ro-RO" b="1" err="1">
                <a:ea typeface="+mn-lt"/>
                <a:cs typeface="+mn-lt"/>
              </a:rPr>
              <a:t>right</a:t>
            </a:r>
            <a:r>
              <a:rPr lang="ro-RO" b="1" dirty="0">
                <a:ea typeface="+mn-lt"/>
                <a:cs typeface="+mn-lt"/>
              </a:rPr>
              <a:t> </a:t>
            </a:r>
            <a:r>
              <a:rPr lang="ro-RO" b="1" err="1">
                <a:ea typeface="+mn-lt"/>
                <a:cs typeface="+mn-lt"/>
              </a:rPr>
              <a:t>to</a:t>
            </a:r>
            <a:r>
              <a:rPr lang="ro-RO" b="1">
                <a:ea typeface="+mn-lt"/>
                <a:cs typeface="+mn-lt"/>
              </a:rPr>
              <a:t> left, </a:t>
            </a:r>
            <a:r>
              <a:rPr lang="ro-RO" b="1" err="1">
                <a:ea typeface="+mn-lt"/>
                <a:cs typeface="+mn-lt"/>
              </a:rPr>
              <a:t>looking</a:t>
            </a:r>
            <a:r>
              <a:rPr lang="ro-RO" b="1">
                <a:ea typeface="+mn-lt"/>
                <a:cs typeface="+mn-lt"/>
              </a:rPr>
              <a:t> for </a:t>
            </a:r>
            <a:r>
              <a:rPr lang="ro-RO" b="1" err="1">
                <a:ea typeface="+mn-lt"/>
                <a:cs typeface="+mn-lt"/>
              </a:rPr>
              <a:t>the</a:t>
            </a:r>
            <a:r>
              <a:rPr lang="ro-RO" b="1" dirty="0">
                <a:ea typeface="+mn-lt"/>
                <a:cs typeface="+mn-lt"/>
              </a:rPr>
              <a:t> </a:t>
            </a:r>
            <a:r>
              <a:rPr lang="ro-RO" b="1" err="1">
                <a:ea typeface="+mn-lt"/>
                <a:cs typeface="+mn-lt"/>
              </a:rPr>
              <a:t>correspoing</a:t>
            </a:r>
            <a:r>
              <a:rPr lang="ro-RO" b="1">
                <a:ea typeface="+mn-lt"/>
                <a:cs typeface="+mn-lt"/>
              </a:rPr>
              <a:t> pixel.</a:t>
            </a:r>
          </a:p>
        </p:txBody>
      </p:sp>
      <p:sp>
        <p:nvSpPr>
          <p:cNvPr id="6" name="Substituent conținut 5">
            <a:extLst>
              <a:ext uri="{FF2B5EF4-FFF2-40B4-BE49-F238E27FC236}">
                <a16:creationId xmlns:a16="http://schemas.microsoft.com/office/drawing/2014/main" id="{37E63ACC-A8C6-414B-951F-AF1C4719AD47}"/>
              </a:ext>
            </a:extLst>
          </p:cNvPr>
          <p:cNvSpPr>
            <a:spLocks noGrp="1"/>
          </p:cNvSpPr>
          <p:nvPr>
            <p:ph sz="quarter" idx="4294967295"/>
          </p:nvPr>
        </p:nvSpPr>
        <p:spPr>
          <a:xfrm>
            <a:off x="7546975" y="2820988"/>
            <a:ext cx="4645025" cy="2638425"/>
          </a:xfrm>
        </p:spPr>
        <p:txBody>
          <a:bodyPr vert="horz" lIns="91440" tIns="45720" rIns="91440" bIns="45720" rtlCol="0" anchor="t">
            <a:normAutofit/>
          </a:bodyPr>
          <a:lstStyle/>
          <a:p>
            <a:pPr marL="0" indent="0">
              <a:buNone/>
            </a:pPr>
            <a:endParaRPr lang="ro-RO"/>
          </a:p>
          <a:p>
            <a:pPr marL="0" indent="0">
              <a:buNone/>
            </a:pPr>
            <a:endParaRPr lang="ro-RO"/>
          </a:p>
        </p:txBody>
      </p:sp>
      <p:pic>
        <p:nvPicPr>
          <p:cNvPr id="11" name="Imagine 11" descr="O imagine care conține desen&#10;&#10;Descrierea a fost generată cu un grad foarte mare de încredere">
            <a:extLst>
              <a:ext uri="{FF2B5EF4-FFF2-40B4-BE49-F238E27FC236}">
                <a16:creationId xmlns:a16="http://schemas.microsoft.com/office/drawing/2014/main" id="{22949280-2383-4DA2-AADC-BFDE29FB3F97}"/>
              </a:ext>
            </a:extLst>
          </p:cNvPr>
          <p:cNvPicPr>
            <a:picLocks noChangeAspect="1"/>
          </p:cNvPicPr>
          <p:nvPr/>
        </p:nvPicPr>
        <p:blipFill>
          <a:blip r:embed="rId2"/>
          <a:stretch>
            <a:fillRect/>
          </a:stretch>
        </p:blipFill>
        <p:spPr>
          <a:xfrm>
            <a:off x="2696705" y="3628110"/>
            <a:ext cx="6488623" cy="583341"/>
          </a:xfrm>
          <a:prstGeom prst="rect">
            <a:avLst/>
          </a:prstGeom>
        </p:spPr>
      </p:pic>
    </p:spTree>
    <p:extLst>
      <p:ext uri="{BB962C8B-B14F-4D97-AF65-F5344CB8AC3E}">
        <p14:creationId xmlns:p14="http://schemas.microsoft.com/office/powerpoint/2010/main" val="55753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A331BDF-13B7-4AA7-92B5-4B292921F135}"/>
              </a:ext>
            </a:extLst>
          </p:cNvPr>
          <p:cNvSpPr>
            <a:spLocks noGrp="1"/>
          </p:cNvSpPr>
          <p:nvPr>
            <p:ph type="title"/>
          </p:nvPr>
        </p:nvSpPr>
        <p:spPr>
          <a:xfrm>
            <a:off x="1163055" y="817078"/>
            <a:ext cx="9969288" cy="798014"/>
          </a:xfrm>
        </p:spPr>
        <p:txBody>
          <a:bodyPr>
            <a:noAutofit/>
          </a:bodyPr>
          <a:lstStyle/>
          <a:p>
            <a:r>
              <a:rPr lang="ro-RO" sz="2800">
                <a:ea typeface="+mj-lt"/>
                <a:cs typeface="+mj-lt"/>
              </a:rPr>
              <a:t>DISPARITY SPACE IMAGE (DSI) DEFINED BY THE DIMENSIONS OF THE LEFT IMAGE AND THE DISPARITY SEARCH RANGE.</a:t>
            </a:r>
            <a:endParaRPr lang="ro-RO" sz="2800"/>
          </a:p>
        </p:txBody>
      </p:sp>
      <p:sp>
        <p:nvSpPr>
          <p:cNvPr id="3" name="Substituent text 2">
            <a:extLst>
              <a:ext uri="{FF2B5EF4-FFF2-40B4-BE49-F238E27FC236}">
                <a16:creationId xmlns:a16="http://schemas.microsoft.com/office/drawing/2014/main" id="{7B89FFA6-B4B6-4D20-B82D-C29854CC6E44}"/>
              </a:ext>
            </a:extLst>
          </p:cNvPr>
          <p:cNvSpPr>
            <a:spLocks noGrp="1"/>
          </p:cNvSpPr>
          <p:nvPr>
            <p:ph type="body" idx="1"/>
          </p:nvPr>
        </p:nvSpPr>
        <p:spPr>
          <a:xfrm>
            <a:off x="1634462" y="2071210"/>
            <a:ext cx="4645152" cy="801943"/>
          </a:xfrm>
        </p:spPr>
        <p:txBody>
          <a:bodyPr>
            <a:normAutofit/>
          </a:bodyPr>
          <a:lstStyle/>
          <a:p>
            <a:r>
              <a:rPr lang="ro-RO"/>
              <a:t>IMAGE</a:t>
            </a:r>
          </a:p>
        </p:txBody>
      </p:sp>
      <p:pic>
        <p:nvPicPr>
          <p:cNvPr id="7" name="Imagine 7" descr="O imagine care conține masă&#10;&#10;Descrierea a fost generată cu un grad foarte mare de încredere">
            <a:extLst>
              <a:ext uri="{FF2B5EF4-FFF2-40B4-BE49-F238E27FC236}">
                <a16:creationId xmlns:a16="http://schemas.microsoft.com/office/drawing/2014/main" id="{570010AC-9AB3-41D9-B745-822E6B88ABD0}"/>
              </a:ext>
            </a:extLst>
          </p:cNvPr>
          <p:cNvPicPr>
            <a:picLocks noGrp="1" noChangeAspect="1"/>
          </p:cNvPicPr>
          <p:nvPr>
            <p:ph sz="half" idx="2"/>
          </p:nvPr>
        </p:nvPicPr>
        <p:blipFill>
          <a:blip r:embed="rId2"/>
          <a:stretch>
            <a:fillRect/>
          </a:stretch>
        </p:blipFill>
        <p:spPr>
          <a:xfrm>
            <a:off x="1632679" y="2869472"/>
            <a:ext cx="4287089" cy="2644457"/>
          </a:xfrm>
        </p:spPr>
      </p:pic>
      <p:sp>
        <p:nvSpPr>
          <p:cNvPr id="5" name="Substituent text 4">
            <a:extLst>
              <a:ext uri="{FF2B5EF4-FFF2-40B4-BE49-F238E27FC236}">
                <a16:creationId xmlns:a16="http://schemas.microsoft.com/office/drawing/2014/main" id="{BF52458C-81AB-446F-AAE5-625038BD0015}"/>
              </a:ext>
            </a:extLst>
          </p:cNvPr>
          <p:cNvSpPr>
            <a:spLocks noGrp="1"/>
          </p:cNvSpPr>
          <p:nvPr>
            <p:ph type="body" sz="quarter" idx="3"/>
          </p:nvPr>
        </p:nvSpPr>
        <p:spPr>
          <a:xfrm>
            <a:off x="7632854" y="2061749"/>
            <a:ext cx="4645152" cy="802237"/>
          </a:xfrm>
        </p:spPr>
        <p:txBody>
          <a:bodyPr>
            <a:normAutofit/>
          </a:bodyPr>
          <a:lstStyle/>
          <a:p>
            <a:r>
              <a:rPr lang="ro-RO"/>
              <a:t>DSI</a:t>
            </a:r>
          </a:p>
        </p:txBody>
      </p:sp>
      <p:pic>
        <p:nvPicPr>
          <p:cNvPr id="8" name="Imagine 8" descr="O imagine care conține desen, masă&#10;&#10;Descrierea a fost generată cu un grad foarte mare de încredere">
            <a:extLst>
              <a:ext uri="{FF2B5EF4-FFF2-40B4-BE49-F238E27FC236}">
                <a16:creationId xmlns:a16="http://schemas.microsoft.com/office/drawing/2014/main" id="{DECCF02B-6458-439F-AED4-A3E42FB84B34}"/>
              </a:ext>
            </a:extLst>
          </p:cNvPr>
          <p:cNvPicPr>
            <a:picLocks noGrp="1" noChangeAspect="1"/>
          </p:cNvPicPr>
          <p:nvPr>
            <p:ph sz="quarter" idx="4"/>
          </p:nvPr>
        </p:nvPicPr>
        <p:blipFill>
          <a:blip r:embed="rId3"/>
          <a:stretch>
            <a:fillRect/>
          </a:stretch>
        </p:blipFill>
        <p:spPr>
          <a:xfrm>
            <a:off x="7630002" y="2821491"/>
            <a:ext cx="3113939" cy="2637371"/>
          </a:xfrm>
        </p:spPr>
      </p:pic>
      <p:sp>
        <p:nvSpPr>
          <p:cNvPr id="9" name="Săgeată: dreapta 8">
            <a:extLst>
              <a:ext uri="{FF2B5EF4-FFF2-40B4-BE49-F238E27FC236}">
                <a16:creationId xmlns:a16="http://schemas.microsoft.com/office/drawing/2014/main" id="{96161308-523F-46E7-8560-025B486E37C3}"/>
              </a:ext>
            </a:extLst>
          </p:cNvPr>
          <p:cNvSpPr/>
          <p:nvPr/>
        </p:nvSpPr>
        <p:spPr>
          <a:xfrm>
            <a:off x="6149236" y="3948684"/>
            <a:ext cx="981559" cy="484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10914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1D41720-D3A3-4D33-941B-1B09CE0B1ABB}"/>
              </a:ext>
            </a:extLst>
          </p:cNvPr>
          <p:cNvSpPr>
            <a:spLocks noGrp="1"/>
          </p:cNvSpPr>
          <p:nvPr>
            <p:ph type="title"/>
          </p:nvPr>
        </p:nvSpPr>
        <p:spPr/>
        <p:txBody>
          <a:bodyPr/>
          <a:lstStyle/>
          <a:p>
            <a:r>
              <a:rPr lang="ro-RO" dirty="0" err="1"/>
              <a:t>disparity</a:t>
            </a:r>
          </a:p>
        </p:txBody>
      </p:sp>
      <p:sp>
        <p:nvSpPr>
          <p:cNvPr id="3" name="Substituent conținut 2">
            <a:extLst>
              <a:ext uri="{FF2B5EF4-FFF2-40B4-BE49-F238E27FC236}">
                <a16:creationId xmlns:a16="http://schemas.microsoft.com/office/drawing/2014/main" id="{3CDD971B-8C40-4AC4-A582-992DA9410499}"/>
              </a:ext>
            </a:extLst>
          </p:cNvPr>
          <p:cNvSpPr>
            <a:spLocks noGrp="1"/>
          </p:cNvSpPr>
          <p:nvPr>
            <p:ph idx="1"/>
          </p:nvPr>
        </p:nvSpPr>
        <p:spPr/>
        <p:txBody>
          <a:bodyPr/>
          <a:lstStyle/>
          <a:p>
            <a:r>
              <a:rPr lang="ro-RO" dirty="0">
                <a:ea typeface="+mn-lt"/>
                <a:cs typeface="+mn-lt"/>
              </a:rPr>
              <a:t>The </a:t>
            </a:r>
            <a:r>
              <a:rPr lang="ro-RO" dirty="0" err="1">
                <a:ea typeface="+mn-lt"/>
                <a:cs typeface="+mn-lt"/>
              </a:rPr>
              <a:t>hamming</a:t>
            </a:r>
            <a:r>
              <a:rPr lang="ro-RO" dirty="0">
                <a:ea typeface="+mn-lt"/>
                <a:cs typeface="+mn-lt"/>
              </a:rPr>
              <a:t> </a:t>
            </a:r>
            <a:r>
              <a:rPr lang="ro-RO" dirty="0" err="1">
                <a:ea typeface="+mn-lt"/>
                <a:cs typeface="+mn-lt"/>
              </a:rPr>
              <a:t>distance</a:t>
            </a:r>
            <a:r>
              <a:rPr lang="ro-RO" dirty="0">
                <a:ea typeface="+mn-lt"/>
                <a:cs typeface="+mn-lt"/>
              </a:rPr>
              <a:t> </a:t>
            </a:r>
            <a:r>
              <a:rPr lang="ro-RO" dirty="0" err="1">
                <a:ea typeface="+mn-lt"/>
                <a:cs typeface="+mn-lt"/>
              </a:rPr>
              <a:t>is</a:t>
            </a:r>
            <a:r>
              <a:rPr lang="ro-RO" dirty="0">
                <a:ea typeface="+mn-lt"/>
                <a:cs typeface="+mn-lt"/>
              </a:rPr>
              <a:t> </a:t>
            </a:r>
            <a:r>
              <a:rPr lang="ro-RO" dirty="0" err="1">
                <a:ea typeface="+mn-lt"/>
                <a:cs typeface="+mn-lt"/>
              </a:rPr>
              <a:t>minimized</a:t>
            </a:r>
            <a:r>
              <a:rPr lang="ro-RO" dirty="0">
                <a:ea typeface="+mn-lt"/>
                <a:cs typeface="+mn-lt"/>
              </a:rPr>
              <a:t> </a:t>
            </a:r>
            <a:r>
              <a:rPr lang="ro-RO" dirty="0" err="1">
                <a:ea typeface="+mn-lt"/>
                <a:cs typeface="+mn-lt"/>
              </a:rPr>
              <a:t>after</a:t>
            </a:r>
            <a:r>
              <a:rPr lang="ro-RO" dirty="0">
                <a:ea typeface="+mn-lt"/>
                <a:cs typeface="+mn-lt"/>
              </a:rPr>
              <a:t> </a:t>
            </a:r>
            <a:r>
              <a:rPr lang="ro-RO" dirty="0" err="1">
                <a:ea typeface="+mn-lt"/>
                <a:cs typeface="+mn-lt"/>
              </a:rPr>
              <a:t>applying</a:t>
            </a:r>
            <a:r>
              <a:rPr lang="ro-RO" dirty="0">
                <a:ea typeface="+mn-lt"/>
                <a:cs typeface="+mn-lt"/>
              </a:rPr>
              <a:t> </a:t>
            </a:r>
            <a:r>
              <a:rPr lang="ro-RO" dirty="0" err="1">
                <a:ea typeface="+mn-lt"/>
                <a:cs typeface="+mn-lt"/>
              </a:rPr>
              <a:t>the</a:t>
            </a:r>
            <a:r>
              <a:rPr lang="ro-RO" dirty="0">
                <a:ea typeface="+mn-lt"/>
                <a:cs typeface="+mn-lt"/>
              </a:rPr>
              <a:t> </a:t>
            </a:r>
            <a:r>
              <a:rPr lang="ro-RO" dirty="0" err="1">
                <a:ea typeface="+mn-lt"/>
                <a:cs typeface="+mn-lt"/>
              </a:rPr>
              <a:t>census</a:t>
            </a:r>
            <a:r>
              <a:rPr lang="ro-RO" dirty="0">
                <a:ea typeface="+mn-lt"/>
                <a:cs typeface="+mn-lt"/>
              </a:rPr>
              <a:t> transform </a:t>
            </a:r>
            <a:r>
              <a:rPr lang="ro-RO" dirty="0" err="1">
                <a:ea typeface="+mn-lt"/>
                <a:cs typeface="+mn-lt"/>
              </a:rPr>
              <a:t>to</a:t>
            </a:r>
            <a:r>
              <a:rPr lang="ro-RO" dirty="0">
                <a:ea typeface="+mn-lt"/>
                <a:cs typeface="+mn-lt"/>
              </a:rPr>
              <a:t> calculate </a:t>
            </a:r>
            <a:r>
              <a:rPr lang="ro-RO" dirty="0" err="1">
                <a:ea typeface="+mn-lt"/>
                <a:cs typeface="+mn-lt"/>
              </a:rPr>
              <a:t>the</a:t>
            </a:r>
            <a:r>
              <a:rPr lang="ro-RO" dirty="0">
                <a:ea typeface="+mn-lt"/>
                <a:cs typeface="+mn-lt"/>
              </a:rPr>
              <a:t> </a:t>
            </a:r>
            <a:r>
              <a:rPr lang="ro-RO" dirty="0" err="1">
                <a:ea typeface="+mn-lt"/>
                <a:cs typeface="+mn-lt"/>
              </a:rPr>
              <a:t>matching</a:t>
            </a:r>
            <a:r>
              <a:rPr lang="ro-RO" dirty="0">
                <a:ea typeface="+mn-lt"/>
                <a:cs typeface="+mn-lt"/>
              </a:rPr>
              <a:t> </a:t>
            </a:r>
            <a:r>
              <a:rPr lang="ro-RO" dirty="0" err="1">
                <a:ea typeface="+mn-lt"/>
                <a:cs typeface="+mn-lt"/>
              </a:rPr>
              <a:t>value</a:t>
            </a:r>
            <a:r>
              <a:rPr lang="ro-RO" dirty="0">
                <a:ea typeface="+mn-lt"/>
                <a:cs typeface="+mn-lt"/>
              </a:rPr>
              <a:t> </a:t>
            </a:r>
            <a:r>
              <a:rPr lang="ro-RO" dirty="0" err="1">
                <a:ea typeface="+mn-lt"/>
                <a:cs typeface="+mn-lt"/>
              </a:rPr>
              <a:t>by</a:t>
            </a:r>
            <a:r>
              <a:rPr lang="ro-RO" dirty="0">
                <a:ea typeface="+mn-lt"/>
                <a:cs typeface="+mn-lt"/>
              </a:rPr>
              <a:t> </a:t>
            </a:r>
            <a:r>
              <a:rPr lang="ro-RO" dirty="0" err="1">
                <a:ea typeface="+mn-lt"/>
                <a:cs typeface="+mn-lt"/>
              </a:rPr>
              <a:t>computing</a:t>
            </a:r>
            <a:r>
              <a:rPr lang="ro-RO" dirty="0">
                <a:ea typeface="+mn-lt"/>
                <a:cs typeface="+mn-lt"/>
              </a:rPr>
              <a:t> for </a:t>
            </a:r>
            <a:r>
              <a:rPr lang="ro-RO" dirty="0" err="1">
                <a:ea typeface="+mn-lt"/>
                <a:cs typeface="+mn-lt"/>
              </a:rPr>
              <a:t>each</a:t>
            </a:r>
            <a:r>
              <a:rPr lang="ro-RO" dirty="0">
                <a:ea typeface="+mn-lt"/>
                <a:cs typeface="+mn-lt"/>
              </a:rPr>
              <a:t> </a:t>
            </a:r>
            <a:r>
              <a:rPr lang="ro-RO" dirty="0" err="1">
                <a:ea typeface="+mn-lt"/>
                <a:cs typeface="+mn-lt"/>
              </a:rPr>
              <a:t>disparity</a:t>
            </a:r>
            <a:r>
              <a:rPr lang="ro-RO" dirty="0">
                <a:ea typeface="+mn-lt"/>
                <a:cs typeface="+mn-lt"/>
              </a:rPr>
              <a:t> </a:t>
            </a:r>
            <a:r>
              <a:rPr lang="ro-RO" dirty="0" err="1">
                <a:ea typeface="+mn-lt"/>
                <a:cs typeface="+mn-lt"/>
              </a:rPr>
              <a:t>the</a:t>
            </a:r>
            <a:r>
              <a:rPr lang="ro-RO" dirty="0">
                <a:ea typeface="+mn-lt"/>
                <a:cs typeface="+mn-lt"/>
              </a:rPr>
              <a:t> </a:t>
            </a:r>
            <a:r>
              <a:rPr lang="ro-RO" dirty="0" err="1">
                <a:ea typeface="+mn-lt"/>
                <a:cs typeface="+mn-lt"/>
              </a:rPr>
              <a:t>sum</a:t>
            </a:r>
            <a:r>
              <a:rPr lang="ro-RO" dirty="0">
                <a:ea typeface="+mn-lt"/>
                <a:cs typeface="+mn-lt"/>
              </a:rPr>
              <a:t> of </a:t>
            </a:r>
            <a:r>
              <a:rPr lang="ro-RO" dirty="0" err="1">
                <a:ea typeface="+mn-lt"/>
                <a:cs typeface="+mn-lt"/>
              </a:rPr>
              <a:t>hamming</a:t>
            </a:r>
            <a:r>
              <a:rPr lang="ro-RO" dirty="0">
                <a:ea typeface="+mn-lt"/>
                <a:cs typeface="+mn-lt"/>
              </a:rPr>
              <a:t> </a:t>
            </a:r>
            <a:r>
              <a:rPr lang="ro-RO" dirty="0" err="1">
                <a:ea typeface="+mn-lt"/>
                <a:cs typeface="+mn-lt"/>
              </a:rPr>
              <a:t>distances</a:t>
            </a:r>
            <a:r>
              <a:rPr lang="ro-RO" dirty="0">
                <a:ea typeface="+mn-lt"/>
                <a:cs typeface="+mn-lt"/>
              </a:rPr>
              <a:t> </a:t>
            </a:r>
            <a:r>
              <a:rPr lang="ro-RO" dirty="0" err="1">
                <a:ea typeface="+mn-lt"/>
                <a:cs typeface="+mn-lt"/>
              </a:rPr>
              <a:t>from</a:t>
            </a:r>
            <a:r>
              <a:rPr lang="ro-RO" dirty="0">
                <a:ea typeface="+mn-lt"/>
                <a:cs typeface="+mn-lt"/>
              </a:rPr>
              <a:t> </a:t>
            </a:r>
            <a:r>
              <a:rPr lang="ro-RO" dirty="0" err="1">
                <a:ea typeface="+mn-lt"/>
                <a:cs typeface="+mn-lt"/>
              </a:rPr>
              <a:t>the</a:t>
            </a:r>
            <a:r>
              <a:rPr lang="ro-RO" dirty="0">
                <a:ea typeface="+mn-lt"/>
                <a:cs typeface="+mn-lt"/>
              </a:rPr>
              <a:t> DSI in a </a:t>
            </a:r>
            <a:r>
              <a:rPr lang="ro-RO" dirty="0" err="1">
                <a:ea typeface="+mn-lt"/>
                <a:cs typeface="+mn-lt"/>
              </a:rPr>
              <a:t>window</a:t>
            </a:r>
            <a:r>
              <a:rPr lang="ro-RO" dirty="0">
                <a:ea typeface="+mn-lt"/>
                <a:cs typeface="+mn-lt"/>
              </a:rPr>
              <a:t> of 100. For </a:t>
            </a:r>
            <a:r>
              <a:rPr lang="ro-RO" dirty="0" err="1">
                <a:ea typeface="+mn-lt"/>
                <a:cs typeface="+mn-lt"/>
              </a:rPr>
              <a:t>each</a:t>
            </a:r>
            <a:r>
              <a:rPr lang="ro-RO" dirty="0">
                <a:ea typeface="+mn-lt"/>
                <a:cs typeface="+mn-lt"/>
              </a:rPr>
              <a:t> pixel, </a:t>
            </a:r>
            <a:r>
              <a:rPr lang="ro-RO" dirty="0" err="1">
                <a:ea typeface="+mn-lt"/>
                <a:cs typeface="+mn-lt"/>
              </a:rPr>
              <a:t>the</a:t>
            </a:r>
            <a:r>
              <a:rPr lang="ro-RO" dirty="0">
                <a:ea typeface="+mn-lt"/>
                <a:cs typeface="+mn-lt"/>
              </a:rPr>
              <a:t> </a:t>
            </a:r>
            <a:r>
              <a:rPr lang="ro-RO" dirty="0" err="1">
                <a:ea typeface="+mn-lt"/>
                <a:cs typeface="+mn-lt"/>
              </a:rPr>
              <a:t>disparity</a:t>
            </a:r>
            <a:r>
              <a:rPr lang="ro-RO" dirty="0">
                <a:ea typeface="+mn-lt"/>
                <a:cs typeface="+mn-lt"/>
              </a:rPr>
              <a:t> </a:t>
            </a:r>
            <a:r>
              <a:rPr lang="ro-RO" dirty="0" err="1">
                <a:ea typeface="+mn-lt"/>
                <a:cs typeface="+mn-lt"/>
              </a:rPr>
              <a:t>with</a:t>
            </a:r>
            <a:r>
              <a:rPr lang="ro-RO" dirty="0">
                <a:ea typeface="+mn-lt"/>
                <a:cs typeface="+mn-lt"/>
              </a:rPr>
              <a:t> </a:t>
            </a:r>
            <a:r>
              <a:rPr lang="ro-RO" dirty="0" err="1">
                <a:ea typeface="+mn-lt"/>
                <a:cs typeface="+mn-lt"/>
              </a:rPr>
              <a:t>the</a:t>
            </a:r>
            <a:r>
              <a:rPr lang="ro-RO" dirty="0">
                <a:ea typeface="+mn-lt"/>
                <a:cs typeface="+mn-lt"/>
              </a:rPr>
              <a:t> minimum </a:t>
            </a:r>
            <a:r>
              <a:rPr lang="ro-RO" dirty="0" err="1">
                <a:ea typeface="+mn-lt"/>
                <a:cs typeface="+mn-lt"/>
              </a:rPr>
              <a:t>sum</a:t>
            </a:r>
            <a:r>
              <a:rPr lang="ro-RO" dirty="0">
                <a:ea typeface="+mn-lt"/>
                <a:cs typeface="+mn-lt"/>
              </a:rPr>
              <a:t> </a:t>
            </a:r>
            <a:r>
              <a:rPr lang="ro-RO" dirty="0" err="1">
                <a:ea typeface="+mn-lt"/>
                <a:cs typeface="+mn-lt"/>
              </a:rPr>
              <a:t>is</a:t>
            </a:r>
            <a:r>
              <a:rPr lang="ro-RO" dirty="0">
                <a:ea typeface="+mn-lt"/>
                <a:cs typeface="+mn-lt"/>
              </a:rPr>
              <a:t> </a:t>
            </a:r>
            <a:r>
              <a:rPr lang="ro-RO" dirty="0" err="1">
                <a:ea typeface="+mn-lt"/>
                <a:cs typeface="+mn-lt"/>
              </a:rPr>
              <a:t>chosen</a:t>
            </a:r>
            <a:r>
              <a:rPr lang="ro-RO" dirty="0">
                <a:ea typeface="+mn-lt"/>
                <a:cs typeface="+mn-lt"/>
              </a:rPr>
              <a:t> </a:t>
            </a:r>
            <a:r>
              <a:rPr lang="ro-RO" dirty="0" err="1">
                <a:ea typeface="+mn-lt"/>
                <a:cs typeface="+mn-lt"/>
              </a:rPr>
              <a:t>and</a:t>
            </a:r>
            <a:r>
              <a:rPr lang="ro-RO" dirty="0">
                <a:ea typeface="+mn-lt"/>
                <a:cs typeface="+mn-lt"/>
              </a:rPr>
              <a:t> </a:t>
            </a:r>
            <a:r>
              <a:rPr lang="ro-RO" dirty="0" err="1">
                <a:ea typeface="+mn-lt"/>
                <a:cs typeface="+mn-lt"/>
              </a:rPr>
              <a:t>stored</a:t>
            </a:r>
            <a:r>
              <a:rPr lang="ro-RO" dirty="0">
                <a:ea typeface="+mn-lt"/>
                <a:cs typeface="+mn-lt"/>
              </a:rPr>
              <a:t> in </a:t>
            </a:r>
            <a:r>
              <a:rPr lang="ro-RO" dirty="0" err="1">
                <a:ea typeface="+mn-lt"/>
                <a:cs typeface="+mn-lt"/>
              </a:rPr>
              <a:t>the</a:t>
            </a:r>
            <a:r>
              <a:rPr lang="ro-RO" dirty="0">
                <a:ea typeface="+mn-lt"/>
                <a:cs typeface="+mn-lt"/>
              </a:rPr>
              <a:t> </a:t>
            </a:r>
            <a:r>
              <a:rPr lang="ro-RO" dirty="0" err="1">
                <a:ea typeface="+mn-lt"/>
                <a:cs typeface="+mn-lt"/>
              </a:rPr>
              <a:t>disparity</a:t>
            </a:r>
            <a:r>
              <a:rPr lang="ro-RO" dirty="0">
                <a:ea typeface="+mn-lt"/>
                <a:cs typeface="+mn-lt"/>
              </a:rPr>
              <a:t> </a:t>
            </a:r>
            <a:r>
              <a:rPr lang="ro-RO" dirty="0" err="1">
                <a:ea typeface="+mn-lt"/>
                <a:cs typeface="+mn-lt"/>
              </a:rPr>
              <a:t>map</a:t>
            </a:r>
            <a:r>
              <a:rPr lang="ro-RO" dirty="0">
                <a:ea typeface="+mn-lt"/>
                <a:cs typeface="+mn-lt"/>
              </a:rPr>
              <a:t>. The </a:t>
            </a:r>
            <a:r>
              <a:rPr lang="ro-RO" dirty="0" err="1">
                <a:ea typeface="+mn-lt"/>
                <a:cs typeface="+mn-lt"/>
              </a:rPr>
              <a:t>result</a:t>
            </a:r>
            <a:r>
              <a:rPr lang="ro-RO" dirty="0">
                <a:ea typeface="+mn-lt"/>
                <a:cs typeface="+mn-lt"/>
              </a:rPr>
              <a:t> in </a:t>
            </a:r>
            <a:r>
              <a:rPr lang="ro-RO" dirty="0" err="1">
                <a:ea typeface="+mn-lt"/>
                <a:cs typeface="+mn-lt"/>
              </a:rPr>
              <a:t>normalized</a:t>
            </a:r>
            <a:r>
              <a:rPr lang="ro-RO" dirty="0">
                <a:ea typeface="+mn-lt"/>
                <a:cs typeface="+mn-lt"/>
              </a:rPr>
              <a:t> </a:t>
            </a:r>
            <a:r>
              <a:rPr lang="ro-RO" dirty="0" err="1">
                <a:ea typeface="+mn-lt"/>
                <a:cs typeface="+mn-lt"/>
              </a:rPr>
              <a:t>between</a:t>
            </a:r>
            <a:r>
              <a:rPr lang="ro-RO" dirty="0">
                <a:ea typeface="+mn-lt"/>
                <a:cs typeface="+mn-lt"/>
              </a:rPr>
              <a:t> 0 </a:t>
            </a:r>
            <a:r>
              <a:rPr lang="ro-RO" dirty="0" err="1">
                <a:ea typeface="+mn-lt"/>
                <a:cs typeface="+mn-lt"/>
              </a:rPr>
              <a:t>and</a:t>
            </a:r>
            <a:r>
              <a:rPr lang="ro-RO" dirty="0">
                <a:ea typeface="+mn-lt"/>
                <a:cs typeface="+mn-lt"/>
              </a:rPr>
              <a:t> 255 </a:t>
            </a:r>
            <a:r>
              <a:rPr lang="ro-RO" dirty="0" err="1">
                <a:ea typeface="+mn-lt"/>
                <a:cs typeface="+mn-lt"/>
              </a:rPr>
              <a:t>by</a:t>
            </a:r>
            <a:r>
              <a:rPr lang="ro-RO" dirty="0">
                <a:ea typeface="+mn-lt"/>
                <a:cs typeface="+mn-lt"/>
              </a:rPr>
              <a:t> </a:t>
            </a:r>
            <a:r>
              <a:rPr lang="ro-RO" dirty="0" err="1">
                <a:ea typeface="+mn-lt"/>
                <a:cs typeface="+mn-lt"/>
              </a:rPr>
              <a:t>interpolation</a:t>
            </a:r>
            <a:r>
              <a:rPr lang="ro-RO" dirty="0">
                <a:ea typeface="+mn-lt"/>
                <a:cs typeface="+mn-lt"/>
              </a:rPr>
              <a:t>.</a:t>
            </a:r>
            <a:endParaRPr lang="ro-RO" dirty="0"/>
          </a:p>
          <a:p>
            <a:endParaRPr lang="ro-RO">
              <a:ea typeface="+mn-lt"/>
              <a:cs typeface="+mn-lt"/>
            </a:endParaRPr>
          </a:p>
          <a:p>
            <a:endParaRPr lang="ro-RO"/>
          </a:p>
        </p:txBody>
      </p:sp>
    </p:spTree>
    <p:extLst>
      <p:ext uri="{BB962C8B-B14F-4D97-AF65-F5344CB8AC3E}">
        <p14:creationId xmlns:p14="http://schemas.microsoft.com/office/powerpoint/2010/main" val="5754899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Ecran lat</PresentationFormat>
  <Slides>14</Slides>
  <Notes>0</Notes>
  <HiddenSlides>0</HiddenSlides>
  <ScaleCrop>false</ScaleCrop>
  <HeadingPairs>
    <vt:vector size="4" baseType="variant">
      <vt:variant>
        <vt:lpstr>Temă</vt:lpstr>
      </vt:variant>
      <vt:variant>
        <vt:i4>1</vt:i4>
      </vt:variant>
      <vt:variant>
        <vt:lpstr>Titluri diapozitive</vt:lpstr>
      </vt:variant>
      <vt:variant>
        <vt:i4>14</vt:i4>
      </vt:variant>
    </vt:vector>
  </HeadingPairs>
  <TitlesOfParts>
    <vt:vector size="15" baseType="lpstr">
      <vt:lpstr>Gallery</vt:lpstr>
      <vt:lpstr>Depth estimation from stereo images using Census Transform and Hamming Distance </vt:lpstr>
      <vt:lpstr>DEPTH ESTIMATION </vt:lpstr>
      <vt:lpstr>Prezentare PowerPoint</vt:lpstr>
      <vt:lpstr>Census transform</vt:lpstr>
      <vt:lpstr>CENSUS TRANSFORM </vt:lpstr>
      <vt:lpstr>Stereo matching</vt:lpstr>
      <vt:lpstr>Hamming distance</vt:lpstr>
      <vt:lpstr>DISPARITY SPACE IMAGE (DSI) DEFINED BY THE DIMENSIONS OF THE LEFT IMAGE AND THE DISPARITY SEARCH RANGE.</vt:lpstr>
      <vt:lpstr>disparity</vt:lpstr>
      <vt:lpstr>Noise filtering</vt:lpstr>
      <vt:lpstr>Results</vt:lpstr>
      <vt:lpstr>Results after noise filtering</vt:lpstr>
      <vt:lpstr>Error calculation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revision>607</cp:revision>
  <dcterms:created xsi:type="dcterms:W3CDTF">2020-05-30T19:55:16Z</dcterms:created>
  <dcterms:modified xsi:type="dcterms:W3CDTF">2020-05-31T20:54:30Z</dcterms:modified>
</cp:coreProperties>
</file>