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5" r:id="rId9"/>
    <p:sldId id="268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3B43-799D-8F0F-C147-29383F11F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Epidemic study based on community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7437B-9908-8AA7-8FBE-2D796A220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Rares</a:t>
            </a:r>
            <a:r>
              <a:rPr lang="en-GB" dirty="0"/>
              <a:t> Cristian Neagu - 001136056</a:t>
            </a:r>
          </a:p>
        </p:txBody>
      </p:sp>
    </p:spTree>
    <p:extLst>
      <p:ext uri="{BB962C8B-B14F-4D97-AF65-F5344CB8AC3E}">
        <p14:creationId xmlns:p14="http://schemas.microsoft.com/office/powerpoint/2010/main" val="34913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7907-2904-05C7-4C16-AC1EA2E4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Evaluation – </a:t>
            </a:r>
            <a:r>
              <a:rPr lang="en-GB" dirty="0"/>
              <a:t>SEIR Model 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748A-FDA7-765C-E46C-6399A4B29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Painstakingly checking state changes</a:t>
            </a:r>
          </a:p>
          <a:p>
            <a:r>
              <a:rPr lang="en-GB" dirty="0"/>
              <a:t>Monitor changes in infections when preventive measures are implemented </a:t>
            </a:r>
          </a:p>
          <a:p>
            <a:endParaRPr lang="en-GB" dirty="0"/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71DB492B-85F3-0951-DE33-86A8E851B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77" y="2983410"/>
            <a:ext cx="4115374" cy="305795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99C36CE-08F1-D86C-FA9A-D03FB9740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101" y="2921489"/>
            <a:ext cx="4305901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4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77B50-8EA8-EB9B-F084-6675AE1B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b="1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0E67C-435F-2E22-93B2-6FDA7E030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Studying communities reveals how the topology of a network influence the spread of a virus</a:t>
            </a:r>
          </a:p>
          <a:p>
            <a:r>
              <a:rPr lang="en-GB" dirty="0">
                <a:solidFill>
                  <a:schemeClr val="bg1"/>
                </a:solidFill>
              </a:rPr>
              <a:t>Some communities are more affected than others</a:t>
            </a:r>
          </a:p>
          <a:p>
            <a:r>
              <a:rPr lang="en-GB" dirty="0">
                <a:solidFill>
                  <a:schemeClr val="bg1"/>
                </a:solidFill>
              </a:rPr>
              <a:t>Focusing the efforts on a community might be beneficial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924DE4F-7C47-0494-5CB8-E897F56E5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94" y="1194289"/>
            <a:ext cx="6259581" cy="4929420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6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B139-84FD-700F-7A0E-DDE595B5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0491-E263-DFA1-7478-CEED14FD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measures implemented does not mean better results</a:t>
            </a:r>
          </a:p>
          <a:p>
            <a:r>
              <a:rPr lang="en-GB" dirty="0"/>
              <a:t>Some measures have better results than others</a:t>
            </a:r>
          </a:p>
          <a:p>
            <a:r>
              <a:rPr lang="en-GB" dirty="0"/>
              <a:t>The network topology might favour a specific measure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7361F-A2B7-E212-FD90-0E302109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93" y="3631201"/>
            <a:ext cx="9211961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2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B9B1-8C35-36B2-23B2-4510B0E6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epidemic studies be improved?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47BC-A7F7-0845-6408-1155C16ED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6032"/>
            <a:ext cx="8596668" cy="3880773"/>
          </a:xfrm>
        </p:spPr>
        <p:txBody>
          <a:bodyPr/>
          <a:lstStyle/>
          <a:p>
            <a:r>
              <a:rPr lang="en-GB" sz="2000" dirty="0"/>
              <a:t>Epidemic episodes are a reality</a:t>
            </a:r>
          </a:p>
          <a:p>
            <a:r>
              <a:rPr lang="en-GB" sz="2000" dirty="0"/>
              <a:t>Determining how would a virus spread in a community is not easy</a:t>
            </a:r>
          </a:p>
          <a:p>
            <a:r>
              <a:rPr lang="en-GB" sz="2000" dirty="0"/>
              <a:t>Determining how communities are affected is even harder</a:t>
            </a:r>
          </a:p>
          <a:p>
            <a:endParaRPr lang="en-GB" sz="2000" dirty="0"/>
          </a:p>
          <a:p>
            <a:r>
              <a:rPr lang="en-GB" sz="2000" dirty="0"/>
              <a:t>Finding communities and analysing their dynamics might lead to new conclusions</a:t>
            </a:r>
          </a:p>
          <a:p>
            <a:r>
              <a:rPr lang="en-GB" sz="2000" dirty="0"/>
              <a:t>Preventive measures are more effective and less expensive</a:t>
            </a:r>
          </a:p>
          <a:p>
            <a:r>
              <a:rPr lang="en-GB" sz="2000" dirty="0"/>
              <a:t>Less community disruption </a:t>
            </a:r>
          </a:p>
        </p:txBody>
      </p:sp>
    </p:spTree>
    <p:extLst>
      <p:ext uri="{BB962C8B-B14F-4D97-AF65-F5344CB8AC3E}">
        <p14:creationId xmlns:p14="http://schemas.microsoft.com/office/powerpoint/2010/main" val="46320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C68F-DEC5-535B-680B-9663AC56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Community Detection </a:t>
            </a:r>
            <a:r>
              <a:rPr lang="en-GB" dirty="0"/>
              <a:t>– How to do 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35A6-A97A-8BEB-43CA-5FBBCC12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Humans form and part of multiple communities, but not all are relevant</a:t>
            </a:r>
          </a:p>
          <a:p>
            <a:r>
              <a:rPr lang="en-GB"/>
              <a:t>Finding what communities to explore and how this communities are formed is important</a:t>
            </a:r>
          </a:p>
          <a:p>
            <a:endParaRPr lang="en-GB"/>
          </a:p>
          <a:p>
            <a:r>
              <a:rPr lang="en-GB"/>
              <a:t>We are interested in communities that facilitate the exposure to the virus (geographical location, social networks, etc)</a:t>
            </a:r>
          </a:p>
          <a:p>
            <a:r>
              <a:rPr lang="en-GB" b="1"/>
              <a:t>Modularity </a:t>
            </a:r>
            <a:r>
              <a:rPr lang="en-GB"/>
              <a:t>is the perfect metric for this application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2956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D6F9-36BA-9C7F-8741-B3AC1849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Louvain algorithm – </a:t>
            </a:r>
            <a:r>
              <a:rPr lang="en-GB" dirty="0"/>
              <a:t>Modularity 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0B5F-1663-8A22-2A68-F1DED864F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Modularity measures how connected is a community compared with the rest of the network.</a:t>
            </a:r>
          </a:p>
          <a:p>
            <a:r>
              <a:rPr lang="en-GB" dirty="0"/>
              <a:t>The more interconnected a group of nodes is the more likely it is to be a community </a:t>
            </a:r>
          </a:p>
          <a:p>
            <a:r>
              <a:rPr lang="en-GB" dirty="0"/>
              <a:t>Beneficial in studying a viral spread </a:t>
            </a:r>
          </a:p>
          <a:p>
            <a:endParaRPr lang="en-GB" dirty="0"/>
          </a:p>
          <a:p>
            <a:r>
              <a:rPr lang="en-GB" dirty="0"/>
              <a:t>Louvain algorithm maximises modularity, separating the graph into more and more well connected subgraphs. </a:t>
            </a:r>
          </a:p>
        </p:txBody>
      </p:sp>
      <p:pic>
        <p:nvPicPr>
          <p:cNvPr id="5" name="Picture 4" descr="Modularity equation">
            <a:extLst>
              <a:ext uri="{FF2B5EF4-FFF2-40B4-BE49-F238E27FC236}">
                <a16:creationId xmlns:a16="http://schemas.microsoft.com/office/drawing/2014/main" id="{D0E2CE57-463B-F132-74BA-392D7598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004" y="5286241"/>
            <a:ext cx="3467584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4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7905-0FFA-8F80-E4CD-4900598D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Louvain Algorithm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CB22-BDB7-9D15-8401-CA5BCD29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most used algorithm in community detection </a:t>
            </a:r>
          </a:p>
          <a:p>
            <a:r>
              <a:rPr lang="en-GB" dirty="0"/>
              <a:t>Countless applications and variations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Step 1: Assign node to a different community until the maximum value of modularity is found </a:t>
            </a:r>
          </a:p>
          <a:p>
            <a:r>
              <a:rPr lang="en-GB" dirty="0"/>
              <a:t>Step 2: merge found communities. </a:t>
            </a:r>
          </a:p>
          <a:p>
            <a:r>
              <a:rPr lang="en-GB" dirty="0"/>
              <a:t>Step 3: Repeat until no more improvements are  recorded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56F360-D24C-5B0D-E896-3AC72B6A4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663" y="5060150"/>
            <a:ext cx="6878010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1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A43E-221F-BB11-1C12-01E014E5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SEIR Model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51C1C-D94D-2010-0468-1ADF2B1B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Susceptible – Exposed – Infected – Recovered Model is a method of simulating viral dynamics in a given population</a:t>
            </a:r>
          </a:p>
          <a:p>
            <a:r>
              <a:rPr lang="en-GB" dirty="0"/>
              <a:t>Keeps track of the nodes in all four states at all times of the simulation </a:t>
            </a:r>
          </a:p>
          <a:p>
            <a:r>
              <a:rPr lang="en-GB" dirty="0"/>
              <a:t>Can help in studying the recovery and exposure rate as well as the infection rate</a:t>
            </a:r>
          </a:p>
          <a:p>
            <a:endParaRPr lang="en-GB" dirty="0"/>
          </a:p>
          <a:p>
            <a:r>
              <a:rPr lang="en-GB" dirty="0"/>
              <a:t>Allows the user to change simulation parameters such as </a:t>
            </a:r>
            <a:r>
              <a:rPr lang="en-GB" b="1" dirty="0"/>
              <a:t>probability of infection, exposure or recovery</a:t>
            </a:r>
            <a:r>
              <a:rPr lang="en-GB" dirty="0"/>
              <a:t> and many more</a:t>
            </a:r>
          </a:p>
          <a:p>
            <a:r>
              <a:rPr lang="en-GB" dirty="0"/>
              <a:t>It allows for the implementation of preventive measures </a:t>
            </a:r>
          </a:p>
        </p:txBody>
      </p:sp>
    </p:spTree>
    <p:extLst>
      <p:ext uri="{BB962C8B-B14F-4D97-AF65-F5344CB8AC3E}">
        <p14:creationId xmlns:p14="http://schemas.microsoft.com/office/powerpoint/2010/main" val="203597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1590-5660-5485-365B-8C289355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SEIR Model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A77FC-E949-1B94-1A33-A0765C959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Adding and removing new methods of counteracting the effects of the virus are easy to implement using SEIR model</a:t>
            </a:r>
          </a:p>
          <a:p>
            <a:r>
              <a:rPr lang="en-GB" dirty="0"/>
              <a:t>In this application two new states were added, Vaccinated and Quarantined.</a:t>
            </a:r>
          </a:p>
          <a:p>
            <a:endParaRPr lang="en-GB" dirty="0"/>
          </a:p>
          <a:p>
            <a:r>
              <a:rPr lang="en-GB" dirty="0"/>
              <a:t>Other simulation parameters that can be changed are:</a:t>
            </a:r>
          </a:p>
          <a:p>
            <a:pPr lvl="1"/>
            <a:r>
              <a:rPr lang="en-GB" dirty="0"/>
              <a:t>The duration of the infection</a:t>
            </a:r>
          </a:p>
          <a:p>
            <a:pPr lvl="1"/>
            <a:r>
              <a:rPr lang="en-GB" dirty="0"/>
              <a:t>The duration of the simulation </a:t>
            </a:r>
          </a:p>
          <a:p>
            <a:pPr lvl="1"/>
            <a:r>
              <a:rPr lang="en-GB" dirty="0"/>
              <a:t>Nodes going back to Susceptible state after recovery</a:t>
            </a:r>
          </a:p>
          <a:p>
            <a:pPr lvl="1"/>
            <a:r>
              <a:rPr lang="en-GB" dirty="0"/>
              <a:t>Natural immunity after recovery</a:t>
            </a:r>
          </a:p>
        </p:txBody>
      </p:sp>
    </p:spTree>
    <p:extLst>
      <p:ext uri="{BB962C8B-B14F-4D97-AF65-F5344CB8AC3E}">
        <p14:creationId xmlns:p14="http://schemas.microsoft.com/office/powerpoint/2010/main" val="178878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943E-9D58-046A-206B-1C86E43B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Evaluation</a:t>
            </a:r>
            <a:r>
              <a:rPr lang="en-GB" dirty="0"/>
              <a:t> – Community Detection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68479C-F274-550A-9A2A-C8DCA0F1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337"/>
            <a:ext cx="9028140" cy="4812631"/>
          </a:xfrm>
        </p:spPr>
        <p:txBody>
          <a:bodyPr>
            <a:normAutofit/>
          </a:bodyPr>
          <a:lstStyle/>
          <a:p>
            <a:r>
              <a:rPr lang="en-GB" dirty="0"/>
              <a:t>A method of evaluating community detection algorithms is to compare their results. </a:t>
            </a:r>
          </a:p>
          <a:p>
            <a:r>
              <a:rPr lang="en-GB" dirty="0"/>
              <a:t>For this evaluation Louvain algorithm was compared to Label Propagation and Greedy Modularity algorithms offered by the </a:t>
            </a:r>
            <a:r>
              <a:rPr lang="en-GB" dirty="0" err="1"/>
              <a:t>NetworkX</a:t>
            </a:r>
            <a:r>
              <a:rPr lang="en-GB" dirty="0"/>
              <a:t> Python package</a:t>
            </a:r>
          </a:p>
          <a:p>
            <a:r>
              <a:rPr lang="en-GB" dirty="0"/>
              <a:t>LFR-Benchmark graphs are a method of simulating synthetic graphs that are a good substitute for real networks</a:t>
            </a:r>
          </a:p>
          <a:p>
            <a:r>
              <a:rPr lang="en-GB" dirty="0"/>
              <a:t>Besides the results of the algorithms, some metrics can be used to measure the accuracy </a:t>
            </a:r>
          </a:p>
          <a:p>
            <a:pPr lvl="1"/>
            <a:r>
              <a:rPr lang="en-GB" dirty="0"/>
              <a:t>Normalized Mutual Information -  How many nodes have been labelled correctly (even if the label is different)</a:t>
            </a:r>
          </a:p>
          <a:p>
            <a:pPr lvl="1"/>
            <a:r>
              <a:rPr lang="en-GB" dirty="0"/>
              <a:t>Purity  - Measure the number of nodes assigned to the most frequent community in the bench mark graph</a:t>
            </a:r>
          </a:p>
          <a:p>
            <a:pPr lvl="1"/>
            <a:r>
              <a:rPr lang="en-GB" dirty="0"/>
              <a:t>Rand Index – Measures how many nodes have the same community in test data and actual predictions</a:t>
            </a:r>
          </a:p>
        </p:txBody>
      </p:sp>
    </p:spTree>
    <p:extLst>
      <p:ext uri="{BB962C8B-B14F-4D97-AF65-F5344CB8AC3E}">
        <p14:creationId xmlns:p14="http://schemas.microsoft.com/office/powerpoint/2010/main" val="274940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5472-B715-DF7E-F709-9DAFA885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Community Detection – Test Results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9EEACD5-0F18-4BCB-87AB-850B44E03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035" y="1330036"/>
            <a:ext cx="6848402" cy="5527964"/>
          </a:xfrm>
        </p:spPr>
      </p:pic>
    </p:spTree>
    <p:extLst>
      <p:ext uri="{BB962C8B-B14F-4D97-AF65-F5344CB8AC3E}">
        <p14:creationId xmlns:p14="http://schemas.microsoft.com/office/powerpoint/2010/main" val="33215796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94FB213-B14C-414C-B908-30F5D32E2BA9}">
  <we:reference id="4567b711-9f2d-454d-b0d0-74708a29b461" version="1.0.0.0" store="EXCatalog" storeType="EXCatalog"/>
  <we:alternateReferences>
    <we:reference id="WA200001313" version="1.0.0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581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Epidemic study based on community detection</vt:lpstr>
      <vt:lpstr>Can epidemic studies be improved?</vt:lpstr>
      <vt:lpstr>Community Detection – How to do it </vt:lpstr>
      <vt:lpstr>Louvain algorithm – Modularity </vt:lpstr>
      <vt:lpstr>Louvain Algorithm</vt:lpstr>
      <vt:lpstr>The SEIR Model </vt:lpstr>
      <vt:lpstr>The SEIR Model </vt:lpstr>
      <vt:lpstr>Evaluation – Community Detection</vt:lpstr>
      <vt:lpstr>Community Detection – Test Results</vt:lpstr>
      <vt:lpstr>Evaluation – SEIR Model 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Epidemic study based on community detection</dc:title>
  <dc:creator>Rares-Cristian Neagu</dc:creator>
  <cp:lastModifiedBy>Rares-Cristian Neagu</cp:lastModifiedBy>
  <cp:revision>4</cp:revision>
  <dcterms:created xsi:type="dcterms:W3CDTF">2023-05-01T20:32:03Z</dcterms:created>
  <dcterms:modified xsi:type="dcterms:W3CDTF">2023-05-30T13:10:40Z</dcterms:modified>
</cp:coreProperties>
</file>