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9" autoAdjust="0"/>
    <p:restoredTop sz="94660"/>
  </p:normalViewPr>
  <p:slideViewPr>
    <p:cSldViewPr snapToGrid="0">
      <p:cViewPr>
        <p:scale>
          <a:sx n="80" d="100"/>
          <a:sy n="80" d="100"/>
        </p:scale>
        <p:origin x="15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10/23/2024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Get Started with Power BI</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687088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Tour and use the Power BI service</a:t>
            </a:r>
            <a:br>
              <a:rPr lang="en-US" b="1" dirty="0"/>
            </a:br>
            <a:endParaRPr lang="en-US" dirty="0"/>
          </a:p>
        </p:txBody>
      </p:sp>
      <p:sp>
        <p:nvSpPr>
          <p:cNvPr id="3" name="Content Placeholder 2"/>
          <p:cNvSpPr>
            <a:spLocks noGrp="1"/>
          </p:cNvSpPr>
          <p:nvPr>
            <p:ph idx="1"/>
          </p:nvPr>
        </p:nvSpPr>
        <p:spPr>
          <a:xfrm>
            <a:off x="2589212" y="1483895"/>
            <a:ext cx="8915400" cy="1740568"/>
          </a:xfrm>
        </p:spPr>
        <p:txBody>
          <a:bodyPr/>
          <a:lstStyle/>
          <a:p>
            <a:r>
              <a:rPr lang="en-US" b="1" dirty="0"/>
              <a:t>Organize items with workspaces</a:t>
            </a:r>
          </a:p>
          <a:p>
            <a:r>
              <a:rPr lang="en-US" b="1" dirty="0"/>
              <a:t>Workspaces</a:t>
            </a:r>
            <a:r>
              <a:rPr lang="en-US" dirty="0"/>
              <a:t> are the foundation of the Power BI service. When publishing any report, you must choose a workspace. By default, every user has access to </a:t>
            </a:r>
            <a:r>
              <a:rPr lang="en-US" i="1" dirty="0"/>
              <a:t>My workspace</a:t>
            </a:r>
            <a:r>
              <a:rPr lang="en-US" dirty="0"/>
              <a:t>, which is ideal only for testing. When you want to share content with others, </a:t>
            </a:r>
            <a:r>
              <a:rPr lang="en-US" b="1" dirty="0"/>
              <a:t>always</a:t>
            </a:r>
            <a:r>
              <a:rPr lang="en-US" dirty="0"/>
              <a:t> create and use a shared workspace.</a:t>
            </a:r>
            <a:endParaRPr lang="en-US" dirty="0"/>
          </a:p>
        </p:txBody>
      </p:sp>
      <p:pic>
        <p:nvPicPr>
          <p:cNvPr id="5122" name="Picture 2" descr="Screenshot of Power BI service workspaces with option to create a new worksp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331" y="3224464"/>
            <a:ext cx="2848174" cy="3425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432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35458"/>
          </a:xfrm>
        </p:spPr>
        <p:txBody>
          <a:bodyPr>
            <a:normAutofit fontScale="90000"/>
          </a:bodyPr>
          <a:lstStyle/>
          <a:p>
            <a:r>
              <a:rPr lang="en-US" b="1" dirty="0"/>
              <a:t>Explore sample reports</a:t>
            </a:r>
            <a:br>
              <a:rPr lang="en-US" b="1" dirty="0"/>
            </a:br>
            <a:endParaRPr lang="en-US" dirty="0"/>
          </a:p>
        </p:txBody>
      </p:sp>
      <p:sp>
        <p:nvSpPr>
          <p:cNvPr id="3" name="Content Placeholder 2"/>
          <p:cNvSpPr>
            <a:spLocks noGrp="1"/>
          </p:cNvSpPr>
          <p:nvPr>
            <p:ph idx="1"/>
          </p:nvPr>
        </p:nvSpPr>
        <p:spPr>
          <a:xfrm>
            <a:off x="2592925" y="1359568"/>
            <a:ext cx="8915400" cy="1431758"/>
          </a:xfrm>
        </p:spPr>
        <p:txBody>
          <a:bodyPr/>
          <a:lstStyle/>
          <a:p>
            <a:r>
              <a:rPr lang="en-US" dirty="0"/>
              <a:t>If you haven't created a report yet, Power BI offers several sample reports for you to explore. These reports load to My workspace so you can explore privately. You can access sample reports in the </a:t>
            </a:r>
            <a:r>
              <a:rPr lang="en-US" b="1" dirty="0"/>
              <a:t>Learn</a:t>
            </a:r>
            <a:r>
              <a:rPr lang="en-US" dirty="0"/>
              <a:t> section of the navigation pane</a:t>
            </a:r>
            <a:endParaRPr lang="en-US" dirty="0"/>
          </a:p>
        </p:txBody>
      </p:sp>
      <p:pic>
        <p:nvPicPr>
          <p:cNvPr id="6146" name="Picture 2" descr="Screenshot of Power BI service Learning center with built-in sample repor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3578" y="2791326"/>
            <a:ext cx="5227601" cy="3488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7451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Distribute content</a:t>
            </a:r>
            <a:br>
              <a:rPr lang="en-US" b="1" dirty="0"/>
            </a:br>
            <a:endParaRPr lang="en-US" dirty="0"/>
          </a:p>
        </p:txBody>
      </p:sp>
      <p:sp>
        <p:nvSpPr>
          <p:cNvPr id="3" name="Content Placeholder 2"/>
          <p:cNvSpPr>
            <a:spLocks noGrp="1"/>
          </p:cNvSpPr>
          <p:nvPr>
            <p:ph idx="1"/>
          </p:nvPr>
        </p:nvSpPr>
        <p:spPr>
          <a:xfrm>
            <a:off x="2589212" y="1600201"/>
            <a:ext cx="8915400" cy="1094874"/>
          </a:xfrm>
        </p:spPr>
        <p:txBody>
          <a:bodyPr>
            <a:normAutofit fontScale="62500" lnSpcReduction="20000"/>
          </a:bodyPr>
          <a:lstStyle/>
          <a:p>
            <a:r>
              <a:rPr lang="en-US" dirty="0"/>
              <a:t>In a workspace, you can create an </a:t>
            </a:r>
            <a:r>
              <a:rPr lang="en-US" b="1" dirty="0"/>
              <a:t>app</a:t>
            </a:r>
            <a:r>
              <a:rPr lang="en-US" dirty="0"/>
              <a:t>, which provides consumers a simplified interface to access reports and dashboards. In the app configuration, you set up the app, select the content to include (limited to the current workspace), and choose your audience.</a:t>
            </a:r>
          </a:p>
          <a:p>
            <a:r>
              <a:rPr lang="en-US" dirty="0"/>
              <a:t>Once you create an app, you must update the app after each change to items in the workspace. The requirement to update the app allows you to control what version of the content is visible to your audience.</a:t>
            </a:r>
          </a:p>
          <a:p>
            <a:endParaRPr lang="en-US" dirty="0"/>
          </a:p>
        </p:txBody>
      </p:sp>
      <p:pic>
        <p:nvPicPr>
          <p:cNvPr id="7170" name="Picture 2" descr="Screenshot of the app configuration in a Power BI worksp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0075" y="2695076"/>
            <a:ext cx="1752420" cy="3893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2098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Explore template apps</a:t>
            </a:r>
            <a:br>
              <a:rPr lang="en-US" b="1" dirty="0"/>
            </a:br>
            <a:endParaRPr lang="en-US" dirty="0"/>
          </a:p>
        </p:txBody>
      </p:sp>
      <p:sp>
        <p:nvSpPr>
          <p:cNvPr id="3" name="Content Placeholder 2"/>
          <p:cNvSpPr>
            <a:spLocks noGrp="1"/>
          </p:cNvSpPr>
          <p:nvPr>
            <p:ph idx="1"/>
          </p:nvPr>
        </p:nvSpPr>
        <p:spPr>
          <a:xfrm>
            <a:off x="2324518" y="1387643"/>
            <a:ext cx="8915400" cy="1307432"/>
          </a:xfrm>
        </p:spPr>
        <p:txBody>
          <a:bodyPr/>
          <a:lstStyle/>
          <a:p>
            <a:r>
              <a:rPr lang="en-US"/>
              <a:t>Now that you understand what an app is, let's look at </a:t>
            </a:r>
            <a:r>
              <a:rPr lang="en-US" b="1"/>
              <a:t>template apps</a:t>
            </a:r>
            <a:r>
              <a:rPr lang="en-US"/>
              <a:t>. </a:t>
            </a:r>
            <a:r>
              <a:rPr lang="en-US" dirty="0"/>
              <a:t>Template apps allow you to find an existing app that suits your needs and then you connect your data. These apps can be a great way to quickly share insights with minimal effort.</a:t>
            </a:r>
            <a:endParaRPr lang="en-US" dirty="0"/>
          </a:p>
        </p:txBody>
      </p:sp>
      <p:pic>
        <p:nvPicPr>
          <p:cNvPr id="8194" name="Picture 2" descr="Screenshot of Power BI Template ap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8227" y="3122691"/>
            <a:ext cx="5120863" cy="3416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3554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9218" name="Picture 2" descr="Screenshot of the Github ap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9211" y="624110"/>
            <a:ext cx="9000215" cy="6005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2858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Refresh a semantic model</a:t>
            </a:r>
            <a:br>
              <a:rPr lang="en-US" b="1" dirty="0"/>
            </a:br>
            <a:endParaRPr lang="en-US" dirty="0"/>
          </a:p>
        </p:txBody>
      </p:sp>
      <p:pic>
        <p:nvPicPr>
          <p:cNvPr id="10242" name="Picture 2" descr="Screenshot of the semantic models setting tab with Refresh section highlighted showing the different options, including frequency and ti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2926" y="1905001"/>
            <a:ext cx="5304146"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699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93134" y="361506"/>
            <a:ext cx="7169903" cy="5721756"/>
          </a:xfrm>
          <a:prstGeom prst="rect">
            <a:avLst/>
          </a:prstGeom>
        </p:spPr>
      </p:pic>
    </p:spTree>
    <p:extLst>
      <p:ext uri="{BB962C8B-B14F-4D97-AF65-F5344CB8AC3E}">
        <p14:creationId xmlns:p14="http://schemas.microsoft.com/office/powerpoint/2010/main" val="2084974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67403" y="1405159"/>
            <a:ext cx="10416329" cy="4357967"/>
          </a:xfrm>
          <a:prstGeom prst="rect">
            <a:avLst/>
          </a:prstGeom>
        </p:spPr>
      </p:pic>
    </p:spTree>
    <p:extLst>
      <p:ext uri="{BB962C8B-B14F-4D97-AF65-F5344CB8AC3E}">
        <p14:creationId xmlns:p14="http://schemas.microsoft.com/office/powerpoint/2010/main" val="1514199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20166" t="31939" r="20459" b="24750"/>
          <a:stretch/>
        </p:blipFill>
        <p:spPr>
          <a:xfrm>
            <a:off x="1752600" y="738410"/>
            <a:ext cx="9048750" cy="3547840"/>
          </a:xfrm>
          <a:prstGeom prst="rect">
            <a:avLst/>
          </a:prstGeom>
        </p:spPr>
      </p:pic>
      <p:sp>
        <p:nvSpPr>
          <p:cNvPr id="5" name="Rectangle 4"/>
          <p:cNvSpPr/>
          <p:nvPr/>
        </p:nvSpPr>
        <p:spPr>
          <a:xfrm>
            <a:off x="1924050" y="4624685"/>
            <a:ext cx="9182100" cy="646331"/>
          </a:xfrm>
          <a:prstGeom prst="rect">
            <a:avLst/>
          </a:prstGeom>
        </p:spPr>
        <p:txBody>
          <a:bodyPr wrap="square">
            <a:spAutoFit/>
          </a:bodyPr>
          <a:lstStyle/>
          <a:p>
            <a:r>
              <a:rPr lang="en-US" dirty="0"/>
              <a:t>https://learn.microsoft.com/en-us/training/modules/get-started-with-power-bi/1-introduction</a:t>
            </a:r>
          </a:p>
        </p:txBody>
      </p:sp>
    </p:spTree>
    <p:extLst>
      <p:ext uri="{BB962C8B-B14F-4D97-AF65-F5344CB8AC3E}">
        <p14:creationId xmlns:p14="http://schemas.microsoft.com/office/powerpoint/2010/main" val="1361935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 Power </a:t>
            </a:r>
            <a:r>
              <a:rPr lang="en-US" b="1" dirty="0" smtClean="0"/>
              <a:t>BI</a:t>
            </a:r>
            <a:endParaRPr lang="en-US" dirty="0"/>
          </a:p>
        </p:txBody>
      </p:sp>
      <p:sp>
        <p:nvSpPr>
          <p:cNvPr id="3" name="Content Placeholder 2"/>
          <p:cNvSpPr>
            <a:spLocks noGrp="1"/>
          </p:cNvSpPr>
          <p:nvPr>
            <p:ph idx="1"/>
          </p:nvPr>
        </p:nvSpPr>
        <p:spPr>
          <a:xfrm>
            <a:off x="1731962" y="1485900"/>
            <a:ext cx="8915400" cy="2019300"/>
          </a:xfrm>
        </p:spPr>
        <p:txBody>
          <a:bodyPr/>
          <a:lstStyle/>
          <a:p>
            <a:r>
              <a:rPr lang="en-US" dirty="0"/>
              <a:t>In order to create reports with Power BI, you must first understand the tools necessary. There are three primary components to Power BI:</a:t>
            </a:r>
          </a:p>
          <a:p>
            <a:r>
              <a:rPr lang="en-US" dirty="0"/>
              <a:t>Power BI Desktop (desktop application)</a:t>
            </a:r>
          </a:p>
          <a:p>
            <a:r>
              <a:rPr lang="en-US" dirty="0"/>
              <a:t>Power BI service (online platform)</a:t>
            </a:r>
          </a:p>
          <a:p>
            <a:r>
              <a:rPr lang="en-US" dirty="0"/>
              <a:t>Power BI Mobile (cross-platform mobile app)</a:t>
            </a:r>
          </a:p>
          <a:p>
            <a:endParaRPr lang="en-US" dirty="0"/>
          </a:p>
        </p:txBody>
      </p:sp>
      <p:pic>
        <p:nvPicPr>
          <p:cNvPr id="1026" name="Picture 2" descr="The parts of Power B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3448844"/>
            <a:ext cx="6191250" cy="3095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09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Explore the flow of Power </a:t>
            </a:r>
            <a:r>
              <a:rPr lang="en-US" b="1" dirty="0" smtClean="0"/>
              <a:t>BI</a:t>
            </a:r>
            <a:endParaRPr lang="en-US" dirty="0"/>
          </a:p>
        </p:txBody>
      </p:sp>
      <p:sp>
        <p:nvSpPr>
          <p:cNvPr id="3" name="Content Placeholder 2"/>
          <p:cNvSpPr>
            <a:spLocks noGrp="1"/>
          </p:cNvSpPr>
          <p:nvPr>
            <p:ph idx="1"/>
          </p:nvPr>
        </p:nvSpPr>
        <p:spPr/>
        <p:txBody>
          <a:bodyPr/>
          <a:lstStyle/>
          <a:p>
            <a:r>
              <a:rPr lang="en-US" dirty="0"/>
              <a:t>There's a common flow when creating reports with Power BI. First, you start with Power BI Desktop to connect to data and create the report. Then you publish the report to the Power BI service and distribute to consumers.</a:t>
            </a:r>
          </a:p>
          <a:p>
            <a:r>
              <a:rPr lang="en-US" dirty="0"/>
              <a:t>The flow of Power BI is:</a:t>
            </a:r>
          </a:p>
          <a:p>
            <a:pPr>
              <a:buFont typeface="+mj-lt"/>
              <a:buAutoNum type="arabicPeriod"/>
            </a:pPr>
            <a:r>
              <a:rPr lang="en-US" dirty="0"/>
              <a:t>Connect to data with Power BI Desktop.</a:t>
            </a:r>
          </a:p>
          <a:p>
            <a:pPr>
              <a:buFont typeface="+mj-lt"/>
              <a:buAutoNum type="arabicPeriod"/>
            </a:pPr>
            <a:r>
              <a:rPr lang="en-US" dirty="0"/>
              <a:t>Transform and model data with Power BI Desktop.</a:t>
            </a:r>
          </a:p>
          <a:p>
            <a:pPr>
              <a:buFont typeface="+mj-lt"/>
              <a:buAutoNum type="arabicPeriod"/>
            </a:pPr>
            <a:r>
              <a:rPr lang="en-US" dirty="0"/>
              <a:t>Create visualizations and reports with Power BI Desktop.</a:t>
            </a:r>
          </a:p>
          <a:p>
            <a:pPr>
              <a:buFont typeface="+mj-lt"/>
              <a:buAutoNum type="arabicPeriod"/>
            </a:pPr>
            <a:r>
              <a:rPr lang="en-US" dirty="0"/>
              <a:t>Publish report to Power BI service.</a:t>
            </a:r>
          </a:p>
          <a:p>
            <a:pPr>
              <a:buFont typeface="+mj-lt"/>
              <a:buAutoNum type="arabicPeriod"/>
            </a:pPr>
            <a:r>
              <a:rPr lang="en-US" dirty="0"/>
              <a:t>Distribute and manage reports in the Power BI service.</a:t>
            </a:r>
          </a:p>
          <a:p>
            <a:endParaRPr lang="en-US" dirty="0"/>
          </a:p>
        </p:txBody>
      </p:sp>
    </p:spTree>
    <p:extLst>
      <p:ext uri="{BB962C8B-B14F-4D97-AF65-F5344CB8AC3E}">
        <p14:creationId xmlns:p14="http://schemas.microsoft.com/office/powerpoint/2010/main" val="1354841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Building blocks of Power BI</a:t>
            </a:r>
            <a:br>
              <a:rPr lang="en-US" b="1" dirty="0"/>
            </a:br>
            <a:endParaRPr lang="en-US" dirty="0"/>
          </a:p>
        </p:txBody>
      </p:sp>
      <p:sp>
        <p:nvSpPr>
          <p:cNvPr id="3" name="Content Placeholder 2"/>
          <p:cNvSpPr>
            <a:spLocks noGrp="1"/>
          </p:cNvSpPr>
          <p:nvPr>
            <p:ph idx="1"/>
          </p:nvPr>
        </p:nvSpPr>
        <p:spPr>
          <a:xfrm>
            <a:off x="2589212" y="2133600"/>
            <a:ext cx="8915400" cy="609600"/>
          </a:xfrm>
        </p:spPr>
        <p:txBody>
          <a:bodyPr/>
          <a:lstStyle/>
          <a:p>
            <a:r>
              <a:rPr lang="en-US" dirty="0"/>
              <a:t>The building blocks of Power BI are </a:t>
            </a:r>
            <a:r>
              <a:rPr lang="en-US" b="1" dirty="0"/>
              <a:t>semantic models</a:t>
            </a:r>
            <a:r>
              <a:rPr lang="en-US" dirty="0"/>
              <a:t> and </a:t>
            </a:r>
            <a:r>
              <a:rPr lang="en-US" b="1" dirty="0"/>
              <a:t>visualizations</a:t>
            </a:r>
            <a:r>
              <a:rPr lang="en-US" dirty="0"/>
              <a:t>. </a:t>
            </a:r>
            <a:endParaRPr lang="en-US" dirty="0"/>
          </a:p>
        </p:txBody>
      </p:sp>
      <p:sp>
        <p:nvSpPr>
          <p:cNvPr id="4" name="Rectangle 3"/>
          <p:cNvSpPr/>
          <p:nvPr/>
        </p:nvSpPr>
        <p:spPr>
          <a:xfrm>
            <a:off x="2762250" y="2743200"/>
            <a:ext cx="9029700" cy="1200329"/>
          </a:xfrm>
          <a:prstGeom prst="rect">
            <a:avLst/>
          </a:prstGeom>
        </p:spPr>
        <p:txBody>
          <a:bodyPr wrap="square">
            <a:spAutoFit/>
          </a:bodyPr>
          <a:lstStyle/>
          <a:p>
            <a:r>
              <a:rPr lang="en-US" b="1" dirty="0">
                <a:solidFill>
                  <a:srgbClr val="161616"/>
                </a:solidFill>
                <a:latin typeface="Segoe UI" panose="020B0502040204020203" pitchFamily="34" charset="0"/>
              </a:rPr>
              <a:t>Create a semantic model</a:t>
            </a:r>
          </a:p>
          <a:p>
            <a:r>
              <a:rPr lang="en-US" dirty="0">
                <a:solidFill>
                  <a:srgbClr val="161616"/>
                </a:solidFill>
                <a:latin typeface="Segoe UI" panose="020B0502040204020203" pitchFamily="34" charset="0"/>
              </a:rPr>
              <a:t>A </a:t>
            </a:r>
            <a:r>
              <a:rPr lang="en-US" b="1" dirty="0">
                <a:solidFill>
                  <a:srgbClr val="161616"/>
                </a:solidFill>
                <a:latin typeface="Segoe UI" panose="020B0502040204020203" pitchFamily="34" charset="0"/>
              </a:rPr>
              <a:t>semantic model</a:t>
            </a:r>
            <a:r>
              <a:rPr lang="en-US" dirty="0">
                <a:solidFill>
                  <a:srgbClr val="161616"/>
                </a:solidFill>
                <a:latin typeface="Segoe UI" panose="020B0502040204020203" pitchFamily="34" charset="0"/>
              </a:rPr>
              <a:t> consists of all connected data, transformations, relationships, and calculations. To follow the flow of Power BI, you first connect to data, transform data, and create relationships and calculations to create a semantic model.</a:t>
            </a:r>
            <a:endParaRPr lang="en-US" b="0" i="0" dirty="0">
              <a:solidFill>
                <a:srgbClr val="161616"/>
              </a:solidFill>
              <a:effectLst/>
              <a:latin typeface="Segoe UI" panose="020B0502040204020203" pitchFamily="34" charset="0"/>
            </a:endParaRPr>
          </a:p>
        </p:txBody>
      </p:sp>
      <p:sp>
        <p:nvSpPr>
          <p:cNvPr id="5" name="Rectangle 4"/>
          <p:cNvSpPr/>
          <p:nvPr/>
        </p:nvSpPr>
        <p:spPr>
          <a:xfrm>
            <a:off x="2589212" y="4320064"/>
            <a:ext cx="8915400" cy="646331"/>
          </a:xfrm>
          <a:prstGeom prst="rect">
            <a:avLst/>
          </a:prstGeom>
        </p:spPr>
        <p:txBody>
          <a:bodyPr wrap="square">
            <a:spAutoFit/>
          </a:bodyPr>
          <a:lstStyle/>
          <a:p>
            <a:r>
              <a:rPr lang="en-US" b="1" dirty="0">
                <a:solidFill>
                  <a:srgbClr val="5F6368"/>
                </a:solidFill>
                <a:latin typeface="Arial" panose="020B0604020202020204" pitchFamily="34" charset="0"/>
              </a:rPr>
              <a:t>Semantic data models describe objects in a database</a:t>
            </a:r>
            <a:r>
              <a:rPr lang="en-US" dirty="0">
                <a:solidFill>
                  <a:srgbClr val="4D5156"/>
                </a:solidFill>
                <a:latin typeface="Arial" panose="020B0604020202020204" pitchFamily="34" charset="0"/>
              </a:rPr>
              <a:t> and their relationship to one another in their specific application environment.</a:t>
            </a:r>
            <a:endParaRPr lang="en-US" dirty="0"/>
          </a:p>
        </p:txBody>
      </p:sp>
      <p:sp>
        <p:nvSpPr>
          <p:cNvPr id="6" name="Rectangle 5"/>
          <p:cNvSpPr/>
          <p:nvPr/>
        </p:nvSpPr>
        <p:spPr>
          <a:xfrm>
            <a:off x="2435224" y="5896928"/>
            <a:ext cx="9069388" cy="646331"/>
          </a:xfrm>
          <a:prstGeom prst="rect">
            <a:avLst/>
          </a:prstGeom>
        </p:spPr>
        <p:txBody>
          <a:bodyPr wrap="square">
            <a:spAutoFit/>
          </a:bodyPr>
          <a:lstStyle/>
          <a:p>
            <a:r>
              <a:rPr lang="en-US" dirty="0"/>
              <a:t>https://learn.microsoft.com/en-us/training/modules/get-started-with-power-bi/3-building-blocks-of-power-bi</a:t>
            </a:r>
          </a:p>
        </p:txBody>
      </p:sp>
    </p:spTree>
    <p:extLst>
      <p:ext uri="{BB962C8B-B14F-4D97-AF65-F5344CB8AC3E}">
        <p14:creationId xmlns:p14="http://schemas.microsoft.com/office/powerpoint/2010/main" val="3022058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ttps://blog.tabulareditor.com/wp-content/uploads/2023/11/01-TESMS-Fig02-Power-BI-1024x67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3375" y="161924"/>
            <a:ext cx="9753600" cy="46196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603375" y="5295900"/>
            <a:ext cx="10760075" cy="1200329"/>
          </a:xfrm>
          <a:prstGeom prst="rect">
            <a:avLst/>
          </a:prstGeom>
        </p:spPr>
        <p:txBody>
          <a:bodyPr wrap="square">
            <a:spAutoFit/>
          </a:bodyPr>
          <a:lstStyle/>
          <a:p>
            <a:r>
              <a:rPr lang="en-US" dirty="0"/>
              <a:t>In </a:t>
            </a:r>
            <a:r>
              <a:rPr lang="en-US" b="1" dirty="0"/>
              <a:t>Power BI</a:t>
            </a:r>
            <a:r>
              <a:rPr lang="en-US" dirty="0"/>
              <a:t>, a </a:t>
            </a:r>
            <a:r>
              <a:rPr lang="en-US" b="1" dirty="0"/>
              <a:t>semantic model</a:t>
            </a:r>
            <a:r>
              <a:rPr lang="en-US" dirty="0"/>
              <a:t> refers to the way data is structured and represented to allow users to analyze and understand the data more easily. The goal of a semantic model is to transform raw data into a meaningful and user-friendly form, making it easier for non-technical users to explore and gain insights from the data.</a:t>
            </a:r>
          </a:p>
        </p:txBody>
      </p:sp>
    </p:spTree>
    <p:extLst>
      <p:ext uri="{BB962C8B-B14F-4D97-AF65-F5344CB8AC3E}">
        <p14:creationId xmlns:p14="http://schemas.microsoft.com/office/powerpoint/2010/main" val="187409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Create visualizations in a report</a:t>
            </a:r>
            <a:br>
              <a:rPr lang="en-US" b="1" dirty="0"/>
            </a:br>
            <a:endParaRPr lang="en-US" dirty="0"/>
          </a:p>
        </p:txBody>
      </p:sp>
      <p:sp>
        <p:nvSpPr>
          <p:cNvPr id="3" name="Content Placeholder 2"/>
          <p:cNvSpPr>
            <a:spLocks noGrp="1"/>
          </p:cNvSpPr>
          <p:nvPr>
            <p:ph idx="1"/>
          </p:nvPr>
        </p:nvSpPr>
        <p:spPr/>
        <p:txBody>
          <a:bodyPr>
            <a:normAutofit lnSpcReduction="10000"/>
          </a:bodyPr>
          <a:lstStyle/>
          <a:p>
            <a:r>
              <a:rPr lang="en-US" dirty="0"/>
              <a:t>In Power BI Desktop, when you create a </a:t>
            </a:r>
            <a:r>
              <a:rPr lang="en-US" b="1" dirty="0"/>
              <a:t>visualization</a:t>
            </a:r>
            <a:r>
              <a:rPr lang="en-US" dirty="0"/>
              <a:t> (also called </a:t>
            </a:r>
            <a:r>
              <a:rPr lang="en-US" i="1" dirty="0"/>
              <a:t>visual</a:t>
            </a:r>
            <a:r>
              <a:rPr lang="en-US" dirty="0"/>
              <a:t>), you add it to the </a:t>
            </a:r>
            <a:r>
              <a:rPr lang="en-US" b="1" dirty="0"/>
              <a:t>canvas</a:t>
            </a:r>
            <a:r>
              <a:rPr lang="en-US" dirty="0"/>
              <a:t> for a report page. Choose your visualizations to build pages in your report. It's ideal to keep each page simple with related data, so consumers can easily see the insights</a:t>
            </a:r>
            <a:r>
              <a:rPr lang="en-US" dirty="0" smtClean="0"/>
              <a:t>.</a:t>
            </a:r>
          </a:p>
          <a:p>
            <a:r>
              <a:rPr lang="en-US" dirty="0"/>
              <a:t>Power BI is a low-code solution, which means that you can </a:t>
            </a:r>
            <a:r>
              <a:rPr lang="en-US" i="1" dirty="0"/>
              <a:t>"drag and drop"</a:t>
            </a:r>
            <a:r>
              <a:rPr lang="en-US" dirty="0"/>
              <a:t> data field directly onto the canvas. Power BI will choose a visual for your data field. You can easily change between visuals for the same fields, and add or remove data fields to the visual.</a:t>
            </a:r>
          </a:p>
          <a:p>
            <a:r>
              <a:rPr lang="en-US" dirty="0"/>
              <a:t>One of the most valuable features of Power BI reports is the interactivity between visuals. Consumers can select different data points in the visual and see how that affects the other visuals. Depending on your design, they can also </a:t>
            </a:r>
            <a:r>
              <a:rPr lang="en-US" dirty="0" err="1"/>
              <a:t>drillthrough</a:t>
            </a:r>
            <a:r>
              <a:rPr lang="en-US" dirty="0"/>
              <a:t> from one visual to more detail or filter based on different fields in the report.</a:t>
            </a:r>
          </a:p>
          <a:p>
            <a:endParaRPr lang="en-US" dirty="0"/>
          </a:p>
        </p:txBody>
      </p:sp>
    </p:spTree>
    <p:extLst>
      <p:ext uri="{BB962C8B-B14F-4D97-AF65-F5344CB8AC3E}">
        <p14:creationId xmlns:p14="http://schemas.microsoft.com/office/powerpoint/2010/main" val="2382931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A screenshot of a report in Power BI Deskto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7858" y="859141"/>
            <a:ext cx="8319861" cy="561324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687857" y="212810"/>
            <a:ext cx="9248847" cy="369332"/>
          </a:xfrm>
          <a:prstGeom prst="rect">
            <a:avLst/>
          </a:prstGeom>
        </p:spPr>
        <p:txBody>
          <a:bodyPr wrap="square">
            <a:spAutoFit/>
          </a:bodyPr>
          <a:lstStyle/>
          <a:p>
            <a:r>
              <a:rPr lang="en-US" dirty="0">
                <a:solidFill>
                  <a:srgbClr val="161616"/>
                </a:solidFill>
                <a:latin typeface="Segoe UI" panose="020B0502040204020203" pitchFamily="34" charset="0"/>
              </a:rPr>
              <a:t>Once you're satisfied with your report, you publish it to the Power BI service</a:t>
            </a:r>
            <a:endParaRPr lang="en-US" dirty="0"/>
          </a:p>
        </p:txBody>
      </p:sp>
    </p:spTree>
    <p:extLst>
      <p:ext uri="{BB962C8B-B14F-4D97-AF65-F5344CB8AC3E}">
        <p14:creationId xmlns:p14="http://schemas.microsoft.com/office/powerpoint/2010/main" val="600186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Create a dashboard</a:t>
            </a:r>
            <a:br>
              <a:rPr lang="en-US" b="1" dirty="0"/>
            </a:br>
            <a:endParaRPr lang="en-US" dirty="0"/>
          </a:p>
        </p:txBody>
      </p:sp>
      <p:sp>
        <p:nvSpPr>
          <p:cNvPr id="3" name="Content Placeholder 2"/>
          <p:cNvSpPr>
            <a:spLocks noGrp="1"/>
          </p:cNvSpPr>
          <p:nvPr>
            <p:ph idx="1"/>
          </p:nvPr>
        </p:nvSpPr>
        <p:spPr>
          <a:xfrm>
            <a:off x="2589212" y="1652337"/>
            <a:ext cx="8915400" cy="1596189"/>
          </a:xfrm>
        </p:spPr>
        <p:txBody>
          <a:bodyPr>
            <a:normAutofit fontScale="85000" lnSpcReduction="20000"/>
          </a:bodyPr>
          <a:lstStyle/>
          <a:p>
            <a:r>
              <a:rPr lang="en-US" dirty="0"/>
              <a:t>In the Power BI service, you can also create </a:t>
            </a:r>
            <a:r>
              <a:rPr lang="en-US" b="1" dirty="0"/>
              <a:t>dashboards</a:t>
            </a:r>
            <a:r>
              <a:rPr lang="en-US" dirty="0"/>
              <a:t> after you've published a report. Dashboards consist of a single page made up of </a:t>
            </a:r>
            <a:r>
              <a:rPr lang="en-US" b="1" dirty="0"/>
              <a:t>tiles</a:t>
            </a:r>
            <a:r>
              <a:rPr lang="en-US" dirty="0"/>
              <a:t>. Add tiles to a dashboard by pinning a visual in a report to the dashboard. Tiles aren't interactive like visuals, so when a user interacts with the tile, they go to the underlying report for more information</a:t>
            </a:r>
            <a:r>
              <a:rPr lang="en-US" dirty="0" smtClean="0"/>
              <a:t>.</a:t>
            </a:r>
          </a:p>
          <a:p>
            <a:r>
              <a:rPr lang="en-US" dirty="0"/>
              <a:t>Dashboards are an excellent way to provide high-level information to consumers. Similar to a dashboard in a vehicle, include the most important information in a dashboard. Then consumers can go to the report for more details.</a:t>
            </a:r>
            <a:endParaRPr lang="en-US" dirty="0"/>
          </a:p>
        </p:txBody>
      </p:sp>
      <p:pic>
        <p:nvPicPr>
          <p:cNvPr id="4098" name="Picture 2" descr="A screenshot of sample Power BI dashboard with various visualiza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2611" y="3248526"/>
            <a:ext cx="4497972" cy="3395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40633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44</TotalTime>
  <Words>906</Words>
  <Application>Microsoft Office PowerPoint</Application>
  <PresentationFormat>Widescreen</PresentationFormat>
  <Paragraphs>41</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Century Gothic</vt:lpstr>
      <vt:lpstr>Segoe UI</vt:lpstr>
      <vt:lpstr>Wingdings 3</vt:lpstr>
      <vt:lpstr>Wisp</vt:lpstr>
      <vt:lpstr>Get Started with Power BI</vt:lpstr>
      <vt:lpstr>PowerPoint Presentation</vt:lpstr>
      <vt:lpstr>Use Power BI</vt:lpstr>
      <vt:lpstr>Explore the flow of Power BI</vt:lpstr>
      <vt:lpstr>Building blocks of Power BI </vt:lpstr>
      <vt:lpstr>PowerPoint Presentation</vt:lpstr>
      <vt:lpstr>Create visualizations in a report </vt:lpstr>
      <vt:lpstr>PowerPoint Presentation</vt:lpstr>
      <vt:lpstr>Create a dashboard </vt:lpstr>
      <vt:lpstr>Tour and use the Power BI service </vt:lpstr>
      <vt:lpstr>Explore sample reports </vt:lpstr>
      <vt:lpstr>Distribute content </vt:lpstr>
      <vt:lpstr>Explore template apps </vt:lpstr>
      <vt:lpstr>PowerPoint Presentation</vt:lpstr>
      <vt:lpstr>Refresh a semantic model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 Started with Power BI</dc:title>
  <dc:creator>Chounghuy LIM</dc:creator>
  <cp:lastModifiedBy>Chounghuy LIM</cp:lastModifiedBy>
  <cp:revision>18</cp:revision>
  <dcterms:created xsi:type="dcterms:W3CDTF">2024-10-23T06:25:26Z</dcterms:created>
  <dcterms:modified xsi:type="dcterms:W3CDTF">2024-10-23T07:10:05Z</dcterms:modified>
</cp:coreProperties>
</file>