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4" r:id="rId3"/>
    <p:sldId id="368" r:id="rId4"/>
    <p:sldId id="345" r:id="rId5"/>
    <p:sldId id="366" r:id="rId6"/>
    <p:sldId id="351" r:id="rId7"/>
    <p:sldId id="347" r:id="rId8"/>
    <p:sldId id="333" r:id="rId9"/>
    <p:sldId id="370" r:id="rId10"/>
    <p:sldId id="334" r:id="rId11"/>
    <p:sldId id="337" r:id="rId12"/>
    <p:sldId id="336" r:id="rId13"/>
    <p:sldId id="354" r:id="rId14"/>
    <p:sldId id="338" r:id="rId15"/>
    <p:sldId id="371" r:id="rId16"/>
    <p:sldId id="372" r:id="rId17"/>
    <p:sldId id="352" r:id="rId18"/>
    <p:sldId id="373" r:id="rId19"/>
    <p:sldId id="374" r:id="rId20"/>
    <p:sldId id="353" r:id="rId21"/>
    <p:sldId id="376" r:id="rId22"/>
    <p:sldId id="375" r:id="rId23"/>
    <p:sldId id="356" r:id="rId24"/>
    <p:sldId id="348" r:id="rId25"/>
    <p:sldId id="342" r:id="rId26"/>
    <p:sldId id="343" r:id="rId27"/>
    <p:sldId id="332" r:id="rId28"/>
  </p:sldIdLst>
  <p:sldSz cx="9144000" cy="6858000" type="screen4x3"/>
  <p:notesSz cx="9144000" cy="6858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/>
    <p:restoredTop sz="87500"/>
  </p:normalViewPr>
  <p:slideViewPr>
    <p:cSldViewPr>
      <p:cViewPr varScale="1">
        <p:scale>
          <a:sx n="95" d="100"/>
          <a:sy n="95" d="100"/>
        </p:scale>
        <p:origin x="21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B31F45C-DC62-A74B-B10E-5B51E266B5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BFCA9A-D783-1342-94E8-346C46453A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C48DF5C-559D-C84A-ADEF-7BDF575301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E716196-1106-C743-A1A4-7B2DA1DE97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DAE81B-7E41-8F47-977F-EF1BE2F43431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D803D5-FA2F-9D4B-AB16-C793918D0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80D514-99E5-C441-873F-2465235B80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D1963113-4838-3646-B73B-A99EBD9527C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48225B5-95DE-874F-925B-EABBE24538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FE83D91-A67C-DE42-A55E-F0899BDDC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AD37B32-C458-6345-891F-8BA9B4449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7A936F-277D-8646-AC2F-979CB81FC9E8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CBE57D-DB77-D84A-A30F-2702A1F8B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724701-999C-9F4E-AA40-F5F64DCD5C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76251-0A07-9340-8944-A957E73973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6CDED4-025B-E249-A46D-4881A9269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87E6E3-B7FC-CE45-8812-2180A41ADE27}" type="slidenum">
              <a:rPr lang="en-AU" altLang="en-US" sz="1200"/>
              <a:pPr eaLnBrk="1" hangingPunct="1"/>
              <a:t>1</a:t>
            </a:fld>
            <a:endParaRPr lang="en-AU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9980B49-BFA8-2845-ADE3-4AEE4AFC2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3F3D1A-0067-884B-87B8-E50DBE793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84EEA20-6FB3-294D-969A-A549239A9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5E7EB3-5433-3A42-BCE0-BFCD8318D23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8F896CA-A318-294D-90BA-7625AB74E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7D0B8C2-56F8-5443-BE37-53EB2738A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80457-2800-494E-B902-BDC4F42C8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DC321-3C77-7C40-BDF6-58EFF7890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9C7B-5B11-594B-9693-3358AD293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C779615-68A5-264C-9F4C-B4B5B88DE54F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3808B-3F82-E04D-95E1-65991CDBC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50933-EF58-1E49-9BA4-903F80F98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DAD2-9241-514D-B357-DA0B6FD2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163E10-DC96-CA47-A341-C4C0EACC7C87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8366E-55A4-E04F-8463-745B536A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135B9-10CA-8440-AF9E-72314CAD0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343BF6-052D-5F46-B3E6-45155C8CB4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E9F1-BAD8-0845-B40A-EA129C5477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3FD60-7783-5041-B559-CF30B8227C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2982-C1D0-AF4E-9FBF-502228125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9D572B-3AA9-DA43-A0E5-70AB9E572AAC}" type="slidenum">
              <a:rPr lang="en-AU" altLang="en-US" sz="1200"/>
              <a:pPr eaLnBrk="1" hangingPunct="1"/>
              <a:t>8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AAB59-A706-1243-9BA3-9EB79786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CE114-93EB-0C4F-B210-2A2C7A9D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While full compliance with </a:t>
            </a:r>
            <a:r>
              <a:rPr lang="en-US" dirty="0" err="1"/>
              <a:t>Popek</a:t>
            </a:r>
            <a:r>
              <a:rPr lang="en-US" dirty="0"/>
              <a:t> and Goldberg requirements would render a running guests incapable of determining that it is executing within a virtual machine, in reality, timing effects and other quirks can be used to determine this.</a:t>
            </a:r>
          </a:p>
          <a:p>
            <a:pPr>
              <a:defRPr/>
            </a:pPr>
            <a:r>
              <a:rPr lang="en-US" dirty="0"/>
              <a:t>The introduction of AMD-V and Intel VT-x allowed x86 architectures to meet </a:t>
            </a:r>
            <a:r>
              <a:rPr lang="en-US" dirty="0" err="1"/>
              <a:t>Popek</a:t>
            </a:r>
            <a:r>
              <a:rPr lang="en-US" dirty="0"/>
              <a:t> and </a:t>
            </a:r>
            <a:r>
              <a:rPr lang="en-US" dirty="0" err="1"/>
              <a:t>Goldeberg</a:t>
            </a:r>
            <a:r>
              <a:rPr lang="en-US" dirty="0"/>
              <a:t> </a:t>
            </a:r>
            <a:r>
              <a:rPr lang="en-US" dirty="0" err="1"/>
              <a:t>virtualisation</a:t>
            </a:r>
            <a:r>
              <a:rPr lang="en-US" dirty="0"/>
              <a:t> requirements. Prior to that, binary translation was required [see Robin and Irvine  (2000) and Adams and </a:t>
            </a:r>
            <a:r>
              <a:rPr lang="en-US" dirty="0" err="1"/>
              <a:t>Agesen</a:t>
            </a:r>
            <a:r>
              <a:rPr lang="en-US" dirty="0"/>
              <a:t> (2006)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324E76-61AB-C049-A2A5-085359B9C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3F0D-A400-E643-9994-C718D44BBD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7D970-E78F-724D-8ACA-2BE819896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FBCE-803A-874E-88BD-D1E464475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A179EB-9BA2-9642-AC17-BA63F003A1A7}" type="slidenum">
              <a:rPr lang="en-AU" altLang="en-US" sz="1200"/>
              <a:pPr eaLnBrk="1" hangingPunct="1"/>
              <a:t>9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570B9-D5F8-6543-AEA8-23AAB9A5A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77AA4-8146-3D45-B797-7C4F8D1E6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Normal scenario: virtual -&gt; physical mapping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Software MMU:</a:t>
            </a:r>
          </a:p>
          <a:p>
            <a:pPr>
              <a:defRPr/>
            </a:pPr>
            <a:r>
              <a:rPr lang="en-US" dirty="0"/>
              <a:t>VMM stores PPN-&gt;MPN mappings in its internal data structures</a:t>
            </a:r>
          </a:p>
          <a:p>
            <a:pPr>
              <a:defRPr/>
            </a:pPr>
            <a:r>
              <a:rPr lang="en-US" dirty="0"/>
              <a:t>And stores LPN-&gt;MPN mappings in shadow page tables that are exposed to hardware.</a:t>
            </a:r>
          </a:p>
          <a:p>
            <a:pPr>
              <a:defRPr/>
            </a:pPr>
            <a:r>
              <a:rPr lang="en-US" dirty="0"/>
              <a:t>VMM keeps shadow page tables </a:t>
            </a:r>
            <a:r>
              <a:rPr lang="en-US" dirty="0" err="1"/>
              <a:t>synchronised</a:t>
            </a:r>
            <a:r>
              <a:rPr lang="en-US" dirty="0"/>
              <a:t> with guest page tables</a:t>
            </a:r>
          </a:p>
          <a:p>
            <a:pPr>
              <a:defRPr/>
            </a:pPr>
            <a:r>
              <a:rPr lang="en-US" dirty="0" err="1"/>
              <a:t>Virtualised</a:t>
            </a:r>
            <a:r>
              <a:rPr lang="en-US" dirty="0"/>
              <a:t> scenario: virtual -&gt; physical -&gt; machine mapping</a:t>
            </a:r>
          </a:p>
          <a:p>
            <a:pPr>
              <a:defRPr/>
            </a:pPr>
            <a:r>
              <a:rPr lang="en-US" dirty="0"/>
              <a:t>Hardware assisted: virtual -&gt; machine mapping via hardware maintained shadow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BD87-A25B-044C-BAF5-AA7E8790D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2A73BA-8476-0041-8EAA-8216038149E1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A9304-2BD4-2D44-8B8B-1044EA030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31BBB-3050-9C40-865D-2C6726097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General design of memory migration: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Push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source VM continues running while certain pages are pushed across the network to the new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destination. To ensure consistency, pages modifed during this process must be re-sent.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Stop-and-copy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source VM is stopped, pages are copied across to the destination VM, then the new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VM is started.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</a:rPr>
              <a:t>Pull phase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- The new VM executes and, if it accesses a page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that has not yet been copied, this page is faulted in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(pulled) across the network from the source VM.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847F674-E4FB-A844-9BF8-B042A99ED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The University of Melbourne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62613-2A67-FD44-8234-380E2E12E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MELBOURNE RESEARCH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BC730-8129-994F-876B-E5841A25F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AU"/>
              <a:t>www.research.unimelb.edu.au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1BB5-ED74-3442-BBCD-2F50D1C2B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25B42F-6713-2042-A481-68FA19BFC3B9}" type="slidenum">
              <a:rPr lang="en-AU" altLang="en-US" sz="1200"/>
              <a:pPr eaLnBrk="1" hangingPunct="1"/>
              <a:t>25</a:t>
            </a:fld>
            <a:endParaRPr lang="en-AU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6F01B4D-5E17-E248-B07A-00AD4D5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05263"/>
            <a:ext cx="4967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0C6811BB-0EEC-BC44-B780-66473A84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149725"/>
            <a:ext cx="576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555875" y="4076700"/>
            <a:ext cx="5684838" cy="1470025"/>
          </a:xfrm>
        </p:spPr>
        <p:txBody>
          <a:bodyPr/>
          <a:lstStyle>
            <a:lvl1pPr algn="r">
              <a:defRPr sz="28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3123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891B26C5-484F-FB45-91C6-7018E342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7CF0015-C544-AE47-801C-ED3F15D3BAA1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A239392-BDCE-FF4F-A3B2-078D0C00BD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DC48788D-BB02-9248-AE79-E7E685B46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861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8A9CB3DF-8774-B34A-9773-4192EC39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ED151EF-0EE5-1C46-BCAE-49F4FCAEF506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EB50C34-09E3-0D4A-892B-673F8282C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07ADF246-BE30-CD4C-B6E9-4F3270A7AF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5755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>
            <a:extLst>
              <a:ext uri="{FF2B5EF4-FFF2-40B4-BE49-F238E27FC236}">
                <a16:creationId xmlns:a16="http://schemas.microsoft.com/office/drawing/2014/main" id="{B49F3BA2-15B8-6145-8A60-F3F11294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E94F741-BB1C-D64F-A21D-5BB38EF24042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ED04FDA-97F8-454C-B7B5-F81D1BEF5E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8" name="Picture 22" descr="Picture2">
            <a:extLst>
              <a:ext uri="{FF2B5EF4-FFF2-40B4-BE49-F238E27FC236}">
                <a16:creationId xmlns:a16="http://schemas.microsoft.com/office/drawing/2014/main" id="{E650EFEE-8C45-8E48-B513-796C2B68F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074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54D1D918-1E04-6348-A12C-6DAAEE6D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1FA47D0D-F80D-7344-8DF9-D65C4F7A3A2D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862D081-8B92-FB47-8EED-717DA4DCA8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7DD49644-F5A4-584E-8F41-1A76CE1AD1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10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EEEA4CDF-7993-F640-A8B0-33194B978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952E5DB8-8C03-F04E-8FE5-5060FF4900BD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936B7CC-2272-6045-B4AB-011CB6500A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6" name="Picture 22" descr="Picture2">
            <a:extLst>
              <a:ext uri="{FF2B5EF4-FFF2-40B4-BE49-F238E27FC236}">
                <a16:creationId xmlns:a16="http://schemas.microsoft.com/office/drawing/2014/main" id="{9E585287-F97A-4A4E-A5DE-95FA051F8A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89053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662FF9BF-F4B2-7947-9D4C-8DFDA12D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B11D8981-B9B8-0546-98BF-302BD24B7099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9B2FEC8-4243-114E-9B9A-CDC20EB2F0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E37F8CC6-B523-8048-A446-696DB6E370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747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>
            <a:extLst>
              <a:ext uri="{FF2B5EF4-FFF2-40B4-BE49-F238E27FC236}">
                <a16:creationId xmlns:a16="http://schemas.microsoft.com/office/drawing/2014/main" id="{AC50F2CB-02D2-964F-BA6A-CDB26E0C2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D973C716-0CC4-2B44-A04C-AAAA50C271A7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9C94D73-216B-414A-AE87-59CBC81B7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9" name="Picture 22" descr="Picture2">
            <a:extLst>
              <a:ext uri="{FF2B5EF4-FFF2-40B4-BE49-F238E27FC236}">
                <a16:creationId xmlns:a16="http://schemas.microsoft.com/office/drawing/2014/main" id="{90D42617-9875-5940-B0AF-30AB6C4DC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097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>
            <a:extLst>
              <a:ext uri="{FF2B5EF4-FFF2-40B4-BE49-F238E27FC236}">
                <a16:creationId xmlns:a16="http://schemas.microsoft.com/office/drawing/2014/main" id="{9EB2C5E9-3901-5E41-AA3C-067A7E64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3607A45-B2DA-FA4D-80CA-804B23D9855B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C70B3C1-637D-BA4C-9E74-E61F84F7CC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5" name="Picture 22" descr="Picture2">
            <a:extLst>
              <a:ext uri="{FF2B5EF4-FFF2-40B4-BE49-F238E27FC236}">
                <a16:creationId xmlns:a16="http://schemas.microsoft.com/office/drawing/2014/main" id="{24D2BA84-41CF-5A4C-9748-AC542868B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912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D6E06D86-6AF9-C349-A16C-6D6E3E45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4DCCF2B1-6A7C-2446-ADCC-C5410CABA195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461394D-0865-814C-BA57-5D9AFEDD3E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4" name="Picture 22" descr="Picture2">
            <a:extLst>
              <a:ext uri="{FF2B5EF4-FFF2-40B4-BE49-F238E27FC236}">
                <a16:creationId xmlns:a16="http://schemas.microsoft.com/office/drawing/2014/main" id="{76A7EF3A-D9AC-5342-9523-ADE284C102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569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D6B762F7-3213-EC44-8460-E4C35B8B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4C2B22B-536E-4F42-841D-18E3A0EB7590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8C82DC2-2715-6F40-9F53-27DC92F9C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86319AC8-E940-4346-8DBF-A0DFCDCE66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75126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>
            <a:extLst>
              <a:ext uri="{FF2B5EF4-FFF2-40B4-BE49-F238E27FC236}">
                <a16:creationId xmlns:a16="http://schemas.microsoft.com/office/drawing/2014/main" id="{09CFF0A6-05A0-D342-8A0B-0F2B1CB8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F85064C9-3DCA-0A46-A55D-3AA3A488502B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B36DAD9-7C8C-0242-8773-7A1CA8D640D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7" name="Picture 22" descr="Picture2">
            <a:extLst>
              <a:ext uri="{FF2B5EF4-FFF2-40B4-BE49-F238E27FC236}">
                <a16:creationId xmlns:a16="http://schemas.microsoft.com/office/drawing/2014/main" id="{432B5308-B2BF-E641-AEEE-47EC19F068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30054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7ECB49CA-5F4B-7147-B5F6-69C5B84BF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44450"/>
            <a:ext cx="64912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5657E92-A8C3-094C-8EB0-9D66F13D8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C4098B44-32D8-B342-9F70-1D991975A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4912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6593ECC5-CE06-3248-A195-114BE0F25F09}" type="slidenum">
              <a:rPr lang="en-AU" altLang="en-US" sz="180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AU" altLang="en-US" sz="1800">
              <a:solidFill>
                <a:srgbClr val="000000"/>
              </a:solidFill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2BE3B0C8-5D19-E14B-A460-E647D5060F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8650"/>
            <a:ext cx="9144000" cy="5715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/>
          </a:p>
        </p:txBody>
      </p:sp>
      <p:pic>
        <p:nvPicPr>
          <p:cNvPr id="1030" name="Picture 22" descr="Picture2">
            <a:extLst>
              <a:ext uri="{FF2B5EF4-FFF2-40B4-BE49-F238E27FC236}">
                <a16:creationId xmlns:a16="http://schemas.microsoft.com/office/drawing/2014/main" id="{CE6D7E8F-516B-2549-B161-8C0A72BA63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963"/>
            <a:ext cx="177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MS Reference Sans Serif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S Reference Sans Serif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sinnott@unimelb.edu.a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4185BC6F-2D80-B149-95DE-006F9FA80D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2775" y="4076700"/>
            <a:ext cx="7775575" cy="18002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i="1" dirty="0"/>
              <a:t>Lecture 8.1 – </a:t>
            </a:r>
            <a:r>
              <a:rPr lang="en-AU" altLang="en-US" i="1" dirty="0"/>
              <a:t>Virtualisation</a:t>
            </a:r>
            <a:br>
              <a:rPr lang="en-AU" altLang="en-US" i="1" dirty="0"/>
            </a:br>
            <a:r>
              <a:rPr lang="en-AU" altLang="en-US" sz="2400" dirty="0"/>
              <a:t>Professor Richard O. Sinnott</a:t>
            </a:r>
            <a:br>
              <a:rPr lang="en-AU" altLang="en-US" sz="2400" dirty="0"/>
            </a:br>
            <a:r>
              <a:rPr lang="en-AU" altLang="en-US" sz="2400" dirty="0"/>
              <a:t>Director, </a:t>
            </a:r>
            <a:r>
              <a:rPr lang="en-AU" altLang="en-US" sz="2400" dirty="0" err="1"/>
              <a:t>eResearch</a:t>
            </a:r>
            <a:br>
              <a:rPr lang="en-AU" altLang="en-US" sz="2400" dirty="0"/>
            </a:br>
            <a:r>
              <a:rPr lang="en-AU" altLang="en-US" sz="2400" dirty="0"/>
              <a:t>University of Melbourne</a:t>
            </a:r>
            <a:br>
              <a:rPr lang="en-AU" altLang="en-US" sz="2400" dirty="0"/>
            </a:br>
            <a:r>
              <a:rPr lang="en-AU" altLang="en-US" sz="2400" dirty="0">
                <a:hlinkClick r:id="rId3"/>
              </a:rPr>
              <a:t>rsinnott@unimelb.edu.au</a:t>
            </a:r>
            <a:r>
              <a:rPr lang="en-AU" altLang="en-US" sz="2400" dirty="0"/>
              <a:t> </a:t>
            </a:r>
            <a:endParaRPr lang="en-AU" altLang="en-US" sz="12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BCE6B0A7-9C0C-CA45-A72E-6631EA5D9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Origins - Principles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2AFC722-175C-4048-838D-0A55CBE9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8856663" cy="55689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Theorem (</a:t>
            </a:r>
            <a:r>
              <a:rPr lang="en-US" dirty="0" err="1">
                <a:cs typeface="+mn-cs"/>
              </a:rPr>
              <a:t>Popek</a:t>
            </a:r>
            <a:r>
              <a:rPr lang="en-US" dirty="0">
                <a:cs typeface="+mn-cs"/>
              </a:rPr>
              <a:t> and Goldberg)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/>
              <a:t>For any conventional third generation computer, a virtual machine monitor may be constructed if the set </a:t>
            </a:r>
            <a:r>
              <a:rPr lang="en-US" sz="1800" dirty="0">
                <a:solidFill>
                  <a:schemeClr val="tx1"/>
                </a:solidFill>
              </a:rPr>
              <a:t>of</a:t>
            </a:r>
            <a:r>
              <a:rPr lang="en-US" sz="1800" dirty="0">
                <a:solidFill>
                  <a:srgbClr val="FF0000"/>
                </a:solidFill>
              </a:rPr>
              <a:t> sensitive instructions </a:t>
            </a:r>
            <a:r>
              <a:rPr lang="en-US" sz="1800" dirty="0"/>
              <a:t>for that computer is a subset of the set of </a:t>
            </a:r>
            <a:r>
              <a:rPr lang="en-US" sz="1800" dirty="0">
                <a:solidFill>
                  <a:srgbClr val="FF0000"/>
                </a:solidFill>
              </a:rPr>
              <a:t>privileged instructions</a:t>
            </a:r>
            <a:endParaRPr lang="en-US" sz="1800" dirty="0"/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sz="1400" dirty="0"/>
              <a:t>i.e. have to be trappable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Significance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800" dirty="0">
                <a:cs typeface="+mn-cs"/>
              </a:rPr>
              <a:t>	</a:t>
            </a:r>
            <a:r>
              <a:rPr lang="en-US" sz="1800" dirty="0"/>
              <a:t>The IA-32/x86 architecture was not originally </a:t>
            </a:r>
            <a:r>
              <a:rPr lang="en-US" sz="1800" dirty="0" err="1"/>
              <a:t>virtualisable</a:t>
            </a:r>
            <a:endParaRPr lang="en-US" sz="1800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210179C3-190F-6944-B3C3-92399B1A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17775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2">
            <a:extLst>
              <a:ext uri="{FF2B5EF4-FFF2-40B4-BE49-F238E27FC236}">
                <a16:creationId xmlns:a16="http://schemas.microsoft.com/office/drawing/2014/main" id="{7919C12C-ED1B-C94B-BDD5-5AE13204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2660650"/>
            <a:ext cx="4535487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6600"/>
                </a:solidFill>
              </a:rPr>
              <a:t>Example of Privilege Rings</a:t>
            </a:r>
          </a:p>
          <a:p>
            <a:pPr algn="r" eaLnBrk="1" hangingPunct="1"/>
            <a:endParaRPr lang="en-US" altLang="en-US" sz="1800">
              <a:solidFill>
                <a:srgbClr val="FF66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Ring 0: Typically hardware interactions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Ring 1: Typically device drivers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Specific gates between Rings (not ad hoc)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FF6600"/>
                </a:solidFill>
              </a:rPr>
              <a:t>Allows to ensure for example that spyware can’t turn on web cam or recording device etc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8C43-0E46-004E-8F16-B4A94DE2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x86 </a:t>
            </a:r>
            <a:r>
              <a:rPr lang="en-US" dirty="0" err="1"/>
              <a:t>Virtualisability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55D1-7D56-1B48-AD8F-7D12ECBB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5"/>
            <a:ext cx="9144000" cy="6092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en-US"/>
              <a:t>x86 architecture was historically not virtualisable, due to </a:t>
            </a:r>
            <a:r>
              <a:rPr lang="en-US" altLang="en-US">
                <a:solidFill>
                  <a:srgbClr val="FF6600"/>
                </a:solidFill>
              </a:rPr>
              <a:t>sensitive instructions </a:t>
            </a:r>
            <a:r>
              <a:rPr lang="en-US" altLang="en-US"/>
              <a:t>that could not be trapped, e.g. instructions such as:</a:t>
            </a:r>
          </a:p>
          <a:p>
            <a:pPr lvl="2"/>
            <a:r>
              <a:rPr lang="en-US" altLang="en-US" i="1"/>
              <a:t>SMSW</a:t>
            </a:r>
            <a:r>
              <a:rPr lang="en-US" altLang="en-US"/>
              <a:t> – storing machine status word </a:t>
            </a:r>
          </a:p>
          <a:p>
            <a:pPr lvl="2"/>
            <a:r>
              <a:rPr lang="en-US" altLang="en-US" i="1"/>
              <a:t>SGDT, SLDT</a:t>
            </a:r>
            <a:r>
              <a:rPr lang="en-US" altLang="en-US"/>
              <a:t> – store global/local descriptor table register</a:t>
            </a:r>
          </a:p>
          <a:p>
            <a:pPr lvl="2"/>
            <a:r>
              <a:rPr lang="en-US" altLang="en-US" i="1"/>
              <a:t>POPF</a:t>
            </a:r>
            <a:r>
              <a:rPr lang="en-US" altLang="en-US"/>
              <a:t> – interrupt flag (user/kernel mode) </a:t>
            </a:r>
          </a:p>
          <a:p>
            <a:pPr lvl="3"/>
            <a:r>
              <a:rPr lang="en-US" altLang="en-US" sz="1600">
                <a:solidFill>
                  <a:srgbClr val="008000"/>
                </a:solidFill>
              </a:rPr>
              <a:t>Robin and Irvine, Analysis of an Intel Pentium’s Ability to Support a Secure Virtual Machine Monitor, Usenix, 2000</a:t>
            </a:r>
            <a:endParaRPr lang="en-US" altLang="en-US" sz="5200">
              <a:solidFill>
                <a:srgbClr val="008000"/>
              </a:solidFill>
            </a:endParaRPr>
          </a:p>
          <a:p>
            <a:r>
              <a:rPr lang="en-US" altLang="en-US"/>
              <a:t>Intel and AMD introduced extensions to make x86 virtualisable</a:t>
            </a:r>
          </a:p>
          <a:p>
            <a:pPr lvl="1"/>
            <a:r>
              <a:rPr lang="en-US" altLang="en-US"/>
              <a:t>AMD SVM (Secure Virtual Machine)</a:t>
            </a:r>
          </a:p>
          <a:p>
            <a:pPr lvl="1"/>
            <a:r>
              <a:rPr lang="en-US" altLang="en-US"/>
              <a:t>Intel VT (Virtualisation Technology)</a:t>
            </a:r>
          </a:p>
          <a:p>
            <a:r>
              <a:rPr lang="en-US" altLang="en-US"/>
              <a:t>These two are very similar, but use slightly different machine instructions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55D8768D-E0B0-6E49-9BD6-62ACF6189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4993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Typical </a:t>
            </a:r>
            <a:r>
              <a:rPr lang="en-US" dirty="0" err="1"/>
              <a:t>Virtualisation</a:t>
            </a:r>
            <a:r>
              <a:rPr lang="en-US" dirty="0"/>
              <a:t> Strategy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00082850-C2A9-8F46-9C25-F86487B53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338" y="765175"/>
            <a:ext cx="6443662" cy="59769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400"/>
              <a:t>VMM needs to support: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De-privileging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VMM emulates the effect on system/hardware resources of privileged instructions whose execution traps into the VMM </a:t>
            </a:r>
          </a:p>
          <a:p>
            <a:pPr lvl="3">
              <a:lnSpc>
                <a:spcPct val="80000"/>
              </a:lnSpc>
            </a:pPr>
            <a:r>
              <a:rPr lang="en-US" altLang="en-US" sz="1400"/>
              <a:t>aka trap-and-emulate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Typically achieved by running GuestOS at a lower hardware priority level than the VMM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Problematic on some architectures where privileged instructions do not trap when executed at de-privileged level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Primary/shadow structures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VMM maintains </a:t>
            </a:r>
            <a:r>
              <a:rPr lang="ja-JP" altLang="en-US" sz="1600">
                <a:latin typeface="Arial" panose="020B0604020202020204" pitchFamily="34" charset="0"/>
              </a:rPr>
              <a:t>“</a:t>
            </a:r>
            <a:r>
              <a:rPr lang="en-US" altLang="ja-JP" sz="1600"/>
              <a:t>shadow</a:t>
            </a:r>
            <a:r>
              <a:rPr lang="ja-JP" altLang="en-US" sz="1600">
                <a:latin typeface="Arial" panose="020B0604020202020204" pitchFamily="34" charset="0"/>
              </a:rPr>
              <a:t>”</a:t>
            </a:r>
            <a:r>
              <a:rPr lang="en-US" altLang="ja-JP" sz="1600"/>
              <a:t> copies of critical structures whose </a:t>
            </a:r>
            <a:r>
              <a:rPr lang="ja-JP" altLang="en-US" sz="1600">
                <a:latin typeface="Arial" panose="020B0604020202020204" pitchFamily="34" charset="0"/>
              </a:rPr>
              <a:t>“</a:t>
            </a:r>
            <a:r>
              <a:rPr lang="en-US" altLang="ja-JP" sz="1600"/>
              <a:t>primary</a:t>
            </a:r>
            <a:r>
              <a:rPr lang="ja-JP" altLang="en-US" sz="1600">
                <a:latin typeface="Arial" panose="020B0604020202020204" pitchFamily="34" charset="0"/>
              </a:rPr>
              <a:t>”</a:t>
            </a:r>
            <a:r>
              <a:rPr lang="en-US" altLang="ja-JP" sz="1600"/>
              <a:t> versions are manipulated by the GuestOS, e.g. memory page tables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Primary copies needed to insure correct versions are visible to GuestOS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Memory traces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Controlling access to memory so that the shadow and primary structure remain coherent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Common strategy: write-protect primary copies so that update operations cause page faults which can be caught, interpreted, and addressed</a:t>
            </a:r>
          </a:p>
          <a:p>
            <a:pPr lvl="3">
              <a:lnSpc>
                <a:spcPct val="80000"/>
              </a:lnSpc>
            </a:pPr>
            <a:r>
              <a:rPr lang="en-US" altLang="en-US" sz="1400"/>
              <a:t>Someones app/code doesn’t crash the server you are using!!!</a:t>
            </a:r>
          </a:p>
          <a:p>
            <a:pPr lvl="1">
              <a:lnSpc>
                <a:spcPct val="80000"/>
              </a:lnSpc>
            </a:pPr>
            <a:endParaRPr lang="en-US" altLang="en-US" sz="1800"/>
          </a:p>
        </p:txBody>
      </p:sp>
      <p:grpSp>
        <p:nvGrpSpPr>
          <p:cNvPr id="21507" name="Group 43">
            <a:extLst>
              <a:ext uri="{FF2B5EF4-FFF2-40B4-BE49-F238E27FC236}">
                <a16:creationId xmlns:a16="http://schemas.microsoft.com/office/drawing/2014/main" id="{F86459DE-489C-5947-8F19-2D9CB6017BA4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1604963"/>
            <a:ext cx="3297237" cy="2895600"/>
            <a:chOff x="288" y="1056"/>
            <a:chExt cx="2077" cy="1824"/>
          </a:xfrm>
          <a:noFill/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61A52861-69C4-EA4A-9A72-9609F16B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672" cy="768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1510" name="Group 7">
              <a:extLst>
                <a:ext uri="{FF2B5EF4-FFF2-40B4-BE49-F238E27FC236}">
                  <a16:creationId xmlns:a16="http://schemas.microsoft.com/office/drawing/2014/main" id="{A2A0A6E9-860E-FC4E-872E-362270FC0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" y="2640"/>
              <a:ext cx="672" cy="240"/>
              <a:chOff x="1152" y="2256"/>
              <a:chExt cx="672" cy="240"/>
            </a:xfrm>
            <a:grpFill/>
          </p:grpSpPr>
          <p:sp>
            <p:nvSpPr>
              <p:cNvPr id="239621" name="Rectangle 5">
                <a:extLst>
                  <a:ext uri="{FF2B5EF4-FFF2-40B4-BE49-F238E27FC236}">
                    <a16:creationId xmlns:a16="http://schemas.microsoft.com/office/drawing/2014/main" id="{3B2DCFAC-10A8-6946-9BEC-A428A6C0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672" cy="240"/>
              </a:xfrm>
              <a:prstGeom prst="rect">
                <a:avLst/>
              </a:prstGeom>
              <a:grp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622" name="Text Box 6">
                <a:extLst>
                  <a:ext uri="{FF2B5EF4-FFF2-40B4-BE49-F238E27FC236}">
                    <a16:creationId xmlns:a16="http://schemas.microsoft.com/office/drawing/2014/main" id="{FE15048E-B0D1-1149-BAA7-059D618CF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8" y="2280"/>
                <a:ext cx="556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resource</a:t>
                </a:r>
              </a:p>
            </p:txBody>
          </p:sp>
        </p:grpSp>
        <p:grpSp>
          <p:nvGrpSpPr>
            <p:cNvPr id="21511" name="Group 8">
              <a:extLst>
                <a:ext uri="{FF2B5EF4-FFF2-40B4-BE49-F238E27FC236}">
                  <a16:creationId xmlns:a16="http://schemas.microsoft.com/office/drawing/2014/main" id="{FF2342C8-A147-7741-8239-D0E669D34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8" y="2400"/>
              <a:ext cx="715" cy="240"/>
              <a:chOff x="1109" y="2256"/>
              <a:chExt cx="715" cy="240"/>
            </a:xfrm>
            <a:grpFill/>
          </p:grpSpPr>
          <p:sp>
            <p:nvSpPr>
              <p:cNvPr id="239625" name="Rectangle 9">
                <a:extLst>
                  <a:ext uri="{FF2B5EF4-FFF2-40B4-BE49-F238E27FC236}">
                    <a16:creationId xmlns:a16="http://schemas.microsoft.com/office/drawing/2014/main" id="{35D735D7-3C39-5F42-AB91-A51923C7C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56"/>
                <a:ext cx="672" cy="240"/>
              </a:xfrm>
              <a:prstGeom prst="rect">
                <a:avLst/>
              </a:prstGeom>
              <a:grp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9626" name="Text Box 10">
                <a:extLst>
                  <a:ext uri="{FF2B5EF4-FFF2-40B4-BE49-F238E27FC236}">
                    <a16:creationId xmlns:a16="http://schemas.microsoft.com/office/drawing/2014/main" id="{9ED6D6C3-8C29-FA41-8C96-589173401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2280"/>
                <a:ext cx="541" cy="1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400" dirty="0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     </a:t>
                </a:r>
                <a:r>
                  <a:rPr lang="en-US" sz="1400" i="1" dirty="0" err="1">
                    <a:solidFill>
                      <a:srgbClr val="8000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vmm</a:t>
                </a:r>
                <a:endParaRPr lang="en-US" sz="1400" i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9628" name="Text Box 12">
              <a:extLst>
                <a:ext uri="{FF2B5EF4-FFF2-40B4-BE49-F238E27FC236}">
                  <a16:creationId xmlns:a16="http://schemas.microsoft.com/office/drawing/2014/main" id="{0875F412-085F-A94A-AF7C-8374051B4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480"/>
              <a:ext cx="599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privileged 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instruction</a:t>
              </a:r>
            </a:p>
          </p:txBody>
        </p:sp>
        <p:sp>
          <p:nvSpPr>
            <p:cNvPr id="239629" name="Line 13">
              <a:extLst>
                <a:ext uri="{FF2B5EF4-FFF2-40B4-BE49-F238E27FC236}">
                  <a16:creationId xmlns:a16="http://schemas.microsoft.com/office/drawing/2014/main" id="{04469BB6-CCF7-0E4C-ADFB-DD434064F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584"/>
              <a:ext cx="384" cy="96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0" name="Line 14">
              <a:extLst>
                <a:ext uri="{FF2B5EF4-FFF2-40B4-BE49-F238E27FC236}">
                  <a16:creationId xmlns:a16="http://schemas.microsoft.com/office/drawing/2014/main" id="{EC265973-BC19-1048-8153-7B63A6852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392"/>
              <a:ext cx="0" cy="24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D99E9587-9420-0F4F-BE5D-1E8B7274D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680"/>
              <a:ext cx="528" cy="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0AEABF48-7577-A54D-9C69-CC75D70E4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0"/>
              <a:ext cx="0" cy="816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38" name="Text Box 22">
              <a:extLst>
                <a:ext uri="{FF2B5EF4-FFF2-40B4-BE49-F238E27FC236}">
                  <a16:creationId xmlns:a16="http://schemas.microsoft.com/office/drawing/2014/main" id="{5CDC8C81-DCF3-0E47-B711-58EA3DD0C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1920"/>
              <a:ext cx="298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trap</a:t>
              </a:r>
            </a:p>
          </p:txBody>
        </p:sp>
        <p:sp>
          <p:nvSpPr>
            <p:cNvPr id="239639" name="Text Box 23">
              <a:extLst>
                <a:ext uri="{FF2B5EF4-FFF2-40B4-BE49-F238E27FC236}">
                  <a16:creationId xmlns:a16="http://schemas.microsoft.com/office/drawing/2014/main" id="{6C4DE02C-921D-A644-9C78-EEE041DA0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6"/>
              <a:ext cx="502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 err="1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GuestOS</a:t>
              </a:r>
              <a:endParaRPr lang="en-US" sz="1000" dirty="0">
                <a:solidFill>
                  <a:srgbClr val="800000"/>
                </a:solidFill>
                <a:latin typeface="Arial Black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5DCDB69F-CF69-5D45-9AB7-1910BA550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00"/>
              <a:ext cx="336" cy="144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2" name="Rectangle 26">
              <a:extLst>
                <a:ext uri="{FF2B5EF4-FFF2-40B4-BE49-F238E27FC236}">
                  <a16:creationId xmlns:a16="http://schemas.microsoft.com/office/drawing/2014/main" id="{0BEBF501-DB00-614B-A520-4E1AE56F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672" cy="144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3" name="Text Box 27">
              <a:extLst>
                <a:ext uri="{FF2B5EF4-FFF2-40B4-BE49-F238E27FC236}">
                  <a16:creationId xmlns:a16="http://schemas.microsoft.com/office/drawing/2014/main" id="{3002EBD6-3FEB-9147-B04C-17DF13E4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" y="2016"/>
              <a:ext cx="449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i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resource</a:t>
              </a:r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55DF3323-137F-674C-8219-7FC78117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08"/>
              <a:ext cx="823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emulate change</a:t>
              </a:r>
            </a:p>
          </p:txBody>
        </p:sp>
        <p:sp>
          <p:nvSpPr>
            <p:cNvPr id="239647" name="Rectangle 31">
              <a:extLst>
                <a:ext uri="{FF2B5EF4-FFF2-40B4-BE49-F238E27FC236}">
                  <a16:creationId xmlns:a16="http://schemas.microsoft.com/office/drawing/2014/main" id="{A86E621F-28C6-0543-B36B-475D36AC1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240" cy="96"/>
            </a:xfrm>
            <a:prstGeom prst="rect">
              <a:avLst/>
            </a:prstGeom>
            <a:grp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49" name="Line 33">
              <a:extLst>
                <a:ext uri="{FF2B5EF4-FFF2-40B4-BE49-F238E27FC236}">
                  <a16:creationId xmlns:a16="http://schemas.microsoft.com/office/drawing/2014/main" id="{FC4BE314-4EEE-0244-A1B1-8C95910EA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728"/>
              <a:ext cx="0" cy="192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4" name="Line 38">
              <a:extLst>
                <a:ext uri="{FF2B5EF4-FFF2-40B4-BE49-F238E27FC236}">
                  <a16:creationId xmlns:a16="http://schemas.microsoft.com/office/drawing/2014/main" id="{532AE7F1-32A8-554A-A978-86520333F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0" cy="24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5" name="Line 39">
              <a:extLst>
                <a:ext uri="{FF2B5EF4-FFF2-40B4-BE49-F238E27FC236}">
                  <a16:creationId xmlns:a16="http://schemas.microsoft.com/office/drawing/2014/main" id="{F7C21B7B-3545-C54C-95AC-3A1D21980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96"/>
              <a:ext cx="432" cy="0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6" name="Line 40">
              <a:extLst>
                <a:ext uri="{FF2B5EF4-FFF2-40B4-BE49-F238E27FC236}">
                  <a16:creationId xmlns:a16="http://schemas.microsoft.com/office/drawing/2014/main" id="{42050F11-BE16-5F40-882E-00D2A725A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64"/>
              <a:ext cx="0" cy="432"/>
            </a:xfrm>
            <a:prstGeom prst="line">
              <a:avLst/>
            </a:prstGeom>
            <a:grp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9657" name="Text Box 41">
              <a:extLst>
                <a:ext uri="{FF2B5EF4-FFF2-40B4-BE49-F238E27FC236}">
                  <a16:creationId xmlns:a16="http://schemas.microsoft.com/office/drawing/2014/main" id="{A44FA3FB-9C59-A84D-AAD9-3E8291524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438" cy="1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800000"/>
                  </a:solidFill>
                  <a:latin typeface="Arial Black" charset="0"/>
                  <a:ea typeface="ＭＳ Ｐゴシック" charset="0"/>
                  <a:cs typeface="ＭＳ Ｐゴシック" charset="0"/>
                </a:rPr>
                <a:t>change</a:t>
              </a:r>
            </a:p>
          </p:txBody>
        </p:sp>
      </p:grpSp>
      <p:sp>
        <p:nvSpPr>
          <p:cNvPr id="22532" name="TextBox 1">
            <a:extLst>
              <a:ext uri="{FF2B5EF4-FFF2-40B4-BE49-F238E27FC236}">
                <a16:creationId xmlns:a16="http://schemas.microsoft.com/office/drawing/2014/main" id="{C60F7512-469D-9243-BE2D-BEDCF767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341438"/>
            <a:ext cx="2074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Trap and Emulate!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9A9F-9E5D-D349-B128-36040CEEC71C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2400" dirty="0"/>
              <a:t>Major VMM and Hypervisor Providers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C4ED81-03F8-2A4A-B722-89FB6C68A2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836613"/>
          <a:ext cx="8856662" cy="573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2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VMM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Provider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Host CPU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Guest CPU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Host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Guest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VM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Architecture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26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Workstation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 Linux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Linux, Solaris, FreeBSD, OS/2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Full Virtualization</a:t>
                      </a: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4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ESX Server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No Host OS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Same as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VMWare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workstation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Baremetal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 hypervisor</a:t>
                      </a: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5135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Xen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x86-64, IA-64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x86, x86-64, IA-64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NetBSD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, Linux,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Solaris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Windows,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Linux, Solaris, FreeBSD, OS/2,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</a:rPr>
                        <a:t>NetBSD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Para-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virtualisation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4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KVM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Linux</a:t>
                      </a: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Linux, Windows, FreeBSD,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</a:rPr>
                        <a:t> Solaris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Hardware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virtualisation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6" marR="91446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6C6-9344-F84D-A08A-E608F2E6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Aspects of VMMs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67A2-D79A-2943-96CA-63CC0991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435975" cy="56880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en-US" sz="2600">
                <a:solidFill>
                  <a:srgbClr val="FF6600"/>
                </a:solidFill>
              </a:rPr>
              <a:t>Full virtualisation </a:t>
            </a:r>
            <a:r>
              <a:rPr lang="en-US" altLang="en-US" sz="2600"/>
              <a:t>– allow an unmodified guest OS to run in isolation by simulating full hardware (e.g. VMWare)</a:t>
            </a:r>
          </a:p>
          <a:p>
            <a:pPr lvl="1"/>
            <a:r>
              <a:rPr lang="en-US" altLang="en-US" sz="2200"/>
              <a:t>Guest OS has no idea it is not on physical machine</a:t>
            </a:r>
          </a:p>
          <a:p>
            <a:endParaRPr lang="en-US" altLang="en-US" sz="2600"/>
          </a:p>
          <a:p>
            <a:pPr>
              <a:buFontTx/>
              <a:buNone/>
            </a:pPr>
            <a:r>
              <a:rPr lang="en-US" altLang="en-US" sz="2600"/>
              <a:t>vs</a:t>
            </a:r>
          </a:p>
          <a:p>
            <a:endParaRPr lang="en-US" altLang="en-US" sz="2600"/>
          </a:p>
          <a:p>
            <a:r>
              <a:rPr lang="en-US" altLang="en-US" sz="2600">
                <a:solidFill>
                  <a:srgbClr val="FF6600"/>
                </a:solidFill>
              </a:rPr>
              <a:t>Para-virtualisation</a:t>
            </a:r>
            <a:r>
              <a:rPr lang="en-US" altLang="en-US" sz="2600">
                <a:solidFill>
                  <a:srgbClr val="FFFF00"/>
                </a:solidFill>
              </a:rPr>
              <a:t> </a:t>
            </a:r>
            <a:r>
              <a:rPr lang="en-US" altLang="en-US" sz="2600"/>
              <a:t>– VMM/Hypervisor exposes special interface to guest OS for better performance. Requires a modified/hypervisor-aware Guest OS (e.g. Xen)</a:t>
            </a:r>
          </a:p>
          <a:p>
            <a:pPr lvl="1"/>
            <a:r>
              <a:rPr lang="en-US" altLang="en-US" sz="2200"/>
              <a:t>Can optimise systems to use this interface since not all instructions need to be trapped/dealt with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D79-D37D-D349-A6C0-B266DF24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Full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242B-1CE1-A048-AB16-4E5C740D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8785225" cy="56880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Advantages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Guest is unaware it is executing within a VM</a:t>
            </a:r>
          </a:p>
          <a:p>
            <a:pPr lvl="1">
              <a:defRPr/>
            </a:pPr>
            <a:r>
              <a:rPr lang="en-US" dirty="0"/>
              <a:t>Guest OS need not be modified</a:t>
            </a:r>
          </a:p>
          <a:p>
            <a:pPr lvl="1">
              <a:defRPr/>
            </a:pPr>
            <a:r>
              <a:rPr lang="en-US" dirty="0"/>
              <a:t>No hardware or OS assistance required</a:t>
            </a:r>
          </a:p>
          <a:p>
            <a:pPr lvl="1">
              <a:defRPr/>
            </a:pPr>
            <a:r>
              <a:rPr lang="en-US" dirty="0"/>
              <a:t>Can run legacy OS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Disadvantages </a:t>
            </a:r>
          </a:p>
          <a:p>
            <a:pPr lvl="1">
              <a:defRPr/>
            </a:pPr>
            <a:r>
              <a:rPr lang="en-US" dirty="0"/>
              <a:t>can be less efficient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99AB0-63CB-AD48-9044-3EC16795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997200"/>
            <a:ext cx="1871663" cy="576263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4BF60-E11B-8046-8B36-49CBFF6F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16338"/>
            <a:ext cx="1871663" cy="576262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1B53C-0213-CF4B-81AE-FACA89909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508500"/>
            <a:ext cx="1871663" cy="576263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F69EA-F5B4-D146-B039-850F366E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300663"/>
            <a:ext cx="1871663" cy="576262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D8AC3-3482-D841-A5E9-0818A9969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092825"/>
            <a:ext cx="2808287" cy="576263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25E71-7902-8A40-B8B6-5AE7D21325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0563" y="36449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6AB572-6D32-3046-9B94-61BE05390F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4437063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0AA7D-7429-8B42-8337-3682DF7389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5229225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48368F-316F-384A-9CD9-73716F78C4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6021388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TextBox 14">
            <a:extLst>
              <a:ext uri="{FF2B5EF4-FFF2-40B4-BE49-F238E27FC236}">
                <a16:creationId xmlns:a16="http://schemas.microsoft.com/office/drawing/2014/main" id="{1B1548EF-0437-F14B-8023-4A41E468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14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5613" name="TextBox 15">
            <a:extLst>
              <a:ext uri="{FF2B5EF4-FFF2-40B4-BE49-F238E27FC236}">
                <a16:creationId xmlns:a16="http://schemas.microsoft.com/office/drawing/2014/main" id="{A1620DC1-60A9-A24F-AF85-FA5FDD88D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6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5614" name="TextBox 16">
            <a:extLst>
              <a:ext uri="{FF2B5EF4-FFF2-40B4-BE49-F238E27FC236}">
                <a16:creationId xmlns:a16="http://schemas.microsoft.com/office/drawing/2014/main" id="{C71F4696-64C4-FA4F-BBEE-8061BADA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529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5615" name="TextBox 17">
            <a:extLst>
              <a:ext uri="{FF2B5EF4-FFF2-40B4-BE49-F238E27FC236}">
                <a16:creationId xmlns:a16="http://schemas.microsoft.com/office/drawing/2014/main" id="{25B766CF-4133-7944-8DBD-14A76757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445125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5616" name="TextBox 18">
            <a:extLst>
              <a:ext uri="{FF2B5EF4-FFF2-40B4-BE49-F238E27FC236}">
                <a16:creationId xmlns:a16="http://schemas.microsoft.com/office/drawing/2014/main" id="{55C8CC3A-7A80-0143-96FD-5305B7AE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141663"/>
            <a:ext cx="125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5617" name="TextBox 19">
            <a:extLst>
              <a:ext uri="{FF2B5EF4-FFF2-40B4-BE49-F238E27FC236}">
                <a16:creationId xmlns:a16="http://schemas.microsoft.com/office/drawing/2014/main" id="{6115EA9D-598F-714D-AEF9-3AD5B457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52963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Guest OS</a:t>
            </a:r>
          </a:p>
        </p:txBody>
      </p:sp>
      <p:sp>
        <p:nvSpPr>
          <p:cNvPr id="25618" name="TextBox 20">
            <a:extLst>
              <a:ext uri="{FF2B5EF4-FFF2-40B4-BE49-F238E27FC236}">
                <a16:creationId xmlns:a16="http://schemas.microsoft.com/office/drawing/2014/main" id="{018CE962-1C37-BC41-A6A3-ADDABC77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445125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VMM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31154F0-8654-5442-AC95-A19B7B572AB6}"/>
              </a:ext>
            </a:extLst>
          </p:cNvPr>
          <p:cNvCxnSpPr>
            <a:cxnSpLocks noChangeShapeType="1"/>
            <a:stCxn id="4" idx="3"/>
            <a:endCxn id="8" idx="3"/>
          </p:cNvCxnSpPr>
          <p:nvPr/>
        </p:nvCxnSpPr>
        <p:spPr bwMode="auto">
          <a:xfrm>
            <a:off x="7164388" y="3284538"/>
            <a:ext cx="71437" cy="3097212"/>
          </a:xfrm>
          <a:prstGeom prst="curvedConnector3">
            <a:avLst>
              <a:gd name="adj1" fmla="val 1114171"/>
            </a:avLst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5EFB25F-61E9-7A4D-B3B6-730264D52B7F}"/>
              </a:ext>
            </a:extLst>
          </p:cNvPr>
          <p:cNvCxnSpPr>
            <a:cxnSpLocks noChangeShapeType="1"/>
            <a:stCxn id="6" idx="3"/>
            <a:endCxn id="7" idx="3"/>
          </p:cNvCxnSpPr>
          <p:nvPr/>
        </p:nvCxnSpPr>
        <p:spPr bwMode="auto">
          <a:xfrm>
            <a:off x="7164388" y="47974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189234F-5D5C-AB44-A57D-6ABBBF8A76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5589588"/>
            <a:ext cx="12700" cy="792162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TextBox 47">
            <a:extLst>
              <a:ext uri="{FF2B5EF4-FFF2-40B4-BE49-F238E27FC236}">
                <a16:creationId xmlns:a16="http://schemas.microsoft.com/office/drawing/2014/main" id="{48BF6EB8-BD84-F945-8A39-2CAF8BFD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2636838"/>
            <a:ext cx="136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5623" name="TextBox 48">
            <a:extLst>
              <a:ext uri="{FF2B5EF4-FFF2-40B4-BE49-F238E27FC236}">
                <a16:creationId xmlns:a16="http://schemas.microsoft.com/office/drawing/2014/main" id="{1D503671-88B8-6B45-96E1-25835DF6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300663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Binary translation of OS privileged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C3F9A-3AFD-CD46-9446-95B1950BC134}"/>
              </a:ext>
            </a:extLst>
          </p:cNvPr>
          <p:cNvSpPr txBox="1"/>
          <p:nvPr/>
        </p:nvSpPr>
        <p:spPr>
          <a:xfrm>
            <a:off x="250825" y="4437063"/>
            <a:ext cx="388937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User/kernel split typically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VMM run Ring 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Apps run in Ring 3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Virtualisation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(Guest OS) uses extra rings; VMM traps privileged instructions and translates to hardware specific instructions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A042-5553-854B-92F9-8E6FAB2C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Para-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C85C-7C5D-0040-A280-AF32A8F8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8785225" cy="56880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6600"/>
                </a:solidFill>
              </a:rPr>
              <a:t>Advantages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Lower virtualisation overheads, so better performance, e.g. Xen</a:t>
            </a:r>
          </a:p>
          <a:p>
            <a:r>
              <a:rPr lang="en-US" altLang="en-US">
                <a:solidFill>
                  <a:srgbClr val="FF6600"/>
                </a:solidFill>
              </a:rPr>
              <a:t>Disadvantages </a:t>
            </a:r>
          </a:p>
          <a:p>
            <a:pPr lvl="1"/>
            <a:r>
              <a:rPr lang="en-US" altLang="en-US"/>
              <a:t>Need to modify guest OS</a:t>
            </a:r>
          </a:p>
          <a:p>
            <a:pPr lvl="2"/>
            <a:r>
              <a:rPr lang="en-US" altLang="en-US"/>
              <a:t>Can’t run arbitrary OS!</a:t>
            </a:r>
          </a:p>
          <a:p>
            <a:pPr lvl="1"/>
            <a:r>
              <a:rPr lang="en-US" altLang="en-US"/>
              <a:t>Less portable</a:t>
            </a:r>
          </a:p>
          <a:p>
            <a:pPr lvl="1"/>
            <a:r>
              <a:rPr lang="en-US" altLang="en-US"/>
              <a:t>Less compatibility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72DC5-3DEE-E043-AD6E-A4587387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2420938"/>
            <a:ext cx="1873250" cy="576262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C0165-C184-4F4F-A864-FCA34BE4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141663"/>
            <a:ext cx="1873250" cy="574675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F7BA7-231F-CC41-B8F5-83F89CCB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933825"/>
            <a:ext cx="1873250" cy="574675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A37B0-60CD-5446-BA4D-3EDD804F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4724400"/>
            <a:ext cx="1873250" cy="576263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678AC-1C3A-1F46-8617-27816AA12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5516563"/>
            <a:ext cx="2808288" cy="576262"/>
          </a:xfrm>
          <a:prstGeom prst="rect">
            <a:avLst/>
          </a:prstGeom>
          <a:solidFill>
            <a:srgbClr val="3C8C9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VMM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EFD37D-11D4-AD4B-924C-56729ECEE0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9213" y="3068638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CFFEBE-0B8C-2848-B480-AA7E6F987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38608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9D5F45-BAEA-6145-B3E0-2C520C8220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4652963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A43AC-08E1-474E-A9C2-C5448D8624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6338" y="5445125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TextBox 14">
            <a:extLst>
              <a:ext uri="{FF2B5EF4-FFF2-40B4-BE49-F238E27FC236}">
                <a16:creationId xmlns:a16="http://schemas.microsoft.com/office/drawing/2014/main" id="{859DB9C0-6E98-7440-B788-84F8FDD9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565400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6637" name="TextBox 15">
            <a:extLst>
              <a:ext uri="{FF2B5EF4-FFF2-40B4-BE49-F238E27FC236}">
                <a16:creationId xmlns:a16="http://schemas.microsoft.com/office/drawing/2014/main" id="{CF74DF96-16C3-DB41-8E99-AAF584381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2845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6638" name="TextBox 16">
            <a:extLst>
              <a:ext uri="{FF2B5EF4-FFF2-40B4-BE49-F238E27FC236}">
                <a16:creationId xmlns:a16="http://schemas.microsoft.com/office/drawing/2014/main" id="{86FB63B6-F288-7D43-A705-78033616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076700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6639" name="TextBox 17">
            <a:extLst>
              <a:ext uri="{FF2B5EF4-FFF2-40B4-BE49-F238E27FC236}">
                <a16:creationId xmlns:a16="http://schemas.microsoft.com/office/drawing/2014/main" id="{CF0A3A89-3820-EC46-A966-F41AC2BE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8688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6640" name="TextBox 18">
            <a:extLst>
              <a:ext uri="{FF2B5EF4-FFF2-40B4-BE49-F238E27FC236}">
                <a16:creationId xmlns:a16="http://schemas.microsoft.com/office/drawing/2014/main" id="{413C0C36-914C-6F44-B751-FFA09D9B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2565400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6641" name="TextBox 20">
            <a:extLst>
              <a:ext uri="{FF2B5EF4-FFF2-40B4-BE49-F238E27FC236}">
                <a16:creationId xmlns:a16="http://schemas.microsoft.com/office/drawing/2014/main" id="{D9D104AC-617C-6E47-B936-A204CFD4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868863"/>
            <a:ext cx="1903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Paravirtualised Guest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68BFFAC-BB32-6E44-8D86-97D510AC2F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94625" y="50133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TextBox 47">
            <a:extLst>
              <a:ext uri="{FF2B5EF4-FFF2-40B4-BE49-F238E27FC236}">
                <a16:creationId xmlns:a16="http://schemas.microsoft.com/office/drawing/2014/main" id="{2936EA1C-5DFC-454C-B1D4-A617C45C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46300"/>
            <a:ext cx="1368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6644" name="TextBox 48">
            <a:extLst>
              <a:ext uri="{FF2B5EF4-FFF2-40B4-BE49-F238E27FC236}">
                <a16:creationId xmlns:a16="http://schemas.microsoft.com/office/drawing/2014/main" id="{AC2D18A5-8604-EF43-8857-FA29EAEBB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916363"/>
            <a:ext cx="1511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6600"/>
                </a:solidFill>
              </a:rPr>
              <a:t>Calls to virtualisation layer replace non-virtualisable instructions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499778-6B6E-5144-A7B5-C0525D661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37288"/>
            <a:ext cx="2808288" cy="576262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D305DD6-F130-1846-A248-C2DD0AE18E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2088" y="58769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BF6660DA-9480-3D4C-BA0B-B62AC9C0E022}"/>
              </a:ext>
            </a:extLst>
          </p:cNvPr>
          <p:cNvSpPr>
            <a:spLocks/>
          </p:cNvSpPr>
          <p:nvPr/>
        </p:nvSpPr>
        <p:spPr bwMode="auto">
          <a:xfrm rot="206725">
            <a:off x="7693025" y="2828925"/>
            <a:ext cx="1384300" cy="3479800"/>
          </a:xfrm>
          <a:custGeom>
            <a:avLst/>
            <a:gdLst>
              <a:gd name="T0" fmla="*/ 0 w 1141146"/>
              <a:gd name="T1" fmla="*/ 0 h 3480940"/>
              <a:gd name="T2" fmla="*/ 1369314 w 1141146"/>
              <a:gd name="T3" fmla="*/ 1316681 h 3480940"/>
              <a:gd name="T4" fmla="*/ 608583 w 1141146"/>
              <a:gd name="T5" fmla="*/ 3479800 h 34809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41146" h="3480940">
                <a:moveTo>
                  <a:pt x="0" y="0"/>
                </a:moveTo>
                <a:cubicBezTo>
                  <a:pt x="522589" y="368477"/>
                  <a:pt x="1045178" y="736955"/>
                  <a:pt x="1128792" y="1317112"/>
                </a:cubicBezTo>
                <a:cubicBezTo>
                  <a:pt x="1212406" y="1897269"/>
                  <a:pt x="857045" y="2689104"/>
                  <a:pt x="501685" y="34809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0F18-02E5-BF4C-856E-FBA4B71FCCB5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/>
              <a:t>Aspects of VMMs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5716-CA1E-B946-9C59-212DAA72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9036050" cy="5360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FF6600"/>
                </a:solidFill>
              </a:rPr>
              <a:t>Hardware-assisted </a:t>
            </a:r>
            <a:r>
              <a:rPr lang="en-US" altLang="en-US" dirty="0" err="1">
                <a:solidFill>
                  <a:srgbClr val="FF6600"/>
                </a:solidFill>
              </a:rPr>
              <a:t>virtualisation</a:t>
            </a:r>
            <a:r>
              <a:rPr lang="en-US" altLang="en-US" dirty="0">
                <a:solidFill>
                  <a:srgbClr val="FF6600"/>
                </a:solidFill>
              </a:rPr>
              <a:t> </a:t>
            </a:r>
            <a:r>
              <a:rPr lang="en-US" altLang="en-US" dirty="0"/>
              <a:t>– Hardware provides architectural support for running a Hypervisor (e.g. KVM)</a:t>
            </a:r>
          </a:p>
          <a:p>
            <a:pPr lvl="1"/>
            <a:r>
              <a:rPr lang="en-US" altLang="en-US" dirty="0"/>
              <a:t>New processors typically have this</a:t>
            </a:r>
          </a:p>
          <a:p>
            <a:pPr lvl="1"/>
            <a:r>
              <a:rPr lang="en-US" altLang="en-US" dirty="0"/>
              <a:t>Requires that all sensitive instructions trappable</a:t>
            </a:r>
          </a:p>
          <a:p>
            <a:pPr>
              <a:buFontTx/>
              <a:buNone/>
            </a:pPr>
            <a:r>
              <a:rPr lang="en-US" altLang="en-US" dirty="0"/>
              <a:t>vs</a:t>
            </a:r>
          </a:p>
          <a:p>
            <a:r>
              <a:rPr lang="en-US" altLang="en-US" dirty="0">
                <a:solidFill>
                  <a:srgbClr val="FF6600"/>
                </a:solidFill>
              </a:rPr>
              <a:t>Binary Translation </a:t>
            </a:r>
            <a:r>
              <a:rPr lang="en-US" altLang="en-US" dirty="0"/>
              <a:t>– Trap and execute occurs by scanning guest instruction stream and replacing sensitive instructions with emulated code (e.g. VMWare)</a:t>
            </a:r>
          </a:p>
          <a:p>
            <a:pPr lvl="1"/>
            <a:r>
              <a:rPr lang="en-US" altLang="en-US" dirty="0"/>
              <a:t>Don’t need hardware support, but can be much harder to achieve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Rarely ever 1:1 mapping between instruction sets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A822-48E8-794A-B4F5-98BB6980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Hardware-assisted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3486-84F5-A940-9B6A-D89727D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4751388" cy="56880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en-US">
                <a:solidFill>
                  <a:srgbClr val="FF6600"/>
                </a:solidFill>
              </a:rPr>
              <a:t>Advantages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Good performance</a:t>
            </a:r>
          </a:p>
          <a:p>
            <a:pPr lvl="1"/>
            <a:r>
              <a:rPr lang="en-US" altLang="en-US"/>
              <a:t>Easier to implement</a:t>
            </a:r>
          </a:p>
          <a:p>
            <a:pPr lvl="1"/>
            <a:r>
              <a:rPr lang="en-US" altLang="en-US"/>
              <a:t>Advanced implementation supports hardware assisted DMA, memory virtualisation, …</a:t>
            </a:r>
          </a:p>
          <a:p>
            <a:r>
              <a:rPr lang="en-US" altLang="en-US">
                <a:solidFill>
                  <a:srgbClr val="FF6600"/>
                </a:solidFill>
              </a:rPr>
              <a:t>Disadvantages </a:t>
            </a:r>
          </a:p>
          <a:p>
            <a:pPr lvl="1"/>
            <a:r>
              <a:rPr lang="en-US" altLang="en-US"/>
              <a:t>Needs hardware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250D2-72A6-F543-BFEC-23655E02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2420938"/>
            <a:ext cx="1873250" cy="576262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6712-2A7E-414C-BE99-A4A082B1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141663"/>
            <a:ext cx="1873250" cy="574675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46EFD6-86E5-6B4C-9B5B-54B7AE906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3933825"/>
            <a:ext cx="1873250" cy="574675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55230-0D0C-1E4F-B03E-6A6A0A89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75" y="4724400"/>
            <a:ext cx="1873250" cy="576263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4F251-62DF-8245-91E9-4A0F6AE6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5516563"/>
            <a:ext cx="2808288" cy="576262"/>
          </a:xfrm>
          <a:prstGeom prst="rect">
            <a:avLst/>
          </a:prstGeom>
          <a:solidFill>
            <a:srgbClr val="3C8C9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VMM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74602D-C95E-0841-A154-36A5A5B379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29213" y="3068638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B12246-DCB0-6149-B662-C11D27B6C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38608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0BC183-B0EE-FA4D-BF0E-8765C64A9A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7775" y="4652963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E64A91-EC38-554D-A3A4-545FE6DD86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6338" y="5445125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TextBox 14">
            <a:extLst>
              <a:ext uri="{FF2B5EF4-FFF2-40B4-BE49-F238E27FC236}">
                <a16:creationId xmlns:a16="http://schemas.microsoft.com/office/drawing/2014/main" id="{A631B932-6888-9B4D-B540-B2B209B0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2565400"/>
            <a:ext cx="852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8685" name="TextBox 15">
            <a:extLst>
              <a:ext uri="{FF2B5EF4-FFF2-40B4-BE49-F238E27FC236}">
                <a16:creationId xmlns:a16="http://schemas.microsoft.com/office/drawing/2014/main" id="{E7108EC7-140A-3A4E-8360-233FF1EE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284538"/>
            <a:ext cx="852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8686" name="TextBox 16">
            <a:extLst>
              <a:ext uri="{FF2B5EF4-FFF2-40B4-BE49-F238E27FC236}">
                <a16:creationId xmlns:a16="http://schemas.microsoft.com/office/drawing/2014/main" id="{09FDFC0E-6DB2-1648-A760-5398B42B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4076700"/>
            <a:ext cx="852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8687" name="TextBox 17">
            <a:extLst>
              <a:ext uri="{FF2B5EF4-FFF2-40B4-BE49-F238E27FC236}">
                <a16:creationId xmlns:a16="http://schemas.microsoft.com/office/drawing/2014/main" id="{996A65E0-64CB-8146-86C5-FA2FD1C8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48688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8688" name="TextBox 18">
            <a:extLst>
              <a:ext uri="{FF2B5EF4-FFF2-40B4-BE49-F238E27FC236}">
                <a16:creationId xmlns:a16="http://schemas.microsoft.com/office/drawing/2014/main" id="{4187C67F-DF5E-C54F-ACF4-7C17A9FD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2565400"/>
            <a:ext cx="124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8689" name="TextBox 20">
            <a:extLst>
              <a:ext uri="{FF2B5EF4-FFF2-40B4-BE49-F238E27FC236}">
                <a16:creationId xmlns:a16="http://schemas.microsoft.com/office/drawing/2014/main" id="{B4D72B4D-6A38-1C4C-AE8F-0307DC30C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868863"/>
            <a:ext cx="973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Guest OS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7ADF587-4798-EC44-9477-97174EFF81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94625" y="50133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Box 47">
            <a:extLst>
              <a:ext uri="{FF2B5EF4-FFF2-40B4-BE49-F238E27FC236}">
                <a16:creationId xmlns:a16="http://schemas.microsoft.com/office/drawing/2014/main" id="{CCB5A5C3-5B49-9042-A4B2-EFFA3028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146300"/>
            <a:ext cx="1368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8692" name="TextBox 48">
            <a:extLst>
              <a:ext uri="{FF2B5EF4-FFF2-40B4-BE49-F238E27FC236}">
                <a16:creationId xmlns:a16="http://schemas.microsoft.com/office/drawing/2014/main" id="{D1073205-6533-F246-97DC-DCAD16D6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916363"/>
            <a:ext cx="1511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6600"/>
                </a:solidFill>
              </a:rPr>
              <a:t>Calls to virtualisation layer replace non-virtualisable instructions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FE6573-AA3A-0242-AE23-E1473112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37288"/>
            <a:ext cx="2808288" cy="576262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597A6388-CDD0-3B47-9AAE-7FA0B76E08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2088" y="58769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7A0BA228-C556-CD48-986C-53A6C8697634}"/>
              </a:ext>
            </a:extLst>
          </p:cNvPr>
          <p:cNvSpPr>
            <a:spLocks/>
          </p:cNvSpPr>
          <p:nvPr/>
        </p:nvSpPr>
        <p:spPr bwMode="auto">
          <a:xfrm rot="228011">
            <a:off x="7754938" y="2828925"/>
            <a:ext cx="1384300" cy="3479800"/>
          </a:xfrm>
          <a:custGeom>
            <a:avLst/>
            <a:gdLst>
              <a:gd name="T0" fmla="*/ 0 w 1141146"/>
              <a:gd name="T1" fmla="*/ 0 h 3480940"/>
              <a:gd name="T2" fmla="*/ 1369314 w 1141146"/>
              <a:gd name="T3" fmla="*/ 1316681 h 3480940"/>
              <a:gd name="T4" fmla="*/ 608583 w 1141146"/>
              <a:gd name="T5" fmla="*/ 3479800 h 34809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41146" h="3480940">
                <a:moveTo>
                  <a:pt x="0" y="0"/>
                </a:moveTo>
                <a:cubicBezTo>
                  <a:pt x="522589" y="368477"/>
                  <a:pt x="1045178" y="736955"/>
                  <a:pt x="1128792" y="1317112"/>
                </a:cubicBezTo>
                <a:cubicBezTo>
                  <a:pt x="1212406" y="1897269"/>
                  <a:pt x="857045" y="2689104"/>
                  <a:pt x="501685" y="34809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696" name="TextBox 24">
            <a:extLst>
              <a:ext uri="{FF2B5EF4-FFF2-40B4-BE49-F238E27FC236}">
                <a16:creationId xmlns:a16="http://schemas.microsoft.com/office/drawing/2014/main" id="{34EC453C-18E4-2146-AAB4-232B0F80A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661025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-1</a:t>
            </a:r>
          </a:p>
        </p:txBody>
      </p:sp>
      <p:sp>
        <p:nvSpPr>
          <p:cNvPr id="28697" name="TextBox 27">
            <a:extLst>
              <a:ext uri="{FF2B5EF4-FFF2-40B4-BE49-F238E27FC236}">
                <a16:creationId xmlns:a16="http://schemas.microsoft.com/office/drawing/2014/main" id="{4A5DC7CB-508A-4B47-ADE5-DE97B623A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33115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New Ring -1 supported</a:t>
            </a:r>
          </a:p>
          <a:p>
            <a:pPr eaLnBrk="1" hangingPunct="1"/>
            <a:r>
              <a:rPr lang="en-US" altLang="en-US" sz="1800"/>
              <a:t>Page tables, virtual memory mgt, direct memory access for high speed reads etc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D4A-F366-CF48-924F-2DED000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Binary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24A0-C85C-6742-87F5-BBEB24D4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65175"/>
            <a:ext cx="4248150" cy="568801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6600"/>
                </a:solidFill>
              </a:rPr>
              <a:t>Advantages</a:t>
            </a:r>
            <a:r>
              <a:rPr lang="en-US" altLang="en-US" sz="26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Guest OS need not be modified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 hardware or OS assistance required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run legacy OS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FF6600"/>
                </a:solidFill>
              </a:rPr>
              <a:t>Disadvantages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Overheads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Complicated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Need to replace instructions “on-the-fly”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/>
              <a:t>Library support to help this, e.g. vCUDA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3E646-CC5A-3946-9873-58D7E723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997200"/>
            <a:ext cx="1871663" cy="576263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ECDC-11DD-B549-9B1C-2F0EABCF1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716338"/>
            <a:ext cx="1871663" cy="576262"/>
          </a:xfrm>
          <a:prstGeom prst="rect">
            <a:avLst/>
          </a:prstGeom>
          <a:solidFill>
            <a:srgbClr val="CCFFCC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4CEA4-7D60-A44E-8533-0D19EDFE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508500"/>
            <a:ext cx="1871663" cy="576263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99BB7-CC9A-E74F-8040-71E0258A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300663"/>
            <a:ext cx="1871663" cy="576262"/>
          </a:xfrm>
          <a:prstGeom prst="rect">
            <a:avLst/>
          </a:prstGeom>
          <a:solidFill>
            <a:srgbClr val="BFBFB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D01F2E-D01C-994C-93D8-8F000B8AB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6092825"/>
            <a:ext cx="2808287" cy="576263"/>
          </a:xfrm>
          <a:prstGeom prst="rect">
            <a:avLst/>
          </a:prstGeom>
          <a:solidFill>
            <a:srgbClr val="3333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Host Hardware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0EAAF-FAAB-534A-B261-D045D22827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00563" y="3644900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2DB68-5FEB-A342-9642-294507D270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4437063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87A4E-D93E-9344-86B9-A670163CB3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5229225"/>
            <a:ext cx="2881312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F8C40B-D955-AF4E-AE96-267759CF0F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56100" y="6021388"/>
            <a:ext cx="28797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TextBox 14">
            <a:extLst>
              <a:ext uri="{FF2B5EF4-FFF2-40B4-BE49-F238E27FC236}">
                <a16:creationId xmlns:a16="http://schemas.microsoft.com/office/drawing/2014/main" id="{6DC0E516-0E81-9947-9562-CD47F57A0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141663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3</a:t>
            </a:r>
          </a:p>
        </p:txBody>
      </p:sp>
      <p:sp>
        <p:nvSpPr>
          <p:cNvPr id="29709" name="TextBox 15">
            <a:extLst>
              <a:ext uri="{FF2B5EF4-FFF2-40B4-BE49-F238E27FC236}">
                <a16:creationId xmlns:a16="http://schemas.microsoft.com/office/drawing/2014/main" id="{C80924BA-8918-2D4F-BDFF-4354CDA5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86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2</a:t>
            </a:r>
          </a:p>
        </p:txBody>
      </p:sp>
      <p:sp>
        <p:nvSpPr>
          <p:cNvPr id="29710" name="TextBox 16">
            <a:extLst>
              <a:ext uri="{FF2B5EF4-FFF2-40B4-BE49-F238E27FC236}">
                <a16:creationId xmlns:a16="http://schemas.microsoft.com/office/drawing/2014/main" id="{2F64B7D2-61EF-9647-9094-1C47479C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529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1</a:t>
            </a:r>
          </a:p>
        </p:txBody>
      </p:sp>
      <p:sp>
        <p:nvSpPr>
          <p:cNvPr id="29711" name="TextBox 17">
            <a:extLst>
              <a:ext uri="{FF2B5EF4-FFF2-40B4-BE49-F238E27FC236}">
                <a16:creationId xmlns:a16="http://schemas.microsoft.com/office/drawing/2014/main" id="{F2FB4A4A-7A5D-6A4C-A973-1D8EC534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445125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Ring 0</a:t>
            </a:r>
          </a:p>
        </p:txBody>
      </p:sp>
      <p:sp>
        <p:nvSpPr>
          <p:cNvPr id="29712" name="TextBox 18">
            <a:extLst>
              <a:ext uri="{FF2B5EF4-FFF2-40B4-BE49-F238E27FC236}">
                <a16:creationId xmlns:a16="http://schemas.microsoft.com/office/drawing/2014/main" id="{1E076112-4B53-A649-B2DD-3BDCE493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141663"/>
            <a:ext cx="1250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User Apps</a:t>
            </a:r>
          </a:p>
        </p:txBody>
      </p:sp>
      <p:sp>
        <p:nvSpPr>
          <p:cNvPr id="29713" name="TextBox 19">
            <a:extLst>
              <a:ext uri="{FF2B5EF4-FFF2-40B4-BE49-F238E27FC236}">
                <a16:creationId xmlns:a16="http://schemas.microsoft.com/office/drawing/2014/main" id="{6C18EAFD-17CE-8A40-98BD-C0CB1C5ED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652963"/>
            <a:ext cx="119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Guest OS</a:t>
            </a:r>
          </a:p>
        </p:txBody>
      </p:sp>
      <p:sp>
        <p:nvSpPr>
          <p:cNvPr id="29714" name="TextBox 20">
            <a:extLst>
              <a:ext uri="{FF2B5EF4-FFF2-40B4-BE49-F238E27FC236}">
                <a16:creationId xmlns:a16="http://schemas.microsoft.com/office/drawing/2014/main" id="{9C880C9D-D5E0-E14A-BFCF-7D3424D7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445125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VMM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FA7CC80-B177-FF42-B4E9-4803223DEA15}"/>
              </a:ext>
            </a:extLst>
          </p:cNvPr>
          <p:cNvCxnSpPr>
            <a:cxnSpLocks noChangeShapeType="1"/>
            <a:stCxn id="4" idx="3"/>
            <a:endCxn id="8" idx="3"/>
          </p:cNvCxnSpPr>
          <p:nvPr/>
        </p:nvCxnSpPr>
        <p:spPr bwMode="auto">
          <a:xfrm>
            <a:off x="7164388" y="3284538"/>
            <a:ext cx="71437" cy="3097212"/>
          </a:xfrm>
          <a:prstGeom prst="curvedConnector3">
            <a:avLst>
              <a:gd name="adj1" fmla="val 1114171"/>
            </a:avLst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8B406292-D22F-5A4C-AD4D-E220E813DA2E}"/>
              </a:ext>
            </a:extLst>
          </p:cNvPr>
          <p:cNvCxnSpPr>
            <a:cxnSpLocks noChangeShapeType="1"/>
            <a:stCxn id="6" idx="3"/>
            <a:endCxn id="7" idx="3"/>
          </p:cNvCxnSpPr>
          <p:nvPr/>
        </p:nvCxnSpPr>
        <p:spPr bwMode="auto">
          <a:xfrm>
            <a:off x="7164388" y="4797425"/>
            <a:ext cx="12700" cy="792163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EF47A4B5-41EC-BF49-B449-70872CCA5F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5589588"/>
            <a:ext cx="12700" cy="792162"/>
          </a:xfrm>
          <a:prstGeom prst="curvedConnector3">
            <a:avLst>
              <a:gd name="adj1" fmla="val 3404801"/>
            </a:avLst>
          </a:prstGeom>
          <a:noFill/>
          <a:ln w="25400">
            <a:solidFill>
              <a:srgbClr val="FF66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Box 47">
            <a:extLst>
              <a:ext uri="{FF2B5EF4-FFF2-40B4-BE49-F238E27FC236}">
                <a16:creationId xmlns:a16="http://schemas.microsoft.com/office/drawing/2014/main" id="{762E432F-DB16-4F4A-B3E9-F5C7825B3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2636838"/>
            <a:ext cx="136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00"/>
                </a:solidFill>
              </a:rPr>
              <a:t>Direct execution of code</a:t>
            </a:r>
          </a:p>
        </p:txBody>
      </p:sp>
      <p:sp>
        <p:nvSpPr>
          <p:cNvPr id="29719" name="TextBox 48">
            <a:extLst>
              <a:ext uri="{FF2B5EF4-FFF2-40B4-BE49-F238E27FC236}">
                <a16:creationId xmlns:a16="http://schemas.microsoft.com/office/drawing/2014/main" id="{6174350C-C125-1942-85D3-C468A9A6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300663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6600"/>
                </a:solidFill>
              </a:rPr>
              <a:t>Binary translation of OS privileged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7">
            <a:extLst>
              <a:ext uri="{FF2B5EF4-FFF2-40B4-BE49-F238E27FC236}">
                <a16:creationId xmlns:a16="http://schemas.microsoft.com/office/drawing/2014/main" id="{F26171C3-B9B2-264C-B0F6-FDC05DCCE23E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Overview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58E678C-0D65-5A4F-889D-4F8649EAC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577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Virtualisation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/>
              <a:t>What happens in a VM?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Motivation &amp; History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What are the requirements for virtualisation?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Virtualisation approaches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Memory management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dirty="0">
                <a:cs typeface="+mn-cs"/>
              </a:rPr>
              <a:t>Live migration</a:t>
            </a:r>
            <a:endParaRPr lang="en-AU" dirty="0"/>
          </a:p>
          <a:p>
            <a:pPr lvl="1" eaLnBrk="1" hangingPunct="1">
              <a:lnSpc>
                <a:spcPct val="80000"/>
              </a:lnSpc>
              <a:defRPr/>
            </a:pPr>
            <a:endParaRPr lang="en-AU" sz="28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8A6D-D32B-C44C-88FF-14F70F2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/>
              <a:t>Aspects of VMMs (contd…)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909-57EF-C142-9F5D-B6A898492603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FF6600"/>
                </a:solidFill>
              </a:rPr>
              <a:t>Bare Metal Hypervisor </a:t>
            </a:r>
            <a:r>
              <a:rPr lang="en-US" altLang="en-US"/>
              <a:t>– VMM runs directly on actual hardware (e.g. VMWare ESX Server)</a:t>
            </a:r>
          </a:p>
          <a:p>
            <a:pPr lvl="1"/>
            <a:r>
              <a:rPr lang="en-US" altLang="en-US"/>
              <a:t>Boots up and runs on actual physical machine</a:t>
            </a:r>
          </a:p>
          <a:p>
            <a:pPr lvl="1"/>
            <a:r>
              <a:rPr lang="en-US" altLang="en-US"/>
              <a:t>VMM has to support device drivers, all HW mgt 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vs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FF6600"/>
                </a:solidFill>
              </a:rPr>
              <a:t>Hosted Virtualisation </a:t>
            </a:r>
            <a:r>
              <a:rPr lang="en-US" altLang="en-US"/>
              <a:t>– VMM runs on top of another operating system (E.g. VMWare Workstation,…)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87E-D5A0-234B-941C-06906733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Operating System Level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655C-A4F0-0140-AB80-9367ADBB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713788" cy="53609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i="1" dirty="0">
                <a:solidFill>
                  <a:schemeClr val="tx1"/>
                </a:solidFill>
              </a:rPr>
              <a:t>Lightweight</a:t>
            </a:r>
            <a:r>
              <a:rPr lang="en-US" altLang="en-US" dirty="0">
                <a:solidFill>
                  <a:schemeClr val="tx1"/>
                </a:solidFill>
              </a:rPr>
              <a:t> VMs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Instead of whole-system </a:t>
            </a:r>
            <a:r>
              <a:rPr lang="en-US" altLang="en-US" dirty="0" err="1">
                <a:solidFill>
                  <a:schemeClr val="tx1"/>
                </a:solidFill>
              </a:rPr>
              <a:t>virtualisation</a:t>
            </a:r>
            <a:r>
              <a:rPr lang="en-US" altLang="en-US" dirty="0">
                <a:solidFill>
                  <a:schemeClr val="tx1"/>
                </a:solidFill>
              </a:rPr>
              <a:t>, the OS creates mini-containers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subset of the OS is often good enough for many use cases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Can’t use for running Windows on Linux </a:t>
            </a:r>
            <a:r>
              <a:rPr lang="en-US" altLang="en-US" sz="1800" dirty="0" err="1">
                <a:solidFill>
                  <a:schemeClr val="tx1"/>
                </a:solidFill>
              </a:rPr>
              <a:t>etc</a:t>
            </a:r>
            <a:r>
              <a:rPr lang="en-US" altLang="en-US" sz="1800" dirty="0">
                <a:solidFill>
                  <a:schemeClr val="tx1"/>
                </a:solidFill>
              </a:rPr>
              <a:t>, but often not needed!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Akin to an advanced version of “</a:t>
            </a:r>
            <a:r>
              <a:rPr lang="en-US" altLang="ja-JP" i="1" dirty="0">
                <a:solidFill>
                  <a:schemeClr val="tx1"/>
                </a:solidFill>
              </a:rPr>
              <a:t>chroot</a:t>
            </a:r>
            <a:r>
              <a:rPr lang="en-US" altLang="en-US" i="1" dirty="0">
                <a:solidFill>
                  <a:schemeClr val="tx1"/>
                </a:solidFill>
              </a:rPr>
              <a:t>”</a:t>
            </a:r>
            <a:endParaRPr lang="en-US" altLang="ja-JP" i="1" dirty="0">
              <a:solidFill>
                <a:schemeClr val="tx1"/>
              </a:solidFill>
            </a:endParaRPr>
          </a:p>
          <a:p>
            <a:pPr lvl="2"/>
            <a:r>
              <a:rPr lang="en-US" altLang="en-US" sz="1800" dirty="0"/>
              <a:t>operation that changes apparent root directory for current running process and subprocesses. Program run in such a modified environment cannot access files and commands outside that environmental directory tree. Aka a </a:t>
            </a:r>
            <a:r>
              <a:rPr lang="en-US" altLang="en-US" sz="1800" b="1" dirty="0"/>
              <a:t>chroot</a:t>
            </a:r>
            <a:r>
              <a:rPr lang="en-US" altLang="en-US" sz="1800" dirty="0"/>
              <a:t> jail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LXC, Docker, </a:t>
            </a:r>
            <a:r>
              <a:rPr lang="en-US" altLang="en-US" dirty="0" err="1">
                <a:solidFill>
                  <a:schemeClr val="tx1"/>
                </a:solidFill>
              </a:rPr>
              <a:t>OpenVZ</a:t>
            </a:r>
            <a:r>
              <a:rPr lang="en-US" altLang="en-US" dirty="0">
                <a:solidFill>
                  <a:schemeClr val="tx1"/>
                </a:solidFill>
              </a:rPr>
              <a:t>, FreeBSD Jails </a:t>
            </a:r>
            <a:r>
              <a:rPr lang="en-US" altLang="en-US" dirty="0" err="1">
                <a:solidFill>
                  <a:schemeClr val="tx1"/>
                </a:solidFill>
              </a:rPr>
              <a:t>etc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A119-8C03-AB42-9522-F7BFB0EA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Operating System Level </a:t>
            </a:r>
            <a:r>
              <a:rPr lang="en-US" dirty="0" err="1"/>
              <a:t>Virtualisation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885E-B232-4B4F-9A77-A54D04D1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713788" cy="56880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Advantages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Lightweight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Many more VMs on same hardware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be used to package applications and all OS dependencies into container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Disadvantages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only run apps designed for the same OS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Cannot host a different guest OS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Can only use native file systems</a:t>
            </a:r>
          </a:p>
          <a:p>
            <a:pPr lvl="1">
              <a:defRPr/>
            </a:pPr>
            <a:r>
              <a:rPr lang="en-US" dirty="0">
                <a:solidFill>
                  <a:schemeClr val="tx1"/>
                </a:solidFill>
              </a:rPr>
              <a:t>Uses same resources as other containers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B16AA-1BCB-3D45-8EB0-62EB0551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2150"/>
            <a:ext cx="8713788" cy="5360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Conventionally page tables store the logical page number -&gt; physical page number mappings</a:t>
            </a:r>
          </a:p>
          <a:p>
            <a:pPr lvl="1">
              <a:defRPr/>
            </a:pPr>
            <a:r>
              <a:rPr lang="en-US" sz="2000" dirty="0">
                <a:solidFill>
                  <a:schemeClr val="tx1"/>
                </a:solidFill>
              </a:rPr>
              <a:t>Seems like more memory than actually have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What happens in a VM?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5AA1F-8FC4-944A-8D17-A59D1656832B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Memory </a:t>
            </a:r>
            <a:r>
              <a:rPr lang="en-US" dirty="0" err="1"/>
              <a:t>Virtualisation</a:t>
            </a:r>
            <a:endParaRPr lang="en-US" dirty="0"/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D0BF91F3-2A60-844E-92DE-2B6D976A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" b="4375"/>
          <a:stretch>
            <a:fillRect/>
          </a:stretch>
        </p:blipFill>
        <p:spPr bwMode="auto">
          <a:xfrm>
            <a:off x="1692275" y="1844675"/>
            <a:ext cx="5216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" descr="Screen Shot 2016-05-12 at 12.59.49 pm.png">
            <a:extLst>
              <a:ext uri="{FF2B5EF4-FFF2-40B4-BE49-F238E27FC236}">
                <a16:creationId xmlns:a16="http://schemas.microsoft.com/office/drawing/2014/main" id="{5FA2BD4A-AC07-7743-926B-51280617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08500"/>
            <a:ext cx="6604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D5122F57-52AE-664C-B6BF-8FE6557EF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Shadow Page Tables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4D0C193D-18A4-4945-B7D7-AA98AFFE2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6325" y="1268413"/>
            <a:ext cx="2819400" cy="51847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700" dirty="0">
                <a:cs typeface="+mn-cs"/>
              </a:rPr>
              <a:t>VMM maintains shadow page tables in lock-step with the page tables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700" dirty="0">
                <a:cs typeface="+mn-cs"/>
              </a:rPr>
              <a:t>Adds additional management overhead</a:t>
            </a:r>
          </a:p>
          <a:p>
            <a:pPr marL="285750" indent="-285750">
              <a:lnSpc>
                <a:spcPct val="120000"/>
              </a:lnSpc>
              <a:defRPr/>
            </a:pPr>
            <a:r>
              <a:rPr lang="en-US" sz="1700" dirty="0">
                <a:solidFill>
                  <a:schemeClr val="tx1"/>
                </a:solidFill>
              </a:rPr>
              <a:t>Hardware performs guest -&gt; physical and physical -&gt; machine translation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1700" dirty="0">
              <a:cs typeface="+mn-cs"/>
            </a:endParaRPr>
          </a:p>
        </p:txBody>
      </p:sp>
      <p:grpSp>
        <p:nvGrpSpPr>
          <p:cNvPr id="218229" name="Group 117">
            <a:extLst>
              <a:ext uri="{FF2B5EF4-FFF2-40B4-BE49-F238E27FC236}">
                <a16:creationId xmlns:a16="http://schemas.microsoft.com/office/drawing/2014/main" id="{BCFE699E-9C00-414C-AE17-C4256AE61FB6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36613"/>
            <a:ext cx="2165350" cy="4202112"/>
            <a:chOff x="748" y="406"/>
            <a:chExt cx="1364" cy="2647"/>
          </a:xfrm>
        </p:grpSpPr>
        <p:sp>
          <p:nvSpPr>
            <p:cNvPr id="218175" name="Line 63">
              <a:extLst>
                <a:ext uri="{FF2B5EF4-FFF2-40B4-BE49-F238E27FC236}">
                  <a16:creationId xmlns:a16="http://schemas.microsoft.com/office/drawing/2014/main" id="{8C6C3FF8-D494-B849-8F7E-08FB939D7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181"/>
              <a:ext cx="960" cy="432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6" name="Line 64">
              <a:extLst>
                <a:ext uri="{FF2B5EF4-FFF2-40B4-BE49-F238E27FC236}">
                  <a16:creationId xmlns:a16="http://schemas.microsoft.com/office/drawing/2014/main" id="{B8AB868E-DF1E-544E-B03C-F919F9228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325"/>
              <a:ext cx="960" cy="432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4880" name="Group 116">
              <a:extLst>
                <a:ext uri="{FF2B5EF4-FFF2-40B4-BE49-F238E27FC236}">
                  <a16:creationId xmlns:a16="http://schemas.microsoft.com/office/drawing/2014/main" id="{4BEFC49A-D3CB-AB4B-A44C-6EB546A1F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406"/>
              <a:ext cx="1364" cy="2647"/>
              <a:chOff x="748" y="406"/>
              <a:chExt cx="1364" cy="2647"/>
            </a:xfrm>
          </p:grpSpPr>
          <p:grpSp>
            <p:nvGrpSpPr>
              <p:cNvPr id="34881" name="Group 51">
                <a:extLst>
                  <a:ext uri="{FF2B5EF4-FFF2-40B4-BE49-F238E27FC236}">
                    <a16:creationId xmlns:a16="http://schemas.microsoft.com/office/drawing/2014/main" id="{31FCC67D-8506-4B40-9D5B-3E6528C57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749"/>
                <a:ext cx="336" cy="2304"/>
                <a:chOff x="1872" y="1248"/>
                <a:chExt cx="336" cy="2304"/>
              </a:xfrm>
            </p:grpSpPr>
            <p:grpSp>
              <p:nvGrpSpPr>
                <p:cNvPr id="34896" name="Group 29">
                  <a:extLst>
                    <a:ext uri="{FF2B5EF4-FFF2-40B4-BE49-F238E27FC236}">
                      <a16:creationId xmlns:a16="http://schemas.microsoft.com/office/drawing/2014/main" id="{4E67F505-B583-7247-AA77-C4986D2A68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400"/>
                  <a:ext cx="336" cy="1152"/>
                  <a:chOff x="3504" y="1392"/>
                  <a:chExt cx="336" cy="1152"/>
                </a:xfrm>
              </p:grpSpPr>
              <p:grpSp>
                <p:nvGrpSpPr>
                  <p:cNvPr id="34908" name="Group 30">
                    <a:extLst>
                      <a:ext uri="{FF2B5EF4-FFF2-40B4-BE49-F238E27FC236}">
                        <a16:creationId xmlns:a16="http://schemas.microsoft.com/office/drawing/2014/main" id="{A8F39BD0-23C8-0746-AECC-17D076664E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968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43" name="Rectangle 31">
                      <a:extLst>
                        <a:ext uri="{FF2B5EF4-FFF2-40B4-BE49-F238E27FC236}">
                          <a16:creationId xmlns:a16="http://schemas.microsoft.com/office/drawing/2014/main" id="{7611DDB0-843C-B64C-BC59-48B76FCC5A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4" name="Rectangle 32">
                      <a:extLst>
                        <a:ext uri="{FF2B5EF4-FFF2-40B4-BE49-F238E27FC236}">
                          <a16:creationId xmlns:a16="http://schemas.microsoft.com/office/drawing/2014/main" id="{C5A59DEC-CA76-0341-9544-54190C6167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5" name="Rectangle 33">
                      <a:extLst>
                        <a:ext uri="{FF2B5EF4-FFF2-40B4-BE49-F238E27FC236}">
                          <a16:creationId xmlns:a16="http://schemas.microsoft.com/office/drawing/2014/main" id="{9FBE3BC1-B665-9640-A6B6-02D1517DC1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6" name="Rectangle 34">
                      <a:extLst>
                        <a:ext uri="{FF2B5EF4-FFF2-40B4-BE49-F238E27FC236}">
                          <a16:creationId xmlns:a16="http://schemas.microsoft.com/office/drawing/2014/main" id="{11FDD419-9280-4942-9E74-240B2040D6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34909" name="Group 35">
                    <a:extLst>
                      <a:ext uri="{FF2B5EF4-FFF2-40B4-BE49-F238E27FC236}">
                        <a16:creationId xmlns:a16="http://schemas.microsoft.com/office/drawing/2014/main" id="{1F792803-9DBC-1F49-9364-9469E1F23B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392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48" name="Rectangle 36">
                      <a:extLst>
                        <a:ext uri="{FF2B5EF4-FFF2-40B4-BE49-F238E27FC236}">
                          <a16:creationId xmlns:a16="http://schemas.microsoft.com/office/drawing/2014/main" id="{53D19ABC-105A-1141-8200-0DC74F6503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49" name="Rectangle 37">
                      <a:extLst>
                        <a:ext uri="{FF2B5EF4-FFF2-40B4-BE49-F238E27FC236}">
                          <a16:creationId xmlns:a16="http://schemas.microsoft.com/office/drawing/2014/main" id="{A7D92FF7-E09D-7045-A96D-F89CECA1E4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0" name="Rectangle 38">
                      <a:extLst>
                        <a:ext uri="{FF2B5EF4-FFF2-40B4-BE49-F238E27FC236}">
                          <a16:creationId xmlns:a16="http://schemas.microsoft.com/office/drawing/2014/main" id="{A1F66AB8-B16F-734F-9777-9F8F218521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1" name="Rectangle 39">
                      <a:extLst>
                        <a:ext uri="{FF2B5EF4-FFF2-40B4-BE49-F238E27FC236}">
                          <a16:creationId xmlns:a16="http://schemas.microsoft.com/office/drawing/2014/main" id="{F49529BF-762E-F741-B78E-F178705CEB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  <p:grpSp>
              <p:nvGrpSpPr>
                <p:cNvPr id="34897" name="Group 40">
                  <a:extLst>
                    <a:ext uri="{FF2B5EF4-FFF2-40B4-BE49-F238E27FC236}">
                      <a16:creationId xmlns:a16="http://schemas.microsoft.com/office/drawing/2014/main" id="{3DA51305-DD74-1248-95A0-A1C0E1EFC8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1248"/>
                  <a:ext cx="336" cy="1152"/>
                  <a:chOff x="3504" y="1392"/>
                  <a:chExt cx="336" cy="1152"/>
                </a:xfrm>
              </p:grpSpPr>
              <p:grpSp>
                <p:nvGrpSpPr>
                  <p:cNvPr id="34898" name="Group 41">
                    <a:extLst>
                      <a:ext uri="{FF2B5EF4-FFF2-40B4-BE49-F238E27FC236}">
                        <a16:creationId xmlns:a16="http://schemas.microsoft.com/office/drawing/2014/main" id="{8E06DCB3-1BDD-DE40-B49F-B4D7E1DBEA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968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54" name="Rectangle 42">
                      <a:extLst>
                        <a:ext uri="{FF2B5EF4-FFF2-40B4-BE49-F238E27FC236}">
                          <a16:creationId xmlns:a16="http://schemas.microsoft.com/office/drawing/2014/main" id="{78FFEAC6-AD87-6846-BC3F-28816D94CE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5" name="Rectangle 43">
                      <a:extLst>
                        <a:ext uri="{FF2B5EF4-FFF2-40B4-BE49-F238E27FC236}">
                          <a16:creationId xmlns:a16="http://schemas.microsoft.com/office/drawing/2014/main" id="{1FE34C24-598B-2943-B46B-AD8F8E99C04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6" name="Rectangle 44">
                      <a:extLst>
                        <a:ext uri="{FF2B5EF4-FFF2-40B4-BE49-F238E27FC236}">
                          <a16:creationId xmlns:a16="http://schemas.microsoft.com/office/drawing/2014/main" id="{728340F1-A2D9-1942-A682-33EA81B644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57" name="Rectangle 45">
                      <a:extLst>
                        <a:ext uri="{FF2B5EF4-FFF2-40B4-BE49-F238E27FC236}">
                          <a16:creationId xmlns:a16="http://schemas.microsoft.com/office/drawing/2014/main" id="{384CC33B-BBFA-4D42-A83B-BD133B3279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solidFill>
                      <a:srgbClr val="66FF33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grpSp>
                <p:nvGrpSpPr>
                  <p:cNvPr id="34899" name="Group 46">
                    <a:extLst>
                      <a:ext uri="{FF2B5EF4-FFF2-40B4-BE49-F238E27FC236}">
                        <a16:creationId xmlns:a16="http://schemas.microsoft.com/office/drawing/2014/main" id="{01FAF548-80E9-9341-9F93-7A31898032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1392"/>
                    <a:ext cx="336" cy="576"/>
                    <a:chOff x="4128" y="1392"/>
                    <a:chExt cx="336" cy="576"/>
                  </a:xfrm>
                </p:grpSpPr>
                <p:sp>
                  <p:nvSpPr>
                    <p:cNvPr id="218159" name="Rectangle 47">
                      <a:extLst>
                        <a:ext uri="{FF2B5EF4-FFF2-40B4-BE49-F238E27FC236}">
                          <a16:creationId xmlns:a16="http://schemas.microsoft.com/office/drawing/2014/main" id="{6AB3E341-7D1E-CB49-9B38-F799A24296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824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0" name="Rectangle 48">
                      <a:extLst>
                        <a:ext uri="{FF2B5EF4-FFF2-40B4-BE49-F238E27FC236}">
                          <a16:creationId xmlns:a16="http://schemas.microsoft.com/office/drawing/2014/main" id="{5B7CEA41-5208-7C40-842A-A420FEB2D7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680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1" name="Rectangle 49">
                      <a:extLst>
                        <a:ext uri="{FF2B5EF4-FFF2-40B4-BE49-F238E27FC236}">
                          <a16:creationId xmlns:a16="http://schemas.microsoft.com/office/drawing/2014/main" id="{951F9F1B-C306-3843-8609-C05F4A78E6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536"/>
                      <a:ext cx="336" cy="144"/>
                    </a:xfrm>
                    <a:prstGeom prst="rect">
                      <a:avLst/>
                    </a:prstGeom>
                    <a:solidFill>
                      <a:srgbClr val="3399FF"/>
                    </a:solidFill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218162" name="Rectangle 50">
                      <a:extLst>
                        <a:ext uri="{FF2B5EF4-FFF2-40B4-BE49-F238E27FC236}">
                          <a16:creationId xmlns:a16="http://schemas.microsoft.com/office/drawing/2014/main" id="{9B65FC6A-1BEB-AB42-A288-F96B4E5562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8" y="1392"/>
                      <a:ext cx="336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</p:grpSp>
          </p:grpSp>
          <p:sp>
            <p:nvSpPr>
              <p:cNvPr id="218165" name="Text Box 53">
                <a:extLst>
                  <a:ext uri="{FF2B5EF4-FFF2-40B4-BE49-F238E27FC236}">
                    <a16:creationId xmlns:a16="http://schemas.microsoft.com/office/drawing/2014/main" id="{26277CCF-2637-E043-9042-A0891B6232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406"/>
                <a:ext cx="48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FF66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VMM</a:t>
                </a:r>
              </a:p>
              <a:p>
                <a:pPr algn="ctr">
                  <a:defRPr/>
                </a:pPr>
                <a:r>
                  <a:rPr lang="en-US" sz="1200" dirty="0">
                    <a:solidFill>
                      <a:srgbClr val="FF66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machine</a:t>
                </a:r>
              </a:p>
            </p:txBody>
          </p:sp>
          <p:sp>
            <p:nvSpPr>
              <p:cNvPr id="218177" name="Line 65">
                <a:extLst>
                  <a:ext uri="{FF2B5EF4-FFF2-40B4-BE49-F238E27FC236}">
                    <a16:creationId xmlns:a16="http://schemas.microsoft.com/office/drawing/2014/main" id="{C592E171-0DC1-CC45-91F7-4D423B66F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893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78" name="Line 66">
                <a:extLst>
                  <a:ext uri="{FF2B5EF4-FFF2-40B4-BE49-F238E27FC236}">
                    <a16:creationId xmlns:a16="http://schemas.microsoft.com/office/drawing/2014/main" id="{F2387577-F1D6-ED4B-ACF3-BE60A4FA2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037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79" name="Line 67">
                <a:extLst>
                  <a:ext uri="{FF2B5EF4-FFF2-40B4-BE49-F238E27FC236}">
                    <a16:creationId xmlns:a16="http://schemas.microsoft.com/office/drawing/2014/main" id="{391AD440-6222-7948-9FE0-D6FCC70AF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181"/>
                <a:ext cx="960" cy="432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0" name="Line 68">
                <a:extLst>
                  <a:ext uri="{FF2B5EF4-FFF2-40B4-BE49-F238E27FC236}">
                    <a16:creationId xmlns:a16="http://schemas.microsoft.com/office/drawing/2014/main" id="{7B627D96-E94E-404A-9CAA-58330C808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469"/>
                <a:ext cx="960" cy="720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1" name="Line 69">
                <a:extLst>
                  <a:ext uri="{FF2B5EF4-FFF2-40B4-BE49-F238E27FC236}">
                    <a16:creationId xmlns:a16="http://schemas.microsoft.com/office/drawing/2014/main" id="{975C46D4-9E23-B14B-966E-7BF904E0B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613"/>
                <a:ext cx="960" cy="720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2" name="Line 70">
                <a:extLst>
                  <a:ext uri="{FF2B5EF4-FFF2-40B4-BE49-F238E27FC236}">
                    <a16:creationId xmlns:a16="http://schemas.microsoft.com/office/drawing/2014/main" id="{00A1ACB9-C099-7B4A-88EF-FBF66E2B7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901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3" name="Line 71">
                <a:extLst>
                  <a:ext uri="{FF2B5EF4-FFF2-40B4-BE49-F238E27FC236}">
                    <a16:creationId xmlns:a16="http://schemas.microsoft.com/office/drawing/2014/main" id="{A36BD673-4EA5-894E-A14E-0F572837B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045"/>
                <a:ext cx="960" cy="86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4" name="Line 72">
                <a:extLst>
                  <a:ext uri="{FF2B5EF4-FFF2-40B4-BE49-F238E27FC236}">
                    <a16:creationId xmlns:a16="http://schemas.microsoft.com/office/drawing/2014/main" id="{2733E5A0-E63A-F44E-895D-CF264286B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045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5" name="Line 73">
                <a:extLst>
                  <a:ext uri="{FF2B5EF4-FFF2-40B4-BE49-F238E27FC236}">
                    <a16:creationId xmlns:a16="http://schemas.microsoft.com/office/drawing/2014/main" id="{41704BA0-351B-C54D-94C3-01D26493B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189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6" name="Line 74">
                <a:extLst>
                  <a:ext uri="{FF2B5EF4-FFF2-40B4-BE49-F238E27FC236}">
                    <a16:creationId xmlns:a16="http://schemas.microsoft.com/office/drawing/2014/main" id="{6FC5CDCA-9190-E846-A175-AAC58D24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757"/>
                <a:ext cx="960" cy="14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7" name="Line 75">
                <a:extLst>
                  <a:ext uri="{FF2B5EF4-FFF2-40B4-BE49-F238E27FC236}">
                    <a16:creationId xmlns:a16="http://schemas.microsoft.com/office/drawing/2014/main" id="{87900348-4D80-EF45-B2B8-0EC749255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901"/>
                <a:ext cx="960" cy="144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8" name="Line 76">
                <a:extLst>
                  <a:ext uri="{FF2B5EF4-FFF2-40B4-BE49-F238E27FC236}">
                    <a16:creationId xmlns:a16="http://schemas.microsoft.com/office/drawing/2014/main" id="{DA34E718-66B2-0449-AFB9-D551562FD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325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89" name="Line 77">
                <a:extLst>
                  <a:ext uri="{FF2B5EF4-FFF2-40B4-BE49-F238E27FC236}">
                    <a16:creationId xmlns:a16="http://schemas.microsoft.com/office/drawing/2014/main" id="{621CAC19-C05B-6346-94BF-7FFA3FD1D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52" y="1469"/>
                <a:ext cx="960" cy="288"/>
              </a:xfrm>
              <a:prstGeom prst="line">
                <a:avLst/>
              </a:prstGeom>
              <a:noFill/>
              <a:ln w="9525">
                <a:solidFill>
                  <a:srgbClr val="00CC99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218191" name="Text Box 79">
            <a:extLst>
              <a:ext uri="{FF2B5EF4-FFF2-40B4-BE49-F238E27FC236}">
                <a16:creationId xmlns:a16="http://schemas.microsoft.com/office/drawing/2014/main" id="{B18E72A0-EE8C-1B4C-9E9A-D0D12D21F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45038"/>
            <a:ext cx="663575" cy="339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VMM</a:t>
            </a:r>
          </a:p>
        </p:txBody>
      </p:sp>
      <p:sp>
        <p:nvSpPr>
          <p:cNvPr id="218192" name="Text Box 80">
            <a:extLst>
              <a:ext uri="{FF2B5EF4-FFF2-40B4-BE49-F238E27FC236}">
                <a16:creationId xmlns:a16="http://schemas.microsoft.com/office/drawing/2014/main" id="{C277994D-579D-A541-9DB8-A929FF4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745038"/>
            <a:ext cx="1028700" cy="3397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GuestOS</a:t>
            </a:r>
            <a:endParaRPr lang="en-US" sz="1600" dirty="0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18196" name="AutoShape 84">
            <a:extLst>
              <a:ext uri="{FF2B5EF4-FFF2-40B4-BE49-F238E27FC236}">
                <a16:creationId xmlns:a16="http://schemas.microsoft.com/office/drawing/2014/main" id="{B1CDAE06-EFE3-4243-A2AF-3F0679969D99}"/>
              </a:ext>
            </a:extLst>
          </p:cNvPr>
          <p:cNvCxnSpPr>
            <a:cxnSpLocks noChangeShapeType="1"/>
            <a:stCxn id="218191" idx="3"/>
            <a:endCxn id="218131" idx="2"/>
          </p:cNvCxnSpPr>
          <p:nvPr/>
        </p:nvCxnSpPr>
        <p:spPr bwMode="auto">
          <a:xfrm flipV="1">
            <a:off x="3178175" y="3883025"/>
            <a:ext cx="441325" cy="1031875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97" name="AutoShape 85">
            <a:extLst>
              <a:ext uri="{FF2B5EF4-FFF2-40B4-BE49-F238E27FC236}">
                <a16:creationId xmlns:a16="http://schemas.microsoft.com/office/drawing/2014/main" id="{0CD38DB3-325D-714E-9BBE-BC913EF871C2}"/>
              </a:ext>
            </a:extLst>
          </p:cNvPr>
          <p:cNvCxnSpPr>
            <a:cxnSpLocks noChangeShapeType="1"/>
            <a:stCxn id="218192" idx="1"/>
            <a:endCxn id="218131" idx="2"/>
          </p:cNvCxnSpPr>
          <p:nvPr/>
        </p:nvCxnSpPr>
        <p:spPr bwMode="auto">
          <a:xfrm rot="10800000">
            <a:off x="3619500" y="3883025"/>
            <a:ext cx="647700" cy="1031875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198" name="AutoShape 86">
            <a:extLst>
              <a:ext uri="{FF2B5EF4-FFF2-40B4-BE49-F238E27FC236}">
                <a16:creationId xmlns:a16="http://schemas.microsoft.com/office/drawing/2014/main" id="{3BE05344-1593-9244-8CDF-2101DE068230}"/>
              </a:ext>
            </a:extLst>
          </p:cNvPr>
          <p:cNvCxnSpPr>
            <a:cxnSpLocks noChangeShapeType="1"/>
            <a:stCxn id="218192" idx="3"/>
          </p:cNvCxnSpPr>
          <p:nvPr/>
        </p:nvCxnSpPr>
        <p:spPr bwMode="auto">
          <a:xfrm flipV="1">
            <a:off x="5295900" y="3579813"/>
            <a:ext cx="428625" cy="1335087"/>
          </a:xfrm>
          <a:prstGeom prst="curvedConnector2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8222" name="Group 110">
            <a:extLst>
              <a:ext uri="{FF2B5EF4-FFF2-40B4-BE49-F238E27FC236}">
                <a16:creationId xmlns:a16="http://schemas.microsoft.com/office/drawing/2014/main" id="{468D122B-9834-7F4B-849D-E0D058601486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5132388"/>
            <a:ext cx="2214562" cy="1236662"/>
            <a:chOff x="1440" y="3120"/>
            <a:chExt cx="1395" cy="779"/>
          </a:xfrm>
        </p:grpSpPr>
        <p:grpSp>
          <p:nvGrpSpPr>
            <p:cNvPr id="34867" name="Group 97">
              <a:extLst>
                <a:ext uri="{FF2B5EF4-FFF2-40B4-BE49-F238E27FC236}">
                  <a16:creationId xmlns:a16="http://schemas.microsoft.com/office/drawing/2014/main" id="{7BB9D760-1BAC-0148-BA65-15CB825B1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120"/>
              <a:ext cx="816" cy="528"/>
              <a:chOff x="3024" y="2928"/>
              <a:chExt cx="816" cy="528"/>
            </a:xfrm>
          </p:grpSpPr>
          <p:sp>
            <p:nvSpPr>
              <p:cNvPr id="218210" name="Rectangle 98">
                <a:extLst>
                  <a:ext uri="{FF2B5EF4-FFF2-40B4-BE49-F238E27FC236}">
                    <a16:creationId xmlns:a16="http://schemas.microsoft.com/office/drawing/2014/main" id="{FC18CBA1-1AC7-3A4D-81A6-A5DB1512E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1" name="Rectangle 99">
                <a:extLst>
                  <a:ext uri="{FF2B5EF4-FFF2-40B4-BE49-F238E27FC236}">
                    <a16:creationId xmlns:a16="http://schemas.microsoft.com/office/drawing/2014/main" id="{68F25A9F-3472-7A4D-8E6C-FB9A617CE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2" name="Rectangle 100">
                <a:extLst>
                  <a:ext uri="{FF2B5EF4-FFF2-40B4-BE49-F238E27FC236}">
                    <a16:creationId xmlns:a16="http://schemas.microsoft.com/office/drawing/2014/main" id="{D08B2B3B-6BA4-0243-9E7F-F7A3C70D0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3" name="Rectangle 101">
                <a:extLst>
                  <a:ext uri="{FF2B5EF4-FFF2-40B4-BE49-F238E27FC236}">
                    <a16:creationId xmlns:a16="http://schemas.microsoft.com/office/drawing/2014/main" id="{48CDC453-4737-BC48-B310-F1D26211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4" name="Line 102">
                <a:extLst>
                  <a:ext uri="{FF2B5EF4-FFF2-40B4-BE49-F238E27FC236}">
                    <a16:creationId xmlns:a16="http://schemas.microsoft.com/office/drawing/2014/main" id="{08ACB809-0187-1440-8C57-F1ECCD0A3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5" name="Line 103">
                <a:extLst>
                  <a:ext uri="{FF2B5EF4-FFF2-40B4-BE49-F238E27FC236}">
                    <a16:creationId xmlns:a16="http://schemas.microsoft.com/office/drawing/2014/main" id="{F6E34259-EB1C-3048-93BC-FB4C779F3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6" name="Line 104">
                <a:extLst>
                  <a:ext uri="{FF2B5EF4-FFF2-40B4-BE49-F238E27FC236}">
                    <a16:creationId xmlns:a16="http://schemas.microsoft.com/office/drawing/2014/main" id="{8257EA98-BDAB-4940-913B-0E6BA828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7" name="Line 105">
                <a:extLst>
                  <a:ext uri="{FF2B5EF4-FFF2-40B4-BE49-F238E27FC236}">
                    <a16:creationId xmlns:a16="http://schemas.microsoft.com/office/drawing/2014/main" id="{4FF09649-3A29-584B-B4D6-FA7EC1144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18" name="Line 106">
                <a:extLst>
                  <a:ext uri="{FF2B5EF4-FFF2-40B4-BE49-F238E27FC236}">
                    <a16:creationId xmlns:a16="http://schemas.microsoft.com/office/drawing/2014/main" id="{480A0299-8388-FF4A-8598-6D6195121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8219" name="Text Box 107">
              <a:extLst>
                <a:ext uri="{FF2B5EF4-FFF2-40B4-BE49-F238E27FC236}">
                  <a16:creationId xmlns:a16="http://schemas.microsoft.com/office/drawing/2014/main" id="{4B9D2C7B-84A6-D048-8CCA-C4606600B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86"/>
              <a:ext cx="1395" cy="2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ja-JP" altLang="en-US" sz="1600">
                  <a:solidFill>
                    <a:srgbClr val="FF6600"/>
                  </a:solidFill>
                </a:rPr>
                <a:t>“</a:t>
              </a:r>
              <a:r>
                <a:rPr lang="en-US" altLang="ja-JP" sz="1600">
                  <a:solidFill>
                    <a:srgbClr val="FF6600"/>
                  </a:solidFill>
                </a:rPr>
                <a:t>shadow</a:t>
              </a:r>
              <a:r>
                <a:rPr lang="ja-JP" altLang="en-US" sz="1600">
                  <a:solidFill>
                    <a:srgbClr val="FF6600"/>
                  </a:solidFill>
                </a:rPr>
                <a:t>”</a:t>
              </a:r>
              <a:r>
                <a:rPr lang="en-US" altLang="ja-JP" sz="1600">
                  <a:solidFill>
                    <a:srgbClr val="FF6600"/>
                  </a:solidFill>
                </a:rPr>
                <a:t> page tables</a:t>
              </a:r>
              <a:endParaRPr lang="en-US" altLang="en-US" sz="1600">
                <a:solidFill>
                  <a:srgbClr val="FF6600"/>
                </a:solidFill>
              </a:endParaRPr>
            </a:p>
          </p:txBody>
        </p:sp>
      </p:grpSp>
      <p:grpSp>
        <p:nvGrpSpPr>
          <p:cNvPr id="218221" name="Group 109">
            <a:extLst>
              <a:ext uri="{FF2B5EF4-FFF2-40B4-BE49-F238E27FC236}">
                <a16:creationId xmlns:a16="http://schemas.microsoft.com/office/drawing/2014/main" id="{18DFD224-48A8-B241-BD78-6F12A5062419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116513"/>
            <a:ext cx="1295400" cy="1236662"/>
            <a:chOff x="3024" y="2928"/>
            <a:chExt cx="816" cy="779"/>
          </a:xfrm>
        </p:grpSpPr>
        <p:grpSp>
          <p:nvGrpSpPr>
            <p:cNvPr id="34856" name="Group 96">
              <a:extLst>
                <a:ext uri="{FF2B5EF4-FFF2-40B4-BE49-F238E27FC236}">
                  <a16:creationId xmlns:a16="http://schemas.microsoft.com/office/drawing/2014/main" id="{948F72A3-B281-394E-807C-659078DFD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816" cy="528"/>
              <a:chOff x="3024" y="2928"/>
              <a:chExt cx="816" cy="528"/>
            </a:xfrm>
          </p:grpSpPr>
          <p:sp>
            <p:nvSpPr>
              <p:cNvPr id="218199" name="Rectangle 87">
                <a:extLst>
                  <a:ext uri="{FF2B5EF4-FFF2-40B4-BE49-F238E27FC236}">
                    <a16:creationId xmlns:a16="http://schemas.microsoft.com/office/drawing/2014/main" id="{D4BA0566-CF57-3B4F-A217-D9E57BDD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0" name="Rectangle 88">
                <a:extLst>
                  <a:ext uri="{FF2B5EF4-FFF2-40B4-BE49-F238E27FC236}">
                    <a16:creationId xmlns:a16="http://schemas.microsoft.com/office/drawing/2014/main" id="{D74C5104-B023-FD47-837A-DBFC6FBA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1" name="Rectangle 89">
                <a:extLst>
                  <a:ext uri="{FF2B5EF4-FFF2-40B4-BE49-F238E27FC236}">
                    <a16:creationId xmlns:a16="http://schemas.microsoft.com/office/drawing/2014/main" id="{41BCF825-C8DE-5D45-9FB2-BC9B1A9AC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2" name="Rectangle 90">
                <a:extLst>
                  <a:ext uri="{FF2B5EF4-FFF2-40B4-BE49-F238E27FC236}">
                    <a16:creationId xmlns:a16="http://schemas.microsoft.com/office/drawing/2014/main" id="{D460C231-4C1F-6C42-8CA9-BA8BE7AC0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3" name="Line 91">
                <a:extLst>
                  <a:ext uri="{FF2B5EF4-FFF2-40B4-BE49-F238E27FC236}">
                    <a16:creationId xmlns:a16="http://schemas.microsoft.com/office/drawing/2014/main" id="{76C42DEE-DE62-D442-9644-039D24602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4" name="Line 92">
                <a:extLst>
                  <a:ext uri="{FF2B5EF4-FFF2-40B4-BE49-F238E27FC236}">
                    <a16:creationId xmlns:a16="http://schemas.microsoft.com/office/drawing/2014/main" id="{647806B5-3EFD-9745-84CB-BB6D7AFCC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5" name="Line 93">
                <a:extLst>
                  <a:ext uri="{FF2B5EF4-FFF2-40B4-BE49-F238E27FC236}">
                    <a16:creationId xmlns:a16="http://schemas.microsoft.com/office/drawing/2014/main" id="{BD29A287-7A9A-5A4E-9458-E3A9A05A0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6" name="Line 94">
                <a:extLst>
                  <a:ext uri="{FF2B5EF4-FFF2-40B4-BE49-F238E27FC236}">
                    <a16:creationId xmlns:a16="http://schemas.microsoft.com/office/drawing/2014/main" id="{3BC666C5-06CD-594A-8526-F02FBDE4A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207" name="Line 95">
                <a:extLst>
                  <a:ext uri="{FF2B5EF4-FFF2-40B4-BE49-F238E27FC236}">
                    <a16:creationId xmlns:a16="http://schemas.microsoft.com/office/drawing/2014/main" id="{E891F1E7-983E-4742-8FE8-6294CF2C7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18220" name="Text Box 108">
              <a:extLst>
                <a:ext uri="{FF2B5EF4-FFF2-40B4-BE49-F238E27FC236}">
                  <a16:creationId xmlns:a16="http://schemas.microsoft.com/office/drawing/2014/main" id="{BFD5C897-499B-D847-B3BB-FA55084F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94"/>
              <a:ext cx="785" cy="21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page tables</a:t>
              </a:r>
            </a:p>
          </p:txBody>
        </p:sp>
      </p:grpSp>
      <p:grpSp>
        <p:nvGrpSpPr>
          <p:cNvPr id="34827" name="Group 111">
            <a:extLst>
              <a:ext uri="{FF2B5EF4-FFF2-40B4-BE49-F238E27FC236}">
                <a16:creationId xmlns:a16="http://schemas.microsoft.com/office/drawing/2014/main" id="{65D72DF7-99B4-E745-8826-3B8228B7AD1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400175"/>
            <a:ext cx="2595563" cy="2482850"/>
            <a:chOff x="2256" y="721"/>
            <a:chExt cx="1635" cy="1564"/>
          </a:xfrm>
        </p:grpSpPr>
        <p:grpSp>
          <p:nvGrpSpPr>
            <p:cNvPr id="34830" name="Group 17">
              <a:extLst>
                <a:ext uri="{FF2B5EF4-FFF2-40B4-BE49-F238E27FC236}">
                  <a16:creationId xmlns:a16="http://schemas.microsoft.com/office/drawing/2014/main" id="{CDC94276-8AD1-BB41-84C5-5980684EA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73"/>
              <a:ext cx="336" cy="576"/>
              <a:chOff x="4128" y="1392"/>
              <a:chExt cx="336" cy="576"/>
            </a:xfrm>
          </p:grpSpPr>
          <p:sp>
            <p:nvSpPr>
              <p:cNvPr id="218125" name="Rectangle 13">
                <a:extLst>
                  <a:ext uri="{FF2B5EF4-FFF2-40B4-BE49-F238E27FC236}">
                    <a16:creationId xmlns:a16="http://schemas.microsoft.com/office/drawing/2014/main" id="{106765C4-9218-484B-A99F-7300D3FF5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6" name="Rectangle 14">
                <a:extLst>
                  <a:ext uri="{FF2B5EF4-FFF2-40B4-BE49-F238E27FC236}">
                    <a16:creationId xmlns:a16="http://schemas.microsoft.com/office/drawing/2014/main" id="{27922D2D-C286-4748-B7CF-3D1F81960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7" name="Rectangle 15">
                <a:extLst>
                  <a:ext uri="{FF2B5EF4-FFF2-40B4-BE49-F238E27FC236}">
                    <a16:creationId xmlns:a16="http://schemas.microsoft.com/office/drawing/2014/main" id="{DF097C24-7676-7B49-AB2B-BA95A4E7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8128" name="Rectangle 16">
                <a:extLst>
                  <a:ext uri="{FF2B5EF4-FFF2-40B4-BE49-F238E27FC236}">
                    <a16:creationId xmlns:a16="http://schemas.microsoft.com/office/drawing/2014/main" id="{7FEF5ABE-FB65-0A48-B311-7535BEE58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36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4831" name="Group 28">
              <a:extLst>
                <a:ext uri="{FF2B5EF4-FFF2-40B4-BE49-F238E27FC236}">
                  <a16:creationId xmlns:a16="http://schemas.microsoft.com/office/drawing/2014/main" id="{5123381C-3C88-7E4A-BD08-B13D27EE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133"/>
              <a:ext cx="336" cy="1152"/>
              <a:chOff x="3504" y="1392"/>
              <a:chExt cx="336" cy="1152"/>
            </a:xfrm>
          </p:grpSpPr>
          <p:grpSp>
            <p:nvGrpSpPr>
              <p:cNvPr id="34842" name="Group 18">
                <a:extLst>
                  <a:ext uri="{FF2B5EF4-FFF2-40B4-BE49-F238E27FC236}">
                    <a16:creationId xmlns:a16="http://schemas.microsoft.com/office/drawing/2014/main" id="{658A8C71-C7DE-7A42-9F36-11942EACC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968"/>
                <a:ext cx="336" cy="576"/>
                <a:chOff x="4128" y="1392"/>
                <a:chExt cx="336" cy="576"/>
              </a:xfrm>
            </p:grpSpPr>
            <p:sp>
              <p:nvSpPr>
                <p:cNvPr id="218131" name="Rectangle 19">
                  <a:extLst>
                    <a:ext uri="{FF2B5EF4-FFF2-40B4-BE49-F238E27FC236}">
                      <a16:creationId xmlns:a16="http://schemas.microsoft.com/office/drawing/2014/main" id="{D5DEDFD2-95E1-5C44-8628-29CAF4237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824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2" name="Rectangle 20">
                  <a:extLst>
                    <a:ext uri="{FF2B5EF4-FFF2-40B4-BE49-F238E27FC236}">
                      <a16:creationId xmlns:a16="http://schemas.microsoft.com/office/drawing/2014/main" id="{B72843D9-0D65-7F43-B9FC-98C71C84B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680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3" name="Rectangle 21">
                  <a:extLst>
                    <a:ext uri="{FF2B5EF4-FFF2-40B4-BE49-F238E27FC236}">
                      <a16:creationId xmlns:a16="http://schemas.microsoft.com/office/drawing/2014/main" id="{612B5D53-92CD-904D-8B12-516745F00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536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4" name="Rectangle 22">
                  <a:extLst>
                    <a:ext uri="{FF2B5EF4-FFF2-40B4-BE49-F238E27FC236}">
                      <a16:creationId xmlns:a16="http://schemas.microsoft.com/office/drawing/2014/main" id="{6C5EEDBC-35F6-1A40-BED9-B2FFF2369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392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4843" name="Group 23">
                <a:extLst>
                  <a:ext uri="{FF2B5EF4-FFF2-40B4-BE49-F238E27FC236}">
                    <a16:creationId xmlns:a16="http://schemas.microsoft.com/office/drawing/2014/main" id="{3D09E41A-A375-704B-B32F-F6044BB16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336" cy="576"/>
                <a:chOff x="4128" y="1392"/>
                <a:chExt cx="336" cy="576"/>
              </a:xfrm>
            </p:grpSpPr>
            <p:sp>
              <p:nvSpPr>
                <p:cNvPr id="218136" name="Rectangle 24">
                  <a:extLst>
                    <a:ext uri="{FF2B5EF4-FFF2-40B4-BE49-F238E27FC236}">
                      <a16:creationId xmlns:a16="http://schemas.microsoft.com/office/drawing/2014/main" id="{FBF3380E-85E8-9248-B863-87B8F3813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824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7" name="Rectangle 25">
                  <a:extLst>
                    <a:ext uri="{FF2B5EF4-FFF2-40B4-BE49-F238E27FC236}">
                      <a16:creationId xmlns:a16="http://schemas.microsoft.com/office/drawing/2014/main" id="{79588EC1-EBAD-7D47-BAF2-326FCBB0A9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680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8" name="Rectangle 26">
                  <a:extLst>
                    <a:ext uri="{FF2B5EF4-FFF2-40B4-BE49-F238E27FC236}">
                      <a16:creationId xmlns:a16="http://schemas.microsoft.com/office/drawing/2014/main" id="{3425AB7F-45F4-3D48-946E-44061CC8DB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536"/>
                  <a:ext cx="336" cy="144"/>
                </a:xfrm>
                <a:prstGeom prst="rect">
                  <a:avLst/>
                </a:prstGeom>
                <a:solidFill>
                  <a:srgbClr val="3399FF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8139" name="Rectangle 27">
                  <a:extLst>
                    <a:ext uri="{FF2B5EF4-FFF2-40B4-BE49-F238E27FC236}">
                      <a16:creationId xmlns:a16="http://schemas.microsoft.com/office/drawing/2014/main" id="{46FE95F2-8D68-A74C-AD18-EDF4536098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392"/>
                  <a:ext cx="336" cy="144"/>
                </a:xfrm>
                <a:prstGeom prst="rect">
                  <a:avLst/>
                </a:prstGeom>
                <a:solidFill>
                  <a:srgbClr val="66FF33"/>
                </a:soli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218164" name="Text Box 52">
              <a:extLst>
                <a:ext uri="{FF2B5EF4-FFF2-40B4-BE49-F238E27FC236}">
                  <a16:creationId xmlns:a16="http://schemas.microsoft.com/office/drawing/2014/main" id="{3FD16762-A8E5-744F-9B47-6142C209A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5" y="1023"/>
              <a:ext cx="456" cy="291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process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virtual</a:t>
              </a:r>
            </a:p>
          </p:txBody>
        </p:sp>
        <p:sp>
          <p:nvSpPr>
            <p:cNvPr id="218166" name="Text Box 54">
              <a:extLst>
                <a:ext uri="{FF2B5EF4-FFF2-40B4-BE49-F238E27FC236}">
                  <a16:creationId xmlns:a16="http://schemas.microsoft.com/office/drawing/2014/main" id="{F0DBA6BF-E84A-9942-AC95-19D07D833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721"/>
              <a:ext cx="4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OS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FF66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physical</a:t>
              </a:r>
            </a:p>
          </p:txBody>
        </p:sp>
        <p:sp>
          <p:nvSpPr>
            <p:cNvPr id="218167" name="Line 55">
              <a:extLst>
                <a:ext uri="{FF2B5EF4-FFF2-40B4-BE49-F238E27FC236}">
                  <a16:creationId xmlns:a16="http://schemas.microsoft.com/office/drawing/2014/main" id="{42FC2A1E-DC0C-574B-BE06-5EAFE23F7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373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68" name="Line 56">
              <a:extLst>
                <a:ext uri="{FF2B5EF4-FFF2-40B4-BE49-F238E27FC236}">
                  <a16:creationId xmlns:a16="http://schemas.microsoft.com/office/drawing/2014/main" id="{B4F4D0C0-A3C5-ED44-89BC-30C745370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517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69" name="Line 57">
              <a:extLst>
                <a:ext uri="{FF2B5EF4-FFF2-40B4-BE49-F238E27FC236}">
                  <a16:creationId xmlns:a16="http://schemas.microsoft.com/office/drawing/2014/main" id="{2F8830AB-1598-C042-8440-F99C62468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133"/>
              <a:ext cx="864" cy="38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0" name="Line 58">
              <a:extLst>
                <a:ext uri="{FF2B5EF4-FFF2-40B4-BE49-F238E27FC236}">
                  <a16:creationId xmlns:a16="http://schemas.microsoft.com/office/drawing/2014/main" id="{CE82617F-731B-A04D-8F22-DE3C7EB6D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277"/>
              <a:ext cx="864" cy="38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1" name="Line 59">
              <a:extLst>
                <a:ext uri="{FF2B5EF4-FFF2-40B4-BE49-F238E27FC236}">
                  <a16:creationId xmlns:a16="http://schemas.microsoft.com/office/drawing/2014/main" id="{DA226691-B18D-F14C-83C6-ABCFB0C93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661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2" name="Line 60">
              <a:extLst>
                <a:ext uri="{FF2B5EF4-FFF2-40B4-BE49-F238E27FC236}">
                  <a16:creationId xmlns:a16="http://schemas.microsoft.com/office/drawing/2014/main" id="{550589C8-EB78-164E-AEE9-13EBF0791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05"/>
              <a:ext cx="864" cy="1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3" name="Line 61">
              <a:extLst>
                <a:ext uri="{FF2B5EF4-FFF2-40B4-BE49-F238E27FC236}">
                  <a16:creationId xmlns:a16="http://schemas.microsoft.com/office/drawing/2014/main" id="{8669872C-BF1B-0F40-8B7F-095230725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805"/>
              <a:ext cx="864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174" name="Line 62">
              <a:extLst>
                <a:ext uri="{FF2B5EF4-FFF2-40B4-BE49-F238E27FC236}">
                  <a16:creationId xmlns:a16="http://schemas.microsoft.com/office/drawing/2014/main" id="{409CD6A2-1085-BA48-8821-E74C86CEE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49"/>
              <a:ext cx="864" cy="3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0F8AAB08-9F4E-7C4C-9A67-638EAFECFFFD}"/>
              </a:ext>
            </a:extLst>
          </p:cNvPr>
          <p:cNvCxnSpPr>
            <a:cxnSpLocks noChangeShapeType="1"/>
            <a:stCxn id="218125" idx="2"/>
            <a:endCxn id="218144" idx="3"/>
          </p:cNvCxnSpPr>
          <p:nvPr/>
        </p:nvCxnSpPr>
        <p:spPr bwMode="auto">
          <a:xfrm rot="5400000">
            <a:off x="3003550" y="2174875"/>
            <a:ext cx="1346200" cy="36957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9" name="TextBox 12">
            <a:extLst>
              <a:ext uri="{FF2B5EF4-FFF2-40B4-BE49-F238E27FC236}">
                <a16:creationId xmlns:a16="http://schemas.microsoft.com/office/drawing/2014/main" id="{35786E93-2481-594E-817B-4080F1E9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005263"/>
            <a:ext cx="9350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6600"/>
                </a:solidFill>
              </a:rPr>
              <a:t>Shadow Page Table Entry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350-77D9-9742-BD46-2E7520B4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4450"/>
            <a:ext cx="83883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Live Migration from </a:t>
            </a:r>
            <a:r>
              <a:rPr lang="en-US" dirty="0" err="1"/>
              <a:t>Virtualisation</a:t>
            </a:r>
            <a:r>
              <a:rPr lang="en-US" dirty="0"/>
              <a:t> Perspective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926ED447-8331-8047-B6A9-06AB229B2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4783137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5">
            <a:extLst>
              <a:ext uri="{FF2B5EF4-FFF2-40B4-BE49-F238E27FC236}">
                <a16:creationId xmlns:a16="http://schemas.microsoft.com/office/drawing/2014/main" id="{AA93E1DF-1CDC-BD49-9617-7717C353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5132388"/>
            <a:ext cx="2124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</a:rPr>
              <a:t>Source: Clark et al, Live migration of virtual machines, NSDI 2005</a:t>
            </a:r>
          </a:p>
        </p:txBody>
      </p:sp>
      <p:sp>
        <p:nvSpPr>
          <p:cNvPr id="36868" name="TextBox 2">
            <a:extLst>
              <a:ext uri="{FF2B5EF4-FFF2-40B4-BE49-F238E27FC236}">
                <a16:creationId xmlns:a16="http://schemas.microsoft.com/office/drawing/2014/main" id="{63DEB882-7A53-914D-833F-F1FBF576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32463"/>
            <a:ext cx="30972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Clark et al. Live migration of virtual machines, NSDI 2005.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8D8-EF25-D14E-B59C-7B7A4DC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Effects of Live Migration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51167-6874-8142-A74F-F9E15CAAD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8" b="158"/>
          <a:stretch>
            <a:fillRect/>
          </a:stretch>
        </p:blipFill>
        <p:spPr>
          <a:xfrm>
            <a:off x="468313" y="981075"/>
            <a:ext cx="8229600" cy="4525963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38915" name="TextBox 4">
            <a:extLst>
              <a:ext uri="{FF2B5EF4-FFF2-40B4-BE49-F238E27FC236}">
                <a16:creationId xmlns:a16="http://schemas.microsoft.com/office/drawing/2014/main" id="{91DE5105-59BA-1048-94CC-F0AC690A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876925"/>
            <a:ext cx="4284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</a:rPr>
              <a:t>Source: Clark et al, Live migration of virtual machines, NSDI 2005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57BC-BF1D-1A4E-B37F-37ADBA0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C4F6-A0F3-9F44-9DB5-E9533A6F1957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Aft>
                <a:spcPts val="900"/>
              </a:spcAft>
              <a:defRPr/>
            </a:pPr>
            <a:r>
              <a:rPr lang="en-US" sz="1800" dirty="0"/>
              <a:t>Hwang, </a:t>
            </a:r>
            <a:r>
              <a:rPr lang="en-US" sz="1800" dirty="0" err="1"/>
              <a:t>Dongarra</a:t>
            </a:r>
            <a:r>
              <a:rPr lang="en-US" sz="1800" dirty="0"/>
              <a:t> &amp; Fox, 2011. Distributed and Cloud Computing, 1st Edition. Elsevier.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 err="1"/>
              <a:t>Rosenblum</a:t>
            </a:r>
            <a:r>
              <a:rPr lang="en-US" sz="1800" dirty="0"/>
              <a:t> M &amp; </a:t>
            </a:r>
            <a:r>
              <a:rPr lang="en-US" sz="1800" dirty="0" err="1"/>
              <a:t>Garfinkel</a:t>
            </a:r>
            <a:r>
              <a:rPr lang="en-US" sz="1800" dirty="0"/>
              <a:t> T. 2005. Virtual machine monitors: Current technology and future trends, in IEEE Computer.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/>
              <a:t>Clark et al, 2005. Live migration of virtual machines. In Proceedings of the 2nd ACM/USENIX Symposium on Networked Systems Design and Implementation (NSDI). pp. 273-286</a:t>
            </a:r>
          </a:p>
          <a:p>
            <a:pPr>
              <a:spcAft>
                <a:spcPts val="900"/>
              </a:spcAft>
              <a:defRPr/>
            </a:pPr>
            <a:r>
              <a:rPr lang="en-US" sz="1800" dirty="0"/>
              <a:t>K. Adams, O. </a:t>
            </a:r>
            <a:r>
              <a:rPr lang="en-US" sz="1800" dirty="0" err="1"/>
              <a:t>Agesen</a:t>
            </a:r>
            <a:r>
              <a:rPr lang="en-US" sz="1800" dirty="0"/>
              <a:t>, 2006. A Comparison of Software and Hardware Techniques for x86 Virtualization, ASPLOS 2006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5071-0681-0A47-AE3D-C7A3B81141FF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B8BD-5249-8E4C-BAA2-C1B4B725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2163"/>
            <a:ext cx="5580063" cy="594995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Virtual Machine Monitor/Hypervisor</a:t>
            </a:r>
            <a:r>
              <a:rPr lang="en-US" dirty="0"/>
              <a:t>: The </a:t>
            </a:r>
            <a:r>
              <a:rPr lang="en-US" dirty="0" err="1"/>
              <a:t>virtualisation</a:t>
            </a:r>
            <a:r>
              <a:rPr lang="en-US" dirty="0"/>
              <a:t> layer between the underlying hardware (e.g. the physical server) and the virtual machines and guest operating systems it supports. </a:t>
            </a:r>
          </a:p>
          <a:p>
            <a:pPr lvl="1">
              <a:defRPr/>
            </a:pPr>
            <a:r>
              <a:rPr lang="en-US" dirty="0"/>
              <a:t>The environment of the VM should appear to be the same as the physical machine</a:t>
            </a:r>
          </a:p>
          <a:p>
            <a:pPr lvl="1">
              <a:defRPr/>
            </a:pPr>
            <a:r>
              <a:rPr lang="en-US" dirty="0"/>
              <a:t>Minor decrease in performance only</a:t>
            </a:r>
          </a:p>
          <a:p>
            <a:pPr lvl="1">
              <a:defRPr/>
            </a:pPr>
            <a:r>
              <a:rPr lang="en-US" dirty="0"/>
              <a:t>Appears as though in control of system resources</a:t>
            </a:r>
          </a:p>
          <a:p>
            <a:pPr>
              <a:defRPr/>
            </a:pPr>
            <a:endParaRPr lang="en-US" dirty="0">
              <a:solidFill>
                <a:srgbClr val="FF66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Virtual Machine</a:t>
            </a:r>
            <a:r>
              <a:rPr lang="en-US" dirty="0"/>
              <a:t>: A representation of a real machine using hardware/software that can host a guest operating system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Guest Operating System</a:t>
            </a:r>
            <a:r>
              <a:rPr lang="en-US" dirty="0"/>
              <a:t>: An operating system that runs in a virtual machine environment that would otherwise run directly on a separate physical system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FC9E07-3FD0-3C4E-A1ED-96C60377C607}"/>
              </a:ext>
            </a:extLst>
          </p:cNvPr>
          <p:cNvSpPr/>
          <p:nvPr/>
        </p:nvSpPr>
        <p:spPr bwMode="auto">
          <a:xfrm>
            <a:off x="5580063" y="1676400"/>
            <a:ext cx="3313112" cy="44164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3C6622-05A5-BB46-A6BA-D2A7E5975398}"/>
              </a:ext>
            </a:extLst>
          </p:cNvPr>
          <p:cNvSpPr/>
          <p:nvPr/>
        </p:nvSpPr>
        <p:spPr bwMode="auto">
          <a:xfrm>
            <a:off x="5867400" y="2347913"/>
            <a:ext cx="2808288" cy="33607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VMM/Hypervisor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9221" name="Group 9">
            <a:extLst>
              <a:ext uri="{FF2B5EF4-FFF2-40B4-BE49-F238E27FC236}">
                <a16:creationId xmlns:a16="http://schemas.microsoft.com/office/drawing/2014/main" id="{B0A2086F-B3A5-3240-9583-946B5C5AE07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500438"/>
            <a:ext cx="1081087" cy="1344612"/>
            <a:chOff x="6084168" y="2067694"/>
            <a:chExt cx="1080120" cy="100811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EE509C5-927A-FE44-A74C-98A9CF81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ECA36B-A1DD-3D42-841C-88F993DE928E}"/>
                </a:ext>
              </a:extLst>
            </p:cNvPr>
            <p:cNvSpPr/>
            <p:nvPr/>
          </p:nvSpPr>
          <p:spPr bwMode="auto">
            <a:xfrm>
              <a:off x="6228501" y="2355726"/>
              <a:ext cx="791454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</a:t>
              </a:r>
            </a:p>
          </p:txBody>
        </p:sp>
      </p:grpSp>
      <p:grpSp>
        <p:nvGrpSpPr>
          <p:cNvPr id="9222" name="Group 10">
            <a:extLst>
              <a:ext uri="{FF2B5EF4-FFF2-40B4-BE49-F238E27FC236}">
                <a16:creationId xmlns:a16="http://schemas.microsoft.com/office/drawing/2014/main" id="{03A37B03-20A9-364B-ABC5-E61FB648ACB3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500438"/>
            <a:ext cx="1081088" cy="1344612"/>
            <a:chOff x="6084168" y="2067694"/>
            <a:chExt cx="1080120" cy="10081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6F0EB22-9072-A14D-9D2B-2894D25F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AA41739-C2E4-DC4A-9292-46C9607CF8A2}"/>
                </a:ext>
              </a:extLst>
            </p:cNvPr>
            <p:cNvSpPr/>
            <p:nvPr/>
          </p:nvSpPr>
          <p:spPr bwMode="auto">
            <a:xfrm>
              <a:off x="6228502" y="2355726"/>
              <a:ext cx="791453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D43707-A1F9-8D44-9DAF-FD4776023125}"/>
              </a:ext>
            </a:extLst>
          </p:cNvPr>
          <p:cNvSpPr/>
          <p:nvPr/>
        </p:nvSpPr>
        <p:spPr bwMode="auto">
          <a:xfrm>
            <a:off x="684213" y="2997200"/>
            <a:ext cx="8064500" cy="1800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Kernel 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4A6E1-B334-E640-A17D-519997A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4450"/>
            <a:ext cx="7715250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Recap on Kernel-User mode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AC67-395E-BA44-830B-89540EC8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4868863"/>
            <a:ext cx="8713788" cy="19891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Processes run in lower privileged (user) mode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OS Kernel runs in privileged Kernel mode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OS typically virtualises memory, CPU, disk etc giving appearance of complete access to CPU/memory/disk to application processes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Each process has illusion of access to some/all of the memory or the CPU (but actually shared across multiple processes)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</a:rPr>
              <a:t>Context switches can catch (trap) “sensitive” calls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e.g. add two numbers vs change bios settings; </a:t>
            </a:r>
          </a:p>
          <a:p>
            <a:pPr lvl="1">
              <a:lnSpc>
                <a:spcPct val="80000"/>
              </a:lnSpc>
            </a:pPr>
            <a:r>
              <a:rPr lang="en-US" altLang="en-US" sz="1200">
                <a:solidFill>
                  <a:schemeClr val="tx1"/>
                </a:solidFill>
              </a:rPr>
              <a:t>Sensitive calls -&gt; instruction sets are typically device specific, e.g. ARM vs x86 vs …</a:t>
            </a:r>
          </a:p>
          <a:p>
            <a:pPr>
              <a:lnSpc>
                <a:spcPct val="8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90331F9-7CCD-1245-970C-EAF68C85452E}"/>
              </a:ext>
            </a:extLst>
          </p:cNvPr>
          <p:cNvSpPr/>
          <p:nvPr/>
        </p:nvSpPr>
        <p:spPr bwMode="auto">
          <a:xfrm>
            <a:off x="611188" y="908050"/>
            <a:ext cx="8066087" cy="1800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User Space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048433-DD54-F044-B2F6-C5FEC1CED525}"/>
              </a:ext>
            </a:extLst>
          </p:cNvPr>
          <p:cNvSpPr/>
          <p:nvPr/>
        </p:nvSpPr>
        <p:spPr bwMode="auto">
          <a:xfrm>
            <a:off x="1908175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1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4132789-D3C4-AA4F-9719-95F19D49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0438"/>
            <a:ext cx="734536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en-US" sz="2000" dirty="0">
                <a:latin typeface="Arial" charset="0"/>
                <a:ea typeface="ＭＳ Ｐゴシック" pitchFamily="48" charset="-128"/>
              </a:rPr>
              <a:t>Operating System Kernel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6FBF9F-A4EE-8049-B4EA-1BEE2F637769}"/>
              </a:ext>
            </a:extLst>
          </p:cNvPr>
          <p:cNvSpPr/>
          <p:nvPr/>
        </p:nvSpPr>
        <p:spPr bwMode="auto">
          <a:xfrm>
            <a:off x="4067175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2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EE536F3-DD18-C341-AD52-04B324F77693}"/>
              </a:ext>
            </a:extLst>
          </p:cNvPr>
          <p:cNvSpPr/>
          <p:nvPr/>
        </p:nvSpPr>
        <p:spPr bwMode="auto">
          <a:xfrm>
            <a:off x="6227763" y="981075"/>
            <a:ext cx="1368425" cy="11525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Process N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710D8-5D98-DD45-9F7D-8846DD1A6E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7313" y="2133600"/>
            <a:ext cx="0" cy="11509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85860F-8F8C-3B40-8C54-BAA20F0AFFCE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flipH="1">
            <a:off x="4716463" y="2133600"/>
            <a:ext cx="34925" cy="12239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TextBox 21">
            <a:extLst>
              <a:ext uri="{FF2B5EF4-FFF2-40B4-BE49-F238E27FC236}">
                <a16:creationId xmlns:a16="http://schemas.microsoft.com/office/drawing/2014/main" id="{9A354E8A-A648-FA48-89D8-A62865DD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27647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Context switch</a:t>
            </a:r>
          </a:p>
        </p:txBody>
      </p:sp>
      <p:sp>
        <p:nvSpPr>
          <p:cNvPr id="10252" name="TextBox 24">
            <a:extLst>
              <a:ext uri="{FF2B5EF4-FFF2-40B4-BE49-F238E27FC236}">
                <a16:creationId xmlns:a16="http://schemas.microsoft.com/office/drawing/2014/main" id="{D78D3C50-B7C0-7941-96D2-BD7EFEAB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76475"/>
            <a:ext cx="223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Context switch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 14">
            <a:extLst>
              <a:ext uri="{FF2B5EF4-FFF2-40B4-BE49-F238E27FC236}">
                <a16:creationId xmlns:a16="http://schemas.microsoft.com/office/drawing/2014/main" id="{636801D6-FE15-7046-9648-0522CD458AB4}"/>
              </a:ext>
            </a:extLst>
          </p:cNvPr>
          <p:cNvSpPr/>
          <p:nvPr/>
        </p:nvSpPr>
        <p:spPr>
          <a:xfrm>
            <a:off x="4212010" y="2852837"/>
            <a:ext cx="2232248" cy="2664296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endParaRPr lang="en-US" sz="1400" dirty="0"/>
          </a:p>
          <a:p>
            <a:pPr algn="ctr">
              <a:defRPr/>
            </a:pPr>
            <a:r>
              <a:rPr lang="en-US" sz="1400" dirty="0"/>
              <a:t>Host hard drive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B65FF-3AA9-9444-9E5E-480BF693BA0D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What Happens in a VM?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ACDD80-07C3-6B49-88A9-9E44F5379DB9}"/>
              </a:ext>
            </a:extLst>
          </p:cNvPr>
          <p:cNvSpPr/>
          <p:nvPr/>
        </p:nvSpPr>
        <p:spPr bwMode="auto">
          <a:xfrm>
            <a:off x="34925" y="836613"/>
            <a:ext cx="3600450" cy="43100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r>
              <a:rPr lang="en-US" sz="1400" dirty="0">
                <a:solidFill>
                  <a:schemeClr val="tx1"/>
                </a:solidFill>
                <a:latin typeface="Arial" charset="0"/>
              </a:rPr>
              <a:t>VMM/Hypervisor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1270" name="Group 9">
            <a:extLst>
              <a:ext uri="{FF2B5EF4-FFF2-40B4-BE49-F238E27FC236}">
                <a16:creationId xmlns:a16="http://schemas.microsoft.com/office/drawing/2014/main" id="{EB45C6DA-14D4-0F4A-8477-CA38641E67FB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557338"/>
            <a:ext cx="2519362" cy="3133725"/>
            <a:chOff x="6084168" y="2067694"/>
            <a:chExt cx="1080120" cy="100811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E52BC8E-D70B-6344-B4D6-463D034D1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067694"/>
              <a:ext cx="1080120" cy="1008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DEDED"/>
                </a:gs>
                <a:gs pos="64999">
                  <a:srgbClr val="D0D0D0"/>
                </a:gs>
                <a:gs pos="100000">
                  <a:srgbClr val="BCBCBC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r>
                <a:rPr lang="en-US" sz="1100" dirty="0">
                  <a:latin typeface="Arial" charset="0"/>
                  <a:ea typeface="ＭＳ Ｐゴシック" pitchFamily="48" charset="-128"/>
                </a:rPr>
                <a:t>VM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0BF086F-ED6D-C446-9727-A001C142110B}"/>
                </a:ext>
              </a:extLst>
            </p:cNvPr>
            <p:cNvSpPr/>
            <p:nvPr/>
          </p:nvSpPr>
          <p:spPr bwMode="auto">
            <a:xfrm>
              <a:off x="6238665" y="2183622"/>
              <a:ext cx="791544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charset="0"/>
                </a:rPr>
                <a:t>Guest OS</a:t>
              </a:r>
            </a:p>
          </p:txBody>
        </p:sp>
      </p:grp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FCB4CC64-F742-B54D-B58A-0D4B857C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500438"/>
            <a:ext cx="1439862" cy="1655762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Image file on disk (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vmdk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vhd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, qcow2 </a:t>
            </a:r>
            <a:r>
              <a:rPr lang="en-US" sz="1000" dirty="0" err="1">
                <a:solidFill>
                  <a:schemeClr val="dk1"/>
                </a:solidFill>
                <a:latin typeface="+mn-lt"/>
                <a:ea typeface="+mn-ea"/>
              </a:rPr>
              <a:t>etc</a:t>
            </a:r>
            <a:r>
              <a:rPr lang="en-US" sz="1000" dirty="0">
                <a:solidFill>
                  <a:schemeClr val="dk1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398BF22-7E9E-564B-ADE6-F8E15930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4148138"/>
            <a:ext cx="792163" cy="865187"/>
          </a:xfrm>
          <a:prstGeom prst="can">
            <a:avLst>
              <a:gd name="adj" fmla="val 24999"/>
            </a:avLst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+mn-lt"/>
                <a:ea typeface="+mn-ea"/>
              </a:rPr>
              <a:t>Virtual Disk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14BDE-A60F-164A-89E8-7F7EEBFE246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42988" y="3644900"/>
            <a:ext cx="3887787" cy="1295400"/>
          </a:xfrm>
          <a:prstGeom prst="straightConnector1">
            <a:avLst/>
          </a:prstGeom>
          <a:noFill/>
          <a:ln w="25400">
            <a:solidFill>
              <a:srgbClr val="6B6BCF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099994-C004-0B4F-B92B-D9501208C9E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27313" y="1989138"/>
            <a:ext cx="2303462" cy="2232025"/>
          </a:xfrm>
          <a:prstGeom prst="straightConnector1">
            <a:avLst/>
          </a:prstGeom>
          <a:noFill/>
          <a:ln w="25400">
            <a:solidFill>
              <a:srgbClr val="6B6BCF"/>
            </a:solidFill>
            <a:prstDash val="sysDash"/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C933F5-AB13-ED49-9F47-E97948D8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060575"/>
            <a:ext cx="1296988" cy="57626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</a:rPr>
              <a:t>Host Network Device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3FAFCD-5ACF-A544-AAF3-25411868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852738"/>
            <a:ext cx="576262" cy="86360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dk1"/>
                </a:solidFill>
                <a:latin typeface="+mn-lt"/>
                <a:ea typeface="+mn-ea"/>
              </a:rPr>
              <a:t>Virtual Network Device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3EDDBC-037E-9B4C-9569-6A377F95E4E5}"/>
              </a:ext>
            </a:extLst>
          </p:cNvPr>
          <p:cNvCxnSpPr>
            <a:cxnSpLocks noChangeShapeType="1"/>
            <a:stCxn id="32" idx="0"/>
            <a:endCxn id="31" idx="1"/>
          </p:cNvCxnSpPr>
          <p:nvPr/>
        </p:nvCxnSpPr>
        <p:spPr bwMode="auto">
          <a:xfrm rot="5400000" flipH="1" flipV="1">
            <a:off x="3670300" y="1808163"/>
            <a:ext cx="504825" cy="1584325"/>
          </a:xfrm>
          <a:prstGeom prst="bentConnector2">
            <a:avLst/>
          </a:prstGeom>
          <a:noFill/>
          <a:ln w="25400">
            <a:solidFill>
              <a:srgbClr val="9C9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TextBox 2">
            <a:extLst>
              <a:ext uri="{FF2B5EF4-FFF2-40B4-BE49-F238E27FC236}">
                <a16:creationId xmlns:a16="http://schemas.microsoft.com/office/drawing/2014/main" id="{D0E00850-54D1-0A40-A90B-5BB1368B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276475"/>
            <a:ext cx="2592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VHD</a:t>
            </a:r>
            <a:r>
              <a:rPr lang="en-US" altLang="en-US" sz="1200"/>
              <a:t> (Virtual Hard Disk represents a virtual hard disk drive (HDD). May contain what is found on a physical hard disk, such as disk partitions and a file system, which in turn can contain files and folders.</a:t>
            </a:r>
          </a:p>
        </p:txBody>
      </p:sp>
      <p:sp>
        <p:nvSpPr>
          <p:cNvPr id="11279" name="TextBox 3">
            <a:extLst>
              <a:ext uri="{FF2B5EF4-FFF2-40B4-BE49-F238E27FC236}">
                <a16:creationId xmlns:a16="http://schemas.microsoft.com/office/drawing/2014/main" id="{8D5350DD-860B-CE4D-A72C-B474B78B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781425"/>
            <a:ext cx="2592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VMDK</a:t>
            </a:r>
            <a:r>
              <a:rPr lang="en-US" altLang="en-US" sz="1200"/>
              <a:t> (Virtual Machine Disk) describes containers for virtual hard disk drives to be used in virtual machines like VMware.</a:t>
            </a:r>
          </a:p>
        </p:txBody>
      </p:sp>
      <p:sp>
        <p:nvSpPr>
          <p:cNvPr id="11280" name="TextBox 4">
            <a:extLst>
              <a:ext uri="{FF2B5EF4-FFF2-40B4-BE49-F238E27FC236}">
                <a16:creationId xmlns:a16="http://schemas.microsoft.com/office/drawing/2014/main" id="{56D0383D-811E-3C4F-A9CB-B354558A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892675"/>
            <a:ext cx="2592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qcow2</a:t>
            </a:r>
            <a:r>
              <a:rPr lang="en-US" altLang="en-US" sz="1200"/>
              <a:t> (QEMU Copy On Write) file format for disk image files used by QEMU. It uses a disk storage optimization strategy that delays allocation of storage until it is actually needed. </a:t>
            </a:r>
          </a:p>
        </p:txBody>
      </p:sp>
      <p:sp>
        <p:nvSpPr>
          <p:cNvPr id="11281" name="TextBox 2">
            <a:extLst>
              <a:ext uri="{FF2B5EF4-FFF2-40B4-BE49-F238E27FC236}">
                <a16:creationId xmlns:a16="http://schemas.microsoft.com/office/drawing/2014/main" id="{1CE2CE9C-CB3A-5843-A1B7-17667934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08050"/>
            <a:ext cx="403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Gives perception of a whole machine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D89A98-D1E0-EE41-A379-941749E97262}"/>
              </a:ext>
            </a:extLst>
          </p:cNvPr>
          <p:cNvCxnSpPr>
            <a:cxnSpLocks noChangeShapeType="1"/>
            <a:stCxn id="11281" idx="1"/>
          </p:cNvCxnSpPr>
          <p:nvPr/>
        </p:nvCxnSpPr>
        <p:spPr bwMode="auto">
          <a:xfrm flipH="1">
            <a:off x="1619250" y="1093788"/>
            <a:ext cx="2232025" cy="1031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TextBox 21">
            <a:extLst>
              <a:ext uri="{FF2B5EF4-FFF2-40B4-BE49-F238E27FC236}">
                <a16:creationId xmlns:a16="http://schemas.microsoft.com/office/drawing/2014/main" id="{717BE9F8-A763-924C-81E1-9C871D8C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89588"/>
            <a:ext cx="5545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Guest OS apps “think” they write to hard disk but translated to virtualised host hard drive by VMM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600"/>
              <a:t>Which one is determined by image that is launched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C207C94E-414A-1844-9AFC-A4C1EB3AF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Motivation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1CF4DDD9-707D-9749-AA08-C64CFC44F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29600" cy="5472112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Server Consolidation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Increased utilisation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Reduced energy consumption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Personal virtual machines can be created on demand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No hardware purchase needed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Public cloud computing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sz="2400" dirty="0"/>
              <a:t>Security/Isolation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/>
              <a:t>Share a single machine with multiple users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AU" dirty="0">
                <a:cs typeface="+mn-cs"/>
              </a:rPr>
              <a:t>Hardware independence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AU" sz="2000" dirty="0">
                <a:cs typeface="+mn-cs"/>
              </a:rPr>
              <a:t>Relocate to different hardware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sz="1400" dirty="0"/>
          </a:p>
          <a:p>
            <a:pPr eaLnBrk="1" hangingPunct="1">
              <a:lnSpc>
                <a:spcPct val="120000"/>
              </a:lnSpc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AD22-D723-DB41-B58D-361EAD1DF538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0AA6-E6A4-9448-9828-62C9E339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175"/>
            <a:ext cx="8507413" cy="5360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altLang="en-US"/>
              <a:t>Virtualisation concept goes back to 1960s</a:t>
            </a:r>
          </a:p>
          <a:p>
            <a:r>
              <a:rPr lang="en-US" altLang="en-US"/>
              <a:t>IBM System/370</a:t>
            </a:r>
          </a:p>
          <a:p>
            <a:r>
              <a:rPr lang="en-US" altLang="en-US"/>
              <a:t>System/370 featured hardware support for </a:t>
            </a:r>
            <a:r>
              <a:rPr lang="en-US" altLang="en-US" i="1"/>
              <a:t>interpretive</a:t>
            </a:r>
            <a:r>
              <a:rPr lang="en-US" altLang="en-US"/>
              <a:t> execution</a:t>
            </a:r>
          </a:p>
          <a:p>
            <a:r>
              <a:rPr lang="en-US" altLang="en-US"/>
              <a:t>Formal requirements laid down by Popek and Goldberg (1974)</a:t>
            </a:r>
          </a:p>
          <a:p>
            <a:r>
              <a:rPr lang="en-US" altLang="en-US"/>
              <a:t>Why then?</a:t>
            </a:r>
          </a:p>
          <a:p>
            <a:pPr lvl="1"/>
            <a:r>
              <a:rPr lang="en-US" altLang="en-US"/>
              <a:t>Mainframes needed ability to run multiple kinds of applications</a:t>
            </a:r>
          </a:p>
          <a:p>
            <a:pPr lvl="2"/>
            <a:r>
              <a:rPr lang="en-US" altLang="en-US"/>
              <a:t>Hardware was very expensive “back in the day”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F6AEC603-473F-3C47-A4B2-0D02ED8A8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Origins - Principles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CB83FAB8-2C31-AC4B-B33A-3B3F74146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4114800" cy="30114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Properties of interest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Fidelity</a:t>
            </a:r>
            <a:r>
              <a:rPr lang="en-US" dirty="0"/>
              <a:t>: Software on the VMM executes </a:t>
            </a:r>
            <a:r>
              <a:rPr lang="en-US" dirty="0" err="1"/>
              <a:t>behaviour</a:t>
            </a:r>
            <a:r>
              <a:rPr lang="en-US" dirty="0"/>
              <a:t> identical to that demonstrated when running on the machine directly, barring timing effects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Performance</a:t>
            </a:r>
            <a:r>
              <a:rPr lang="en-US" dirty="0"/>
              <a:t>: An overwhelming majority of guest instructions executed by hardware without VMM intervention</a:t>
            </a:r>
          </a:p>
          <a:p>
            <a:pPr lvl="1">
              <a:defRPr/>
            </a:pPr>
            <a:r>
              <a:rPr lang="en-US" dirty="0">
                <a:solidFill>
                  <a:srgbClr val="FF6600"/>
                </a:solidFill>
              </a:rPr>
              <a:t>Safety</a:t>
            </a:r>
            <a:r>
              <a:rPr lang="en-US" dirty="0"/>
              <a:t>: The VMM manages all hardware resources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C23EB9B6-54B2-744A-9F8C-DB329A55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3081338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5" name="Text Box 5">
            <a:extLst>
              <a:ext uri="{FF2B5EF4-FFF2-40B4-BE49-F238E27FC236}">
                <a16:creationId xmlns:a16="http://schemas.microsoft.com/office/drawing/2014/main" id="{DEA27C32-9B93-0F40-BC1B-05C491DFA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2600"/>
            <a:ext cx="43084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Communications of the ACM, </a:t>
            </a:r>
            <a:r>
              <a:rPr lang="en-US" sz="1200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vol</a:t>
            </a:r>
            <a:r>
              <a:rPr lang="en-US" sz="1200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 17, no 7, 1974, pp.412-421</a:t>
            </a:r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45F10134-8CF8-6446-8852-E33D6C52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19200"/>
            <a:ext cx="15144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8" name="Text Box 8">
            <a:extLst>
              <a:ext uri="{FF2B5EF4-FFF2-40B4-BE49-F238E27FC236}">
                <a16:creationId xmlns:a16="http://schemas.microsoft.com/office/drawing/2014/main" id="{A5249EEE-FB23-F64A-B284-CF962583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3708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200">
                <a:solidFill>
                  <a:srgbClr val="FF6600"/>
                </a:solidFill>
              </a:rPr>
              <a:t>“</a:t>
            </a:r>
            <a:r>
              <a:rPr lang="en-US" altLang="ja-JP" sz="1200">
                <a:solidFill>
                  <a:srgbClr val="FF6600"/>
                </a:solidFill>
              </a:rPr>
              <a:t>an </a:t>
            </a:r>
            <a:r>
              <a:rPr lang="en-US" altLang="ja-JP" sz="1200" i="1">
                <a:solidFill>
                  <a:srgbClr val="FF6600"/>
                </a:solidFill>
              </a:rPr>
              <a:t>efficient, isolated duplicate</a:t>
            </a:r>
            <a:r>
              <a:rPr lang="en-US" altLang="ja-JP" sz="1200">
                <a:solidFill>
                  <a:srgbClr val="FF6600"/>
                </a:solidFill>
              </a:rPr>
              <a:t> of the real machine</a:t>
            </a:r>
            <a:r>
              <a:rPr lang="ja-JP" altLang="en-US" sz="1200">
                <a:solidFill>
                  <a:srgbClr val="FF6600"/>
                </a:solidFill>
              </a:rPr>
              <a:t>”</a:t>
            </a:r>
            <a:endParaRPr lang="en-US" altLang="en-US" sz="12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73BBF464-02F3-AB4D-A0D2-9709CA5F8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4450"/>
            <a:ext cx="7643812" cy="5048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Classification of Instructions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4BFDE8A-37BB-EA48-AACD-C7F420E93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231188" cy="57610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Privileged Instructions</a:t>
            </a:r>
            <a:r>
              <a:rPr lang="en-US" dirty="0"/>
              <a:t>: instructions that trap if the processor is in user mode and do not trap in kernel mode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Sensitive Instructions</a:t>
            </a:r>
            <a:r>
              <a:rPr lang="en-US" dirty="0"/>
              <a:t>: instructions whose </a:t>
            </a:r>
            <a:r>
              <a:rPr lang="en-US" dirty="0" err="1"/>
              <a:t>behaviour</a:t>
            </a:r>
            <a:r>
              <a:rPr lang="en-US" dirty="0"/>
              <a:t> depends on the mode or configuration of the hardware </a:t>
            </a:r>
          </a:p>
          <a:p>
            <a:pPr lvl="1">
              <a:defRPr/>
            </a:pPr>
            <a:r>
              <a:rPr lang="en-US" dirty="0"/>
              <a:t>Different </a:t>
            </a:r>
            <a:r>
              <a:rPr lang="en-US" dirty="0" err="1"/>
              <a:t>behaviours</a:t>
            </a:r>
            <a:r>
              <a:rPr lang="en-US" dirty="0"/>
              <a:t> depending on whether in user or kernel mode</a:t>
            </a:r>
          </a:p>
          <a:p>
            <a:pPr lvl="2">
              <a:defRPr/>
            </a:pPr>
            <a:r>
              <a:rPr lang="en-US" dirty="0"/>
              <a:t>e.g. POPF interrupt (for interrupt flag handling)</a:t>
            </a:r>
          </a:p>
          <a:p>
            <a:pPr>
              <a:defRPr/>
            </a:pPr>
            <a:r>
              <a:rPr lang="en-US" dirty="0">
                <a:solidFill>
                  <a:srgbClr val="FF6600"/>
                </a:solidFill>
              </a:rPr>
              <a:t>Innocuous Instructions</a:t>
            </a:r>
            <a:r>
              <a:rPr lang="en-US" dirty="0"/>
              <a:t>: instructions that are neither privileged nor sensitive</a:t>
            </a:r>
          </a:p>
          <a:p>
            <a:pPr lvl="1">
              <a:defRPr/>
            </a:pPr>
            <a:r>
              <a:rPr lang="en-US" dirty="0"/>
              <a:t>Read data, add numbers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MRO-2010-blue">
  <a:themeElements>
    <a:clrScheme name="MRO-2010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RO-2010-blue">
      <a:majorFont>
        <a:latin typeface="MS Reference Sans Serif"/>
        <a:ea typeface="ＭＳ Ｐゴシック"/>
        <a:cs typeface=""/>
      </a:majorFont>
      <a:minorFont>
        <a:latin typeface="MS Reference Sans Serif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RO-2010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O-2010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O-2010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MRO-2010-blue</Template>
  <TotalTime>7877</TotalTime>
  <Words>2550</Words>
  <Application>Microsoft Macintosh PowerPoint</Application>
  <PresentationFormat>On-screen Show (4:3)</PresentationFormat>
  <Paragraphs>385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MS Reference Sans Serif</vt:lpstr>
      <vt:lpstr>MRO-2010-blue</vt:lpstr>
      <vt:lpstr>Lecture 8.1 – Virtualisation Professor Richard O. Sinnott Director, eResearch University of Melbourne rsinnott@unimelb.edu.au </vt:lpstr>
      <vt:lpstr>Overview</vt:lpstr>
      <vt:lpstr>Terminology</vt:lpstr>
      <vt:lpstr>Recap on Kernel-User mode separation</vt:lpstr>
      <vt:lpstr>What Happens in a VM?</vt:lpstr>
      <vt:lpstr>Motivation</vt:lpstr>
      <vt:lpstr>History</vt:lpstr>
      <vt:lpstr>Origins - Principles</vt:lpstr>
      <vt:lpstr>Classification of Instructions</vt:lpstr>
      <vt:lpstr>Origins - Principles</vt:lpstr>
      <vt:lpstr>x86 Virtualisability</vt:lpstr>
      <vt:lpstr>Typical Virtualisation Strategy</vt:lpstr>
      <vt:lpstr>Major VMM and Hypervisor Providers</vt:lpstr>
      <vt:lpstr>Aspects of VMMs</vt:lpstr>
      <vt:lpstr>Full Virtualisation</vt:lpstr>
      <vt:lpstr>Para-Virtualisation</vt:lpstr>
      <vt:lpstr>Aspects of VMMs (contd…)</vt:lpstr>
      <vt:lpstr>Hardware-assisted virtualisation</vt:lpstr>
      <vt:lpstr>Binary Translation </vt:lpstr>
      <vt:lpstr>Aspects of VMMs (contd…)</vt:lpstr>
      <vt:lpstr>Operating System Level Virtualisation</vt:lpstr>
      <vt:lpstr>Operating System Level Virtualisation</vt:lpstr>
      <vt:lpstr>Memory Virtualisation</vt:lpstr>
      <vt:lpstr>Shadow Page Tables</vt:lpstr>
      <vt:lpstr>Live Migration from Virtualisation Perspective</vt:lpstr>
      <vt:lpstr>Effects of Live Migration</vt:lpstr>
      <vt:lpstr>References 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</dc:creator>
  <cp:lastModifiedBy>Richard Sinnott</cp:lastModifiedBy>
  <cp:revision>434</cp:revision>
  <dcterms:created xsi:type="dcterms:W3CDTF">2010-01-18T06:33:22Z</dcterms:created>
  <dcterms:modified xsi:type="dcterms:W3CDTF">2020-05-04T05:20:31Z</dcterms:modified>
</cp:coreProperties>
</file>