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CQWMD6B7796Q06TGRAR8ML0S7NM0OAYREX06WJEIXFMRTFLTZ6BJQCJ7FYYHPDIRXUMXOOL9ZI7D8HEJRJFAYFF789C0WLCBAFODYHB36D6114461AF1BF3D8E330DD2058F37C3" Type="http://schemas.microsoft.com/office/2006/relationships/officeDocumentMain" Target="docProps/core.xml"/><Relationship Id="CPWFD6GI796Q06TG9ZR80LJF7ZD0O7VRES0XOJDTXGH8TQ5TZ0BJDC0IFY5HPC8RXJMXCOLHZI678MJJEFFTQFFN8RFMWH5BBJOODHB3AE5D616D6A8D348A368966A9A9D4B244" Type="http://schemas.microsoft.com/office/2006/relationships/officeDocumentExtended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71" r:id="rId4"/>
    <p:sldId id="268" r:id="rId5"/>
    <p:sldId id="270" r:id="rId6"/>
    <p:sldId id="269" r:id="rId7"/>
    <p:sldId id="272" r:id="rId8"/>
    <p:sldId id="273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87" r:id="rId19"/>
    <p:sldId id="288" r:id="rId20"/>
    <p:sldId id="289" r:id="rId21"/>
    <p:sldId id="290" r:id="rId22"/>
    <p:sldId id="292" r:id="rId23"/>
    <p:sldId id="291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1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9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&#24037;&#20316;&#31807;1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&#24037;&#20316;&#31807;1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SH-kingmed\Desktop\&#24037;&#20316;&#31807;1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SH-kingmed\Desktop\&#24037;&#20316;&#31807;1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SH-kingmed\Desktop\&#24037;&#20316;&#31807;1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SH-kingmed\Desktop\&#24037;&#20316;&#31807;1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SH-kingmed\Desktop\&#24037;&#20316;&#31807;1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C:\Users\SH-kingmed\Desktop\&#24037;&#20316;&#31807;1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&#24037;&#20316;&#31807;1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&#24037;&#20316;&#31807;1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&#24037;&#20316;&#31807;1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&#24037;&#20316;&#31807;1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&#24037;&#20316;&#31807;1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&#24037;&#20316;&#31807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&#24037;&#20316;&#31807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&#24037;&#20316;&#31807;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&#24037;&#20316;&#31807;1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普通和重症肺炎的病原体检出统计图</a:t>
            </a:r>
            <a:endParaRPr lang="en-US" altLang="zh-CN"/>
          </a:p>
        </c:rich>
      </c:tx>
      <c:layout>
        <c:manualLayout>
          <c:xMode val="edge"/>
          <c:yMode val="edge"/>
          <c:x val="0.326216596783278"/>
          <c:y val="0.10620063191153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[工作簿1]Sheet1!$I$1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[工作簿1]Sheet1!$H$2:$H$11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[工作簿1]Sheet1!$I$2:$I$11</c:f>
              <c:numCache>
                <c:formatCode>General</c:formatCode>
                <c:ptCount val="10"/>
                <c:pt idx="0">
                  <c:v>80.67</c:v>
                </c:pt>
                <c:pt idx="1">
                  <c:v>12.61</c:v>
                </c:pt>
                <c:pt idx="2">
                  <c:v>9.24</c:v>
                </c:pt>
                <c:pt idx="3">
                  <c:v>9.24</c:v>
                </c:pt>
                <c:pt idx="4">
                  <c:v>9.24</c:v>
                </c:pt>
                <c:pt idx="5">
                  <c:v>5.04</c:v>
                </c:pt>
                <c:pt idx="6">
                  <c:v>6.72</c:v>
                </c:pt>
                <c:pt idx="7">
                  <c:v>4.2</c:v>
                </c:pt>
                <c:pt idx="8">
                  <c:v>2.52</c:v>
                </c:pt>
                <c:pt idx="9">
                  <c:v>7.56</c:v>
                </c:pt>
              </c:numCache>
            </c:numRef>
          </c:val>
        </c:ser>
        <c:ser>
          <c:idx val="1"/>
          <c:order val="1"/>
          <c:tx>
            <c:strRef>
              <c:f>[工作簿1]Sheet1!$J$1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[工作簿1]Sheet1!$H$2:$H$11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[工作簿1]Sheet1!$J$2:$J$11</c:f>
              <c:numCache>
                <c:formatCode>General</c:formatCode>
                <c:ptCount val="10"/>
                <c:pt idx="0">
                  <c:v>92.04</c:v>
                </c:pt>
                <c:pt idx="1">
                  <c:v>9</c:v>
                </c:pt>
                <c:pt idx="2">
                  <c:v>8</c:v>
                </c:pt>
                <c:pt idx="3">
                  <c:v>8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7</c:v>
                </c:pt>
                <c:pt idx="8">
                  <c:v>8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1759143"/>
        <c:axId val="44197025"/>
      </c:barChart>
      <c:catAx>
        <c:axId val="351759143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26012573794772"/>
              <c:y val="0.662154915063126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197025"/>
        <c:crosses val="autoZero"/>
        <c:auto val="1"/>
        <c:lblAlgn val="ctr"/>
        <c:lblOffset val="100"/>
        <c:noMultiLvlLbl val="0"/>
      </c:catAx>
      <c:valAx>
        <c:axId val="44197025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1759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8141858063708"/>
          <c:y val="0.13247784154975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e007644-9c09-429e-bc59-b3b95492cc5b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免疫正常患者普通和重症肺炎病原体统计图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[工作簿1]Sheet1!$G$132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[工作簿1]Sheet1!$F$133:$F$142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[工作簿1]Sheet1!$G$133:$G$142</c:f>
              <c:numCache>
                <c:formatCode>General</c:formatCode>
                <c:ptCount val="10"/>
                <c:pt idx="0">
                  <c:v>80.7</c:v>
                </c:pt>
                <c:pt idx="1">
                  <c:v>15.79</c:v>
                </c:pt>
                <c:pt idx="2">
                  <c:v>7.02</c:v>
                </c:pt>
                <c:pt idx="3">
                  <c:v>5.26</c:v>
                </c:pt>
                <c:pt idx="4">
                  <c:v>8.77</c:v>
                </c:pt>
                <c:pt idx="5">
                  <c:v>5.26</c:v>
                </c:pt>
                <c:pt idx="6">
                  <c:v>7.02</c:v>
                </c:pt>
                <c:pt idx="7">
                  <c:v>3.51</c:v>
                </c:pt>
                <c:pt idx="8">
                  <c:v>5.26</c:v>
                </c:pt>
                <c:pt idx="9">
                  <c:v>7.02</c:v>
                </c:pt>
              </c:numCache>
            </c:numRef>
          </c:val>
        </c:ser>
        <c:ser>
          <c:idx val="1"/>
          <c:order val="1"/>
          <c:tx>
            <c:strRef>
              <c:f>[工作簿1]Sheet1!$H$132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[工作簿1]Sheet1!$F$133:$F$142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[工作簿1]Sheet1!$H$133:$H$142</c:f>
              <c:numCache>
                <c:formatCode>General</c:formatCode>
                <c:ptCount val="10"/>
                <c:pt idx="0">
                  <c:v>84.44</c:v>
                </c:pt>
                <c:pt idx="1">
                  <c:v>8.89</c:v>
                </c:pt>
                <c:pt idx="2">
                  <c:v>6.67</c:v>
                </c:pt>
                <c:pt idx="3">
                  <c:v>4.44</c:v>
                </c:pt>
                <c:pt idx="4">
                  <c:v>6.67</c:v>
                </c:pt>
                <c:pt idx="5">
                  <c:v>6.67</c:v>
                </c:pt>
                <c:pt idx="6">
                  <c:v>6.67</c:v>
                </c:pt>
                <c:pt idx="7">
                  <c:v>2.22</c:v>
                </c:pt>
                <c:pt idx="8">
                  <c:v>4.44</c:v>
                </c:pt>
                <c:pt idx="9">
                  <c:v>2.22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5109035"/>
        <c:axId val="206823269"/>
      </c:barChart>
      <c:catAx>
        <c:axId val="7510903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06440443213296"/>
              <c:y val="0.756441570881226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269"/>
        <c:crosses val="autoZero"/>
        <c:auto val="1"/>
        <c:lblAlgn val="ctr"/>
        <c:lblOffset val="100"/>
        <c:noMultiLvlLbl val="0"/>
      </c:catAx>
      <c:valAx>
        <c:axId val="20682326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1090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3223684210526"/>
          <c:y val="0.20015565134099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b9c4cfd-e67b-49f5-9eef-818ee5ab9000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免疫低下患者普通和重症肺炎病原体统计图</a:t>
            </a:r>
          </a:p>
        </c:rich>
      </c:tx>
      <c:layout>
        <c:manualLayout>
          <c:xMode val="edge"/>
          <c:yMode val="edge"/>
          <c:x val="0.199342105263158"/>
          <c:y val="0.038888888888888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[工作簿1]Sheet1!$G$147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[工作簿1]Sheet1!$F$148:$F$157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[工作簿1]Sheet1!$G$148:$G$157</c:f>
              <c:numCache>
                <c:formatCode>General</c:formatCode>
                <c:ptCount val="10"/>
                <c:pt idx="0">
                  <c:v>80.65</c:v>
                </c:pt>
                <c:pt idx="1">
                  <c:v>9.68</c:v>
                </c:pt>
                <c:pt idx="2">
                  <c:v>11.29</c:v>
                </c:pt>
                <c:pt idx="3">
                  <c:v>12.9</c:v>
                </c:pt>
                <c:pt idx="4">
                  <c:v>9.68</c:v>
                </c:pt>
                <c:pt idx="5">
                  <c:v>4.84</c:v>
                </c:pt>
                <c:pt idx="6">
                  <c:v>6.45</c:v>
                </c:pt>
                <c:pt idx="7">
                  <c:v>4.84</c:v>
                </c:pt>
                <c:pt idx="8">
                  <c:v>0</c:v>
                </c:pt>
                <c:pt idx="9">
                  <c:v>8.06</c:v>
                </c:pt>
              </c:numCache>
            </c:numRef>
          </c:val>
        </c:ser>
        <c:ser>
          <c:idx val="1"/>
          <c:order val="1"/>
          <c:tx>
            <c:strRef>
              <c:f>[工作簿1]Sheet1!$H$147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[工作簿1]Sheet1!$F$148:$F$157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[工作簿1]Sheet1!$H$148:$H$157</c:f>
              <c:numCache>
                <c:formatCode>General</c:formatCode>
                <c:ptCount val="10"/>
                <c:pt idx="0">
                  <c:v>97.06</c:v>
                </c:pt>
                <c:pt idx="1">
                  <c:v>7.35</c:v>
                </c:pt>
                <c:pt idx="2">
                  <c:v>7.35</c:v>
                </c:pt>
                <c:pt idx="3">
                  <c:v>8.82</c:v>
                </c:pt>
                <c:pt idx="4">
                  <c:v>4.41</c:v>
                </c:pt>
                <c:pt idx="5">
                  <c:v>5.88</c:v>
                </c:pt>
                <c:pt idx="6">
                  <c:v>2.94</c:v>
                </c:pt>
                <c:pt idx="7">
                  <c:v>8.82</c:v>
                </c:pt>
                <c:pt idx="8">
                  <c:v>8.82</c:v>
                </c:pt>
                <c:pt idx="9">
                  <c:v>1.47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82039267"/>
        <c:axId val="388808548"/>
      </c:barChart>
      <c:catAx>
        <c:axId val="48203926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51927642814037"/>
              <c:y val="0.767983716475096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8808548"/>
        <c:crosses val="autoZero"/>
        <c:auto val="1"/>
        <c:lblAlgn val="ctr"/>
        <c:lblOffset val="100"/>
        <c:noMultiLvlLbl val="0"/>
      </c:catAx>
      <c:valAx>
        <c:axId val="388808548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20392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8609416930959"/>
          <c:y val="0.208512931034483"/>
          <c:w val="0.152354232739693"/>
          <c:h val="0.070222701149425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9495369-f882-46e4-9954-93ae2985be9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单侧肺炎患者轻重症肺炎病原体统计图</a:t>
            </a:r>
          </a:p>
        </c:rich>
      </c:tx>
      <c:layout>
        <c:manualLayout>
          <c:xMode val="edge"/>
          <c:yMode val="edge"/>
          <c:x val="0.186710526315789"/>
          <c:y val="0.036111111111111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[工作簿1.xlsx]Sheet1!$H$159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[工作簿1.xlsx]Sheet1!$G$160:$G$169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[工作簿1.xlsx]Sheet1!$H$160:$H$169</c:f>
              <c:numCache>
                <c:formatCode>General</c:formatCode>
                <c:ptCount val="10"/>
                <c:pt idx="0">
                  <c:v>82.93</c:v>
                </c:pt>
                <c:pt idx="1">
                  <c:v>10.98</c:v>
                </c:pt>
                <c:pt idx="2">
                  <c:v>6.1</c:v>
                </c:pt>
                <c:pt idx="3">
                  <c:v>7.32</c:v>
                </c:pt>
                <c:pt idx="4">
                  <c:v>12.2</c:v>
                </c:pt>
                <c:pt idx="5">
                  <c:v>7.32</c:v>
                </c:pt>
                <c:pt idx="6">
                  <c:v>6.1</c:v>
                </c:pt>
                <c:pt idx="7">
                  <c:v>2.44</c:v>
                </c:pt>
                <c:pt idx="8">
                  <c:v>1.22</c:v>
                </c:pt>
                <c:pt idx="9">
                  <c:v>6.1</c:v>
                </c:pt>
              </c:numCache>
            </c:numRef>
          </c:val>
        </c:ser>
        <c:ser>
          <c:idx val="1"/>
          <c:order val="1"/>
          <c:tx>
            <c:strRef>
              <c:f>[工作簿1.xlsx]Sheet1!$I$159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[工作簿1.xlsx]Sheet1!$G$160:$G$169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[工作簿1.xlsx]Sheet1!$I$160:$I$169</c:f>
              <c:numCache>
                <c:formatCode>General</c:formatCode>
                <c:ptCount val="10"/>
                <c:pt idx="0">
                  <c:v>94.05</c:v>
                </c:pt>
                <c:pt idx="1">
                  <c:v>5.95</c:v>
                </c:pt>
                <c:pt idx="2">
                  <c:v>7.14</c:v>
                </c:pt>
                <c:pt idx="3">
                  <c:v>8.33</c:v>
                </c:pt>
                <c:pt idx="4">
                  <c:v>5.95</c:v>
                </c:pt>
                <c:pt idx="5">
                  <c:v>7.14</c:v>
                </c:pt>
                <c:pt idx="6">
                  <c:v>4.76</c:v>
                </c:pt>
                <c:pt idx="7">
                  <c:v>8.33</c:v>
                </c:pt>
                <c:pt idx="8">
                  <c:v>8.33</c:v>
                </c:pt>
                <c:pt idx="9">
                  <c:v>2.38</c:v>
                </c:pt>
              </c:numCache>
            </c:numRef>
          </c:val>
        </c:ser>
        <c:ser>
          <c:idx val="2"/>
          <c:order val="2"/>
          <c:tx>
            <c:strRef>
              <c:f>[工作簿1.xlsx]Sheet1!$J$159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[工作簿1.xlsx]Sheet1!$G$160:$G$169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[工作簿1.xlsx]Sheet1!$J$160:$J$169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27724118"/>
        <c:axId val="936341629"/>
      </c:barChart>
      <c:catAx>
        <c:axId val="12772411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US"/>
                  <a:t>检出病原体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0.428018089353333"/>
              <c:y val="0.77071723600526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6341629"/>
        <c:crosses val="autoZero"/>
        <c:auto val="1"/>
        <c:lblAlgn val="ctr"/>
        <c:lblOffset val="100"/>
        <c:noMultiLvlLbl val="0"/>
      </c:catAx>
      <c:valAx>
        <c:axId val="93634162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77241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5867408342384"/>
          <c:y val="0.21245777255283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76519f4-3c66-4222-b5ff-fb1a52962fdc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双侧肺炎患者轻重症肺炎病原体统计图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[工作簿1.xlsx]Sheet1!$H$176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[工作簿1.xlsx]Sheet1!$G$177:$G$186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[工作簿1.xlsx]Sheet1!$H$177:$H$186</c:f>
              <c:numCache>
                <c:formatCode>General</c:formatCode>
                <c:ptCount val="10"/>
                <c:pt idx="0">
                  <c:v>75.68</c:v>
                </c:pt>
                <c:pt idx="1">
                  <c:v>16.22</c:v>
                </c:pt>
                <c:pt idx="2">
                  <c:v>16.22</c:v>
                </c:pt>
                <c:pt idx="3">
                  <c:v>13.51</c:v>
                </c:pt>
                <c:pt idx="4">
                  <c:v>2.7</c:v>
                </c:pt>
                <c:pt idx="5">
                  <c:v>0</c:v>
                </c:pt>
                <c:pt idx="6">
                  <c:v>8.11</c:v>
                </c:pt>
                <c:pt idx="7">
                  <c:v>8.11</c:v>
                </c:pt>
                <c:pt idx="8">
                  <c:v>5.41</c:v>
                </c:pt>
                <c:pt idx="9">
                  <c:v>10.81</c:v>
                </c:pt>
              </c:numCache>
            </c:numRef>
          </c:val>
        </c:ser>
        <c:ser>
          <c:idx val="1"/>
          <c:order val="1"/>
          <c:tx>
            <c:strRef>
              <c:f>[工作簿1.xlsx]Sheet1!$I$176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[工作簿1.xlsx]Sheet1!$G$177:$G$186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[工作簿1.xlsx]Sheet1!$I$177:$I$186</c:f>
              <c:numCache>
                <c:formatCode>General</c:formatCode>
                <c:ptCount val="10"/>
                <c:pt idx="0">
                  <c:v>86.21</c:v>
                </c:pt>
                <c:pt idx="1">
                  <c:v>13.79</c:v>
                </c:pt>
                <c:pt idx="2">
                  <c:v>6.9</c:v>
                </c:pt>
                <c:pt idx="3">
                  <c:v>3.45</c:v>
                </c:pt>
                <c:pt idx="4">
                  <c:v>3.45</c:v>
                </c:pt>
                <c:pt idx="5">
                  <c:v>3.45</c:v>
                </c:pt>
                <c:pt idx="6">
                  <c:v>3.45</c:v>
                </c:pt>
                <c:pt idx="7">
                  <c:v>0</c:v>
                </c:pt>
                <c:pt idx="8">
                  <c:v>3.45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92554731"/>
        <c:axId val="833678026"/>
      </c:barChart>
      <c:catAx>
        <c:axId val="79255473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49032660031562"/>
              <c:y val="0.772170881971465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3678026"/>
        <c:crosses val="autoZero"/>
        <c:auto val="1"/>
        <c:lblAlgn val="ctr"/>
        <c:lblOffset val="100"/>
        <c:noMultiLvlLbl val="0"/>
      </c:catAx>
      <c:valAx>
        <c:axId val="83367802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25547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5608030664316"/>
          <c:y val="0.22064688715953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259c8ef-bb03-4c89-9321-41ceb4dcab5e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单个肺叶患者普通和重症肺炎病原体统计图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[工作簿1.xlsx]Sheet1!$H$191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[工作簿1.xlsx]Sheet1!$G$192:$G$201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[工作簿1.xlsx]Sheet1!$H$192:$H$201</c:f>
              <c:numCache>
                <c:formatCode>General</c:formatCode>
                <c:ptCount val="10"/>
                <c:pt idx="0">
                  <c:v>79.1</c:v>
                </c:pt>
                <c:pt idx="1">
                  <c:v>13.43</c:v>
                </c:pt>
                <c:pt idx="2">
                  <c:v>5.97</c:v>
                </c:pt>
                <c:pt idx="3">
                  <c:v>7.46</c:v>
                </c:pt>
                <c:pt idx="4">
                  <c:v>14.93</c:v>
                </c:pt>
                <c:pt idx="5">
                  <c:v>4.48</c:v>
                </c:pt>
                <c:pt idx="6">
                  <c:v>7.46</c:v>
                </c:pt>
                <c:pt idx="7">
                  <c:v>1.49</c:v>
                </c:pt>
                <c:pt idx="8">
                  <c:v>1.49</c:v>
                </c:pt>
                <c:pt idx="9">
                  <c:v>7.46</c:v>
                </c:pt>
              </c:numCache>
            </c:numRef>
          </c:val>
        </c:ser>
        <c:ser>
          <c:idx val="1"/>
          <c:order val="1"/>
          <c:tx>
            <c:strRef>
              <c:f>[工作簿1.xlsx]Sheet1!$I$191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[工作簿1.xlsx]Sheet1!$G$192:$G$201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[工作簿1.xlsx]Sheet1!$I$192:$I$201</c:f>
              <c:numCache>
                <c:formatCode>General</c:formatCode>
                <c:ptCount val="10"/>
                <c:pt idx="0">
                  <c:v>92.59</c:v>
                </c:pt>
                <c:pt idx="1">
                  <c:v>3.7</c:v>
                </c:pt>
                <c:pt idx="2">
                  <c:v>9.26</c:v>
                </c:pt>
                <c:pt idx="3">
                  <c:v>3.7</c:v>
                </c:pt>
                <c:pt idx="4">
                  <c:v>7.41</c:v>
                </c:pt>
                <c:pt idx="5">
                  <c:v>7.41</c:v>
                </c:pt>
                <c:pt idx="6">
                  <c:v>5.56</c:v>
                </c:pt>
                <c:pt idx="7">
                  <c:v>5.56</c:v>
                </c:pt>
                <c:pt idx="8">
                  <c:v>3.7</c:v>
                </c:pt>
                <c:pt idx="9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27236271"/>
        <c:axId val="462365395"/>
      </c:barChart>
      <c:catAx>
        <c:axId val="62723627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17255240973879"/>
              <c:y val="0.742916666666667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2365395"/>
        <c:crosses val="autoZero"/>
        <c:auto val="1"/>
        <c:lblAlgn val="ctr"/>
        <c:lblOffset val="100"/>
        <c:noMultiLvlLbl val="0"/>
      </c:catAx>
      <c:valAx>
        <c:axId val="462365395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723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6678151516832"/>
          <c:y val="0.14662902388369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60b1214-939b-4559-b6c3-1ae883f0a807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多个肺叶患者普通和重症肺炎病原体统计图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[工作簿1.xlsx]Sheet1!$H$209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[工作簿1.xlsx]Sheet1!$G$210:$G$219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[工作簿1.xlsx]Sheet1!$H$210:$H$219</c:f>
              <c:numCache>
                <c:formatCode>General</c:formatCode>
                <c:ptCount val="10"/>
                <c:pt idx="0">
                  <c:v>82.69</c:v>
                </c:pt>
                <c:pt idx="1">
                  <c:v>11.54</c:v>
                </c:pt>
                <c:pt idx="2">
                  <c:v>13.46</c:v>
                </c:pt>
                <c:pt idx="3">
                  <c:v>11.54</c:v>
                </c:pt>
                <c:pt idx="4">
                  <c:v>1.92</c:v>
                </c:pt>
                <c:pt idx="5">
                  <c:v>5.77</c:v>
                </c:pt>
                <c:pt idx="6">
                  <c:v>5.77</c:v>
                </c:pt>
                <c:pt idx="7">
                  <c:v>7.69</c:v>
                </c:pt>
                <c:pt idx="8">
                  <c:v>3.85</c:v>
                </c:pt>
                <c:pt idx="9">
                  <c:v>7.69</c:v>
                </c:pt>
              </c:numCache>
            </c:numRef>
          </c:val>
        </c:ser>
        <c:ser>
          <c:idx val="1"/>
          <c:order val="1"/>
          <c:tx>
            <c:strRef>
              <c:f>[工作簿1.xlsx]Sheet1!$I$209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[工作簿1.xlsx]Sheet1!$G$210:$G$219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[工作簿1.xlsx]Sheet1!$I$210:$I$219</c:f>
              <c:numCache>
                <c:formatCode>General</c:formatCode>
                <c:ptCount val="10"/>
                <c:pt idx="0">
                  <c:v>91.53</c:v>
                </c:pt>
                <c:pt idx="1">
                  <c:v>11.86</c:v>
                </c:pt>
                <c:pt idx="2">
                  <c:v>5.08</c:v>
                </c:pt>
                <c:pt idx="3">
                  <c:v>10.17</c:v>
                </c:pt>
                <c:pt idx="4">
                  <c:v>3.39</c:v>
                </c:pt>
                <c:pt idx="5">
                  <c:v>5.08</c:v>
                </c:pt>
                <c:pt idx="6">
                  <c:v>3.39</c:v>
                </c:pt>
                <c:pt idx="7">
                  <c:v>6.78</c:v>
                </c:pt>
                <c:pt idx="8">
                  <c:v>10.17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87373324"/>
        <c:axId val="592200116"/>
      </c:barChart>
      <c:catAx>
        <c:axId val="6873733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29086215400685"/>
              <c:y val="0.74512331256490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2200116"/>
        <c:crosses val="autoZero"/>
        <c:auto val="1"/>
        <c:lblAlgn val="ctr"/>
        <c:lblOffset val="100"/>
        <c:noMultiLvlLbl val="0"/>
      </c:catAx>
      <c:valAx>
        <c:axId val="59220011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73733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9942334474554"/>
          <c:y val="0.17284397715472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9f16cc00-fa4b-416c-83c4-bc1040915c41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支原体非耐药患者轻重症肺炎病原体统计图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[工作簿1.xlsx]Sheet1!$H$222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[工作簿1.xlsx]Sheet1!$G$223:$G$225</c:f>
              <c:strCache>
                <c:ptCount val="3"/>
                <c:pt idx="0">
                  <c:v>流感嗜血杆菌</c:v>
                </c:pt>
                <c:pt idx="1">
                  <c:v>人呼吸道病毒3型</c:v>
                </c:pt>
                <c:pt idx="2">
                  <c:v>肺炎链球菌</c:v>
                </c:pt>
              </c:strCache>
            </c:strRef>
          </c:cat>
          <c:val>
            <c:numRef>
              <c:f>[工作簿1.xlsx]Sheet1!$H$223:$H$225</c:f>
              <c:numCache>
                <c:formatCode>General</c:formatCode>
                <c:ptCount val="3"/>
                <c:pt idx="0">
                  <c:v>25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[工作簿1.xlsx]Sheet1!$I$222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[工作簿1.xlsx]Sheet1!$G$223:$G$225</c:f>
              <c:strCache>
                <c:ptCount val="3"/>
                <c:pt idx="0">
                  <c:v>流感嗜血杆菌</c:v>
                </c:pt>
                <c:pt idx="1">
                  <c:v>人呼吸道病毒3型</c:v>
                </c:pt>
                <c:pt idx="2">
                  <c:v>肺炎链球菌</c:v>
                </c:pt>
              </c:strCache>
            </c:strRef>
          </c:cat>
          <c:val>
            <c:numRef>
              <c:f>[工作簿1.xlsx]Sheet1!$I$223:$I$225</c:f>
              <c:numCache>
                <c:formatCode>General</c:formatCode>
                <c:ptCount val="3"/>
                <c:pt idx="0">
                  <c:v>28.57</c:v>
                </c:pt>
                <c:pt idx="1">
                  <c:v>14.29</c:v>
                </c:pt>
                <c:pt idx="2">
                  <c:v>14.29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87348822"/>
        <c:axId val="351899670"/>
      </c:barChart>
      <c:catAx>
        <c:axId val="78734882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</a:t>
                </a:r>
              </a:p>
            </c:rich>
          </c:tx>
          <c:layout>
            <c:manualLayout>
              <c:xMode val="edge"/>
              <c:yMode val="edge"/>
              <c:x val="0.439872990353698"/>
              <c:y val="0.82923841495524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1899670"/>
        <c:crosses val="autoZero"/>
        <c:auto val="1"/>
        <c:lblAlgn val="ctr"/>
        <c:lblOffset val="100"/>
        <c:noMultiLvlLbl val="0"/>
      </c:catAx>
      <c:valAx>
        <c:axId val="351899670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734882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0328433624254"/>
          <c:y val="0.1772511848341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29e92d3-87f4-489e-9ee6-213e7e9a714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支原体耐药患者轻重症肺炎病原体统计图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[工作簿1.xlsx]Sheet1!$H$237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[工作簿1.xlsx]Sheet1!$G$238:$G$246</c:f>
              <c:strCache>
                <c:ptCount val="9"/>
                <c:pt idx="0">
                  <c:v>流感嗜血杆菌</c:v>
                </c:pt>
                <c:pt idx="1">
                  <c:v>人呼吸道病毒3型</c:v>
                </c:pt>
                <c:pt idx="2">
                  <c:v>肺炎链球菌</c:v>
                </c:pt>
                <c:pt idx="3">
                  <c:v>鼻病毒A型</c:v>
                </c:pt>
                <c:pt idx="4">
                  <c:v>白念珠菌</c:v>
                </c:pt>
                <c:pt idx="5">
                  <c:v>EB病毒(EBV)</c:v>
                </c:pt>
                <c:pt idx="6">
                  <c:v>鼻病毒C型</c:v>
                </c:pt>
                <c:pt idx="7">
                  <c:v>人腺病毒3型</c:v>
                </c:pt>
                <c:pt idx="8">
                  <c:v>人呼吸道合胞病毒B型</c:v>
                </c:pt>
              </c:strCache>
            </c:strRef>
          </c:cat>
          <c:val>
            <c:numRef>
              <c:f>[工作簿1.xlsx]Sheet1!$H$238:$H$246</c:f>
              <c:numCache>
                <c:formatCode>General</c:formatCode>
                <c:ptCount val="9"/>
                <c:pt idx="0">
                  <c:v>7.61</c:v>
                </c:pt>
                <c:pt idx="1">
                  <c:v>7.61</c:v>
                </c:pt>
                <c:pt idx="2">
                  <c:v>7.61</c:v>
                </c:pt>
                <c:pt idx="3">
                  <c:v>5.43</c:v>
                </c:pt>
                <c:pt idx="4">
                  <c:v>4.35</c:v>
                </c:pt>
                <c:pt idx="5">
                  <c:v>2.17</c:v>
                </c:pt>
                <c:pt idx="6">
                  <c:v>4.35</c:v>
                </c:pt>
                <c:pt idx="7">
                  <c:v>3.26</c:v>
                </c:pt>
                <c:pt idx="8">
                  <c:v>8.7</c:v>
                </c:pt>
              </c:numCache>
            </c:numRef>
          </c:val>
        </c:ser>
        <c:ser>
          <c:idx val="1"/>
          <c:order val="1"/>
          <c:tx>
            <c:strRef>
              <c:f>[工作簿1.xlsx]Sheet1!$I$237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[工作簿1.xlsx]Sheet1!$G$238:$G$246</c:f>
              <c:strCache>
                <c:ptCount val="9"/>
                <c:pt idx="0">
                  <c:v>流感嗜血杆菌</c:v>
                </c:pt>
                <c:pt idx="1">
                  <c:v>人呼吸道病毒3型</c:v>
                </c:pt>
                <c:pt idx="2">
                  <c:v>肺炎链球菌</c:v>
                </c:pt>
                <c:pt idx="3">
                  <c:v>鼻病毒A型</c:v>
                </c:pt>
                <c:pt idx="4">
                  <c:v>白念珠菌</c:v>
                </c:pt>
                <c:pt idx="5">
                  <c:v>EB病毒(EBV)</c:v>
                </c:pt>
                <c:pt idx="6">
                  <c:v>鼻病毒C型</c:v>
                </c:pt>
                <c:pt idx="7">
                  <c:v>人腺病毒3型</c:v>
                </c:pt>
                <c:pt idx="8">
                  <c:v>人呼吸道合胞病毒B型</c:v>
                </c:pt>
              </c:strCache>
            </c:strRef>
          </c:cat>
          <c:val>
            <c:numRef>
              <c:f>[工作簿1.xlsx]Sheet1!$I$238:$I$246</c:f>
              <c:numCache>
                <c:formatCode>General</c:formatCode>
                <c:ptCount val="9"/>
                <c:pt idx="0">
                  <c:v>6.19</c:v>
                </c:pt>
                <c:pt idx="1">
                  <c:v>7.22</c:v>
                </c:pt>
                <c:pt idx="2">
                  <c:v>7.22</c:v>
                </c:pt>
                <c:pt idx="3">
                  <c:v>4.12</c:v>
                </c:pt>
                <c:pt idx="4">
                  <c:v>6.19</c:v>
                </c:pt>
                <c:pt idx="5">
                  <c:v>5.15</c:v>
                </c:pt>
                <c:pt idx="6">
                  <c:v>6.19</c:v>
                </c:pt>
                <c:pt idx="7">
                  <c:v>7.22</c:v>
                </c:pt>
                <c:pt idx="8">
                  <c:v>1.03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13563580"/>
        <c:axId val="84724499"/>
      </c:barChart>
      <c:catAx>
        <c:axId val="81356358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</a:t>
                </a:r>
              </a:p>
            </c:rich>
          </c:tx>
          <c:layout>
            <c:manualLayout>
              <c:xMode val="edge"/>
              <c:yMode val="edge"/>
              <c:x val="0.434099844688546"/>
              <c:y val="0.84625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724499"/>
        <c:crosses val="autoZero"/>
        <c:auto val="1"/>
        <c:lblAlgn val="ctr"/>
        <c:lblOffset val="100"/>
        <c:noMultiLvlLbl val="0"/>
      </c:catAx>
      <c:valAx>
        <c:axId val="8472449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494736842105263"/>
              <c:y val="0.1271296296296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35635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9460886567268"/>
          <c:y val="0.063909294365456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ae948f3-f811-4962-8e44-becb2fe37238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普通肺炎不同样本类型检出病原体分布</a:t>
            </a:r>
          </a:p>
        </c:rich>
      </c:tx>
      <c:layout>
        <c:manualLayout>
          <c:xMode val="edge"/>
          <c:yMode val="edge"/>
          <c:x val="0.248113292449125"/>
          <c:y val="0.05449733354453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[工作簿1]Sheet1!$G$2</c:f>
              <c:strCache>
                <c:ptCount val="1"/>
                <c:pt idx="0">
                  <c:v>痰液(n=69)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[工作簿1]Sheet1!$F$3:$F$12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[工作簿1]Sheet1!$G$3:$G$12</c:f>
              <c:numCache>
                <c:formatCode>General</c:formatCode>
                <c:ptCount val="10"/>
                <c:pt idx="0">
                  <c:v>73.91</c:v>
                </c:pt>
                <c:pt idx="1">
                  <c:v>11.59</c:v>
                </c:pt>
                <c:pt idx="2">
                  <c:v>11.59</c:v>
                </c:pt>
                <c:pt idx="3">
                  <c:v>8.7</c:v>
                </c:pt>
                <c:pt idx="4">
                  <c:v>11.59</c:v>
                </c:pt>
                <c:pt idx="5">
                  <c:v>4.35</c:v>
                </c:pt>
                <c:pt idx="6">
                  <c:v>8.7</c:v>
                </c:pt>
                <c:pt idx="7">
                  <c:v>1.45</c:v>
                </c:pt>
                <c:pt idx="8">
                  <c:v>1.45</c:v>
                </c:pt>
                <c:pt idx="9">
                  <c:v>7.25</c:v>
                </c:pt>
              </c:numCache>
            </c:numRef>
          </c:val>
        </c:ser>
        <c:ser>
          <c:idx val="1"/>
          <c:order val="1"/>
          <c:tx>
            <c:strRef>
              <c:f>[工作簿1]Sheet1!$H$2</c:f>
              <c:strCache>
                <c:ptCount val="1"/>
                <c:pt idx="0">
                  <c:v>灌洗液(n=50)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[工作簿1]Sheet1!$F$3:$F$12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[工作簿1]Sheet1!$H$3:$H$12</c:f>
              <c:numCache>
                <c:formatCode>General</c:formatCode>
                <c:ptCount val="10"/>
                <c:pt idx="0">
                  <c:v>90</c:v>
                </c:pt>
                <c:pt idx="1">
                  <c:v>14</c:v>
                </c:pt>
                <c:pt idx="2">
                  <c:v>6</c:v>
                </c:pt>
                <c:pt idx="3">
                  <c:v>10</c:v>
                </c:pt>
                <c:pt idx="4">
                  <c:v>6</c:v>
                </c:pt>
                <c:pt idx="5">
                  <c:v>6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0063181"/>
        <c:axId val="161343281"/>
      </c:barChart>
      <c:catAx>
        <c:axId val="6006318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0765940004573"/>
              <c:y val="0.77443770497093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1343281"/>
        <c:crosses val="autoZero"/>
        <c:auto val="1"/>
        <c:lblAlgn val="ctr"/>
        <c:lblOffset val="100"/>
        <c:noMultiLvlLbl val="0"/>
      </c:catAx>
      <c:valAx>
        <c:axId val="161343281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330740547480989"/>
              <c:y val="0.16250280872508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0631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9605263157895"/>
          <c:y val="0.150231481481481"/>
          <c:w val="0.175263157894737"/>
          <c:h val="0.077546296296296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8f035a5-ccbc-40e7-bd2b-097f73fd234f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重症肺炎不同样本类型检出病原体分布图</a:t>
            </a:r>
          </a:p>
        </c:rich>
      </c:tx>
      <c:layout>
        <c:manualLayout>
          <c:xMode val="edge"/>
          <c:yMode val="edge"/>
          <c:x val="0.214067191628854"/>
          <c:y val="0.053435047337486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6183607290618"/>
          <c:y val="0.124326892619576"/>
          <c:w val="0.863737001006374"/>
          <c:h val="0.4658536585365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[工作簿1]Sheet1!$R$1</c:f>
              <c:strCache>
                <c:ptCount val="1"/>
                <c:pt idx="0">
                  <c:v>痰液(n=82)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[工作簿1]Sheet1!$Q$2:$Q$12</c:f>
              <c:strCache>
                <c:ptCount val="11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  <c:pt idx="10">
                  <c:v>人偏肺病毒</c:v>
                </c:pt>
              </c:strCache>
            </c:strRef>
          </c:cat>
          <c:val>
            <c:numRef>
              <c:f>[工作簿1]Sheet1!$R$2:$R$12</c:f>
              <c:numCache>
                <c:formatCode>General</c:formatCode>
                <c:ptCount val="11"/>
                <c:pt idx="0">
                  <c:v>91.46</c:v>
                </c:pt>
                <c:pt idx="1">
                  <c:v>7.32</c:v>
                </c:pt>
                <c:pt idx="2">
                  <c:v>4.88</c:v>
                </c:pt>
                <c:pt idx="3">
                  <c:v>2.44</c:v>
                </c:pt>
                <c:pt idx="4" c:formatCode="0.00_ ">
                  <c:v>6.1</c:v>
                </c:pt>
                <c:pt idx="5">
                  <c:v>7.32</c:v>
                </c:pt>
                <c:pt idx="6">
                  <c:v>4.88</c:v>
                </c:pt>
                <c:pt idx="7">
                  <c:v>7.32</c:v>
                </c:pt>
                <c:pt idx="8">
                  <c:v>8.54</c:v>
                </c:pt>
                <c:pt idx="9">
                  <c:v>1.22</c:v>
                </c:pt>
                <c:pt idx="10">
                  <c:v>2.44</c:v>
                </c:pt>
              </c:numCache>
            </c:numRef>
          </c:val>
        </c:ser>
        <c:ser>
          <c:idx val="1"/>
          <c:order val="1"/>
          <c:tx>
            <c:strRef>
              <c:f>[工作簿1]Sheet1!$S$1</c:f>
              <c:strCache>
                <c:ptCount val="1"/>
                <c:pt idx="0">
                  <c:v>灌洗液(n=31)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[工作簿1]Sheet1!$Q$2:$Q$12</c:f>
              <c:strCache>
                <c:ptCount val="11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  <c:pt idx="10">
                  <c:v>人偏肺病毒</c:v>
                </c:pt>
              </c:strCache>
            </c:strRef>
          </c:cat>
          <c:val>
            <c:numRef>
              <c:f>[工作簿1]Sheet1!$S$2:$S$12</c:f>
              <c:numCache>
                <c:formatCode>General</c:formatCode>
                <c:ptCount val="11"/>
                <c:pt idx="0">
                  <c:v>93.55</c:v>
                </c:pt>
                <c:pt idx="1">
                  <c:v>9.68</c:v>
                </c:pt>
                <c:pt idx="2">
                  <c:v>12.9</c:v>
                </c:pt>
                <c:pt idx="3">
                  <c:v>19.35</c:v>
                </c:pt>
                <c:pt idx="4">
                  <c:v>3.23</c:v>
                </c:pt>
                <c:pt idx="5">
                  <c:v>3.23</c:v>
                </c:pt>
                <c:pt idx="6">
                  <c:v>3.23</c:v>
                </c:pt>
                <c:pt idx="7">
                  <c:v>3.23</c:v>
                </c:pt>
                <c:pt idx="8">
                  <c:v>3.23</c:v>
                </c:pt>
                <c:pt idx="9">
                  <c:v>3.23</c:v>
                </c:pt>
                <c:pt idx="10" c:formatCode="0.00_ ">
                  <c:v>12.9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1845515"/>
        <c:axId val="383030538"/>
      </c:barChart>
      <c:catAx>
        <c:axId val="35184551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61591010611063"/>
              <c:y val="0.784062826288436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3030538"/>
        <c:crosses val="autoZero"/>
        <c:auto val="1"/>
        <c:lblAlgn val="ctr"/>
        <c:lblOffset val="100"/>
        <c:noMultiLvlLbl val="0"/>
      </c:catAx>
      <c:valAx>
        <c:axId val="383030538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30105992925958"/>
              <c:y val="0.1618363073241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18455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1710526315789"/>
          <c:y val="0.161342592592593"/>
          <c:w val="0.149473684210526"/>
          <c:h val="0.10439814814814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6ccb382-eb4e-4be3-acaf-44bf0f6db61a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女性患者普通和重症肺炎检出统计图</a:t>
            </a:r>
          </a:p>
        </c:rich>
      </c:tx>
      <c:layout>
        <c:manualLayout>
          <c:xMode val="edge"/>
          <c:yMode val="edge"/>
          <c:x val="0.293684210526316"/>
          <c:y val="0.047222222222222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[工作簿1]Sheet1!$I$17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[工作簿1]Sheet1!$H$18:$H$27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[工作簿1]Sheet1!$I$18:$I$27</c:f>
              <c:numCache>
                <c:formatCode>General</c:formatCode>
                <c:ptCount val="10"/>
                <c:pt idx="0">
                  <c:v>75.38</c:v>
                </c:pt>
                <c:pt idx="1">
                  <c:v>13.85</c:v>
                </c:pt>
                <c:pt idx="2">
                  <c:v>9.23</c:v>
                </c:pt>
                <c:pt idx="3">
                  <c:v>10.77</c:v>
                </c:pt>
                <c:pt idx="4">
                  <c:v>10.77</c:v>
                </c:pt>
                <c:pt idx="5">
                  <c:v>6.15</c:v>
                </c:pt>
                <c:pt idx="6">
                  <c:v>9.23</c:v>
                </c:pt>
                <c:pt idx="7">
                  <c:v>4.62</c:v>
                </c:pt>
                <c:pt idx="8">
                  <c:v>1.54</c:v>
                </c:pt>
                <c:pt idx="9">
                  <c:v>9.23</c:v>
                </c:pt>
              </c:numCache>
            </c:numRef>
          </c:val>
        </c:ser>
        <c:ser>
          <c:idx val="1"/>
          <c:order val="1"/>
          <c:tx>
            <c:strRef>
              <c:f>[工作簿1]Sheet1!$J$17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[工作簿1]Sheet1!$H$18:$H$27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[工作簿1]Sheet1!$J$18:$J$27</c:f>
              <c:numCache>
                <c:formatCode>General</c:formatCode>
                <c:ptCount val="10"/>
                <c:pt idx="0">
                  <c:v>91.14</c:v>
                </c:pt>
                <c:pt idx="1">
                  <c:v>10.13</c:v>
                </c:pt>
                <c:pt idx="2">
                  <c:v>5.06</c:v>
                </c:pt>
                <c:pt idx="3">
                  <c:v>7.59</c:v>
                </c:pt>
                <c:pt idx="4">
                  <c:v>3.8</c:v>
                </c:pt>
                <c:pt idx="5">
                  <c:v>7.59</c:v>
                </c:pt>
                <c:pt idx="6">
                  <c:v>3.8</c:v>
                </c:pt>
                <c:pt idx="7">
                  <c:v>5.06</c:v>
                </c:pt>
                <c:pt idx="8">
                  <c:v>6.33</c:v>
                </c:pt>
                <c:pt idx="9">
                  <c:v>1.27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24097207"/>
        <c:axId val="129200310"/>
      </c:barChart>
      <c:catAx>
        <c:axId val="82409720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57959782894067"/>
              <c:y val="0.680766031457956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9200310"/>
        <c:crosses val="autoZero"/>
        <c:auto val="1"/>
        <c:lblAlgn val="ctr"/>
        <c:lblOffset val="100"/>
        <c:noMultiLvlLbl val="0"/>
      </c:catAx>
      <c:valAx>
        <c:axId val="129200310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4097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7345987208892"/>
          <c:y val="0.10796405525307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7bf657f-c50e-4480-9dd0-7a2e9f9db5a4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普通肺炎在不同季节的病原体分布图</a:t>
            </a:r>
          </a:p>
        </c:rich>
      </c:tx>
      <c:layout>
        <c:manualLayout>
          <c:xMode val="edge"/>
          <c:yMode val="edge"/>
          <c:x val="0.240199525132644"/>
          <c:y val="0.05639564234718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[工作簿1]Sheet1!$D$33</c:f>
              <c:strCache>
                <c:ptCount val="1"/>
                <c:pt idx="0">
                  <c:v>春季(n=28)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[工作簿1]Sheet1!$C$34:$C$43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[工作簿1]Sheet1!$D$34:$D$43</c:f>
              <c:numCache>
                <c:formatCode>General</c:formatCode>
                <c:ptCount val="10"/>
                <c:pt idx="0">
                  <c:v>57.14</c:v>
                </c:pt>
                <c:pt idx="1">
                  <c:v>21.43</c:v>
                </c:pt>
                <c:pt idx="2">
                  <c:v>10.71</c:v>
                </c:pt>
                <c:pt idx="3">
                  <c:v>17.86</c:v>
                </c:pt>
                <c:pt idx="4">
                  <c:v>14.29</c:v>
                </c:pt>
                <c:pt idx="5">
                  <c:v>0</c:v>
                </c:pt>
                <c:pt idx="6">
                  <c:v>21.43</c:v>
                </c:pt>
                <c:pt idx="7">
                  <c:v>7.14</c:v>
                </c:pt>
                <c:pt idx="8">
                  <c:v>3.57</c:v>
                </c:pt>
                <c:pt idx="9">
                  <c:v>14.29</c:v>
                </c:pt>
              </c:numCache>
            </c:numRef>
          </c:val>
        </c:ser>
        <c:ser>
          <c:idx val="1"/>
          <c:order val="1"/>
          <c:tx>
            <c:strRef>
              <c:f>[工作簿1]Sheet1!$E$33</c:f>
              <c:strCache>
                <c:ptCount val="1"/>
                <c:pt idx="0">
                  <c:v>夏季(n=28)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[工作簿1]Sheet1!$C$34:$C$43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[工作簿1]Sheet1!$E$34:$E$43</c:f>
              <c:numCache>
                <c:formatCode>General</c:formatCode>
                <c:ptCount val="10"/>
                <c:pt idx="0">
                  <c:v>78.57</c:v>
                </c:pt>
                <c:pt idx="1">
                  <c:v>3.57</c:v>
                </c:pt>
                <c:pt idx="2">
                  <c:v>17.86</c:v>
                </c:pt>
                <c:pt idx="3">
                  <c:v>10.71</c:v>
                </c:pt>
                <c:pt idx="4">
                  <c:v>14.29</c:v>
                </c:pt>
                <c:pt idx="5">
                  <c:v>7.14</c:v>
                </c:pt>
                <c:pt idx="6">
                  <c:v>3.57</c:v>
                </c:pt>
                <c:pt idx="7">
                  <c:v>3.57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[工作簿1]Sheet1!$F$33</c:f>
              <c:strCache>
                <c:ptCount val="1"/>
                <c:pt idx="0">
                  <c:v>秋季(n=22)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[工作簿1]Sheet1!$C$34:$C$43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[工作簿1]Sheet1!$F$34:$F$43</c:f>
              <c:numCache>
                <c:formatCode>General</c:formatCode>
                <c:ptCount val="10"/>
                <c:pt idx="0">
                  <c:v>95.45</c:v>
                </c:pt>
                <c:pt idx="1">
                  <c:v>9.09</c:v>
                </c:pt>
                <c:pt idx="2">
                  <c:v>4.55</c:v>
                </c:pt>
                <c:pt idx="3">
                  <c:v>0</c:v>
                </c:pt>
                <c:pt idx="4">
                  <c:v>4.55</c:v>
                </c:pt>
                <c:pt idx="5">
                  <c:v>4.55</c:v>
                </c:pt>
                <c:pt idx="6">
                  <c:v>0</c:v>
                </c:pt>
                <c:pt idx="7">
                  <c:v>0</c:v>
                </c:pt>
                <c:pt idx="8">
                  <c:v>4.55</c:v>
                </c:pt>
                <c:pt idx="9">
                  <c:v>13.64</c:v>
                </c:pt>
              </c:numCache>
            </c:numRef>
          </c:val>
        </c:ser>
        <c:ser>
          <c:idx val="3"/>
          <c:order val="3"/>
          <c:tx>
            <c:strRef>
              <c:f>[工作簿1]Sheet1!$G$33</c:f>
              <c:strCache>
                <c:ptCount val="1"/>
                <c:pt idx="0">
                  <c:v>冬季(n=41)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[工作簿1]Sheet1!$C$34:$C$43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[工作簿1]Sheet1!$G$34:$G$43</c:f>
              <c:numCache>
                <c:formatCode>General</c:formatCode>
                <c:ptCount val="10"/>
                <c:pt idx="0">
                  <c:v>90.24</c:v>
                </c:pt>
                <c:pt idx="1">
                  <c:v>14.63</c:v>
                </c:pt>
                <c:pt idx="2">
                  <c:v>4.88</c:v>
                </c:pt>
                <c:pt idx="3">
                  <c:v>7.32</c:v>
                </c:pt>
                <c:pt idx="4">
                  <c:v>4.88</c:v>
                </c:pt>
                <c:pt idx="5">
                  <c:v>7.32</c:v>
                </c:pt>
                <c:pt idx="6">
                  <c:v>2.44</c:v>
                </c:pt>
                <c:pt idx="7">
                  <c:v>4.88</c:v>
                </c:pt>
                <c:pt idx="8">
                  <c:v>2.44</c:v>
                </c:pt>
                <c:pt idx="9">
                  <c:v>4.88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5907639"/>
        <c:axId val="185490516"/>
      </c:barChart>
      <c:catAx>
        <c:axId val="64590763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</a:t>
                </a:r>
              </a:p>
            </c:rich>
          </c:tx>
          <c:layout>
            <c:manualLayout>
              <c:xMode val="edge"/>
              <c:yMode val="edge"/>
              <c:x val="0.460366066060048"/>
              <c:y val="0.766806870836266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5490516"/>
        <c:crosses val="autoZero"/>
        <c:auto val="1"/>
        <c:lblAlgn val="ctr"/>
        <c:lblOffset val="100"/>
        <c:noMultiLvlLbl val="0"/>
      </c:catAx>
      <c:valAx>
        <c:axId val="18549051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202432013010439"/>
              <c:y val="0.16429753709725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5907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1427483407681"/>
          <c:y val="0.147526955331165"/>
          <c:w val="0.291807202698292"/>
          <c:h val="0.15539962348108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7a6b0a3-3db4-43ed-a79b-6413c2c7b775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普通肺炎在不同免疫状态患者的病原体分布图</a:t>
            </a:r>
          </a:p>
        </c:rich>
      </c:tx>
      <c:layout>
        <c:manualLayout>
          <c:xMode val="edge"/>
          <c:yMode val="edge"/>
          <c:x val="0.173662893975537"/>
          <c:y val="0.046014094819696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[工作簿1]Sheet1!$D$58</c:f>
              <c:strCache>
                <c:ptCount val="1"/>
                <c:pt idx="0">
                  <c:v>免疫正常(CD4/CD8&gt;=1.5)(n=57)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[工作簿1]Sheet1!$C$59:$C$68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[工作簿1]Sheet1!$D$59:$D$68</c:f>
              <c:numCache>
                <c:formatCode>General</c:formatCode>
                <c:ptCount val="10"/>
                <c:pt idx="0">
                  <c:v>80.7</c:v>
                </c:pt>
                <c:pt idx="1">
                  <c:v>15.79</c:v>
                </c:pt>
                <c:pt idx="2">
                  <c:v>7.02</c:v>
                </c:pt>
                <c:pt idx="3">
                  <c:v>5.26</c:v>
                </c:pt>
                <c:pt idx="4">
                  <c:v>8.77</c:v>
                </c:pt>
                <c:pt idx="5">
                  <c:v>5.26</c:v>
                </c:pt>
                <c:pt idx="6">
                  <c:v>7.02</c:v>
                </c:pt>
                <c:pt idx="7">
                  <c:v>3.51</c:v>
                </c:pt>
                <c:pt idx="8">
                  <c:v>5.26</c:v>
                </c:pt>
                <c:pt idx="9">
                  <c:v>7.02</c:v>
                </c:pt>
              </c:numCache>
            </c:numRef>
          </c:val>
        </c:ser>
        <c:ser>
          <c:idx val="1"/>
          <c:order val="1"/>
          <c:tx>
            <c:strRef>
              <c:f>[工作簿1]Sheet1!$E$58</c:f>
              <c:strCache>
                <c:ptCount val="1"/>
                <c:pt idx="0">
                  <c:v>免疫低(CD4/CD8&lt;1.5)(n=62)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[工作簿1]Sheet1!$C$59:$C$68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[工作簿1]Sheet1!$E$59:$E$68</c:f>
              <c:numCache>
                <c:formatCode>General</c:formatCode>
                <c:ptCount val="10"/>
                <c:pt idx="0">
                  <c:v>80.65</c:v>
                </c:pt>
                <c:pt idx="1">
                  <c:v>9.68</c:v>
                </c:pt>
                <c:pt idx="2">
                  <c:v>11.29</c:v>
                </c:pt>
                <c:pt idx="3">
                  <c:v>12.9</c:v>
                </c:pt>
                <c:pt idx="4">
                  <c:v>9.68</c:v>
                </c:pt>
                <c:pt idx="5">
                  <c:v>4.84</c:v>
                </c:pt>
                <c:pt idx="6">
                  <c:v>6.45</c:v>
                </c:pt>
                <c:pt idx="7">
                  <c:v>4.84</c:v>
                </c:pt>
                <c:pt idx="8">
                  <c:v>0</c:v>
                </c:pt>
                <c:pt idx="9">
                  <c:v>8.06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66724570"/>
        <c:axId val="381016038"/>
      </c:barChart>
      <c:catAx>
        <c:axId val="96672457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</a:t>
                </a:r>
              </a:p>
            </c:rich>
          </c:tx>
          <c:layout>
            <c:manualLayout>
              <c:xMode val="edge"/>
              <c:yMode val="edge"/>
              <c:x val="0.459421235792362"/>
              <c:y val="0.783075157117579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1016038"/>
        <c:crosses val="autoZero"/>
        <c:auto val="1"/>
        <c:lblAlgn val="ctr"/>
        <c:lblOffset val="100"/>
        <c:noMultiLvlLbl val="0"/>
      </c:catAx>
      <c:valAx>
        <c:axId val="381016038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183574594465919"/>
              <c:y val="0.14429834797730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672457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"/>
          <c:y val="0.136342592592593"/>
          <c:w val="0.353815789473684"/>
          <c:h val="0.14236111111111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d9588e0-259e-4838-95d3-1bbc62c67b94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重症肺炎在不同免疫状态患者的病原体分布图</a:t>
            </a:r>
          </a:p>
        </c:rich>
      </c:tx>
      <c:layout>
        <c:manualLayout>
          <c:xMode val="edge"/>
          <c:yMode val="edge"/>
          <c:x val="0.194866478550689"/>
          <c:y val="0.033049606443346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[工作簿1]Sheet1!$D$81</c:f>
              <c:strCache>
                <c:ptCount val="1"/>
                <c:pt idx="0">
                  <c:v>免疫正常(CD4/CD8&gt;=1.5)(n=57)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[工作簿1]Sheet1!$C$82:$C$91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[工作簿1]Sheet1!$D$82:$D$91</c:f>
              <c:numCache>
                <c:formatCode>General</c:formatCode>
                <c:ptCount val="10"/>
                <c:pt idx="0">
                  <c:v>84.44</c:v>
                </c:pt>
                <c:pt idx="1">
                  <c:v>8.89</c:v>
                </c:pt>
                <c:pt idx="2">
                  <c:v>6.67</c:v>
                </c:pt>
                <c:pt idx="3">
                  <c:v>4.44</c:v>
                </c:pt>
                <c:pt idx="4">
                  <c:v>6.67</c:v>
                </c:pt>
                <c:pt idx="5">
                  <c:v>6.67</c:v>
                </c:pt>
                <c:pt idx="6">
                  <c:v>6.67</c:v>
                </c:pt>
                <c:pt idx="7">
                  <c:v>2.22</c:v>
                </c:pt>
                <c:pt idx="8">
                  <c:v>4.44</c:v>
                </c:pt>
                <c:pt idx="9">
                  <c:v>2.22</c:v>
                </c:pt>
              </c:numCache>
            </c:numRef>
          </c:val>
        </c:ser>
        <c:ser>
          <c:idx val="1"/>
          <c:order val="1"/>
          <c:tx>
            <c:strRef>
              <c:f>[工作簿1]Sheet1!$E$81</c:f>
              <c:strCache>
                <c:ptCount val="1"/>
                <c:pt idx="0">
                  <c:v>免疫低(CD4/CD8&lt;1.5)(n=62)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[工作簿1]Sheet1!$C$82:$C$91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[工作簿1]Sheet1!$E$82:$E$91</c:f>
              <c:numCache>
                <c:formatCode>General</c:formatCode>
                <c:ptCount val="10"/>
                <c:pt idx="0">
                  <c:v>97.06</c:v>
                </c:pt>
                <c:pt idx="1">
                  <c:v>7.35</c:v>
                </c:pt>
                <c:pt idx="2">
                  <c:v>7.35</c:v>
                </c:pt>
                <c:pt idx="3">
                  <c:v>8.82</c:v>
                </c:pt>
                <c:pt idx="4">
                  <c:v>4.41</c:v>
                </c:pt>
                <c:pt idx="5">
                  <c:v>5.88</c:v>
                </c:pt>
                <c:pt idx="6">
                  <c:v>2.94</c:v>
                </c:pt>
                <c:pt idx="7">
                  <c:v>8.82</c:v>
                </c:pt>
                <c:pt idx="8">
                  <c:v>8.82</c:v>
                </c:pt>
                <c:pt idx="9">
                  <c:v>1.47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82071746"/>
        <c:axId val="313317543"/>
      </c:barChart>
      <c:catAx>
        <c:axId val="98207174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</a:t>
                </a:r>
              </a:p>
            </c:rich>
          </c:tx>
          <c:layout>
            <c:manualLayout>
              <c:xMode val="edge"/>
              <c:yMode val="edge"/>
              <c:x val="0.460960526315789"/>
              <c:y val="0.747453703703704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3317543"/>
        <c:crosses val="autoZero"/>
        <c:auto val="1"/>
        <c:lblAlgn val="ctr"/>
        <c:lblOffset val="100"/>
        <c:noMultiLvlLbl val="0"/>
      </c:catAx>
      <c:valAx>
        <c:axId val="313317543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20717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5162615162615"/>
          <c:y val="0.163920922570016"/>
          <c:w val="0.356532356532357"/>
          <c:h val="0.14629324546952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8ed6424-451c-433f-8479-b8fbbade069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普通肺炎在影像学累计不同肺叶数量患者的病原体分布图</a:t>
            </a:r>
          </a:p>
        </c:rich>
      </c:tx>
      <c:layout>
        <c:manualLayout>
          <c:xMode val="edge"/>
          <c:yMode val="edge"/>
          <c:x val="0.145731220791063"/>
          <c:y val="0.042850264805007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[工作簿1]Sheet1!$D$106</c:f>
              <c:strCache>
                <c:ptCount val="1"/>
                <c:pt idx="0">
                  <c:v>单肺叶(n=67)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[工作簿1]Sheet1!$C$107:$C$116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[工作簿1]Sheet1!$D$107:$D$116</c:f>
              <c:numCache>
                <c:formatCode>General</c:formatCode>
                <c:ptCount val="10"/>
                <c:pt idx="0">
                  <c:v>79.1</c:v>
                </c:pt>
                <c:pt idx="1">
                  <c:v>13.43</c:v>
                </c:pt>
                <c:pt idx="2">
                  <c:v>5.97</c:v>
                </c:pt>
                <c:pt idx="3">
                  <c:v>7.46</c:v>
                </c:pt>
                <c:pt idx="4">
                  <c:v>14.93</c:v>
                </c:pt>
                <c:pt idx="5">
                  <c:v>4.48</c:v>
                </c:pt>
                <c:pt idx="6">
                  <c:v>7.46</c:v>
                </c:pt>
                <c:pt idx="7">
                  <c:v>1.49</c:v>
                </c:pt>
                <c:pt idx="8">
                  <c:v>1.49</c:v>
                </c:pt>
                <c:pt idx="9">
                  <c:v>7.46</c:v>
                </c:pt>
              </c:numCache>
            </c:numRef>
          </c:val>
        </c:ser>
        <c:ser>
          <c:idx val="1"/>
          <c:order val="1"/>
          <c:tx>
            <c:strRef>
              <c:f>[工作簿1]Sheet1!$E$106</c:f>
              <c:strCache>
                <c:ptCount val="1"/>
                <c:pt idx="0">
                  <c:v>多肺叶(n=52)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[工作簿1]Sheet1!$C$107:$C$116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[工作簿1]Sheet1!$E$107:$E$116</c:f>
              <c:numCache>
                <c:formatCode>General</c:formatCode>
                <c:ptCount val="10"/>
                <c:pt idx="0">
                  <c:v>82.69</c:v>
                </c:pt>
                <c:pt idx="1">
                  <c:v>11.54</c:v>
                </c:pt>
                <c:pt idx="2">
                  <c:v>13.46</c:v>
                </c:pt>
                <c:pt idx="3">
                  <c:v>11.54</c:v>
                </c:pt>
                <c:pt idx="4">
                  <c:v>1.92</c:v>
                </c:pt>
                <c:pt idx="5">
                  <c:v>5.77</c:v>
                </c:pt>
                <c:pt idx="6">
                  <c:v>5.77</c:v>
                </c:pt>
                <c:pt idx="7">
                  <c:v>7.69</c:v>
                </c:pt>
                <c:pt idx="8">
                  <c:v>3.85</c:v>
                </c:pt>
                <c:pt idx="9">
                  <c:v>7.69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66548469"/>
        <c:axId val="900460744"/>
      </c:barChart>
      <c:catAx>
        <c:axId val="36654846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</a:t>
                </a:r>
              </a:p>
            </c:rich>
          </c:tx>
          <c:layout>
            <c:manualLayout>
              <c:xMode val="edge"/>
              <c:yMode val="edge"/>
              <c:x val="0.445190304677566"/>
              <c:y val="0.811981869327199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0460744"/>
        <c:crosses val="autoZero"/>
        <c:auto val="1"/>
        <c:lblAlgn val="ctr"/>
        <c:lblOffset val="100"/>
        <c:noMultiLvlLbl val="0"/>
      </c:catAx>
      <c:valAx>
        <c:axId val="900460744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161977838703678"/>
              <c:y val="0.18235718807396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654846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0394736842105"/>
          <c:y val="0.191898148148148"/>
          <c:w val="0.179078947368421"/>
          <c:h val="0.12106481481481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4708e46-0135-4512-9c99-3ef39fc3a499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重症肺炎在影像学累计不同肺叶数量患者的病原体分布图</a:t>
            </a:r>
          </a:p>
        </c:rich>
      </c:tx>
      <c:layout>
        <c:manualLayout>
          <c:xMode val="edge"/>
          <c:yMode val="edge"/>
          <c:x val="0.137443625563744"/>
          <c:y val="0.045257583052479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[工作簿1]Sheet1!$D$130</c:f>
              <c:strCache>
                <c:ptCount val="1"/>
                <c:pt idx="0">
                  <c:v>单肺叶(n=67)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[工作簿1]Sheet1!$C$131:$C$140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[工作簿1]Sheet1!$D$131:$D$140</c:f>
              <c:numCache>
                <c:formatCode>General</c:formatCode>
                <c:ptCount val="10"/>
                <c:pt idx="0">
                  <c:v>92.59</c:v>
                </c:pt>
                <c:pt idx="1">
                  <c:v>3.7</c:v>
                </c:pt>
                <c:pt idx="2">
                  <c:v>9.26</c:v>
                </c:pt>
                <c:pt idx="3">
                  <c:v>3.7</c:v>
                </c:pt>
                <c:pt idx="4">
                  <c:v>7.41</c:v>
                </c:pt>
                <c:pt idx="5">
                  <c:v>7.41</c:v>
                </c:pt>
                <c:pt idx="6">
                  <c:v>5.56</c:v>
                </c:pt>
                <c:pt idx="7">
                  <c:v>5.56</c:v>
                </c:pt>
                <c:pt idx="8">
                  <c:v>3.7</c:v>
                </c:pt>
                <c:pt idx="9">
                  <c:v>3.7</c:v>
                </c:pt>
              </c:numCache>
            </c:numRef>
          </c:val>
        </c:ser>
        <c:ser>
          <c:idx val="1"/>
          <c:order val="1"/>
          <c:tx>
            <c:strRef>
              <c:f>[工作簿1]Sheet1!$E$130</c:f>
              <c:strCache>
                <c:ptCount val="1"/>
                <c:pt idx="0">
                  <c:v>多肺叶(n=52)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[工作簿1]Sheet1!$C$131:$C$140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[工作簿1]Sheet1!$E$131:$E$140</c:f>
              <c:numCache>
                <c:formatCode>General</c:formatCode>
                <c:ptCount val="10"/>
                <c:pt idx="0">
                  <c:v>91.53</c:v>
                </c:pt>
                <c:pt idx="1">
                  <c:v>11.86</c:v>
                </c:pt>
                <c:pt idx="2">
                  <c:v>5.08</c:v>
                </c:pt>
                <c:pt idx="3">
                  <c:v>10.17</c:v>
                </c:pt>
                <c:pt idx="4">
                  <c:v>3.39</c:v>
                </c:pt>
                <c:pt idx="5">
                  <c:v>5.08</c:v>
                </c:pt>
                <c:pt idx="6">
                  <c:v>3.39</c:v>
                </c:pt>
                <c:pt idx="7">
                  <c:v>6.78</c:v>
                </c:pt>
                <c:pt idx="8">
                  <c:v>10.17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70942980"/>
        <c:axId val="277804254"/>
      </c:barChart>
      <c:catAx>
        <c:axId val="27094298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</a:t>
                </a:r>
              </a:p>
            </c:rich>
          </c:tx>
          <c:layout>
            <c:manualLayout>
              <c:xMode val="edge"/>
              <c:yMode val="edge"/>
              <c:x val="0.432720508715966"/>
              <c:y val="0.776389669038321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7804254"/>
        <c:crosses val="autoZero"/>
        <c:auto val="1"/>
        <c:lblAlgn val="ctr"/>
        <c:lblOffset val="100"/>
        <c:noMultiLvlLbl val="0"/>
      </c:catAx>
      <c:valAx>
        <c:axId val="277804254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321052631578948"/>
              <c:y val="0.07828703703703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09429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1447368421053"/>
          <c:y val="0.153009259259259"/>
          <c:w val="0.183947368421053"/>
          <c:h val="0.10995370370370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a1bc9f3-8027-4b5f-8e75-b92105762695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男性患者在普通和重症肺炎中的病原检出图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[工作簿1]Sheet1!$I$31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[工作簿1]Sheet1!$H$32:$H$41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[工作簿1]Sheet1!$I$32:$I$41</c:f>
              <c:numCache>
                <c:formatCode>General</c:formatCode>
                <c:ptCount val="10"/>
                <c:pt idx="0">
                  <c:v>87.04</c:v>
                </c:pt>
                <c:pt idx="1">
                  <c:v>11.11</c:v>
                </c:pt>
                <c:pt idx="2">
                  <c:v>9.26</c:v>
                </c:pt>
                <c:pt idx="3">
                  <c:v>7.41</c:v>
                </c:pt>
                <c:pt idx="4">
                  <c:v>7.41</c:v>
                </c:pt>
                <c:pt idx="5">
                  <c:v>3.7</c:v>
                </c:pt>
                <c:pt idx="6">
                  <c:v>3.7</c:v>
                </c:pt>
                <c:pt idx="7">
                  <c:v>3.7</c:v>
                </c:pt>
                <c:pt idx="8">
                  <c:v>3.7</c:v>
                </c:pt>
                <c:pt idx="9">
                  <c:v>5.56</c:v>
                </c:pt>
              </c:numCache>
            </c:numRef>
          </c:val>
        </c:ser>
        <c:ser>
          <c:idx val="1"/>
          <c:order val="1"/>
          <c:tx>
            <c:strRef>
              <c:f>[工作簿1]Sheet1!$J$31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[工作簿1]Sheet1!$H$32:$H$41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[工作簿1]Sheet1!$J$32:$J$41</c:f>
              <c:numCache>
                <c:formatCode>General</c:formatCode>
                <c:ptCount val="10"/>
                <c:pt idx="0">
                  <c:v>94.12</c:v>
                </c:pt>
                <c:pt idx="1">
                  <c:v>2.84</c:v>
                </c:pt>
                <c:pt idx="2">
                  <c:v>11.76</c:v>
                </c:pt>
                <c:pt idx="3">
                  <c:v>5.88</c:v>
                </c:pt>
                <c:pt idx="4">
                  <c:v>8.82</c:v>
                </c:pt>
                <c:pt idx="5">
                  <c:v>2.94</c:v>
                </c:pt>
                <c:pt idx="6">
                  <c:v>5.88</c:v>
                </c:pt>
                <c:pt idx="7">
                  <c:v>8.82</c:v>
                </c:pt>
                <c:pt idx="8">
                  <c:v>8.82</c:v>
                </c:pt>
                <c:pt idx="9">
                  <c:v>2.94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03469384"/>
        <c:axId val="845201846"/>
      </c:barChart>
      <c:catAx>
        <c:axId val="40346938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49814498406768"/>
              <c:y val="0.681457781153526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5201846"/>
        <c:crosses val="autoZero"/>
        <c:auto val="1"/>
        <c:lblAlgn val="ctr"/>
        <c:lblOffset val="100"/>
        <c:noMultiLvlLbl val="0"/>
      </c:catAx>
      <c:valAx>
        <c:axId val="84520184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346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9945198329855"/>
          <c:y val="0.121711591681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6882485-10f6-4794-b7d4-455898e98b3d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幼儿组普通和重症肺炎病原体分布统计图</a:t>
            </a:r>
          </a:p>
        </c:rich>
      </c:tx>
      <c:layout>
        <c:manualLayout>
          <c:xMode val="edge"/>
          <c:yMode val="edge"/>
          <c:x val="0.146304926764314"/>
          <c:y val="0.015095967220185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[工作簿1]Sheet1!$I$42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[工作簿1]Sheet1!$H$43:$H$52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[工作簿1]Sheet1!$I$43:$I$52</c:f>
              <c:numCache>
                <c:formatCode>General</c:formatCode>
                <c:ptCount val="10"/>
                <c:pt idx="0">
                  <c:v>62.5</c:v>
                </c:pt>
                <c:pt idx="1">
                  <c:v>0</c:v>
                </c:pt>
                <c:pt idx="2">
                  <c:v>12.5</c:v>
                </c:pt>
                <c:pt idx="3">
                  <c:v>12.5</c:v>
                </c:pt>
                <c:pt idx="4">
                  <c:v>12.5</c:v>
                </c:pt>
                <c:pt idx="5">
                  <c:v>0</c:v>
                </c:pt>
                <c:pt idx="6">
                  <c:v>12.5</c:v>
                </c:pt>
                <c:pt idx="7">
                  <c:v>0</c:v>
                </c:pt>
                <c:pt idx="8">
                  <c:v>0</c:v>
                </c:pt>
                <c:pt idx="9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[工作簿1]Sheet1!$J$42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[工作簿1]Sheet1!$H$43:$H$52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[工作簿1]Sheet1!$J$43:$J$52</c:f>
              <c:numCache>
                <c:formatCode>General</c:formatCode>
                <c:ptCount val="10"/>
                <c:pt idx="0">
                  <c:v>100</c:v>
                </c:pt>
                <c:pt idx="1">
                  <c:v>25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21651896"/>
        <c:axId val="983444292"/>
      </c:barChart>
      <c:catAx>
        <c:axId val="82165189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390221862078632"/>
              <c:y val="0.70146037508286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3444292"/>
        <c:crosses val="autoZero"/>
        <c:auto val="1"/>
        <c:lblAlgn val="ctr"/>
        <c:lblOffset val="100"/>
        <c:noMultiLvlLbl val="0"/>
      </c:catAx>
      <c:valAx>
        <c:axId val="983444292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1651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8789070712734"/>
          <c:y val="0.146484396840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b82a4bb-6573-4fa4-9e84-9073e2a9823b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学龄前组普通和重症肺炎病原体检出统计图</a:t>
            </a:r>
          </a:p>
        </c:rich>
      </c:tx>
      <c:layout>
        <c:manualLayout>
          <c:xMode val="edge"/>
          <c:yMode val="edge"/>
          <c:x val="0.194540864626065"/>
          <c:y val="0.0064683053040103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[工作簿1]Sheet1!$H$57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[工作簿1]Sheet1!$G$58:$G$67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[工作簿1]Sheet1!$H$58:$H$67</c:f>
              <c:numCache>
                <c:formatCode>General</c:formatCode>
                <c:ptCount val="10"/>
                <c:pt idx="0">
                  <c:v>78.57</c:v>
                </c:pt>
                <c:pt idx="1">
                  <c:v>25</c:v>
                </c:pt>
                <c:pt idx="2">
                  <c:v>3.57</c:v>
                </c:pt>
                <c:pt idx="3">
                  <c:v>3.57</c:v>
                </c:pt>
                <c:pt idx="4">
                  <c:v>10.71</c:v>
                </c:pt>
                <c:pt idx="5">
                  <c:v>0</c:v>
                </c:pt>
                <c:pt idx="6">
                  <c:v>10.71</c:v>
                </c:pt>
                <c:pt idx="7">
                  <c:v>10.71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[工作簿1]Sheet1!$I$57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[工作簿1]Sheet1!$G$58:$G$67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[工作簿1]Sheet1!$I$58:$I$67</c:f>
              <c:numCache>
                <c:formatCode>General</c:formatCode>
                <c:ptCount val="10"/>
                <c:pt idx="0">
                  <c:v>81.82</c:v>
                </c:pt>
                <c:pt idx="1">
                  <c:v>12.12</c:v>
                </c:pt>
                <c:pt idx="2">
                  <c:v>3.03</c:v>
                </c:pt>
                <c:pt idx="3">
                  <c:v>6.06</c:v>
                </c:pt>
                <c:pt idx="4">
                  <c:v>6.06</c:v>
                </c:pt>
                <c:pt idx="5">
                  <c:v>6.06</c:v>
                </c:pt>
                <c:pt idx="6">
                  <c:v>3.03</c:v>
                </c:pt>
                <c:pt idx="7">
                  <c:v>6.06</c:v>
                </c:pt>
                <c:pt idx="8">
                  <c:v>3.03</c:v>
                </c:pt>
                <c:pt idx="9">
                  <c:v>3.03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7908881"/>
        <c:axId val="405691442"/>
      </c:barChart>
      <c:catAx>
        <c:axId val="4790888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15726711940203"/>
              <c:y val="0.720853995975277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5691442"/>
        <c:crosses val="autoZero"/>
        <c:auto val="1"/>
        <c:lblAlgn val="ctr"/>
        <c:lblOffset val="100"/>
        <c:noMultiLvlLbl val="0"/>
      </c:catAx>
      <c:valAx>
        <c:axId val="405691442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53720914783013"/>
              <c:y val="0.046250658808873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9088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4420952982013"/>
          <c:y val="0.153298835705046"/>
          <c:w val="0.252603344903755"/>
          <c:h val="0.065976714100905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f1e322c-9ec8-442c-af45-48f0bf4d17c6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学龄组普通和重症肺炎病原体检出统计图</a:t>
            </a:r>
          </a:p>
        </c:rich>
      </c:tx>
      <c:layout>
        <c:manualLayout>
          <c:xMode val="edge"/>
          <c:yMode val="edge"/>
          <c:x val="0.208421052631579"/>
          <c:y val="0.03333333333333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0605263157895"/>
          <c:y val="0.165277777777778"/>
          <c:w val="0.845184210526316"/>
          <c:h val="0.2605092592592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[工作簿1]Sheet1!$I$72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[工作簿1]Sheet1!$H$73:$H$82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[工作簿1]Sheet1!$I$73:$I$82</c:f>
              <c:numCache>
                <c:formatCode>General</c:formatCode>
                <c:ptCount val="10"/>
                <c:pt idx="0">
                  <c:v>83.13</c:v>
                </c:pt>
                <c:pt idx="1">
                  <c:v>9.64</c:v>
                </c:pt>
                <c:pt idx="2">
                  <c:v>10.84</c:v>
                </c:pt>
                <c:pt idx="3">
                  <c:v>10.84</c:v>
                </c:pt>
                <c:pt idx="4">
                  <c:v>8.43</c:v>
                </c:pt>
                <c:pt idx="5">
                  <c:v>7.23</c:v>
                </c:pt>
                <c:pt idx="6">
                  <c:v>4.82</c:v>
                </c:pt>
                <c:pt idx="7">
                  <c:v>2.41</c:v>
                </c:pt>
                <c:pt idx="8">
                  <c:v>3.61</c:v>
                </c:pt>
                <c:pt idx="9">
                  <c:v>9.64</c:v>
                </c:pt>
              </c:numCache>
            </c:numRef>
          </c:val>
        </c:ser>
        <c:ser>
          <c:idx val="1"/>
          <c:order val="1"/>
          <c:tx>
            <c:strRef>
              <c:f>[工作簿1]Sheet1!$J$72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[工作簿1]Sheet1!$H$73:$H$82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[工作簿1]Sheet1!$J$73:$J$82</c:f>
              <c:numCache>
                <c:formatCode>General</c:formatCode>
                <c:ptCount val="10"/>
                <c:pt idx="0">
                  <c:v>96.05</c:v>
                </c:pt>
                <c:pt idx="1">
                  <c:v>5.26</c:v>
                </c:pt>
                <c:pt idx="2">
                  <c:v>9.21</c:v>
                </c:pt>
                <c:pt idx="3">
                  <c:v>7.89</c:v>
                </c:pt>
                <c:pt idx="4">
                  <c:v>5.26</c:v>
                </c:pt>
                <c:pt idx="5">
                  <c:v>6.58</c:v>
                </c:pt>
                <c:pt idx="6">
                  <c:v>5.26</c:v>
                </c:pt>
                <c:pt idx="7">
                  <c:v>6.58</c:v>
                </c:pt>
                <c:pt idx="8">
                  <c:v>9.21</c:v>
                </c:pt>
                <c:pt idx="9">
                  <c:v>1.32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70846819"/>
        <c:axId val="10706479"/>
      </c:barChart>
      <c:catAx>
        <c:axId val="37084681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05598856434279"/>
              <c:y val="0.742063885219433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06479"/>
        <c:crosses val="autoZero"/>
        <c:auto val="1"/>
        <c:lblAlgn val="ctr"/>
        <c:lblOffset val="100"/>
        <c:noMultiLvlLbl val="0"/>
      </c:catAx>
      <c:valAx>
        <c:axId val="1070647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235602094240838"/>
              <c:y val="0.068319725769362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8468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4709286304767"/>
          <c:y val="0.161981689417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aed6845-df95-40c8-8b06-975914b99858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痰液标本检出普通和重症肺炎病原体统计图</a:t>
            </a:r>
          </a:p>
        </c:rich>
      </c:tx>
      <c:layout>
        <c:manualLayout>
          <c:xMode val="edge"/>
          <c:yMode val="edge"/>
          <c:x val="0.196593539054966"/>
          <c:y val="0.054739876642531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[工作簿1]Sheet1!$G$85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[工作簿1]Sheet1!$F$86:$F$95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[工作簿1]Sheet1!$G$86:$G$95</c:f>
              <c:numCache>
                <c:formatCode>General</c:formatCode>
                <c:ptCount val="10"/>
                <c:pt idx="0">
                  <c:v>73.91</c:v>
                </c:pt>
                <c:pt idx="1">
                  <c:v>11.59</c:v>
                </c:pt>
                <c:pt idx="2">
                  <c:v>11.59</c:v>
                </c:pt>
                <c:pt idx="3">
                  <c:v>8.7</c:v>
                </c:pt>
                <c:pt idx="4">
                  <c:v>11.59</c:v>
                </c:pt>
                <c:pt idx="5">
                  <c:v>4.35</c:v>
                </c:pt>
                <c:pt idx="6">
                  <c:v>8.7</c:v>
                </c:pt>
                <c:pt idx="7">
                  <c:v>1.45</c:v>
                </c:pt>
                <c:pt idx="8">
                  <c:v>1.45</c:v>
                </c:pt>
                <c:pt idx="9">
                  <c:v>7.25</c:v>
                </c:pt>
              </c:numCache>
            </c:numRef>
          </c:val>
        </c:ser>
        <c:ser>
          <c:idx val="1"/>
          <c:order val="1"/>
          <c:tx>
            <c:strRef>
              <c:f>[工作簿1]Sheet1!$H$85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[工作簿1]Sheet1!$F$86:$F$95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[工作簿1]Sheet1!$H$86:$H$95</c:f>
              <c:numCache>
                <c:formatCode>General</c:formatCode>
                <c:ptCount val="10"/>
                <c:pt idx="0">
                  <c:v>91.46</c:v>
                </c:pt>
                <c:pt idx="1">
                  <c:v>7.32</c:v>
                </c:pt>
                <c:pt idx="2">
                  <c:v>4.88</c:v>
                </c:pt>
                <c:pt idx="3">
                  <c:v>2.44</c:v>
                </c:pt>
                <c:pt idx="4" c:formatCode="0.00_ ">
                  <c:v>6.1</c:v>
                </c:pt>
                <c:pt idx="5">
                  <c:v>7.32</c:v>
                </c:pt>
                <c:pt idx="6">
                  <c:v>4.88</c:v>
                </c:pt>
                <c:pt idx="7">
                  <c:v>7.32</c:v>
                </c:pt>
                <c:pt idx="8">
                  <c:v>8.54</c:v>
                </c:pt>
                <c:pt idx="9">
                  <c:v>1.22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45131415"/>
        <c:axId val="840780934"/>
      </c:barChart>
      <c:catAx>
        <c:axId val="44513141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</a:t>
                </a:r>
              </a:p>
            </c:rich>
          </c:tx>
          <c:layout>
            <c:manualLayout>
              <c:xMode val="edge"/>
              <c:yMode val="edge"/>
              <c:x val="0.454776315789474"/>
              <c:y val="0.742361111111111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0780934"/>
        <c:crosses val="autoZero"/>
        <c:auto val="1"/>
        <c:lblAlgn val="ctr"/>
        <c:lblOffset val="100"/>
        <c:noMultiLvlLbl val="0"/>
      </c:catAx>
      <c:valAx>
        <c:axId val="840780934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>
            <c:manualLayout>
              <c:xMode val="edge"/>
              <c:yMode val="edge"/>
              <c:x val="0.040983606557377"/>
              <c:y val="0.067115848753016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5131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3755202253464"/>
          <c:y val="0.15939203986770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7fbde20-0fcd-485f-97cc-9b59e7d7422b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灌洗液标本检出普通和重症肺炎病原体统计图</a:t>
            </a:r>
          </a:p>
        </c:rich>
      </c:tx>
      <c:layout>
        <c:manualLayout>
          <c:xMode val="edge"/>
          <c:yMode val="edge"/>
          <c:x val="0.193421052631579"/>
          <c:y val="0.044444444444444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[工作簿1]Sheet1!$G$98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[工作簿1]Sheet1!$F$99:$F$108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[工作簿1]Sheet1!$G$99:$G$108</c:f>
              <c:numCache>
                <c:formatCode>General</c:formatCode>
                <c:ptCount val="10"/>
                <c:pt idx="0">
                  <c:v>90</c:v>
                </c:pt>
                <c:pt idx="1">
                  <c:v>14</c:v>
                </c:pt>
                <c:pt idx="2">
                  <c:v>6</c:v>
                </c:pt>
                <c:pt idx="3">
                  <c:v>10</c:v>
                </c:pt>
                <c:pt idx="4">
                  <c:v>6</c:v>
                </c:pt>
                <c:pt idx="5">
                  <c:v>6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8</c:v>
                </c:pt>
              </c:numCache>
            </c:numRef>
          </c:val>
        </c:ser>
        <c:ser>
          <c:idx val="1"/>
          <c:order val="1"/>
          <c:tx>
            <c:strRef>
              <c:f>[工作簿1]Sheet1!$H$98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[工作簿1]Sheet1!$F$99:$F$108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[工作簿1]Sheet1!$H$99:$H$108</c:f>
              <c:numCache>
                <c:formatCode>General</c:formatCode>
                <c:ptCount val="10"/>
                <c:pt idx="0">
                  <c:v>93.55</c:v>
                </c:pt>
                <c:pt idx="1">
                  <c:v>9.58</c:v>
                </c:pt>
                <c:pt idx="2">
                  <c:v>12.9</c:v>
                </c:pt>
                <c:pt idx="3">
                  <c:v>19.35</c:v>
                </c:pt>
                <c:pt idx="4">
                  <c:v>3.23</c:v>
                </c:pt>
                <c:pt idx="5">
                  <c:v>3.23</c:v>
                </c:pt>
                <c:pt idx="6">
                  <c:v>3.23</c:v>
                </c:pt>
                <c:pt idx="7">
                  <c:v>3.23</c:v>
                </c:pt>
                <c:pt idx="8">
                  <c:v>3.23</c:v>
                </c:pt>
                <c:pt idx="9">
                  <c:v>3.23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88925588"/>
        <c:axId val="127867801"/>
      </c:barChart>
      <c:catAx>
        <c:axId val="7889255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病原体</a:t>
                </a:r>
              </a:p>
            </c:rich>
          </c:tx>
          <c:layout>
            <c:manualLayout>
              <c:xMode val="edge"/>
              <c:yMode val="edge"/>
              <c:x val="0.435697368421053"/>
              <c:y val="0.770138888888889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7867801"/>
        <c:crosses val="autoZero"/>
        <c:auto val="1"/>
        <c:lblAlgn val="ctr"/>
        <c:lblOffset val="100"/>
        <c:noMultiLvlLbl val="0"/>
      </c:catAx>
      <c:valAx>
        <c:axId val="127867801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89255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3766516442764"/>
          <c:y val="0.18275814397747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ef0b54f-ca99-48b7-b6c8-507a5a220a13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夏季检出轻重症肺炎病原体统计图</a:t>
            </a:r>
          </a:p>
        </c:rich>
      </c:tx>
      <c:layout>
        <c:manualLayout>
          <c:xMode val="edge"/>
          <c:yMode val="edge"/>
          <c:x val="0.228552631578947"/>
          <c:y val="0.03055555555555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[工作簿1]Sheet1!$G$112</c:f>
              <c:strCache>
                <c:ptCount val="1"/>
                <c:pt idx="0">
                  <c:v>轻症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[工作簿1]Sheet1!$F$113:$F$122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[工作簿1]Sheet1!$G$113:$G$122</c:f>
              <c:numCache>
                <c:formatCode>General</c:formatCode>
                <c:ptCount val="10"/>
                <c:pt idx="0">
                  <c:v>78.57</c:v>
                </c:pt>
                <c:pt idx="1">
                  <c:v>3.57</c:v>
                </c:pt>
                <c:pt idx="2">
                  <c:v>17.86</c:v>
                </c:pt>
                <c:pt idx="3">
                  <c:v>10.71</c:v>
                </c:pt>
                <c:pt idx="4">
                  <c:v>14.29</c:v>
                </c:pt>
                <c:pt idx="5">
                  <c:v>7.14</c:v>
                </c:pt>
                <c:pt idx="6">
                  <c:v>3.57</c:v>
                </c:pt>
                <c:pt idx="7">
                  <c:v>3.57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1"/>
          <c:order val="1"/>
          <c:tx>
            <c:strRef>
              <c:f>[工作簿1]Sheet1!$H$112</c:f>
              <c:strCache>
                <c:ptCount val="1"/>
                <c:pt idx="0">
                  <c:v>重症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[工作簿1]Sheet1!$F$113:$F$122</c:f>
              <c:strCache>
                <c:ptCount val="10"/>
                <c:pt idx="0">
                  <c:v>肺炎支原体</c:v>
                </c:pt>
                <c:pt idx="1">
                  <c:v>流感嗜血杆菌</c:v>
                </c:pt>
                <c:pt idx="2">
                  <c:v>人呼吸道病毒3型（人副流感病毒3型）</c:v>
                </c:pt>
                <c:pt idx="3">
                  <c:v>肺炎链球菌</c:v>
                </c:pt>
                <c:pt idx="4">
                  <c:v>鼻病毒A型</c:v>
                </c:pt>
                <c:pt idx="5">
                  <c:v>白念珠菌</c:v>
                </c:pt>
                <c:pt idx="6">
                  <c:v>EB病毒(EBV)</c:v>
                </c:pt>
                <c:pt idx="7">
                  <c:v>鼻病毒C型</c:v>
                </c:pt>
                <c:pt idx="8">
                  <c:v>人腺病毒3型</c:v>
                </c:pt>
                <c:pt idx="9">
                  <c:v>人呼吸道合胞病毒B型</c:v>
                </c:pt>
              </c:strCache>
            </c:strRef>
          </c:cat>
          <c:val>
            <c:numRef>
              <c:f>[工作簿1]Sheet1!$H$113:$H$122</c:f>
              <c:numCache>
                <c:formatCode>General</c:formatCode>
                <c:ptCount val="10"/>
                <c:pt idx="0">
                  <c:v>96.88</c:v>
                </c:pt>
                <c:pt idx="1">
                  <c:v>9.38</c:v>
                </c:pt>
                <c:pt idx="2">
                  <c:v>25</c:v>
                </c:pt>
                <c:pt idx="3">
                  <c:v>18.75</c:v>
                </c:pt>
                <c:pt idx="4">
                  <c:v>6.25</c:v>
                </c:pt>
                <c:pt idx="5">
                  <c:v>0</c:v>
                </c:pt>
                <c:pt idx="6">
                  <c:v>3.12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38256347"/>
        <c:axId val="335064294"/>
      </c:barChart>
      <c:catAx>
        <c:axId val="53825634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检出病原体</a:t>
                </a:r>
              </a:p>
            </c:rich>
          </c:tx>
          <c:layout>
            <c:manualLayout>
              <c:xMode val="edge"/>
              <c:yMode val="edge"/>
              <c:x val="0.432606616850769"/>
              <c:y val="0.68461169955941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5064294"/>
        <c:crosses val="autoZero"/>
        <c:auto val="1"/>
        <c:lblAlgn val="ctr"/>
        <c:lblOffset val="100"/>
        <c:noMultiLvlLbl val="0"/>
      </c:catAx>
      <c:valAx>
        <c:axId val="335064294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检出频率（</a:t>
                </a:r>
                <a:r>
                  <a:rPr lang="en-US" altLang="zh-CN"/>
                  <a:t>%</a:t>
                </a:r>
                <a:r>
                  <a:t>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82563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0918615984405"/>
          <c:y val="0.15236624117327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7ce4dc3-bcf7-4d28-88f9-6e6654e76d7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chart" Target="../charts/chart15.xml"/><Relationship Id="rId1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chart" Target="../charts/chart19.xml"/><Relationship Id="rId1" Type="http://schemas.openxmlformats.org/officeDocument/2006/relationships/chart" Target="../charts/char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chart" Target="../charts/chart22.xml"/><Relationship Id="rId1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chart" Target="../charts/chart24.xml"/><Relationship Id="rId1" Type="http://schemas.openxmlformats.org/officeDocument/2006/relationships/chart" Target="../charts/char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7"/>
          <p:cNvSpPr>
            <a:spLocks noGrp="1"/>
          </p:cNvSpPr>
          <p:nvPr>
            <p:ph type="ctrTitle"/>
          </p:nvPr>
        </p:nvSpPr>
        <p:spPr>
          <a:xfrm>
            <a:off x="1580515" y="1413510"/>
            <a:ext cx="8764270" cy="1564005"/>
          </a:xfrm>
        </p:spPr>
        <p:txBody>
          <a:bodyPr anchor="b" anchorCtr="0">
            <a:normAutofit fontScale="90000"/>
          </a:bodyPr>
          <a:p>
            <a:pPr algn="l" defTabSz="914400">
              <a:buNone/>
            </a:pPr>
            <a:r>
              <a:rPr lang="zh-CN" altLang="en-US" sz="4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普通和重症肺炎患儿下呼吸道病原体谱、耐药情况，</a:t>
            </a:r>
            <a:r>
              <a:rPr lang="zh-CN" altLang="en-US" sz="4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疾病发展危险因素分析</a:t>
            </a:r>
            <a:endParaRPr lang="zh-CN" altLang="en-US" sz="4000" kern="1200" spc="0" baseline="0">
              <a:solidFill>
                <a:schemeClr val="tx1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426085"/>
            <a:ext cx="10259060" cy="70548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在不同年龄段</a:t>
            </a:r>
            <a:r>
              <a:rPr lang="zh-CN" altLang="en-US">
                <a:sym typeface="+mn-ea"/>
              </a:rPr>
              <a:t>轻重症肺炎的病原体检出结果</a:t>
            </a:r>
            <a:endParaRPr lang="zh-CN" alt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81915" y="1804670"/>
          <a:ext cx="3815080" cy="294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55905" y="4909185"/>
            <a:ext cx="1168082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结论</a:t>
            </a:r>
            <a:r>
              <a:rPr lang="en-US" altLang="zh-CN"/>
              <a:t> 3</a:t>
            </a:r>
            <a:r>
              <a:rPr lang="zh-CN" altLang="en-US"/>
              <a:t>：在</a:t>
            </a:r>
            <a:r>
              <a:rPr lang="en-US" altLang="zh-CN"/>
              <a:t>12</a:t>
            </a:r>
            <a:r>
              <a:rPr lang="zh-CN" altLang="en-US"/>
              <a:t>例幼儿组（＜</a:t>
            </a:r>
            <a:r>
              <a:rPr lang="en-US" altLang="zh-CN"/>
              <a:t>3</a:t>
            </a:r>
            <a:r>
              <a:rPr lang="zh-CN" altLang="en-US"/>
              <a:t>岁）和</a:t>
            </a:r>
            <a:r>
              <a:rPr lang="en-US" altLang="zh-CN"/>
              <a:t>61</a:t>
            </a:r>
            <a:r>
              <a:rPr lang="zh-CN" altLang="en-US"/>
              <a:t>例学龄前组（</a:t>
            </a:r>
            <a:r>
              <a:rPr lang="en-US" altLang="zh-CN"/>
              <a:t>≥3~</a:t>
            </a:r>
            <a:r>
              <a:rPr lang="zh-CN" altLang="en-US"/>
              <a:t>＜</a:t>
            </a:r>
            <a:r>
              <a:rPr lang="en-US" altLang="zh-CN"/>
              <a:t>6</a:t>
            </a:r>
            <a:r>
              <a:rPr lang="zh-CN" altLang="en-US"/>
              <a:t>岁），</a:t>
            </a:r>
            <a:r>
              <a:rPr lang="zh-CN" altLang="en-US">
                <a:sym typeface="+mn-ea"/>
              </a:rPr>
              <a:t>病原体的分布在普通和重症患者中无统计学差异。而在</a:t>
            </a:r>
            <a:r>
              <a:rPr lang="en-US" altLang="zh-CN"/>
              <a:t>159</a:t>
            </a:r>
            <a:r>
              <a:rPr lang="zh-CN" altLang="en-US"/>
              <a:t>例学龄期组（</a:t>
            </a:r>
            <a:r>
              <a:rPr lang="en-US" altLang="zh-CN"/>
              <a:t>≥6~</a:t>
            </a:r>
            <a:r>
              <a:rPr lang="zh-CN" altLang="en-US"/>
              <a:t>＜</a:t>
            </a:r>
            <a:r>
              <a:rPr lang="en-US" altLang="zh-CN"/>
              <a:t>14</a:t>
            </a:r>
            <a:r>
              <a:rPr lang="zh-CN" altLang="en-US"/>
              <a:t>岁）</a:t>
            </a:r>
            <a:r>
              <a:rPr lang="zh-CN" altLang="en-US">
                <a:solidFill>
                  <a:srgbClr val="FF0000"/>
                </a:solidFill>
              </a:rPr>
              <a:t>肺炎支原体和呼吸道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合胞病毒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型在普通和重症肺炎中有统计学意义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，说明对于学龄期组，肺炎支原体感染后容易引起重症肺炎，呼吸道合胞病毒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型感染后以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普通肺炎为主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5" name="图表 4"/>
          <p:cNvGraphicFramePr/>
          <p:nvPr>
            <p:custDataLst>
              <p:tags r:id="rId4"/>
            </p:custDataLst>
          </p:nvPr>
        </p:nvGraphicFramePr>
        <p:xfrm>
          <a:off x="4077335" y="1805305"/>
          <a:ext cx="4024630" cy="294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custDataLst>
              <p:tags r:id="rId5"/>
            </p:custDataLst>
          </p:nvPr>
        </p:nvGraphicFramePr>
        <p:xfrm>
          <a:off x="8193405" y="1804670"/>
          <a:ext cx="3881120" cy="288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705215" y="2267585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11714480" y="2794635"/>
            <a:ext cx="360045" cy="34861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图表 9"/>
          <p:cNvGraphicFramePr/>
          <p:nvPr/>
        </p:nvGraphicFramePr>
        <p:xfrm>
          <a:off x="144145" y="1613535"/>
          <a:ext cx="5267960" cy="315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标题 1"/>
          <p:cNvSpPr>
            <a:spLocks noGrp="1"/>
          </p:cNvSpPr>
          <p:nvPr/>
        </p:nvSpPr>
        <p:spPr>
          <a:xfrm>
            <a:off x="515620" y="426085"/>
            <a:ext cx="1025906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在不同样本中普通</a:t>
            </a:r>
            <a:r>
              <a:rPr lang="zh-CN" altLang="en-US">
                <a:sym typeface="+mn-ea"/>
              </a:rPr>
              <a:t>和重症肺炎的病原体检出结果</a:t>
            </a:r>
            <a:endParaRPr lang="zh-CN" altLang="en-US"/>
          </a:p>
        </p:txBody>
      </p:sp>
      <p:graphicFrame>
        <p:nvGraphicFramePr>
          <p:cNvPr id="11" name="图表 10"/>
          <p:cNvGraphicFramePr/>
          <p:nvPr/>
        </p:nvGraphicFramePr>
        <p:xfrm>
          <a:off x="5545455" y="1613535"/>
          <a:ext cx="5443220" cy="315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03275" y="2050415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510" y="4909185"/>
            <a:ext cx="10949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结论</a:t>
            </a:r>
            <a:r>
              <a:rPr lang="en-US" altLang="zh-CN"/>
              <a:t> 4</a:t>
            </a:r>
            <a:r>
              <a:rPr lang="zh-CN" altLang="en-US"/>
              <a:t>：通过</a:t>
            </a:r>
            <a:r>
              <a:rPr lang="en-US" altLang="zh-CN"/>
              <a:t>151</a:t>
            </a:r>
            <a:r>
              <a:rPr lang="zh-CN" altLang="en-US"/>
              <a:t>份痰液标本检测提示</a:t>
            </a:r>
            <a:r>
              <a:rPr lang="zh-CN" altLang="en-US">
                <a:solidFill>
                  <a:srgbClr val="FF0000"/>
                </a:solidFill>
              </a:rPr>
              <a:t>肺炎支原体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在普通和重症肺炎中有统计学意义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，而通过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81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份灌洗液检出病原体的分布无统计学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差别。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6460" y="608330"/>
            <a:ext cx="9456420" cy="70548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不同季节普通</a:t>
            </a:r>
            <a:r>
              <a:rPr lang="zh-CN" altLang="en-US">
                <a:sym typeface="+mn-ea"/>
              </a:rPr>
              <a:t>和重症肺炎的病原体检出结果</a:t>
            </a:r>
            <a:endParaRPr lang="zh-CN" altLang="en-US"/>
          </a:p>
        </p:txBody>
      </p:sp>
      <p:graphicFrame>
        <p:nvGraphicFramePr>
          <p:cNvPr id="12" name="图表 11"/>
          <p:cNvGraphicFramePr/>
          <p:nvPr/>
        </p:nvGraphicFramePr>
        <p:xfrm>
          <a:off x="2428240" y="1584325"/>
          <a:ext cx="6172200" cy="3507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93545" y="5361940"/>
            <a:ext cx="8098790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 5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62</a:t>
            </a:r>
            <a:r>
              <a:rPr lang="zh-CN" altLang="en-US">
                <a:sym typeface="+mn-ea"/>
              </a:rPr>
              <a:t>份夏季样本</a:t>
            </a:r>
            <a:r>
              <a:rPr lang="zh-CN" altLang="en-US">
                <a:sym typeface="+mn-ea"/>
              </a:rPr>
              <a:t>中，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肺炎支原体在普通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和重症肺炎中有统计学意义</a:t>
            </a:r>
            <a:r>
              <a:rPr lang="zh-CN" altLang="en-US">
                <a:sym typeface="+mn-ea"/>
              </a:rPr>
              <a:t>，而其他季节在轻重度肺炎的病原体分布中无差别。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148965" y="2113280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70548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不同免疫</a:t>
            </a:r>
            <a:r>
              <a:rPr lang="zh-CN" altLang="en-US">
                <a:sym typeface="+mn-ea"/>
              </a:rPr>
              <a:t>状态轻重症肺炎的病原体检出结果</a:t>
            </a:r>
            <a:endParaRPr lang="zh-CN" alt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608330" y="1799590"/>
          <a:ext cx="4826000" cy="353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5843270" y="1799590"/>
          <a:ext cx="5205730" cy="353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8330" y="5505450"/>
            <a:ext cx="10440670" cy="1004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 6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130</a:t>
            </a:r>
            <a:r>
              <a:rPr lang="zh-CN" altLang="en-US">
                <a:sym typeface="+mn-ea"/>
              </a:rPr>
              <a:t>例免疫状态低下的组别中，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肺炎支原体和人腺病毒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型在普通和重症肺炎中有统计学意义</a:t>
            </a:r>
            <a:r>
              <a:rPr lang="zh-CN" altLang="en-US">
                <a:sym typeface="+mn-ea"/>
              </a:rPr>
              <a:t>，对于</a:t>
            </a:r>
            <a:r>
              <a:rPr lang="en-US" altLang="zh-CN">
                <a:sym typeface="+mn-ea"/>
              </a:rPr>
              <a:t>102</a:t>
            </a:r>
            <a:r>
              <a:rPr lang="zh-CN" altLang="en-US">
                <a:sym typeface="+mn-ea"/>
              </a:rPr>
              <a:t>例免疫正常的患者，病原体的分布在普通</a:t>
            </a:r>
            <a:r>
              <a:rPr lang="zh-CN" altLang="en-US">
                <a:sym typeface="+mn-ea"/>
              </a:rPr>
              <a:t>和重症肺炎中无统计学差别。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523990" y="2421890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075545" y="3434715"/>
            <a:ext cx="481965" cy="26543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46805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7.</a:t>
            </a:r>
            <a:r>
              <a:rPr lang="zh-CN" altLang="en-US">
                <a:sym typeface="+mn-ea"/>
              </a:rPr>
              <a:t>单双叶受累中普通</a:t>
            </a:r>
            <a:r>
              <a:rPr lang="zh-CN" altLang="en-US">
                <a:sym typeface="+mn-ea"/>
              </a:rPr>
              <a:t>和重症肺炎的病原体检出结果</a:t>
            </a:r>
            <a:endParaRPr lang="zh-CN" altLang="en-US"/>
          </a:p>
        </p:txBody>
      </p:sp>
      <p:graphicFrame>
        <p:nvGraphicFramePr>
          <p:cNvPr id="15" name="图表 14"/>
          <p:cNvGraphicFramePr/>
          <p:nvPr/>
        </p:nvGraphicFramePr>
        <p:xfrm>
          <a:off x="340995" y="1671955"/>
          <a:ext cx="5692775" cy="3916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98855" y="2072005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6234430" y="1671955"/>
          <a:ext cx="5802630" cy="391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8330" y="5732145"/>
            <a:ext cx="10440670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 7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166</a:t>
            </a:r>
            <a:r>
              <a:rPr lang="zh-CN" altLang="en-US">
                <a:sym typeface="+mn-ea"/>
              </a:rPr>
              <a:t>例影像学表现为单侧肺炎中，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肺炎支原体在普通和重症肺炎中有统计学意义。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66</a:t>
            </a:r>
            <a:r>
              <a:rPr lang="zh-CN" altLang="en-US">
                <a:sym typeface="+mn-ea"/>
              </a:rPr>
              <a:t>例双</a:t>
            </a:r>
            <a:r>
              <a:rPr lang="zh-CN" altLang="en-US">
                <a:sym typeface="+mn-ea"/>
              </a:rPr>
              <a:t>侧肺炎中，两者之间无统计学差异。</a:t>
            </a:r>
            <a:endParaRPr lang="zh-CN" altLang="en-US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8.</a:t>
            </a:r>
            <a:r>
              <a:rPr lang="zh-CN" altLang="en-US">
                <a:sym typeface="+mn-ea"/>
              </a:rPr>
              <a:t>不同肺叶数受累中普通</a:t>
            </a:r>
            <a:r>
              <a:rPr lang="zh-CN" altLang="en-US">
                <a:sym typeface="+mn-ea"/>
              </a:rPr>
              <a:t>和重症肺炎的病原体检出结果</a:t>
            </a:r>
            <a:endParaRPr lang="zh-CN" altLang="en-US"/>
          </a:p>
        </p:txBody>
      </p:sp>
      <p:graphicFrame>
        <p:nvGraphicFramePr>
          <p:cNvPr id="17" name="图表 16"/>
          <p:cNvGraphicFramePr/>
          <p:nvPr/>
        </p:nvGraphicFramePr>
        <p:xfrm>
          <a:off x="226060" y="1771650"/>
          <a:ext cx="5423535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95985" y="2174875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5817870" y="1771650"/>
          <a:ext cx="5759450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960735" y="3244850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065" y="5340985"/>
            <a:ext cx="11057255" cy="10706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121</a:t>
            </a:r>
            <a:r>
              <a:rPr lang="zh-CN" altLang="en-US">
                <a:sym typeface="+mn-ea"/>
              </a:rPr>
              <a:t>例单个肺叶中，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肺炎支原体</a:t>
            </a:r>
            <a:r>
              <a:rPr lang="zh-CN" altLang="en-US">
                <a:sym typeface="+mn-ea"/>
              </a:rPr>
              <a:t>检出在普通和重症肺炎中有统计学差异。而在</a:t>
            </a:r>
            <a:r>
              <a:rPr lang="en-US" altLang="zh-CN">
                <a:sym typeface="+mn-ea"/>
              </a:rPr>
              <a:t>111</a:t>
            </a:r>
            <a:r>
              <a:rPr lang="zh-CN" altLang="en-US">
                <a:sym typeface="+mn-ea"/>
              </a:rPr>
              <a:t>例多个肺叶中，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人呼吸道合胞病毒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型</a:t>
            </a:r>
            <a:r>
              <a:rPr lang="zh-CN" altLang="en-US">
                <a:sym typeface="+mn-ea"/>
              </a:rPr>
              <a:t>检出在普通</a:t>
            </a:r>
            <a:r>
              <a:rPr lang="zh-CN" altLang="en-US">
                <a:sym typeface="+mn-ea"/>
              </a:rPr>
              <a:t>和重症肺炎中有统计学差异。</a:t>
            </a:r>
            <a:endParaRPr lang="zh-CN" altLang="en-US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735" y="335915"/>
            <a:ext cx="10679430" cy="70548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9.</a:t>
            </a:r>
            <a:r>
              <a:rPr lang="zh-CN" altLang="en-US" sz="3110">
                <a:sym typeface="+mn-ea"/>
              </a:rPr>
              <a:t>肺炎支原体耐药和非耐药患者中普通</a:t>
            </a:r>
            <a:r>
              <a:rPr lang="zh-CN" altLang="en-US" sz="3110">
                <a:sym typeface="+mn-ea"/>
              </a:rPr>
              <a:t>和重症肺炎的病原体检出结果</a:t>
            </a:r>
            <a:endParaRPr lang="zh-CN" altLang="en-US" sz="3110"/>
          </a:p>
        </p:txBody>
      </p:sp>
      <p:graphicFrame>
        <p:nvGraphicFramePr>
          <p:cNvPr id="22" name="图表 21"/>
          <p:cNvGraphicFramePr/>
          <p:nvPr/>
        </p:nvGraphicFramePr>
        <p:xfrm>
          <a:off x="304165" y="1532255"/>
          <a:ext cx="5529580" cy="334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3" name="图表 22"/>
          <p:cNvGraphicFramePr/>
          <p:nvPr/>
        </p:nvGraphicFramePr>
        <p:xfrm>
          <a:off x="6028690" y="1532255"/>
          <a:ext cx="5751830" cy="334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7990" y="5001260"/>
            <a:ext cx="11259820" cy="1666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 9</a:t>
            </a:r>
            <a:r>
              <a:rPr lang="zh-CN" altLang="en-US">
                <a:sym typeface="+mn-ea"/>
              </a:rPr>
              <a:t>：在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例肺炎支原体非耐药组，无论普通和重症肺炎患者容易合并流感嗜血杆菌感染。在</a:t>
            </a:r>
            <a:r>
              <a:rPr lang="en-US" altLang="zh-CN">
                <a:sym typeface="+mn-ea"/>
              </a:rPr>
              <a:t>189</a:t>
            </a:r>
            <a:r>
              <a:rPr lang="zh-CN" altLang="en-US">
                <a:sym typeface="+mn-ea"/>
              </a:rPr>
              <a:t>例肺炎支原体耐药组，各组均合并感染流感嗜血杆菌，人呼吸道病毒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型，肺炎链球菌，鼻病毒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型，白念，</a:t>
            </a:r>
            <a:r>
              <a:rPr lang="en-US" altLang="zh-CN">
                <a:sym typeface="+mn-ea"/>
              </a:rPr>
              <a:t>EB</a:t>
            </a:r>
            <a:r>
              <a:rPr lang="zh-CN" altLang="en-US">
                <a:sym typeface="+mn-ea"/>
              </a:rPr>
              <a:t>病毒，鼻病毒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型。而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呼吸道合胞病毒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型在支原体耐药的普通和重症肺炎有统计学差异</a:t>
            </a:r>
            <a:r>
              <a:rPr lang="zh-CN" altLang="en-US">
                <a:sym typeface="+mn-ea"/>
              </a:rPr>
              <a:t>，更容易在</a:t>
            </a:r>
            <a:r>
              <a:rPr lang="zh-CN" altLang="en-US">
                <a:sym typeface="+mn-ea"/>
              </a:rPr>
              <a:t>普通患者中合并感染。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205845" y="1979295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20110"/>
            <a:ext cx="10969200" cy="705600"/>
          </a:xfrm>
        </p:spPr>
        <p:txBody>
          <a:bodyPr>
            <a:normAutofit/>
          </a:bodyPr>
          <a:p>
            <a:r>
              <a:rPr lang="en-US" altLang="zh-CN"/>
              <a:t>10.</a:t>
            </a:r>
            <a:r>
              <a:rPr lang="zh-CN" altLang="en-US"/>
              <a:t>不同样本在不同肺炎类型中病原体的检出</a:t>
            </a:r>
            <a:r>
              <a:rPr lang="zh-CN" altLang="en-US"/>
              <a:t>情况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527050" y="1111885"/>
          <a:ext cx="5700395" cy="4008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6306820" y="1111885"/>
          <a:ext cx="5678805" cy="400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205230" y="1835150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00790" y="3244850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8370570" y="2932430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7050" y="5121275"/>
            <a:ext cx="11736705" cy="13036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：在普通肺炎组，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肺炎支原体在痰液和灌洗液的检出有统计学差异，在灌洗液中检出率更高。</a:t>
            </a:r>
            <a:r>
              <a:rPr lang="zh-CN" altLang="en-US">
                <a:sym typeface="+mn-ea"/>
              </a:rPr>
              <a:t>而在重症肺炎中，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肺炎链球菌和人偏肺病毒在痰液和灌洗液的检出有统计学差异，在灌洗液中检出率更高</a:t>
            </a:r>
            <a:r>
              <a:rPr lang="zh-CN" altLang="en-US">
                <a:sym typeface="+mn-ea"/>
              </a:rPr>
              <a:t>。因此，对于大部分病原体，通过痰液和灌洗液的检出的一致性高，因此除肺炎支原体，肺炎链球菌和人偏肺病毒外，可通过痰液标本送检</a:t>
            </a:r>
            <a:r>
              <a:rPr lang="en-US" altLang="zh-CN">
                <a:sym typeface="+mn-ea"/>
              </a:rPr>
              <a:t>tngs</a:t>
            </a:r>
            <a:r>
              <a:rPr lang="zh-CN" altLang="en-US">
                <a:sym typeface="+mn-ea"/>
              </a:rPr>
              <a:t>获得可靠的病原体（减少临床支气管检查的操作，减轻患者痛苦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660" y="608400"/>
            <a:ext cx="10969200" cy="705600"/>
          </a:xfrm>
        </p:spPr>
        <p:txBody>
          <a:bodyPr>
            <a:normAutofit/>
          </a:bodyPr>
          <a:p>
            <a:r>
              <a:rPr lang="en-US" altLang="zh-CN"/>
              <a:t>11.</a:t>
            </a:r>
            <a:r>
              <a:rPr lang="zh-CN" altLang="en-US"/>
              <a:t>不同季节在不同肺炎类型中病原体的检出</a:t>
            </a:r>
            <a:r>
              <a:rPr lang="zh-CN" altLang="en-US"/>
              <a:t>情况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259080" y="1417955"/>
          <a:ext cx="5970270" cy="383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59080" y="5417185"/>
            <a:ext cx="11068685" cy="575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 11</a:t>
            </a:r>
            <a:r>
              <a:rPr lang="zh-CN" altLang="en-US">
                <a:sym typeface="+mn-ea"/>
              </a:rPr>
              <a:t>：在普通肺炎组，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肺炎支原体的检出在春季少，在夏，秋，冬季发病率高，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检出有统计学差异。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在重症肺炎组，因春季样本为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，无法进行卡方检验，需要增加样本量。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51865" y="2139950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1705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12.</a:t>
            </a:r>
            <a:r>
              <a:rPr lang="zh-CN" altLang="en-US">
                <a:sym typeface="+mn-ea"/>
              </a:rPr>
              <a:t>不同免疫</a:t>
            </a:r>
            <a:r>
              <a:rPr lang="zh-CN" altLang="en-US">
                <a:sym typeface="+mn-ea"/>
              </a:rPr>
              <a:t>状态在不同肺炎类型中病原体的检出情况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123825" y="1355725"/>
          <a:ext cx="5896610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6152515" y="1355725"/>
          <a:ext cx="5720715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59080" y="5478780"/>
            <a:ext cx="11068685" cy="1038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 12</a:t>
            </a:r>
            <a:r>
              <a:rPr lang="zh-CN" altLang="en-US">
                <a:sym typeface="+mn-ea"/>
              </a:rPr>
              <a:t>：在普通肺炎组，不同免疫状态患者的病原体检出无统计学差异，而在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重症肺炎组，肺炎支原体在免疫低下患者的检出率更高，有统计学差异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815455" y="2047240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2305" y="1736090"/>
            <a:ext cx="10518775" cy="2213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          </a:t>
            </a:r>
            <a:r>
              <a:rPr lang="en-US" altLang="zh-CN" sz="2400"/>
              <a:t> 1.  </a:t>
            </a:r>
            <a:r>
              <a:rPr lang="zh-CN" altLang="en-US" sz="2400"/>
              <a:t>揭示儿童普通和重症肺炎病原体的分布特点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              2.  </a:t>
            </a:r>
            <a:r>
              <a:rPr lang="zh-CN" altLang="en-US" sz="2400"/>
              <a:t>揭示儿童普通和重症肺炎病原体耐药概况</a:t>
            </a:r>
            <a:endParaRPr lang="zh-CN" altLang="en-US" sz="2400"/>
          </a:p>
          <a:p>
            <a:r>
              <a:rPr lang="en-US" altLang="zh-CN" sz="2400"/>
              <a:t>    </a:t>
            </a:r>
            <a:endParaRPr lang="en-US" altLang="zh-CN" sz="2400"/>
          </a:p>
          <a:p>
            <a:r>
              <a:rPr lang="en-US" altLang="zh-CN" sz="2400"/>
              <a:t>              3.  </a:t>
            </a:r>
            <a:r>
              <a:rPr lang="zh-CN" altLang="en-US" sz="2400"/>
              <a:t>明确儿童普通和重症肺炎发病的高危因素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44245" y="885825"/>
            <a:ext cx="1467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研究目的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" y="371475"/>
            <a:ext cx="11584305" cy="72136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13.</a:t>
            </a:r>
            <a:r>
              <a:rPr lang="zh-CN" altLang="en-US">
                <a:sym typeface="+mn-ea"/>
              </a:rPr>
              <a:t>影像学累计不同肺叶</a:t>
            </a:r>
            <a:r>
              <a:rPr lang="zh-CN" altLang="en-US">
                <a:sym typeface="+mn-ea"/>
              </a:rPr>
              <a:t>数量在不同肺炎类型中病原体的检出情况</a:t>
            </a:r>
            <a:endParaRPr lang="zh-CN" alt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370205" y="1266190"/>
          <a:ext cx="5570855" cy="3956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09265" y="314261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100445" y="1266190"/>
          <a:ext cx="5772785" cy="3956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70205" y="5396230"/>
            <a:ext cx="11068685" cy="915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结论</a:t>
            </a:r>
            <a:r>
              <a:rPr lang="en-US" altLang="zh-CN">
                <a:sym typeface="+mn-ea"/>
              </a:rPr>
              <a:t> 13</a:t>
            </a:r>
            <a:r>
              <a:rPr lang="zh-CN" altLang="en-US">
                <a:sym typeface="+mn-ea"/>
              </a:rPr>
              <a:t>：在普通肺炎组，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鼻病毒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型较少累计出现多肺叶受累，主要以单侧肺叶受累为主，统计学有差异。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而在重症肺炎组，两者之间无统计学差异。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469390"/>
            <a:ext cx="11209655" cy="52139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170" y="197485"/>
            <a:ext cx="8787765" cy="45847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预测模型(</a:t>
            </a:r>
            <a:r>
              <a:rPr lang="zh-CN" altLang="en-US">
                <a:sym typeface="+mn-ea"/>
              </a:rPr>
              <a:t>普通vs重症肺炎)初步建立的情况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8485" y="899795"/>
            <a:ext cx="5932170" cy="5806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4540" y="899795"/>
            <a:ext cx="4364355" cy="5658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筛选到的数量特征</a:t>
            </a:r>
            <a:endParaRPr lang="zh-CN" altLang="en-US"/>
          </a:p>
          <a:p>
            <a:r>
              <a:rPr lang="zh-CN" altLang="en-US"/>
              <a:t>---</a:t>
            </a:r>
            <a:endParaRPr lang="zh-CN" altLang="en-US"/>
          </a:p>
          <a:p>
            <a:r>
              <a:rPr lang="zh-CN" altLang="en-US"/>
              <a:t>住院天数</a:t>
            </a:r>
            <a:endParaRPr lang="zh-CN" altLang="en-US"/>
          </a:p>
          <a:p>
            <a:r>
              <a:rPr lang="zh-CN" altLang="en-US"/>
              <a:t>xray(累计肺段数量)</a:t>
            </a:r>
            <a:endParaRPr lang="zh-CN" altLang="en-US"/>
          </a:p>
          <a:p>
            <a:r>
              <a:rPr lang="zh-CN" altLang="en-US"/>
              <a:t>CRP(C反应蛋白)</a:t>
            </a:r>
            <a:endParaRPr lang="zh-CN" altLang="en-US"/>
          </a:p>
          <a:p>
            <a:r>
              <a:rPr lang="zh-CN" altLang="en-US"/>
              <a:t>TNF-α</a:t>
            </a:r>
            <a:endParaRPr lang="zh-CN" altLang="en-US"/>
          </a:p>
          <a:p>
            <a:r>
              <a:rPr lang="zh-CN" altLang="en-US"/>
              <a:t>白蛋白水平</a:t>
            </a:r>
            <a:endParaRPr lang="zh-CN" altLang="en-US"/>
          </a:p>
          <a:p>
            <a:r>
              <a:rPr lang="zh-CN" altLang="en-US"/>
              <a:t>CD4+ T淋巴细胞计数</a:t>
            </a:r>
            <a:endParaRPr lang="zh-CN" altLang="en-US"/>
          </a:p>
          <a:p>
            <a:r>
              <a:rPr lang="zh-CN" altLang="en-US"/>
              <a:t>CD4/CD8比值</a:t>
            </a:r>
            <a:endParaRPr lang="zh-CN" altLang="en-US"/>
          </a:p>
          <a:p>
            <a:r>
              <a:rPr lang="zh-CN" altLang="en-US"/>
              <a:t>免疫球蛋白IgA</a:t>
            </a:r>
            <a:endParaRPr lang="zh-CN" altLang="en-US"/>
          </a:p>
          <a:p>
            <a:r>
              <a:rPr lang="zh-CN" altLang="en-US"/>
              <a:t>免疫球蛋白IgE</a:t>
            </a:r>
            <a:endParaRPr lang="zh-CN" altLang="en-US"/>
          </a:p>
          <a:p>
            <a:r>
              <a:rPr lang="zh-CN" altLang="en-US"/>
              <a:t>总蛋白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筛选到的类别特征</a:t>
            </a:r>
            <a:endParaRPr lang="zh-CN" altLang="en-US"/>
          </a:p>
          <a:p>
            <a:r>
              <a:rPr lang="zh-CN" altLang="en-US"/>
              <a:t>---</a:t>
            </a:r>
            <a:endParaRPr lang="zh-CN" altLang="en-US"/>
          </a:p>
          <a:p>
            <a:r>
              <a:rPr lang="zh-CN" altLang="en-US"/>
              <a:t>性别(0:女; 1:男)</a:t>
            </a:r>
            <a:endParaRPr lang="zh-CN" altLang="en-US"/>
          </a:p>
          <a:p>
            <a:r>
              <a:rPr lang="zh-CN" altLang="en-US"/>
              <a:t>发病季节</a:t>
            </a:r>
            <a:endParaRPr lang="zh-CN" altLang="en-US"/>
          </a:p>
          <a:p>
            <a:r>
              <a:rPr lang="zh-CN" altLang="en-US"/>
              <a:t>细菌感染（注释：是否为细菌感染）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模型性能（20% test）：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5"/>
          <p:cNvSpPr txBox="1"/>
          <p:nvPr/>
        </p:nvSpPr>
        <p:spPr>
          <a:xfrm>
            <a:off x="916940" y="586105"/>
            <a:ext cx="58547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latin typeface="+mn-ea"/>
                <a:cs typeface="+mn-ea"/>
              </a:rPr>
              <a:t>普通肺炎和重症</a:t>
            </a:r>
            <a:r>
              <a:rPr lang="zh-CN" altLang="en-US" sz="2000">
                <a:latin typeface="+mn-ea"/>
                <a:cs typeface="+mn-ea"/>
              </a:rPr>
              <a:t>肺炎诊断标准（纳入、排除标准）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099" name="文本框 2"/>
          <p:cNvSpPr txBox="1"/>
          <p:nvPr/>
        </p:nvSpPr>
        <p:spPr>
          <a:xfrm>
            <a:off x="916940" y="1195705"/>
            <a:ext cx="10358120" cy="3825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FF0000"/>
                </a:solidFill>
                <a:latin typeface="+mn-ea"/>
                <a:cs typeface="+mn-ea"/>
              </a:rPr>
              <a:t>纳入标准：</a:t>
            </a:r>
            <a:r>
              <a:rPr lang="zh-CN" altLang="en-US" sz="1600">
                <a:latin typeface="+mn-ea"/>
                <a:cs typeface="+mn-ea"/>
              </a:rPr>
              <a:t>（</a:t>
            </a:r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）年龄≤</a:t>
            </a:r>
            <a:r>
              <a:rPr lang="en-US" altLang="zh-CN" sz="1600">
                <a:latin typeface="+mn-ea"/>
                <a:cs typeface="+mn-ea"/>
              </a:rPr>
              <a:t>14</a:t>
            </a:r>
            <a:r>
              <a:rPr lang="zh-CN" altLang="en-US" sz="1600">
                <a:latin typeface="+mn-ea"/>
                <a:cs typeface="+mn-ea"/>
              </a:rPr>
              <a:t>岁；（</a:t>
            </a:r>
            <a:r>
              <a:rPr lang="en-US" altLang="zh-CN" sz="1600">
                <a:latin typeface="+mn-ea"/>
                <a:cs typeface="+mn-ea"/>
              </a:rPr>
              <a:t>2</a:t>
            </a:r>
            <a:r>
              <a:rPr lang="zh-CN" altLang="en-US" sz="1600">
                <a:latin typeface="+mn-ea"/>
                <a:cs typeface="+mn-ea"/>
              </a:rPr>
              <a:t>）肺炎诊断依据患儿临床症状、体征、影像学等综合信息。患儿肺炎常表现为发热、咳嗽、喘息、呼吸增快，肺部听诊见湿性啰音，CT显示肺部炎性浸润性异常。（</a:t>
            </a:r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）当患儿出现以下任一</a:t>
            </a:r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项表现，则诊断为重症肺炎：①拒食或存在脱水症状；②存在意识障碍（昏睡、嗜睡），呼吸频率增快（婴儿≥</a:t>
            </a:r>
            <a:r>
              <a:rPr lang="en-US" altLang="zh-CN" sz="1600">
                <a:latin typeface="+mn-ea"/>
                <a:cs typeface="+mn-ea"/>
              </a:rPr>
              <a:t>70</a:t>
            </a:r>
            <a:r>
              <a:rPr lang="zh-CN" altLang="en-US" sz="1600">
                <a:latin typeface="+mn-ea"/>
                <a:cs typeface="+mn-ea"/>
              </a:rPr>
              <a:t>次／分，</a:t>
            </a:r>
            <a:r>
              <a:rPr lang="en-US" altLang="zh-CN" sz="1600">
                <a:latin typeface="+mn-ea"/>
                <a:cs typeface="+mn-ea"/>
              </a:rPr>
              <a:t>1</a:t>
            </a:r>
            <a:r>
              <a:rPr lang="zh-CN" altLang="en-US" sz="1600">
                <a:latin typeface="+mn-ea"/>
                <a:cs typeface="+mn-ea"/>
              </a:rPr>
              <a:t>岁以上年长儿≥</a:t>
            </a:r>
            <a:r>
              <a:rPr lang="en-US" altLang="zh-CN" sz="1600">
                <a:latin typeface="+mn-ea"/>
                <a:cs typeface="+mn-ea"/>
              </a:rPr>
              <a:t>50</a:t>
            </a:r>
            <a:r>
              <a:rPr lang="zh-CN" altLang="en-US" sz="1600">
                <a:latin typeface="+mn-ea"/>
                <a:cs typeface="+mn-ea"/>
              </a:rPr>
              <a:t>次／分）；③存在呼吸困难或发绀（鼻翼煽动、呻吟及三凹征）；④肺部病变浸润至受累多个肺叶；⑤存在胸腔积液；⑥血氧饱和度≤</a:t>
            </a:r>
            <a:r>
              <a:rPr lang="en-US" altLang="zh-CN" sz="1600">
                <a:latin typeface="+mn-ea"/>
                <a:cs typeface="+mn-ea"/>
              </a:rPr>
              <a:t>92</a:t>
            </a:r>
            <a:r>
              <a:rPr lang="zh-CN" altLang="en-US" sz="1600">
                <a:latin typeface="+mn-ea"/>
                <a:cs typeface="+mn-ea"/>
              </a:rPr>
              <a:t>％；⑦存在脑膜炎、心包炎、关节炎、脓毒症等肺外并发症，符合下呼吸道感染临床特征（咳嗽、咳痰、胸痛、气促、头疼等）</a:t>
            </a:r>
            <a:r>
              <a:rPr lang="en-US" altLang="zh-CN" sz="1600">
                <a:latin typeface="+mn-ea"/>
                <a:cs typeface="+mn-ea"/>
              </a:rPr>
              <a:t>*</a:t>
            </a:r>
            <a:r>
              <a:rPr lang="zh-CN" altLang="en-US" sz="1600">
                <a:latin typeface="+mn-ea"/>
                <a:cs typeface="+mn-ea"/>
              </a:rPr>
              <a:t>。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FF0000"/>
                </a:solidFill>
                <a:latin typeface="+mn-ea"/>
                <a:cs typeface="+mn-ea"/>
              </a:rPr>
              <a:t>排除标准：</a:t>
            </a:r>
            <a:r>
              <a:rPr lang="zh-CN" altLang="en-US" sz="1600">
                <a:latin typeface="+mn-ea"/>
                <a:cs typeface="+mn-ea"/>
              </a:rPr>
              <a:t>（1）存在</a:t>
            </a:r>
            <a:r>
              <a:rPr lang="zh-CN" altLang="en-US" sz="1600">
                <a:latin typeface="+mn-ea"/>
                <a:cs typeface="+mn-ea"/>
                <a:sym typeface="宋体" panose="02010600030101010101" pitchFamily="2" charset="-122"/>
              </a:rPr>
              <a:t>先天性肺病患者；（</a:t>
            </a:r>
            <a:r>
              <a:rPr lang="en-US" altLang="zh-CN" sz="1600">
                <a:latin typeface="+mn-ea"/>
                <a:cs typeface="+mn-ea"/>
                <a:sym typeface="宋体" panose="02010600030101010101" pitchFamily="2" charset="-122"/>
              </a:rPr>
              <a:t>2</a:t>
            </a:r>
            <a:r>
              <a:rPr lang="zh-CN" altLang="en-US" sz="1600">
                <a:latin typeface="+mn-ea"/>
                <a:cs typeface="+mn-ea"/>
                <a:sym typeface="宋体" panose="02010600030101010101" pitchFamily="2" charset="-122"/>
              </a:rPr>
              <a:t>）存在支气管哮喘、气胸</a:t>
            </a:r>
            <a:r>
              <a:rPr lang="zh-CN" altLang="en-US" sz="1600">
                <a:latin typeface="+mn-ea"/>
                <a:cs typeface="+mn-ea"/>
              </a:rPr>
              <a:t>等其他呼吸系统疾病者；（</a:t>
            </a:r>
            <a:r>
              <a:rPr lang="en-US" altLang="zh-CN" sz="1600">
                <a:latin typeface="+mn-ea"/>
                <a:cs typeface="+mn-ea"/>
              </a:rPr>
              <a:t>3</a:t>
            </a:r>
            <a:r>
              <a:rPr lang="zh-CN" altLang="en-US" sz="1600">
                <a:latin typeface="+mn-ea"/>
                <a:cs typeface="+mn-ea"/>
              </a:rPr>
              <a:t>）免疫缺陷病患者；（</a:t>
            </a:r>
            <a:r>
              <a:rPr lang="en-US" altLang="zh-CN" sz="1600">
                <a:latin typeface="+mn-ea"/>
                <a:cs typeface="+mn-ea"/>
              </a:rPr>
              <a:t>4</a:t>
            </a:r>
            <a:r>
              <a:rPr lang="zh-CN" altLang="en-US" sz="1600">
                <a:latin typeface="+mn-ea"/>
                <a:cs typeface="+mn-ea"/>
              </a:rPr>
              <a:t>）存在严重心、肝、肾功能不全者；（</a:t>
            </a:r>
            <a:r>
              <a:rPr lang="en-US" altLang="zh-CN" sz="1600">
                <a:latin typeface="+mn-ea"/>
                <a:cs typeface="+mn-ea"/>
              </a:rPr>
              <a:t>5</a:t>
            </a:r>
            <a:r>
              <a:rPr lang="zh-CN" altLang="en-US" sz="1600">
                <a:latin typeface="+mn-ea"/>
                <a:cs typeface="+mn-ea"/>
              </a:rPr>
              <a:t>）存在重度营养不良患者；（</a:t>
            </a:r>
            <a:r>
              <a:rPr lang="en-US" altLang="zh-CN" sz="1600">
                <a:latin typeface="+mn-ea"/>
                <a:cs typeface="+mn-ea"/>
              </a:rPr>
              <a:t>6</a:t>
            </a:r>
            <a:r>
              <a:rPr lang="zh-CN" altLang="en-US" sz="1600">
                <a:latin typeface="+mn-ea"/>
                <a:cs typeface="+mn-ea"/>
              </a:rPr>
              <a:t>）曾接收肺部手术患者。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994410" y="6396990"/>
            <a:ext cx="9036050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zh-CN" altLang="en-US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儿童社区获得性肺炎诊疗规范（</a:t>
            </a:r>
            <a:r>
              <a:rPr lang="en-US" altLang="zh-CN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年版）编写审定专家组．儿童社区获得性肺炎诊疗规范（</a:t>
            </a:r>
            <a:r>
              <a:rPr lang="en-US" altLang="zh-CN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年版）．全科医学临床与教育，</a:t>
            </a:r>
            <a:r>
              <a:rPr lang="en-US" altLang="zh-CN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en-US" altLang="zh-CN" sz="1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771-777.</a:t>
            </a:r>
            <a:endParaRPr lang="zh-CN" altLang="en-US" sz="1000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470" y="608330"/>
            <a:ext cx="9015095" cy="705485"/>
          </a:xfrm>
        </p:spPr>
        <p:txBody>
          <a:bodyPr/>
          <a:p>
            <a:r>
              <a:rPr lang="zh-CN" altLang="en-US"/>
              <a:t>设计数据集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13815" y="2101850"/>
          <a:ext cx="8504555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335"/>
                <a:gridCol w="1311275"/>
                <a:gridCol w="1897380"/>
                <a:gridCol w="2615565"/>
              </a:tblGrid>
              <a:tr h="591820">
                <a:tc rowSpan="2" gridSpan="2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下呼吸道样本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9182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痰液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肺泡灌洗液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918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普通肺炎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9182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重症</a:t>
                      </a:r>
                      <a:r>
                        <a:rPr lang="zh-CN" altLang="en-US"/>
                        <a:t>肺炎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918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验证集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普通</a:t>
                      </a:r>
                      <a:r>
                        <a:rPr lang="zh-CN" altLang="en-US"/>
                        <a:t>肺炎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9182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重症</a:t>
                      </a:r>
                      <a:r>
                        <a:rPr lang="zh-CN" altLang="en-US"/>
                        <a:t>肺炎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206625" y="476250"/>
          <a:ext cx="7077075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360680"/>
                <a:gridCol w="1737360"/>
                <a:gridCol w="363855"/>
                <a:gridCol w="2068195"/>
                <a:gridCol w="464185"/>
              </a:tblGrid>
              <a:tr h="274320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临床收集指标</a:t>
                      </a:r>
                      <a:r>
                        <a:rPr lang="en-US" altLang="zh-CN" sz="1200"/>
                        <a:t> *</a:t>
                      </a:r>
                      <a:endParaRPr lang="en-US" altLang="zh-CN" sz="12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/>
                        <a:t>临床指标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Y / N</a:t>
                      </a:r>
                      <a:endParaRPr lang="en-US" altLang="zh-CN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/>
                        <a:t>临床指标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>
                          <a:sym typeface="+mn-ea"/>
                        </a:rPr>
                        <a:t>Y / N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 b="1"/>
                        <a:t>Y / N</a:t>
                      </a:r>
                      <a:endParaRPr lang="en-US" altLang="zh-CN" sz="1000" b="1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FF0000"/>
                          </a:solidFill>
                          <a:sym typeface="+mn-ea"/>
                        </a:rPr>
                        <a:t>临床最终确诊（肺炎</a:t>
                      </a: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800">
                          <a:solidFill>
                            <a:srgbClr val="FF0000"/>
                          </a:solidFill>
                          <a:sym typeface="+mn-ea"/>
                        </a:rPr>
                        <a:t>or</a:t>
                      </a:r>
                      <a:r>
                        <a:rPr lang="en-US" altLang="zh-CN" sz="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800">
                          <a:solidFill>
                            <a:srgbClr val="FF0000"/>
                          </a:solidFill>
                          <a:sym typeface="+mn-ea"/>
                        </a:rPr>
                        <a:t>重症肺炎）</a:t>
                      </a:r>
                      <a:endParaRPr lang="zh-CN" altLang="en-US" sz="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CRP（C反应蛋白）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  <a:sym typeface="+mn-ea"/>
                        </a:rPr>
                        <a:t>有创机械通气（是、否）</a:t>
                      </a:r>
                      <a:endParaRPr lang="zh-CN" altLang="en-US" sz="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FF0000"/>
                          </a:solidFill>
                          <a:sym typeface="+mn-ea"/>
                        </a:rPr>
                        <a:t>根据临床过程，tNGS认定的病原体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红细胞沉降率ESR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  <a:sym typeface="+mn-ea"/>
                        </a:rPr>
                        <a:t>合并症1（高血压）</a:t>
                      </a:r>
                      <a:endParaRPr lang="zh-CN" altLang="en-US" sz="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FF0000"/>
                          </a:solidFill>
                          <a:sym typeface="+mn-ea"/>
                        </a:rPr>
                        <a:t>根据临床过程，综合认定的病原体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IL-1β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  <a:sym typeface="+mn-ea"/>
                        </a:rPr>
                        <a:t>合并症2（低血压）</a:t>
                      </a:r>
                      <a:endParaRPr lang="zh-CN" altLang="en-US" sz="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FF0000"/>
                          </a:solidFill>
                        </a:rPr>
                        <a:t>依据综合认定病原体，感染类型（单一感染or混合感染）</a:t>
                      </a:r>
                      <a:endParaRPr lang="zh-CN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IL-6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  <a:sym typeface="+mn-ea"/>
                        </a:rPr>
                        <a:t>合并症3（糖尿病）</a:t>
                      </a:r>
                      <a:endParaRPr lang="zh-CN" altLang="en-US" sz="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FF0000"/>
                          </a:solidFill>
                        </a:rPr>
                        <a:t>X摄片提示（位点数：单灶感染or多灶感染； 范围：亚肺叶or肺叶）</a:t>
                      </a:r>
                      <a:endParaRPr lang="zh-CN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IL-8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合并症4（免疫缺陷）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FF0000"/>
                          </a:solidFill>
                        </a:rPr>
                        <a:t>根据tNGS结果，改变临床用药（是，否）</a:t>
                      </a:r>
                      <a:endParaRPr lang="zh-CN" altLang="en-US" sz="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IL-10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存在脑膜炎、心包炎、关节炎、脓毒症的肺外并发症（填病名）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FF0000"/>
                          </a:solidFill>
                          <a:sym typeface="+mn-ea"/>
                        </a:rPr>
                        <a:t>胸腔积液（有、无）</a:t>
                      </a:r>
                      <a:endParaRPr lang="zh-CN" altLang="en-US" sz="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TNF-α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菌血症（有、无）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FF0000"/>
                          </a:solidFill>
                          <a:sym typeface="+mn-ea"/>
                        </a:rPr>
                        <a:t>脓胸（是、否）</a:t>
                      </a:r>
                      <a:endParaRPr lang="zh-CN" altLang="en-US" sz="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CD64指标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住院天数（天）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培养鉴定结果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白蛋白水平（</a:t>
                      </a:r>
                      <a:r>
                        <a:rPr lang="zh-CN" altLang="en-US" sz="800">
                          <a:sym typeface="+mn-ea"/>
                        </a:rPr>
                        <a:t>参考值</a:t>
                      </a:r>
                      <a:r>
                        <a:rPr lang="en-US" sz="800">
                          <a:sym typeface="+mn-ea"/>
                        </a:rPr>
                        <a:t>30 g/L</a:t>
                      </a:r>
                      <a:r>
                        <a:rPr lang="zh-CN" altLang="en-US" sz="800">
                          <a:sym typeface="+mn-ea"/>
                        </a:rPr>
                        <a:t>）	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儿童重症监护室（PICU）天数（未进填0）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药敏结果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血红蛋白</a:t>
                      </a:r>
                      <a:r>
                        <a:rPr lang="zh-CN" altLang="en-US" sz="800"/>
                        <a:t>水平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治疗结局（治愈、好转、无效）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涂片、染色、镜检鉴定结果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低钠血症（血钠浓度小于135</a:t>
                      </a:r>
                      <a:r>
                        <a:rPr lang="en-US" altLang="zh-CN" sz="800"/>
                        <a:t> </a:t>
                      </a:r>
                      <a:r>
                        <a:rPr lang="zh-CN" altLang="en-US" sz="800"/>
                        <a:t>mmol/L，是、否）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出院后28天内，又因肺炎住院（是、否）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血清学鉴定结果（抗原抗体凝集反应、G试验、GM试验）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肺炎球菌负荷（血浆、胸膜or其他样本中）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/>
                        <a:t>其他分子鉴定结果（</a:t>
                      </a:r>
                      <a:r>
                        <a:rPr lang="en-US" altLang="zh-CN" sz="800"/>
                        <a:t>Xpert</a:t>
                      </a:r>
                      <a:r>
                        <a:rPr lang="zh-CN" altLang="en-US" sz="800"/>
                        <a:t>、PCR、qPCR）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  <a:sym typeface="+mn-ea"/>
                        </a:rPr>
                        <a:t>体温最高（度）	</a:t>
                      </a:r>
                      <a:endParaRPr lang="zh-CN" altLang="en-US" sz="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血氧饱和度（参考值</a:t>
                      </a:r>
                      <a:r>
                        <a:rPr lang="en-US" altLang="zh-CN" sz="800">
                          <a:sym typeface="+mn-ea"/>
                        </a:rPr>
                        <a:t>92</a:t>
                      </a:r>
                      <a:r>
                        <a:rPr lang="zh-CN" altLang="en-US" sz="800">
                          <a:sym typeface="+mn-ea"/>
                        </a:rPr>
                        <a:t>%）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  <a:sym typeface="+mn-ea"/>
                        </a:rPr>
                        <a:t>体温最低（度）</a:t>
                      </a:r>
                      <a:endParaRPr lang="zh-CN" altLang="en-US" sz="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中性粒细胞比例%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  <a:sym typeface="+mn-ea"/>
                        </a:rPr>
                        <a:t>发热天数（大于3</a:t>
                      </a:r>
                      <a:r>
                        <a:rPr lang="en-US" altLang="zh-CN" sz="800">
                          <a:solidFill>
                            <a:srgbClr val="0070C0"/>
                          </a:solidFill>
                          <a:sym typeface="+mn-ea"/>
                        </a:rPr>
                        <a:t>8</a:t>
                      </a:r>
                      <a:r>
                        <a:rPr lang="zh-CN" altLang="en-US" sz="800">
                          <a:solidFill>
                            <a:srgbClr val="0070C0"/>
                          </a:solidFill>
                          <a:sym typeface="+mn-ea"/>
                        </a:rPr>
                        <a:t>度天数）</a:t>
                      </a:r>
                      <a:endParaRPr lang="zh-CN" altLang="en-US" sz="8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中性粒细胞计数	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咳嗽（有、无）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淋巴细胞计数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咳痰（有、</a:t>
                      </a: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无）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中性粒细胞计数</a:t>
                      </a:r>
                      <a:r>
                        <a:rPr lang="en-US" altLang="zh-CN" sz="800">
                          <a:sym typeface="+mn-ea"/>
                        </a:rPr>
                        <a:t> </a:t>
                      </a:r>
                      <a:r>
                        <a:rPr lang="zh-CN" altLang="en-US" sz="800">
                          <a:sym typeface="+mn-ea"/>
                        </a:rPr>
                        <a:t>/</a:t>
                      </a:r>
                      <a:r>
                        <a:rPr lang="en-US" altLang="zh-CN" sz="800">
                          <a:sym typeface="+mn-ea"/>
                        </a:rPr>
                        <a:t> </a:t>
                      </a:r>
                      <a:r>
                        <a:rPr lang="zh-CN" altLang="en-US" sz="800">
                          <a:sym typeface="+mn-ea"/>
                        </a:rPr>
                        <a:t>淋巴细胞计数</a:t>
                      </a:r>
                      <a:r>
                        <a:rPr lang="en-US" altLang="zh-CN" sz="800">
                          <a:sym typeface="+mn-ea"/>
                        </a:rPr>
                        <a:t> </a:t>
                      </a:r>
                      <a:r>
                        <a:rPr lang="zh-CN" altLang="en-US" sz="800">
                          <a:sym typeface="+mn-ea"/>
                        </a:rPr>
                        <a:t>比值	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呼吸急促（是、否）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白细胞计数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呼吸困难或发绀（鼻翼煽动、呻吟及三凹征）（是，否）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SAA（血清淀粉样蛋白A）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胸痛（是，否）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PCT（降钙素原）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精神状态（正常、嗜睡</a:t>
                      </a:r>
                      <a:r>
                        <a:rPr lang="en-US" altLang="zh-CN" sz="80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zh-CN" altLang="en-US" sz="800">
                          <a:solidFill>
                            <a:srgbClr val="0070C0"/>
                          </a:solidFill>
                        </a:rPr>
                        <a:t>昏睡、昏迷）</a:t>
                      </a:r>
                      <a:endParaRPr lang="zh-CN" altLang="en-US" sz="80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86" name="组合 19"/>
          <p:cNvGrpSpPr/>
          <p:nvPr/>
        </p:nvGrpSpPr>
        <p:grpSpPr>
          <a:xfrm>
            <a:off x="1593850" y="1187450"/>
            <a:ext cx="612775" cy="5257800"/>
            <a:chOff x="-437" y="330"/>
            <a:chExt cx="1462" cy="12548"/>
          </a:xfrm>
        </p:grpSpPr>
        <p:sp>
          <p:nvSpPr>
            <p:cNvPr id="14" name="左大括号 13"/>
            <p:cNvSpPr/>
            <p:nvPr/>
          </p:nvSpPr>
          <p:spPr>
            <a:xfrm>
              <a:off x="661" y="330"/>
              <a:ext cx="364" cy="473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661" y="5165"/>
              <a:ext cx="276" cy="771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289" name="文本框 16"/>
            <p:cNvSpPr txBox="1"/>
            <p:nvPr/>
          </p:nvSpPr>
          <p:spPr>
            <a:xfrm>
              <a:off x="-437" y="1901"/>
              <a:ext cx="733" cy="28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临床资料</a:t>
              </a:r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90" name="文本框 17"/>
            <p:cNvSpPr txBox="1"/>
            <p:nvPr/>
          </p:nvSpPr>
          <p:spPr>
            <a:xfrm>
              <a:off x="-375" y="5836"/>
              <a:ext cx="876" cy="3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实验室检测指标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91" name="组合 20"/>
          <p:cNvGrpSpPr/>
          <p:nvPr/>
        </p:nvGrpSpPr>
        <p:grpSpPr>
          <a:xfrm>
            <a:off x="9480550" y="1123950"/>
            <a:ext cx="388938" cy="2851150"/>
            <a:chOff x="18012" y="2118"/>
            <a:chExt cx="927" cy="6801"/>
          </a:xfrm>
        </p:grpSpPr>
        <p:sp>
          <p:nvSpPr>
            <p:cNvPr id="16" name="左大括号 15"/>
            <p:cNvSpPr/>
            <p:nvPr/>
          </p:nvSpPr>
          <p:spPr>
            <a:xfrm rot="10800000">
              <a:off x="18012" y="2118"/>
              <a:ext cx="335" cy="6801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293" name="文本框 18"/>
            <p:cNvSpPr txBox="1"/>
            <p:nvPr/>
          </p:nvSpPr>
          <p:spPr>
            <a:xfrm>
              <a:off x="18434" y="2969"/>
              <a:ext cx="505" cy="3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/>
            <a:p>
              <a:r>
                <a:rPr lang="zh-CN" altLang="en-US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临床症状</a:t>
              </a:r>
              <a:endParaRPr lang="zh-CN" altLang="en-US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14020" y="244475"/>
            <a:ext cx="120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最初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0285" y="309880"/>
            <a:ext cx="120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调整方案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335405" y="910590"/>
          <a:ext cx="8532495" cy="1176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75"/>
                <a:gridCol w="2231073"/>
                <a:gridCol w="2133123"/>
                <a:gridCol w="2133124"/>
              </a:tblGrid>
              <a:tr h="57467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临床指标</a:t>
                      </a:r>
                      <a:endParaRPr lang="zh-CN" altLang="en-US" sz="1800" b="1"/>
                    </a:p>
                    <a:p>
                      <a:pPr algn="l" fontAlgn="ctr">
                        <a:buNone/>
                      </a:pP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临床指标</a:t>
                      </a:r>
                      <a:endParaRPr lang="zh-CN" altLang="en-US" sz="1800" b="1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临床指标</a:t>
                      </a:r>
                      <a:endParaRPr lang="zh-CN" altLang="en-US" sz="1800" b="1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临床指标</a:t>
                      </a:r>
                      <a:endParaRPr lang="zh-CN" altLang="en-US" sz="1800" b="1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发病季节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PCT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（降钙素原）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CD4+ T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淋巴细胞 计数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血清补体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Cq1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性别（男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女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CRP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反应蛋白）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CD8+ T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淋巴细胞 计数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免疫球蛋白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IgG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年龄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红细胞沉降率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ESR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CD4/CD8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比值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免疫球蛋白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IgA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xray(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单侧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还是双侧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IL-1β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CD4/CD8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比值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＜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），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≥1.5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免疫球蛋白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IgM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xray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（累计肺段数量）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IL-6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补体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免疫球蛋白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IgE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白细胞计数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IL-8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补体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IgG1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中性粒细胞比例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TNF-α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铁蛋白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IgG2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中性粒细胞计数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白蛋白水平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转铁蛋白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IgG3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淋巴细胞计数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前白蛋白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IgG4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中性粒细胞计数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淋巴细胞计数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总蛋白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临床确诊（肺炎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or 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重症肺炎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 fontAlgn="ctr"/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标本（痰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灌洗液</a:t>
                      </a:r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病原体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anchor="ctr" anchorCtr="0"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569460" y="570865"/>
            <a:ext cx="206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临床信息收集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13815" y="1786255"/>
          <a:ext cx="8504555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335"/>
                <a:gridCol w="1311275"/>
                <a:gridCol w="1897380"/>
                <a:gridCol w="2615565"/>
              </a:tblGrid>
              <a:tr h="591820">
                <a:tc rowSpan="2" gridSpan="2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下呼吸道样本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9182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痰液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肺泡灌洗液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918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普通肺炎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69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9182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重症</a:t>
                      </a:r>
                      <a:r>
                        <a:rPr lang="zh-CN" altLang="en-US"/>
                        <a:t>肺炎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66470" y="608330"/>
            <a:ext cx="9015095" cy="705485"/>
          </a:xfrm>
        </p:spPr>
        <p:txBody>
          <a:bodyPr/>
          <a:p>
            <a:r>
              <a:rPr lang="zh-CN" altLang="en-US"/>
              <a:t>已收集数据</a:t>
            </a:r>
            <a:r>
              <a:rPr lang="zh-CN" altLang="en-US"/>
              <a:t>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2689225" y="1520825"/>
          <a:ext cx="6408420" cy="3816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89225" y="406400"/>
            <a:ext cx="6409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 </a:t>
            </a:r>
            <a:r>
              <a:rPr lang="zh-CN" altLang="en-US" sz="3200"/>
              <a:t>普通</a:t>
            </a:r>
            <a:r>
              <a:rPr lang="zh-CN" altLang="en-US" sz="3200"/>
              <a:t>和重</a:t>
            </a:r>
            <a:r>
              <a:rPr lang="zh-CN" altLang="en-US" sz="3200"/>
              <a:t>症肺炎病原体检出结果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8549640" y="2851150"/>
            <a:ext cx="294640" cy="16129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800">
                <a:latin typeface="微软雅黑" panose="020B0503020204020204" charset="-122"/>
                <a:ea typeface="微软雅黑" panose="020B0503020204020204" charset="-122"/>
              </a:rPr>
              <a:t>✱</a:t>
            </a:r>
            <a:endParaRPr lang="zh-CN" altLang="en-US" sz="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V="1">
            <a:off x="3432175" y="1724660"/>
            <a:ext cx="254000" cy="325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800">
                <a:latin typeface="微软雅黑" panose="020B0503020204020204" charset="-122"/>
                <a:ea typeface="微软雅黑" panose="020B0503020204020204" charset="-122"/>
              </a:rPr>
              <a:t>✱</a:t>
            </a:r>
            <a:endParaRPr lang="zh-CN" altLang="en-US" sz="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0685" y="5244465"/>
            <a:ext cx="1179131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结论：</a:t>
            </a:r>
            <a:r>
              <a:rPr lang="en-US" altLang="zh-CN"/>
              <a:t>1.</a:t>
            </a:r>
            <a:r>
              <a:rPr lang="zh-CN" altLang="en-US"/>
              <a:t>在普通</a:t>
            </a:r>
            <a:r>
              <a:rPr lang="zh-CN" altLang="en-US"/>
              <a:t>和重</a:t>
            </a:r>
            <a:r>
              <a:rPr lang="zh-CN" altLang="en-US"/>
              <a:t>症肺炎中，通过</a:t>
            </a:r>
            <a:r>
              <a:rPr lang="en-US" altLang="zh-CN"/>
              <a:t>tngs</a:t>
            </a:r>
            <a:r>
              <a:rPr lang="zh-CN" altLang="en-US"/>
              <a:t>检出前十病原体分别是（肺炎支原体，流感嗜血杆菌，人呼吸道病毒</a:t>
            </a:r>
            <a:r>
              <a:rPr lang="en-US" altLang="zh-CN"/>
              <a:t>3</a:t>
            </a:r>
            <a:r>
              <a:rPr lang="zh-CN" altLang="en-US"/>
              <a:t>型，肺炎链球菌，鼻病毒</a:t>
            </a:r>
            <a:r>
              <a:rPr lang="en-US" altLang="zh-CN"/>
              <a:t>A</a:t>
            </a:r>
            <a:r>
              <a:rPr lang="zh-CN" altLang="en-US"/>
              <a:t>型，白色念珠菌，</a:t>
            </a:r>
            <a:r>
              <a:rPr lang="en-US" altLang="zh-CN"/>
              <a:t>EB</a:t>
            </a:r>
            <a:r>
              <a:rPr lang="zh-CN" altLang="en-US"/>
              <a:t>病毒，鼻病毒</a:t>
            </a:r>
            <a:r>
              <a:rPr lang="en-US" altLang="zh-CN"/>
              <a:t>C</a:t>
            </a:r>
            <a:r>
              <a:rPr lang="zh-CN" altLang="en-US"/>
              <a:t>型，人腺病毒</a:t>
            </a:r>
            <a:r>
              <a:rPr lang="en-US" altLang="zh-CN"/>
              <a:t>3</a:t>
            </a:r>
            <a:r>
              <a:rPr lang="zh-CN" altLang="en-US"/>
              <a:t>型，人呼吸道合胞病毒</a:t>
            </a:r>
            <a:r>
              <a:rPr lang="en-US" altLang="zh-CN"/>
              <a:t>B</a:t>
            </a:r>
            <a:r>
              <a:rPr lang="zh-CN" altLang="en-US"/>
              <a:t>型）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           2.</a:t>
            </a:r>
            <a:r>
              <a:rPr lang="zh-CN" altLang="en-US"/>
              <a:t>其中</a:t>
            </a:r>
            <a:r>
              <a:rPr lang="en-US" altLang="zh-CN"/>
              <a:t>119</a:t>
            </a:r>
            <a:r>
              <a:rPr lang="zh-CN" altLang="en-US"/>
              <a:t>例重症肺炎的</a:t>
            </a:r>
            <a:r>
              <a:rPr lang="zh-CN" altLang="en-US">
                <a:solidFill>
                  <a:srgbClr val="FF0000"/>
                </a:solidFill>
              </a:rPr>
              <a:t>肺炎支原体检出率更高</a:t>
            </a:r>
            <a:r>
              <a:rPr lang="zh-CN" altLang="en-US"/>
              <a:t>，而</a:t>
            </a:r>
            <a:r>
              <a:rPr lang="en-US" altLang="zh-CN"/>
              <a:t>113</a:t>
            </a:r>
            <a:r>
              <a:rPr lang="zh-CN" altLang="en-US"/>
              <a:t>例</a:t>
            </a:r>
            <a:r>
              <a:rPr lang="zh-CN" altLang="en-US"/>
              <a:t>普通肺炎中的</a:t>
            </a:r>
            <a:r>
              <a:rPr lang="zh-CN" altLang="en-US">
                <a:solidFill>
                  <a:srgbClr val="FF0000"/>
                </a:solidFill>
              </a:rPr>
              <a:t>呼吸道合胞病毒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型</a:t>
            </a:r>
            <a:r>
              <a:rPr lang="zh-CN" altLang="en-US"/>
              <a:t>检出率更高，有统计学差异。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图表 8"/>
          <p:cNvGraphicFramePr/>
          <p:nvPr/>
        </p:nvGraphicFramePr>
        <p:xfrm>
          <a:off x="324485" y="1313815"/>
          <a:ext cx="5581015" cy="4198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485" y="233680"/>
            <a:ext cx="10273030" cy="705485"/>
          </a:xfrm>
        </p:spPr>
        <p:txBody>
          <a:bodyPr>
            <a:normAutofit fontScale="90000"/>
          </a:bodyPr>
          <a:p>
            <a:r>
              <a:rPr lang="en-US" altLang="zh-CN"/>
              <a:t>2.</a:t>
            </a:r>
            <a:r>
              <a:rPr lang="zh-CN" altLang="en-US"/>
              <a:t>在不同性别中普通和重症肺炎的病原体检出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23535" y="3013710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6475" y="1804035"/>
            <a:ext cx="481965" cy="368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✷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215" y="5619115"/>
            <a:ext cx="11222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结论</a:t>
            </a:r>
            <a:r>
              <a:rPr lang="en-US" altLang="zh-CN"/>
              <a:t> 2</a:t>
            </a:r>
            <a:r>
              <a:rPr lang="zh-CN" altLang="en-US"/>
              <a:t>：在</a:t>
            </a:r>
            <a:r>
              <a:rPr lang="en-US" altLang="zh-CN"/>
              <a:t>144</a:t>
            </a:r>
            <a:r>
              <a:rPr lang="zh-CN" altLang="en-US"/>
              <a:t>例女性患者中，</a:t>
            </a:r>
            <a:r>
              <a:rPr lang="zh-CN" altLang="en-US">
                <a:solidFill>
                  <a:srgbClr val="FF0000"/>
                </a:solidFill>
              </a:rPr>
              <a:t>肺炎支原体感染后引起重症肺炎的患者更多，而呼吸道合胞病毒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型感染后主要以普通肺炎为主</a:t>
            </a:r>
            <a:r>
              <a:rPr lang="zh-CN" altLang="en-US"/>
              <a:t>，统计学有差异。而在</a:t>
            </a:r>
            <a:r>
              <a:rPr lang="en-US" altLang="zh-CN"/>
              <a:t>88</a:t>
            </a:r>
            <a:r>
              <a:rPr lang="zh-CN" altLang="en-US"/>
              <a:t>例男性患者中，病原体的分布在普通</a:t>
            </a:r>
            <a:r>
              <a:rPr lang="zh-CN" altLang="en-US"/>
              <a:t>和重症</a:t>
            </a:r>
            <a:r>
              <a:rPr lang="zh-CN" altLang="en-US"/>
              <a:t>肺炎患者中无统计学</a:t>
            </a:r>
            <a:r>
              <a:rPr lang="zh-CN" altLang="en-US"/>
              <a:t>差异。</a:t>
            </a:r>
            <a:endParaRPr lang="zh-CN" altLang="en-US"/>
          </a:p>
        </p:txBody>
      </p:sp>
      <p:graphicFrame>
        <p:nvGraphicFramePr>
          <p:cNvPr id="10" name="图表 9"/>
          <p:cNvGraphicFramePr/>
          <p:nvPr/>
        </p:nvGraphicFramePr>
        <p:xfrm>
          <a:off x="6147435" y="1313815"/>
          <a:ext cx="5779135" cy="413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844*279"/>
  <p:tag name="TABLE_ENDDRAG_RECT" val="49*172*844*279"/>
</p:tagLst>
</file>

<file path=ppt/tags/tag64.xml><?xml version="1.0" encoding="utf-8"?>
<p:tagLst xmlns:p="http://schemas.openxmlformats.org/presentationml/2006/main">
  <p:tag name="TABLE_ENDDRAG_ORIGIN_RECT" val="557*485"/>
  <p:tag name="TABLE_ENDDRAG_RECT" val="173*37*557*485"/>
</p:tagLst>
</file>

<file path=ppt/tags/tag65.xml><?xml version="1.0" encoding="utf-8"?>
<p:tagLst xmlns:p="http://schemas.openxmlformats.org/presentationml/2006/main">
  <p:tag name="TABLE_ENDDRAG_ORIGIN_RECT" val="844*279"/>
  <p:tag name="TABLE_ENDDRAG_RECT" val="49*172*844*279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DIAGRAM_VIRTUALLY_FRAME" val="{&quot;height&quot;:231.95,&quot;left&quot;:321.05,&quot;top&quot;:142.1,&quot;width&quot;:629.7}"/>
</p:tagLst>
</file>

<file path=ppt/tags/tag69.xml><?xml version="1.0" encoding="utf-8"?>
<p:tagLst xmlns:p="http://schemas.openxmlformats.org/presentationml/2006/main">
  <p:tag name="KSO_WM_DIAGRAM_VIRTUALLY_FRAME" val="{&quot;height&quot;:231.95,&quot;left&quot;:321.05,&quot;top&quot;:142.1,&quot;width&quot;:629.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231.95,&quot;left&quot;:321.05,&quot;top&quot;:142.1,&quot;width&quot;:629.7}"/>
</p:tagLst>
</file>

<file path=ppt/tags/tag71.xml><?xml version="1.0" encoding="utf-8"?>
<p:tagLst xmlns:p="http://schemas.openxmlformats.org/presentationml/2006/main">
  <p:tag name="KSO_WM_DIAGRAM_VIRTUALLY_FRAME" val="{&quot;height&quot;:231.95,&quot;left&quot;:321.05,&quot;top&quot;:142.1,&quot;width&quot;:629.7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77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82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87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88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89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91.xml><?xml version="1.0" encoding="utf-8"?>
<p:tagLst xmlns:p="http://schemas.openxmlformats.org/presentationml/2006/main">
  <p:tag name="KSO_WM_DIAGRAM_VIRTUALLY_FRAME" val="{&quot;height&quot;:231.9,&quot;left&quot;:321.05,&quot;top&quot;:142.1,&quot;width&quot;:629.7}"/>
</p:tagLst>
</file>

<file path=ppt/tags/tag92.xml><?xml version="1.0" encoding="utf-8"?>
<p:tagLst xmlns:p="http://schemas.openxmlformats.org/presentationml/2006/main">
  <p:tag name="commondata" val="eyJoZGlkIjoiYzUwMWY1NDNjMzRhM2M0NDRjZDZkZTAxNmJlYzAwY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3650</Words>
  <Application>WPS 演示</Application>
  <PresentationFormat>宽屏</PresentationFormat>
  <Paragraphs>435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普通和重症肺炎患儿下呼吸道病原体谱、耐药情况，疾病发展危险因素分析</vt:lpstr>
      <vt:lpstr>PowerPoint 演示文稿</vt:lpstr>
      <vt:lpstr>PowerPoint 演示文稿</vt:lpstr>
      <vt:lpstr>设计数据集</vt:lpstr>
      <vt:lpstr>PowerPoint 演示文稿</vt:lpstr>
      <vt:lpstr>PowerPoint 演示文稿</vt:lpstr>
      <vt:lpstr>已收集数据集</vt:lpstr>
      <vt:lpstr>PowerPoint 演示文稿</vt:lpstr>
      <vt:lpstr>2.在不同性别中普通和重症肺炎的病原体检出结果</vt:lpstr>
      <vt:lpstr>3.在不同年龄段轻重症肺炎的病原体检出结果</vt:lpstr>
      <vt:lpstr>PowerPoint 演示文稿</vt:lpstr>
      <vt:lpstr>5.不同季节普通和重症肺炎的病原体检出结果</vt:lpstr>
      <vt:lpstr>6.不同免疫状态轻重症肺炎的病原体检出结果</vt:lpstr>
      <vt:lpstr>7.单双叶受累中普通和重症肺炎的病原体检出结果</vt:lpstr>
      <vt:lpstr>8.不同肺叶数受累中普通和重症肺炎的病原体检出结果</vt:lpstr>
      <vt:lpstr>9.肺炎支原体耐药和非耐药患者中普通和重症肺炎的病原体检出结果</vt:lpstr>
      <vt:lpstr>10.不同样本在不同肺炎类型中病原体的检出情况</vt:lpstr>
      <vt:lpstr>11.不同季节在不同肺炎类型中病原体的检出情况</vt:lpstr>
      <vt:lpstr>12.不同免疫状态在不同肺炎类型中病原体的检出情况</vt:lpstr>
      <vt:lpstr>13.影像学累计不同肺叶数量在不同肺炎类型中病原体的检出情况</vt:lpstr>
      <vt:lpstr>PowerPoint 演示文稿</vt:lpstr>
      <vt:lpstr>预测模型(普通vs重症肺炎)初步建立的情况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shjy</cp:lastModifiedBy>
  <cp:revision>167</cp:revision>
  <dcterms:created xsi:type="dcterms:W3CDTF">2019-06-19T02:08:00Z</dcterms:created>
  <dcterms:modified xsi:type="dcterms:W3CDTF">2025-02-06T10:42:32Z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A0752B56995141009B48FB5DFD70628B_13</vt:lpwstr>
  </property>
  <property fmtid="{D5CDD505-2E9C-101B-9397-08002B2CF9AE}" pid="4" name="_KSOProductBuildMID">
    <vt:lpwstr>CQWMD6B7796Q06TGRAR8ML0S7NM0OAYREX06WJEIXFMRTFLTZ6BJQCJ7FYYHPDIRXUMXOOL9ZI7D8HEJRJFAYFF789C0WLCBAFODYHB36D6114461AF1BF3D8E330DD2058F37C3</vt:lpwstr>
  </property>
  <property fmtid="{D5CDD505-2E9C-101B-9397-08002B2CF9AE}" pid="5" name="_KSOProductBuildSID">
    <vt:lpwstr>1F71390FA9280C31CC8C7589B8389385</vt:lpwstr>
  </property>
</Properties>
</file>