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2" r:id="rId7"/>
    <p:sldId id="259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2EA-1E29-4BBD-AD61-6BA7CA91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62C5-8C05-4A1F-B1EC-566ABEB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B5D-2C87-47D7-8D37-19FBF381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6BA4-1391-43AC-B477-11C4E591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3013-6E90-489B-9CBF-BDF90EEA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2EE-7E3C-43B9-A5F9-61EF7F2B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0A88-CA34-4B59-8F37-1C20C2215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BAFC-1DBC-48AC-A796-FBF50C57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DCCD-81AF-438D-AA29-0E0629B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15C4-B45A-43A1-B0DC-C611A54F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A7370-583B-4877-9C26-E549CC9F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F85A3-94FD-4A0B-ACA7-918F0622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2E6-2790-463C-9776-235A7E9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7A17-D63F-4D31-9660-E953FC87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F1C2-CE06-45F4-A692-B623883E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EF-DC92-42B6-83BC-60D9181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1841-A0D0-4EAC-8D7C-A8A1C271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1788-4CBF-4720-8644-29CC65F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8638-F88D-4722-90AD-7A1856D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D8B7-6F2B-46E3-AD61-84950006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C23-6E2C-44AA-8C42-8029ECBA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FED0-6ABB-4BC4-8543-12D69135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29D-DA31-4D2B-B2EC-A514037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B270-4978-4057-A438-C94D8C5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E59C-BED5-4458-AAE3-0E202013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239C-CA06-4CE7-BFE3-67694870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E6DE-23EF-4F54-B1DD-DCEBDF69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70152-8EDD-4EF9-80B5-F6AD558E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AF7F-6D6D-4F47-A7C6-BBAE3ECD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E574-51CA-4530-8AC2-3E6E09B3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C841A-2901-481D-8FC6-11AE3B6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8F3E-DEDD-4761-BD9A-AE4EC56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34B-0CEA-4ACB-83F4-92F143B7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6686-34AA-4C13-A978-4E597377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325C4-10CF-43BF-822F-27FB5B56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661C7-CBD1-4232-BC3A-57F1455D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2CC2B-6205-4D64-9B25-7CE9F1A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D6D98-8B16-491C-8822-48FC943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3069C-B18C-47FA-8D45-60B7A791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D236-942E-456D-BF8D-2D1D7D6C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A5D2-DC2D-4CE6-8ABF-2779EC2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7293-19DC-4EB6-B687-0B4DBE0F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EDCC-AA88-41B8-A603-BD8D5930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46F12-14D5-4A48-99A9-8CAC9EF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CFAD1-25C0-44F1-A54F-43513707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1846-1D8E-4BEF-8E4B-ED00A913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713-5319-4BD1-B327-F0BC79F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15E4-110A-4712-804E-91685476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2CEB-C80D-4E36-BBAA-DFD73D9C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0B87-696B-412C-8F0E-80037C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5553-581E-4AF1-9454-488552A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50EE-9A32-4A8B-AC09-A869787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A3C7-1BBA-47E8-84E9-4C311F9F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77B92-3B2B-431D-9CC4-2B0DB3BE2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9859-CA5E-45F2-99E0-752D9DB0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04EC-0ACB-4179-B2D8-2BB10D9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B033-FE60-4FF5-9616-085D4CA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B458-A27B-4E88-A067-FD7D2725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DA1D9-FD31-4418-A61E-19CE31C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CF99-331C-4F54-9342-2C12F7EE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6D1-63F9-4022-B7F6-DB435F8F1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69C7-FB03-45E1-AE03-10FC03EB4D72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B734-9FC8-4155-9765-C004B76F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F739-6C64-413A-A913-778387A5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E3C9-C225-4529-B52B-FC0B3CA9F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Mentorship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1686B-6F80-4F6C-87A8-C8E3D793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Strengthening Texas York Rite Masonry</a:t>
            </a:r>
          </a:p>
        </p:txBody>
      </p:sp>
    </p:spTree>
    <p:extLst>
      <p:ext uri="{BB962C8B-B14F-4D97-AF65-F5344CB8AC3E}">
        <p14:creationId xmlns:p14="http://schemas.microsoft.com/office/powerpoint/2010/main" val="2126522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95701-FE4E-4B06-B20E-DC2FDDBC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597" y="639193"/>
            <a:ext cx="3255095" cy="357351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Scan to download</a:t>
            </a:r>
            <a:r>
              <a:rPr lang="en-US" sz="6600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736AE-449B-D535-8433-5DE1EBB6F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BC3C797-B2C3-5159-F155-164B8EDB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77" y="112017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8385-8C97-4773-810D-4A2CC53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New Companions Fall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2B7E-A9B6-4D32-855A-052F92C9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issues</a:t>
            </a:r>
          </a:p>
          <a:p>
            <a:r>
              <a:rPr lang="en-US" dirty="0"/>
              <a:t>Job-related reasons</a:t>
            </a:r>
          </a:p>
          <a:p>
            <a:r>
              <a:rPr lang="en-US" dirty="0"/>
              <a:t>Lack of support</a:t>
            </a:r>
          </a:p>
          <a:p>
            <a:r>
              <a:rPr lang="en-US" dirty="0"/>
              <a:t>Feeling unwanted/unneeded</a:t>
            </a:r>
          </a:p>
          <a:p>
            <a:r>
              <a:rPr lang="en-US" dirty="0"/>
              <a:t>Divisiveness or contention in the Chapter or Council</a:t>
            </a:r>
          </a:p>
          <a:p>
            <a:r>
              <a:rPr lang="en-US" dirty="0"/>
              <a:t>Finding no value in attending meetings</a:t>
            </a:r>
          </a:p>
          <a:p>
            <a:r>
              <a:rPr lang="en-US" dirty="0"/>
              <a:t>Low quality of ritual work</a:t>
            </a:r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3049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A437-7AB7-428C-A018-C53E794F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CF71-3A47-4FAC-BEAF-9859F794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guide to the candidate during his journey through the veils</a:t>
            </a:r>
          </a:p>
          <a:p>
            <a:r>
              <a:rPr lang="en-US" dirty="0"/>
              <a:t>Support for newly exalted/greeted Companions</a:t>
            </a:r>
          </a:p>
          <a:p>
            <a:r>
              <a:rPr lang="en-US" dirty="0"/>
              <a:t>A resource to draw on for questions and advice</a:t>
            </a:r>
          </a:p>
          <a:p>
            <a:r>
              <a:rPr lang="en-US" dirty="0"/>
              <a:t>Most importantly, a friend!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be a mentor?  Everyone!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9CB-5E82-4C59-99E5-CE18251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D6EC-11ED-42D9-A48D-1C7EF962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candidates and new Companions feel welcome</a:t>
            </a:r>
          </a:p>
          <a:p>
            <a:r>
              <a:rPr lang="en-US" dirty="0"/>
              <a:t>Strengthens the bond between Companions and their Chapter and Council</a:t>
            </a:r>
          </a:p>
          <a:p>
            <a:r>
              <a:rPr lang="en-US" dirty="0"/>
              <a:t>Encourages active participation and engagement</a:t>
            </a:r>
          </a:p>
          <a:p>
            <a:r>
              <a:rPr lang="en-US" dirty="0"/>
              <a:t>Encourages further growth and development</a:t>
            </a:r>
          </a:p>
          <a:p>
            <a:r>
              <a:rPr lang="en-US" dirty="0"/>
              <a:t>Replace yourself</a:t>
            </a:r>
          </a:p>
        </p:txBody>
      </p:sp>
    </p:spTree>
    <p:extLst>
      <p:ext uri="{BB962C8B-B14F-4D97-AF65-F5344CB8AC3E}">
        <p14:creationId xmlns:p14="http://schemas.microsoft.com/office/powerpoint/2010/main" val="2805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0EC1-DC1B-4502-6D2C-2561557C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Rule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2BA1-9E38-1B87-2887-74B00A38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600" dirty="0"/>
              <a:t>BE THERE!</a:t>
            </a:r>
          </a:p>
        </p:txBody>
      </p:sp>
    </p:spTree>
    <p:extLst>
      <p:ext uri="{BB962C8B-B14F-4D97-AF65-F5344CB8AC3E}">
        <p14:creationId xmlns:p14="http://schemas.microsoft.com/office/powerpoint/2010/main" val="12798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0E-616E-4357-87C0-23D58EF2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49A2-96B5-48A9-82D3-D120E3E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your elected officers to start a formal mentorship program</a:t>
            </a:r>
          </a:p>
          <a:p>
            <a:r>
              <a:rPr lang="en-US" dirty="0"/>
              <a:t>Appoint a mentor committee to oversee the program</a:t>
            </a:r>
          </a:p>
          <a:p>
            <a:r>
              <a:rPr lang="en-US" dirty="0"/>
              <a:t>Develop and document a mentorship program that meets the needs of your Chapter and Council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1815-0553-4B64-938B-239C2CD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084-7592-48D6-A409-AD2067DB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the Degrees:</a:t>
            </a:r>
          </a:p>
          <a:p>
            <a:r>
              <a:rPr lang="en-US" dirty="0"/>
              <a:t>Assign a mentor before the Mark Master degree</a:t>
            </a:r>
          </a:p>
          <a:p>
            <a:r>
              <a:rPr lang="en-US" dirty="0"/>
              <a:t>Ensure the mentor (or his designee) is present at EACH degree</a:t>
            </a:r>
          </a:p>
          <a:p>
            <a:r>
              <a:rPr lang="en-US" dirty="0"/>
              <a:t>Accompany your candidate to the festival (if applicable)</a:t>
            </a:r>
          </a:p>
          <a:p>
            <a:r>
              <a:rPr lang="en-US" dirty="0"/>
              <a:t>Take the time to explain the room layout and officer titles for each degree</a:t>
            </a:r>
          </a:p>
          <a:p>
            <a:r>
              <a:rPr lang="en-US" dirty="0"/>
              <a:t>Schedule time after each degree to meet and discuss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F4C-0B63-4EF0-8BE0-D5B0518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5EE5-AA68-44BC-AC47-1F8A806C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the Degrees:</a:t>
            </a:r>
          </a:p>
          <a:p>
            <a:r>
              <a:rPr lang="en-US" dirty="0"/>
              <a:t>Ensure the new Companion has a current ritual and monitor</a:t>
            </a:r>
          </a:p>
          <a:p>
            <a:r>
              <a:rPr lang="en-US" dirty="0"/>
              <a:t>Ensure the new Companion is not immediately thrust into an elected office.  Give them time to mature.</a:t>
            </a:r>
          </a:p>
          <a:p>
            <a:r>
              <a:rPr lang="en-US" dirty="0"/>
              <a:t>Encourage the Companion to attend stated meetings</a:t>
            </a:r>
          </a:p>
          <a:p>
            <a:r>
              <a:rPr lang="en-US" dirty="0"/>
              <a:t>Get the Companion involved in working on a degree team, serving on a committee, or participating in the appointed officer line</a:t>
            </a:r>
          </a:p>
          <a:p>
            <a:r>
              <a:rPr lang="en-US" dirty="0"/>
              <a:t>Take the Companion to one or more York Rite Conferences</a:t>
            </a:r>
          </a:p>
          <a:p>
            <a:r>
              <a:rPr lang="en-US" dirty="0"/>
              <a:t>Encourage the Companion to attend schools of instruction and the Grand Sessions</a:t>
            </a:r>
          </a:p>
        </p:txBody>
      </p:sp>
    </p:spTree>
    <p:extLst>
      <p:ext uri="{BB962C8B-B14F-4D97-AF65-F5344CB8AC3E}">
        <p14:creationId xmlns:p14="http://schemas.microsoft.com/office/powerpoint/2010/main" val="8371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B179-95E5-4604-A048-0AA091F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9E0-C1A5-44A2-ACEA-8275E8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96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325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Mentorship</vt:lpstr>
      <vt:lpstr>Reasons New Companions Fall Away</vt:lpstr>
      <vt:lpstr>What is a Mentor?</vt:lpstr>
      <vt:lpstr>Why Mentor?</vt:lpstr>
      <vt:lpstr>Mentorship Rule #1</vt:lpstr>
      <vt:lpstr>Where Do We Start?</vt:lpstr>
      <vt:lpstr>Mentorship Program</vt:lpstr>
      <vt:lpstr>Mentorship Program (Continued)</vt:lpstr>
      <vt:lpstr> </vt:lpstr>
      <vt:lpstr>Scan to download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Addy</dc:creator>
  <cp:lastModifiedBy>Neal Addy</cp:lastModifiedBy>
  <cp:revision>14</cp:revision>
  <cp:lastPrinted>2024-02-09T22:51:17Z</cp:lastPrinted>
  <dcterms:created xsi:type="dcterms:W3CDTF">2022-05-01T14:45:03Z</dcterms:created>
  <dcterms:modified xsi:type="dcterms:W3CDTF">2024-02-17T03:00:45Z</dcterms:modified>
</cp:coreProperties>
</file>