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  <p:sldMasterId id="2147483703" r:id="rId3"/>
  </p:sldMasterIdLst>
  <p:notesMasterIdLst>
    <p:notesMasterId r:id="rId18"/>
  </p:notesMasterIdLst>
  <p:sldIdLst>
    <p:sldId id="976" r:id="rId4"/>
    <p:sldId id="934" r:id="rId5"/>
    <p:sldId id="936" r:id="rId6"/>
    <p:sldId id="958" r:id="rId7"/>
    <p:sldId id="1002" r:id="rId8"/>
    <p:sldId id="951" r:id="rId9"/>
    <p:sldId id="1003" r:id="rId10"/>
    <p:sldId id="1005" r:id="rId11"/>
    <p:sldId id="1004" r:id="rId12"/>
    <p:sldId id="1006" r:id="rId13"/>
    <p:sldId id="1007" r:id="rId14"/>
    <p:sldId id="1008" r:id="rId15"/>
    <p:sldId id="986" r:id="rId16"/>
    <p:sldId id="98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  <a:srgbClr val="0D8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9369" autoAdjust="0"/>
  </p:normalViewPr>
  <p:slideViewPr>
    <p:cSldViewPr snapToGrid="0">
      <p:cViewPr varScale="1">
        <p:scale>
          <a:sx n="62" d="100"/>
          <a:sy n="62" d="100"/>
        </p:scale>
        <p:origin x="-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9093D-2EAA-47F6-B9A0-00007C4E6235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6B24-3BFA-47EE-8F16-534A492300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02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3074" name="Picture 2" descr="ç¦å»ºé¾åç¯ä¿è¡ä»½æéå¬å¸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73" y="139785"/>
            <a:ext cx="1774825" cy="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164671" y="197731"/>
            <a:ext cx="520496" cy="274639"/>
            <a:chOff x="0" y="0"/>
            <a:chExt cx="1041399" cy="549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0" y="605264"/>
            <a:ext cx="12192000" cy="0"/>
          </a:xfrm>
          <a:prstGeom prst="line">
            <a:avLst/>
          </a:prstGeom>
          <a:ln>
            <a:solidFill>
              <a:srgbClr val="005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B8EB402-7A83-3544-B40E-6CA936B19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750" y="29026"/>
            <a:ext cx="1798759" cy="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50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94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5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6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192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5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08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3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941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545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39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94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55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90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098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250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3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6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591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669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522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870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114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67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354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695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477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2700" y="88901"/>
            <a:ext cx="4483100" cy="482599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27125" y="571500"/>
            <a:ext cx="3319875" cy="45719"/>
            <a:chOff x="4023692" y="4894277"/>
            <a:chExt cx="1964495" cy="120014"/>
          </a:xfrm>
        </p:grpSpPr>
        <p:sp>
          <p:nvSpPr>
            <p:cNvPr id="8" name="矩形 7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1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56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1" y="832154"/>
            <a:ext cx="4256863" cy="69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31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" y="0"/>
            <a:ext cx="12164135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56931" y="362789"/>
            <a:ext cx="550504" cy="761956"/>
            <a:chOff x="270690" y="334964"/>
            <a:chExt cx="412878" cy="571467"/>
          </a:xfrm>
        </p:grpSpPr>
        <p:sp>
          <p:nvSpPr>
            <p:cNvPr id="7" name="Oval 40"/>
            <p:cNvSpPr>
              <a:spLocks noChangeArrowheads="1"/>
            </p:cNvSpPr>
            <p:nvPr userDrawn="1"/>
          </p:nvSpPr>
          <p:spPr bwMode="auto">
            <a:xfrm>
              <a:off x="311969" y="843558"/>
              <a:ext cx="341784" cy="574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270690" y="334964"/>
              <a:ext cx="412878" cy="571467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Oval 42"/>
            <p:cNvSpPr>
              <a:spLocks noChangeArrowheads="1"/>
            </p:cNvSpPr>
            <p:nvPr userDrawn="1"/>
          </p:nvSpPr>
          <p:spPr bwMode="auto">
            <a:xfrm>
              <a:off x="329426" y="403226"/>
              <a:ext cx="310342" cy="310341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5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4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0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1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501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7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5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14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2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74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dirty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61952" y="206880"/>
            <a:ext cx="5230059" cy="62983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0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3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2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E70AE1-F3FA-4000-A175-6EE1DF78C57A}" type="datetimeFigureOut">
              <a:rPr lang="zh-CN" altLang="en-US" smtClean="0"/>
              <a:pPr/>
              <a:t>2019-06-05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E906DA-49E7-404C-BCF3-A2A7CD3824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80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6" r:id="rId45"/>
    <p:sldLayoutId id="2147483727" r:id="rId46"/>
    <p:sldLayoutId id="2147483728" r:id="rId47"/>
    <p:sldLayoutId id="2147483729" r:id="rId48"/>
    <p:sldLayoutId id="2147483730" r:id="rId49"/>
    <p:sldLayoutId id="2147483731" r:id="rId5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4072" y="2851872"/>
            <a:ext cx="12215328" cy="40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Picture 32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0"/>
          <a:stretch/>
        </p:blipFill>
        <p:spPr bwMode="auto">
          <a:xfrm>
            <a:off x="6136907" y="106155"/>
            <a:ext cx="2988000" cy="26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28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812"/>
          <a:stretch/>
        </p:blipFill>
        <p:spPr bwMode="auto">
          <a:xfrm>
            <a:off x="3072248" y="118176"/>
            <a:ext cx="2988000" cy="2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1"/>
          <p:cNvSpPr txBox="1"/>
          <p:nvPr/>
        </p:nvSpPr>
        <p:spPr>
          <a:xfrm>
            <a:off x="1007435" y="3461155"/>
            <a:ext cx="10081120" cy="7258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CPM</a:t>
            </a:r>
            <a:r>
              <a:rPr lang="zh-CN" altLang="en-US" sz="4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网络计划试验课程</a:t>
            </a:r>
            <a:endParaRPr lang="zh-CN" altLang="en-US" sz="4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2350804" y="5541235"/>
            <a:ext cx="7485577" cy="530915"/>
          </a:xfrm>
          <a:prstGeom prst="rect">
            <a:avLst/>
          </a:prstGeom>
          <a:noFill/>
        </p:spPr>
        <p:txBody>
          <a:bodyPr wrap="square" lIns="68578" tIns="34290" rIns="68578" bIns="34290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>
              <a:defRPr sz="3600" b="1" cap="all" spc="200">
                <a:ln w="0"/>
                <a:solidFill>
                  <a:srgbClr val="3B8F66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b="0" spc="0" dirty="0">
                <a:solidFill>
                  <a:schemeClr val="bg1"/>
                </a:solidFill>
                <a:effectLst/>
                <a:sym typeface="+mn-lt"/>
              </a:rPr>
              <a:t>上海普华科技发展股份有限公司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3"/>
          <a:stretch/>
        </p:blipFill>
        <p:spPr>
          <a:xfrm>
            <a:off x="9207796" y="106157"/>
            <a:ext cx="2988000" cy="2638511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30013594292&amp;di=86cab57ec330522edc7ac725c4375051&amp;imgtype=0&amp;src=http%3A%2F%2Fwww.chinairn.com%2FUserFiles%2Fimage%2F20171024%2F20171024150820_15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b="2139"/>
          <a:stretch/>
        </p:blipFill>
        <p:spPr bwMode="auto">
          <a:xfrm flipH="1">
            <a:off x="-3" y="118176"/>
            <a:ext cx="2988000" cy="26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网络计算机计算结果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2" y="830065"/>
            <a:ext cx="11442647" cy="269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1" y="3703009"/>
            <a:ext cx="11566853" cy="292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9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网络图形式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单代号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8" y="1203562"/>
            <a:ext cx="11121946" cy="445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网络图形式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代号网络图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" y="1154816"/>
            <a:ext cx="10933021" cy="470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9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查找多余前导关系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4433" y="729097"/>
            <a:ext cx="11262784" cy="3094757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计划编制过程中，难免会多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列出一些直接前导关系；</a:t>
            </a: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多余的前导关系，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导致实质问题，但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会增加绘制网络图的难度，同时增加虚工作的数量，使网络图拥挤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混乱；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任何工作的一组前导工作中，若该组前导工作中的某一工作又是其余工作的前导工作，就会存在多余的前导关系。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通常，这种多余前导关系较易被发现，但如果前导的连接链很长，就容易被隐藏起来；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消除办法是编制一张矩阵表（如下），在横行和纵列分别列出工作名称。先逐行检查，在该工作的直接前导工作处标上“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，又在它的较远的前导处标上“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，凡是在标有“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记号处有“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O”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的即为多余的前导关系。</a:t>
            </a: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只需将“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消去，仍保留“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，因为仍需表明实际的较远的前导关系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在下图中，我们新增一个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的逻辑关系，看看能不能通过矩阵表找出。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22934"/>
              </p:ext>
            </p:extLst>
          </p:nvPr>
        </p:nvGraphicFramePr>
        <p:xfrm>
          <a:off x="8096739" y="4017643"/>
          <a:ext cx="3064987" cy="2674814"/>
        </p:xfrm>
        <a:graphic>
          <a:graphicData uri="http://schemas.openxmlformats.org/drawingml/2006/table">
            <a:tbl>
              <a:tblPr/>
              <a:tblGrid>
                <a:gridCol w="381318"/>
                <a:gridCol w="367701"/>
                <a:gridCol w="537932"/>
                <a:gridCol w="490267"/>
                <a:gridCol w="422175"/>
                <a:gridCol w="381318"/>
                <a:gridCol w="484276"/>
              </a:tblGrid>
              <a:tr h="408354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前导工作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50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8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98561" y="4204648"/>
            <a:ext cx="6204746" cy="2431938"/>
            <a:chOff x="989080" y="1524900"/>
            <a:chExt cx="9927594" cy="3854278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3757351" y="1524900"/>
              <a:ext cx="1813695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807385" y="4277956"/>
              <a:ext cx="2004610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912064" y="3066611"/>
              <a:ext cx="2004610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902843" y="2075511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 dirty="0">
                  <a:latin typeface="Garamond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143792" y="4828567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248471" y="3617222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8148403" y="3617222"/>
              <a:ext cx="0" cy="121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148403" y="3617222"/>
              <a:ext cx="668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6811996" y="4828567"/>
              <a:ext cx="1336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989080" y="2846367"/>
              <a:ext cx="2100068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420945" y="3396978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 dirty="0">
                  <a:latin typeface="Garamond" pitchFamily="18" charset="0"/>
                  <a:ea typeface="宋体" charset="-122"/>
                </a:rPr>
                <a:t>1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3375521" y="3396978"/>
              <a:ext cx="0" cy="1431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3375521" y="4828567"/>
              <a:ext cx="14318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375521" y="2075511"/>
              <a:ext cx="3818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089148" y="3396978"/>
              <a:ext cx="286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6048335" y="1524900"/>
              <a:ext cx="1813695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D</a:t>
              </a:r>
              <a:endPara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7193826" y="2075511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5571047" y="2075511"/>
              <a:ext cx="477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7862030" y="2075511"/>
              <a:ext cx="286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V="1">
              <a:off x="3375521" y="2075511"/>
              <a:ext cx="0" cy="132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8148403" y="2075511"/>
              <a:ext cx="0" cy="1541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2140934" y="5663811"/>
            <a:ext cx="3639322" cy="3474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23901" y="123032"/>
            <a:ext cx="9855201" cy="4286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网络回路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9070" y="696524"/>
            <a:ext cx="11262784" cy="132876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网络回路是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指工作中的任何路线可以导致回到它本身工作上来，表明存在逻辑错误，必须在网络计算之前予以消除。</a:t>
            </a: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检查多余的前导关系予以发现，表明这项工作是它自身的较远的前导工作。</a:t>
            </a: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网络计划软件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循环回路，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必须进行人工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E-A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的逻辑关系是人为增加进去以验证结果的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333" y="3178872"/>
            <a:ext cx="6204746" cy="2431938"/>
            <a:chOff x="989080" y="1524900"/>
            <a:chExt cx="9927594" cy="3854278"/>
          </a:xfrm>
        </p:grpSpPr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3757351" y="1524900"/>
              <a:ext cx="1813695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807385" y="4277956"/>
              <a:ext cx="2004610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8912064" y="3066611"/>
              <a:ext cx="2004610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4902843" y="2075511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 dirty="0">
                  <a:latin typeface="Garamond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6143792" y="4828567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248471" y="3617222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8148403" y="3617222"/>
              <a:ext cx="0" cy="121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8148403" y="3617222"/>
              <a:ext cx="668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6811996" y="4828567"/>
              <a:ext cx="1336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989080" y="2846367"/>
              <a:ext cx="2100068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2420945" y="3396978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 dirty="0">
                  <a:latin typeface="Garamond" pitchFamily="18" charset="0"/>
                  <a:ea typeface="宋体" charset="-122"/>
                </a:rPr>
                <a:t>1 </a:t>
              </a: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375521" y="3396978"/>
              <a:ext cx="0" cy="1431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V="1">
              <a:off x="3375521" y="4828567"/>
              <a:ext cx="14318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375521" y="2075511"/>
              <a:ext cx="3818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089148" y="3396978"/>
              <a:ext cx="286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6048335" y="1524900"/>
              <a:ext cx="1813695" cy="1101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4300" dirty="0">
                  <a:solidFill>
                    <a:srgbClr val="FF0000"/>
                  </a:solidFill>
                  <a:latin typeface="Garamond" pitchFamily="18" charset="0"/>
                  <a:ea typeface="宋体" charset="-122"/>
                </a:rPr>
                <a:t>D</a:t>
              </a:r>
              <a:endPara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7193826" y="2075511"/>
              <a:ext cx="668203" cy="55061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CN" sz="2400">
                  <a:latin typeface="Garamond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571047" y="2075511"/>
              <a:ext cx="477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7862030" y="2075511"/>
              <a:ext cx="286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3375521" y="2075511"/>
              <a:ext cx="0" cy="132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8148403" y="2075511"/>
              <a:ext cx="0" cy="1541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" name="肘形连接符 4"/>
          <p:cNvCxnSpPr>
            <a:stCxn id="31" idx="0"/>
          </p:cNvCxnSpPr>
          <p:nvPr/>
        </p:nvCxnSpPr>
        <p:spPr>
          <a:xfrm rot="16200000" flipV="1">
            <a:off x="3638401" y="1795409"/>
            <a:ext cx="1431117" cy="328136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713279" y="2720530"/>
            <a:ext cx="0" cy="45834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58190"/>
              </p:ext>
            </p:extLst>
          </p:nvPr>
        </p:nvGraphicFramePr>
        <p:xfrm>
          <a:off x="7665989" y="1594532"/>
          <a:ext cx="3064987" cy="2274665"/>
        </p:xfrm>
        <a:graphic>
          <a:graphicData uri="http://schemas.openxmlformats.org/drawingml/2006/table">
            <a:tbl>
              <a:tblPr/>
              <a:tblGrid>
                <a:gridCol w="381318"/>
                <a:gridCol w="367701"/>
                <a:gridCol w="537932"/>
                <a:gridCol w="490267"/>
                <a:gridCol w="422175"/>
                <a:gridCol w="381318"/>
                <a:gridCol w="484276"/>
              </a:tblGrid>
              <a:tr h="279492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前导工作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1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2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74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20" marR="1219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99" y="4305014"/>
            <a:ext cx="4767375" cy="24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3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143840" y="266933"/>
            <a:ext cx="5048171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方正兰亭超细黑简体"/>
                <a:ea typeface="方正兰亭超细黑简体"/>
                <a:cs typeface="+mn-ea"/>
                <a:sym typeface="Arial"/>
              </a:rPr>
              <a:t>目录</a:t>
            </a:r>
            <a:endParaRPr lang="en-GB" altLang="zh-CN" sz="2400" b="1" dirty="0">
              <a:solidFill>
                <a:prstClr val="black"/>
              </a:solidFill>
              <a:latin typeface="方正兰亭超细黑简体"/>
              <a:ea typeface="方正兰亭超细黑简体"/>
              <a:cs typeface="+mn-ea"/>
              <a:sym typeface="Arial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5638" y="2039580"/>
            <a:ext cx="2592287" cy="612920"/>
            <a:chOff x="2215144" y="982844"/>
            <a:chExt cx="1159001" cy="842780"/>
          </a:xfrm>
        </p:grpSpPr>
        <p:sp>
          <p:nvSpPr>
            <p:cNvPr id="13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4" name="文本框 9"/>
            <p:cNvSpPr txBox="1"/>
            <p:nvPr/>
          </p:nvSpPr>
          <p:spPr>
            <a:xfrm>
              <a:off x="2307346" y="1022175"/>
              <a:ext cx="1066799" cy="634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31811" y="4429858"/>
            <a:ext cx="2592285" cy="612919"/>
            <a:chOff x="2215144" y="2033848"/>
            <a:chExt cx="1159000" cy="842781"/>
          </a:xfrm>
        </p:grpSpPr>
        <p:sp>
          <p:nvSpPr>
            <p:cNvPr id="16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17" name="文本框 10"/>
            <p:cNvSpPr txBox="1"/>
            <p:nvPr/>
          </p:nvSpPr>
          <p:spPr>
            <a:xfrm>
              <a:off x="2307345" y="2097840"/>
              <a:ext cx="1066799" cy="63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59946" y="2058813"/>
            <a:ext cx="7392820" cy="593687"/>
            <a:chOff x="4315150" y="953426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415338" y="1036086"/>
              <a:ext cx="3465986" cy="363967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课程题目</a:t>
              </a:r>
            </a:p>
          </p:txBody>
        </p:sp>
        <p:sp>
          <p:nvSpPr>
            <p:cNvPr id="29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18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16118" y="4483667"/>
            <a:ext cx="7392820" cy="559108"/>
            <a:chOff x="4315150" y="1647579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428873" y="1717163"/>
              <a:ext cx="3502545" cy="386477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0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/>
                </a:rPr>
                <a:t>结果展示</a:t>
              </a:r>
              <a:endParaRPr lang="en-GB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  <p:sp>
          <p:nvSpPr>
            <p:cNvPr id="33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1867" b="1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6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01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课程题目</a:t>
            </a:r>
            <a:endParaRPr lang="zh-CN" altLang="en-US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6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计划试验课程题目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57351" y="1524900"/>
            <a:ext cx="1813695" cy="11012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7385" y="4277956"/>
            <a:ext cx="2004610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B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2064" y="3066611"/>
            <a:ext cx="2004610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02843" y="2075511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 dirty="0">
                <a:latin typeface="Garamond" pitchFamily="18" charset="0"/>
                <a:ea typeface="宋体" charset="-122"/>
              </a:rPr>
              <a:t>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43792" y="4828567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9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248471" y="3617222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15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8148403" y="3617222"/>
            <a:ext cx="0" cy="1211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148403" y="3617222"/>
            <a:ext cx="6682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811996" y="4828567"/>
            <a:ext cx="13364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989080" y="2846367"/>
            <a:ext cx="2100068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420945" y="3396978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 dirty="0">
                <a:latin typeface="Garamond" pitchFamily="18" charset="0"/>
                <a:ea typeface="宋体" charset="-122"/>
              </a:rPr>
              <a:t>1 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375521" y="3396978"/>
            <a:ext cx="0" cy="1431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3375521" y="4828567"/>
            <a:ext cx="14318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375521" y="2075511"/>
            <a:ext cx="381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3089148" y="3396978"/>
            <a:ext cx="2863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048335" y="1524900"/>
            <a:ext cx="1813695" cy="11012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D</a:t>
            </a:r>
            <a:endParaRPr lang="en-US" altLang="zh-CN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7193826" y="2075511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3</a:t>
            </a: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571047" y="2075511"/>
            <a:ext cx="47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7862030" y="2075511"/>
            <a:ext cx="2863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 flipV="1">
            <a:off x="3375521" y="2075511"/>
            <a:ext cx="0" cy="1321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8148403" y="2075511"/>
            <a:ext cx="0" cy="1541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8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网络计划技术试验课程题目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78731"/>
              </p:ext>
            </p:extLst>
          </p:nvPr>
        </p:nvGraphicFramePr>
        <p:xfrm>
          <a:off x="760717" y="991241"/>
          <a:ext cx="10373447" cy="5578608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45903"/>
                <a:gridCol w="1537924"/>
                <a:gridCol w="1537924"/>
                <a:gridCol w="1537924"/>
                <a:gridCol w="1537924"/>
                <a:gridCol w="1537924"/>
                <a:gridCol w="1537924"/>
              </a:tblGrid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序号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作业名称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工期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后续作业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逻辑关系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延迟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备注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作业</a:t>
                      </a:r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作业</a:t>
                      </a:r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作业</a:t>
                      </a:r>
                      <a:r>
                        <a:rPr lang="en-US" sz="2400" u="none" strike="noStrike"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63" marR="4763" marT="476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947217"/>
            <a:ext cx="11262784" cy="5568619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网络计划技术计算方法：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根据作业信息，计算各作业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计划网络参数；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找出关键路径。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熟悉网络图的表现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熟悉查找多余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关系、网络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回路的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433" y="788520"/>
            <a:ext cx="11262784" cy="5869219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手工计算网络参数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——30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4819" lvl="2" indent="-357708">
              <a:buFont typeface="微软雅黑" pitchFamily="34" charset="-122"/>
              <a:buChar char="–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作业信息，进行网络计算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4819" lvl="2" indent="-357708">
              <a:buFont typeface="微软雅黑" pitchFamily="34" charset="-122"/>
              <a:buChar char="–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与手工计算结果进行比较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4819" lvl="2" indent="-357708">
              <a:buFont typeface="微软雅黑" pitchFamily="34" charset="-122"/>
              <a:buChar char="–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找出关键路径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4819" lvl="2" indent="-357708">
              <a:buFont typeface="微软雅黑" pitchFamily="34" charset="-122"/>
              <a:buChar char="–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>
              <a:defRPr/>
            </a:pP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lvl="2" indent="-457189"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增加多余的逻辑关系，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扩展练习计划网络技能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通过圈叉表检查，找出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多余的逻辑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查找网络回路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总结点评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4769" lvl="1" indent="-357708">
              <a:buFont typeface="Wingdings" pitchFamily="2" charset="2"/>
              <a:buChar char="Ø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1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6" dirty="0" smtClean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/>
                </a:rPr>
                <a:t>02</a:t>
              </a:r>
              <a:endParaRPr lang="zh-CN" altLang="en-US" sz="10666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0635" y="2982043"/>
            <a:ext cx="7309941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0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69579"/>
            <a:ext cx="9855201" cy="535531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网络手工计算结果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57351" y="1524900"/>
            <a:ext cx="1813695" cy="11012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7385" y="4277956"/>
            <a:ext cx="2004610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B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2064" y="3066611"/>
            <a:ext cx="2004610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02843" y="2075511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 dirty="0">
                <a:latin typeface="Garamond" pitchFamily="18" charset="0"/>
                <a:ea typeface="宋体" charset="-122"/>
              </a:rPr>
              <a:t>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43792" y="4828567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9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248471" y="3617222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15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8148403" y="3617222"/>
            <a:ext cx="0" cy="12113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148403" y="3617222"/>
            <a:ext cx="66820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811996" y="4828567"/>
            <a:ext cx="133640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566436" y="2616946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ES 2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381804" y="5464064"/>
            <a:ext cx="954576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ES 2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526256" y="4209130"/>
            <a:ext cx="1240949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ES 11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248471" y="4186187"/>
            <a:ext cx="1141514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EF 25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386414" y="5464064"/>
            <a:ext cx="1050034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Garamond" pitchFamily="18" charset="0"/>
                <a:ea typeface="宋体" charset="-122"/>
              </a:rPr>
              <a:t>EF 10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93736" y="6085796"/>
            <a:ext cx="1050034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LS 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342205" y="6090384"/>
            <a:ext cx="1431865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LF  10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902843" y="5737076"/>
            <a:ext cx="2004610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EF=TF=0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144742" y="4569321"/>
            <a:ext cx="1771932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EF=TF=0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252905" y="4913453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LF  25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528245" y="4947866"/>
            <a:ext cx="1274757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LS  11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967114" y="2616946"/>
            <a:ext cx="1050034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EF 6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562459" y="3374036"/>
            <a:ext cx="1050034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LS  6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961148" y="3337328"/>
            <a:ext cx="1240949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LF 10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917080" y="2995491"/>
            <a:ext cx="1944949" cy="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Garamond" pitchFamily="18" charset="0"/>
                <a:ea typeface="宋体" charset="-122"/>
              </a:rPr>
              <a:t>TF=4, </a:t>
            </a:r>
            <a:r>
              <a:rPr lang="en-US" altLang="zh-CN" sz="2700" dirty="0">
                <a:solidFill>
                  <a:srgbClr val="7030A0"/>
                </a:solidFill>
                <a:latin typeface="Garamond" pitchFamily="18" charset="0"/>
                <a:ea typeface="宋体" charset="-122"/>
              </a:rPr>
              <a:t>FF=4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989080" y="2846367"/>
            <a:ext cx="2100068" cy="110122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420945" y="3396978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 dirty="0">
                <a:latin typeface="Garamond" pitchFamily="18" charset="0"/>
                <a:ea typeface="宋体" charset="-122"/>
              </a:rPr>
              <a:t>1 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233279" y="3991179"/>
            <a:ext cx="954576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EF 1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170052" y="4388078"/>
            <a:ext cx="2062283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EF=TF=0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230029" y="4817096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LF 1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375521" y="3396978"/>
            <a:ext cx="0" cy="143158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3375521" y="4828567"/>
            <a:ext cx="14318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375521" y="2075511"/>
            <a:ext cx="381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3089148" y="3396978"/>
            <a:ext cx="286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89080" y="4823979"/>
            <a:ext cx="954576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LS  1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048335" y="1524900"/>
            <a:ext cx="1813695" cy="11012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4300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D</a:t>
            </a:r>
            <a:endParaRPr lang="en-US" altLang="zh-CN" dirty="0">
              <a:solidFill>
                <a:srgbClr val="FF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7193826" y="2075511"/>
            <a:ext cx="668203" cy="5506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eaLnBrk="0" hangingPunct="0">
              <a:buClrTx/>
              <a:buSzTx/>
              <a:buFontTx/>
              <a:buNone/>
            </a:pPr>
            <a:r>
              <a:rPr lang="en-US" altLang="zh-CN" sz="2400">
                <a:latin typeface="Garamond" pitchFamily="18" charset="0"/>
                <a:ea typeface="宋体" charset="-122"/>
              </a:rPr>
              <a:t>3</a:t>
            </a: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571047" y="2075511"/>
            <a:ext cx="47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7862030" y="2075511"/>
            <a:ext cx="2863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 flipV="1">
            <a:off x="3375521" y="2075511"/>
            <a:ext cx="0" cy="1321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8148403" y="2075511"/>
            <a:ext cx="0" cy="1541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5821623" y="2616946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ES 4</a:t>
            </a:r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4711928" y="2616946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EF 3</a:t>
            </a: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821623" y="3360271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LS 8</a:t>
            </a: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4719883" y="3374036"/>
            <a:ext cx="1145492" cy="41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LF 7</a:t>
            </a: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3685758" y="2977137"/>
            <a:ext cx="2290983" cy="43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Garamond" pitchFamily="18" charset="0"/>
                <a:ea typeface="宋体" charset="-122"/>
              </a:rPr>
              <a:t>TF=4</a:t>
            </a:r>
            <a:r>
              <a:rPr lang="en-US" altLang="zh-CN" dirty="0">
                <a:latin typeface="Garamond" pitchFamily="18" charset="0"/>
                <a:ea typeface="宋体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ea typeface="宋体" charset="-122"/>
              </a:rPr>
              <a:t>FF=0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989081" y="3991180"/>
            <a:ext cx="9370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Garamond" pitchFamily="18" charset="0"/>
                <a:ea typeface="宋体" charset="-122"/>
              </a:rPr>
              <a:t>ES 1</a:t>
            </a:r>
          </a:p>
        </p:txBody>
      </p:sp>
    </p:spTree>
    <p:extLst>
      <p:ext uri="{BB962C8B-B14F-4D97-AF65-F5344CB8AC3E}">
        <p14:creationId xmlns:p14="http://schemas.microsoft.com/office/powerpoint/2010/main" val="35167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13"/>
  <p:tag name="MH_SECTIONID" val="414,415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 cmpd="sng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Temp">
      <a:majorFont>
        <a:latin typeface="Arial"/>
        <a:ea typeface="方正兰亭超细黑简体"/>
        <a:cs typeface=""/>
      </a:majorFont>
      <a:minorFont>
        <a:latin typeface="Arial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30975</TotalTime>
  <Words>650</Words>
  <Application>Microsoft Office PowerPoint</Application>
  <PresentationFormat>自定义</PresentationFormat>
  <Paragraphs>212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CPM网络计划试验课程题目</vt:lpstr>
      <vt:lpstr>CPM网络计划技术试验课程题目</vt:lpstr>
      <vt:lpstr>课程目的</vt:lpstr>
      <vt:lpstr>课程安排</vt:lpstr>
      <vt:lpstr>PowerPoint 演示文稿</vt:lpstr>
      <vt:lpstr>CPM网络手工计算结果</vt:lpstr>
      <vt:lpstr>CPM网络计算机计算结果</vt:lpstr>
      <vt:lpstr>网络图形式——单代号网络图</vt:lpstr>
      <vt:lpstr>网络图形式——双代号网络图</vt:lpstr>
      <vt:lpstr>查找多余前导关系</vt:lpstr>
      <vt:lpstr>网络回路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xbany</cp:lastModifiedBy>
  <cp:revision>968</cp:revision>
  <dcterms:created xsi:type="dcterms:W3CDTF">2014-08-15T06:44:58Z</dcterms:created>
  <dcterms:modified xsi:type="dcterms:W3CDTF">2019-06-05T01:54:43Z</dcterms:modified>
</cp:coreProperties>
</file>