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8" r:id="rId2"/>
    <p:sldMasterId id="2147483703" r:id="rId3"/>
  </p:sldMasterIdLst>
  <p:notesMasterIdLst>
    <p:notesMasterId r:id="rId24"/>
  </p:notesMasterIdLst>
  <p:sldIdLst>
    <p:sldId id="976" r:id="rId4"/>
    <p:sldId id="934" r:id="rId5"/>
    <p:sldId id="936" r:id="rId6"/>
    <p:sldId id="951" r:id="rId7"/>
    <p:sldId id="1003" r:id="rId8"/>
    <p:sldId id="1011" r:id="rId9"/>
    <p:sldId id="1020" r:id="rId10"/>
    <p:sldId id="1021" r:id="rId11"/>
    <p:sldId id="1015" r:id="rId12"/>
    <p:sldId id="1017" r:id="rId13"/>
    <p:sldId id="1018" r:id="rId14"/>
    <p:sldId id="1019" r:id="rId15"/>
    <p:sldId id="1016" r:id="rId16"/>
    <p:sldId id="1014" r:id="rId17"/>
    <p:sldId id="1005" r:id="rId18"/>
    <p:sldId id="1022" r:id="rId19"/>
    <p:sldId id="1010" r:id="rId20"/>
    <p:sldId id="1012" r:id="rId21"/>
    <p:sldId id="1023" r:id="rId22"/>
    <p:sldId id="1024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A9"/>
    <a:srgbClr val="0D8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89369" autoAdjust="0"/>
  </p:normalViewPr>
  <p:slideViewPr>
    <p:cSldViewPr snapToGrid="0">
      <p:cViewPr>
        <p:scale>
          <a:sx n="50" d="100"/>
          <a:sy n="50" d="100"/>
        </p:scale>
        <p:origin x="-1122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9093D-2EAA-47F6-B9A0-00007C4E6235}" type="datetimeFigureOut">
              <a:rPr lang="zh-CN" altLang="en-US" smtClean="0"/>
              <a:pPr/>
              <a:t>2019-06-06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06B24-3BFA-47EE-8F16-534A492300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9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0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0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0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027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2019-06-06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0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2019-06-06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4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61952" y="206880"/>
            <a:ext cx="5230059" cy="62983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pic>
        <p:nvPicPr>
          <p:cNvPr id="3074" name="Picture 2" descr="ç¦å»ºé¾åç¯ä¿è¡ä»½æéå¬å¸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773" y="139785"/>
            <a:ext cx="1774825" cy="65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5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1" y="123032"/>
            <a:ext cx="9855201" cy="4286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164671" y="197731"/>
            <a:ext cx="520496" cy="274639"/>
            <a:chOff x="0" y="0"/>
            <a:chExt cx="1041399" cy="549275"/>
          </a:xfrm>
        </p:grpSpPr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>
            <a:off x="0" y="605264"/>
            <a:ext cx="12192000" cy="0"/>
          </a:xfrm>
          <a:prstGeom prst="line">
            <a:avLst/>
          </a:prstGeom>
          <a:ln>
            <a:solidFill>
              <a:srgbClr val="0054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DB8EB402-7A83-3544-B40E-6CA936B191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4750" y="29026"/>
            <a:ext cx="1798759" cy="54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2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3505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5943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7454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56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7192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656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2019-06-06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08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932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6941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25453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4390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2946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7552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09006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098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92507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333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2019-06-06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869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5917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9669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05224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28705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81149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5670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3548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46950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24770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212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2019-06-06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3560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687011" y="832154"/>
            <a:ext cx="4256863" cy="69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7248131" y="839135"/>
            <a:ext cx="43528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687011" y="832154"/>
            <a:ext cx="4256863" cy="69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7248131" y="839135"/>
            <a:ext cx="43528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81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687011" y="832154"/>
            <a:ext cx="4256863" cy="69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7248131" y="839135"/>
            <a:ext cx="43528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4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" y="0"/>
            <a:ext cx="12164135" cy="685800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456931" y="362789"/>
            <a:ext cx="550504" cy="761956"/>
            <a:chOff x="270690" y="334964"/>
            <a:chExt cx="412878" cy="571467"/>
          </a:xfrm>
        </p:grpSpPr>
        <p:sp>
          <p:nvSpPr>
            <p:cNvPr id="7" name="Oval 40"/>
            <p:cNvSpPr>
              <a:spLocks noChangeArrowheads="1"/>
            </p:cNvSpPr>
            <p:nvPr userDrawn="1"/>
          </p:nvSpPr>
          <p:spPr bwMode="auto">
            <a:xfrm>
              <a:off x="311969" y="843558"/>
              <a:ext cx="341784" cy="574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41"/>
            <p:cNvSpPr>
              <a:spLocks/>
            </p:cNvSpPr>
            <p:nvPr userDrawn="1"/>
          </p:nvSpPr>
          <p:spPr bwMode="auto">
            <a:xfrm>
              <a:off x="270690" y="334964"/>
              <a:ext cx="412878" cy="571467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Oval 42"/>
            <p:cNvSpPr>
              <a:spLocks noChangeArrowheads="1"/>
            </p:cNvSpPr>
            <p:nvPr userDrawn="1"/>
          </p:nvSpPr>
          <p:spPr bwMode="auto">
            <a:xfrm>
              <a:off x="329426" y="403226"/>
              <a:ext cx="310342" cy="310341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0657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56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06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06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06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06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06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2019-06-06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244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06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85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2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617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8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17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1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43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5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7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2019-06-06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6501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42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2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7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2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61952" y="206880"/>
            <a:ext cx="5230059" cy="62983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47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1" y="123032"/>
            <a:ext cx="9855201" cy="4286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164671" y="197731"/>
            <a:ext cx="520496" cy="274639"/>
            <a:chOff x="0" y="0"/>
            <a:chExt cx="1041399" cy="549275"/>
          </a:xfrm>
        </p:grpSpPr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>
            <a:off x="0" y="605264"/>
            <a:ext cx="12192000" cy="0"/>
          </a:xfrm>
          <a:prstGeom prst="line">
            <a:avLst/>
          </a:prstGeom>
          <a:ln>
            <a:solidFill>
              <a:srgbClr val="0054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DB8EB402-7A83-3544-B40E-6CA936B191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4750" y="29026"/>
            <a:ext cx="1798759" cy="54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43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1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956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14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2019-06-06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5745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2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6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0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1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8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3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0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2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0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2019-06-06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288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61952" y="206880"/>
            <a:ext cx="5230059" cy="62983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01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23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2019-06-06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8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1805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7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718" r:id="rId40"/>
    <p:sldLayoutId id="2147483719" r:id="rId41"/>
    <p:sldLayoutId id="2147483720" r:id="rId42"/>
    <p:sldLayoutId id="2147483721" r:id="rId43"/>
    <p:sldLayoutId id="2147483722" r:id="rId44"/>
    <p:sldLayoutId id="2147483726" r:id="rId45"/>
    <p:sldLayoutId id="2147483727" r:id="rId46"/>
    <p:sldLayoutId id="2147483728" r:id="rId47"/>
    <p:sldLayoutId id="2147483729" r:id="rId48"/>
    <p:sldLayoutId id="2147483730" r:id="rId49"/>
    <p:sldLayoutId id="2147483731" r:id="rId50"/>
    <p:sldLayoutId id="2147483733" r:id="rId5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49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32" r:id="rId15"/>
  </p:sldLayoutIdLst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16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23" r:id="rId15"/>
  </p:sldLayoutIdLst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4072" y="2851872"/>
            <a:ext cx="12215328" cy="40061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8" name="Picture 324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10"/>
          <a:stretch/>
        </p:blipFill>
        <p:spPr bwMode="auto">
          <a:xfrm>
            <a:off x="6136907" y="106155"/>
            <a:ext cx="2988000" cy="263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28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9812"/>
          <a:stretch/>
        </p:blipFill>
        <p:spPr bwMode="auto">
          <a:xfrm>
            <a:off x="3072248" y="118176"/>
            <a:ext cx="2988000" cy="262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11"/>
          <p:cNvSpPr txBox="1"/>
          <p:nvPr/>
        </p:nvSpPr>
        <p:spPr>
          <a:xfrm>
            <a:off x="1007435" y="3461155"/>
            <a:ext cx="10081120" cy="7258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78" tIns="34290" rIns="68578" bIns="34290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赢得值试验课程</a:t>
            </a:r>
            <a:endParaRPr lang="zh-CN" altLang="en-US" sz="4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1"/>
          <p:cNvSpPr txBox="1"/>
          <p:nvPr/>
        </p:nvSpPr>
        <p:spPr>
          <a:xfrm>
            <a:off x="2350804" y="5541235"/>
            <a:ext cx="7485577" cy="530915"/>
          </a:xfrm>
          <a:prstGeom prst="rect">
            <a:avLst/>
          </a:prstGeom>
          <a:noFill/>
        </p:spPr>
        <p:txBody>
          <a:bodyPr wrap="square" lIns="68578" tIns="34290" rIns="68578" bIns="34290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defRPr sz="3600" b="1" cap="all" spc="200">
                <a:ln w="0"/>
                <a:solidFill>
                  <a:srgbClr val="3B8F66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b="0" spc="0" dirty="0">
                <a:solidFill>
                  <a:schemeClr val="bg1"/>
                </a:solidFill>
                <a:effectLst/>
                <a:sym typeface="+mn-lt"/>
              </a:rPr>
              <a:t>上海普华科技发展股份有限公司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3"/>
          <a:stretch/>
        </p:blipFill>
        <p:spPr>
          <a:xfrm>
            <a:off x="9207796" y="106157"/>
            <a:ext cx="2988000" cy="2638511"/>
          </a:xfrm>
          <a:prstGeom prst="rect">
            <a:avLst/>
          </a:prstGeom>
        </p:spPr>
      </p:pic>
      <p:pic>
        <p:nvPicPr>
          <p:cNvPr id="2050" name="Picture 2" descr="https://timgsa.baidu.com/timg?image&amp;quality=80&amp;size=b9999_10000&amp;sec=1530013594292&amp;di=86cab57ec330522edc7ac725c4375051&amp;imgtype=0&amp;src=http%3A%2F%2Fwww.chinairn.com%2FUserFiles%2Fimage%2F20171024%2F20171024150820_150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8" b="2139"/>
          <a:stretch/>
        </p:blipFill>
        <p:spPr bwMode="auto">
          <a:xfrm flipH="1">
            <a:off x="-3" y="118176"/>
            <a:ext cx="2988000" cy="26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12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EVM (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赢得值管理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办法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923" y="812801"/>
            <a:ext cx="10972800" cy="58302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zh-CN" altLang="en-US" sz="3500" dirty="0" smtClean="0">
                <a:latin typeface="华文琥珀" pitchFamily="2" charset="-122"/>
                <a:ea typeface="华文琥珀" pitchFamily="2" charset="-122"/>
              </a:rPr>
              <a:t>赢得</a:t>
            </a:r>
            <a:r>
              <a:rPr lang="zh-CN" altLang="en-US" sz="3500" dirty="0">
                <a:latin typeface="华文琥珀" pitchFamily="2" charset="-122"/>
                <a:ea typeface="华文琥珀" pitchFamily="2" charset="-122"/>
              </a:rPr>
              <a:t>值分析办法</a:t>
            </a:r>
            <a:endParaRPr lang="en-US" altLang="zh-CN" sz="35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58775" indent="-358775" eaLnBrk="1" hangingPunct="1">
              <a:lnSpc>
                <a:spcPct val="120000"/>
              </a:lnSpc>
              <a:buFont typeface="Wingdings" pitchFamily="2" charset="2"/>
              <a:buChar char="l"/>
              <a:tabLst>
                <a:tab pos="2508250" algn="l"/>
              </a:tabLst>
              <a:defRPr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赢得值：		</a:t>
            </a:r>
            <a:r>
              <a:rPr lang="en-US" altLang="zh-CN" sz="2400" b="1" dirty="0" smtClean="0">
                <a:latin typeface="Arial" charset="0"/>
                <a:ea typeface="楷体_GB2312" pitchFamily="49" charset="-122"/>
              </a:rPr>
              <a:t>EV = PV×PC</a:t>
            </a:r>
            <a:r>
              <a:rPr lang="zh-CN" altLang="en-US" sz="2400" b="1" dirty="0" smtClean="0">
                <a:latin typeface="Arial" charset="0"/>
                <a:ea typeface="楷体_GB2312" pitchFamily="49" charset="-122"/>
              </a:rPr>
              <a:t>，</a:t>
            </a:r>
            <a:r>
              <a:rPr lang="en-US" altLang="zh-CN" sz="2400" b="1" dirty="0" smtClean="0">
                <a:latin typeface="Arial" charset="0"/>
                <a:ea typeface="楷体_GB2312" pitchFamily="49" charset="-122"/>
              </a:rPr>
              <a:t>PC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为完成百分比</a:t>
            </a:r>
            <a:endParaRPr lang="en-US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itchFamily="2" charset="2"/>
              <a:buChar char="l"/>
              <a:tabLst>
                <a:tab pos="2508250" algn="l"/>
              </a:tabLst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进度偏差：     	</a:t>
            </a:r>
            <a:r>
              <a:rPr lang="en-US" altLang="zh-CN" sz="2400" b="1" dirty="0">
                <a:latin typeface="Arial" charset="0"/>
                <a:ea typeface="楷体_GB2312" pitchFamily="49" charset="-122"/>
              </a:rPr>
              <a:t>SV = EV –  PV = BCWP – BCWS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itchFamily="2" charset="2"/>
              <a:buChar char="l"/>
              <a:tabLst>
                <a:tab pos="2508250" algn="l"/>
              </a:tabLst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进度</a:t>
            </a:r>
            <a:r>
              <a:rPr lang="zh-CN" altLang="en-US" sz="2400" b="1" dirty="0">
                <a:latin typeface="Arial" charset="0"/>
                <a:ea typeface="楷体_GB2312" pitchFamily="49" charset="-122"/>
              </a:rPr>
              <a:t>偏差</a:t>
            </a:r>
            <a:r>
              <a:rPr lang="en-US" altLang="zh-CN" sz="2400" b="1" dirty="0">
                <a:latin typeface="Arial" charset="0"/>
                <a:ea typeface="楷体_GB2312" pitchFamily="49" charset="-122"/>
              </a:rPr>
              <a:t>%</a:t>
            </a:r>
            <a:r>
              <a:rPr lang="zh-CN" altLang="en-US" sz="2400" b="1" dirty="0">
                <a:latin typeface="Arial" charset="0"/>
                <a:ea typeface="楷体_GB2312" pitchFamily="49" charset="-122"/>
              </a:rPr>
              <a:t>：  	</a:t>
            </a:r>
            <a:r>
              <a:rPr lang="en-US" altLang="zh-CN" sz="2400" b="1" dirty="0">
                <a:latin typeface="Arial" charset="0"/>
                <a:ea typeface="楷体_GB2312" pitchFamily="49" charset="-122"/>
              </a:rPr>
              <a:t>SV % = SV / PV×100</a:t>
            </a:r>
          </a:p>
          <a:p>
            <a:pPr marL="358775" indent="-358775">
              <a:lnSpc>
                <a:spcPct val="120000"/>
              </a:lnSpc>
              <a:buFont typeface="Wingdings" pitchFamily="2" charset="2"/>
              <a:buChar char="l"/>
              <a:tabLst>
                <a:tab pos="2508250" algn="l"/>
              </a:tabLst>
              <a:defRPr/>
            </a:pPr>
            <a:r>
              <a:rPr lang="zh-CN" altLang="en-US" sz="2400" b="1" dirty="0">
                <a:latin typeface="Arial" charset="0"/>
                <a:ea typeface="楷体_GB2312" pitchFamily="49" charset="-122"/>
              </a:rPr>
              <a:t>费用偏差：     	</a:t>
            </a:r>
            <a:r>
              <a:rPr lang="en-US" altLang="zh-CN" sz="2400" b="1" dirty="0">
                <a:latin typeface="Arial" charset="0"/>
                <a:ea typeface="楷体_GB2312" pitchFamily="49" charset="-122"/>
              </a:rPr>
              <a:t>CV = EV – AC = BCWP – ACWP</a:t>
            </a:r>
          </a:p>
          <a:p>
            <a:pPr marL="358775" indent="-358775">
              <a:lnSpc>
                <a:spcPct val="120000"/>
              </a:lnSpc>
              <a:buFont typeface="Wingdings" pitchFamily="2" charset="2"/>
              <a:buChar char="l"/>
              <a:tabLst>
                <a:tab pos="2508250" algn="l"/>
              </a:tabLst>
              <a:defRPr/>
            </a:pPr>
            <a:r>
              <a:rPr lang="zh-CN" altLang="en-US" sz="2400" b="1" dirty="0">
                <a:latin typeface="Arial" charset="0"/>
                <a:ea typeface="楷体_GB2312" pitchFamily="49" charset="-122"/>
              </a:rPr>
              <a:t>费用偏差</a:t>
            </a:r>
            <a:r>
              <a:rPr lang="en-US" altLang="zh-CN" sz="2400" b="1" dirty="0">
                <a:latin typeface="Arial" charset="0"/>
                <a:ea typeface="楷体_GB2312" pitchFamily="49" charset="-122"/>
              </a:rPr>
              <a:t>% </a:t>
            </a:r>
            <a:r>
              <a:rPr lang="zh-CN" altLang="en-US" sz="2400" b="1" dirty="0">
                <a:latin typeface="Arial" charset="0"/>
                <a:ea typeface="楷体_GB2312" pitchFamily="49" charset="-122"/>
              </a:rPr>
              <a:t>： 	</a:t>
            </a:r>
            <a:r>
              <a:rPr lang="en-US" altLang="zh-CN" sz="2400" b="1" dirty="0">
                <a:latin typeface="Arial" charset="0"/>
                <a:ea typeface="楷体_GB2312" pitchFamily="49" charset="-122"/>
              </a:rPr>
              <a:t>CV % = CV / EV×100</a:t>
            </a:r>
          </a:p>
          <a:p>
            <a:pPr marL="358775" indent="-358775">
              <a:lnSpc>
                <a:spcPct val="120000"/>
              </a:lnSpc>
              <a:buFont typeface="Wingdings" pitchFamily="2" charset="2"/>
              <a:buChar char="l"/>
              <a:tabLst>
                <a:tab pos="2508250" algn="l"/>
              </a:tabLst>
              <a:defRPr/>
            </a:pPr>
            <a:r>
              <a:rPr lang="zh-CN" altLang="en-US" sz="2400" b="1" dirty="0">
                <a:latin typeface="Arial" charset="0"/>
                <a:ea typeface="楷体_GB2312" pitchFamily="49" charset="-122"/>
              </a:rPr>
              <a:t>进度绩效系数：	</a:t>
            </a:r>
            <a:r>
              <a:rPr lang="en-US" altLang="zh-CN" sz="2400" b="1" dirty="0">
                <a:latin typeface="Arial" charset="0"/>
                <a:ea typeface="楷体_GB2312" pitchFamily="49" charset="-122"/>
              </a:rPr>
              <a:t>SPI = EV / PV = BCWP / BCWS</a:t>
            </a:r>
            <a:r>
              <a:rPr lang="zh-CN" altLang="en-US" sz="2400" b="1" dirty="0">
                <a:latin typeface="Arial" charset="0"/>
                <a:ea typeface="楷体_GB2312" pitchFamily="49" charset="-122"/>
              </a:rPr>
              <a:t>；</a:t>
            </a:r>
          </a:p>
          <a:p>
            <a:pPr marL="358775" indent="-358775">
              <a:lnSpc>
                <a:spcPct val="120000"/>
              </a:lnSpc>
              <a:buFont typeface="Wingdings" pitchFamily="2" charset="2"/>
              <a:buChar char="l"/>
              <a:tabLst>
                <a:tab pos="2508250" algn="l"/>
              </a:tabLst>
              <a:defRPr/>
            </a:pPr>
            <a:r>
              <a:rPr lang="zh-CN" altLang="en-US" sz="2400" b="1" dirty="0">
                <a:latin typeface="Arial" charset="0"/>
                <a:ea typeface="楷体_GB2312" pitchFamily="49" charset="-122"/>
              </a:rPr>
              <a:t>费用绩效系数：	</a:t>
            </a:r>
            <a:r>
              <a:rPr lang="en-US" altLang="zh-CN" sz="2400" b="1" dirty="0">
                <a:latin typeface="Arial" charset="0"/>
                <a:ea typeface="楷体_GB2312" pitchFamily="49" charset="-122"/>
              </a:rPr>
              <a:t>CPI = EV / AC = BCWP / ACWP</a:t>
            </a:r>
            <a:r>
              <a:rPr lang="zh-CN" altLang="en-US" sz="2400" b="1" dirty="0" smtClean="0">
                <a:latin typeface="Arial" charset="0"/>
                <a:ea typeface="楷体_GB2312" pitchFamily="49" charset="-122"/>
              </a:rPr>
              <a:t>；</a:t>
            </a:r>
            <a:endParaRPr lang="en-US" altLang="zh-CN" sz="2400" b="1" dirty="0" smtClean="0">
              <a:latin typeface="Arial" charset="0"/>
              <a:ea typeface="楷体_GB2312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itchFamily="2" charset="2"/>
              <a:buChar char="l"/>
              <a:tabLst>
                <a:tab pos="2508250" algn="l"/>
              </a:tabLst>
              <a:defRPr/>
            </a:pPr>
            <a:r>
              <a:rPr lang="en-US" altLang="zh-CN" sz="2400" b="1" dirty="0" smtClean="0">
                <a:latin typeface="Arial" charset="0"/>
                <a:ea typeface="楷体_GB2312" pitchFamily="49" charset="-122"/>
              </a:rPr>
              <a:t>SPI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用于对项目完工时间的预测， </a:t>
            </a:r>
            <a:r>
              <a:rPr lang="en-US" altLang="zh-CN" sz="2400" b="1" dirty="0" smtClean="0">
                <a:latin typeface="Arial" charset="0"/>
                <a:ea typeface="楷体_GB2312" pitchFamily="49" charset="-122"/>
              </a:rPr>
              <a:t>CPI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用于对项目完成时所需费用的预测。</a:t>
            </a:r>
          </a:p>
          <a:p>
            <a:pPr marL="898525" lvl="1" indent="-441325">
              <a:lnSpc>
                <a:spcPct val="120000"/>
              </a:lnSpc>
              <a:buFont typeface="Wingdings" pitchFamily="2" charset="2"/>
              <a:buChar char="Ø"/>
              <a:tabLst>
                <a:tab pos="2782888" algn="l"/>
              </a:tabLst>
              <a:defRPr/>
            </a:pPr>
            <a:r>
              <a:rPr lang="zh-CN" altLang="en-US" b="1" dirty="0" smtClean="0">
                <a:solidFill>
                  <a:srgbClr val="C62106"/>
                </a:solidFill>
                <a:latin typeface="Arial" charset="0"/>
                <a:ea typeface="楷体_GB2312" pitchFamily="49" charset="-122"/>
              </a:rPr>
              <a:t>*</a:t>
            </a:r>
            <a:r>
              <a:rPr lang="en-US" altLang="zh-CN" b="1" dirty="0" smtClean="0">
                <a:solidFill>
                  <a:srgbClr val="C62106"/>
                </a:solidFill>
                <a:latin typeface="Arial" charset="0"/>
                <a:ea typeface="楷体_GB2312" pitchFamily="49" charset="-122"/>
              </a:rPr>
              <a:t>V </a:t>
            </a:r>
            <a:r>
              <a:rPr lang="en-US" altLang="zh-CN" b="1" dirty="0">
                <a:solidFill>
                  <a:srgbClr val="C62106"/>
                </a:solidFill>
                <a:latin typeface="Arial" charset="0"/>
                <a:ea typeface="楷体_GB2312" pitchFamily="49" charset="-122"/>
              </a:rPr>
              <a:t>= 0 </a:t>
            </a:r>
            <a:r>
              <a:rPr lang="zh-CN" altLang="en-US" b="1" dirty="0">
                <a:solidFill>
                  <a:srgbClr val="C62106"/>
                </a:solidFill>
                <a:latin typeface="Arial" charset="0"/>
                <a:ea typeface="楷体_GB2312" pitchFamily="49" charset="-122"/>
              </a:rPr>
              <a:t>或 </a:t>
            </a:r>
            <a:r>
              <a:rPr lang="zh-CN" altLang="en-US" b="1" dirty="0" smtClean="0">
                <a:solidFill>
                  <a:srgbClr val="C62106"/>
                </a:solidFill>
                <a:latin typeface="Arial" charset="0"/>
                <a:ea typeface="楷体_GB2312" pitchFamily="49" charset="-122"/>
              </a:rPr>
              <a:t>*</a:t>
            </a:r>
            <a:r>
              <a:rPr lang="en-US" altLang="zh-CN" b="1" dirty="0" smtClean="0">
                <a:solidFill>
                  <a:srgbClr val="C62106"/>
                </a:solidFill>
                <a:latin typeface="Arial" charset="0"/>
                <a:ea typeface="楷体_GB2312" pitchFamily="49" charset="-122"/>
              </a:rPr>
              <a:t>PI </a:t>
            </a:r>
            <a:r>
              <a:rPr lang="en-US" altLang="zh-CN" b="1" dirty="0">
                <a:solidFill>
                  <a:srgbClr val="C62106"/>
                </a:solidFill>
                <a:latin typeface="Arial" charset="0"/>
                <a:ea typeface="楷体_GB2312" pitchFamily="49" charset="-122"/>
              </a:rPr>
              <a:t>= 1 </a:t>
            </a:r>
            <a:r>
              <a:rPr lang="zh-CN" altLang="en-US" b="1" dirty="0" smtClean="0">
                <a:solidFill>
                  <a:srgbClr val="C62106"/>
                </a:solidFill>
                <a:latin typeface="Arial" charset="0"/>
                <a:ea typeface="楷体_GB2312" pitchFamily="49" charset="-122"/>
              </a:rPr>
              <a:t>：按计划</a:t>
            </a:r>
            <a:r>
              <a:rPr lang="zh-CN" altLang="en-US" b="1" dirty="0">
                <a:solidFill>
                  <a:srgbClr val="C62106"/>
                </a:solidFill>
                <a:latin typeface="Arial" charset="0"/>
                <a:ea typeface="楷体_GB2312" pitchFamily="49" charset="-122"/>
              </a:rPr>
              <a:t>推进；</a:t>
            </a:r>
          </a:p>
          <a:p>
            <a:pPr marL="898525" lvl="1" indent="-441325">
              <a:lnSpc>
                <a:spcPct val="120000"/>
              </a:lnSpc>
              <a:buFont typeface="Wingdings" pitchFamily="2" charset="2"/>
              <a:buChar char="Ø"/>
              <a:tabLst>
                <a:tab pos="2782888" algn="l"/>
              </a:tabLst>
              <a:defRPr/>
            </a:pPr>
            <a:r>
              <a:rPr lang="zh-CN" altLang="en-US" b="1" dirty="0" smtClean="0">
                <a:solidFill>
                  <a:srgbClr val="C62106"/>
                </a:solidFill>
                <a:latin typeface="Arial" charset="0"/>
                <a:ea typeface="楷体_GB2312" pitchFamily="49" charset="-122"/>
              </a:rPr>
              <a:t>*</a:t>
            </a:r>
            <a:r>
              <a:rPr lang="en-US" altLang="zh-CN" b="1" dirty="0" smtClean="0">
                <a:solidFill>
                  <a:srgbClr val="C62106"/>
                </a:solidFill>
                <a:latin typeface="Arial" charset="0"/>
                <a:ea typeface="楷体_GB2312" pitchFamily="49" charset="-122"/>
              </a:rPr>
              <a:t>V </a:t>
            </a:r>
            <a:r>
              <a:rPr lang="en-US" altLang="zh-CN" b="1" dirty="0">
                <a:solidFill>
                  <a:srgbClr val="C62106"/>
                </a:solidFill>
                <a:latin typeface="Arial" charset="0"/>
                <a:ea typeface="楷体_GB2312" pitchFamily="49" charset="-122"/>
              </a:rPr>
              <a:t>&gt; </a:t>
            </a:r>
            <a:r>
              <a:rPr lang="en-US" altLang="zh-CN" b="1" dirty="0" smtClean="0">
                <a:solidFill>
                  <a:srgbClr val="C62106"/>
                </a:solidFill>
                <a:latin typeface="Arial" charset="0"/>
                <a:ea typeface="楷体_GB2312" pitchFamily="49" charset="-122"/>
              </a:rPr>
              <a:t>0 </a:t>
            </a:r>
            <a:r>
              <a:rPr lang="zh-CN" altLang="en-US" b="1" dirty="0" smtClean="0">
                <a:solidFill>
                  <a:srgbClr val="C62106"/>
                </a:solidFill>
                <a:latin typeface="Arial" charset="0"/>
                <a:ea typeface="楷体_GB2312" pitchFamily="49" charset="-122"/>
              </a:rPr>
              <a:t>或 *</a:t>
            </a:r>
            <a:r>
              <a:rPr lang="en-US" altLang="zh-CN" b="1" dirty="0" smtClean="0">
                <a:solidFill>
                  <a:srgbClr val="C62106"/>
                </a:solidFill>
                <a:latin typeface="Arial" charset="0"/>
                <a:ea typeface="楷体_GB2312" pitchFamily="49" charset="-122"/>
              </a:rPr>
              <a:t>PI </a:t>
            </a:r>
            <a:r>
              <a:rPr lang="en-US" altLang="zh-CN" b="1" dirty="0">
                <a:solidFill>
                  <a:srgbClr val="C62106"/>
                </a:solidFill>
                <a:latin typeface="Arial" charset="0"/>
                <a:ea typeface="楷体_GB2312" pitchFamily="49" charset="-122"/>
              </a:rPr>
              <a:t>&gt; 1 </a:t>
            </a:r>
            <a:r>
              <a:rPr lang="zh-CN" altLang="en-US" b="1" dirty="0" smtClean="0">
                <a:solidFill>
                  <a:srgbClr val="C62106"/>
                </a:solidFill>
                <a:latin typeface="Arial" charset="0"/>
                <a:ea typeface="楷体_GB2312" pitchFamily="49" charset="-122"/>
              </a:rPr>
              <a:t>：比</a:t>
            </a:r>
            <a:r>
              <a:rPr lang="zh-CN" altLang="en-US" b="1" dirty="0">
                <a:solidFill>
                  <a:srgbClr val="C62106"/>
                </a:solidFill>
                <a:latin typeface="Arial" charset="0"/>
                <a:ea typeface="楷体_GB2312" pitchFamily="49" charset="-122"/>
              </a:rPr>
              <a:t>计划提前或费用节省；</a:t>
            </a:r>
          </a:p>
          <a:p>
            <a:pPr marL="898525" lvl="1" indent="-441325">
              <a:lnSpc>
                <a:spcPct val="120000"/>
              </a:lnSpc>
              <a:buFont typeface="Wingdings" pitchFamily="2" charset="2"/>
              <a:buChar char="Ø"/>
              <a:tabLst>
                <a:tab pos="2782888" algn="l"/>
              </a:tabLst>
              <a:defRPr/>
            </a:pPr>
            <a:r>
              <a:rPr lang="zh-CN" altLang="en-US" sz="2400" b="1" dirty="0" smtClean="0">
                <a:solidFill>
                  <a:srgbClr val="C62106"/>
                </a:solidFill>
                <a:latin typeface="Arial" charset="0"/>
                <a:ea typeface="楷体_GB2312" pitchFamily="49" charset="-122"/>
              </a:rPr>
              <a:t>*</a:t>
            </a:r>
            <a:r>
              <a:rPr lang="en-US" altLang="zh-CN" sz="2400" b="1" dirty="0" smtClean="0">
                <a:solidFill>
                  <a:srgbClr val="C62106"/>
                </a:solidFill>
                <a:latin typeface="Arial" charset="0"/>
                <a:ea typeface="楷体_GB2312" pitchFamily="49" charset="-122"/>
              </a:rPr>
              <a:t>V &lt; 0 </a:t>
            </a:r>
            <a:r>
              <a:rPr lang="zh-CN" altLang="en-US" sz="2400" b="1" dirty="0" smtClean="0">
                <a:solidFill>
                  <a:srgbClr val="C62106"/>
                </a:solidFill>
                <a:latin typeface="楷体_GB2312" pitchFamily="49" charset="-122"/>
                <a:ea typeface="楷体_GB2312" pitchFamily="49" charset="-122"/>
              </a:rPr>
              <a:t>或 *</a:t>
            </a:r>
            <a:r>
              <a:rPr lang="en-US" altLang="zh-CN" sz="2400" b="1" dirty="0" smtClean="0">
                <a:solidFill>
                  <a:srgbClr val="C62106"/>
                </a:solidFill>
                <a:latin typeface="Arial" charset="0"/>
                <a:ea typeface="楷体_GB2312" pitchFamily="49" charset="-122"/>
              </a:rPr>
              <a:t>PI &lt; 1</a:t>
            </a:r>
            <a:r>
              <a:rPr lang="zh-CN" altLang="en-US" sz="2400" b="1" dirty="0" smtClean="0">
                <a:solidFill>
                  <a:srgbClr val="C62106"/>
                </a:solidFill>
                <a:latin typeface="楷体_GB2312" pitchFamily="49" charset="-122"/>
                <a:ea typeface="楷体_GB2312" pitchFamily="49" charset="-122"/>
              </a:rPr>
              <a:t>：比计划滞后或费用超支。</a:t>
            </a:r>
            <a:r>
              <a:rPr lang="zh-CN" altLang="en-US" sz="24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（注</a:t>
            </a:r>
            <a:r>
              <a:rPr lang="zh-CN" altLang="en-US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：“*” 代表</a:t>
            </a:r>
            <a:r>
              <a:rPr lang="en-US" altLang="zh-CN" b="1" dirty="0" smtClean="0">
                <a:solidFill>
                  <a:srgbClr val="00B050"/>
                </a:solidFill>
                <a:latin typeface="Arial" charset="0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B050"/>
                </a:solidFill>
                <a:latin typeface="Arial" charset="0"/>
                <a:ea typeface="楷体_GB2312" pitchFamily="49" charset="-122"/>
              </a:rPr>
              <a:t>或</a:t>
            </a:r>
            <a:r>
              <a:rPr lang="en-US" altLang="zh-CN" b="1" dirty="0">
                <a:solidFill>
                  <a:srgbClr val="00B050"/>
                </a:solidFill>
                <a:latin typeface="Arial" charset="0"/>
                <a:ea typeface="楷体_GB2312" pitchFamily="49" charset="-122"/>
              </a:rPr>
              <a:t>S</a:t>
            </a:r>
            <a:r>
              <a:rPr lang="zh-CN" altLang="en-US" sz="24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000" dirty="0" smtClean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6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EVM (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赢得值管理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办法</a:t>
            </a:r>
            <a:endParaRPr lang="en-US" altLang="zh-CN" sz="280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8136" y="747713"/>
            <a:ext cx="11329987" cy="5785949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3200" dirty="0" smtClean="0">
                <a:latin typeface="华文琥珀" pitchFamily="2" charset="-122"/>
                <a:ea typeface="华文琥珀" pitchFamily="2" charset="-122"/>
              </a:rPr>
              <a:t>项目</a:t>
            </a:r>
            <a:r>
              <a:rPr lang="zh-CN" altLang="en-US" sz="3200" dirty="0">
                <a:latin typeface="华文琥珀" pitchFamily="2" charset="-122"/>
                <a:ea typeface="华文琥珀" pitchFamily="2" charset="-122"/>
              </a:rPr>
              <a:t>总费用预测</a:t>
            </a:r>
            <a:r>
              <a:rPr lang="en-US" altLang="zh-CN" sz="3200" dirty="0">
                <a:latin typeface="华文琥珀" pitchFamily="2" charset="-122"/>
                <a:ea typeface="华文琥珀" pitchFamily="2" charset="-122"/>
              </a:rPr>
              <a:t>——</a:t>
            </a:r>
            <a:r>
              <a:rPr lang="en-US" altLang="zh-CN" sz="3200" dirty="0" smtClean="0">
                <a:latin typeface="华文琥珀" pitchFamily="2" charset="-122"/>
                <a:ea typeface="华文琥珀" pitchFamily="2" charset="-122"/>
              </a:rPr>
              <a:t>EAC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100" dirty="0">
              <a:latin typeface="华文琥珀" pitchFamily="2" charset="-122"/>
              <a:ea typeface="华文琥珀" pitchFamily="2" charset="-122"/>
            </a:endParaRPr>
          </a:p>
          <a:p>
            <a:pPr marL="358775" indent="-358775">
              <a:lnSpc>
                <a:spcPct val="100000"/>
              </a:lnSpc>
              <a:buFont typeface="Wingdings" pitchFamily="2" charset="2"/>
              <a:buChar char="l"/>
              <a:tabLst>
                <a:tab pos="2508250" algn="l"/>
              </a:tabLst>
              <a:defRPr/>
            </a:pPr>
            <a:r>
              <a:rPr lang="en-US" altLang="zh-CN" sz="2200" b="1" dirty="0" smtClean="0">
                <a:latin typeface="Arial" pitchFamily="34" charset="0"/>
                <a:ea typeface="楷体_GB2312" pitchFamily="49" charset="-122"/>
                <a:cs typeface="Arial" pitchFamily="34" charset="0"/>
              </a:rPr>
              <a:t>EAC</a:t>
            </a:r>
            <a:r>
              <a:rPr lang="zh-CN" altLang="en-US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：项目完成时所需费用</a:t>
            </a:r>
          </a:p>
          <a:p>
            <a:pPr marL="358775" indent="-358775">
              <a:lnSpc>
                <a:spcPct val="100000"/>
              </a:lnSpc>
              <a:buFont typeface="Wingdings" pitchFamily="2" charset="2"/>
              <a:buChar char="l"/>
              <a:tabLst>
                <a:tab pos="2508250" algn="l"/>
              </a:tabLst>
              <a:defRPr/>
            </a:pPr>
            <a:r>
              <a:rPr lang="en-US" altLang="zh-CN" sz="2200" b="1" dirty="0" smtClean="0">
                <a:latin typeface="Arial" pitchFamily="34" charset="0"/>
                <a:ea typeface="楷体_GB2312" pitchFamily="49" charset="-122"/>
                <a:cs typeface="Arial" pitchFamily="34" charset="0"/>
              </a:rPr>
              <a:t>EAC </a:t>
            </a:r>
            <a:r>
              <a:rPr lang="en-US" altLang="zh-CN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= BAC</a:t>
            </a:r>
          </a:p>
          <a:p>
            <a:pPr marL="898525" lvl="1" indent="-441325">
              <a:lnSpc>
                <a:spcPct val="100000"/>
              </a:lnSpc>
              <a:buFont typeface="Wingdings" pitchFamily="2" charset="2"/>
              <a:buChar char="Ø"/>
              <a:tabLst>
                <a:tab pos="2782888" algn="l"/>
              </a:tabLst>
              <a:defRPr/>
            </a:pPr>
            <a:r>
              <a:rPr lang="en-US" altLang="zh-CN" sz="2200" b="1" dirty="0">
                <a:solidFill>
                  <a:srgbClr val="C6210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BAC</a:t>
            </a:r>
            <a:r>
              <a:rPr lang="zh-CN" altLang="en-US" sz="2200" b="1" dirty="0">
                <a:solidFill>
                  <a:srgbClr val="C6210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为项目计划预算总费用</a:t>
            </a:r>
          </a:p>
          <a:p>
            <a:pPr marL="898525" lvl="1" indent="-441325">
              <a:lnSpc>
                <a:spcPct val="100000"/>
              </a:lnSpc>
              <a:buFont typeface="Wingdings" pitchFamily="2" charset="2"/>
              <a:buChar char="Ø"/>
              <a:tabLst>
                <a:tab pos="2782888" algn="l"/>
              </a:tabLst>
              <a:defRPr/>
            </a:pPr>
            <a:r>
              <a:rPr lang="zh-CN" altLang="en-US" sz="2200" b="1" dirty="0">
                <a:solidFill>
                  <a:srgbClr val="C6210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项目在计划预算范围内完成</a:t>
            </a:r>
          </a:p>
          <a:p>
            <a:pPr marL="358775" indent="-358775">
              <a:lnSpc>
                <a:spcPct val="100000"/>
              </a:lnSpc>
              <a:buFont typeface="Wingdings" pitchFamily="2" charset="2"/>
              <a:buChar char="l"/>
              <a:tabLst>
                <a:tab pos="2508250" algn="l"/>
              </a:tabLst>
              <a:defRPr/>
            </a:pPr>
            <a:r>
              <a:rPr lang="en-US" altLang="zh-CN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EAC = AC + ETC</a:t>
            </a:r>
          </a:p>
          <a:p>
            <a:pPr marL="898525" lvl="1" indent="-441325">
              <a:lnSpc>
                <a:spcPct val="100000"/>
              </a:lnSpc>
              <a:buFont typeface="Wingdings" pitchFamily="2" charset="2"/>
              <a:buChar char="Ø"/>
              <a:tabLst>
                <a:tab pos="2782888" algn="l"/>
              </a:tabLst>
              <a:defRPr/>
            </a:pPr>
            <a:r>
              <a:rPr lang="en-US" altLang="zh-CN" sz="2200" b="1" dirty="0">
                <a:solidFill>
                  <a:srgbClr val="C6210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ETC</a:t>
            </a:r>
            <a:r>
              <a:rPr lang="zh-CN" altLang="en-US" sz="2200" b="1" dirty="0">
                <a:solidFill>
                  <a:srgbClr val="C6210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为重新预测的所有未完工作的预计费用</a:t>
            </a:r>
          </a:p>
          <a:p>
            <a:pPr marL="358775" indent="-358775">
              <a:lnSpc>
                <a:spcPct val="100000"/>
              </a:lnSpc>
              <a:buFont typeface="Wingdings" pitchFamily="2" charset="2"/>
              <a:buChar char="l"/>
              <a:tabLst>
                <a:tab pos="2508250" algn="l"/>
              </a:tabLst>
              <a:defRPr/>
            </a:pPr>
            <a:r>
              <a:rPr lang="en-US" altLang="zh-CN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EAC = AC + </a:t>
            </a:r>
            <a:r>
              <a:rPr lang="zh-CN" altLang="en-US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（</a:t>
            </a:r>
            <a:r>
              <a:rPr lang="en-US" altLang="zh-CN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BAC – EV</a:t>
            </a:r>
            <a:r>
              <a:rPr lang="zh-CN" altLang="en-US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）</a:t>
            </a:r>
            <a:r>
              <a:rPr lang="en-US" altLang="zh-CN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= BAC – CV</a:t>
            </a:r>
          </a:p>
          <a:p>
            <a:pPr marL="898525" lvl="1" indent="-441325">
              <a:lnSpc>
                <a:spcPct val="100000"/>
              </a:lnSpc>
              <a:buFont typeface="Wingdings" pitchFamily="2" charset="2"/>
              <a:buChar char="Ø"/>
              <a:tabLst>
                <a:tab pos="2782888" algn="l"/>
              </a:tabLst>
              <a:defRPr/>
            </a:pPr>
            <a:r>
              <a:rPr lang="zh-CN" altLang="en-US" sz="2200" b="1" dirty="0">
                <a:solidFill>
                  <a:srgbClr val="C6210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项目当前所出现的偏差将来不再发生</a:t>
            </a:r>
          </a:p>
          <a:p>
            <a:pPr marL="358775" indent="-358775">
              <a:lnSpc>
                <a:spcPct val="100000"/>
              </a:lnSpc>
              <a:buFont typeface="Wingdings" pitchFamily="2" charset="2"/>
              <a:buChar char="l"/>
              <a:tabLst>
                <a:tab pos="2508250" algn="l"/>
              </a:tabLst>
              <a:defRPr/>
            </a:pPr>
            <a:r>
              <a:rPr lang="en-US" altLang="zh-CN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EAC =</a:t>
            </a:r>
            <a:r>
              <a:rPr lang="zh-CN" altLang="en-US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（</a:t>
            </a:r>
            <a:r>
              <a:rPr lang="en-US" altLang="zh-CN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AC + </a:t>
            </a:r>
            <a:r>
              <a:rPr lang="zh-CN" altLang="en-US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（</a:t>
            </a:r>
            <a:r>
              <a:rPr lang="en-US" altLang="zh-CN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BAC – EV</a:t>
            </a:r>
            <a:r>
              <a:rPr lang="zh-CN" altLang="en-US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）</a:t>
            </a:r>
            <a:r>
              <a:rPr lang="en-US" altLang="zh-CN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/ CPI</a:t>
            </a:r>
            <a:r>
              <a:rPr lang="zh-CN" altLang="en-US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）</a:t>
            </a:r>
            <a:r>
              <a:rPr lang="en-US" altLang="zh-CN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= BAC / CPI</a:t>
            </a:r>
          </a:p>
          <a:p>
            <a:pPr marL="898525" lvl="1" indent="-441325">
              <a:lnSpc>
                <a:spcPct val="100000"/>
              </a:lnSpc>
              <a:buFont typeface="Wingdings" pitchFamily="2" charset="2"/>
              <a:buChar char="Ø"/>
              <a:tabLst>
                <a:tab pos="2782888" algn="l"/>
              </a:tabLst>
              <a:defRPr/>
            </a:pPr>
            <a:r>
              <a:rPr lang="en-US" altLang="zh-CN" sz="2200" b="1" dirty="0">
                <a:solidFill>
                  <a:srgbClr val="C6210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CPI =∑</a:t>
            </a:r>
            <a:r>
              <a:rPr lang="zh-CN" altLang="en-US" sz="2200" b="1" dirty="0">
                <a:solidFill>
                  <a:srgbClr val="C6210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（</a:t>
            </a:r>
            <a:r>
              <a:rPr lang="en-US" altLang="zh-CN" sz="2200" b="1" dirty="0">
                <a:solidFill>
                  <a:srgbClr val="C6210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EV</a:t>
            </a:r>
            <a:r>
              <a:rPr lang="zh-CN" altLang="en-US" sz="2200" b="1" dirty="0">
                <a:solidFill>
                  <a:srgbClr val="C6210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）／∑（</a:t>
            </a:r>
            <a:r>
              <a:rPr lang="en-US" altLang="zh-CN" sz="2200" b="1" dirty="0">
                <a:solidFill>
                  <a:srgbClr val="C6210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AC</a:t>
            </a:r>
            <a:r>
              <a:rPr lang="zh-CN" altLang="en-US" sz="2200" b="1" dirty="0">
                <a:solidFill>
                  <a:srgbClr val="C6210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）；</a:t>
            </a:r>
          </a:p>
          <a:p>
            <a:pPr marL="898525" lvl="1" indent="-441325">
              <a:lnSpc>
                <a:spcPct val="100000"/>
              </a:lnSpc>
              <a:buFont typeface="Wingdings" pitchFamily="2" charset="2"/>
              <a:buChar char="Ø"/>
              <a:tabLst>
                <a:tab pos="2782888" algn="l"/>
              </a:tabLst>
              <a:defRPr/>
            </a:pPr>
            <a:r>
              <a:rPr lang="zh-CN" altLang="en-US" sz="2200" b="1" dirty="0">
                <a:solidFill>
                  <a:srgbClr val="C6210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项目偏差具普遍性，将来同样程度出现</a:t>
            </a:r>
          </a:p>
          <a:p>
            <a:pPr marL="898525" lvl="1" indent="-441325">
              <a:lnSpc>
                <a:spcPct val="100000"/>
              </a:lnSpc>
              <a:buFont typeface="Wingdings" pitchFamily="2" charset="2"/>
              <a:buChar char="Ø"/>
              <a:tabLst>
                <a:tab pos="2782888" algn="l"/>
              </a:tabLst>
              <a:defRPr/>
            </a:pPr>
            <a:r>
              <a:rPr lang="zh-CN" altLang="en-US" sz="2200" b="1" dirty="0">
                <a:solidFill>
                  <a:srgbClr val="C6210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在工期对费用影响较大时，</a:t>
            </a:r>
            <a:r>
              <a:rPr lang="en-US" altLang="zh-CN" sz="2200" b="1" dirty="0">
                <a:solidFill>
                  <a:srgbClr val="C6210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EAC = BAC /</a:t>
            </a:r>
            <a:r>
              <a:rPr lang="zh-CN" altLang="en-US" sz="2200" b="1" dirty="0">
                <a:solidFill>
                  <a:srgbClr val="C6210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（</a:t>
            </a:r>
            <a:r>
              <a:rPr lang="en-US" altLang="zh-CN" sz="2200" b="1" dirty="0">
                <a:solidFill>
                  <a:srgbClr val="C6210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CPI * SPI</a:t>
            </a:r>
            <a:r>
              <a:rPr lang="zh-CN" altLang="en-US" sz="2200" b="1" dirty="0">
                <a:solidFill>
                  <a:srgbClr val="C62106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9540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EVM (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赢得值管理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办法</a:t>
            </a:r>
            <a:endParaRPr lang="zh-CN" altLang="en-US" dirty="0" smtClean="0">
              <a:ea typeface="黑体" pitchFamily="2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6342" y="1052513"/>
            <a:ext cx="10945812" cy="46815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琥珀" pitchFamily="2" charset="-122"/>
                <a:ea typeface="华文琥珀" pitchFamily="2" charset="-122"/>
              </a:rPr>
              <a:t>项目</a:t>
            </a:r>
            <a:r>
              <a:rPr lang="zh-CN" altLang="en-US" dirty="0">
                <a:latin typeface="华文琥珀" pitchFamily="2" charset="-122"/>
                <a:ea typeface="华文琥珀" pitchFamily="2" charset="-122"/>
              </a:rPr>
              <a:t>总工期预测</a:t>
            </a:r>
          </a:p>
          <a:p>
            <a:pPr marL="0" indent="0" eaLnBrk="1" hangingPunct="1">
              <a:buNone/>
            </a:pPr>
            <a:endParaRPr lang="en-US" altLang="zh-CN" sz="2800" b="1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 marL="358775" indent="-358775">
              <a:lnSpc>
                <a:spcPct val="100000"/>
              </a:lnSpc>
              <a:buFont typeface="Wingdings" pitchFamily="2" charset="2"/>
              <a:buChar char="l"/>
              <a:tabLst>
                <a:tab pos="2508250" algn="l"/>
              </a:tabLst>
              <a:defRPr/>
            </a:pPr>
            <a:r>
              <a:rPr lang="zh-CN" altLang="en-US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不影响总工期：偏差未影响到项目</a:t>
            </a:r>
            <a:r>
              <a:rPr lang="zh-CN" altLang="en-US" sz="2200" b="1" dirty="0" smtClean="0">
                <a:latin typeface="Arial" pitchFamily="34" charset="0"/>
                <a:ea typeface="楷体_GB2312" pitchFamily="49" charset="-122"/>
                <a:cs typeface="Arial" pitchFamily="34" charset="0"/>
              </a:rPr>
              <a:t>关键路径</a:t>
            </a:r>
            <a:endParaRPr lang="en-US" altLang="zh-CN" sz="2200" b="1" dirty="0" smtClean="0"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marL="358775" indent="-358775">
              <a:lnSpc>
                <a:spcPct val="100000"/>
              </a:lnSpc>
              <a:buFont typeface="Wingdings" pitchFamily="2" charset="2"/>
              <a:buChar char="l"/>
              <a:tabLst>
                <a:tab pos="2508250" algn="l"/>
              </a:tabLst>
              <a:defRPr/>
            </a:pPr>
            <a:endParaRPr lang="zh-CN" altLang="en-US" sz="2200" b="1" dirty="0"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marL="358775" indent="-358775">
              <a:lnSpc>
                <a:spcPct val="100000"/>
              </a:lnSpc>
              <a:buFont typeface="Wingdings" pitchFamily="2" charset="2"/>
              <a:buChar char="l"/>
              <a:tabLst>
                <a:tab pos="2508250" algn="l"/>
              </a:tabLst>
              <a:defRPr/>
            </a:pPr>
            <a:r>
              <a:rPr lang="zh-CN" altLang="en-US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项目总工期 </a:t>
            </a:r>
            <a:r>
              <a:rPr lang="en-US" altLang="zh-CN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= </a:t>
            </a:r>
            <a:r>
              <a:rPr lang="zh-CN" altLang="en-US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原定工期 </a:t>
            </a:r>
            <a:r>
              <a:rPr lang="en-US" altLang="zh-CN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+ ΔH</a:t>
            </a:r>
          </a:p>
          <a:p>
            <a:pPr marL="804863" lvl="1" indent="-347663">
              <a:buFont typeface="Wingdings" pitchFamily="2" charset="2"/>
              <a:buChar char="Ø"/>
              <a:defRPr/>
            </a:pPr>
            <a:r>
              <a:rPr lang="en-US" altLang="zh-CN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ΔH</a:t>
            </a:r>
            <a:r>
              <a:rPr lang="zh-CN" altLang="en-US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为当前的进度偏差</a:t>
            </a:r>
          </a:p>
          <a:p>
            <a:pPr marL="804863" lvl="1" indent="-347663">
              <a:buFont typeface="Wingdings" pitchFamily="2" charset="2"/>
              <a:buChar char="Ø"/>
              <a:defRPr/>
            </a:pPr>
            <a:r>
              <a:rPr lang="zh-CN" altLang="en-US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偏差已影响到关键路径</a:t>
            </a:r>
          </a:p>
          <a:p>
            <a:pPr marL="804863" lvl="1" indent="-347663"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当前的偏差将来不再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发生、但也</a:t>
            </a:r>
            <a:r>
              <a:rPr lang="zh-CN" altLang="en-US" sz="22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无法补救</a:t>
            </a:r>
          </a:p>
          <a:p>
            <a:pPr marL="358775" indent="-358775">
              <a:lnSpc>
                <a:spcPct val="100000"/>
              </a:lnSpc>
              <a:buFont typeface="Wingdings" pitchFamily="2" charset="2"/>
              <a:buChar char="l"/>
              <a:tabLst>
                <a:tab pos="2508250" algn="l"/>
              </a:tabLst>
              <a:defRPr/>
            </a:pPr>
            <a:r>
              <a:rPr lang="zh-CN" altLang="en-US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项目总工期 </a:t>
            </a:r>
            <a:r>
              <a:rPr lang="en-US" altLang="zh-CN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= </a:t>
            </a:r>
            <a:r>
              <a:rPr lang="zh-CN" altLang="en-US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原定工期 </a:t>
            </a:r>
            <a:r>
              <a:rPr lang="en-US" altLang="zh-CN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/ SPI</a:t>
            </a:r>
          </a:p>
          <a:p>
            <a:pPr marL="804863" lvl="1" indent="-347663"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当前的偏差具普遍性，将来同样程度出现</a:t>
            </a:r>
          </a:p>
          <a:p>
            <a:pPr marL="358775" indent="-358775">
              <a:lnSpc>
                <a:spcPct val="100000"/>
              </a:lnSpc>
              <a:buFont typeface="Wingdings" pitchFamily="2" charset="2"/>
              <a:buChar char="l"/>
              <a:tabLst>
                <a:tab pos="2508250" algn="l"/>
              </a:tabLst>
              <a:defRPr/>
            </a:pPr>
            <a:r>
              <a:rPr lang="zh-CN" altLang="en-US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项目总工期 </a:t>
            </a:r>
            <a:r>
              <a:rPr lang="en-US" altLang="zh-CN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= </a:t>
            </a:r>
            <a:r>
              <a:rPr lang="zh-CN" altLang="en-US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当前工期 </a:t>
            </a:r>
            <a:r>
              <a:rPr lang="en-US" altLang="zh-CN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+ </a:t>
            </a:r>
            <a:r>
              <a:rPr lang="zh-CN" altLang="en-US" sz="2200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重新预计的后续工期</a:t>
            </a:r>
          </a:p>
        </p:txBody>
      </p:sp>
    </p:spTree>
    <p:extLst>
      <p:ext uri="{BB962C8B-B14F-4D97-AF65-F5344CB8AC3E}">
        <p14:creationId xmlns:p14="http://schemas.microsoft.com/office/powerpoint/2010/main" val="30493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EVM (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赢得值管理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办法</a:t>
            </a:r>
            <a:endParaRPr lang="zh-CN" altLang="en-US" dirty="0"/>
          </a:p>
        </p:txBody>
      </p:sp>
      <p:sp>
        <p:nvSpPr>
          <p:cNvPr id="201758" name="Rectangle 30"/>
          <p:cNvSpPr>
            <a:spLocks noChangeArrowheads="1"/>
          </p:cNvSpPr>
          <p:nvPr/>
        </p:nvSpPr>
        <p:spPr bwMode="auto">
          <a:xfrm rot="16200000">
            <a:off x="10641971" y="1194152"/>
            <a:ext cx="64812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CN" dirty="0">
                <a:solidFill>
                  <a:srgbClr val="FF3300"/>
                </a:solidFill>
                <a:ea typeface="宋体" charset="-122"/>
              </a:rPr>
              <a:t>VAC</a:t>
            </a:r>
          </a:p>
        </p:txBody>
      </p:sp>
      <p:sp>
        <p:nvSpPr>
          <p:cNvPr id="201730" name="Rectangle 2"/>
          <p:cNvSpPr>
            <a:spLocks noChangeArrowheads="1"/>
          </p:cNvSpPr>
          <p:nvPr/>
        </p:nvSpPr>
        <p:spPr bwMode="auto">
          <a:xfrm rot="16200000">
            <a:off x="899811" y="1744792"/>
            <a:ext cx="116859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 eaLnBrk="0" hangingPunct="0">
              <a:spcBef>
                <a:spcPct val="0"/>
              </a:spcBef>
            </a:pPr>
            <a:r>
              <a:rPr lang="zh-CN" altLang="en-US" sz="1800" b="1" dirty="0">
                <a:solidFill>
                  <a:schemeClr val="tx2"/>
                </a:solidFill>
                <a:ea typeface="宋体" charset="-122"/>
              </a:rPr>
              <a:t>预算费用 </a:t>
            </a:r>
          </a:p>
        </p:txBody>
      </p:sp>
      <p:sp>
        <p:nvSpPr>
          <p:cNvPr id="201731" name="Line 3"/>
          <p:cNvSpPr>
            <a:spLocks noChangeShapeType="1"/>
          </p:cNvSpPr>
          <p:nvPr/>
        </p:nvSpPr>
        <p:spPr bwMode="auto">
          <a:xfrm>
            <a:off x="5775669" y="2045612"/>
            <a:ext cx="0" cy="41393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endParaRPr lang="zh-CN" altLang="en-US"/>
          </a:p>
        </p:txBody>
      </p:sp>
      <p:sp>
        <p:nvSpPr>
          <p:cNvPr id="201732" name="Line 4"/>
          <p:cNvSpPr>
            <a:spLocks noChangeShapeType="1"/>
          </p:cNvSpPr>
          <p:nvPr/>
        </p:nvSpPr>
        <p:spPr bwMode="auto">
          <a:xfrm>
            <a:off x="5535830" y="2755573"/>
            <a:ext cx="697033" cy="415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550" tIns="41275" rIns="82550" bIns="41275">
            <a:spAutoFit/>
          </a:bodyPr>
          <a:lstStyle/>
          <a:p>
            <a:endParaRPr lang="zh-CN" altLang="en-US"/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4443459" y="2560534"/>
            <a:ext cx="1037282" cy="39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BCWS</a:t>
            </a:r>
            <a:endParaRPr lang="en-CA" altLang="zh-CN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01734" name="Line 6"/>
          <p:cNvSpPr>
            <a:spLocks noChangeShapeType="1"/>
          </p:cNvSpPr>
          <p:nvPr/>
        </p:nvSpPr>
        <p:spPr bwMode="auto">
          <a:xfrm>
            <a:off x="5375275" y="5598160"/>
            <a:ext cx="677895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/>
          <a:p>
            <a:endParaRPr lang="zh-CN" altLang="en-US"/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6137005" y="5404874"/>
            <a:ext cx="1037282" cy="39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FF00"/>
                </a:solidFill>
                <a:ea typeface="宋体" charset="-122"/>
              </a:rPr>
              <a:t>BCWP</a:t>
            </a:r>
            <a:endParaRPr lang="en-CA" altLang="zh-CN" dirty="0">
              <a:solidFill>
                <a:srgbClr val="00FF00"/>
              </a:solidFill>
              <a:ea typeface="宋体" charset="-122"/>
            </a:endParaRPr>
          </a:p>
        </p:txBody>
      </p:sp>
      <p:sp>
        <p:nvSpPr>
          <p:cNvPr id="201736" name="Line 8"/>
          <p:cNvSpPr>
            <a:spLocks noChangeShapeType="1"/>
          </p:cNvSpPr>
          <p:nvPr/>
        </p:nvSpPr>
        <p:spPr bwMode="auto">
          <a:xfrm>
            <a:off x="10604185" y="1576407"/>
            <a:ext cx="0" cy="4608601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8031356" y="5791041"/>
            <a:ext cx="1808213" cy="3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ea typeface="宋体" charset="-122"/>
              </a:rPr>
              <a:t>计划完成时间</a:t>
            </a: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9470397" y="6202791"/>
            <a:ext cx="1978185" cy="30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800" dirty="0">
                <a:solidFill>
                  <a:srgbClr val="FF3300"/>
                </a:solidFill>
                <a:ea typeface="宋体" charset="-122"/>
              </a:rPr>
              <a:t>预测完成时间</a:t>
            </a:r>
          </a:p>
        </p:txBody>
      </p:sp>
      <p:sp>
        <p:nvSpPr>
          <p:cNvPr id="201739" name="Line 11"/>
          <p:cNvSpPr>
            <a:spLocks noChangeShapeType="1"/>
          </p:cNvSpPr>
          <p:nvPr/>
        </p:nvSpPr>
        <p:spPr bwMode="auto">
          <a:xfrm>
            <a:off x="1755870" y="6185008"/>
            <a:ext cx="96094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40" name="Line 12"/>
          <p:cNvSpPr>
            <a:spLocks noChangeShapeType="1"/>
          </p:cNvSpPr>
          <p:nvPr/>
        </p:nvSpPr>
        <p:spPr bwMode="auto">
          <a:xfrm flipV="1">
            <a:off x="1755870" y="1109785"/>
            <a:ext cx="0" cy="50752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41" name="Line 13"/>
          <p:cNvSpPr>
            <a:spLocks noChangeShapeType="1"/>
          </p:cNvSpPr>
          <p:nvPr/>
        </p:nvSpPr>
        <p:spPr bwMode="auto">
          <a:xfrm>
            <a:off x="9938183" y="1576407"/>
            <a:ext cx="0" cy="46086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42" name="Line 14"/>
          <p:cNvSpPr>
            <a:spLocks noChangeShapeType="1"/>
          </p:cNvSpPr>
          <p:nvPr/>
        </p:nvSpPr>
        <p:spPr bwMode="auto">
          <a:xfrm flipH="1">
            <a:off x="1755871" y="2045612"/>
            <a:ext cx="97819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44" name="Freeform 16"/>
          <p:cNvSpPr>
            <a:spLocks/>
          </p:cNvSpPr>
          <p:nvPr/>
        </p:nvSpPr>
        <p:spPr bwMode="auto">
          <a:xfrm>
            <a:off x="1738031" y="2045612"/>
            <a:ext cx="8180330" cy="4135292"/>
          </a:xfrm>
          <a:custGeom>
            <a:avLst/>
            <a:gdLst>
              <a:gd name="T0" fmla="*/ 0 w 4127"/>
              <a:gd name="T1" fmla="*/ 2147483647 h 3023"/>
              <a:gd name="T2" fmla="*/ 914815855 w 4127"/>
              <a:gd name="T3" fmla="*/ 2147483647 h 3023"/>
              <a:gd name="T4" fmla="*/ 2147483647 w 4127"/>
              <a:gd name="T5" fmla="*/ 2147483647 h 3023"/>
              <a:gd name="T6" fmla="*/ 2147483647 w 4127"/>
              <a:gd name="T7" fmla="*/ 2147483647 h 3023"/>
              <a:gd name="T8" fmla="*/ 2147483647 w 4127"/>
              <a:gd name="T9" fmla="*/ 2147483647 h 3023"/>
              <a:gd name="T10" fmla="*/ 2147483647 w 4127"/>
              <a:gd name="T11" fmla="*/ 2147483647 h 3023"/>
              <a:gd name="T12" fmla="*/ 2147483647 w 4127"/>
              <a:gd name="T13" fmla="*/ 1600298258 h 3023"/>
              <a:gd name="T14" fmla="*/ 2147483647 w 4127"/>
              <a:gd name="T15" fmla="*/ 456147440 h 3023"/>
              <a:gd name="T16" fmla="*/ 2147483647 w 4127"/>
              <a:gd name="T17" fmla="*/ 113406226 h 3023"/>
              <a:gd name="T18" fmla="*/ 2147483647 w 4127"/>
              <a:gd name="T19" fmla="*/ 0 h 30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127" h="3023">
                <a:moveTo>
                  <a:pt x="0" y="2993"/>
                </a:moveTo>
                <a:cubicBezTo>
                  <a:pt x="102" y="3008"/>
                  <a:pt x="204" y="3023"/>
                  <a:pt x="363" y="2993"/>
                </a:cubicBezTo>
                <a:cubicBezTo>
                  <a:pt x="522" y="2963"/>
                  <a:pt x="756" y="2903"/>
                  <a:pt x="952" y="2812"/>
                </a:cubicBezTo>
                <a:cubicBezTo>
                  <a:pt x="1148" y="2721"/>
                  <a:pt x="1383" y="2600"/>
                  <a:pt x="1542" y="2449"/>
                </a:cubicBezTo>
                <a:cubicBezTo>
                  <a:pt x="1701" y="2298"/>
                  <a:pt x="1814" y="2094"/>
                  <a:pt x="1905" y="1905"/>
                </a:cubicBezTo>
                <a:cubicBezTo>
                  <a:pt x="1996" y="1716"/>
                  <a:pt x="2003" y="1527"/>
                  <a:pt x="2086" y="1315"/>
                </a:cubicBezTo>
                <a:cubicBezTo>
                  <a:pt x="2169" y="1103"/>
                  <a:pt x="2268" y="824"/>
                  <a:pt x="2404" y="635"/>
                </a:cubicBezTo>
                <a:cubicBezTo>
                  <a:pt x="2540" y="446"/>
                  <a:pt x="2722" y="279"/>
                  <a:pt x="2903" y="181"/>
                </a:cubicBezTo>
                <a:cubicBezTo>
                  <a:pt x="3084" y="83"/>
                  <a:pt x="3288" y="75"/>
                  <a:pt x="3492" y="45"/>
                </a:cubicBezTo>
                <a:cubicBezTo>
                  <a:pt x="3696" y="15"/>
                  <a:pt x="3938" y="30"/>
                  <a:pt x="4127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5" name="Freeform 17"/>
          <p:cNvSpPr>
            <a:spLocks/>
          </p:cNvSpPr>
          <p:nvPr/>
        </p:nvSpPr>
        <p:spPr bwMode="auto">
          <a:xfrm>
            <a:off x="1738031" y="4713102"/>
            <a:ext cx="4045566" cy="1463699"/>
          </a:xfrm>
          <a:custGeom>
            <a:avLst/>
            <a:gdLst>
              <a:gd name="T0" fmla="*/ 0 w 2041"/>
              <a:gd name="T1" fmla="*/ 2147483647 h 831"/>
              <a:gd name="T2" fmla="*/ 569555225 w 2041"/>
              <a:gd name="T3" fmla="*/ 2147483647 h 831"/>
              <a:gd name="T4" fmla="*/ 1713705986 w 2041"/>
              <a:gd name="T5" fmla="*/ 2147483647 h 831"/>
              <a:gd name="T6" fmla="*/ 2147483647 w 2041"/>
              <a:gd name="T7" fmla="*/ 2147483647 h 831"/>
              <a:gd name="T8" fmla="*/ 2147483647 w 2041"/>
              <a:gd name="T9" fmla="*/ 2084940565 h 831"/>
              <a:gd name="T10" fmla="*/ 2147483647 w 2041"/>
              <a:gd name="T11" fmla="*/ 0 h 8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41" h="831">
                <a:moveTo>
                  <a:pt x="0" y="816"/>
                </a:moveTo>
                <a:cubicBezTo>
                  <a:pt x="56" y="816"/>
                  <a:pt x="113" y="816"/>
                  <a:pt x="226" y="816"/>
                </a:cubicBezTo>
                <a:cubicBezTo>
                  <a:pt x="339" y="816"/>
                  <a:pt x="551" y="831"/>
                  <a:pt x="680" y="816"/>
                </a:cubicBezTo>
                <a:cubicBezTo>
                  <a:pt x="809" y="801"/>
                  <a:pt x="847" y="779"/>
                  <a:pt x="998" y="726"/>
                </a:cubicBezTo>
                <a:cubicBezTo>
                  <a:pt x="1149" y="673"/>
                  <a:pt x="1413" y="620"/>
                  <a:pt x="1587" y="499"/>
                </a:cubicBezTo>
                <a:cubicBezTo>
                  <a:pt x="1761" y="378"/>
                  <a:pt x="1905" y="129"/>
                  <a:pt x="2041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6" name="Freeform 18"/>
          <p:cNvSpPr>
            <a:spLocks/>
          </p:cNvSpPr>
          <p:nvPr/>
        </p:nvSpPr>
        <p:spPr bwMode="auto">
          <a:xfrm>
            <a:off x="1738031" y="5334147"/>
            <a:ext cx="4045566" cy="815294"/>
          </a:xfrm>
          <a:custGeom>
            <a:avLst/>
            <a:gdLst>
              <a:gd name="T0" fmla="*/ 0 w 1995"/>
              <a:gd name="T1" fmla="*/ 1484372825 h 596"/>
              <a:gd name="T2" fmla="*/ 596122413 w 1995"/>
              <a:gd name="T3" fmla="*/ 1484372825 h 596"/>
              <a:gd name="T4" fmla="*/ 1793645575 w 1995"/>
              <a:gd name="T5" fmla="*/ 1370965000 h 596"/>
              <a:gd name="T6" fmla="*/ 2147483647 w 1995"/>
              <a:gd name="T7" fmla="*/ 1028223750 h 596"/>
              <a:gd name="T8" fmla="*/ 2147483647 w 1995"/>
              <a:gd name="T9" fmla="*/ 456149075 h 596"/>
              <a:gd name="T10" fmla="*/ 2147483647 w 1995"/>
              <a:gd name="T11" fmla="*/ 0 h 5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95" h="596">
                <a:moveTo>
                  <a:pt x="0" y="589"/>
                </a:moveTo>
                <a:cubicBezTo>
                  <a:pt x="56" y="592"/>
                  <a:pt x="113" y="596"/>
                  <a:pt x="226" y="589"/>
                </a:cubicBezTo>
                <a:cubicBezTo>
                  <a:pt x="339" y="582"/>
                  <a:pt x="491" y="574"/>
                  <a:pt x="680" y="544"/>
                </a:cubicBezTo>
                <a:cubicBezTo>
                  <a:pt x="869" y="514"/>
                  <a:pt x="1179" y="469"/>
                  <a:pt x="1360" y="408"/>
                </a:cubicBezTo>
                <a:cubicBezTo>
                  <a:pt x="1541" y="347"/>
                  <a:pt x="1663" y="249"/>
                  <a:pt x="1769" y="181"/>
                </a:cubicBezTo>
                <a:cubicBezTo>
                  <a:pt x="1875" y="113"/>
                  <a:pt x="1950" y="30"/>
                  <a:pt x="1995" y="0"/>
                </a:cubicBezTo>
              </a:path>
            </a:pathLst>
          </a:custGeom>
          <a:noFill/>
          <a:ln w="38100" cmpd="sng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7" name="Freeform 19"/>
          <p:cNvSpPr>
            <a:spLocks/>
          </p:cNvSpPr>
          <p:nvPr/>
        </p:nvSpPr>
        <p:spPr bwMode="auto">
          <a:xfrm>
            <a:off x="5783598" y="2045612"/>
            <a:ext cx="4854284" cy="3288536"/>
          </a:xfrm>
          <a:custGeom>
            <a:avLst/>
            <a:gdLst>
              <a:gd name="T0" fmla="*/ 0 w 2449"/>
              <a:gd name="T1" fmla="*/ 2147483647 h 2404"/>
              <a:gd name="T2" fmla="*/ 229335042 w 2449"/>
              <a:gd name="T3" fmla="*/ 2147483647 h 2404"/>
              <a:gd name="T4" fmla="*/ 572076336 w 2449"/>
              <a:gd name="T5" fmla="*/ 2147483647 h 2404"/>
              <a:gd name="T6" fmla="*/ 914817630 w 2449"/>
              <a:gd name="T7" fmla="*/ 2147483647 h 2404"/>
              <a:gd name="T8" fmla="*/ 1486892379 w 2449"/>
              <a:gd name="T9" fmla="*/ 2147483647 h 2404"/>
              <a:gd name="T10" fmla="*/ 2147483647 w 2449"/>
              <a:gd name="T11" fmla="*/ 1943041263 h 2404"/>
              <a:gd name="T12" fmla="*/ 2147483647 w 2449"/>
              <a:gd name="T13" fmla="*/ 1257558763 h 2404"/>
              <a:gd name="T14" fmla="*/ 2147483647 w 2449"/>
              <a:gd name="T15" fmla="*/ 569555313 h 2404"/>
              <a:gd name="T16" fmla="*/ 2147483647 w 2449"/>
              <a:gd name="T17" fmla="*/ 226814063 h 2404"/>
              <a:gd name="T18" fmla="*/ 2147483647 w 2449"/>
              <a:gd name="T19" fmla="*/ 113407825 h 2404"/>
              <a:gd name="T20" fmla="*/ 2147483647 w 2449"/>
              <a:gd name="T21" fmla="*/ 0 h 24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49" h="2404">
                <a:moveTo>
                  <a:pt x="0" y="2404"/>
                </a:moveTo>
                <a:cubicBezTo>
                  <a:pt x="26" y="2377"/>
                  <a:pt x="53" y="2351"/>
                  <a:pt x="91" y="2313"/>
                </a:cubicBezTo>
                <a:cubicBezTo>
                  <a:pt x="129" y="2275"/>
                  <a:pt x="182" y="2268"/>
                  <a:pt x="227" y="2177"/>
                </a:cubicBezTo>
                <a:cubicBezTo>
                  <a:pt x="272" y="2086"/>
                  <a:pt x="303" y="1943"/>
                  <a:pt x="363" y="1769"/>
                </a:cubicBezTo>
                <a:cubicBezTo>
                  <a:pt x="423" y="1595"/>
                  <a:pt x="507" y="1300"/>
                  <a:pt x="590" y="1134"/>
                </a:cubicBezTo>
                <a:cubicBezTo>
                  <a:pt x="673" y="968"/>
                  <a:pt x="779" y="877"/>
                  <a:pt x="862" y="771"/>
                </a:cubicBezTo>
                <a:cubicBezTo>
                  <a:pt x="945" y="665"/>
                  <a:pt x="990" y="590"/>
                  <a:pt x="1088" y="499"/>
                </a:cubicBezTo>
                <a:cubicBezTo>
                  <a:pt x="1186" y="408"/>
                  <a:pt x="1330" y="294"/>
                  <a:pt x="1451" y="226"/>
                </a:cubicBezTo>
                <a:cubicBezTo>
                  <a:pt x="1572" y="158"/>
                  <a:pt x="1708" y="120"/>
                  <a:pt x="1814" y="90"/>
                </a:cubicBezTo>
                <a:cubicBezTo>
                  <a:pt x="1920" y="60"/>
                  <a:pt x="1980" y="60"/>
                  <a:pt x="2086" y="45"/>
                </a:cubicBezTo>
                <a:cubicBezTo>
                  <a:pt x="2192" y="30"/>
                  <a:pt x="2396" y="7"/>
                  <a:pt x="2449" y="0"/>
                </a:cubicBezTo>
              </a:path>
            </a:pathLst>
          </a:custGeom>
          <a:noFill/>
          <a:ln w="38100" cap="flat" cmpd="sng">
            <a:solidFill>
              <a:srgbClr val="66FF33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8" name="Freeform 20"/>
          <p:cNvSpPr>
            <a:spLocks/>
          </p:cNvSpPr>
          <p:nvPr/>
        </p:nvSpPr>
        <p:spPr bwMode="auto">
          <a:xfrm>
            <a:off x="5783598" y="1714569"/>
            <a:ext cx="4854284" cy="2998532"/>
          </a:xfrm>
          <a:custGeom>
            <a:avLst/>
            <a:gdLst>
              <a:gd name="T0" fmla="*/ 0 w 2449"/>
              <a:gd name="T1" fmla="*/ 2147483647 h 2192"/>
              <a:gd name="T2" fmla="*/ 229335042 w 2449"/>
              <a:gd name="T3" fmla="*/ 2147483647 h 2192"/>
              <a:gd name="T4" fmla="*/ 685482588 w 2449"/>
              <a:gd name="T5" fmla="*/ 2147483647 h 2192"/>
              <a:gd name="T6" fmla="*/ 1257558924 w 2449"/>
              <a:gd name="T7" fmla="*/ 2147483647 h 2192"/>
              <a:gd name="T8" fmla="*/ 1943041512 w 2449"/>
              <a:gd name="T9" fmla="*/ 1408768138 h 2192"/>
              <a:gd name="T10" fmla="*/ 2147483647 w 2449"/>
              <a:gd name="T11" fmla="*/ 723285638 h 2192"/>
              <a:gd name="T12" fmla="*/ 2147483647 w 2449"/>
              <a:gd name="T13" fmla="*/ 267136563 h 2192"/>
              <a:gd name="T14" fmla="*/ 2147483647 w 2449"/>
              <a:gd name="T15" fmla="*/ 37803138 h 2192"/>
              <a:gd name="T16" fmla="*/ 2147483647 w 2449"/>
              <a:gd name="T17" fmla="*/ 37803138 h 21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49" h="2192">
                <a:moveTo>
                  <a:pt x="0" y="2192"/>
                </a:moveTo>
                <a:cubicBezTo>
                  <a:pt x="23" y="2169"/>
                  <a:pt x="46" y="2147"/>
                  <a:pt x="91" y="2011"/>
                </a:cubicBezTo>
                <a:cubicBezTo>
                  <a:pt x="136" y="1875"/>
                  <a:pt x="204" y="1557"/>
                  <a:pt x="272" y="1376"/>
                </a:cubicBezTo>
                <a:cubicBezTo>
                  <a:pt x="340" y="1195"/>
                  <a:pt x="416" y="1058"/>
                  <a:pt x="499" y="922"/>
                </a:cubicBezTo>
                <a:cubicBezTo>
                  <a:pt x="582" y="786"/>
                  <a:pt x="673" y="665"/>
                  <a:pt x="771" y="559"/>
                </a:cubicBezTo>
                <a:cubicBezTo>
                  <a:pt x="869" y="453"/>
                  <a:pt x="945" y="362"/>
                  <a:pt x="1088" y="287"/>
                </a:cubicBezTo>
                <a:cubicBezTo>
                  <a:pt x="1231" y="212"/>
                  <a:pt x="1459" y="151"/>
                  <a:pt x="1633" y="106"/>
                </a:cubicBezTo>
                <a:cubicBezTo>
                  <a:pt x="1807" y="61"/>
                  <a:pt x="1996" y="30"/>
                  <a:pt x="2132" y="15"/>
                </a:cubicBezTo>
                <a:cubicBezTo>
                  <a:pt x="2268" y="0"/>
                  <a:pt x="2396" y="8"/>
                  <a:pt x="2449" y="15"/>
                </a:cubicBezTo>
              </a:path>
            </a:pathLst>
          </a:custGeom>
          <a:noFill/>
          <a:ln w="57150" cap="rnd" cmpd="sng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9" name="Line 21"/>
          <p:cNvSpPr>
            <a:spLocks noChangeShapeType="1"/>
          </p:cNvSpPr>
          <p:nvPr/>
        </p:nvSpPr>
        <p:spPr bwMode="auto">
          <a:xfrm>
            <a:off x="5714222" y="4802018"/>
            <a:ext cx="784024" cy="18603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550" tIns="41275" rIns="82550" bIns="41275">
            <a:spAutoFit/>
          </a:bodyPr>
          <a:lstStyle/>
          <a:p>
            <a:endParaRPr lang="zh-CN" altLang="en-US"/>
          </a:p>
        </p:txBody>
      </p:sp>
      <p:sp>
        <p:nvSpPr>
          <p:cNvPr id="201750" name="Text Box 22"/>
          <p:cNvSpPr txBox="1">
            <a:spLocks noChangeArrowheads="1"/>
          </p:cNvSpPr>
          <p:nvPr/>
        </p:nvSpPr>
        <p:spPr bwMode="auto">
          <a:xfrm>
            <a:off x="6503118" y="4802018"/>
            <a:ext cx="1037282" cy="39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3300"/>
                </a:solidFill>
                <a:ea typeface="宋体" charset="-122"/>
              </a:rPr>
              <a:t>ACWP</a:t>
            </a:r>
            <a:endParaRPr lang="en-CA" altLang="zh-CN" dirty="0">
              <a:solidFill>
                <a:srgbClr val="FF3300"/>
              </a:solidFill>
              <a:ea typeface="宋体" charset="-122"/>
            </a:endParaRPr>
          </a:p>
        </p:txBody>
      </p:sp>
      <p:sp>
        <p:nvSpPr>
          <p:cNvPr id="201751" name="Line 23"/>
          <p:cNvSpPr>
            <a:spLocks noChangeShapeType="1"/>
          </p:cNvSpPr>
          <p:nvPr/>
        </p:nvSpPr>
        <p:spPr bwMode="auto">
          <a:xfrm flipH="1">
            <a:off x="3446644" y="4030497"/>
            <a:ext cx="23369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52" name="Line 24"/>
          <p:cNvSpPr>
            <a:spLocks noChangeShapeType="1"/>
          </p:cNvSpPr>
          <p:nvPr/>
        </p:nvSpPr>
        <p:spPr bwMode="auto">
          <a:xfrm flipH="1">
            <a:off x="4074986" y="4713101"/>
            <a:ext cx="1708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53" name="Line 25"/>
          <p:cNvSpPr>
            <a:spLocks noChangeShapeType="1"/>
          </p:cNvSpPr>
          <p:nvPr/>
        </p:nvSpPr>
        <p:spPr bwMode="auto">
          <a:xfrm>
            <a:off x="4524933" y="4713102"/>
            <a:ext cx="0" cy="6210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54" name="Line 26"/>
          <p:cNvSpPr>
            <a:spLocks noChangeShapeType="1"/>
          </p:cNvSpPr>
          <p:nvPr/>
        </p:nvSpPr>
        <p:spPr bwMode="auto">
          <a:xfrm>
            <a:off x="10998633" y="1683106"/>
            <a:ext cx="0" cy="366609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55" name="Rectangle 27"/>
          <p:cNvSpPr>
            <a:spLocks noChangeArrowheads="1"/>
          </p:cNvSpPr>
          <p:nvPr/>
        </p:nvSpPr>
        <p:spPr bwMode="auto">
          <a:xfrm rot="16200000">
            <a:off x="4008266" y="4863389"/>
            <a:ext cx="523923" cy="3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CV</a:t>
            </a:r>
          </a:p>
        </p:txBody>
      </p:sp>
      <p:sp>
        <p:nvSpPr>
          <p:cNvPr id="201756" name="Rectangle 28"/>
          <p:cNvSpPr>
            <a:spLocks noChangeArrowheads="1"/>
          </p:cNvSpPr>
          <p:nvPr/>
        </p:nvSpPr>
        <p:spPr bwMode="auto">
          <a:xfrm rot="16200000">
            <a:off x="3259013" y="4463950"/>
            <a:ext cx="523923" cy="3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SV</a:t>
            </a:r>
          </a:p>
        </p:txBody>
      </p:sp>
      <p:sp>
        <p:nvSpPr>
          <p:cNvPr id="201757" name="Rectangle 29"/>
          <p:cNvSpPr>
            <a:spLocks noChangeArrowheads="1"/>
          </p:cNvSpPr>
          <p:nvPr/>
        </p:nvSpPr>
        <p:spPr bwMode="auto">
          <a:xfrm rot="16200000">
            <a:off x="10709467" y="2998199"/>
            <a:ext cx="725010" cy="3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a typeface="宋体" charset="-122"/>
              </a:rPr>
              <a:t>ETC</a:t>
            </a:r>
          </a:p>
        </p:txBody>
      </p:sp>
      <p:sp>
        <p:nvSpPr>
          <p:cNvPr id="201759" name="Line 31"/>
          <p:cNvSpPr>
            <a:spLocks noChangeShapeType="1"/>
          </p:cNvSpPr>
          <p:nvPr/>
        </p:nvSpPr>
        <p:spPr bwMode="auto">
          <a:xfrm>
            <a:off x="4883702" y="5362875"/>
            <a:ext cx="0" cy="807087"/>
          </a:xfrm>
          <a:prstGeom prst="line">
            <a:avLst/>
          </a:prstGeom>
          <a:noFill/>
          <a:ln w="28575" cap="rnd">
            <a:solidFill>
              <a:srgbClr val="FF99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0" name="Text Box 32"/>
          <p:cNvSpPr txBox="1">
            <a:spLocks noChangeArrowheads="1"/>
          </p:cNvSpPr>
          <p:nvPr/>
        </p:nvSpPr>
        <p:spPr bwMode="auto">
          <a:xfrm>
            <a:off x="5058131" y="5663431"/>
            <a:ext cx="717538" cy="30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9933FF"/>
                </a:solidFill>
                <a:ea typeface="宋体" charset="-122"/>
              </a:rPr>
              <a:t>ΔH</a:t>
            </a:r>
          </a:p>
        </p:txBody>
      </p:sp>
      <p:sp>
        <p:nvSpPr>
          <p:cNvPr id="201761" name="Line 33"/>
          <p:cNvSpPr>
            <a:spLocks noChangeShapeType="1"/>
          </p:cNvSpPr>
          <p:nvPr/>
        </p:nvSpPr>
        <p:spPr bwMode="auto">
          <a:xfrm flipH="1">
            <a:off x="3446644" y="5334147"/>
            <a:ext cx="23369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62" name="Line 34"/>
          <p:cNvSpPr>
            <a:spLocks noChangeShapeType="1"/>
          </p:cNvSpPr>
          <p:nvPr/>
        </p:nvSpPr>
        <p:spPr bwMode="auto">
          <a:xfrm>
            <a:off x="3805412" y="4030497"/>
            <a:ext cx="0" cy="13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63" name="Line 35"/>
          <p:cNvSpPr>
            <a:spLocks noChangeShapeType="1"/>
          </p:cNvSpPr>
          <p:nvPr/>
        </p:nvSpPr>
        <p:spPr bwMode="auto">
          <a:xfrm>
            <a:off x="5783598" y="4713101"/>
            <a:ext cx="575418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64" name="Line 36"/>
          <p:cNvSpPr>
            <a:spLocks noChangeShapeType="1"/>
          </p:cNvSpPr>
          <p:nvPr/>
        </p:nvSpPr>
        <p:spPr bwMode="auto">
          <a:xfrm>
            <a:off x="11357401" y="1699522"/>
            <a:ext cx="0" cy="301494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65" name="Line 37"/>
          <p:cNvSpPr>
            <a:spLocks noChangeShapeType="1"/>
          </p:cNvSpPr>
          <p:nvPr/>
        </p:nvSpPr>
        <p:spPr bwMode="auto">
          <a:xfrm flipH="1">
            <a:off x="1738031" y="1706362"/>
            <a:ext cx="9799747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6" name="Rectangle 38"/>
          <p:cNvSpPr>
            <a:spLocks noChangeArrowheads="1"/>
          </p:cNvSpPr>
          <p:nvPr/>
        </p:nvSpPr>
        <p:spPr bwMode="auto">
          <a:xfrm rot="16200000">
            <a:off x="2211511" y="1050398"/>
            <a:ext cx="398920" cy="98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a typeface="宋体" charset="-122"/>
              </a:rPr>
              <a:t>EAC</a:t>
            </a:r>
          </a:p>
        </p:txBody>
      </p:sp>
      <p:sp>
        <p:nvSpPr>
          <p:cNvPr id="201767" name="Rectangle 39"/>
          <p:cNvSpPr>
            <a:spLocks noChangeArrowheads="1"/>
          </p:cNvSpPr>
          <p:nvPr/>
        </p:nvSpPr>
        <p:spPr bwMode="auto">
          <a:xfrm rot="16200000">
            <a:off x="2102493" y="1716671"/>
            <a:ext cx="398920" cy="10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BAC</a:t>
            </a:r>
          </a:p>
        </p:txBody>
      </p:sp>
      <p:sp>
        <p:nvSpPr>
          <p:cNvPr id="201768" name="Text Box 40"/>
          <p:cNvSpPr txBox="1">
            <a:spLocks noChangeArrowheads="1"/>
          </p:cNvSpPr>
          <p:nvPr/>
        </p:nvSpPr>
        <p:spPr bwMode="auto">
          <a:xfrm>
            <a:off x="5424829" y="6198887"/>
            <a:ext cx="1221996" cy="3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ea typeface="宋体" charset="-122"/>
              </a:rPr>
              <a:t>检测时间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4883702" y="5971218"/>
            <a:ext cx="899895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801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0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0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0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0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0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0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0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0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0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58" grpId="0"/>
      <p:bldP spid="201730" grpId="0"/>
      <p:bldP spid="201731" grpId="0" animBg="1"/>
      <p:bldP spid="201732" grpId="0" animBg="1"/>
      <p:bldP spid="201733" grpId="0"/>
      <p:bldP spid="201734" grpId="0" animBg="1"/>
      <p:bldP spid="201735" grpId="0"/>
      <p:bldP spid="201736" grpId="0" animBg="1"/>
      <p:bldP spid="201737" grpId="0"/>
      <p:bldP spid="201738" grpId="0"/>
      <p:bldP spid="201739" grpId="0" animBg="1"/>
      <p:bldP spid="201740" grpId="0" animBg="1"/>
      <p:bldP spid="201741" grpId="0" animBg="1"/>
      <p:bldP spid="201742" grpId="0" animBg="1"/>
      <p:bldP spid="201744" grpId="0" animBg="1"/>
      <p:bldP spid="201745" grpId="0" animBg="1"/>
      <p:bldP spid="201746" grpId="0" animBg="1"/>
      <p:bldP spid="201747" grpId="0" animBg="1"/>
      <p:bldP spid="201748" grpId="0" animBg="1"/>
      <p:bldP spid="201749" grpId="0" animBg="1"/>
      <p:bldP spid="201750" grpId="0"/>
      <p:bldP spid="201751" grpId="0" animBg="1"/>
      <p:bldP spid="201752" grpId="0" animBg="1"/>
      <p:bldP spid="201753" grpId="0" animBg="1"/>
      <p:bldP spid="201754" grpId="0" animBg="1"/>
      <p:bldP spid="201755" grpId="0"/>
      <p:bldP spid="201756" grpId="0"/>
      <p:bldP spid="201757" grpId="0"/>
      <p:bldP spid="201759" grpId="0" animBg="1"/>
      <p:bldP spid="201760" grpId="0"/>
      <p:bldP spid="201761" grpId="0" animBg="1"/>
      <p:bldP spid="201762" grpId="0" animBg="1"/>
      <p:bldP spid="201763" grpId="0" animBg="1"/>
      <p:bldP spid="201764" grpId="0" animBg="1"/>
      <p:bldP spid="201765" grpId="0" animBg="1"/>
      <p:bldP spid="201766" grpId="0"/>
      <p:bldP spid="201767" grpId="0"/>
      <p:bldP spid="2017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23901" y="123032"/>
            <a:ext cx="3941884" cy="4286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EVM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</a:p>
        </p:txBody>
      </p:sp>
      <p:sp>
        <p:nvSpPr>
          <p:cNvPr id="420898" name="Line 34"/>
          <p:cNvSpPr>
            <a:spLocks noChangeShapeType="1"/>
          </p:cNvSpPr>
          <p:nvPr/>
        </p:nvSpPr>
        <p:spPr bwMode="auto">
          <a:xfrm flipV="1">
            <a:off x="7956551" y="5762625"/>
            <a:ext cx="1344083" cy="158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96" name="Line 32"/>
          <p:cNvSpPr>
            <a:spLocks noChangeShapeType="1"/>
          </p:cNvSpPr>
          <p:nvPr/>
        </p:nvSpPr>
        <p:spPr bwMode="auto">
          <a:xfrm flipV="1">
            <a:off x="8746067" y="4724400"/>
            <a:ext cx="1344084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93" name="Line 29"/>
          <p:cNvSpPr>
            <a:spLocks noChangeShapeType="1"/>
          </p:cNvSpPr>
          <p:nvPr/>
        </p:nvSpPr>
        <p:spPr bwMode="auto">
          <a:xfrm flipV="1">
            <a:off x="4368801" y="4740275"/>
            <a:ext cx="1344084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87" name="Line 23"/>
          <p:cNvSpPr>
            <a:spLocks noChangeShapeType="1"/>
          </p:cNvSpPr>
          <p:nvPr/>
        </p:nvSpPr>
        <p:spPr bwMode="auto">
          <a:xfrm>
            <a:off x="3790950" y="1527175"/>
            <a:ext cx="1344083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83" name="Line 19"/>
          <p:cNvSpPr>
            <a:spLocks noChangeShapeType="1"/>
          </p:cNvSpPr>
          <p:nvPr/>
        </p:nvSpPr>
        <p:spPr bwMode="auto">
          <a:xfrm>
            <a:off x="2927351" y="4797426"/>
            <a:ext cx="0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82" name="Line 18"/>
          <p:cNvSpPr>
            <a:spLocks noChangeShapeType="1"/>
          </p:cNvSpPr>
          <p:nvPr/>
        </p:nvSpPr>
        <p:spPr bwMode="auto">
          <a:xfrm>
            <a:off x="2927351" y="3832226"/>
            <a:ext cx="0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81" name="Line 17"/>
          <p:cNvSpPr>
            <a:spLocks noChangeShapeType="1"/>
          </p:cNvSpPr>
          <p:nvPr/>
        </p:nvSpPr>
        <p:spPr bwMode="auto">
          <a:xfrm>
            <a:off x="2929467" y="2679701"/>
            <a:ext cx="0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67" name="Line 3"/>
          <p:cNvSpPr>
            <a:spLocks noChangeShapeType="1"/>
          </p:cNvSpPr>
          <p:nvPr/>
        </p:nvSpPr>
        <p:spPr bwMode="auto">
          <a:xfrm flipV="1">
            <a:off x="4368801" y="2565400"/>
            <a:ext cx="1344084" cy="158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72" name="Line 8"/>
          <p:cNvSpPr>
            <a:spLocks noChangeShapeType="1"/>
          </p:cNvSpPr>
          <p:nvPr/>
        </p:nvSpPr>
        <p:spPr bwMode="auto">
          <a:xfrm>
            <a:off x="8015818" y="1528763"/>
            <a:ext cx="768349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73" name="Line 9"/>
          <p:cNvSpPr>
            <a:spLocks noChangeShapeType="1"/>
          </p:cNvSpPr>
          <p:nvPr/>
        </p:nvSpPr>
        <p:spPr bwMode="auto">
          <a:xfrm>
            <a:off x="2929467" y="1628776"/>
            <a:ext cx="0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74" name="Rectangle 10"/>
          <p:cNvSpPr>
            <a:spLocks noChangeArrowheads="1"/>
          </p:cNvSpPr>
          <p:nvPr/>
        </p:nvSpPr>
        <p:spPr bwMode="auto">
          <a:xfrm>
            <a:off x="1871134" y="1268414"/>
            <a:ext cx="2114551" cy="50482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工作分解</a:t>
            </a:r>
          </a:p>
        </p:txBody>
      </p:sp>
      <p:sp>
        <p:nvSpPr>
          <p:cNvPr id="420875" name="Rectangle 11"/>
          <p:cNvSpPr>
            <a:spLocks noChangeArrowheads="1"/>
          </p:cNvSpPr>
          <p:nvPr/>
        </p:nvSpPr>
        <p:spPr bwMode="auto">
          <a:xfrm>
            <a:off x="1490133" y="2205038"/>
            <a:ext cx="2880784" cy="57626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制订进度计划</a:t>
            </a:r>
          </a:p>
        </p:txBody>
      </p:sp>
      <p:sp>
        <p:nvSpPr>
          <p:cNvPr id="420876" name="Rectangle 12"/>
          <p:cNvSpPr>
            <a:spLocks noChangeArrowheads="1"/>
          </p:cNvSpPr>
          <p:nvPr/>
        </p:nvSpPr>
        <p:spPr bwMode="auto">
          <a:xfrm>
            <a:off x="1297518" y="3255964"/>
            <a:ext cx="3268133" cy="719137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费用估算和加载</a:t>
            </a:r>
          </a:p>
        </p:txBody>
      </p:sp>
      <p:sp>
        <p:nvSpPr>
          <p:cNvPr id="420877" name="Rectangle 13"/>
          <p:cNvSpPr>
            <a:spLocks noChangeArrowheads="1"/>
          </p:cNvSpPr>
          <p:nvPr/>
        </p:nvSpPr>
        <p:spPr bwMode="auto">
          <a:xfrm>
            <a:off x="1490133" y="4408488"/>
            <a:ext cx="2878667" cy="57626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进展数据收集</a:t>
            </a:r>
          </a:p>
        </p:txBody>
      </p:sp>
      <p:sp>
        <p:nvSpPr>
          <p:cNvPr id="420878" name="Rectangle 14"/>
          <p:cNvSpPr>
            <a:spLocks noChangeArrowheads="1"/>
          </p:cNvSpPr>
          <p:nvPr/>
        </p:nvSpPr>
        <p:spPr bwMode="auto">
          <a:xfrm>
            <a:off x="1333500" y="5373688"/>
            <a:ext cx="3168651" cy="79216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项目状况分析、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后续趋势预测</a:t>
            </a:r>
          </a:p>
        </p:txBody>
      </p:sp>
      <p:sp>
        <p:nvSpPr>
          <p:cNvPr id="420885" name="Oval 21"/>
          <p:cNvSpPr>
            <a:spLocks noChangeArrowheads="1"/>
          </p:cNvSpPr>
          <p:nvPr/>
        </p:nvSpPr>
        <p:spPr bwMode="auto">
          <a:xfrm>
            <a:off x="5135034" y="1196975"/>
            <a:ext cx="2978151" cy="6477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 anchorCtr="1"/>
          <a:lstStyle/>
          <a:p>
            <a:pPr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工作分解结构</a:t>
            </a:r>
          </a:p>
        </p:txBody>
      </p:sp>
      <p:sp>
        <p:nvSpPr>
          <p:cNvPr id="420886" name="Oval 22"/>
          <p:cNvSpPr>
            <a:spLocks noChangeArrowheads="1"/>
          </p:cNvSpPr>
          <p:nvPr/>
        </p:nvSpPr>
        <p:spPr bwMode="auto">
          <a:xfrm>
            <a:off x="8784167" y="1196975"/>
            <a:ext cx="2017184" cy="6477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 anchorCtr="1"/>
          <a:lstStyle/>
          <a:p>
            <a:pPr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作业清单</a:t>
            </a:r>
          </a:p>
        </p:txBody>
      </p:sp>
      <p:sp>
        <p:nvSpPr>
          <p:cNvPr id="420888" name="Oval 24"/>
          <p:cNvSpPr>
            <a:spLocks noChangeArrowheads="1"/>
          </p:cNvSpPr>
          <p:nvPr/>
        </p:nvSpPr>
        <p:spPr bwMode="auto">
          <a:xfrm>
            <a:off x="5712885" y="2233613"/>
            <a:ext cx="2110316" cy="6477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 anchorCtr="1"/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目标计划</a:t>
            </a:r>
          </a:p>
        </p:txBody>
      </p:sp>
      <p:sp>
        <p:nvSpPr>
          <p:cNvPr id="420889" name="Line 25"/>
          <p:cNvSpPr>
            <a:spLocks noChangeShapeType="1"/>
          </p:cNvSpPr>
          <p:nvPr/>
        </p:nvSpPr>
        <p:spPr bwMode="auto">
          <a:xfrm flipV="1">
            <a:off x="4559301" y="3646488"/>
            <a:ext cx="1344084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90" name="Oval 26"/>
          <p:cNvSpPr>
            <a:spLocks noChangeArrowheads="1"/>
          </p:cNvSpPr>
          <p:nvPr/>
        </p:nvSpPr>
        <p:spPr bwMode="auto">
          <a:xfrm>
            <a:off x="5903385" y="3300413"/>
            <a:ext cx="2400300" cy="6477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 anchorCtr="1"/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BCWS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曲线</a:t>
            </a:r>
          </a:p>
        </p:txBody>
      </p:sp>
      <p:sp>
        <p:nvSpPr>
          <p:cNvPr id="420891" name="Line 27"/>
          <p:cNvSpPr>
            <a:spLocks noChangeShapeType="1"/>
          </p:cNvSpPr>
          <p:nvPr/>
        </p:nvSpPr>
        <p:spPr bwMode="auto">
          <a:xfrm flipV="1">
            <a:off x="4502151" y="5762625"/>
            <a:ext cx="1344083" cy="158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92" name="Oval 28"/>
          <p:cNvSpPr>
            <a:spLocks noChangeArrowheads="1"/>
          </p:cNvSpPr>
          <p:nvPr/>
        </p:nvSpPr>
        <p:spPr bwMode="auto">
          <a:xfrm>
            <a:off x="5846234" y="5445125"/>
            <a:ext cx="2266951" cy="6477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 anchorCtr="1"/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进展报告</a:t>
            </a:r>
          </a:p>
        </p:txBody>
      </p:sp>
      <p:sp>
        <p:nvSpPr>
          <p:cNvPr id="420894" name="Oval 30"/>
          <p:cNvSpPr>
            <a:spLocks noChangeArrowheads="1"/>
          </p:cNvSpPr>
          <p:nvPr/>
        </p:nvSpPr>
        <p:spPr bwMode="auto">
          <a:xfrm>
            <a:off x="4847167" y="4322764"/>
            <a:ext cx="3937000" cy="83502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 anchorCtr="1"/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进展百分比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tangChe"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计算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EV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实耗值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tangChe"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计算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AC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420895" name="Oval 31"/>
          <p:cNvSpPr>
            <a:spLocks noChangeArrowheads="1"/>
          </p:cNvSpPr>
          <p:nvPr/>
        </p:nvSpPr>
        <p:spPr bwMode="auto">
          <a:xfrm>
            <a:off x="9169401" y="4365625"/>
            <a:ext cx="2495551" cy="6477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 anchorCtr="1"/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进展检测系统</a:t>
            </a:r>
          </a:p>
        </p:txBody>
      </p:sp>
      <p:sp>
        <p:nvSpPr>
          <p:cNvPr id="420899" name="Oval 35"/>
          <p:cNvSpPr>
            <a:spLocks noChangeArrowheads="1"/>
          </p:cNvSpPr>
          <p:nvPr/>
        </p:nvSpPr>
        <p:spPr bwMode="auto">
          <a:xfrm>
            <a:off x="9300634" y="5445125"/>
            <a:ext cx="2266951" cy="6477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 anchorCtr="1"/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采取纠偏措施</a:t>
            </a:r>
          </a:p>
        </p:txBody>
      </p:sp>
    </p:spTree>
    <p:extLst>
      <p:ext uri="{BB962C8B-B14F-4D97-AF65-F5344CB8AC3E}">
        <p14:creationId xmlns:p14="http://schemas.microsoft.com/office/powerpoint/2010/main" val="163635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42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42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42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4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42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4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500"/>
                                        <p:tgtEl>
                                          <p:spTgt spid="42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9" dur="500"/>
                                        <p:tgtEl>
                                          <p:spTgt spid="4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98" grpId="0" animBg="1"/>
      <p:bldP spid="420896" grpId="0" animBg="1"/>
      <p:bldP spid="420893" grpId="0" animBg="1"/>
      <p:bldP spid="420887" grpId="0" animBg="1"/>
      <p:bldP spid="420883" grpId="0" animBg="1"/>
      <p:bldP spid="420882" grpId="0" animBg="1"/>
      <p:bldP spid="420881" grpId="0" animBg="1"/>
      <p:bldP spid="420867" grpId="0" animBg="1"/>
      <p:bldP spid="420872" grpId="0" animBg="1"/>
      <p:bldP spid="420873" grpId="0" animBg="1"/>
      <p:bldP spid="420874" grpId="0" animBg="1"/>
      <p:bldP spid="420875" grpId="0" animBg="1"/>
      <p:bldP spid="420876" grpId="0" animBg="1"/>
      <p:bldP spid="420877" grpId="0" animBg="1"/>
      <p:bldP spid="420878" grpId="0" animBg="1"/>
      <p:bldP spid="420885" grpId="0" animBg="1"/>
      <p:bldP spid="420886" grpId="0" animBg="1"/>
      <p:bldP spid="420888" grpId="0" animBg="1"/>
      <p:bldP spid="420889" grpId="0" animBg="1"/>
      <p:bldP spid="420890" grpId="0" animBg="1"/>
      <p:bldP spid="420891" grpId="0" animBg="1"/>
      <p:bldP spid="420892" grpId="0" animBg="1"/>
      <p:bldP spid="420894" grpId="0" animBg="1"/>
      <p:bldP spid="420895" grpId="0" animBg="1"/>
      <p:bldP spid="4208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202440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693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10666" dirty="0" smtClean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/>
                </a:rPr>
                <a:t>03</a:t>
              </a:r>
              <a:endParaRPr lang="zh-CN" altLang="en-US" sz="10666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70635" y="2982043"/>
            <a:ext cx="7309941" cy="830999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r>
              <a:rPr lang="zh-CN" altLang="en-US" sz="4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  <a:endParaRPr lang="en-GB" altLang="zh-CN" sz="4800" b="1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0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123032"/>
            <a:ext cx="6915149" cy="42862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作业信息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3" y="992387"/>
            <a:ext cx="10957970" cy="22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2" y="3638549"/>
            <a:ext cx="10957971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258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13634" y="764793"/>
            <a:ext cx="11063499" cy="5974212"/>
            <a:chOff x="539261" y="685293"/>
            <a:chExt cx="11462239" cy="6568207"/>
          </a:xfrm>
        </p:grpSpPr>
        <p:sp>
          <p:nvSpPr>
            <p:cNvPr id="27652" name="Rectangle 2"/>
            <p:cNvSpPr>
              <a:spLocks noChangeArrowheads="1"/>
            </p:cNvSpPr>
            <p:nvPr/>
          </p:nvSpPr>
          <p:spPr bwMode="auto">
            <a:xfrm>
              <a:off x="539261" y="685293"/>
              <a:ext cx="11459921" cy="6565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3" name="Line 3"/>
            <p:cNvSpPr>
              <a:spLocks noChangeShapeType="1"/>
            </p:cNvSpPr>
            <p:nvPr/>
          </p:nvSpPr>
          <p:spPr bwMode="auto">
            <a:xfrm>
              <a:off x="541579" y="1284392"/>
              <a:ext cx="114599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4" name="Line 4"/>
            <p:cNvSpPr>
              <a:spLocks noChangeShapeType="1"/>
            </p:cNvSpPr>
            <p:nvPr/>
          </p:nvSpPr>
          <p:spPr bwMode="auto">
            <a:xfrm>
              <a:off x="1876715" y="689937"/>
              <a:ext cx="0" cy="501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5" name="Line 5"/>
            <p:cNvSpPr>
              <a:spLocks noChangeShapeType="1"/>
            </p:cNvSpPr>
            <p:nvPr/>
          </p:nvSpPr>
          <p:spPr bwMode="auto">
            <a:xfrm>
              <a:off x="541579" y="1878848"/>
              <a:ext cx="114599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" name="Line 6"/>
            <p:cNvSpPr>
              <a:spLocks noChangeShapeType="1"/>
            </p:cNvSpPr>
            <p:nvPr/>
          </p:nvSpPr>
          <p:spPr bwMode="auto">
            <a:xfrm>
              <a:off x="541579" y="2558446"/>
              <a:ext cx="114599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7" name="Line 7"/>
            <p:cNvSpPr>
              <a:spLocks noChangeShapeType="1"/>
            </p:cNvSpPr>
            <p:nvPr/>
          </p:nvSpPr>
          <p:spPr bwMode="auto">
            <a:xfrm>
              <a:off x="541579" y="3238045"/>
              <a:ext cx="114599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8" name="Line 8"/>
            <p:cNvSpPr>
              <a:spLocks noChangeShapeType="1"/>
            </p:cNvSpPr>
            <p:nvPr/>
          </p:nvSpPr>
          <p:spPr bwMode="auto">
            <a:xfrm>
              <a:off x="541579" y="3917644"/>
              <a:ext cx="114599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Line 9"/>
            <p:cNvSpPr>
              <a:spLocks noChangeShapeType="1"/>
            </p:cNvSpPr>
            <p:nvPr/>
          </p:nvSpPr>
          <p:spPr bwMode="auto">
            <a:xfrm>
              <a:off x="541579" y="4512099"/>
              <a:ext cx="114599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Line 10"/>
            <p:cNvSpPr>
              <a:spLocks noChangeShapeType="1"/>
            </p:cNvSpPr>
            <p:nvPr/>
          </p:nvSpPr>
          <p:spPr bwMode="auto">
            <a:xfrm>
              <a:off x="541579" y="5106554"/>
              <a:ext cx="114599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Text Box 11"/>
            <p:cNvSpPr txBox="1">
              <a:spLocks noChangeArrowheads="1"/>
            </p:cNvSpPr>
            <p:nvPr/>
          </p:nvSpPr>
          <p:spPr bwMode="auto">
            <a:xfrm>
              <a:off x="652840" y="775081"/>
              <a:ext cx="1112614" cy="334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BAC</a:t>
              </a:r>
            </a:p>
          </p:txBody>
        </p:sp>
        <p:sp>
          <p:nvSpPr>
            <p:cNvPr id="27662" name="Text Box 12"/>
            <p:cNvSpPr txBox="1">
              <a:spLocks noChangeArrowheads="1"/>
            </p:cNvSpPr>
            <p:nvPr/>
          </p:nvSpPr>
          <p:spPr bwMode="auto">
            <a:xfrm>
              <a:off x="652840" y="1385016"/>
              <a:ext cx="1112614" cy="334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PV</a:t>
              </a:r>
            </a:p>
          </p:txBody>
        </p:sp>
        <p:sp>
          <p:nvSpPr>
            <p:cNvPr id="27663" name="Text Box 13"/>
            <p:cNvSpPr txBox="1">
              <a:spLocks noChangeArrowheads="1"/>
            </p:cNvSpPr>
            <p:nvPr/>
          </p:nvSpPr>
          <p:spPr bwMode="auto">
            <a:xfrm>
              <a:off x="652840" y="2064615"/>
              <a:ext cx="1112614" cy="334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 dirty="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EV</a:t>
              </a:r>
            </a:p>
          </p:txBody>
        </p:sp>
        <p:sp>
          <p:nvSpPr>
            <p:cNvPr id="27664" name="Text Box 14"/>
            <p:cNvSpPr txBox="1">
              <a:spLocks noChangeArrowheads="1"/>
            </p:cNvSpPr>
            <p:nvPr/>
          </p:nvSpPr>
          <p:spPr bwMode="auto">
            <a:xfrm>
              <a:off x="652840" y="2744214"/>
              <a:ext cx="1112614" cy="334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AC</a:t>
              </a:r>
            </a:p>
          </p:txBody>
        </p:sp>
        <p:sp>
          <p:nvSpPr>
            <p:cNvPr id="27665" name="Text Box 15"/>
            <p:cNvSpPr txBox="1">
              <a:spLocks noChangeArrowheads="1"/>
            </p:cNvSpPr>
            <p:nvPr/>
          </p:nvSpPr>
          <p:spPr bwMode="auto">
            <a:xfrm>
              <a:off x="652840" y="3392851"/>
              <a:ext cx="1112614" cy="334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PC</a:t>
              </a:r>
            </a:p>
          </p:txBody>
        </p:sp>
        <p:sp>
          <p:nvSpPr>
            <p:cNvPr id="27666" name="Text Box 16"/>
            <p:cNvSpPr txBox="1">
              <a:spLocks noChangeArrowheads="1"/>
            </p:cNvSpPr>
            <p:nvPr/>
          </p:nvSpPr>
          <p:spPr bwMode="auto">
            <a:xfrm>
              <a:off x="652840" y="5191697"/>
              <a:ext cx="1112614" cy="334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FF0000"/>
                  </a:solidFill>
                  <a:latin typeface="CharterBT-Roman" charset="0"/>
                  <a:ea typeface="宋体" charset="-122"/>
                </a:rPr>
                <a:t>EAC</a:t>
              </a:r>
            </a:p>
          </p:txBody>
        </p:sp>
        <p:sp>
          <p:nvSpPr>
            <p:cNvPr id="27667" name="Text Box 17"/>
            <p:cNvSpPr txBox="1">
              <a:spLocks noChangeArrowheads="1"/>
            </p:cNvSpPr>
            <p:nvPr/>
          </p:nvSpPr>
          <p:spPr bwMode="auto">
            <a:xfrm>
              <a:off x="652840" y="4597242"/>
              <a:ext cx="1112614" cy="334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FF0000"/>
                  </a:solidFill>
                  <a:latin typeface="CharterBT-Roman" charset="0"/>
                  <a:ea typeface="宋体" charset="-122"/>
                </a:rPr>
                <a:t>ETC</a:t>
              </a:r>
            </a:p>
          </p:txBody>
        </p:sp>
        <p:sp>
          <p:nvSpPr>
            <p:cNvPr id="27668" name="Line 18"/>
            <p:cNvSpPr>
              <a:spLocks noChangeShapeType="1"/>
            </p:cNvSpPr>
            <p:nvPr/>
          </p:nvSpPr>
          <p:spPr bwMode="auto">
            <a:xfrm>
              <a:off x="6104647" y="689937"/>
              <a:ext cx="0" cy="382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19"/>
            <p:cNvSpPr>
              <a:spLocks noChangeShapeType="1"/>
            </p:cNvSpPr>
            <p:nvPr/>
          </p:nvSpPr>
          <p:spPr bwMode="auto">
            <a:xfrm>
              <a:off x="7551045" y="689937"/>
              <a:ext cx="0" cy="382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Text Box 20"/>
            <p:cNvSpPr txBox="1">
              <a:spLocks noChangeArrowheads="1"/>
            </p:cNvSpPr>
            <p:nvPr/>
          </p:nvSpPr>
          <p:spPr bwMode="auto">
            <a:xfrm>
              <a:off x="6215909" y="775081"/>
              <a:ext cx="1112614" cy="334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FF0000"/>
                  </a:solidFill>
                  <a:latin typeface="CharterBT-Roman" charset="0"/>
                  <a:ea typeface="宋体" charset="-122"/>
                </a:rPr>
                <a:t>SV</a:t>
              </a:r>
            </a:p>
          </p:txBody>
        </p:sp>
        <p:sp>
          <p:nvSpPr>
            <p:cNvPr id="27671" name="Text Box 21"/>
            <p:cNvSpPr txBox="1">
              <a:spLocks noChangeArrowheads="1"/>
            </p:cNvSpPr>
            <p:nvPr/>
          </p:nvSpPr>
          <p:spPr bwMode="auto">
            <a:xfrm>
              <a:off x="6215909" y="2016625"/>
              <a:ext cx="1112614" cy="334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SPI</a:t>
              </a:r>
            </a:p>
          </p:txBody>
        </p:sp>
        <p:sp>
          <p:nvSpPr>
            <p:cNvPr id="27672" name="Text Box 22"/>
            <p:cNvSpPr txBox="1">
              <a:spLocks noChangeArrowheads="1"/>
            </p:cNvSpPr>
            <p:nvPr/>
          </p:nvSpPr>
          <p:spPr bwMode="auto">
            <a:xfrm>
              <a:off x="6215909" y="1408237"/>
              <a:ext cx="1112614" cy="334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SV%</a:t>
              </a:r>
            </a:p>
          </p:txBody>
        </p:sp>
        <p:sp>
          <p:nvSpPr>
            <p:cNvPr id="27673" name="Text Box 23"/>
            <p:cNvSpPr txBox="1">
              <a:spLocks noChangeArrowheads="1"/>
            </p:cNvSpPr>
            <p:nvPr/>
          </p:nvSpPr>
          <p:spPr bwMode="auto">
            <a:xfrm>
              <a:off x="6215909" y="2744214"/>
              <a:ext cx="1112614" cy="334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rgbClr val="FF0000"/>
                  </a:solidFill>
                  <a:latin typeface="CharterBT-Roman" charset="0"/>
                  <a:ea typeface="宋体" charset="-122"/>
                </a:rPr>
                <a:t>CV</a:t>
              </a:r>
            </a:p>
          </p:txBody>
        </p:sp>
        <p:sp>
          <p:nvSpPr>
            <p:cNvPr id="27674" name="Text Box 24"/>
            <p:cNvSpPr txBox="1">
              <a:spLocks noChangeArrowheads="1"/>
            </p:cNvSpPr>
            <p:nvPr/>
          </p:nvSpPr>
          <p:spPr bwMode="auto">
            <a:xfrm>
              <a:off x="6215909" y="3392851"/>
              <a:ext cx="1260962" cy="334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CV%</a:t>
              </a:r>
            </a:p>
          </p:txBody>
        </p:sp>
        <p:sp>
          <p:nvSpPr>
            <p:cNvPr id="27675" name="Text Box 25"/>
            <p:cNvSpPr txBox="1">
              <a:spLocks noChangeArrowheads="1"/>
            </p:cNvSpPr>
            <p:nvPr/>
          </p:nvSpPr>
          <p:spPr bwMode="auto">
            <a:xfrm>
              <a:off x="6215909" y="4016719"/>
              <a:ext cx="1112614" cy="334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CPI</a:t>
              </a:r>
            </a:p>
          </p:txBody>
        </p:sp>
        <p:sp>
          <p:nvSpPr>
            <p:cNvPr id="27676" name="Text Box 26"/>
            <p:cNvSpPr txBox="1">
              <a:spLocks noChangeArrowheads="1"/>
            </p:cNvSpPr>
            <p:nvPr/>
          </p:nvSpPr>
          <p:spPr bwMode="auto">
            <a:xfrm>
              <a:off x="2099238" y="775081"/>
              <a:ext cx="1891443" cy="50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 dirty="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= </a:t>
              </a:r>
              <a:r>
                <a:rPr kumimoji="1" lang="en-US" altLang="zh-CN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10000</a:t>
              </a:r>
              <a:endPara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7677" name="Text Box 27"/>
            <p:cNvSpPr txBox="1">
              <a:spLocks noChangeArrowheads="1"/>
            </p:cNvSpPr>
            <p:nvPr/>
          </p:nvSpPr>
          <p:spPr bwMode="auto">
            <a:xfrm>
              <a:off x="2099238" y="1369536"/>
              <a:ext cx="1891443" cy="50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 dirty="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= </a:t>
              </a:r>
              <a:r>
                <a:rPr kumimoji="1" lang="en-US" altLang="zh-CN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8000</a:t>
              </a:r>
              <a:endPara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7678" name="Text Box 28"/>
            <p:cNvSpPr txBox="1">
              <a:spLocks noChangeArrowheads="1"/>
            </p:cNvSpPr>
            <p:nvPr/>
          </p:nvSpPr>
          <p:spPr bwMode="auto">
            <a:xfrm>
              <a:off x="2099238" y="1999596"/>
              <a:ext cx="1891443" cy="50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 dirty="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=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kumimoji="1" lang="en-US" altLang="zh-CN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7000</a:t>
              </a:r>
              <a:endPara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7679" name="Text Box 29"/>
            <p:cNvSpPr txBox="1">
              <a:spLocks noChangeArrowheads="1"/>
            </p:cNvSpPr>
            <p:nvPr/>
          </p:nvSpPr>
          <p:spPr bwMode="auto">
            <a:xfrm>
              <a:off x="2099238" y="2702416"/>
              <a:ext cx="1891443" cy="50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 dirty="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=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kumimoji="1" lang="en-US" altLang="zh-CN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8000</a:t>
              </a:r>
              <a:endPara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7680" name="Text Box 30"/>
            <p:cNvSpPr txBox="1">
              <a:spLocks noChangeArrowheads="1"/>
            </p:cNvSpPr>
            <p:nvPr/>
          </p:nvSpPr>
          <p:spPr bwMode="auto">
            <a:xfrm>
              <a:off x="2011156" y="3334025"/>
              <a:ext cx="3993820" cy="50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 dirty="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=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EV/BAC </a:t>
              </a:r>
              <a:r>
                <a:rPr kumimoji="1" lang="en-US" altLang="zh-CN" sz="2000" dirty="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= </a:t>
              </a:r>
              <a:r>
                <a:rPr kumimoji="1" lang="en-US" altLang="zh-CN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70%</a:t>
              </a:r>
              <a:endPara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7681" name="Text Box 31"/>
            <p:cNvSpPr txBox="1">
              <a:spLocks noChangeArrowheads="1"/>
            </p:cNvSpPr>
            <p:nvPr/>
          </p:nvSpPr>
          <p:spPr bwMode="auto">
            <a:xfrm>
              <a:off x="7662307" y="775081"/>
              <a:ext cx="3671625" cy="50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 dirty="0">
                  <a:solidFill>
                    <a:srgbClr val="FF0000"/>
                  </a:solidFill>
                  <a:latin typeface="CharterBT-Roman" charset="0"/>
                  <a:ea typeface="宋体" charset="-122"/>
                </a:rPr>
                <a:t>=</a:t>
              </a:r>
              <a:r>
                <a:rPr kumimoji="1" lang="en-US" altLang="zh-CN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 EV-PV 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CharterBT-Roman" charset="0"/>
                  <a:ea typeface="宋体" charset="-122"/>
                </a:rPr>
                <a:t>=</a:t>
              </a:r>
              <a:r>
                <a:rPr kumimoji="1" lang="en-US" altLang="zh-CN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 - </a:t>
              </a:r>
              <a:r>
                <a:rPr kumimoji="1" lang="en-US" altLang="zh-CN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1000</a:t>
              </a:r>
              <a:endPara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7682" name="Text Box 32"/>
            <p:cNvSpPr txBox="1">
              <a:spLocks noChangeArrowheads="1"/>
            </p:cNvSpPr>
            <p:nvPr/>
          </p:nvSpPr>
          <p:spPr bwMode="auto">
            <a:xfrm>
              <a:off x="7606676" y="1999596"/>
              <a:ext cx="3782887" cy="50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 dirty="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=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EV/PV </a:t>
              </a:r>
              <a:r>
                <a:rPr kumimoji="1" lang="en-US" altLang="zh-CN" sz="2000" dirty="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=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kumimoji="1" lang="en-US" altLang="zh-CN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87.5%</a:t>
              </a:r>
              <a:endPara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7683" name="Text Box 33"/>
            <p:cNvSpPr txBox="1">
              <a:spLocks noChangeArrowheads="1"/>
            </p:cNvSpPr>
            <p:nvPr/>
          </p:nvSpPr>
          <p:spPr bwMode="auto">
            <a:xfrm>
              <a:off x="7662307" y="1367988"/>
              <a:ext cx="4021635" cy="50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 dirty="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=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SV/PV </a:t>
              </a:r>
              <a:r>
                <a:rPr kumimoji="1" lang="en-US" altLang="zh-CN" sz="2000" dirty="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=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- </a:t>
              </a:r>
              <a:r>
                <a:rPr kumimoji="1" lang="en-US" altLang="zh-CN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12.5%</a:t>
              </a:r>
              <a:endPara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7684" name="Text Box 34"/>
            <p:cNvSpPr txBox="1">
              <a:spLocks noChangeArrowheads="1"/>
            </p:cNvSpPr>
            <p:nvPr/>
          </p:nvSpPr>
          <p:spPr bwMode="auto">
            <a:xfrm>
              <a:off x="7662307" y="2671455"/>
              <a:ext cx="3671625" cy="50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 dirty="0">
                  <a:solidFill>
                    <a:srgbClr val="FF0000"/>
                  </a:solidFill>
                  <a:latin typeface="CharterBT-Roman" charset="0"/>
                  <a:ea typeface="宋体" charset="-122"/>
                </a:rPr>
                <a:t>=</a:t>
              </a:r>
              <a:r>
                <a:rPr kumimoji="1" lang="en-US" altLang="zh-CN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 EV-AC 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CharterBT-Roman" charset="0"/>
                  <a:ea typeface="宋体" charset="-122"/>
                </a:rPr>
                <a:t>=</a:t>
              </a:r>
              <a:r>
                <a:rPr kumimoji="1" lang="en-US" altLang="zh-CN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 - </a:t>
              </a:r>
              <a:r>
                <a:rPr kumimoji="1" lang="en-US" altLang="zh-CN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1000</a:t>
              </a:r>
              <a:endParaRPr kumimoji="1"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7685" name="Text Box 35"/>
            <p:cNvSpPr txBox="1">
              <a:spLocks noChangeArrowheads="1"/>
            </p:cNvSpPr>
            <p:nvPr/>
          </p:nvSpPr>
          <p:spPr bwMode="auto">
            <a:xfrm>
              <a:off x="7662307" y="3337121"/>
              <a:ext cx="3915009" cy="50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 dirty="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=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CV/EV </a:t>
              </a:r>
              <a:r>
                <a:rPr kumimoji="1" lang="en-US" altLang="zh-CN" sz="2000" dirty="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=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- </a:t>
              </a:r>
              <a:r>
                <a:rPr kumimoji="1" lang="en-US" altLang="zh-CN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14.3%</a:t>
              </a:r>
              <a:endPara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7686" name="Text Box 36"/>
            <p:cNvSpPr txBox="1">
              <a:spLocks noChangeArrowheads="1"/>
            </p:cNvSpPr>
            <p:nvPr/>
          </p:nvSpPr>
          <p:spPr bwMode="auto">
            <a:xfrm>
              <a:off x="7662307" y="4002787"/>
              <a:ext cx="3706394" cy="50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 dirty="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=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EV/AC </a:t>
              </a:r>
              <a:r>
                <a:rPr kumimoji="1" lang="en-US" altLang="zh-CN" sz="2000" dirty="0">
                  <a:solidFill>
                    <a:schemeClr val="tx1"/>
                  </a:solidFill>
                  <a:latin typeface="CharterBT-Roman" charset="0"/>
                  <a:ea typeface="宋体" charset="-122"/>
                </a:rPr>
                <a:t>= </a:t>
              </a:r>
              <a:r>
                <a:rPr kumimoji="1" lang="en-US" altLang="zh-CN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87.5%</a:t>
              </a:r>
              <a:endPara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7687" name="Text Box 37"/>
            <p:cNvSpPr txBox="1">
              <a:spLocks noChangeArrowheads="1"/>
            </p:cNvSpPr>
            <p:nvPr/>
          </p:nvSpPr>
          <p:spPr bwMode="auto">
            <a:xfrm>
              <a:off x="1974069" y="5211822"/>
              <a:ext cx="4346147" cy="43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 dirty="0">
                  <a:solidFill>
                    <a:srgbClr val="FF0000"/>
                  </a:solidFill>
                  <a:latin typeface="CharterBT-Roman" charset="0"/>
                  <a:ea typeface="宋体" charset="-122"/>
                </a:rPr>
                <a:t>= AC + ETC = </a:t>
              </a:r>
              <a:r>
                <a:rPr kumimoji="1" lang="en-US" altLang="zh-CN" sz="2000" dirty="0" smtClean="0">
                  <a:solidFill>
                    <a:srgbClr val="FF0000"/>
                  </a:solidFill>
                  <a:latin typeface="CharterBT-Roman" charset="0"/>
                  <a:ea typeface="宋体" charset="-122"/>
                </a:rPr>
                <a:t>11000</a:t>
              </a:r>
              <a:endParaRPr kumimoji="1" lang="en-US" altLang="zh-CN" sz="2000" dirty="0">
                <a:solidFill>
                  <a:srgbClr val="FF0000"/>
                </a:solidFill>
                <a:latin typeface="CharterBT-Roman" charset="0"/>
                <a:ea typeface="宋体" charset="-122"/>
              </a:endParaRPr>
            </a:p>
          </p:txBody>
        </p:sp>
        <p:sp>
          <p:nvSpPr>
            <p:cNvPr id="27688" name="Text Box 38"/>
            <p:cNvSpPr txBox="1">
              <a:spLocks noChangeArrowheads="1"/>
            </p:cNvSpPr>
            <p:nvPr/>
          </p:nvSpPr>
          <p:spPr bwMode="auto">
            <a:xfrm>
              <a:off x="1976387" y="4612723"/>
              <a:ext cx="2137145" cy="43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sz="2000" dirty="0">
                  <a:solidFill>
                    <a:srgbClr val="FF0000"/>
                  </a:solidFill>
                  <a:latin typeface="CharterBT-Roman" charset="0"/>
                  <a:ea typeface="宋体" charset="-122"/>
                </a:rPr>
                <a:t>= </a:t>
              </a:r>
              <a:r>
                <a:rPr kumimoji="1" lang="en-US" altLang="zh-CN" sz="2000" dirty="0" smtClean="0">
                  <a:solidFill>
                    <a:srgbClr val="FF0000"/>
                  </a:solidFill>
                  <a:latin typeface="CharterBT-Roman" charset="0"/>
                  <a:ea typeface="宋体" charset="-122"/>
                </a:rPr>
                <a:t>3000</a:t>
              </a:r>
              <a:endParaRPr kumimoji="1" lang="en-US" altLang="zh-CN" sz="2000" dirty="0">
                <a:solidFill>
                  <a:srgbClr val="FF0000"/>
                </a:solidFill>
                <a:latin typeface="CharterBT-Roman" charset="0"/>
                <a:ea typeface="宋体" charset="-122"/>
              </a:endParaRPr>
            </a:p>
          </p:txBody>
        </p:sp>
        <p:sp>
          <p:nvSpPr>
            <p:cNvPr id="27689" name="Line 39"/>
            <p:cNvSpPr>
              <a:spLocks noChangeShapeType="1"/>
            </p:cNvSpPr>
            <p:nvPr/>
          </p:nvSpPr>
          <p:spPr bwMode="auto">
            <a:xfrm>
              <a:off x="539261" y="5687077"/>
              <a:ext cx="114599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Text Box 40"/>
            <p:cNvSpPr txBox="1">
              <a:spLocks noChangeArrowheads="1"/>
            </p:cNvSpPr>
            <p:nvPr/>
          </p:nvSpPr>
          <p:spPr bwMode="auto">
            <a:xfrm>
              <a:off x="652840" y="5798476"/>
              <a:ext cx="10421482" cy="1455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eaLnBrk="1" hangingPunct="1"/>
              <a:r>
                <a:rPr kumimoji="1" lang="zh-CN" altLang="en-US" sz="2000" dirty="0">
                  <a:solidFill>
                    <a:srgbClr val="00B050"/>
                  </a:solidFill>
                  <a:latin typeface="CharterBT-Roman" charset="0"/>
                  <a:ea typeface="宋体" charset="-122"/>
                </a:rPr>
                <a:t>总工期 </a:t>
              </a:r>
              <a:r>
                <a:rPr kumimoji="1" lang="en-US" altLang="zh-CN" sz="2000" dirty="0">
                  <a:solidFill>
                    <a:srgbClr val="00B050"/>
                  </a:solidFill>
                  <a:latin typeface="CharterBT-Roman" charset="0"/>
                  <a:ea typeface="宋体" charset="-122"/>
                </a:rPr>
                <a:t>= </a:t>
              </a:r>
              <a:r>
                <a:rPr kumimoji="1" lang="en-US" altLang="zh-CN" sz="2000" dirty="0" smtClean="0">
                  <a:solidFill>
                    <a:srgbClr val="00B050"/>
                  </a:solidFill>
                  <a:latin typeface="CharterBT-Roman" charset="0"/>
                  <a:ea typeface="宋体" charset="-122"/>
                </a:rPr>
                <a:t>11</a:t>
              </a:r>
              <a:r>
                <a:rPr kumimoji="1" lang="zh-CN" altLang="en-US" sz="2000" dirty="0" smtClean="0">
                  <a:solidFill>
                    <a:srgbClr val="00B050"/>
                  </a:solidFill>
                  <a:latin typeface="CharterBT-Roman" charset="0"/>
                  <a:ea typeface="宋体" charset="-122"/>
                </a:rPr>
                <a:t>天（假设前期的延误属偶发因素，</a:t>
              </a:r>
              <a:r>
                <a:rPr kumimoji="1" lang="zh-CN" altLang="en-US" sz="2000" dirty="0">
                  <a:solidFill>
                    <a:srgbClr val="00B050"/>
                  </a:solidFill>
                  <a:latin typeface="CharterBT-Roman" charset="0"/>
                  <a:ea typeface="宋体" charset="-122"/>
                </a:rPr>
                <a:t>不会再</a:t>
              </a:r>
              <a:r>
                <a:rPr kumimoji="1" lang="zh-CN" altLang="en-US" sz="2000" dirty="0" smtClean="0">
                  <a:solidFill>
                    <a:srgbClr val="00B050"/>
                  </a:solidFill>
                  <a:latin typeface="CharterBT-Roman" charset="0"/>
                  <a:ea typeface="宋体" charset="-122"/>
                </a:rPr>
                <a:t>发生、但也</a:t>
              </a:r>
              <a:r>
                <a:rPr kumimoji="1" lang="zh-CN" altLang="en-US" sz="2000" dirty="0">
                  <a:solidFill>
                    <a:srgbClr val="00B050"/>
                  </a:solidFill>
                  <a:latin typeface="CharterBT-Roman" charset="0"/>
                  <a:ea typeface="宋体" charset="-122"/>
                </a:rPr>
                <a:t>不可挽回</a:t>
              </a:r>
              <a:r>
                <a:rPr kumimoji="1" lang="zh-CN" altLang="en-US" sz="2000" dirty="0" smtClean="0">
                  <a:solidFill>
                    <a:srgbClr val="00B050"/>
                  </a:solidFill>
                  <a:latin typeface="CharterBT-Roman" charset="0"/>
                  <a:ea typeface="宋体" charset="-122"/>
                </a:rPr>
                <a:t>）</a:t>
              </a:r>
              <a:endParaRPr kumimoji="1" lang="en-US" altLang="zh-CN" sz="2000" dirty="0" smtClean="0">
                <a:solidFill>
                  <a:srgbClr val="00B050"/>
                </a:solidFill>
                <a:latin typeface="CharterBT-Roman" charset="0"/>
                <a:ea typeface="宋体" charset="-122"/>
              </a:endParaRPr>
            </a:p>
            <a:p>
              <a:pPr eaLnBrk="1" hangingPunct="1"/>
              <a:r>
                <a:rPr kumimoji="1" lang="zh-CN" altLang="en-US" sz="2000" dirty="0">
                  <a:solidFill>
                    <a:srgbClr val="00B0F0"/>
                  </a:solidFill>
                  <a:latin typeface="CharterBT-Roman" charset="0"/>
                  <a:ea typeface="宋体" charset="-122"/>
                </a:rPr>
                <a:t>总工期 </a:t>
              </a:r>
              <a:r>
                <a:rPr kumimoji="1" lang="en-US" altLang="zh-CN" sz="2000" dirty="0">
                  <a:solidFill>
                    <a:srgbClr val="00B0F0"/>
                  </a:solidFill>
                  <a:latin typeface="CharterBT-Roman" charset="0"/>
                  <a:ea typeface="宋体" charset="-122"/>
                </a:rPr>
                <a:t>= </a:t>
              </a:r>
              <a:r>
                <a:rPr kumimoji="1" lang="en-US" altLang="zh-CN" sz="2000" dirty="0" smtClean="0">
                  <a:solidFill>
                    <a:srgbClr val="00B0F0"/>
                  </a:solidFill>
                  <a:latin typeface="CharterBT-Roman" charset="0"/>
                  <a:ea typeface="宋体" charset="-122"/>
                </a:rPr>
                <a:t>10/87.5%=11.4</a:t>
              </a:r>
              <a:r>
                <a:rPr kumimoji="1" lang="zh-CN" altLang="en-US" sz="2000" dirty="0" smtClean="0">
                  <a:solidFill>
                    <a:srgbClr val="00B0F0"/>
                  </a:solidFill>
                  <a:latin typeface="CharterBT-Roman" charset="0"/>
                  <a:ea typeface="宋体" charset="-122"/>
                </a:rPr>
                <a:t>天</a:t>
              </a:r>
              <a:r>
                <a:rPr kumimoji="1" lang="zh-CN" altLang="en-US" sz="2000" dirty="0">
                  <a:solidFill>
                    <a:srgbClr val="00B0F0"/>
                  </a:solidFill>
                  <a:latin typeface="CharterBT-Roman" charset="0"/>
                  <a:ea typeface="宋体" charset="-122"/>
                </a:rPr>
                <a:t>（假设前期的延误</a:t>
              </a:r>
              <a:r>
                <a:rPr kumimoji="1" lang="zh-CN" altLang="en-US" sz="2000" dirty="0" smtClean="0">
                  <a:solidFill>
                    <a:srgbClr val="00B0F0"/>
                  </a:solidFill>
                  <a:latin typeface="CharterBT-Roman" charset="0"/>
                  <a:ea typeface="宋体" charset="-122"/>
                </a:rPr>
                <a:t>属项目普遍现象，未来还未持续）</a:t>
              </a:r>
              <a:endParaRPr kumimoji="1" lang="en-US" altLang="zh-CN" sz="2000" dirty="0">
                <a:solidFill>
                  <a:srgbClr val="00B0F0"/>
                </a:solidFill>
                <a:latin typeface="CharterBT-Roman" charset="0"/>
                <a:ea typeface="宋体" charset="-122"/>
              </a:endParaRPr>
            </a:p>
            <a:p>
              <a:pPr marL="1074738" indent="-1074738" eaLnBrk="1" hangingPunct="1"/>
              <a:r>
                <a:rPr kumimoji="1" lang="zh-CN" altLang="en-US" sz="2000" dirty="0">
                  <a:solidFill>
                    <a:srgbClr val="FF0000"/>
                  </a:solidFill>
                  <a:latin typeface="CharterBT-Roman" charset="0"/>
                  <a:ea typeface="宋体" charset="-122"/>
                </a:rPr>
                <a:t>总工期 </a:t>
              </a:r>
              <a:r>
                <a:rPr kumimoji="1" lang="en-US" altLang="zh-CN" sz="2000" dirty="0" smtClean="0">
                  <a:solidFill>
                    <a:srgbClr val="FF0000"/>
                  </a:solidFill>
                  <a:latin typeface="CharterBT-Roman" charset="0"/>
                  <a:ea typeface="宋体" charset="-122"/>
                </a:rPr>
                <a:t>= 8+X</a:t>
              </a:r>
              <a:r>
                <a:rPr kumimoji="1" lang="zh-CN" altLang="en-US" sz="2000" dirty="0" smtClean="0">
                  <a:solidFill>
                    <a:srgbClr val="FF0000"/>
                  </a:solidFill>
                  <a:latin typeface="CharterBT-Roman" charset="0"/>
                  <a:ea typeface="宋体" charset="-122"/>
                </a:rPr>
                <a:t>（项目组对前期的进展及存在问题进行了深入分析和研究，制订了后续工作保障计划，剩余工作要求在</a:t>
              </a:r>
              <a:r>
                <a:rPr kumimoji="1" lang="en-US" altLang="zh-CN" sz="2000" dirty="0" smtClean="0">
                  <a:solidFill>
                    <a:srgbClr val="FF0000"/>
                  </a:solidFill>
                  <a:latin typeface="CharterBT-Roman" charset="0"/>
                  <a:ea typeface="宋体" charset="-122"/>
                </a:rPr>
                <a:t>X</a:t>
              </a:r>
              <a:r>
                <a:rPr kumimoji="1" lang="zh-CN" altLang="en-US" sz="2000" dirty="0" smtClean="0">
                  <a:solidFill>
                    <a:srgbClr val="FF0000"/>
                  </a:solidFill>
                  <a:latin typeface="CharterBT-Roman" charset="0"/>
                  <a:ea typeface="宋体" charset="-122"/>
                </a:rPr>
                <a:t>天内完成）</a:t>
              </a:r>
              <a:endParaRPr kumimoji="1" lang="zh-CN" altLang="en-US" sz="2000" dirty="0">
                <a:solidFill>
                  <a:srgbClr val="FF0000"/>
                </a:solidFill>
                <a:latin typeface="CharterBT-Roman" charset="0"/>
                <a:ea typeface="宋体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赢得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值计算结果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9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648425" y="5306037"/>
            <a:ext cx="65402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2000</a:t>
            </a:r>
            <a:endParaRPr lang="en-US" altLang="zh-CN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203779" name="Line 3"/>
          <p:cNvSpPr>
            <a:spLocks noChangeShapeType="1"/>
          </p:cNvSpPr>
          <p:nvPr/>
        </p:nvSpPr>
        <p:spPr bwMode="auto">
          <a:xfrm>
            <a:off x="7227081" y="2063359"/>
            <a:ext cx="0" cy="4166566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endParaRPr lang="zh-CN" altLang="en-US"/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5432955" y="2567347"/>
            <a:ext cx="1604723" cy="45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BCWS</a:t>
            </a:r>
            <a:endParaRPr lang="en-CA" altLang="zh-CN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3359926" y="5289983"/>
            <a:ext cx="1089196" cy="39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a typeface="宋体" charset="-122"/>
              </a:rPr>
              <a:t>ACWP</a:t>
            </a:r>
            <a:endParaRPr lang="en-CA" altLang="zh-CN">
              <a:solidFill>
                <a:srgbClr val="FF3300"/>
              </a:solidFill>
              <a:ea typeface="宋体" charset="-122"/>
            </a:endParaRP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1467976" y="4834591"/>
            <a:ext cx="1089196" cy="39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FF00"/>
                </a:solidFill>
                <a:ea typeface="宋体" charset="-122"/>
              </a:rPr>
              <a:t>BCWP</a:t>
            </a:r>
            <a:endParaRPr lang="en-CA" altLang="zh-CN" dirty="0">
              <a:solidFill>
                <a:srgbClr val="00FF00"/>
              </a:solidFill>
              <a:ea typeface="宋体" charset="-122"/>
            </a:endParaRPr>
          </a:p>
        </p:txBody>
      </p:sp>
      <p:sp>
        <p:nvSpPr>
          <p:cNvPr id="203783" name="Line 7"/>
          <p:cNvSpPr>
            <a:spLocks noChangeShapeType="1"/>
          </p:cNvSpPr>
          <p:nvPr/>
        </p:nvSpPr>
        <p:spPr bwMode="auto">
          <a:xfrm flipH="1">
            <a:off x="7118851" y="3251898"/>
            <a:ext cx="85543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784" name="Line 8"/>
          <p:cNvSpPr>
            <a:spLocks noChangeShapeType="1"/>
          </p:cNvSpPr>
          <p:nvPr/>
        </p:nvSpPr>
        <p:spPr bwMode="auto">
          <a:xfrm flipH="1">
            <a:off x="4866826" y="3065778"/>
            <a:ext cx="23456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785" name="Line 9"/>
          <p:cNvSpPr>
            <a:spLocks noChangeShapeType="1"/>
          </p:cNvSpPr>
          <p:nvPr/>
        </p:nvSpPr>
        <p:spPr bwMode="auto">
          <a:xfrm flipH="1">
            <a:off x="4866827" y="3591979"/>
            <a:ext cx="31074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787" name="Line 11"/>
          <p:cNvSpPr>
            <a:spLocks noChangeShapeType="1"/>
          </p:cNvSpPr>
          <p:nvPr/>
        </p:nvSpPr>
        <p:spPr bwMode="auto">
          <a:xfrm flipV="1">
            <a:off x="7718281" y="3247175"/>
            <a:ext cx="0" cy="3427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 rot="16200000">
            <a:off x="7842957" y="3160186"/>
            <a:ext cx="687254" cy="363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CV</a:t>
            </a:r>
          </a:p>
        </p:txBody>
      </p:sp>
      <p:sp>
        <p:nvSpPr>
          <p:cNvPr id="203789" name="Rectangle 13"/>
          <p:cNvSpPr>
            <a:spLocks noChangeArrowheads="1"/>
          </p:cNvSpPr>
          <p:nvPr/>
        </p:nvSpPr>
        <p:spPr bwMode="auto">
          <a:xfrm rot="16200000">
            <a:off x="4671718" y="3074758"/>
            <a:ext cx="523424" cy="363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SV</a:t>
            </a:r>
          </a:p>
        </p:txBody>
      </p:sp>
      <p:sp>
        <p:nvSpPr>
          <p:cNvPr id="203790" name="Line 14"/>
          <p:cNvSpPr>
            <a:spLocks noChangeShapeType="1"/>
          </p:cNvSpPr>
          <p:nvPr/>
        </p:nvSpPr>
        <p:spPr bwMode="auto">
          <a:xfrm>
            <a:off x="10195091" y="1685716"/>
            <a:ext cx="0" cy="4544208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791" name="Text Box 15"/>
          <p:cNvSpPr txBox="1">
            <a:spLocks noChangeArrowheads="1"/>
          </p:cNvSpPr>
          <p:nvPr/>
        </p:nvSpPr>
        <p:spPr bwMode="auto">
          <a:xfrm>
            <a:off x="9510325" y="1370553"/>
            <a:ext cx="849192" cy="32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1600" dirty="0">
                <a:solidFill>
                  <a:srgbClr val="FFC000"/>
                </a:solidFill>
                <a:ea typeface="宋体" charset="-122"/>
              </a:rPr>
              <a:t>EAC</a:t>
            </a:r>
            <a:endParaRPr lang="en-CA" altLang="zh-CN" sz="1600" dirty="0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8230294" y="1806508"/>
            <a:ext cx="849192" cy="28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1600" dirty="0">
                <a:solidFill>
                  <a:schemeClr val="tx1"/>
                </a:solidFill>
                <a:ea typeface="宋体" charset="-122"/>
              </a:rPr>
              <a:t>BAC</a:t>
            </a:r>
            <a:endParaRPr lang="en-CA" altLang="zh-CN" sz="160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03793" name="Line 17"/>
          <p:cNvSpPr>
            <a:spLocks noChangeShapeType="1"/>
          </p:cNvSpPr>
          <p:nvPr/>
        </p:nvSpPr>
        <p:spPr bwMode="auto">
          <a:xfrm>
            <a:off x="1309792" y="1685716"/>
            <a:ext cx="9975928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03794" name="Line 18"/>
          <p:cNvSpPr>
            <a:spLocks noChangeShapeType="1"/>
          </p:cNvSpPr>
          <p:nvPr/>
        </p:nvSpPr>
        <p:spPr bwMode="auto">
          <a:xfrm>
            <a:off x="9102381" y="2068913"/>
            <a:ext cx="16276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795" name="Line 19"/>
          <p:cNvSpPr>
            <a:spLocks noChangeShapeType="1"/>
          </p:cNvSpPr>
          <p:nvPr/>
        </p:nvSpPr>
        <p:spPr bwMode="auto">
          <a:xfrm>
            <a:off x="7974287" y="3251898"/>
            <a:ext cx="33114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796" name="Line 20"/>
          <p:cNvSpPr>
            <a:spLocks noChangeShapeType="1"/>
          </p:cNvSpPr>
          <p:nvPr/>
        </p:nvSpPr>
        <p:spPr bwMode="auto">
          <a:xfrm flipV="1">
            <a:off x="11116636" y="1696287"/>
            <a:ext cx="0" cy="1545281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797" name="Rectangle 21"/>
          <p:cNvSpPr>
            <a:spLocks noChangeArrowheads="1"/>
          </p:cNvSpPr>
          <p:nvPr/>
        </p:nvSpPr>
        <p:spPr bwMode="auto">
          <a:xfrm rot="16200000">
            <a:off x="10605567" y="2404931"/>
            <a:ext cx="594904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CN" dirty="0">
                <a:solidFill>
                  <a:srgbClr val="FFC000"/>
                </a:solidFill>
                <a:ea typeface="宋体" charset="-122"/>
              </a:rPr>
              <a:t>ETC</a:t>
            </a:r>
          </a:p>
        </p:txBody>
      </p:sp>
      <p:sp>
        <p:nvSpPr>
          <p:cNvPr id="203798" name="Line 22"/>
          <p:cNvSpPr>
            <a:spLocks noChangeShapeType="1"/>
          </p:cNvSpPr>
          <p:nvPr/>
        </p:nvSpPr>
        <p:spPr bwMode="auto">
          <a:xfrm flipV="1">
            <a:off x="10675883" y="1685716"/>
            <a:ext cx="0" cy="37764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800" name="Rectangle 24"/>
          <p:cNvSpPr>
            <a:spLocks noChangeArrowheads="1"/>
          </p:cNvSpPr>
          <p:nvPr/>
        </p:nvSpPr>
        <p:spPr bwMode="auto">
          <a:xfrm rot="16200000">
            <a:off x="10256088" y="1689090"/>
            <a:ext cx="52620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CN" sz="1400" dirty="0">
                <a:solidFill>
                  <a:srgbClr val="FFC000"/>
                </a:solidFill>
                <a:ea typeface="宋体" charset="-122"/>
              </a:rPr>
              <a:t>VAC</a:t>
            </a:r>
          </a:p>
        </p:txBody>
      </p:sp>
      <p:sp>
        <p:nvSpPr>
          <p:cNvPr id="203801" name="Text Box 25"/>
          <p:cNvSpPr txBox="1">
            <a:spLocks noChangeArrowheads="1"/>
          </p:cNvSpPr>
          <p:nvPr/>
        </p:nvSpPr>
        <p:spPr bwMode="auto">
          <a:xfrm>
            <a:off x="7860767" y="6286848"/>
            <a:ext cx="1241614" cy="3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800" dirty="0" smtClean="0">
                <a:solidFill>
                  <a:schemeClr val="tx1"/>
                </a:solidFill>
                <a:ea typeface="宋体" charset="-122"/>
              </a:rPr>
              <a:t>第</a:t>
            </a:r>
            <a:r>
              <a:rPr lang="en-US" altLang="zh-CN" sz="1800" dirty="0" smtClean="0">
                <a:solidFill>
                  <a:schemeClr val="tx1"/>
                </a:solidFill>
                <a:ea typeface="宋体" charset="-122"/>
              </a:rPr>
              <a:t>9-10</a:t>
            </a:r>
            <a:r>
              <a:rPr lang="zh-CN" altLang="en-US" sz="1800" dirty="0" smtClean="0">
                <a:solidFill>
                  <a:schemeClr val="tx1"/>
                </a:solidFill>
                <a:ea typeface="宋体" charset="-122"/>
              </a:rPr>
              <a:t>天</a:t>
            </a:r>
            <a:endParaRPr lang="zh-CN" altLang="en-US" sz="180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03802" name="Line 26"/>
          <p:cNvSpPr>
            <a:spLocks noChangeShapeType="1"/>
          </p:cNvSpPr>
          <p:nvPr/>
        </p:nvSpPr>
        <p:spPr bwMode="auto">
          <a:xfrm>
            <a:off x="1326443" y="6229925"/>
            <a:ext cx="93931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03" name="Line 27"/>
          <p:cNvSpPr>
            <a:spLocks noChangeShapeType="1"/>
          </p:cNvSpPr>
          <p:nvPr/>
        </p:nvSpPr>
        <p:spPr bwMode="auto">
          <a:xfrm flipV="1">
            <a:off x="1326443" y="1308074"/>
            <a:ext cx="0" cy="49218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04" name="Line 28"/>
          <p:cNvSpPr>
            <a:spLocks noChangeShapeType="1"/>
          </p:cNvSpPr>
          <p:nvPr/>
        </p:nvSpPr>
        <p:spPr bwMode="auto">
          <a:xfrm>
            <a:off x="9102380" y="2014766"/>
            <a:ext cx="0" cy="42151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05" name="Line 29"/>
          <p:cNvSpPr>
            <a:spLocks noChangeShapeType="1"/>
          </p:cNvSpPr>
          <p:nvPr/>
        </p:nvSpPr>
        <p:spPr bwMode="auto">
          <a:xfrm flipH="1">
            <a:off x="1326443" y="2064748"/>
            <a:ext cx="7775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06" name="Line 30"/>
          <p:cNvSpPr>
            <a:spLocks noChangeShapeType="1"/>
          </p:cNvSpPr>
          <p:nvPr/>
        </p:nvSpPr>
        <p:spPr bwMode="auto">
          <a:xfrm flipH="1" flipV="1">
            <a:off x="2580606" y="2052341"/>
            <a:ext cx="20814" cy="416934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07" name="Line 31"/>
          <p:cNvSpPr>
            <a:spLocks noChangeShapeType="1"/>
          </p:cNvSpPr>
          <p:nvPr/>
        </p:nvSpPr>
        <p:spPr bwMode="auto">
          <a:xfrm flipV="1">
            <a:off x="5511039" y="2057111"/>
            <a:ext cx="0" cy="415684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08" name="Line 32"/>
          <p:cNvSpPr>
            <a:spLocks noChangeShapeType="1"/>
          </p:cNvSpPr>
          <p:nvPr/>
        </p:nvSpPr>
        <p:spPr bwMode="auto">
          <a:xfrm flipH="1">
            <a:off x="1326445" y="4771719"/>
            <a:ext cx="777593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09" name="Line 33"/>
          <p:cNvSpPr>
            <a:spLocks noChangeShapeType="1"/>
          </p:cNvSpPr>
          <p:nvPr/>
        </p:nvSpPr>
        <p:spPr bwMode="auto">
          <a:xfrm flipH="1">
            <a:off x="1335495" y="5508041"/>
            <a:ext cx="777593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10" name="Line 34"/>
          <p:cNvSpPr>
            <a:spLocks noChangeShapeType="1"/>
          </p:cNvSpPr>
          <p:nvPr/>
        </p:nvSpPr>
        <p:spPr bwMode="auto">
          <a:xfrm flipH="1">
            <a:off x="1309792" y="3061613"/>
            <a:ext cx="777593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11" name="Line 35"/>
          <p:cNvSpPr>
            <a:spLocks noChangeShapeType="1"/>
          </p:cNvSpPr>
          <p:nvPr/>
        </p:nvSpPr>
        <p:spPr bwMode="auto">
          <a:xfrm flipV="1">
            <a:off x="1326444" y="2063359"/>
            <a:ext cx="7775936" cy="414435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12" name="Line 36"/>
          <p:cNvSpPr>
            <a:spLocks noChangeShapeType="1"/>
          </p:cNvSpPr>
          <p:nvPr/>
        </p:nvSpPr>
        <p:spPr bwMode="auto">
          <a:xfrm flipV="1">
            <a:off x="1309794" y="5487935"/>
            <a:ext cx="1172150" cy="719773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14" name="Line 38"/>
          <p:cNvSpPr>
            <a:spLocks noChangeShapeType="1"/>
          </p:cNvSpPr>
          <p:nvPr/>
        </p:nvSpPr>
        <p:spPr bwMode="auto">
          <a:xfrm flipV="1">
            <a:off x="6508376" y="3591979"/>
            <a:ext cx="718705" cy="33743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15" name="Line 39"/>
          <p:cNvSpPr>
            <a:spLocks noChangeShapeType="1"/>
          </p:cNvSpPr>
          <p:nvPr/>
        </p:nvSpPr>
        <p:spPr bwMode="auto">
          <a:xfrm flipV="1">
            <a:off x="1326445" y="5676011"/>
            <a:ext cx="1230727" cy="531698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19" name="Line 43"/>
          <p:cNvSpPr>
            <a:spLocks noChangeShapeType="1"/>
          </p:cNvSpPr>
          <p:nvPr/>
        </p:nvSpPr>
        <p:spPr bwMode="auto">
          <a:xfrm flipV="1">
            <a:off x="5143645" y="3050505"/>
            <a:ext cx="0" cy="5157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20" name="Line 44"/>
          <p:cNvSpPr>
            <a:spLocks noChangeShapeType="1"/>
          </p:cNvSpPr>
          <p:nvPr/>
        </p:nvSpPr>
        <p:spPr bwMode="auto">
          <a:xfrm flipV="1">
            <a:off x="7307516" y="2110565"/>
            <a:ext cx="2887575" cy="1407807"/>
          </a:xfrm>
          <a:prstGeom prst="line">
            <a:avLst/>
          </a:prstGeom>
          <a:noFill/>
          <a:ln w="76200">
            <a:solidFill>
              <a:srgbClr val="00FF00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21" name="Line 45"/>
          <p:cNvSpPr>
            <a:spLocks noChangeShapeType="1"/>
          </p:cNvSpPr>
          <p:nvPr/>
        </p:nvSpPr>
        <p:spPr bwMode="auto">
          <a:xfrm rot="60000" flipV="1">
            <a:off x="7320495" y="1720053"/>
            <a:ext cx="2787537" cy="1511673"/>
          </a:xfrm>
          <a:prstGeom prst="line">
            <a:avLst/>
          </a:prstGeom>
          <a:noFill/>
          <a:ln w="76200">
            <a:solidFill>
              <a:srgbClr val="FFC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22" name="Text Box 46"/>
          <p:cNvSpPr txBox="1">
            <a:spLocks noChangeArrowheads="1"/>
          </p:cNvSpPr>
          <p:nvPr/>
        </p:nvSpPr>
        <p:spPr bwMode="auto">
          <a:xfrm>
            <a:off x="6197814" y="6296945"/>
            <a:ext cx="1038596" cy="3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800" dirty="0" smtClean="0">
                <a:solidFill>
                  <a:schemeClr val="tx1"/>
                </a:solidFill>
                <a:ea typeface="宋体" charset="-122"/>
              </a:rPr>
              <a:t>第</a:t>
            </a:r>
            <a:r>
              <a:rPr lang="en-US" altLang="zh-CN" sz="1800" dirty="0" smtClean="0">
                <a:solidFill>
                  <a:schemeClr val="tx1"/>
                </a:solidFill>
                <a:ea typeface="宋体" charset="-122"/>
              </a:rPr>
              <a:t>7-8</a:t>
            </a:r>
            <a:r>
              <a:rPr lang="zh-CN" altLang="en-US" sz="1800" dirty="0" smtClean="0">
                <a:solidFill>
                  <a:schemeClr val="tx1"/>
                </a:solidFill>
                <a:ea typeface="宋体" charset="-122"/>
              </a:rPr>
              <a:t>天</a:t>
            </a:r>
            <a:endParaRPr lang="zh-CN" altLang="en-US" sz="180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03823" name="Text Box 47"/>
          <p:cNvSpPr txBox="1">
            <a:spLocks noChangeArrowheads="1"/>
          </p:cNvSpPr>
          <p:nvPr/>
        </p:nvSpPr>
        <p:spPr bwMode="auto">
          <a:xfrm>
            <a:off x="2961235" y="6296946"/>
            <a:ext cx="1084386" cy="3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800" dirty="0" smtClean="0">
                <a:solidFill>
                  <a:schemeClr val="tx1"/>
                </a:solidFill>
                <a:ea typeface="宋体" charset="-122"/>
              </a:rPr>
              <a:t>第</a:t>
            </a:r>
            <a:r>
              <a:rPr lang="en-US" altLang="zh-CN" sz="1800" dirty="0" smtClean="0">
                <a:solidFill>
                  <a:schemeClr val="tx1"/>
                </a:solidFill>
                <a:ea typeface="宋体" charset="-122"/>
              </a:rPr>
              <a:t>3-4</a:t>
            </a:r>
            <a:r>
              <a:rPr lang="zh-CN" altLang="en-US" sz="1800" dirty="0" smtClean="0">
                <a:solidFill>
                  <a:schemeClr val="tx1"/>
                </a:solidFill>
                <a:ea typeface="宋体" charset="-122"/>
              </a:rPr>
              <a:t>天</a:t>
            </a:r>
            <a:endParaRPr lang="zh-CN" altLang="en-US" sz="180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03824" name="Text Box 48"/>
          <p:cNvSpPr txBox="1">
            <a:spLocks noChangeArrowheads="1"/>
          </p:cNvSpPr>
          <p:nvPr/>
        </p:nvSpPr>
        <p:spPr bwMode="auto">
          <a:xfrm>
            <a:off x="1574830" y="6272964"/>
            <a:ext cx="1065653" cy="3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ea typeface="宋体" charset="-122"/>
              </a:rPr>
              <a:t>第</a:t>
            </a:r>
            <a:r>
              <a:rPr lang="en-US" altLang="zh-CN" sz="1800" dirty="0" smtClean="0">
                <a:solidFill>
                  <a:schemeClr val="tx1"/>
                </a:solidFill>
                <a:ea typeface="宋体" charset="-122"/>
              </a:rPr>
              <a:t>1-2</a:t>
            </a:r>
            <a:r>
              <a:rPr lang="zh-CN" altLang="en-US" sz="1800" dirty="0" smtClean="0">
                <a:solidFill>
                  <a:schemeClr val="tx1"/>
                </a:solidFill>
                <a:ea typeface="宋体" charset="-122"/>
              </a:rPr>
              <a:t>天</a:t>
            </a:r>
            <a:endParaRPr lang="zh-CN" altLang="en-US" sz="180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03825" name="Text Box 49"/>
          <p:cNvSpPr txBox="1">
            <a:spLocks noChangeArrowheads="1"/>
          </p:cNvSpPr>
          <p:nvPr/>
        </p:nvSpPr>
        <p:spPr bwMode="auto">
          <a:xfrm>
            <a:off x="9705973" y="6286848"/>
            <a:ext cx="1296684" cy="3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800" dirty="0" smtClean="0">
                <a:solidFill>
                  <a:srgbClr val="FFC000"/>
                </a:solidFill>
                <a:ea typeface="宋体" charset="-122"/>
              </a:rPr>
              <a:t>第</a:t>
            </a:r>
            <a:r>
              <a:rPr lang="en-US" altLang="zh-CN" sz="1800" dirty="0" smtClean="0">
                <a:solidFill>
                  <a:srgbClr val="FFC000"/>
                </a:solidFill>
                <a:ea typeface="宋体" charset="-122"/>
              </a:rPr>
              <a:t>11</a:t>
            </a:r>
            <a:r>
              <a:rPr lang="zh-CN" altLang="en-US" sz="1800" dirty="0" smtClean="0">
                <a:solidFill>
                  <a:srgbClr val="FFC000"/>
                </a:solidFill>
                <a:ea typeface="宋体" charset="-122"/>
              </a:rPr>
              <a:t>天</a:t>
            </a:r>
            <a:endParaRPr lang="zh-CN" altLang="en-US" sz="1800" dirty="0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203826" name="Rectangle 50"/>
          <p:cNvSpPr>
            <a:spLocks noChangeArrowheads="1"/>
          </p:cNvSpPr>
          <p:nvPr/>
        </p:nvSpPr>
        <p:spPr bwMode="auto">
          <a:xfrm>
            <a:off x="621798" y="4509891"/>
            <a:ext cx="65402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4000</a:t>
            </a:r>
            <a:endParaRPr lang="en-US" altLang="zh-CN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203827" name="Rectangle 51"/>
          <p:cNvSpPr>
            <a:spLocks noChangeArrowheads="1"/>
          </p:cNvSpPr>
          <p:nvPr/>
        </p:nvSpPr>
        <p:spPr bwMode="auto">
          <a:xfrm>
            <a:off x="621799" y="2860834"/>
            <a:ext cx="65402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8000</a:t>
            </a:r>
            <a:endParaRPr lang="en-US" altLang="zh-CN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203828" name="Rectangle 52"/>
          <p:cNvSpPr>
            <a:spLocks noChangeArrowheads="1"/>
          </p:cNvSpPr>
          <p:nvPr/>
        </p:nvSpPr>
        <p:spPr bwMode="auto">
          <a:xfrm>
            <a:off x="595084" y="1928664"/>
            <a:ext cx="77104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10000</a:t>
            </a:r>
            <a:endParaRPr lang="en-US" altLang="zh-CN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203829" name="Rectangle 53"/>
          <p:cNvSpPr>
            <a:spLocks noChangeArrowheads="1"/>
          </p:cNvSpPr>
          <p:nvPr/>
        </p:nvSpPr>
        <p:spPr bwMode="auto">
          <a:xfrm rot="16200000">
            <a:off x="1675668" y="1209229"/>
            <a:ext cx="462947" cy="67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CN" dirty="0" smtClean="0">
                <a:solidFill>
                  <a:srgbClr val="FFC000"/>
                </a:solidFill>
                <a:ea typeface="宋体" charset="-122"/>
              </a:rPr>
              <a:t>11000</a:t>
            </a:r>
            <a:endParaRPr lang="en-US" altLang="zh-CN" dirty="0">
              <a:solidFill>
                <a:srgbClr val="FFC000"/>
              </a:solidFill>
              <a:ea typeface="宋体" charset="-122"/>
            </a:endParaRPr>
          </a:p>
        </p:txBody>
      </p:sp>
      <p:sp>
        <p:nvSpPr>
          <p:cNvPr id="203831" name="Text Box 55"/>
          <p:cNvSpPr txBox="1">
            <a:spLocks noChangeArrowheads="1"/>
          </p:cNvSpPr>
          <p:nvPr/>
        </p:nvSpPr>
        <p:spPr bwMode="auto">
          <a:xfrm>
            <a:off x="6536391" y="5038282"/>
            <a:ext cx="608903" cy="3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00FF00"/>
                </a:solidFill>
                <a:ea typeface="宋体" charset="-122"/>
              </a:rPr>
              <a:t>1</a:t>
            </a:r>
            <a:r>
              <a:rPr lang="zh-CN" altLang="en-US" sz="1800" dirty="0" smtClean="0">
                <a:solidFill>
                  <a:srgbClr val="00FF00"/>
                </a:solidFill>
                <a:ea typeface="宋体" charset="-122"/>
              </a:rPr>
              <a:t>天</a:t>
            </a:r>
            <a:endParaRPr lang="zh-CN" altLang="en-US" sz="1800" dirty="0">
              <a:solidFill>
                <a:srgbClr val="00FF00"/>
              </a:solidFill>
              <a:ea typeface="宋体" charset="-122"/>
            </a:endParaRPr>
          </a:p>
        </p:txBody>
      </p:sp>
      <p:sp>
        <p:nvSpPr>
          <p:cNvPr id="203832" name="Line 56"/>
          <p:cNvSpPr>
            <a:spLocks noChangeShapeType="1"/>
          </p:cNvSpPr>
          <p:nvPr/>
        </p:nvSpPr>
        <p:spPr bwMode="auto">
          <a:xfrm>
            <a:off x="6262756" y="5398637"/>
            <a:ext cx="964326" cy="11229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833" name="Text Box 57"/>
          <p:cNvSpPr txBox="1">
            <a:spLocks noChangeArrowheads="1"/>
          </p:cNvSpPr>
          <p:nvPr/>
        </p:nvSpPr>
        <p:spPr bwMode="auto">
          <a:xfrm>
            <a:off x="10342867" y="5778697"/>
            <a:ext cx="864395" cy="3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ea typeface="宋体" charset="-122"/>
              </a:rPr>
              <a:t>时间</a:t>
            </a:r>
          </a:p>
        </p:txBody>
      </p:sp>
      <p:sp>
        <p:nvSpPr>
          <p:cNvPr id="203834" name="Rectangle 58"/>
          <p:cNvSpPr>
            <a:spLocks noChangeArrowheads="1"/>
          </p:cNvSpPr>
          <p:nvPr/>
        </p:nvSpPr>
        <p:spPr bwMode="auto">
          <a:xfrm>
            <a:off x="639064" y="1187262"/>
            <a:ext cx="8060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550" tIns="41275" rIns="82550" bIns="41275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 b="1" dirty="0">
                <a:latin typeface="Arial" charset="0"/>
                <a:ea typeface="宋体" charset="-122"/>
              </a:rPr>
              <a:t>费用</a:t>
            </a:r>
          </a:p>
        </p:txBody>
      </p:sp>
      <p:sp>
        <p:nvSpPr>
          <p:cNvPr id="203835" name="Line 59"/>
          <p:cNvSpPr>
            <a:spLocks noChangeShapeType="1"/>
          </p:cNvSpPr>
          <p:nvPr/>
        </p:nvSpPr>
        <p:spPr bwMode="auto">
          <a:xfrm flipH="1" flipV="1">
            <a:off x="7235563" y="2063359"/>
            <a:ext cx="4162" cy="416656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36" name="Line 60"/>
          <p:cNvSpPr>
            <a:spLocks noChangeShapeType="1"/>
          </p:cNvSpPr>
          <p:nvPr/>
        </p:nvSpPr>
        <p:spPr bwMode="auto">
          <a:xfrm flipV="1">
            <a:off x="4933429" y="3957819"/>
            <a:ext cx="1487127" cy="813898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37" name="Line 61"/>
          <p:cNvSpPr>
            <a:spLocks noChangeShapeType="1"/>
          </p:cNvSpPr>
          <p:nvPr/>
        </p:nvSpPr>
        <p:spPr bwMode="auto">
          <a:xfrm flipV="1">
            <a:off x="2640482" y="4449054"/>
            <a:ext cx="2226345" cy="1145416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38" name="Line 62"/>
          <p:cNvSpPr>
            <a:spLocks noChangeShapeType="1"/>
          </p:cNvSpPr>
          <p:nvPr/>
        </p:nvSpPr>
        <p:spPr bwMode="auto">
          <a:xfrm flipV="1">
            <a:off x="6473448" y="3207287"/>
            <a:ext cx="718706" cy="358923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30"/>
          <p:cNvSpPr>
            <a:spLocks noChangeShapeType="1"/>
          </p:cNvSpPr>
          <p:nvPr/>
        </p:nvSpPr>
        <p:spPr bwMode="auto">
          <a:xfrm flipH="1" flipV="1">
            <a:off x="4045621" y="2057111"/>
            <a:ext cx="20814" cy="416934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32"/>
          <p:cNvSpPr>
            <a:spLocks noChangeShapeType="1"/>
          </p:cNvSpPr>
          <p:nvPr/>
        </p:nvSpPr>
        <p:spPr bwMode="auto">
          <a:xfrm flipH="1">
            <a:off x="1326445" y="3957820"/>
            <a:ext cx="777593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50"/>
          <p:cNvSpPr>
            <a:spLocks noChangeArrowheads="1"/>
          </p:cNvSpPr>
          <p:nvPr/>
        </p:nvSpPr>
        <p:spPr bwMode="auto">
          <a:xfrm>
            <a:off x="639064" y="3685714"/>
            <a:ext cx="65402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6000</a:t>
            </a:r>
            <a:endParaRPr lang="en-US" altLang="zh-CN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64" name="Text Box 46"/>
          <p:cNvSpPr txBox="1">
            <a:spLocks noChangeArrowheads="1"/>
          </p:cNvSpPr>
          <p:nvPr/>
        </p:nvSpPr>
        <p:spPr bwMode="auto">
          <a:xfrm>
            <a:off x="4472443" y="6272963"/>
            <a:ext cx="1038596" cy="3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800" dirty="0" smtClean="0">
                <a:solidFill>
                  <a:schemeClr val="tx1"/>
                </a:solidFill>
                <a:ea typeface="宋体" charset="-122"/>
              </a:rPr>
              <a:t>第</a:t>
            </a:r>
            <a:r>
              <a:rPr lang="en-US" altLang="zh-CN" sz="1800" dirty="0" smtClean="0">
                <a:solidFill>
                  <a:schemeClr val="tx1"/>
                </a:solidFill>
                <a:ea typeface="宋体" charset="-122"/>
              </a:rPr>
              <a:t>5-6</a:t>
            </a:r>
            <a:r>
              <a:rPr lang="zh-CN" altLang="en-US" sz="1800" dirty="0" smtClean="0">
                <a:solidFill>
                  <a:schemeClr val="tx1"/>
                </a:solidFill>
                <a:ea typeface="宋体" charset="-122"/>
              </a:rPr>
              <a:t>天</a:t>
            </a:r>
            <a:endParaRPr lang="zh-CN" altLang="en-US" sz="180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项目进展过程展示</a:t>
            </a:r>
          </a:p>
        </p:txBody>
      </p:sp>
      <p:sp>
        <p:nvSpPr>
          <p:cNvPr id="61" name="Line 14"/>
          <p:cNvSpPr>
            <a:spLocks noChangeShapeType="1"/>
          </p:cNvSpPr>
          <p:nvPr/>
        </p:nvSpPr>
        <p:spPr bwMode="auto">
          <a:xfrm>
            <a:off x="6262756" y="3689130"/>
            <a:ext cx="0" cy="2531075"/>
          </a:xfrm>
          <a:prstGeom prst="line">
            <a:avLst/>
          </a:prstGeom>
          <a:noFill/>
          <a:ln w="12700">
            <a:solidFill>
              <a:srgbClr val="00B05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 flipV="1">
            <a:off x="2601420" y="4771717"/>
            <a:ext cx="2265407" cy="716219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61"/>
          <p:cNvSpPr>
            <a:spLocks noChangeShapeType="1"/>
          </p:cNvSpPr>
          <p:nvPr/>
        </p:nvSpPr>
        <p:spPr bwMode="auto">
          <a:xfrm flipV="1">
            <a:off x="4910536" y="3589920"/>
            <a:ext cx="1510021" cy="805345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00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3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3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3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3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3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3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3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3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3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3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3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3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3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3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3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3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3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3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3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3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3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3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3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3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3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3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03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03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03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03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03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0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0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0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0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0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0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0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0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03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03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500"/>
                                        <p:tgtEl>
                                          <p:spTgt spid="20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500"/>
                                        <p:tgtEl>
                                          <p:spTgt spid="20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5" dur="500"/>
                                        <p:tgtEl>
                                          <p:spTgt spid="20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8" dur="500"/>
                                        <p:tgtEl>
                                          <p:spTgt spid="20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0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20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2038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20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20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20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2000" fill="hold"/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2000" fill="hold"/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000"/>
                                        <p:tgtEl>
                                          <p:spTgt spid="2038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2000" fill="hold"/>
                                        <p:tgtEl>
                                          <p:spTgt spid="203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2000" fill="hold"/>
                                        <p:tgtEl>
                                          <p:spTgt spid="203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/>
      <p:bldP spid="203779" grpId="0" animBg="1"/>
      <p:bldP spid="203780" grpId="0"/>
      <p:bldP spid="203781" grpId="0"/>
      <p:bldP spid="203782" grpId="0"/>
      <p:bldP spid="203783" grpId="0" animBg="1"/>
      <p:bldP spid="203784" grpId="0" animBg="1"/>
      <p:bldP spid="203785" grpId="0" animBg="1"/>
      <p:bldP spid="203785" grpId="1" animBg="1"/>
      <p:bldP spid="203787" grpId="0" animBg="1"/>
      <p:bldP spid="203788" grpId="0"/>
      <p:bldP spid="203789" grpId="0"/>
      <p:bldP spid="203790" grpId="0" animBg="1"/>
      <p:bldP spid="203791" grpId="0"/>
      <p:bldP spid="203792" grpId="0"/>
      <p:bldP spid="203793" grpId="0" animBg="1"/>
      <p:bldP spid="203793" grpId="1" animBg="1"/>
      <p:bldP spid="203794" grpId="0" animBg="1"/>
      <p:bldP spid="203795" grpId="0" animBg="1"/>
      <p:bldP spid="203796" grpId="0" animBg="1"/>
      <p:bldP spid="203797" grpId="0" animBg="1"/>
      <p:bldP spid="203798" grpId="0" animBg="1"/>
      <p:bldP spid="203800" grpId="0"/>
      <p:bldP spid="203801" grpId="0"/>
      <p:bldP spid="203802" grpId="0" animBg="1"/>
      <p:bldP spid="203803" grpId="0" animBg="1"/>
      <p:bldP spid="203804" grpId="0" animBg="1"/>
      <p:bldP spid="203805" grpId="0" animBg="1"/>
      <p:bldP spid="203806" grpId="0" animBg="1"/>
      <p:bldP spid="203807" grpId="0" animBg="1"/>
      <p:bldP spid="203808" grpId="0" animBg="1"/>
      <p:bldP spid="203809" grpId="0" animBg="1"/>
      <p:bldP spid="203810" grpId="0" animBg="1"/>
      <p:bldP spid="203811" grpId="0" animBg="1"/>
      <p:bldP spid="203812" grpId="0" animBg="1"/>
      <p:bldP spid="203814" grpId="0" animBg="1"/>
      <p:bldP spid="203815" grpId="0" animBg="1"/>
      <p:bldP spid="203819" grpId="0" animBg="1"/>
      <p:bldP spid="203820" grpId="0" animBg="1"/>
      <p:bldP spid="203821" grpId="0" animBg="1"/>
      <p:bldP spid="203822" grpId="0"/>
      <p:bldP spid="203823" grpId="0"/>
      <p:bldP spid="203824" grpId="0"/>
      <p:bldP spid="203825" grpId="0"/>
      <p:bldP spid="203826" grpId="0"/>
      <p:bldP spid="203827" grpId="0"/>
      <p:bldP spid="203828" grpId="0"/>
      <p:bldP spid="203829" grpId="0"/>
      <p:bldP spid="203831" grpId="0"/>
      <p:bldP spid="203832" grpId="0" animBg="1"/>
      <p:bldP spid="203833" grpId="0"/>
      <p:bldP spid="203834" grpId="0"/>
      <p:bldP spid="203835" grpId="0" animBg="1"/>
      <p:bldP spid="203836" grpId="0" animBg="1"/>
      <p:bldP spid="203837" grpId="0" animBg="1"/>
      <p:bldP spid="203838" grpId="0" animBg="1"/>
      <p:bldP spid="60" grpId="0" animBg="1"/>
      <p:bldP spid="62" grpId="0" animBg="1"/>
      <p:bldP spid="63" grpId="0"/>
      <p:bldP spid="64" grpId="0"/>
      <p:bldP spid="61" grpId="0" animBg="1"/>
      <p:bldP spid="65" grpId="0" animBg="1"/>
      <p:bldP spid="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5" y="947696"/>
            <a:ext cx="10903643" cy="349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5" y="4512474"/>
            <a:ext cx="10834487" cy="85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18" y="5367777"/>
            <a:ext cx="10726911" cy="52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23901" y="123032"/>
            <a:ext cx="6915149" cy="42862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计划值曲线</a:t>
            </a:r>
          </a:p>
        </p:txBody>
      </p:sp>
    </p:spTree>
    <p:extLst>
      <p:ext uri="{BB962C8B-B14F-4D97-AF65-F5344CB8AC3E}">
        <p14:creationId xmlns:p14="http://schemas.microsoft.com/office/powerpoint/2010/main" val="13117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143840" y="266933"/>
            <a:ext cx="5048171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prstClr val="black"/>
                </a:solidFill>
                <a:latin typeface="方正兰亭超细黑简体"/>
                <a:ea typeface="方正兰亭超细黑简体"/>
                <a:cs typeface="+mn-ea"/>
                <a:sym typeface="Arial"/>
              </a:rPr>
              <a:t>目录</a:t>
            </a:r>
            <a:endParaRPr lang="en-GB" altLang="zh-CN" sz="2400" b="1" dirty="0">
              <a:solidFill>
                <a:prstClr val="black"/>
              </a:solidFill>
              <a:latin typeface="方正兰亭超细黑简体"/>
              <a:ea typeface="方正兰亭超细黑简体"/>
              <a:cs typeface="+mn-ea"/>
              <a:sym typeface="Arial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75638" y="2039580"/>
            <a:ext cx="2592287" cy="612920"/>
            <a:chOff x="2215144" y="982844"/>
            <a:chExt cx="1159001" cy="842780"/>
          </a:xfrm>
        </p:grpSpPr>
        <p:sp>
          <p:nvSpPr>
            <p:cNvPr id="13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14" name="文本框 9"/>
            <p:cNvSpPr txBox="1"/>
            <p:nvPr/>
          </p:nvSpPr>
          <p:spPr>
            <a:xfrm>
              <a:off x="2307346" y="1022175"/>
              <a:ext cx="1066799" cy="63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/>
                </a:rPr>
                <a:t>01</a:t>
              </a:r>
              <a:endParaRPr lang="zh-CN" altLang="en-US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31811" y="4429858"/>
            <a:ext cx="2592285" cy="612919"/>
            <a:chOff x="2215144" y="2033848"/>
            <a:chExt cx="1159000" cy="842781"/>
          </a:xfrm>
        </p:grpSpPr>
        <p:sp>
          <p:nvSpPr>
            <p:cNvPr id="16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17" name="文本框 10"/>
            <p:cNvSpPr txBox="1"/>
            <p:nvPr/>
          </p:nvSpPr>
          <p:spPr>
            <a:xfrm>
              <a:off x="2307345" y="2097840"/>
              <a:ext cx="1066799" cy="63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/>
                </a:rPr>
                <a:t>03</a:t>
              </a:r>
              <a:endParaRPr lang="zh-CN" altLang="en-US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859946" y="2058813"/>
            <a:ext cx="7392820" cy="593687"/>
            <a:chOff x="4315150" y="953426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415338" y="1036086"/>
              <a:ext cx="3465986" cy="363967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课程题目</a:t>
              </a:r>
            </a:p>
          </p:txBody>
        </p:sp>
        <p:sp>
          <p:nvSpPr>
            <p:cNvPr id="29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1867" b="1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816118" y="4483667"/>
            <a:ext cx="7392820" cy="559108"/>
            <a:chOff x="4315150" y="1647579"/>
            <a:chExt cx="3857250" cy="540057"/>
          </a:xfrm>
        </p:grpSpPr>
        <p:sp>
          <p:nvSpPr>
            <p:cNvPr id="31" name="矩形 30"/>
            <p:cNvSpPr/>
            <p:nvPr/>
          </p:nvSpPr>
          <p:spPr>
            <a:xfrm>
              <a:off x="4428873" y="1717163"/>
              <a:ext cx="3502545" cy="386477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000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结果展示</a:t>
              </a:r>
              <a:endParaRPr lang="en-GB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33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1867" b="1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75638" y="3152720"/>
            <a:ext cx="2592285" cy="612919"/>
            <a:chOff x="2215144" y="2033848"/>
            <a:chExt cx="1159000" cy="842781"/>
          </a:xfrm>
        </p:grpSpPr>
        <p:sp>
          <p:nvSpPr>
            <p:cNvPr id="1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20" name="文本框 10"/>
            <p:cNvSpPr txBox="1"/>
            <p:nvPr/>
          </p:nvSpPr>
          <p:spPr>
            <a:xfrm>
              <a:off x="2307345" y="2097840"/>
              <a:ext cx="1066799" cy="63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/>
                </a:rPr>
                <a:t>02</a:t>
              </a:r>
              <a:endParaRPr lang="zh-CN" altLang="en-US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859945" y="3206529"/>
            <a:ext cx="7392820" cy="559108"/>
            <a:chOff x="4315150" y="1647579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428873" y="1717163"/>
              <a:ext cx="3502545" cy="386477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赢得</a:t>
              </a:r>
              <a:r>
                <a:rPr lang="zh-CN" altLang="en-US" sz="2000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值</a:t>
              </a:r>
              <a:r>
                <a:rPr lang="zh-CN" altLang="en-US" sz="2000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管理知识回顾</a:t>
              </a:r>
              <a:endParaRPr lang="en-GB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23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1867" b="1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6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4" y="803275"/>
            <a:ext cx="11452225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5903912"/>
            <a:ext cx="11272231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4" y="4625975"/>
            <a:ext cx="11261726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23901" y="123032"/>
            <a:ext cx="6915149" cy="42862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赢得值曲线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2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202440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693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10666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/>
                </a:rPr>
                <a:t>01</a:t>
              </a:r>
              <a:endParaRPr lang="zh-CN" altLang="en-US" sz="10666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70635" y="2982043"/>
            <a:ext cx="7309941" cy="830999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r>
              <a:rPr lang="zh-CN" altLang="en-US" sz="4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课程题目</a:t>
            </a:r>
            <a:endParaRPr lang="zh-CN" altLang="en-US" sz="4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69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课程目的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4433" y="947217"/>
            <a:ext cx="11262784" cy="5568619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管理原理和工作流程；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管理操作方法：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根据作业进展信息，计算赢得值参数；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根据计算结果，分析项目当前进展状态、预测项目未来发展趋势；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制订预防和纠偏措施。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lvl="2" indent="-457189">
              <a:buFont typeface="Wingdings" pitchFamily="2" charset="2"/>
              <a:buChar char="l"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讨论和总结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8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4433" y="1012641"/>
            <a:ext cx="11262784" cy="5645098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复习赢得值原理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——10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  <a:defRPr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手工计算赢得值参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  <a:defRPr/>
            </a:pP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上机操作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——30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创建项目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编制计划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设置检测体系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进展反馈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结果报告和分析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lvl="2" indent="-457189">
              <a:buFont typeface="Wingdings" pitchFamily="2" charset="2"/>
              <a:buChar char="l"/>
              <a:defRPr/>
            </a:pP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总结点评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——10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1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23901" y="123032"/>
            <a:ext cx="8010524" cy="428624"/>
          </a:xfrm>
        </p:spPr>
        <p:txBody>
          <a:bodyPr/>
          <a:lstStyle/>
          <a:p>
            <a:pPr algn="l">
              <a:defRPr/>
            </a:pP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赢得值试验课程题目</a:t>
            </a:r>
            <a:endParaRPr lang="zh-CN" altLang="en-US" dirty="0" smtClean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25643" name="Text Box 42"/>
          <p:cNvSpPr txBox="1">
            <a:spLocks noChangeArrowheads="1"/>
          </p:cNvSpPr>
          <p:nvPr/>
        </p:nvSpPr>
        <p:spPr bwMode="auto">
          <a:xfrm>
            <a:off x="475764" y="933418"/>
            <a:ext cx="11379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 eaLnBrk="1" hangingPunct="1"/>
            <a:r>
              <a:rPr kumimoji="1"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一共</a:t>
            </a:r>
            <a:r>
              <a:rPr kumimoji="1"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1"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项活动</a:t>
            </a:r>
            <a:r>
              <a:rPr kumimoji="1"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kumimoji="1"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每项</a:t>
            </a:r>
            <a:r>
              <a:rPr kumimoji="1"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活动的工期均为</a:t>
            </a:r>
            <a:r>
              <a:rPr kumimoji="1"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天、预算费用均按</a:t>
            </a:r>
            <a:r>
              <a:rPr kumimoji="1"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2000</a:t>
            </a:r>
            <a:r>
              <a:rPr kumimoji="1"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元计</a:t>
            </a:r>
            <a:r>
              <a:rPr kumimoji="1"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/>
            <a:r>
              <a:rPr kumimoji="1" lang="zh-CN" altLang="en-US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到第</a:t>
            </a:r>
            <a:r>
              <a:rPr kumimoji="1" lang="en-US" altLang="zh-CN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1" lang="zh-CN" altLang="en-US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天</a:t>
            </a:r>
            <a:r>
              <a:rPr kumimoji="1" lang="zh-CN" altLang="en-US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结束时的</a:t>
            </a:r>
            <a:r>
              <a:rPr kumimoji="1" lang="zh-CN" altLang="en-US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项目进展见下表末列所述</a:t>
            </a:r>
            <a:r>
              <a:rPr kumimoji="1"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kumimoji="1"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1"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天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结束时的</a:t>
            </a:r>
            <a:r>
              <a:rPr kumimoji="1"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项目进展状况。</a:t>
            </a:r>
            <a:endParaRPr kumimoji="1"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3258" y="1938120"/>
            <a:ext cx="11231012" cy="4153877"/>
            <a:chOff x="517582" y="1964820"/>
            <a:chExt cx="10790733" cy="4153877"/>
          </a:xfrm>
        </p:grpSpPr>
        <p:grpSp>
          <p:nvGrpSpPr>
            <p:cNvPr id="3" name="组合 2"/>
            <p:cNvGrpSpPr/>
            <p:nvPr/>
          </p:nvGrpSpPr>
          <p:grpSpPr>
            <a:xfrm>
              <a:off x="527051" y="1964820"/>
              <a:ext cx="10781264" cy="4153877"/>
              <a:chOff x="527051" y="1628775"/>
              <a:chExt cx="10987981" cy="4153877"/>
            </a:xfrm>
          </p:grpSpPr>
          <p:sp>
            <p:nvSpPr>
              <p:cNvPr id="25604" name="Rectangle 3"/>
              <p:cNvSpPr>
                <a:spLocks noChangeArrowheads="1"/>
              </p:cNvSpPr>
              <p:nvPr/>
            </p:nvSpPr>
            <p:spPr bwMode="auto">
              <a:xfrm>
                <a:off x="565715" y="1628775"/>
                <a:ext cx="10915941" cy="36713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05" name="Line 4"/>
              <p:cNvSpPr>
                <a:spLocks noChangeShapeType="1"/>
              </p:cNvSpPr>
              <p:nvPr/>
            </p:nvSpPr>
            <p:spPr bwMode="auto">
              <a:xfrm>
                <a:off x="544000" y="3338404"/>
                <a:ext cx="109452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6" name="Line 5"/>
              <p:cNvSpPr>
                <a:spLocks noChangeShapeType="1"/>
              </p:cNvSpPr>
              <p:nvPr/>
            </p:nvSpPr>
            <p:spPr bwMode="auto">
              <a:xfrm>
                <a:off x="527051" y="2202262"/>
                <a:ext cx="109452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7" name="Line 6"/>
              <p:cNvSpPr>
                <a:spLocks noChangeShapeType="1"/>
              </p:cNvSpPr>
              <p:nvPr/>
            </p:nvSpPr>
            <p:spPr bwMode="auto">
              <a:xfrm>
                <a:off x="544000" y="2751633"/>
                <a:ext cx="109452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8" name="Line 7"/>
              <p:cNvSpPr>
                <a:spLocks noChangeShapeType="1"/>
              </p:cNvSpPr>
              <p:nvPr/>
            </p:nvSpPr>
            <p:spPr bwMode="auto">
              <a:xfrm>
                <a:off x="544000" y="3870083"/>
                <a:ext cx="109452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9" name="Line 8"/>
              <p:cNvSpPr>
                <a:spLocks noChangeShapeType="1"/>
              </p:cNvSpPr>
              <p:nvPr/>
            </p:nvSpPr>
            <p:spPr bwMode="auto">
              <a:xfrm>
                <a:off x="1467830" y="1635920"/>
                <a:ext cx="0" cy="36856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0" name="Line 9"/>
              <p:cNvSpPr>
                <a:spLocks noChangeShapeType="1"/>
              </p:cNvSpPr>
              <p:nvPr/>
            </p:nvSpPr>
            <p:spPr bwMode="auto">
              <a:xfrm>
                <a:off x="2705993" y="1651244"/>
                <a:ext cx="0" cy="36856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1" name="Line 10"/>
              <p:cNvSpPr>
                <a:spLocks noChangeShapeType="1"/>
              </p:cNvSpPr>
              <p:nvPr/>
            </p:nvSpPr>
            <p:spPr bwMode="auto">
              <a:xfrm>
                <a:off x="5302251" y="1651244"/>
                <a:ext cx="0" cy="36856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2" name="Line 11"/>
              <p:cNvSpPr>
                <a:spLocks noChangeShapeType="1"/>
              </p:cNvSpPr>
              <p:nvPr/>
            </p:nvSpPr>
            <p:spPr bwMode="auto">
              <a:xfrm>
                <a:off x="6641263" y="1636130"/>
                <a:ext cx="0" cy="3685687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3" name="Line 12"/>
              <p:cNvSpPr>
                <a:spLocks noChangeShapeType="1"/>
              </p:cNvSpPr>
              <p:nvPr/>
            </p:nvSpPr>
            <p:spPr bwMode="auto">
              <a:xfrm>
                <a:off x="7955506" y="1643022"/>
                <a:ext cx="0" cy="36856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4" name="Text Box 13"/>
              <p:cNvSpPr txBox="1">
                <a:spLocks noChangeArrowheads="1"/>
              </p:cNvSpPr>
              <p:nvPr/>
            </p:nvSpPr>
            <p:spPr bwMode="auto">
              <a:xfrm>
                <a:off x="621870" y="1725260"/>
                <a:ext cx="845961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algn="l" eaLnBrk="1" hangingPunct="1"/>
                <a:r>
                  <a:rPr kumimoji="1" lang="zh-CN" altLang="en-US" sz="20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活动</a:t>
                </a:r>
              </a:p>
            </p:txBody>
          </p:sp>
          <p:sp>
            <p:nvSpPr>
              <p:cNvPr id="25615" name="Text Box 14"/>
              <p:cNvSpPr txBox="1">
                <a:spLocks noChangeArrowheads="1"/>
              </p:cNvSpPr>
              <p:nvPr/>
            </p:nvSpPr>
            <p:spPr bwMode="auto">
              <a:xfrm>
                <a:off x="796252" y="2265363"/>
                <a:ext cx="432859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algn="l" eaLnBrk="1" hangingPunct="1"/>
                <a:r>
                  <a:rPr kumimoji="1" lang="en-US" altLang="zh-CN" b="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</a:p>
            </p:txBody>
          </p:sp>
          <p:sp>
            <p:nvSpPr>
              <p:cNvPr id="25616" name="Text Box 15"/>
              <p:cNvSpPr txBox="1">
                <a:spLocks noChangeArrowheads="1"/>
              </p:cNvSpPr>
              <p:nvPr/>
            </p:nvSpPr>
            <p:spPr bwMode="auto">
              <a:xfrm>
                <a:off x="785670" y="2809865"/>
                <a:ext cx="419099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algn="l" eaLnBrk="1" hangingPunct="1"/>
                <a:r>
                  <a:rPr kumimoji="1" lang="en-US" altLang="zh-CN" b="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B</a:t>
                </a:r>
              </a:p>
            </p:txBody>
          </p:sp>
          <p:sp>
            <p:nvSpPr>
              <p:cNvPr id="25617" name="Text Box 16"/>
              <p:cNvSpPr txBox="1">
                <a:spLocks noChangeArrowheads="1"/>
              </p:cNvSpPr>
              <p:nvPr/>
            </p:nvSpPr>
            <p:spPr bwMode="auto">
              <a:xfrm>
                <a:off x="761571" y="3382147"/>
                <a:ext cx="467297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algn="l" eaLnBrk="1" hangingPunct="1"/>
                <a:r>
                  <a:rPr kumimoji="1" lang="en-US" altLang="zh-CN" b="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C</a:t>
                </a:r>
              </a:p>
            </p:txBody>
          </p:sp>
          <p:sp>
            <p:nvSpPr>
              <p:cNvPr id="25618" name="Text Box 17"/>
              <p:cNvSpPr txBox="1">
                <a:spLocks noChangeArrowheads="1"/>
              </p:cNvSpPr>
              <p:nvPr/>
            </p:nvSpPr>
            <p:spPr bwMode="auto">
              <a:xfrm>
                <a:off x="776400" y="3933959"/>
                <a:ext cx="419099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algn="l" eaLnBrk="1" hangingPunct="1"/>
                <a:r>
                  <a:rPr kumimoji="1" lang="en-US" altLang="zh-CN" b="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D</a:t>
                </a:r>
              </a:p>
            </p:txBody>
          </p:sp>
          <p:sp>
            <p:nvSpPr>
              <p:cNvPr id="25619" name="Text Box 18"/>
              <p:cNvSpPr txBox="1">
                <a:spLocks noChangeArrowheads="1"/>
              </p:cNvSpPr>
              <p:nvPr/>
            </p:nvSpPr>
            <p:spPr bwMode="auto">
              <a:xfrm>
                <a:off x="1508848" y="1753992"/>
                <a:ext cx="1084406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algn="l" eaLnBrk="1" hangingPunct="1"/>
                <a:r>
                  <a:rPr kumimoji="1" lang="zh-CN" altLang="en-US" sz="2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第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1-2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天</a:t>
                </a:r>
                <a:endParaRPr kumimoji="1"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5620" name="Text Box 19"/>
              <p:cNvSpPr txBox="1">
                <a:spLocks noChangeArrowheads="1"/>
              </p:cNvSpPr>
              <p:nvPr/>
            </p:nvSpPr>
            <p:spPr bwMode="auto">
              <a:xfrm>
                <a:off x="2813051" y="1753992"/>
                <a:ext cx="1218559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algn="l" eaLnBrk="1" hangingPunct="1"/>
                <a:r>
                  <a:rPr kumimoji="1" lang="zh-CN" altLang="en-US" sz="2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第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3-4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天</a:t>
                </a:r>
                <a:endParaRPr kumimoji="1"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5621" name="Text Box 20"/>
              <p:cNvSpPr txBox="1">
                <a:spLocks noChangeArrowheads="1"/>
              </p:cNvSpPr>
              <p:nvPr/>
            </p:nvSpPr>
            <p:spPr bwMode="auto">
              <a:xfrm>
                <a:off x="5386219" y="1765782"/>
                <a:ext cx="11176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algn="l" eaLnBrk="1" hangingPunct="1"/>
                <a:r>
                  <a:rPr kumimoji="1" lang="zh-CN" altLang="en-US" sz="2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第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7-8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天</a:t>
                </a:r>
                <a:endParaRPr kumimoji="1"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5622" name="Text Box 21"/>
              <p:cNvSpPr txBox="1">
                <a:spLocks noChangeArrowheads="1"/>
              </p:cNvSpPr>
              <p:nvPr/>
            </p:nvSpPr>
            <p:spPr bwMode="auto">
              <a:xfrm>
                <a:off x="6724651" y="1770015"/>
                <a:ext cx="120266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algn="l" eaLnBrk="1" hangingPunct="1"/>
                <a:r>
                  <a:rPr kumimoji="1" lang="zh-CN" altLang="en-US" sz="2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第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9-10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天</a:t>
                </a:r>
                <a:endParaRPr kumimoji="1"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2774" name="Text Box 22"/>
              <p:cNvSpPr txBox="1">
                <a:spLocks noChangeArrowheads="1"/>
              </p:cNvSpPr>
              <p:nvPr/>
            </p:nvSpPr>
            <p:spPr bwMode="auto">
              <a:xfrm>
                <a:off x="9030401" y="1744085"/>
                <a:ext cx="245888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algn="l" eaLnBrk="1" hangingPunct="1"/>
                <a:r>
                  <a:rPr kumimoji="1" lang="zh-CN" altLang="en-US" sz="2000" dirty="0" smtClean="0">
                    <a:solidFill>
                      <a:srgbClr val="00B050"/>
                    </a:solidFill>
                    <a:latin typeface="Times New Roman" pitchFamily="18" charset="0"/>
                    <a:ea typeface="宋体" charset="-122"/>
                  </a:rPr>
                  <a:t>第</a:t>
                </a:r>
                <a:r>
                  <a:rPr kumimoji="1" lang="en-US" altLang="zh-CN" sz="2000" dirty="0" smtClean="0">
                    <a:solidFill>
                      <a:srgbClr val="00B050"/>
                    </a:solidFill>
                    <a:latin typeface="Times New Roman" pitchFamily="18" charset="0"/>
                    <a:ea typeface="宋体" charset="-122"/>
                  </a:rPr>
                  <a:t>8</a:t>
                </a:r>
                <a:r>
                  <a:rPr kumimoji="1" lang="zh-CN" altLang="en-US" sz="2000" dirty="0" smtClean="0">
                    <a:solidFill>
                      <a:srgbClr val="00B050"/>
                    </a:solidFill>
                    <a:latin typeface="Times New Roman" pitchFamily="18" charset="0"/>
                    <a:ea typeface="宋体" charset="-122"/>
                  </a:rPr>
                  <a:t>天时的进展状况</a:t>
                </a:r>
                <a:endParaRPr kumimoji="1" lang="zh-CN" altLang="en-US" sz="2000" dirty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5624" name="Line 23"/>
              <p:cNvSpPr>
                <a:spLocks noChangeShapeType="1"/>
              </p:cNvSpPr>
              <p:nvPr/>
            </p:nvSpPr>
            <p:spPr bwMode="auto">
              <a:xfrm>
                <a:off x="1484779" y="2410412"/>
                <a:ext cx="12381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76" name="Line 24"/>
              <p:cNvSpPr>
                <a:spLocks noChangeShapeType="1"/>
              </p:cNvSpPr>
              <p:nvPr/>
            </p:nvSpPr>
            <p:spPr bwMode="auto">
              <a:xfrm>
                <a:off x="1484779" y="2584662"/>
                <a:ext cx="1238163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prstDash val="sysDot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6" name="Line 25"/>
              <p:cNvSpPr>
                <a:spLocks noChangeShapeType="1"/>
              </p:cNvSpPr>
              <p:nvPr/>
            </p:nvSpPr>
            <p:spPr bwMode="auto">
              <a:xfrm>
                <a:off x="2722941" y="2960507"/>
                <a:ext cx="130866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78" name="Line 26"/>
              <p:cNvSpPr>
                <a:spLocks noChangeShapeType="1"/>
              </p:cNvSpPr>
              <p:nvPr/>
            </p:nvSpPr>
            <p:spPr bwMode="auto">
              <a:xfrm flipV="1">
                <a:off x="2713581" y="3149741"/>
                <a:ext cx="1939925" cy="4762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prstDash val="sysDot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8" name="Line 27"/>
              <p:cNvSpPr>
                <a:spLocks noChangeShapeType="1"/>
              </p:cNvSpPr>
              <p:nvPr/>
            </p:nvSpPr>
            <p:spPr bwMode="auto">
              <a:xfrm>
                <a:off x="4031610" y="3537710"/>
                <a:ext cx="12875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80" name="Line 28"/>
              <p:cNvSpPr>
                <a:spLocks noChangeShapeType="1"/>
              </p:cNvSpPr>
              <p:nvPr/>
            </p:nvSpPr>
            <p:spPr bwMode="auto">
              <a:xfrm flipH="1">
                <a:off x="4675403" y="3710440"/>
                <a:ext cx="1286563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prstDash val="sysDot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0" name="Line 29"/>
              <p:cNvSpPr>
                <a:spLocks noChangeShapeType="1"/>
              </p:cNvSpPr>
              <p:nvPr/>
            </p:nvSpPr>
            <p:spPr bwMode="auto">
              <a:xfrm>
                <a:off x="6671491" y="4857435"/>
                <a:ext cx="126060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82" name="Text Box 30"/>
              <p:cNvSpPr txBox="1">
                <a:spLocks noChangeArrowheads="1"/>
              </p:cNvSpPr>
              <p:nvPr/>
            </p:nvSpPr>
            <p:spPr bwMode="auto">
              <a:xfrm>
                <a:off x="9067801" y="2792182"/>
                <a:ext cx="231446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algn="l" eaLnBrk="1" hangingPunct="1"/>
                <a:r>
                  <a:rPr kumimoji="1" lang="zh-CN" altLang="en-US" sz="1400" dirty="0" smtClean="0">
                    <a:solidFill>
                      <a:srgbClr val="00B050"/>
                    </a:solidFill>
                    <a:latin typeface="Times New Roman" pitchFamily="18" charset="0"/>
                    <a:ea typeface="宋体" charset="-122"/>
                  </a:rPr>
                  <a:t>按计划开始，但延迟</a:t>
                </a:r>
                <a:r>
                  <a:rPr kumimoji="1" lang="en-US" altLang="zh-CN" sz="1400" dirty="0" smtClean="0">
                    <a:solidFill>
                      <a:srgbClr val="00B050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  <a:r>
                  <a:rPr kumimoji="1" lang="zh-CN" altLang="en-US" sz="1400" dirty="0" smtClean="0">
                    <a:solidFill>
                      <a:srgbClr val="00B050"/>
                    </a:solidFill>
                    <a:latin typeface="Times New Roman" pitchFamily="18" charset="0"/>
                    <a:ea typeface="宋体" charset="-122"/>
                  </a:rPr>
                  <a:t>天完成，花费</a:t>
                </a:r>
                <a:r>
                  <a:rPr kumimoji="1" lang="en-US" altLang="zh-CN" sz="1400" dirty="0" smtClean="0">
                    <a:solidFill>
                      <a:srgbClr val="00B050"/>
                    </a:solidFill>
                    <a:latin typeface="Times New Roman" pitchFamily="18" charset="0"/>
                    <a:ea typeface="宋体" charset="-122"/>
                  </a:rPr>
                  <a:t>2500</a:t>
                </a:r>
                <a:r>
                  <a:rPr kumimoji="1" lang="zh-CN" altLang="en-US" sz="1400" dirty="0" smtClean="0">
                    <a:solidFill>
                      <a:srgbClr val="00B050"/>
                    </a:solidFill>
                    <a:latin typeface="Times New Roman" pitchFamily="18" charset="0"/>
                    <a:ea typeface="宋体" charset="-122"/>
                  </a:rPr>
                  <a:t>元。</a:t>
                </a:r>
                <a:endParaRPr kumimoji="1" lang="zh-CN" altLang="en-US" sz="1400" dirty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2783" name="Text Box 31"/>
              <p:cNvSpPr txBox="1">
                <a:spLocks noChangeArrowheads="1"/>
              </p:cNvSpPr>
              <p:nvPr/>
            </p:nvSpPr>
            <p:spPr bwMode="auto">
              <a:xfrm>
                <a:off x="9081555" y="3343154"/>
                <a:ext cx="215774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algn="l" eaLnBrk="1" hangingPunct="1"/>
                <a:r>
                  <a:rPr kumimoji="1" lang="zh-CN" altLang="en-US" sz="1400" dirty="0" smtClean="0">
                    <a:solidFill>
                      <a:srgbClr val="00B050"/>
                    </a:solidFill>
                    <a:latin typeface="Times New Roman" pitchFamily="18" charset="0"/>
                    <a:ea typeface="宋体" charset="-122"/>
                  </a:rPr>
                  <a:t>晚</a:t>
                </a:r>
                <a:r>
                  <a:rPr kumimoji="1" lang="en-US" altLang="zh-CN" sz="1400" dirty="0" smtClean="0">
                    <a:solidFill>
                      <a:srgbClr val="00B050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  <a:r>
                  <a:rPr kumimoji="1" lang="zh-CN" altLang="en-US" sz="1400" dirty="0" smtClean="0">
                    <a:solidFill>
                      <a:srgbClr val="00B050"/>
                    </a:solidFill>
                    <a:latin typeface="Times New Roman" pitchFamily="18" charset="0"/>
                    <a:ea typeface="宋体" charset="-122"/>
                  </a:rPr>
                  <a:t>天开始、完成。</a:t>
                </a:r>
                <a:endParaRPr kumimoji="1" lang="en-US" altLang="zh-CN" sz="1400" dirty="0" smtClean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endParaRPr>
              </a:p>
              <a:p>
                <a:pPr eaLnBrk="1" hangingPunct="1"/>
                <a:r>
                  <a:rPr kumimoji="1" lang="zh-CN" altLang="en-US" sz="1400" dirty="0">
                    <a:solidFill>
                      <a:srgbClr val="00B050"/>
                    </a:solidFill>
                    <a:latin typeface="Times New Roman" pitchFamily="18" charset="0"/>
                    <a:ea typeface="宋体" charset="-122"/>
                  </a:rPr>
                  <a:t>花费</a:t>
                </a:r>
                <a:r>
                  <a:rPr kumimoji="1" lang="en-US" altLang="zh-CN" sz="1400" dirty="0">
                    <a:solidFill>
                      <a:srgbClr val="00B050"/>
                    </a:solidFill>
                    <a:latin typeface="Times New Roman" pitchFamily="18" charset="0"/>
                    <a:ea typeface="宋体" charset="-122"/>
                  </a:rPr>
                  <a:t>2000</a:t>
                </a:r>
                <a:r>
                  <a:rPr kumimoji="1" lang="zh-CN" altLang="en-US" sz="1400" dirty="0" smtClean="0">
                    <a:solidFill>
                      <a:srgbClr val="00B050"/>
                    </a:solidFill>
                    <a:latin typeface="Times New Roman" pitchFamily="18" charset="0"/>
                    <a:ea typeface="宋体" charset="-122"/>
                  </a:rPr>
                  <a:t>元</a:t>
                </a:r>
                <a:r>
                  <a:rPr kumimoji="1" lang="zh-CN" altLang="en-US" sz="1400" dirty="0">
                    <a:solidFill>
                      <a:srgbClr val="00B050"/>
                    </a:solidFill>
                    <a:latin typeface="Times New Roman" pitchFamily="18" charset="0"/>
                    <a:ea typeface="宋体" charset="-122"/>
                  </a:rPr>
                  <a:t>。</a:t>
                </a:r>
              </a:p>
            </p:txBody>
          </p:sp>
          <p:sp>
            <p:nvSpPr>
              <p:cNvPr id="202784" name="Text Box 32"/>
              <p:cNvSpPr txBox="1">
                <a:spLocks noChangeArrowheads="1"/>
              </p:cNvSpPr>
              <p:nvPr/>
            </p:nvSpPr>
            <p:spPr bwMode="auto">
              <a:xfrm>
                <a:off x="9029290" y="3870172"/>
                <a:ext cx="2421485" cy="738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eaLnBrk="1" hangingPunct="1"/>
                <a:r>
                  <a:rPr kumimoji="1" lang="zh-CN" altLang="en-US" sz="1400" dirty="0" smtClean="0">
                    <a:solidFill>
                      <a:srgbClr val="00B050"/>
                    </a:solidFill>
                    <a:latin typeface="Times New Roman" pitchFamily="18" charset="0"/>
                    <a:ea typeface="宋体" charset="-122"/>
                  </a:rPr>
                  <a:t>晚</a:t>
                </a:r>
                <a:r>
                  <a:rPr kumimoji="1" lang="en-US" altLang="zh-CN" sz="1400" dirty="0" smtClean="0">
                    <a:solidFill>
                      <a:srgbClr val="00B050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  <a:r>
                  <a:rPr kumimoji="1" lang="zh-CN" altLang="en-US" sz="1400" dirty="0" smtClean="0">
                    <a:solidFill>
                      <a:srgbClr val="00B050"/>
                    </a:solidFill>
                    <a:latin typeface="Times New Roman" pitchFamily="18" charset="0"/>
                    <a:ea typeface="宋体" charset="-122"/>
                  </a:rPr>
                  <a:t>天开始；</a:t>
                </a:r>
                <a:r>
                  <a:rPr kumimoji="1" lang="zh-CN" altLang="en-US" sz="1400" dirty="0" smtClean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已完成</a:t>
                </a:r>
                <a:r>
                  <a:rPr kumimoji="1" lang="en-US" altLang="zh-CN" sz="1400" dirty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50%</a:t>
                </a:r>
                <a:r>
                  <a:rPr kumimoji="1" lang="zh-CN" altLang="en-US" sz="1400" dirty="0" smtClean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，已花费</a:t>
                </a:r>
                <a:r>
                  <a:rPr kumimoji="1" lang="en-US" altLang="zh-CN" sz="1400" dirty="0" smtClean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1000</a:t>
                </a:r>
                <a:r>
                  <a:rPr kumimoji="1" lang="zh-CN" altLang="en-US" sz="1400" dirty="0" smtClean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元；尚需</a:t>
                </a:r>
                <a:r>
                  <a:rPr kumimoji="1" lang="en-US" altLang="zh-CN" sz="1400" dirty="0" smtClean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  <a:r>
                  <a:rPr kumimoji="1" lang="zh-CN" altLang="en-US" sz="1400" dirty="0" smtClean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天完成 ，尚需花费</a:t>
                </a:r>
                <a:r>
                  <a:rPr kumimoji="1" lang="en-US" altLang="zh-CN" sz="1400" dirty="0" smtClean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1000</a:t>
                </a:r>
                <a:r>
                  <a:rPr kumimoji="1" lang="zh-CN" altLang="en-US" sz="1400" dirty="0" smtClean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元</a:t>
                </a:r>
                <a:r>
                  <a:rPr kumimoji="1" lang="en-US" altLang="zh-CN" sz="1400" dirty="0" smtClean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  <a:r>
                  <a:rPr kumimoji="1" lang="zh-CN" altLang="en-US" sz="1400" dirty="0" smtClean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。</a:t>
                </a:r>
                <a:endParaRPr kumimoji="1" lang="zh-CN" altLang="en-US" sz="1400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2785" name="Text Box 33"/>
              <p:cNvSpPr txBox="1">
                <a:spLocks noChangeArrowheads="1"/>
              </p:cNvSpPr>
              <p:nvPr/>
            </p:nvSpPr>
            <p:spPr bwMode="auto">
              <a:xfrm>
                <a:off x="9067800" y="4584561"/>
                <a:ext cx="2369219" cy="738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algn="l" eaLnBrk="1" hangingPunct="1"/>
                <a:r>
                  <a:rPr kumimoji="1" lang="zh-CN" altLang="en-US" sz="1400" dirty="0" smtClean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尚未开始</a:t>
                </a:r>
                <a:r>
                  <a:rPr kumimoji="1" lang="en-US" altLang="zh-CN" sz="1400" dirty="0" smtClean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.</a:t>
                </a:r>
                <a:r>
                  <a:rPr kumimoji="1" lang="zh-CN" altLang="en-US" sz="1400" dirty="0" smtClean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预计晚</a:t>
                </a:r>
                <a:r>
                  <a:rPr kumimoji="1" lang="en-US" altLang="zh-CN" sz="1400" dirty="0" smtClean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  <a:r>
                  <a:rPr kumimoji="1" lang="zh-CN" altLang="en-US" sz="1400" dirty="0" smtClean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天开始、开始后可在</a:t>
                </a:r>
                <a:r>
                  <a:rPr kumimoji="1" lang="en-US" altLang="zh-CN" sz="1400" dirty="0" smtClean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2</a:t>
                </a:r>
                <a:r>
                  <a:rPr kumimoji="1" lang="zh-CN" altLang="en-US" sz="1400" dirty="0" smtClean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天</a:t>
                </a:r>
                <a:r>
                  <a:rPr kumimoji="1" lang="zh-CN" altLang="en-US" sz="1400" dirty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内完成；预计</a:t>
                </a:r>
                <a:r>
                  <a:rPr kumimoji="1" lang="zh-CN" altLang="en-US" sz="1400" dirty="0" smtClean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花费</a:t>
                </a:r>
                <a:r>
                  <a:rPr kumimoji="1" lang="en-US" altLang="zh-CN" sz="1400" dirty="0" smtClean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2000</a:t>
                </a:r>
                <a:r>
                  <a:rPr kumimoji="1" lang="zh-CN" altLang="en-US" sz="1400" dirty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元</a:t>
                </a:r>
                <a:r>
                  <a:rPr kumimoji="1" lang="en-US" altLang="zh-CN" sz="1400" dirty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  <a:r>
                  <a:rPr kumimoji="1" lang="zh-CN" altLang="en-US" sz="1400" dirty="0" smtClean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。</a:t>
                </a:r>
                <a:endParaRPr kumimoji="1" lang="zh-CN" altLang="en-US" sz="1400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5635" name="Line 34"/>
              <p:cNvSpPr>
                <a:spLocks noChangeShapeType="1"/>
              </p:cNvSpPr>
              <p:nvPr/>
            </p:nvSpPr>
            <p:spPr bwMode="auto">
              <a:xfrm flipH="1">
                <a:off x="565715" y="5587724"/>
                <a:ext cx="475556" cy="120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6" name="Text Box 35"/>
              <p:cNvSpPr txBox="1">
                <a:spLocks noChangeArrowheads="1"/>
              </p:cNvSpPr>
              <p:nvPr/>
            </p:nvSpPr>
            <p:spPr bwMode="auto">
              <a:xfrm>
                <a:off x="1019923" y="5425454"/>
                <a:ext cx="1087923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algn="l" eaLnBrk="1" hangingPunct="1"/>
                <a:r>
                  <a:rPr kumimoji="1" lang="zh-CN" altLang="en-US" sz="1600" b="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计划开始</a:t>
                </a:r>
              </a:p>
            </p:txBody>
          </p:sp>
          <p:sp>
            <p:nvSpPr>
              <p:cNvPr id="25637" name="Line 36"/>
              <p:cNvSpPr>
                <a:spLocks noChangeShapeType="1"/>
              </p:cNvSpPr>
              <p:nvPr/>
            </p:nvSpPr>
            <p:spPr bwMode="auto">
              <a:xfrm flipH="1">
                <a:off x="4363419" y="5614377"/>
                <a:ext cx="481864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8" name="Text Box 37"/>
              <p:cNvSpPr txBox="1">
                <a:spLocks noChangeArrowheads="1"/>
              </p:cNvSpPr>
              <p:nvPr/>
            </p:nvSpPr>
            <p:spPr bwMode="auto">
              <a:xfrm>
                <a:off x="4845283" y="5446102"/>
                <a:ext cx="1050826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algn="l" eaLnBrk="1" hangingPunct="1"/>
                <a:r>
                  <a:rPr kumimoji="1" lang="zh-CN" altLang="en-US" sz="1600" b="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实际开始</a:t>
                </a:r>
              </a:p>
            </p:txBody>
          </p:sp>
          <p:sp>
            <p:nvSpPr>
              <p:cNvPr id="25639" name="Line 38"/>
              <p:cNvSpPr>
                <a:spLocks noChangeShapeType="1"/>
              </p:cNvSpPr>
              <p:nvPr/>
            </p:nvSpPr>
            <p:spPr bwMode="auto">
              <a:xfrm>
                <a:off x="2124152" y="5604687"/>
                <a:ext cx="552425" cy="32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0" name="Line 39"/>
              <p:cNvSpPr>
                <a:spLocks noChangeShapeType="1"/>
              </p:cNvSpPr>
              <p:nvPr/>
            </p:nvSpPr>
            <p:spPr bwMode="auto">
              <a:xfrm flipV="1">
                <a:off x="5990043" y="5604727"/>
                <a:ext cx="455714" cy="111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1" name="Text Box 40"/>
              <p:cNvSpPr txBox="1">
                <a:spLocks noChangeArrowheads="1"/>
              </p:cNvSpPr>
              <p:nvPr/>
            </p:nvSpPr>
            <p:spPr bwMode="auto">
              <a:xfrm>
                <a:off x="2676577" y="5428997"/>
                <a:ext cx="1101753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algn="l" eaLnBrk="1" hangingPunct="1"/>
                <a:r>
                  <a:rPr kumimoji="1" lang="zh-CN" altLang="en-US" sz="1600" b="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计划完成</a:t>
                </a:r>
              </a:p>
            </p:txBody>
          </p:sp>
          <p:sp>
            <p:nvSpPr>
              <p:cNvPr id="25642" name="Text Box 41"/>
              <p:cNvSpPr txBox="1">
                <a:spLocks noChangeArrowheads="1"/>
              </p:cNvSpPr>
              <p:nvPr/>
            </p:nvSpPr>
            <p:spPr bwMode="auto">
              <a:xfrm>
                <a:off x="6445758" y="5446102"/>
                <a:ext cx="1069697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algn="l" eaLnBrk="1" hangingPunct="1"/>
                <a:r>
                  <a:rPr kumimoji="1" lang="zh-CN" altLang="en-US" sz="1600" b="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实际完成</a:t>
                </a:r>
              </a:p>
            </p:txBody>
          </p:sp>
          <p:sp>
            <p:nvSpPr>
              <p:cNvPr id="45" name="Text Box 19"/>
              <p:cNvSpPr txBox="1">
                <a:spLocks noChangeArrowheads="1"/>
              </p:cNvSpPr>
              <p:nvPr/>
            </p:nvSpPr>
            <p:spPr bwMode="auto">
              <a:xfrm>
                <a:off x="4112859" y="1753992"/>
                <a:ext cx="1129456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algn="l" eaLnBrk="1" hangingPunct="1"/>
                <a:r>
                  <a:rPr kumimoji="1" lang="zh-CN" altLang="en-US" sz="2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第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5-6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天</a:t>
                </a:r>
                <a:endParaRPr kumimoji="1"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2" name="Text Box 21"/>
              <p:cNvSpPr txBox="1">
                <a:spLocks noChangeArrowheads="1"/>
              </p:cNvSpPr>
              <p:nvPr/>
            </p:nvSpPr>
            <p:spPr bwMode="auto">
              <a:xfrm>
                <a:off x="7943606" y="1762547"/>
                <a:ext cx="103443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algn="l" eaLnBrk="1" hangingPunct="1"/>
                <a:r>
                  <a:rPr kumimoji="1" lang="zh-CN" altLang="en-US" sz="2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第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11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天</a:t>
                </a:r>
                <a:endParaRPr kumimoji="1"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4" name="Text Box 41"/>
              <p:cNvSpPr txBox="1">
                <a:spLocks noChangeArrowheads="1"/>
              </p:cNvSpPr>
              <p:nvPr/>
            </p:nvSpPr>
            <p:spPr bwMode="auto">
              <a:xfrm>
                <a:off x="10224907" y="5428029"/>
                <a:ext cx="1069697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algn="l" eaLnBrk="1" hangingPunct="1"/>
                <a:r>
                  <a:rPr kumimoji="1" lang="zh-CN" altLang="en-US" sz="16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预期完成</a:t>
                </a:r>
                <a:endParaRPr kumimoji="1" lang="zh-CN" altLang="en-US" sz="1600" b="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6" name="Text Box 41"/>
              <p:cNvSpPr txBox="1">
                <a:spLocks noChangeArrowheads="1"/>
              </p:cNvSpPr>
              <p:nvPr/>
            </p:nvSpPr>
            <p:spPr bwMode="auto">
              <a:xfrm>
                <a:off x="8461673" y="5440097"/>
                <a:ext cx="1069697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algn="l" eaLnBrk="1" hangingPunct="1"/>
                <a:r>
                  <a:rPr kumimoji="1" lang="zh-CN" altLang="en-US" sz="16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预期开始</a:t>
                </a:r>
                <a:endParaRPr kumimoji="1" lang="zh-CN" altLang="en-US" sz="1600" b="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7" name="Text Box 30"/>
              <p:cNvSpPr txBox="1">
                <a:spLocks noChangeArrowheads="1"/>
              </p:cNvSpPr>
              <p:nvPr/>
            </p:nvSpPr>
            <p:spPr bwMode="auto">
              <a:xfrm>
                <a:off x="9030401" y="2295523"/>
                <a:ext cx="2484631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1pPr>
                <a:lvl2pPr marL="742950" indent="-28575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2pPr>
                <a:lvl3pPr marL="11430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3pPr>
                <a:lvl4pPr marL="16002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4pPr>
                <a:lvl5pPr marL="2057400" indent="-228600" eaLnBrk="0" hangingPunct="0"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Arial" charset="0"/>
                    <a:ea typeface="BatangChe" pitchFamily="49" charset="-127"/>
                  </a:defRPr>
                </a:lvl9pPr>
              </a:lstStyle>
              <a:p>
                <a:pPr algn="l" eaLnBrk="1" hangingPunct="1"/>
                <a:r>
                  <a:rPr kumimoji="1" lang="zh-CN" altLang="en-US" sz="1400" dirty="0" smtClean="0">
                    <a:solidFill>
                      <a:srgbClr val="00B050"/>
                    </a:solidFill>
                    <a:latin typeface="Times New Roman" pitchFamily="18" charset="0"/>
                    <a:ea typeface="宋体" charset="-122"/>
                  </a:rPr>
                  <a:t>按计划完成，花费</a:t>
                </a:r>
                <a:r>
                  <a:rPr kumimoji="1" lang="en-US" altLang="zh-CN" sz="1400" dirty="0" smtClean="0">
                    <a:solidFill>
                      <a:srgbClr val="00B050"/>
                    </a:solidFill>
                    <a:latin typeface="Times New Roman" pitchFamily="18" charset="0"/>
                    <a:ea typeface="宋体" charset="-122"/>
                  </a:rPr>
                  <a:t>2000</a:t>
                </a:r>
                <a:r>
                  <a:rPr kumimoji="1" lang="zh-CN" altLang="en-US" sz="1400" dirty="0" smtClean="0">
                    <a:solidFill>
                      <a:srgbClr val="00B050"/>
                    </a:solidFill>
                    <a:latin typeface="Times New Roman" pitchFamily="18" charset="0"/>
                    <a:ea typeface="宋体" charset="-122"/>
                  </a:rPr>
                  <a:t>元</a:t>
                </a:r>
                <a:endParaRPr kumimoji="1" lang="zh-CN" altLang="en-US" sz="1400" dirty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4014662" y="1971965"/>
              <a:ext cx="0" cy="3685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>
              <a:off x="517582" y="4929304"/>
              <a:ext cx="10739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>
              <a:off x="5227229" y="4399008"/>
              <a:ext cx="13390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28"/>
            <p:cNvSpPr>
              <a:spLocks noChangeShapeType="1"/>
            </p:cNvSpPr>
            <p:nvPr/>
          </p:nvSpPr>
          <p:spPr bwMode="auto">
            <a:xfrm flipH="1">
              <a:off x="5945019" y="4617984"/>
              <a:ext cx="696244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 flipH="1">
              <a:off x="6641263" y="4617984"/>
              <a:ext cx="74271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8"/>
            <p:cNvSpPr>
              <a:spLocks noChangeShapeType="1"/>
            </p:cNvSpPr>
            <p:nvPr/>
          </p:nvSpPr>
          <p:spPr bwMode="auto">
            <a:xfrm flipH="1">
              <a:off x="7383981" y="5409230"/>
              <a:ext cx="148644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>
              <a:off x="8870426" y="1971965"/>
              <a:ext cx="0" cy="368568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>
              <a:off x="9559196" y="5937957"/>
              <a:ext cx="482771" cy="55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39"/>
            <p:cNvSpPr>
              <a:spLocks noChangeShapeType="1"/>
            </p:cNvSpPr>
            <p:nvPr/>
          </p:nvSpPr>
          <p:spPr bwMode="auto">
            <a:xfrm>
              <a:off x="7885685" y="5944417"/>
              <a:ext cx="431772" cy="600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17"/>
            <p:cNvSpPr txBox="1">
              <a:spLocks noChangeArrowheads="1"/>
            </p:cNvSpPr>
            <p:nvPr/>
          </p:nvSpPr>
          <p:spPr bwMode="auto">
            <a:xfrm>
              <a:off x="757159" y="4992656"/>
              <a:ext cx="411214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 eaLnBrk="1" hangingPunct="1"/>
              <a:r>
                <a:rPr kumimoji="1" lang="en-US" altLang="zh-CN" b="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8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202440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693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10666" dirty="0" smtClean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/>
                </a:rPr>
                <a:t>02</a:t>
              </a:r>
              <a:endParaRPr lang="zh-CN" altLang="en-US" sz="10666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70635" y="2982043"/>
            <a:ext cx="7309941" cy="830999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r>
              <a:rPr lang="zh-CN" altLang="en-US" sz="4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赢得值</a:t>
            </a:r>
            <a:r>
              <a:rPr lang="zh-CN" altLang="en-US" sz="4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知识回顾</a:t>
            </a:r>
            <a:endParaRPr lang="en-GB" altLang="zh-CN" sz="4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30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31" name="Text Box 19"/>
          <p:cNvSpPr txBox="1">
            <a:spLocks noChangeArrowheads="1"/>
          </p:cNvSpPr>
          <p:nvPr/>
        </p:nvSpPr>
        <p:spPr bwMode="auto">
          <a:xfrm>
            <a:off x="9531459" y="1392498"/>
            <a:ext cx="1988417" cy="57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支出 </a:t>
            </a:r>
            <a:r>
              <a:rPr lang="en-US" altLang="zh-CN" sz="3200" dirty="0" smtClean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&gt; 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预算</a:t>
            </a:r>
            <a:endParaRPr lang="zh-CN" altLang="en-CA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22933" name="Picture 21" descr="20061101625491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2" y="2157290"/>
            <a:ext cx="127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156900"/>
            <a:ext cx="9855201" cy="428624"/>
          </a:xfrm>
        </p:spPr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EVC (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赢得值原理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由来</a:t>
            </a:r>
            <a:endParaRPr lang="zh-CN" altLang="en-US" dirty="0"/>
          </a:p>
        </p:txBody>
      </p:sp>
      <p:sp>
        <p:nvSpPr>
          <p:cNvPr id="422918" name="Text Box 6"/>
          <p:cNvSpPr txBox="1">
            <a:spLocks noChangeArrowheads="1"/>
          </p:cNvSpPr>
          <p:nvPr/>
        </p:nvSpPr>
        <p:spPr bwMode="auto">
          <a:xfrm>
            <a:off x="8241352" y="5894389"/>
            <a:ext cx="1278466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800" dirty="0">
                <a:solidFill>
                  <a:srgbClr val="FF0000"/>
                </a:solidFill>
                <a:ea typeface="楷体_GB2312" pitchFamily="49" charset="-122"/>
              </a:rPr>
              <a:t>项目</a:t>
            </a:r>
            <a:r>
              <a:rPr lang="zh-CN" altLang="en-US" sz="1800" dirty="0" smtClean="0">
                <a:solidFill>
                  <a:srgbClr val="FF0000"/>
                </a:solidFill>
                <a:ea typeface="楷体_GB2312" pitchFamily="49" charset="-122"/>
              </a:rPr>
              <a:t>实际</a:t>
            </a:r>
            <a:endParaRPr lang="en-US" altLang="zh-CN" sz="18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 algn="l">
              <a:spcBef>
                <a:spcPct val="0"/>
              </a:spcBef>
            </a:pPr>
            <a:r>
              <a:rPr lang="zh-CN" altLang="en-US" sz="1800" dirty="0" smtClean="0">
                <a:solidFill>
                  <a:srgbClr val="FF0000"/>
                </a:solidFill>
                <a:ea typeface="楷体_GB2312" pitchFamily="49" charset="-122"/>
              </a:rPr>
              <a:t>结束</a:t>
            </a:r>
            <a:r>
              <a:rPr lang="zh-CN" altLang="en-US" sz="1800" dirty="0">
                <a:solidFill>
                  <a:srgbClr val="FF0000"/>
                </a:solidFill>
                <a:ea typeface="楷体_GB2312" pitchFamily="49" charset="-122"/>
              </a:rPr>
              <a:t>时间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815863" y="1214201"/>
            <a:ext cx="787400" cy="34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 b="1" dirty="0">
                <a:latin typeface="Arial" charset="0"/>
                <a:ea typeface="宋体" charset="-122"/>
              </a:rPr>
              <a:t>费用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336101" y="3001985"/>
            <a:ext cx="52281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/>
          <a:p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479784" y="2779379"/>
            <a:ext cx="1951567" cy="42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计划预算</a:t>
            </a:r>
            <a:endParaRPr lang="en-CA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422917" name="Line 5"/>
          <p:cNvSpPr>
            <a:spLocks noChangeShapeType="1"/>
          </p:cNvSpPr>
          <p:nvPr/>
        </p:nvSpPr>
        <p:spPr bwMode="auto">
          <a:xfrm>
            <a:off x="8311201" y="1574335"/>
            <a:ext cx="0" cy="4320054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1487068" y="5894388"/>
            <a:ext cx="80327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1487068" y="1078663"/>
            <a:ext cx="0" cy="481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7788384" y="1942378"/>
            <a:ext cx="8467" cy="3952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H="1">
            <a:off x="1487069" y="1946830"/>
            <a:ext cx="764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1472250" y="1946830"/>
            <a:ext cx="6309784" cy="3944590"/>
          </a:xfrm>
          <a:custGeom>
            <a:avLst/>
            <a:gdLst>
              <a:gd name="T0" fmla="*/ 0 w 4127"/>
              <a:gd name="T1" fmla="*/ 2147483647 h 3023"/>
              <a:gd name="T2" fmla="*/ 477297625 w 4127"/>
              <a:gd name="T3" fmla="*/ 2147483647 h 3023"/>
              <a:gd name="T4" fmla="*/ 1251755575 w 4127"/>
              <a:gd name="T5" fmla="*/ 2147483647 h 3023"/>
              <a:gd name="T6" fmla="*/ 2027528764 w 4127"/>
              <a:gd name="T7" fmla="*/ 2147483647 h 3023"/>
              <a:gd name="T8" fmla="*/ 2147483647 w 4127"/>
              <a:gd name="T9" fmla="*/ 2147483647 h 3023"/>
              <a:gd name="T10" fmla="*/ 2147483647 w 4127"/>
              <a:gd name="T11" fmla="*/ 2147483647 h 3023"/>
              <a:gd name="T12" fmla="*/ 2147483647 w 4127"/>
              <a:gd name="T13" fmla="*/ 1237185532 h 3023"/>
              <a:gd name="T14" fmla="*/ 2147483647 w 4127"/>
              <a:gd name="T15" fmla="*/ 352646479 h 3023"/>
              <a:gd name="T16" fmla="*/ 2147483647 w 4127"/>
              <a:gd name="T17" fmla="*/ 87674477 h 3023"/>
              <a:gd name="T18" fmla="*/ 2147483647 w 4127"/>
              <a:gd name="T19" fmla="*/ 0 h 30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127" h="3023">
                <a:moveTo>
                  <a:pt x="0" y="2993"/>
                </a:moveTo>
                <a:cubicBezTo>
                  <a:pt x="102" y="3008"/>
                  <a:pt x="204" y="3023"/>
                  <a:pt x="363" y="2993"/>
                </a:cubicBezTo>
                <a:cubicBezTo>
                  <a:pt x="522" y="2963"/>
                  <a:pt x="756" y="2903"/>
                  <a:pt x="952" y="2812"/>
                </a:cubicBezTo>
                <a:cubicBezTo>
                  <a:pt x="1148" y="2721"/>
                  <a:pt x="1383" y="2600"/>
                  <a:pt x="1542" y="2449"/>
                </a:cubicBezTo>
                <a:cubicBezTo>
                  <a:pt x="1701" y="2298"/>
                  <a:pt x="1814" y="2094"/>
                  <a:pt x="1905" y="1905"/>
                </a:cubicBezTo>
                <a:cubicBezTo>
                  <a:pt x="1996" y="1716"/>
                  <a:pt x="2003" y="1527"/>
                  <a:pt x="2086" y="1315"/>
                </a:cubicBezTo>
                <a:cubicBezTo>
                  <a:pt x="2169" y="1103"/>
                  <a:pt x="2268" y="824"/>
                  <a:pt x="2404" y="635"/>
                </a:cubicBezTo>
                <a:cubicBezTo>
                  <a:pt x="2540" y="446"/>
                  <a:pt x="2722" y="279"/>
                  <a:pt x="2903" y="181"/>
                </a:cubicBezTo>
                <a:cubicBezTo>
                  <a:pt x="3084" y="83"/>
                  <a:pt x="3288" y="75"/>
                  <a:pt x="3492" y="45"/>
                </a:cubicBezTo>
                <a:cubicBezTo>
                  <a:pt x="3696" y="15"/>
                  <a:pt x="3938" y="30"/>
                  <a:pt x="4127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24" name="Freeform 12"/>
          <p:cNvSpPr>
            <a:spLocks/>
          </p:cNvSpPr>
          <p:nvPr/>
        </p:nvSpPr>
        <p:spPr bwMode="auto">
          <a:xfrm>
            <a:off x="1497650" y="4465254"/>
            <a:ext cx="3124200" cy="1421715"/>
          </a:xfrm>
          <a:custGeom>
            <a:avLst/>
            <a:gdLst>
              <a:gd name="T0" fmla="*/ 0 w 1476"/>
              <a:gd name="T1" fmla="*/ 2147483647 h 958"/>
              <a:gd name="T2" fmla="*/ 388104063 w 1476"/>
              <a:gd name="T3" fmla="*/ 2147483647 h 958"/>
              <a:gd name="T4" fmla="*/ 1219755625 w 1476"/>
              <a:gd name="T5" fmla="*/ 2147483647 h 958"/>
              <a:gd name="T6" fmla="*/ 1814512500 w 1476"/>
              <a:gd name="T7" fmla="*/ 2139613450 h 958"/>
              <a:gd name="T8" fmla="*/ 2147483647 w 1476"/>
              <a:gd name="T9" fmla="*/ 1474292200 h 958"/>
              <a:gd name="T10" fmla="*/ 2147483647 w 1476"/>
              <a:gd name="T11" fmla="*/ 0 h 9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76" h="958">
                <a:moveTo>
                  <a:pt x="0" y="948"/>
                </a:moveTo>
                <a:cubicBezTo>
                  <a:pt x="26" y="950"/>
                  <a:pt x="73" y="958"/>
                  <a:pt x="154" y="954"/>
                </a:cubicBezTo>
                <a:cubicBezTo>
                  <a:pt x="235" y="950"/>
                  <a:pt x="390" y="941"/>
                  <a:pt x="484" y="924"/>
                </a:cubicBezTo>
                <a:cubicBezTo>
                  <a:pt x="578" y="907"/>
                  <a:pt x="608" y="906"/>
                  <a:pt x="720" y="849"/>
                </a:cubicBezTo>
                <a:cubicBezTo>
                  <a:pt x="832" y="792"/>
                  <a:pt x="1027" y="726"/>
                  <a:pt x="1153" y="585"/>
                </a:cubicBezTo>
                <a:cubicBezTo>
                  <a:pt x="1279" y="444"/>
                  <a:pt x="1409" y="122"/>
                  <a:pt x="1476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25" name="Freeform 13"/>
          <p:cNvSpPr>
            <a:spLocks/>
          </p:cNvSpPr>
          <p:nvPr/>
        </p:nvSpPr>
        <p:spPr bwMode="auto">
          <a:xfrm>
            <a:off x="4617618" y="1632212"/>
            <a:ext cx="3697817" cy="2836009"/>
          </a:xfrm>
          <a:custGeom>
            <a:avLst/>
            <a:gdLst>
              <a:gd name="T0" fmla="*/ 0 w 1747"/>
              <a:gd name="T1" fmla="*/ 2147483647 h 1911"/>
              <a:gd name="T2" fmla="*/ 146169089 w 1747"/>
              <a:gd name="T3" fmla="*/ 2147483647 h 1911"/>
              <a:gd name="T4" fmla="*/ 501511978 w 1747"/>
              <a:gd name="T5" fmla="*/ 2147483647 h 1911"/>
              <a:gd name="T6" fmla="*/ 955140185 w 1747"/>
              <a:gd name="T7" fmla="*/ 2018644030 h 1911"/>
              <a:gd name="T8" fmla="*/ 1582658410 w 1747"/>
              <a:gd name="T9" fmla="*/ 1224795736 h 1911"/>
              <a:gd name="T10" fmla="*/ 2147483647 w 1747"/>
              <a:gd name="T11" fmla="*/ 529232725 h 1911"/>
              <a:gd name="T12" fmla="*/ 2147483647 w 1747"/>
              <a:gd name="T13" fmla="*/ 196572155 h 1911"/>
              <a:gd name="T14" fmla="*/ 2147483647 w 1747"/>
              <a:gd name="T15" fmla="*/ 45362805 h 1911"/>
              <a:gd name="T16" fmla="*/ 2147483647 w 1747"/>
              <a:gd name="T17" fmla="*/ 0 h 1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47" h="1911">
                <a:moveTo>
                  <a:pt x="0" y="1911"/>
                </a:moveTo>
                <a:cubicBezTo>
                  <a:pt x="9" y="1884"/>
                  <a:pt x="25" y="1868"/>
                  <a:pt x="58" y="1749"/>
                </a:cubicBezTo>
                <a:cubicBezTo>
                  <a:pt x="91" y="1630"/>
                  <a:pt x="146" y="1358"/>
                  <a:pt x="199" y="1200"/>
                </a:cubicBezTo>
                <a:cubicBezTo>
                  <a:pt x="252" y="1042"/>
                  <a:pt x="308" y="920"/>
                  <a:pt x="379" y="801"/>
                </a:cubicBezTo>
                <a:cubicBezTo>
                  <a:pt x="450" y="682"/>
                  <a:pt x="516" y="584"/>
                  <a:pt x="628" y="486"/>
                </a:cubicBezTo>
                <a:cubicBezTo>
                  <a:pt x="740" y="388"/>
                  <a:pt x="927" y="278"/>
                  <a:pt x="1054" y="210"/>
                </a:cubicBezTo>
                <a:cubicBezTo>
                  <a:pt x="1181" y="142"/>
                  <a:pt x="1301" y="110"/>
                  <a:pt x="1393" y="78"/>
                </a:cubicBezTo>
                <a:cubicBezTo>
                  <a:pt x="1485" y="46"/>
                  <a:pt x="1547" y="31"/>
                  <a:pt x="1606" y="18"/>
                </a:cubicBezTo>
                <a:cubicBezTo>
                  <a:pt x="1665" y="5"/>
                  <a:pt x="1718" y="4"/>
                  <a:pt x="1747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22926" name="Group 14"/>
          <p:cNvGrpSpPr>
            <a:grpSpLocks/>
          </p:cNvGrpSpPr>
          <p:nvPr/>
        </p:nvGrpSpPr>
        <p:grpSpPr bwMode="auto">
          <a:xfrm>
            <a:off x="3468268" y="5407627"/>
            <a:ext cx="2497667" cy="422953"/>
            <a:chOff x="1927" y="2724"/>
            <a:chExt cx="1180" cy="285"/>
          </a:xfrm>
        </p:grpSpPr>
        <p:sp>
          <p:nvSpPr>
            <p:cNvPr id="7195" name="Line 15"/>
            <p:cNvSpPr>
              <a:spLocks noChangeShapeType="1"/>
            </p:cNvSpPr>
            <p:nvPr/>
          </p:nvSpPr>
          <p:spPr bwMode="auto">
            <a:xfrm>
              <a:off x="1927" y="2873"/>
              <a:ext cx="24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lg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/>
            <a:p>
              <a:endParaRPr lang="zh-CN" altLang="en-US"/>
            </a:p>
          </p:txBody>
        </p:sp>
        <p:sp>
          <p:nvSpPr>
            <p:cNvPr id="7196" name="Text Box 16"/>
            <p:cNvSpPr txBox="1">
              <a:spLocks noChangeArrowheads="1"/>
            </p:cNvSpPr>
            <p:nvPr/>
          </p:nvSpPr>
          <p:spPr bwMode="auto">
            <a:xfrm>
              <a:off x="2154" y="2724"/>
              <a:ext cx="95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>
              <a:spAutoFit/>
            </a:bodyPr>
            <a:lstStyle>
              <a:lvl1pPr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Arial" charset="0"/>
                  <a:ea typeface="BatangChe" pitchFamily="49" charset="-127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zh-CN" altLang="en-US" dirty="0">
                  <a:solidFill>
                    <a:srgbClr val="FF3300"/>
                  </a:solidFill>
                  <a:ea typeface="楷体_GB2312" pitchFamily="49" charset="-122"/>
                </a:rPr>
                <a:t>实际消耗</a:t>
              </a:r>
              <a:endParaRPr lang="en-CA" dirty="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  <p:sp>
        <p:nvSpPr>
          <p:cNvPr id="422929" name="Line 17"/>
          <p:cNvSpPr>
            <a:spLocks noChangeShapeType="1"/>
          </p:cNvSpPr>
          <p:nvPr/>
        </p:nvSpPr>
        <p:spPr bwMode="auto">
          <a:xfrm>
            <a:off x="8683734" y="1623309"/>
            <a:ext cx="0" cy="32945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30" name="Line 18"/>
          <p:cNvSpPr>
            <a:spLocks noChangeShapeType="1"/>
          </p:cNvSpPr>
          <p:nvPr/>
        </p:nvSpPr>
        <p:spPr bwMode="auto">
          <a:xfrm flipH="1">
            <a:off x="1455317" y="1617372"/>
            <a:ext cx="766445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22932" name="Picture 20" descr="117247493214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926" y="4423997"/>
            <a:ext cx="1219200" cy="85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2934" name="Text Box 22"/>
          <p:cNvSpPr txBox="1">
            <a:spLocks noChangeArrowheads="1"/>
          </p:cNvSpPr>
          <p:nvPr/>
        </p:nvSpPr>
        <p:spPr bwMode="auto">
          <a:xfrm>
            <a:off x="5408383" y="3616481"/>
            <a:ext cx="2070940" cy="57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支出 </a:t>
            </a:r>
            <a:r>
              <a:rPr lang="en-US" altLang="zh-CN" sz="32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&lt; </a:t>
            </a:r>
            <a:r>
              <a:rPr lang="zh-CN" altLang="en-US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预算</a:t>
            </a:r>
            <a:endParaRPr lang="zh-CN" altLang="en-CA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2935" name="Line 23"/>
          <p:cNvSpPr>
            <a:spLocks noChangeShapeType="1"/>
          </p:cNvSpPr>
          <p:nvPr/>
        </p:nvSpPr>
        <p:spPr bwMode="auto">
          <a:xfrm flipH="1">
            <a:off x="4621851" y="3724715"/>
            <a:ext cx="7683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36" name="Line 24"/>
          <p:cNvSpPr>
            <a:spLocks noChangeShapeType="1"/>
          </p:cNvSpPr>
          <p:nvPr/>
        </p:nvSpPr>
        <p:spPr bwMode="auto">
          <a:xfrm flipH="1">
            <a:off x="4621851" y="4465253"/>
            <a:ext cx="7683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37" name="Line 25"/>
          <p:cNvSpPr>
            <a:spLocks noChangeShapeType="1"/>
          </p:cNvSpPr>
          <p:nvPr/>
        </p:nvSpPr>
        <p:spPr bwMode="auto">
          <a:xfrm>
            <a:off x="5197584" y="3724715"/>
            <a:ext cx="2117" cy="7286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38" name="Line 26"/>
          <p:cNvSpPr>
            <a:spLocks noChangeShapeType="1"/>
          </p:cNvSpPr>
          <p:nvPr/>
        </p:nvSpPr>
        <p:spPr bwMode="auto">
          <a:xfrm>
            <a:off x="4621851" y="1973542"/>
            <a:ext cx="2117" cy="3888197"/>
          </a:xfrm>
          <a:prstGeom prst="line">
            <a:avLst/>
          </a:prstGeom>
          <a:noFill/>
          <a:ln w="28575">
            <a:solidFill>
              <a:srgbClr val="339966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endParaRPr lang="zh-CN" altLang="en-US"/>
          </a:p>
        </p:txBody>
      </p:sp>
      <p:sp>
        <p:nvSpPr>
          <p:cNvPr id="422939" name="Text Box 27"/>
          <p:cNvSpPr txBox="1">
            <a:spLocks noChangeArrowheads="1"/>
          </p:cNvSpPr>
          <p:nvPr/>
        </p:nvSpPr>
        <p:spPr bwMode="auto">
          <a:xfrm>
            <a:off x="9410702" y="2334543"/>
            <a:ext cx="6731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 eaLnBrk="1" hangingPunct="1"/>
            <a:r>
              <a:rPr lang="zh-CN" altLang="en-US" sz="4000" b="0" dirty="0">
                <a:solidFill>
                  <a:srgbClr val="FF0000"/>
                </a:solidFill>
                <a:ea typeface="华文彩云" pitchFamily="2" charset="-122"/>
              </a:rPr>
              <a:t>？</a:t>
            </a:r>
          </a:p>
        </p:txBody>
      </p:sp>
      <p:sp>
        <p:nvSpPr>
          <p:cNvPr id="7194" name="Text Box 29"/>
          <p:cNvSpPr txBox="1">
            <a:spLocks noChangeArrowheads="1"/>
          </p:cNvSpPr>
          <p:nvPr/>
        </p:nvSpPr>
        <p:spPr bwMode="auto">
          <a:xfrm>
            <a:off x="9648827" y="5718490"/>
            <a:ext cx="683112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ea typeface="宋体" charset="-122"/>
              </a:rPr>
              <a:t>时间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6518385" y="5897084"/>
            <a:ext cx="1278466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1800" dirty="0" smtClean="0">
                <a:solidFill>
                  <a:schemeClr val="tx1"/>
                </a:solidFill>
                <a:ea typeface="楷体_GB2312" pitchFamily="49" charset="-122"/>
              </a:rPr>
              <a:t>项目计划完成时间</a:t>
            </a:r>
            <a:endParaRPr lang="zh-CN" altLang="en-US" sz="1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9026428" y="3368392"/>
            <a:ext cx="2218426" cy="8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dirty="0" smtClean="0">
                <a:solidFill>
                  <a:srgbClr val="00B050"/>
                </a:solidFill>
                <a:latin typeface="华文琥珀" pitchFamily="2" charset="-122"/>
                <a:ea typeface="华文琥珀" pitchFamily="2" charset="-122"/>
              </a:rPr>
              <a:t>财务部门</a:t>
            </a:r>
            <a:r>
              <a:rPr lang="zh-CN" altLang="en-US" dirty="0" smtClean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首先</a:t>
            </a:r>
            <a:r>
              <a:rPr lang="zh-CN" altLang="en-US" dirty="0" smtClean="0">
                <a:solidFill>
                  <a:schemeClr val="tx1"/>
                </a:solidFill>
                <a:latin typeface="华文琥珀" pitchFamily="2" charset="-122"/>
                <a:ea typeface="华文琥珀" pitchFamily="2" charset="-122"/>
              </a:rPr>
              <a:t>发现这种</a:t>
            </a:r>
            <a:r>
              <a:rPr lang="zh-CN" altLang="en-US" dirty="0" smtClean="0">
                <a:solidFill>
                  <a:srgbClr val="00B0F0"/>
                </a:solidFill>
                <a:latin typeface="华文琥珀" pitchFamily="2" charset="-122"/>
                <a:ea typeface="华文琥珀" pitchFamily="2" charset="-122"/>
              </a:rPr>
              <a:t>现象</a:t>
            </a:r>
            <a:endParaRPr lang="en-CA" dirty="0">
              <a:solidFill>
                <a:srgbClr val="00B0F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9187501" y="4527138"/>
            <a:ext cx="2300837" cy="8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550" tIns="41275" rIns="82550" bIns="41275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charset="0"/>
                <a:ea typeface="BatangChe" pitchFamily="49" charset="-127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怎么会这样？</a:t>
            </a:r>
            <a:endParaRPr lang="en-US" altLang="zh-CN" dirty="0" smtClean="0">
              <a:solidFill>
                <a:srgbClr val="FF0000"/>
              </a:solidFill>
              <a:latin typeface="华文琥珀" pitchFamily="2" charset="-122"/>
              <a:ea typeface="华文琥珀" pitchFamily="2" charset="-122"/>
            </a:endParaRPr>
          </a:p>
          <a:p>
            <a:pPr algn="l"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如何解决</a:t>
            </a:r>
            <a:endParaRPr lang="en-CA" dirty="0">
              <a:solidFill>
                <a:srgbClr val="FF0000"/>
              </a:solidFill>
              <a:latin typeface="华文琥珀" pitchFamily="2" charset="-122"/>
              <a:ea typeface="华文琥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621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2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2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29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2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2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229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2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2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229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229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2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2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22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22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229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229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22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2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2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2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229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2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22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22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229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2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2000"/>
                                        <p:tgtEl>
                                          <p:spTgt spid="42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2000"/>
                                        <p:tgtEl>
                                          <p:spTgt spid="42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31" grpId="0"/>
      <p:bldP spid="422918" grpId="0"/>
      <p:bldP spid="7170" grpId="0"/>
      <p:bldP spid="7171" grpId="0" animBg="1"/>
      <p:bldP spid="7172" grpId="0"/>
      <p:bldP spid="422917" grpId="0" animBg="1"/>
      <p:bldP spid="7175" grpId="0" animBg="1"/>
      <p:bldP spid="7176" grpId="0" animBg="1"/>
      <p:bldP spid="7177" grpId="0" animBg="1"/>
      <p:bldP spid="7178" grpId="0" animBg="1"/>
      <p:bldP spid="7179" grpId="0" animBg="1"/>
      <p:bldP spid="422924" grpId="0" animBg="1"/>
      <p:bldP spid="422925" grpId="0" animBg="1"/>
      <p:bldP spid="422929" grpId="0" animBg="1"/>
      <p:bldP spid="422930" grpId="0" animBg="1"/>
      <p:bldP spid="422934" grpId="0"/>
      <p:bldP spid="422935" grpId="0" animBg="1"/>
      <p:bldP spid="422936" grpId="0" animBg="1"/>
      <p:bldP spid="422937" grpId="0" animBg="1"/>
      <p:bldP spid="422938" grpId="0" animBg="1"/>
      <p:bldP spid="422939" grpId="0"/>
      <p:bldP spid="7194" grpId="0"/>
      <p:bldP spid="30" grpId="0"/>
      <p:bldP spid="33" grpId="0"/>
      <p:bldP spid="3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EVM (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赢得值管理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办法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8850" y="1268413"/>
            <a:ext cx="11233150" cy="47529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sz="3200" dirty="0" smtClean="0">
                <a:latin typeface="华文琥珀" pitchFamily="2" charset="-122"/>
                <a:ea typeface="华文琥珀" pitchFamily="2" charset="-122"/>
              </a:rPr>
              <a:t>赢得</a:t>
            </a:r>
            <a:r>
              <a:rPr lang="zh-CN" altLang="en-US" sz="3200" dirty="0">
                <a:latin typeface="华文琥珀" pitchFamily="2" charset="-122"/>
                <a:ea typeface="华文琥珀" pitchFamily="2" charset="-122"/>
              </a:rPr>
              <a:t>值原理</a:t>
            </a:r>
            <a:r>
              <a:rPr lang="en-US" altLang="zh-CN" sz="3200" dirty="0">
                <a:latin typeface="华文琥珀" pitchFamily="2" charset="-122"/>
                <a:ea typeface="华文琥珀" pitchFamily="2" charset="-122"/>
              </a:rPr>
              <a:t>——Earned Value Concept</a:t>
            </a:r>
          </a:p>
          <a:p>
            <a:pPr eaLnBrk="1" hangingPunct="1">
              <a:defRPr/>
            </a:pP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58775" indent="-358775"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增加一个反映项目进展状况的独立参数；</a:t>
            </a:r>
          </a:p>
          <a:p>
            <a:pPr marL="358775" indent="-358775"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分别与计划预算和实耗费用进行比较。</a:t>
            </a:r>
          </a:p>
          <a:p>
            <a:pPr eaLnBrk="1" hangingPunct="1">
              <a:defRPr/>
            </a:pP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BCWS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：计划值</a:t>
            </a:r>
            <a:r>
              <a:rPr lang="en-US" altLang="zh-CN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PV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，计划工作量对应的批准预算费用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；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BCWP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：赢得值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EV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，实际已完成工作对应的预算费用；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ACWP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：实耗值</a:t>
            </a:r>
            <a:r>
              <a:rPr lang="en-US" altLang="zh-CN" b="1" dirty="0">
                <a:latin typeface="Arial" pitchFamily="34" charset="0"/>
                <a:ea typeface="楷体_GB2312" pitchFamily="49" charset="-122"/>
                <a:cs typeface="Arial" pitchFamily="34" charset="0"/>
              </a:rPr>
              <a:t>AC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，已完工作量对应的实际消耗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费用。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5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413"/>
  <p:tag name="MH_SECTIONID" val="414,415,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38100" cmpd="sng">
          <a:solidFill>
            <a:schemeClr val="tx1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Temp">
      <a:majorFont>
        <a:latin typeface="Arial"/>
        <a:ea typeface="方正兰亭超细黑简体"/>
        <a:cs typeface=""/>
      </a:majorFont>
      <a:minorFont>
        <a:latin typeface="Arial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Temp">
      <a:majorFont>
        <a:latin typeface="Arial"/>
        <a:ea typeface="方正兰亭超细黑简体"/>
        <a:cs typeface=""/>
      </a:majorFont>
      <a:minorFont>
        <a:latin typeface="Arial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31740</TotalTime>
  <Words>938</Words>
  <Application>Microsoft Office PowerPoint</Application>
  <PresentationFormat>自定义</PresentationFormat>
  <Paragraphs>220</Paragraphs>
  <Slides>20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课程目的</vt:lpstr>
      <vt:lpstr>课程安排</vt:lpstr>
      <vt:lpstr>赢得值试验课程题目</vt:lpstr>
      <vt:lpstr>PowerPoint 演示文稿</vt:lpstr>
      <vt:lpstr>EVC (赢得值原理) 的由来</vt:lpstr>
      <vt:lpstr>EVM (赢得值管理) 办法</vt:lpstr>
      <vt:lpstr>EVM (赢得值管理) 办法</vt:lpstr>
      <vt:lpstr>EVM (赢得值管理) 办法</vt:lpstr>
      <vt:lpstr>EVM (赢得值管理) 办法</vt:lpstr>
      <vt:lpstr>EVM (赢得值管理) 办法</vt:lpstr>
      <vt:lpstr>EVM工作流程</vt:lpstr>
      <vt:lpstr>PowerPoint 演示文稿</vt:lpstr>
      <vt:lpstr>作业信息</vt:lpstr>
      <vt:lpstr>赢得值计算结果</vt:lpstr>
      <vt:lpstr>项目进展过程展示</vt:lpstr>
      <vt:lpstr>计划值曲线</vt:lpstr>
      <vt:lpstr>赢得值曲线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xbany</cp:lastModifiedBy>
  <cp:revision>1010</cp:revision>
  <dcterms:created xsi:type="dcterms:W3CDTF">2014-08-15T06:44:58Z</dcterms:created>
  <dcterms:modified xsi:type="dcterms:W3CDTF">2019-06-06T07:25:05Z</dcterms:modified>
</cp:coreProperties>
</file>