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8" r:id="rId4"/>
    <p:sldId id="259" r:id="rId5"/>
    <p:sldId id="260" r:id="rId6"/>
    <p:sldId id="261" r:id="rId7"/>
    <p:sldId id="271" r:id="rId8"/>
    <p:sldId id="274" r:id="rId9"/>
    <p:sldId id="272" r:id="rId10"/>
    <p:sldId id="266" r:id="rId11"/>
    <p:sldId id="267" r:id="rId12"/>
    <p:sldId id="268" r:id="rId13"/>
    <p:sldId id="270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644" autoAdjust="0"/>
  </p:normalViewPr>
  <p:slideViewPr>
    <p:cSldViewPr snapToGrid="0">
      <p:cViewPr varScale="1">
        <p:scale>
          <a:sx n="86" d="100"/>
          <a:sy n="86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6F541-A932-4494-87A5-1A0CC57DA820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BBD5-3CE0-4112-BF63-9C0BA0079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9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– Countries and Population, Countries and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0BBD5-3CE0-4112-BF63-9C0BA0079F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activity – </a:t>
            </a:r>
          </a:p>
          <a:p>
            <a:endParaRPr lang="en-US" dirty="0"/>
          </a:p>
          <a:p>
            <a:r>
              <a:rPr lang="en-US" dirty="0"/>
              <a:t>Ask: Describe in plain English what </a:t>
            </a:r>
            <a:r>
              <a:rPr lang="en-US" dirty="0" err="1"/>
              <a:t>Vlookup</a:t>
            </a:r>
            <a:r>
              <a:rPr lang="en-US" baseline="0" dirty="0"/>
              <a:t> does?</a:t>
            </a:r>
          </a:p>
          <a:p>
            <a:r>
              <a:rPr lang="en-US" baseline="0" dirty="0"/>
              <a:t>Index?</a:t>
            </a:r>
          </a:p>
          <a:p>
            <a:r>
              <a:rPr lang="en-US" baseline="0" dirty="0"/>
              <a:t>Match?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0BBD5-3CE0-4112-BF63-9C0BA0079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activity – </a:t>
            </a:r>
          </a:p>
          <a:p>
            <a:endParaRPr lang="en-US" dirty="0"/>
          </a:p>
          <a:p>
            <a:r>
              <a:rPr lang="en-US" dirty="0"/>
              <a:t>Ask: Describe in plain English what </a:t>
            </a:r>
            <a:r>
              <a:rPr lang="en-US" dirty="0" err="1"/>
              <a:t>Vlookup</a:t>
            </a:r>
            <a:r>
              <a:rPr lang="en-US" baseline="0" dirty="0"/>
              <a:t> does?</a:t>
            </a:r>
          </a:p>
          <a:p>
            <a:r>
              <a:rPr lang="en-US" baseline="0" dirty="0"/>
              <a:t>Index?</a:t>
            </a:r>
          </a:p>
          <a:p>
            <a:r>
              <a:rPr lang="en-US" baseline="0" dirty="0"/>
              <a:t>Match?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0BBD5-3CE0-4112-BF63-9C0BA0079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0BBD5-3CE0-4112-BF63-9C0BA0079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6097-1792-45CF-84F6-B4309C6F319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922A-C730-4622-913B-C53DA5661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8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5509" y="1746550"/>
            <a:ext cx="1754345" cy="165263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Obtain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34706" y="1746550"/>
            <a:ext cx="1754345" cy="165263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 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03903" y="1285156"/>
            <a:ext cx="1754345" cy="1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Combining Data Sources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73100" y="1746549"/>
            <a:ext cx="1754345" cy="165263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442297" y="1746549"/>
            <a:ext cx="1754345" cy="165263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Presenting Findings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365126"/>
            <a:ext cx="10515600" cy="792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VLOOKUP, HLOOKUP &amp; INDEX/MATCH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8215" y="3990815"/>
            <a:ext cx="2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Objectives: </a:t>
            </a:r>
          </a:p>
          <a:p>
            <a:r>
              <a:rPr lang="en-US" sz="2800" dirty="0"/>
              <a:t>Know how to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1855" y="4436547"/>
            <a:ext cx="38880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combine data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up specific 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9913" y="4390381"/>
            <a:ext cx="3572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using formulas in Excel </a:t>
            </a:r>
          </a:p>
        </p:txBody>
      </p:sp>
    </p:spTree>
    <p:extLst>
      <p:ext uri="{BB962C8B-B14F-4D97-AF65-F5344CB8AC3E}">
        <p14:creationId xmlns:p14="http://schemas.microsoft.com/office/powerpoint/2010/main" val="284509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982286" y="392255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2286" y="342340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82286" y="442169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82286" y="541998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82286" y="492084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982286" y="591913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224555" y="392255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224555" y="342340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224555" y="442169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224555" y="541998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24555" y="492084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224555" y="591913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466824" y="392255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466824" y="342340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466824" y="442169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466824" y="541998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66824" y="492084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66824" y="591913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709093" y="3922553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709093" y="3423408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709093" y="4421698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709093" y="5419988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709093" y="4920843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20009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709093" y="5919133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51362" y="392255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951362" y="342340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951362" y="442169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951362" y="541998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51362" y="492084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951362" y="591913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6242" y="602520"/>
            <a:ext cx="17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=INDEX (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28007" y="741196"/>
            <a:ext cx="1543573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40820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85424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617457" y="741197"/>
            <a:ext cx="1394671" cy="3775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[col_#]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86596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82286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24555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466824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709093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951362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750504" y="3922553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750504" y="342340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750504" y="442169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50504" y="541998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750504" y="4920843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750504" y="5919133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3887624" y="1289542"/>
            <a:ext cx="1428197" cy="3775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111229" y="1299569"/>
            <a:ext cx="1543573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D1:D6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597212" y="1305724"/>
            <a:ext cx="1428197" cy="3775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&lt;skip&gt;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188199" y="706154"/>
            <a:ext cx="868964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row_#</a:t>
            </a:r>
          </a:p>
        </p:txBody>
      </p:sp>
    </p:spTree>
    <p:extLst>
      <p:ext uri="{BB962C8B-B14F-4D97-AF65-F5344CB8AC3E}">
        <p14:creationId xmlns:p14="http://schemas.microsoft.com/office/powerpoint/2010/main" val="202019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982286" y="3922553"/>
            <a:ext cx="1023456" cy="377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2286" y="3423408"/>
            <a:ext cx="1023456" cy="377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82286" y="4421698"/>
            <a:ext cx="1023456" cy="377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82286" y="5419988"/>
            <a:ext cx="1023456" cy="377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82286" y="4920843"/>
            <a:ext cx="1023456" cy="377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982286" y="5919133"/>
            <a:ext cx="1023456" cy="377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224555" y="392255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224555" y="342340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224555" y="442169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224555" y="541998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24555" y="492084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224555" y="591913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466824" y="392255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466824" y="342340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466824" y="442169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466824" y="541998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466824" y="492084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66824" y="591913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709093" y="3922553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709093" y="3423408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709093" y="4421698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709093" y="5419988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709093" y="4920843"/>
            <a:ext cx="1023456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20009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709093" y="5919133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51362" y="392255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951362" y="342340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951362" y="442169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951362" y="5419988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51362" y="492084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951362" y="5919133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6242" y="602520"/>
            <a:ext cx="17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=INDEX (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40820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188199" y="706154"/>
            <a:ext cx="868964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row_#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86596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82286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24555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466824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709093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951362" y="2873051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750504" y="3922553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750504" y="342340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750504" y="442169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50504" y="541998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750504" y="4920843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750504" y="5919133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097247" y="706153"/>
            <a:ext cx="1543573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D1:D6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40820" y="1631697"/>
            <a:ext cx="164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MATCH (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8721" y="1711952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012127" y="2268745"/>
            <a:ext cx="1443976" cy="377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A1:A6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691323" y="2263838"/>
            <a:ext cx="1443976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416132" y="1711951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66663" y="1628980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)</a:t>
            </a:r>
          </a:p>
        </p:txBody>
      </p:sp>
      <p:sp>
        <p:nvSpPr>
          <p:cNvPr id="3" name="Up Arrow 2"/>
          <p:cNvSpPr/>
          <p:nvPr/>
        </p:nvSpPr>
        <p:spPr>
          <a:xfrm>
            <a:off x="4336449" y="1217376"/>
            <a:ext cx="556991" cy="482937"/>
          </a:xfrm>
          <a:prstGeom prst="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254932" y="2263838"/>
            <a:ext cx="1473789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“John”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231288" y="1780163"/>
            <a:ext cx="1540025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lookup_value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996747" y="1783581"/>
            <a:ext cx="144397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lookup_array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675943" y="1778674"/>
            <a:ext cx="144397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exact?</a:t>
            </a:r>
          </a:p>
        </p:txBody>
      </p:sp>
    </p:spTree>
    <p:extLst>
      <p:ext uri="{BB962C8B-B14F-4D97-AF65-F5344CB8AC3E}">
        <p14:creationId xmlns:p14="http://schemas.microsoft.com/office/powerpoint/2010/main" val="76818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2891" y="2589941"/>
            <a:ext cx="10474554" cy="690816"/>
            <a:chOff x="572891" y="2589941"/>
            <a:chExt cx="10474554" cy="690816"/>
          </a:xfrm>
        </p:grpSpPr>
        <p:sp>
          <p:nvSpPr>
            <p:cNvPr id="67" name="TextBox 66"/>
            <p:cNvSpPr txBox="1"/>
            <p:nvPr/>
          </p:nvSpPr>
          <p:spPr>
            <a:xfrm>
              <a:off x="572891" y="2589941"/>
              <a:ext cx="17449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=INDEX (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7469" y="2591428"/>
              <a:ext cx="162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,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233896" y="2626715"/>
              <a:ext cx="1543573" cy="548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“answer” array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76041" y="2592658"/>
              <a:ext cx="16446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MATCH (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581889" y="2626715"/>
              <a:ext cx="1540025" cy="65404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 to find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63942" y="2672913"/>
              <a:ext cx="162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,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347348" y="2626715"/>
              <a:ext cx="1443976" cy="6540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“search” array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026544" y="2626715"/>
              <a:ext cx="1443976" cy="65404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always exact! (0)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751353" y="2672912"/>
              <a:ext cx="1625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,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501884" y="2589941"/>
              <a:ext cx="545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7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relative references ($A$1:$A$2) as appropriate</a:t>
            </a:r>
          </a:p>
          <a:p>
            <a:r>
              <a:rPr lang="en-US" dirty="0"/>
              <a:t>Watch out for the “exact match” fields!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1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When would VLOOKUP fail?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Two Dimensions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Multiple search criteria </a:t>
            </a:r>
            <a:r>
              <a:rPr lang="en-US" dirty="0"/>
              <a:t>– “John” and “Doe”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24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When would VLOOKUP fail?</a:t>
            </a:r>
          </a:p>
          <a:p>
            <a:pPr lvl="1"/>
            <a:r>
              <a:rPr lang="en-US" dirty="0"/>
              <a:t>Can’t look backwards</a:t>
            </a:r>
          </a:p>
          <a:p>
            <a:pPr lvl="1"/>
            <a:r>
              <a:rPr lang="en-US" dirty="0"/>
              <a:t>If you rearrange columns, formulas break</a:t>
            </a:r>
          </a:p>
          <a:p>
            <a:pPr lvl="1"/>
            <a:r>
              <a:rPr lang="en-US" dirty="0"/>
              <a:t>Formula audit less clear when inspecting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Two Dimensions </a:t>
            </a:r>
            <a:r>
              <a:rPr lang="en-US" dirty="0"/>
              <a:t>– use a </a:t>
            </a:r>
            <a:r>
              <a:rPr lang="en-US" b="1" dirty="0"/>
              <a:t>MATCH</a:t>
            </a:r>
            <a:r>
              <a:rPr lang="en-US" dirty="0"/>
              <a:t> in both the ‘row’ and ‘column’ fields of </a:t>
            </a:r>
            <a:r>
              <a:rPr lang="en-US" b="1" dirty="0"/>
              <a:t>INDEX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Multiple search criteria </a:t>
            </a:r>
            <a:r>
              <a:rPr lang="en-US" dirty="0"/>
              <a:t>– “John” and “Doe”</a:t>
            </a:r>
          </a:p>
          <a:p>
            <a:pPr lvl="1"/>
            <a:r>
              <a:rPr lang="en-US" dirty="0"/>
              <a:t>“Helper” columns</a:t>
            </a:r>
          </a:p>
          <a:p>
            <a:pPr lvl="1"/>
            <a:r>
              <a:rPr lang="en-US" dirty="0"/>
              <a:t>SUMPRODUCT (if getting numbers)</a:t>
            </a:r>
          </a:p>
          <a:p>
            <a:pPr lvl="1"/>
            <a:r>
              <a:rPr lang="en-US" dirty="0"/>
              <a:t>OFFSET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8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224555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24555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224555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24555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24555" y="410711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24555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66824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66824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466824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466824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466824" y="410711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66824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09093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09093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09093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709093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709093" y="410711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709093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951362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951362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951362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951362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951362" y="410711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20009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951362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9842" y="611167"/>
            <a:ext cx="225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VLOOKUP(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773960" y="741196"/>
            <a:ext cx="1543573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value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86773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583881" y="741197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1377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263410" y="741197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col_#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4369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951364" y="741196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03031" y="61116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82286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24555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466824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709093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951362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750504" y="310882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750504" y="260967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750504" y="360796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50504" y="460625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750504" y="410711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750504" y="510540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23700" y="2759978"/>
            <a:ext cx="0" cy="1023457"/>
          </a:xfrm>
          <a:prstGeom prst="straightConnector1">
            <a:avLst/>
          </a:prstGeom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992773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992773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992773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992773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92773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992773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224555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24555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224555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24555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24555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24555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66824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66824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466824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466824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466824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66824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09093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09093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09093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709093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709093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709093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951362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951362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951362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951362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951362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20009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951362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9842" y="604007"/>
            <a:ext cx="225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=VLOOKUP(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773960" y="741196"/>
            <a:ext cx="1543573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value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86773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583881" y="741197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1377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263410" y="741197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col_#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4369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951364" y="741196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03031" y="61116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82286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24555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466824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709093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951362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750504" y="310882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750504" y="260967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750504" y="360796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50504" y="460625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750504" y="410711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750504" y="510540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773960" y="1255889"/>
            <a:ext cx="1543573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“John”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82286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982286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982286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982286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82286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982286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214068" y="310882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14068" y="260967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214068" y="360796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14068" y="460625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14068" y="410711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14068" y="510540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56337" y="310882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56337" y="260967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456337" y="360796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456337" y="460625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456337" y="410711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56337" y="510540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698606" y="310882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98606" y="260967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698606" y="360796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698606" y="460625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698606" y="410711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698606" y="510540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940875" y="310882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940875" y="260967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940875" y="360796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940875" y="4606255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940875" y="410711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20009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940875" y="5105400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9842" y="604007"/>
            <a:ext cx="225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=VLOOKUP(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773960" y="741196"/>
            <a:ext cx="1543573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value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86773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583881" y="741197"/>
            <a:ext cx="1394671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1377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263410" y="741197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col_#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4369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951364" y="741196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03031" y="61116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82286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24555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466824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709093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951362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750504" y="310882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750504" y="260967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750504" y="360796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50504" y="460625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750504" y="410711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750504" y="510540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583881" y="1255890"/>
            <a:ext cx="1394671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B1:E6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773960" y="1255889"/>
            <a:ext cx="1543573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“John”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982286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982286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982286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82286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982286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982286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1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224555" y="3103491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24555" y="2604346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224555" y="3602636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24555" y="4600926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24555" y="4101781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24555" y="5100071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66824" y="3103491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66824" y="2604346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466824" y="3602636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466824" y="4600926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466824" y="4101781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66824" y="5100071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09093" y="3103491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09093" y="2604346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09093" y="3602636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709093" y="4600926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709093" y="4101781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709093" y="5100071"/>
            <a:ext cx="1023456" cy="3775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951362" y="3103491"/>
            <a:ext cx="1023456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951362" y="2604346"/>
            <a:ext cx="1023456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951362" y="3602636"/>
            <a:ext cx="1023456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951362" y="4600926"/>
            <a:ext cx="1023456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951362" y="4101781"/>
            <a:ext cx="1023456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20009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951362" y="5100071"/>
            <a:ext cx="1023456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9842" y="604007"/>
            <a:ext cx="225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=VLOOKUP(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773960" y="741196"/>
            <a:ext cx="1543573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value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86773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583881" y="741197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1377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263410" y="741197"/>
            <a:ext cx="1394671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col_#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4369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951364" y="741196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03031" y="61116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82286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24555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466824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709093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951362" y="2059318"/>
            <a:ext cx="1023456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750504" y="310882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750504" y="260967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750504" y="360796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50504" y="460625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750504" y="410711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750504" y="510540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06620" y="5599216"/>
            <a:ext cx="35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98705" y="5599216"/>
            <a:ext cx="35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40974" y="5599216"/>
            <a:ext cx="35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83243" y="5599216"/>
            <a:ext cx="35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263410" y="1255890"/>
            <a:ext cx="1394671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773960" y="1255889"/>
            <a:ext cx="1543573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“John”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4583881" y="1255890"/>
            <a:ext cx="1394671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B1:E6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982286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982286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982286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982286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982286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982286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7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224555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24555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224555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24555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24555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24555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66824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66824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466824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466824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466824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66824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709093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09093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709093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709093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709093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709093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951362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951362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951362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951362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951362" y="4107110"/>
            <a:ext cx="1023456" cy="3775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20009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951362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9842" y="604007"/>
            <a:ext cx="225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=VLOOKUP(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773960" y="741196"/>
            <a:ext cx="1543573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 value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86773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583881" y="741197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1377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263410" y="741197"/>
            <a:ext cx="1394671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col_#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4369" y="60400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,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951364" y="741196"/>
            <a:ext cx="1394671" cy="3775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03031" y="611167"/>
            <a:ext cx="16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82286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24555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466824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709093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951362" y="2059318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750504" y="310882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750504" y="260967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750504" y="360796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50504" y="4606255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750504" y="410711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750504" y="5105400"/>
            <a:ext cx="1023456" cy="37750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51364" y="1255889"/>
            <a:ext cx="1394671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773960" y="1255889"/>
            <a:ext cx="1543573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“John”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583881" y="1255890"/>
            <a:ext cx="1394671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B1:E6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263410" y="1255890"/>
            <a:ext cx="1394671" cy="3775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82286" y="310882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82286" y="260967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982286" y="360796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982286" y="4606255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982286" y="410711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982286" y="5105400"/>
            <a:ext cx="1023456" cy="3775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3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VLOOKUP</a:t>
            </a:r>
            <a:r>
              <a:rPr lang="en-US" dirty="0"/>
              <a:t>: Find “ABC” in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first column</a:t>
            </a:r>
            <a:r>
              <a:rPr lang="en-US" dirty="0"/>
              <a:t>, returns value ‘X’ columns to the right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HLOOKUP</a:t>
            </a:r>
            <a:r>
              <a:rPr lang="en-US" dirty="0"/>
              <a:t>: Find “ABC”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first row</a:t>
            </a:r>
            <a:r>
              <a:rPr lang="en-US" dirty="0"/>
              <a:t>, return value ‘X’ rows down</a:t>
            </a:r>
          </a:p>
        </p:txBody>
      </p:sp>
    </p:spTree>
    <p:extLst>
      <p:ext uri="{BB962C8B-B14F-4D97-AF65-F5344CB8AC3E}">
        <p14:creationId xmlns:p14="http://schemas.microsoft.com/office/powerpoint/2010/main" val="22119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relative references ($A$1:$A$2) as appropriate</a:t>
            </a:r>
          </a:p>
          <a:p>
            <a:r>
              <a:rPr lang="en-US" dirty="0"/>
              <a:t>Don’t forget the “exact match” field!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1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537" y="2561916"/>
            <a:ext cx="10515600" cy="1325563"/>
          </a:xfrm>
        </p:spPr>
        <p:txBody>
          <a:bodyPr/>
          <a:lstStyle/>
          <a:p>
            <a:r>
              <a:rPr lang="en-US" b="1" dirty="0"/>
              <a:t>INDEX/MATCH </a:t>
            </a:r>
            <a:r>
              <a:rPr lang="en-US" dirty="0"/>
              <a:t>– A better way!</a:t>
            </a:r>
          </a:p>
        </p:txBody>
      </p:sp>
    </p:spTree>
    <p:extLst>
      <p:ext uri="{BB962C8B-B14F-4D97-AF65-F5344CB8AC3E}">
        <p14:creationId xmlns:p14="http://schemas.microsoft.com/office/powerpoint/2010/main" val="294322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498</Words>
  <Application>Microsoft Office PowerPoint</Application>
  <PresentationFormat>Widescreen</PresentationFormat>
  <Paragraphs>244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Activity #1</vt:lpstr>
      <vt:lpstr>INDEX/MATCH – A better way!</vt:lpstr>
      <vt:lpstr>PowerPoint Presentation</vt:lpstr>
      <vt:lpstr>PowerPoint Presentation</vt:lpstr>
      <vt:lpstr>PowerPoint Presentation</vt:lpstr>
      <vt:lpstr>Activity</vt:lpstr>
      <vt:lpstr>Advanced</vt:lpstr>
      <vt:lpstr>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Humphrey</dc:creator>
  <cp:lastModifiedBy>Neal Humphrey</cp:lastModifiedBy>
  <cp:revision>25</cp:revision>
  <dcterms:created xsi:type="dcterms:W3CDTF">2016-07-05T23:09:39Z</dcterms:created>
  <dcterms:modified xsi:type="dcterms:W3CDTF">2016-07-11T14:23:43Z</dcterms:modified>
</cp:coreProperties>
</file>