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270" r:id="rId4"/>
    <p:sldId id="272" r:id="rId5"/>
    <p:sldId id="311" r:id="rId6"/>
    <p:sldId id="309" r:id="rId7"/>
    <p:sldId id="291" r:id="rId8"/>
    <p:sldId id="274" r:id="rId9"/>
    <p:sldId id="310" r:id="rId10"/>
    <p:sldId id="275" r:id="rId11"/>
    <p:sldId id="282" r:id="rId12"/>
    <p:sldId id="306" r:id="rId13"/>
    <p:sldId id="307" r:id="rId14"/>
    <p:sldId id="285" r:id="rId15"/>
    <p:sldId id="297" r:id="rId16"/>
    <p:sldId id="298" r:id="rId17"/>
    <p:sldId id="293" r:id="rId18"/>
    <p:sldId id="289" r:id="rId19"/>
    <p:sldId id="308" r:id="rId20"/>
    <p:sldId id="299" r:id="rId21"/>
    <p:sldId id="276" r:id="rId22"/>
    <p:sldId id="280" r:id="rId23"/>
    <p:sldId id="281" r:id="rId24"/>
    <p:sldId id="277" r:id="rId25"/>
    <p:sldId id="279" r:id="rId26"/>
    <p:sldId id="283" r:id="rId27"/>
    <p:sldId id="284" r:id="rId28"/>
    <p:sldId id="292" r:id="rId29"/>
    <p:sldId id="27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18" autoAdjust="0"/>
  </p:normalViewPr>
  <p:slideViewPr>
    <p:cSldViewPr>
      <p:cViewPr varScale="1">
        <p:scale>
          <a:sx n="68" d="100"/>
          <a:sy n="68" d="100"/>
        </p:scale>
        <p:origin x="181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2019</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2019/4/4</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395ABD29-FB4B-4289-A3C4-B5B125FED8F8}" type="datetime1">
              <a:rPr lang="zh-CN" altLang="en-US" smtClean="0"/>
              <a:t>2019/4/4</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700986B1-7CB0-45A9-A795-BD062051F225}" type="datetime1">
              <a:rPr lang="zh-CN" altLang="en-US" smtClean="0"/>
              <a:t>2019/4/4</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4E66CA4B-62FD-4F41-A273-D0CE20CE9D2C}" type="datetime1">
              <a:rPr lang="zh-CN" altLang="en-US" smtClean="0"/>
              <a:t>2019/4/4</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8A217C72-D1A8-4AAF-85C3-457A1C629658}" type="datetime1">
              <a:rPr lang="zh-CN" altLang="en-US" smtClean="0"/>
              <a:t>2019/4/4</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6C342930-584E-419B-A671-37EC0C92F8ED}" type="datetime1">
              <a:rPr lang="zh-CN" altLang="en-US" smtClean="0"/>
              <a:t>2019/4/4</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D7878769-730F-4726-87BF-0F749A8E2638}" type="datetime1">
              <a:rPr lang="zh-CN" altLang="en-US" smtClean="0"/>
              <a:t>2019/4/4</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AE05D7DB-7C00-402E-8967-4E9C7E66E963}" type="datetime1">
              <a:rPr lang="zh-CN" altLang="en-US" smtClean="0"/>
              <a:t>2019/4/4</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3672CB05-5C36-4C31-8CAB-AE0023A1B9C8}" type="datetime1">
              <a:rPr lang="zh-CN" altLang="en-US" smtClean="0"/>
              <a:t>2019/4/4</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F3976007-893A-457C-BBD7-A094EFDA5302}" type="datetime1">
              <a:rPr lang="zh-CN" altLang="en-US" smtClean="0"/>
              <a:t>2019/4/4</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D4D89B0E-6E50-4259-B190-49097CC19A41}" type="datetime1">
              <a:rPr lang="zh-CN" altLang="en-US" smtClean="0"/>
              <a:t>2019/4/4</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C08E68A2-AD48-4974-B9F0-FEADD0E590E4}" type="datetime1">
              <a:rPr lang="zh-CN" altLang="en-US" smtClean="0"/>
              <a:t>2019/4/4</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2019/4/4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55EB5-1790-4C28-BDCF-B92FED946390}"/>
              </a:ext>
            </a:extLst>
          </p:cNvPr>
          <p:cNvSpPr>
            <a:spLocks noGrp="1"/>
          </p:cNvSpPr>
          <p:nvPr>
            <p:ph type="title"/>
          </p:nvPr>
        </p:nvSpPr>
        <p:spPr/>
        <p:txBody>
          <a:bodyPr/>
          <a:lstStyle/>
          <a:p>
            <a:r>
              <a:rPr lang="zh-CN" altLang="en-US" dirty="0"/>
              <a:t>生成树原理 </a:t>
            </a:r>
            <a:r>
              <a:rPr lang="en-US" altLang="zh-CN" dirty="0"/>
              <a:t>– </a:t>
            </a:r>
            <a:r>
              <a:rPr lang="zh-CN" altLang="en-US" dirty="0"/>
              <a:t>端口状态的选择</a:t>
            </a:r>
          </a:p>
        </p:txBody>
      </p:sp>
      <p:sp>
        <p:nvSpPr>
          <p:cNvPr id="3" name="内容占位符 2">
            <a:extLst>
              <a:ext uri="{FF2B5EF4-FFF2-40B4-BE49-F238E27FC236}">
                <a16:creationId xmlns:a16="http://schemas.microsoft.com/office/drawing/2014/main" id="{A1ABF198-D505-4D3F-A93E-08B79B05311B}"/>
              </a:ext>
            </a:extLst>
          </p:cNvPr>
          <p:cNvSpPr>
            <a:spLocks noGrp="1"/>
          </p:cNvSpPr>
          <p:nvPr>
            <p:ph idx="1"/>
          </p:nvPr>
        </p:nvSpPr>
        <p:spPr>
          <a:xfrm>
            <a:off x="457200" y="1444978"/>
            <a:ext cx="8229600" cy="5034843"/>
          </a:xfrm>
        </p:spPr>
        <p:txBody>
          <a:bodyPr/>
          <a:lstStyle/>
          <a:p>
            <a:r>
              <a:rPr lang="zh-CN" altLang="en-US" dirty="0"/>
              <a:t>根端口的选择</a:t>
            </a:r>
            <a:endParaRPr lang="en-US" altLang="zh-CN" dirty="0"/>
          </a:p>
          <a:p>
            <a:pPr lvl="1"/>
            <a:r>
              <a:rPr lang="zh-CN" altLang="en-US" dirty="0"/>
              <a:t>除根节点外，每个节点都有一个根端口，用于连接到根节点</a:t>
            </a:r>
            <a:endParaRPr lang="en-US" altLang="zh-CN" dirty="0"/>
          </a:p>
          <a:p>
            <a:pPr lvl="1"/>
            <a:r>
              <a:rPr lang="zh-CN" altLang="en-US" dirty="0"/>
              <a:t>一个节点的所有端口中，根端口到根节点的开销最小</a:t>
            </a:r>
            <a:endParaRPr lang="en-US" altLang="zh-CN" dirty="0"/>
          </a:p>
          <a:p>
            <a:endParaRPr lang="en-US" altLang="zh-CN" dirty="0"/>
          </a:p>
          <a:p>
            <a:r>
              <a:rPr lang="zh-CN" altLang="en-US" dirty="0"/>
              <a:t>指定端口的选择</a:t>
            </a:r>
            <a:endParaRPr lang="en-US" altLang="zh-CN" dirty="0"/>
          </a:p>
          <a:p>
            <a:pPr lvl="1"/>
            <a:r>
              <a:rPr lang="zh-CN" altLang="en-US" dirty="0"/>
              <a:t>每个网段中到根节点开销最小的端口为指定端口</a:t>
            </a:r>
            <a:endParaRPr lang="en-US" altLang="zh-CN" dirty="0"/>
          </a:p>
          <a:p>
            <a:pPr lvl="1"/>
            <a:r>
              <a:rPr lang="zh-CN" altLang="en-US" dirty="0"/>
              <a:t>每个网段中，有且只有一个指定端口</a:t>
            </a:r>
            <a:endParaRPr lang="en-US" altLang="zh-CN" dirty="0"/>
          </a:p>
          <a:p>
            <a:endParaRPr lang="en-US" altLang="zh-CN" dirty="0"/>
          </a:p>
          <a:p>
            <a:r>
              <a:rPr lang="zh-CN" altLang="en-US" dirty="0"/>
              <a:t>其他端口的选择</a:t>
            </a:r>
            <a:endParaRPr lang="en-US" altLang="zh-CN" dirty="0"/>
          </a:p>
          <a:p>
            <a:pPr lvl="1"/>
            <a:r>
              <a:rPr lang="zh-CN" altLang="en-US" dirty="0"/>
              <a:t>除根端口和指定端口外，剩余都是其他端口</a:t>
            </a:r>
            <a:endParaRPr lang="en-US" altLang="zh-CN" dirty="0"/>
          </a:p>
        </p:txBody>
      </p:sp>
      <p:sp>
        <p:nvSpPr>
          <p:cNvPr id="4" name="灯片编号占位符 3">
            <a:extLst>
              <a:ext uri="{FF2B5EF4-FFF2-40B4-BE49-F238E27FC236}">
                <a16:creationId xmlns:a16="http://schemas.microsoft.com/office/drawing/2014/main" id="{8520930C-329E-4A33-B091-E002728B2CFF}"/>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245297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 </a:t>
            </a:r>
            <a:r>
              <a:rPr lang="en-US" altLang="zh-CN" dirty="0"/>
              <a:t>– </a:t>
            </a:r>
            <a:r>
              <a:rPr lang="zh-CN" altLang="en-US" dirty="0"/>
              <a:t>基本结构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t>每个端口存储本网段的通过开销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r>
              <a:rPr lang="zh-CN" altLang="en-US" dirty="0"/>
              <a:t>每个端口记录</a:t>
            </a:r>
            <a:r>
              <a:rPr lang="zh-CN" altLang="en-US" dirty="0">
                <a:solidFill>
                  <a:srgbClr val="FF0000"/>
                </a:solidFill>
              </a:rPr>
              <a:t>本网段到根节点最小开销路径的配置</a:t>
            </a:r>
            <a:r>
              <a:rPr lang="en-US" altLang="zh-CN" dirty="0">
                <a:solidFill>
                  <a:srgbClr val="FF0000"/>
                </a:solidFill>
              </a:rPr>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en-US" altLang="zh-CN" dirty="0"/>
              <a:t>STP</a:t>
            </a:r>
            <a:r>
              <a:rPr lang="zh-CN" altLang="en-US" dirty="0"/>
              <a:t>收敛后，每个网段内所有端口存储的配置都相同</a:t>
            </a:r>
          </a:p>
        </p:txBody>
      </p:sp>
      <p:sp>
        <p:nvSpPr>
          <p:cNvPr id="4" name="灯片编号占位符 3">
            <a:extLst>
              <a:ext uri="{FF2B5EF4-FFF2-40B4-BE49-F238E27FC236}">
                <a16:creationId xmlns:a16="http://schemas.microsoft.com/office/drawing/2014/main" id="{C1C186BC-FBA6-4187-A124-1EE10A46F145}"/>
              </a:ext>
            </a:extLst>
          </p:cNvPr>
          <p:cNvSpPr>
            <a:spLocks noGrp="1"/>
          </p:cNvSpPr>
          <p:nvPr>
            <p:ph type="sldNum" sz="quarter" idx="11"/>
          </p:nvPr>
        </p:nvSpPr>
        <p:spPr/>
        <p:txBody>
          <a:bodyPr/>
          <a:lstStyle/>
          <a:p>
            <a:fld id="{C2EED88A-182A-4877-BD12-0DE2FB9B90B1}" type="slidenum">
              <a:rPr lang="zh-CN" altLang="en-US" smtClean="0"/>
              <a:t>11</a:t>
            </a:fld>
            <a:endParaRPr lang="zh-CN" altLang="en-US"/>
          </a:p>
        </p:txBody>
      </p:sp>
    </p:spTree>
    <p:extLst>
      <p:ext uri="{BB962C8B-B14F-4D97-AF65-F5344CB8AC3E}">
        <p14:creationId xmlns:p14="http://schemas.microsoft.com/office/powerpoint/2010/main" val="46637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 </a:t>
            </a:r>
            <a:r>
              <a:rPr lang="en-US" altLang="zh-CN" dirty="0"/>
              <a:t>– </a:t>
            </a:r>
            <a:r>
              <a:rPr lang="zh-CN" altLang="en-US" dirty="0"/>
              <a:t>基本结构</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t>每个节点记录本节点到根节点的最小开销路径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en-US" altLang="zh-CN" dirty="0"/>
              <a:t>STP</a:t>
            </a:r>
            <a:r>
              <a:rPr lang="zh-CN" altLang="en-US" dirty="0"/>
              <a:t>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a:extLst>
              <a:ext uri="{FF2B5EF4-FFF2-40B4-BE49-F238E27FC236}">
                <a16:creationId xmlns:a16="http://schemas.microsoft.com/office/drawing/2014/main" id="{396E59D8-6E22-4C7E-89CF-F4FCD26FAC96}"/>
              </a:ext>
            </a:extLst>
          </p:cNvPr>
          <p:cNvSpPr>
            <a:spLocks noGrp="1"/>
          </p:cNvSpPr>
          <p:nvPr>
            <p:ph type="sldNum" sz="quarter" idx="11"/>
          </p:nvPr>
        </p:nvSpPr>
        <p:spPr/>
        <p:txBody>
          <a:bodyPr/>
          <a:lstStyle/>
          <a:p>
            <a:fld id="{C2EED88A-182A-4877-BD12-0DE2FB9B90B1}" type="slidenum">
              <a:rPr lang="zh-CN" altLang="en-US" smtClean="0"/>
              <a:t>12</a:t>
            </a:fld>
            <a:endParaRPr lang="zh-CN" altLang="en-US"/>
          </a:p>
        </p:txBody>
      </p:sp>
    </p:spTree>
    <p:extLst>
      <p:ext uri="{BB962C8B-B14F-4D97-AF65-F5344CB8AC3E}">
        <p14:creationId xmlns:p14="http://schemas.microsoft.com/office/powerpoint/2010/main" val="244743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04C073D-F3FF-429A-A9BC-F60FCE6D1A6E}"/>
              </a:ext>
            </a:extLst>
          </p:cNvPr>
          <p:cNvSpPr>
            <a:spLocks noGrp="1"/>
          </p:cNvSpPr>
          <p:nvPr>
            <p:ph type="sldNum" sz="quarter" idx="11"/>
          </p:nvPr>
        </p:nvSpPr>
        <p:spPr/>
        <p:txBody>
          <a:bodyPr/>
          <a:lstStyle/>
          <a:p>
            <a:fld id="{C2EED88A-182A-4877-BD12-0DE2FB9B90B1}" type="slidenum">
              <a:rPr lang="zh-CN" altLang="en-US" smtClean="0"/>
              <a:t>13</a:t>
            </a:fld>
            <a:endParaRPr lang="zh-CN" altLang="en-US"/>
          </a:p>
        </p:txBody>
      </p:sp>
    </p:spTree>
    <p:extLst>
      <p:ext uri="{BB962C8B-B14F-4D97-AF65-F5344CB8AC3E}">
        <p14:creationId xmlns:p14="http://schemas.microsoft.com/office/powerpoint/2010/main" val="46799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p:txBody>
          <a:bodyPr/>
          <a:lstStyle/>
          <a:p>
            <a:r>
              <a:rPr lang="zh-CN" altLang="en-US" dirty="0"/>
              <a:t>生成树机制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C1262FE-AB6D-4B21-9EFD-B924740188BD}"/>
              </a:ext>
            </a:extLst>
          </p:cNvPr>
          <p:cNvSpPr>
            <a:spLocks noGrp="1"/>
          </p:cNvSpPr>
          <p:nvPr>
            <p:ph type="sldNum" sz="quarter" idx="11"/>
          </p:nvPr>
        </p:nvSpPr>
        <p:spPr/>
        <p:txBody>
          <a:bodyPr/>
          <a:lstStyle/>
          <a:p>
            <a:fld id="{C2EED88A-182A-4877-BD12-0DE2FB9B90B1}" type="slidenum">
              <a:rPr lang="zh-CN" altLang="en-US" smtClean="0"/>
              <a:t>14</a:t>
            </a:fld>
            <a:endParaRPr lang="zh-CN" altLang="en-US"/>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7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优先级高，说明该网段通过对方端口连接根节点开销更小</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否则，说明该网段通过本端口连接根节点开销更小</a:t>
            </a:r>
            <a:endParaRPr lang="en-US" altLang="zh-CN" dirty="0"/>
          </a:p>
          <a:p>
            <a:pPr lvl="1"/>
            <a:r>
              <a:rPr lang="zh-CN" altLang="en-US" dirty="0"/>
              <a:t>该端口是指定端口，发送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a:extLst>
              <a:ext uri="{FF2B5EF4-FFF2-40B4-BE49-F238E27FC236}">
                <a16:creationId xmlns:a16="http://schemas.microsoft.com/office/drawing/2014/main" id="{0AFACA09-94D2-4F3D-BDC4-F6CC4D2DC7F3}"/>
              </a:ext>
            </a:extLst>
          </p:cNvPr>
          <p:cNvSpPr>
            <a:spLocks noGrp="1"/>
          </p:cNvSpPr>
          <p:nvPr>
            <p:ph type="sldNum" sz="quarter" idx="11"/>
          </p:nvPr>
        </p:nvSpPr>
        <p:spPr/>
        <p:txBody>
          <a:bodyPr/>
          <a:lstStyle/>
          <a:p>
            <a:fld id="{C2EED88A-182A-4877-BD12-0DE2FB9B90B1}" type="slidenum">
              <a:rPr lang="zh-CN" altLang="en-US" smtClean="0"/>
              <a:t>15</a:t>
            </a:fld>
            <a:endParaRPr lang="zh-CN" altLang="en-US"/>
          </a:p>
        </p:txBody>
      </p:sp>
    </p:spTree>
    <p:extLst>
      <p:ext uri="{BB962C8B-B14F-4D97-AF65-F5344CB8AC3E}">
        <p14:creationId xmlns:p14="http://schemas.microsoft.com/office/powerpoint/2010/main" val="189519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zh-CN" altLang="en-US" dirty="0"/>
              <a:t>一、</a:t>
            </a:r>
            <a:r>
              <a:rPr lang="en-US" altLang="zh-CN" dirty="0"/>
              <a:t>Config</a:t>
            </a:r>
            <a:r>
              <a:rPr lang="zh-CN" altLang="en-US" dirty="0"/>
              <a:t>之间的优先级比较</a:t>
            </a:r>
          </a:p>
        </p:txBody>
      </p:sp>
      <p:sp>
        <p:nvSpPr>
          <p:cNvPr id="4" name="灯片编号占位符 3">
            <a:extLst>
              <a:ext uri="{FF2B5EF4-FFF2-40B4-BE49-F238E27FC236}">
                <a16:creationId xmlns:a16="http://schemas.microsoft.com/office/drawing/2014/main" id="{830D0F1D-6FCB-40BF-983A-A52CD41222AE}"/>
              </a:ext>
            </a:extLst>
          </p:cNvPr>
          <p:cNvSpPr>
            <a:spLocks noGrp="1"/>
          </p:cNvSpPr>
          <p:nvPr>
            <p:ph type="sldNum" sz="quarter" idx="11"/>
          </p:nvPr>
        </p:nvSpPr>
        <p:spPr/>
        <p:txBody>
          <a:bodyPr/>
          <a:lstStyle/>
          <a:p>
            <a:fld id="{C2EED88A-182A-4877-BD12-0DE2FB9B90B1}" type="slidenum">
              <a:rPr lang="zh-CN" altLang="en-US" smtClean="0"/>
              <a:t>16</a:t>
            </a:fld>
            <a:endParaRPr lang="zh-CN" altLang="en-US"/>
          </a:p>
        </p:txBody>
      </p:sp>
      <p:sp>
        <p:nvSpPr>
          <p:cNvPr id="5" name="矩形 4">
            <a:extLst>
              <a:ext uri="{FF2B5EF4-FFF2-40B4-BE49-F238E27FC236}">
                <a16:creationId xmlns:a16="http://schemas.microsoft.com/office/drawing/2014/main" id="{E7BBB558-5C84-42BB-93BB-C666C2026DC5}"/>
              </a:ext>
            </a:extLst>
          </p:cNvPr>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a:extLst>
              <a:ext uri="{FF2B5EF4-FFF2-40B4-BE49-F238E27FC236}">
                <a16:creationId xmlns:a16="http://schemas.microsoft.com/office/drawing/2014/main" id="{FD918DAE-E353-4AFF-9938-1F2F34A084E4}"/>
              </a:ext>
            </a:extLst>
          </p:cNvPr>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a:extLst>
              <a:ext uri="{FF2B5EF4-FFF2-40B4-BE49-F238E27FC236}">
                <a16:creationId xmlns:a16="http://schemas.microsoft.com/office/drawing/2014/main" id="{6AC6F36E-93D2-4BF1-AB7F-3E8CCDE2203F}"/>
              </a:ext>
            </a:extLst>
          </p:cNvPr>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a:extLst>
              <a:ext uri="{FF2B5EF4-FFF2-40B4-BE49-F238E27FC236}">
                <a16:creationId xmlns:a16="http://schemas.microsoft.com/office/drawing/2014/main" id="{EBABD63E-E961-46C7-BEA2-897B16FF318B}"/>
              </a:ext>
            </a:extLst>
          </p:cNvPr>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1788582"/>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grpSp>
        <p:nvGrpSpPr>
          <p:cNvPr id="24" name="组合 23">
            <a:extLst>
              <a:ext uri="{FF2B5EF4-FFF2-40B4-BE49-F238E27FC236}">
                <a16:creationId xmlns:a16="http://schemas.microsoft.com/office/drawing/2014/main" id="{ED2BB31A-B0F6-478E-88B9-2FF7FEF3D56F}"/>
              </a:ext>
            </a:extLst>
          </p:cNvPr>
          <p:cNvGrpSpPr/>
          <p:nvPr/>
        </p:nvGrpSpPr>
        <p:grpSpPr>
          <a:xfrm>
            <a:off x="724463" y="2792883"/>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3771671"/>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
        <p:nvSpPr>
          <p:cNvPr id="26" name="内容占位符 2">
            <a:extLst>
              <a:ext uri="{FF2B5EF4-FFF2-40B4-BE49-F238E27FC236}">
                <a16:creationId xmlns:a16="http://schemas.microsoft.com/office/drawing/2014/main" id="{62933F4B-56E8-4A70-8D81-27A7B618C28C}"/>
              </a:ext>
            </a:extLst>
          </p:cNvPr>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二、更新节点状态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endParaRPr lang="en-US" altLang="zh-CN" dirty="0"/>
          </a:p>
          <a:p>
            <a:r>
              <a:rPr lang="zh-CN" altLang="en-US" dirty="0"/>
              <a:t>如果不存在根端口，则该节点为根节点</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NULL</a:t>
            </a: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pPr marL="457188"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6C46598F-9B27-44B0-8650-9EFF585D52B5}"/>
              </a:ext>
            </a:extLst>
          </p:cNvPr>
          <p:cNvSpPr>
            <a:spLocks noGrp="1"/>
          </p:cNvSpPr>
          <p:nvPr>
            <p:ph type="sldNum" sz="quarter" idx="11"/>
          </p:nvPr>
        </p:nvSpPr>
        <p:spPr/>
        <p:txBody>
          <a:bodyPr/>
          <a:lstStyle/>
          <a:p>
            <a:fld id="{C2EED88A-182A-4877-BD12-0DE2FB9B90B1}" type="slidenum">
              <a:rPr lang="zh-CN" altLang="en-US" smtClean="0"/>
              <a:t>17</a:t>
            </a:fld>
            <a:endParaRPr lang="zh-CN" altLang="en-US"/>
          </a:p>
        </p:txBody>
      </p:sp>
    </p:spTree>
    <p:extLst>
      <p:ext uri="{BB962C8B-B14F-4D97-AF65-F5344CB8AC3E}">
        <p14:creationId xmlns:p14="http://schemas.microsoft.com/office/powerpoint/2010/main" val="275519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三、更新端口的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dirty="0"/>
              <a:t>节点在更新自己的状态后，需要更新哪些端口的</a:t>
            </a:r>
            <a:r>
              <a:rPr lang="en-US" altLang="zh-CN" dirty="0"/>
              <a:t>Config</a:t>
            </a:r>
            <a:r>
              <a:rPr lang="zh-CN" altLang="en-US" dirty="0"/>
              <a:t>？</a:t>
            </a:r>
            <a:endParaRPr lang="en-US" altLang="zh-CN" dirty="0"/>
          </a:p>
          <a:p>
            <a:pPr lvl="1"/>
            <a:r>
              <a:rPr lang="zh-CN" altLang="en-US" dirty="0"/>
              <a:t>如果一个端口为非指定端口，且</a:t>
            </a:r>
            <a:r>
              <a:rPr lang="zh-CN" altLang="en-US" dirty="0">
                <a:solidFill>
                  <a:srgbClr val="FF0000"/>
                </a:solidFill>
              </a:rPr>
              <a:t>其网段通过本节点到根节点的开销比通过对端节点的开销小</a:t>
            </a:r>
            <a:r>
              <a:rPr lang="zh-CN" altLang="en-US" dirty="0"/>
              <a:t>，那么该端口成为指定端口：</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designated_switch</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switch_id</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designated_port</a:t>
            </a:r>
            <a:r>
              <a:rPr lang="en-US" altLang="zh-CN" dirty="0">
                <a:latin typeface="Courier New" panose="02070309020205020404" pitchFamily="49" charset="0"/>
                <a:cs typeface="Courier New" panose="02070309020205020404" pitchFamily="49" charset="0"/>
              </a:rPr>
              <a:t> = p-&gt;</a:t>
            </a:r>
            <a:r>
              <a:rPr lang="en-US" altLang="zh-CN" dirty="0" err="1">
                <a:latin typeface="Courier New" panose="02070309020205020404" pitchFamily="49" charset="0"/>
                <a:cs typeface="Courier New" panose="02070309020205020404" pitchFamily="49" charset="0"/>
              </a:rPr>
              <a:t>port_id</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r>
              <a:rPr lang="zh-CN" altLang="en-US" dirty="0"/>
              <a:t>对于所有指定端口，更新其认为的根节点和路径开销：</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designated_root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designated_root</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designated_cost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designated_cost</a:t>
            </a:r>
            <a:endParaRPr lang="en-US" altLang="zh-CN" dirty="0">
              <a:latin typeface="Courier New" panose="02070309020205020404" pitchFamily="49" charset="0"/>
              <a:cs typeface="Courier New" panose="02070309020205020404" pitchFamily="49" charset="0"/>
            </a:endParaRPr>
          </a:p>
          <a:p>
            <a:pPr lvl="1"/>
            <a:endParaRPr lang="zh-CN" altLang="en-US" dirty="0"/>
          </a:p>
        </p:txBody>
      </p:sp>
      <p:sp>
        <p:nvSpPr>
          <p:cNvPr id="4" name="灯片编号占位符 3">
            <a:extLst>
              <a:ext uri="{FF2B5EF4-FFF2-40B4-BE49-F238E27FC236}">
                <a16:creationId xmlns:a16="http://schemas.microsoft.com/office/drawing/2014/main" id="{E0F5C860-BE47-4B3B-8C6B-E3327F8E97BF}"/>
              </a:ext>
            </a:extLst>
          </p:cNvPr>
          <p:cNvSpPr>
            <a:spLocks noGrp="1"/>
          </p:cNvSpPr>
          <p:nvPr>
            <p:ph type="sldNum" sz="quarter" idx="11"/>
          </p:nvPr>
        </p:nvSpPr>
        <p:spPr/>
        <p:txBody>
          <a:bodyPr/>
          <a:lstStyle/>
          <a:p>
            <a:fld id="{C2EED88A-182A-4877-BD12-0DE2FB9B90B1}" type="slidenum">
              <a:rPr lang="zh-CN" altLang="en-US" smtClean="0"/>
              <a:t>18</a:t>
            </a:fld>
            <a:endParaRPr lang="zh-CN" altLang="en-US"/>
          </a:p>
        </p:txBody>
      </p:sp>
    </p:spTree>
    <p:extLst>
      <p:ext uri="{BB962C8B-B14F-4D97-AF65-F5344CB8AC3E}">
        <p14:creationId xmlns:p14="http://schemas.microsoft.com/office/powerpoint/2010/main" val="259607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a:extLst>
              <a:ext uri="{FF2B5EF4-FFF2-40B4-BE49-F238E27FC236}">
                <a16:creationId xmlns:a16="http://schemas.microsoft.com/office/drawing/2014/main" id="{C45EDBBA-FEBD-4EE3-AD0F-9B88AF44F012}"/>
              </a:ext>
            </a:extLst>
          </p:cNvPr>
          <p:cNvSpPr>
            <a:spLocks noGrp="1"/>
          </p:cNvSpPr>
          <p:nvPr>
            <p:ph type="sldNum" sz="quarter" idx="11"/>
          </p:nvPr>
        </p:nvSpPr>
        <p:spPr/>
        <p:txBody>
          <a:bodyPr/>
          <a:lstStyle/>
          <a:p>
            <a:fld id="{C2EED88A-182A-4877-BD12-0DE2FB9B90B1}" type="slidenum">
              <a:rPr lang="zh-CN" altLang="en-US" smtClean="0"/>
              <a:t>19</a:t>
            </a:fld>
            <a:endParaRPr lang="zh-CN" altLang="en-US"/>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extLst>
      <p:ext uri="{BB962C8B-B14F-4D97-AF65-F5344CB8AC3E}">
        <p14:creationId xmlns:p14="http://schemas.microsoft.com/office/powerpoint/2010/main" val="35295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什么是生成树拓扑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extLst>
      <p:ext uri="{BB962C8B-B14F-4D97-AF65-F5344CB8AC3E}">
        <p14:creationId xmlns:p14="http://schemas.microsoft.com/office/powerpoint/2010/main" val="13357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a:extLst>
              <a:ext uri="{FF2B5EF4-FFF2-40B4-BE49-F238E27FC236}">
                <a16:creationId xmlns:a16="http://schemas.microsoft.com/office/drawing/2014/main" id="{A35FD086-A784-4A1F-B3F6-88843998B05B}"/>
              </a:ext>
            </a:extLst>
          </p:cNvPr>
          <p:cNvSpPr>
            <a:spLocks noGrp="1"/>
          </p:cNvSpPr>
          <p:nvPr>
            <p:ph type="sldNum" sz="quarter" idx="11"/>
          </p:nvPr>
        </p:nvSpPr>
        <p:spPr/>
        <p:txBody>
          <a:bodyPr/>
          <a:lstStyle/>
          <a:p>
            <a:fld id="{C2EED88A-182A-4877-BD12-0DE2FB9B90B1}" type="slidenum">
              <a:rPr lang="zh-CN" altLang="en-US" smtClean="0"/>
              <a:t>20</a:t>
            </a:fld>
            <a:endParaRPr lang="zh-CN" altLang="en-US"/>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Tree>
    <p:extLst>
      <p:ext uri="{BB962C8B-B14F-4D97-AF65-F5344CB8AC3E}">
        <p14:creationId xmlns:p14="http://schemas.microsoft.com/office/powerpoint/2010/main" val="205981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a:extLst>
              <a:ext uri="{FF2B5EF4-FFF2-40B4-BE49-F238E27FC236}">
                <a16:creationId xmlns:a16="http://schemas.microsoft.com/office/drawing/2014/main" id="{16EA4A7D-A57C-4FB8-8C44-A846767367B5}"/>
              </a:ext>
            </a:extLst>
          </p:cNvPr>
          <p:cNvSpPr>
            <a:spLocks noGrp="1"/>
          </p:cNvSpPr>
          <p:nvPr>
            <p:ph type="sldNum" sz="quarter" idx="11"/>
          </p:nvPr>
        </p:nvSpPr>
        <p:spPr/>
        <p:txBody>
          <a:bodyPr/>
          <a:lstStyle/>
          <a:p>
            <a:fld id="{C2EED88A-182A-4877-BD12-0DE2FB9B90B1}" type="slidenum">
              <a:rPr lang="zh-CN" altLang="en-US" smtClean="0"/>
              <a:t>21</a:t>
            </a:fld>
            <a:endParaRPr lang="zh-CN" altLang="en-US"/>
          </a:p>
        </p:txBody>
      </p:sp>
    </p:spTree>
    <p:extLst>
      <p:ext uri="{BB962C8B-B14F-4D97-AF65-F5344CB8AC3E}">
        <p14:creationId xmlns:p14="http://schemas.microsoft.com/office/powerpoint/2010/main" val="54036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4" name="灯片编号占位符 3">
            <a:extLst>
              <a:ext uri="{FF2B5EF4-FFF2-40B4-BE49-F238E27FC236}">
                <a16:creationId xmlns:a16="http://schemas.microsoft.com/office/drawing/2014/main" id="{30108DBD-D387-4EE0-AB3A-764FFB9E997C}"/>
              </a:ext>
            </a:extLst>
          </p:cNvPr>
          <p:cNvSpPr>
            <a:spLocks noGrp="1"/>
          </p:cNvSpPr>
          <p:nvPr>
            <p:ph type="sldNum" sz="quarter" idx="11"/>
          </p:nvPr>
        </p:nvSpPr>
        <p:spPr/>
        <p:txBody>
          <a:bodyPr/>
          <a:lstStyle/>
          <a:p>
            <a:fld id="{C2EED88A-182A-4877-BD12-0DE2FB9B90B1}" type="slidenum">
              <a:rPr lang="zh-CN" altLang="en-US" smtClean="0"/>
              <a:t>22</a:t>
            </a:fld>
            <a:endParaRPr lang="zh-CN" altLang="en-US"/>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8122-BE8D-45D5-8CA6-7D8678E34881}"/>
              </a:ext>
            </a:extLst>
          </p:cNvPr>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a:extLst>
              <a:ext uri="{FF2B5EF4-FFF2-40B4-BE49-F238E27FC236}">
                <a16:creationId xmlns:a16="http://schemas.microsoft.com/office/drawing/2014/main" id="{C76D4DB1-B0A1-475D-8131-16B62143826F}"/>
              </a:ext>
            </a:extLst>
          </p:cNvPr>
          <p:cNvSpPr>
            <a:spLocks noGrp="1"/>
          </p:cNvSpPr>
          <p:nvPr>
            <p:ph idx="1"/>
          </p:nvPr>
        </p:nvSpPr>
        <p:spPr/>
        <p:txBody>
          <a:bodyPr/>
          <a:lstStyle/>
          <a:p>
            <a:r>
              <a:rPr lang="zh-CN" altLang="en-US" dirty="0"/>
              <a:t>本实验中不考虑拓扑变动下的生成树重构</a:t>
            </a:r>
            <a:endParaRPr lang="en-US" altLang="zh-CN" dirty="0"/>
          </a:p>
          <a:p>
            <a:pPr lvl="1"/>
            <a:r>
              <a:rPr lang="zh-CN" altLang="en-US" dirty="0"/>
              <a:t>标准</a:t>
            </a:r>
            <a:r>
              <a:rPr lang="en-US" altLang="zh-CN" dirty="0"/>
              <a:t>STP</a:t>
            </a:r>
            <a:r>
              <a:rPr lang="zh-CN" altLang="en-US" dirty="0"/>
              <a:t>中，当一个节点感知到链路</a:t>
            </a:r>
            <a:r>
              <a:rPr lang="en-US" altLang="zh-CN" dirty="0"/>
              <a:t>/</a:t>
            </a:r>
            <a:r>
              <a:rPr lang="zh-CN" altLang="en-US" dirty="0"/>
              <a:t>端口变化后，通过发送</a:t>
            </a:r>
            <a:r>
              <a:rPr lang="en-US" altLang="zh-CN" dirty="0"/>
              <a:t>TCN</a:t>
            </a:r>
            <a:r>
              <a:rPr lang="zh-CN" altLang="en-US" dirty="0"/>
              <a:t>（拓扑变动提醒）数据包告知根节点，根节点确认后再重新构建生成树</a:t>
            </a:r>
            <a:endParaRPr lang="en-US" altLang="zh-CN" dirty="0"/>
          </a:p>
          <a:p>
            <a:r>
              <a:rPr lang="zh-CN" altLang="en-US" dirty="0"/>
              <a:t>本实验没有考虑如何与</a:t>
            </a:r>
            <a:r>
              <a:rPr lang="en-US" altLang="zh-CN" dirty="0"/>
              <a:t>MAC</a:t>
            </a:r>
            <a:r>
              <a:rPr lang="zh-CN" altLang="en-US" dirty="0"/>
              <a:t>学习共存</a:t>
            </a:r>
            <a:endParaRPr lang="en-US" altLang="zh-CN" dirty="0"/>
          </a:p>
          <a:p>
            <a:pPr lvl="1"/>
            <a:r>
              <a:rPr lang="zh-CN" altLang="en-US" dirty="0"/>
              <a:t>为了能够在构建生成树过程中保持网络连通，标准</a:t>
            </a:r>
            <a:r>
              <a:rPr lang="en-US" altLang="zh-CN" dirty="0"/>
              <a:t>STP</a:t>
            </a:r>
            <a:r>
              <a:rPr lang="zh-CN" altLang="en-US" dirty="0"/>
              <a:t>将端口分为</a:t>
            </a:r>
            <a:r>
              <a:rPr lang="en-US" altLang="zh-CN" dirty="0"/>
              <a:t>4</a:t>
            </a:r>
            <a:r>
              <a:rPr lang="zh-CN" altLang="en-US" dirty="0"/>
              <a:t>种状态</a:t>
            </a:r>
            <a:r>
              <a:rPr lang="en-US" altLang="zh-CN" dirty="0"/>
              <a:t>: blocking</a:t>
            </a:r>
            <a:r>
              <a:rPr lang="zh-CN" altLang="en-US" dirty="0"/>
              <a:t>状态下只能接收</a:t>
            </a:r>
            <a:r>
              <a:rPr lang="en-US" altLang="zh-CN" dirty="0"/>
              <a:t>STP</a:t>
            </a:r>
            <a:r>
              <a:rPr lang="zh-CN" altLang="en-US" dirty="0"/>
              <a:t>消息，</a:t>
            </a:r>
            <a:r>
              <a:rPr lang="en-US" altLang="zh-CN" dirty="0"/>
              <a:t>listen</a:t>
            </a:r>
            <a:r>
              <a:rPr lang="zh-CN" altLang="en-US" dirty="0"/>
              <a:t>状态下发送</a:t>
            </a:r>
            <a:r>
              <a:rPr lang="en-US" altLang="zh-CN" dirty="0"/>
              <a:t>STP</a:t>
            </a:r>
            <a:r>
              <a:rPr lang="zh-CN" altLang="en-US" dirty="0"/>
              <a:t>消息，</a:t>
            </a:r>
            <a:r>
              <a:rPr lang="en-US" altLang="zh-CN" dirty="0"/>
              <a:t>learning</a:t>
            </a:r>
            <a:r>
              <a:rPr lang="zh-CN" altLang="en-US" dirty="0"/>
              <a:t>状态下可以学习</a:t>
            </a:r>
            <a:r>
              <a:rPr lang="en-US" altLang="zh-CN" dirty="0"/>
              <a:t>MAC</a:t>
            </a:r>
            <a:r>
              <a:rPr lang="zh-CN" altLang="en-US" dirty="0"/>
              <a:t>到端口的映射，</a:t>
            </a:r>
            <a:r>
              <a:rPr lang="en-US" altLang="zh-CN" dirty="0"/>
              <a:t>forwarding</a:t>
            </a:r>
            <a:r>
              <a:rPr lang="zh-CN" altLang="en-US" dirty="0"/>
              <a:t>状态下可以转发普通数据包</a:t>
            </a:r>
            <a:endParaRPr lang="en-US" altLang="zh-CN" dirty="0"/>
          </a:p>
          <a:p>
            <a:r>
              <a:rPr lang="zh-CN" altLang="en-US" dirty="0"/>
              <a:t>本实验没有考虑如何快速构建生成树</a:t>
            </a:r>
            <a:endParaRPr lang="en-US" altLang="zh-CN" dirty="0"/>
          </a:p>
        </p:txBody>
      </p:sp>
      <p:sp>
        <p:nvSpPr>
          <p:cNvPr id="4" name="灯片编号占位符 3">
            <a:extLst>
              <a:ext uri="{FF2B5EF4-FFF2-40B4-BE49-F238E27FC236}">
                <a16:creationId xmlns:a16="http://schemas.microsoft.com/office/drawing/2014/main" id="{48C6BA4A-D901-44D6-8780-11A4B3473FB4}"/>
              </a:ext>
            </a:extLst>
          </p:cNvPr>
          <p:cNvSpPr>
            <a:spLocks noGrp="1"/>
          </p:cNvSpPr>
          <p:nvPr>
            <p:ph type="sldNum" sz="quarter" idx="11"/>
          </p:nvPr>
        </p:nvSpPr>
        <p:spPr/>
        <p:txBody>
          <a:bodyPr/>
          <a:lstStyle/>
          <a:p>
            <a:fld id="{C2EED88A-182A-4877-BD12-0DE2FB9B90B1}" type="slidenum">
              <a:rPr lang="zh-CN" altLang="en-US" smtClean="0"/>
              <a:t>23</a:t>
            </a:fld>
            <a:endParaRPr lang="zh-CN" altLang="en-US"/>
          </a:p>
        </p:txBody>
      </p:sp>
    </p:spTree>
    <p:extLst>
      <p:ext uri="{BB962C8B-B14F-4D97-AF65-F5344CB8AC3E}">
        <p14:creationId xmlns:p14="http://schemas.microsoft.com/office/powerpoint/2010/main" val="125875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291263"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7</a:t>
            </a:r>
            <a:r>
              <a:rPr lang="zh-CN" altLang="en-US" dirty="0"/>
              <a:t>个节点，冗余链路不少于</a:t>
            </a:r>
            <a:r>
              <a:rPr lang="en-US" altLang="zh-CN" dirty="0"/>
              <a:t>2</a:t>
            </a:r>
            <a:r>
              <a:rPr lang="zh-CN" altLang="en-US" dirty="0"/>
              <a:t>条的拓扑，节点和端口的命名规则可参考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p>
        </p:txBody>
      </p:sp>
      <p:sp>
        <p:nvSpPr>
          <p:cNvPr id="4" name="灯片编号占位符 3">
            <a:extLst>
              <a:ext uri="{FF2B5EF4-FFF2-40B4-BE49-F238E27FC236}">
                <a16:creationId xmlns:a16="http://schemas.microsoft.com/office/drawing/2014/main" id="{632D3220-2A92-4F6A-9619-2538C7F95E41}"/>
              </a:ext>
            </a:extLst>
          </p:cNvPr>
          <p:cNvSpPr>
            <a:spLocks noGrp="1"/>
          </p:cNvSpPr>
          <p:nvPr>
            <p:ph type="sldNum" sz="quarter" idx="11"/>
          </p:nvPr>
        </p:nvSpPr>
        <p:spPr/>
        <p:txBody>
          <a:bodyPr/>
          <a:lstStyle/>
          <a:p>
            <a:fld id="{C2EED88A-182A-4877-BD12-0DE2FB9B90B1}" type="slidenum">
              <a:rPr lang="zh-CN" altLang="en-US" smtClean="0"/>
              <a:t>24</a:t>
            </a:fld>
            <a:endParaRPr lang="zh-CN" altLang="en-US"/>
          </a:p>
        </p:txBody>
      </p:sp>
    </p:spTree>
    <p:extLst>
      <p:ext uri="{BB962C8B-B14F-4D97-AF65-F5344CB8AC3E}">
        <p14:creationId xmlns:p14="http://schemas.microsoft.com/office/powerpoint/2010/main" val="132374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个节点分别后台运行</a:t>
            </a:r>
            <a:r>
              <a:rPr lang="en-US" altLang="zh-CN" sz="2000" dirty="0" err="1"/>
              <a:t>stp</a:t>
            </a:r>
            <a:r>
              <a:rPr lang="zh-CN" altLang="en-US" sz="2000" dirty="0"/>
              <a:t>程序，该程序将输出重定向到</a:t>
            </a:r>
            <a:r>
              <a:rPr lang="en-US" altLang="zh-CN" sz="2000" dirty="0"/>
              <a:t>b*-output.txt</a:t>
            </a:r>
            <a:r>
              <a:rPr lang="zh-CN" altLang="en-US" sz="2000" dirty="0"/>
              <a:t>文件</a:t>
            </a:r>
            <a:endParaRPr lang="en-US" altLang="zh-CN" sz="2000" dirty="0"/>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zh-CN" altLang="en-US" sz="2000" dirty="0"/>
              <a:t> </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4" name="灯片编号占位符 3">
            <a:extLst>
              <a:ext uri="{FF2B5EF4-FFF2-40B4-BE49-F238E27FC236}">
                <a16:creationId xmlns:a16="http://schemas.microsoft.com/office/drawing/2014/main" id="{C72DE524-61E8-42E7-AFAC-5DB86DFC5596}"/>
              </a:ext>
            </a:extLst>
          </p:cNvPr>
          <p:cNvSpPr>
            <a:spLocks noGrp="1"/>
          </p:cNvSpPr>
          <p:nvPr>
            <p:ph type="sldNum" sz="quarter" idx="11"/>
          </p:nvPr>
        </p:nvSpPr>
        <p:spPr/>
        <p:txBody>
          <a:bodyPr/>
          <a:lstStyle/>
          <a:p>
            <a:fld id="{C2EED88A-182A-4877-BD12-0DE2FB9B90B1}" type="slidenum">
              <a:rPr lang="zh-CN" altLang="en-US" smtClean="0"/>
              <a:t>25</a:t>
            </a:fld>
            <a:endParaRPr lang="zh-CN" altLang="en-US"/>
          </a:p>
        </p:txBody>
      </p:sp>
    </p:spTree>
    <p:extLst>
      <p:ext uri="{BB962C8B-B14F-4D97-AF65-F5344CB8AC3E}">
        <p14:creationId xmlns:p14="http://schemas.microsoft.com/office/powerpoint/2010/main" val="973459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sp>
        <p:nvSpPr>
          <p:cNvPr id="4" name="灯片编号占位符 3">
            <a:extLst>
              <a:ext uri="{FF2B5EF4-FFF2-40B4-BE49-F238E27FC236}">
                <a16:creationId xmlns:a16="http://schemas.microsoft.com/office/drawing/2014/main" id="{B9385948-87C9-47CA-B6FE-A7A09099280D}"/>
              </a:ext>
            </a:extLst>
          </p:cNvPr>
          <p:cNvSpPr>
            <a:spLocks noGrp="1"/>
          </p:cNvSpPr>
          <p:nvPr>
            <p:ph type="sldNum" sz="quarter" idx="11"/>
          </p:nvPr>
        </p:nvSpPr>
        <p:spPr/>
        <p:txBody>
          <a:bodyPr/>
          <a:lstStyle/>
          <a:p>
            <a:fld id="{C2EED88A-182A-4877-BD12-0DE2FB9B90B1}" type="slidenum">
              <a:rPr lang="zh-CN" altLang="en-US" smtClean="0"/>
              <a:t>26</a:t>
            </a:fld>
            <a:endParaRPr lang="zh-CN" altLang="en-US"/>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635815"/>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pic>
        <p:nvPicPr>
          <p:cNvPr id="37" name="图片 36">
            <a:extLst>
              <a:ext uri="{FF2B5EF4-FFF2-40B4-BE49-F238E27FC236}">
                <a16:creationId xmlns:a16="http://schemas.microsoft.com/office/drawing/2014/main" id="{06A7504E-EEA2-471E-8CCE-9F216331C608}"/>
              </a:ext>
            </a:extLst>
          </p:cNvPr>
          <p:cNvPicPr>
            <a:picLocks noChangeAspect="1"/>
          </p:cNvPicPr>
          <p:nvPr/>
        </p:nvPicPr>
        <p:blipFill rotWithShape="1">
          <a:blip r:embed="rId3">
            <a:extLst>
              <a:ext uri="{28A0092B-C50C-407E-A947-70E740481C1C}">
                <a14:useLocalDpi xmlns:a14="http://schemas.microsoft.com/office/drawing/2010/main" val="0"/>
              </a:ext>
            </a:extLst>
          </a:blip>
          <a:srcRect t="3183"/>
          <a:stretch/>
        </p:blipFill>
        <p:spPr>
          <a:xfrm>
            <a:off x="3201441" y="2026122"/>
            <a:ext cx="5626471" cy="4374678"/>
          </a:xfrm>
          <a:prstGeom prst="rect">
            <a:avLst/>
          </a:prstGeom>
        </p:spPr>
      </p:pic>
    </p:spTree>
    <p:extLst>
      <p:ext uri="{BB962C8B-B14F-4D97-AF65-F5344CB8AC3E}">
        <p14:creationId xmlns:p14="http://schemas.microsoft.com/office/powerpoint/2010/main" val="1743962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2F9A-D66A-48A3-A162-C4B52E46F637}"/>
              </a:ext>
            </a:extLst>
          </p:cNvPr>
          <p:cNvSpPr>
            <a:spLocks noGrp="1"/>
          </p:cNvSpPr>
          <p:nvPr>
            <p:ph type="title"/>
          </p:nvPr>
        </p:nvSpPr>
        <p:spPr/>
        <p:txBody>
          <a:bodyPr/>
          <a:lstStyle/>
          <a:p>
            <a:r>
              <a:rPr lang="zh-CN" altLang="en-US" dirty="0"/>
              <a:t>提示</a:t>
            </a:r>
          </a:p>
        </p:txBody>
      </p:sp>
      <p:sp>
        <p:nvSpPr>
          <p:cNvPr id="3" name="内容占位符 2">
            <a:extLst>
              <a:ext uri="{FF2B5EF4-FFF2-40B4-BE49-F238E27FC236}">
                <a16:creationId xmlns:a16="http://schemas.microsoft.com/office/drawing/2014/main" id="{C9C1C3BF-12D5-4689-B53C-B54C20EF7BFF}"/>
              </a:ext>
            </a:extLst>
          </p:cNvPr>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5B0533C7-99D0-4DB2-96C5-30B1F4179DDB}"/>
              </a:ext>
            </a:extLst>
          </p:cNvPr>
          <p:cNvSpPr>
            <a:spLocks noGrp="1"/>
          </p:cNvSpPr>
          <p:nvPr>
            <p:ph type="sldNum" sz="quarter" idx="11"/>
          </p:nvPr>
        </p:nvSpPr>
        <p:spPr/>
        <p:txBody>
          <a:bodyPr/>
          <a:lstStyle/>
          <a:p>
            <a:fld id="{C2EED88A-182A-4877-BD12-0DE2FB9B90B1}" type="slidenum">
              <a:rPr lang="zh-CN" altLang="en-US" smtClean="0"/>
              <a:t>27</a:t>
            </a:fld>
            <a:endParaRPr lang="zh-CN" altLang="en-US"/>
          </a:p>
        </p:txBody>
      </p:sp>
      <p:sp>
        <p:nvSpPr>
          <p:cNvPr id="5" name="矩形 4">
            <a:extLst>
              <a:ext uri="{FF2B5EF4-FFF2-40B4-BE49-F238E27FC236}">
                <a16:creationId xmlns:a16="http://schemas.microsoft.com/office/drawing/2014/main" id="{63194E8D-824B-44CD-A0DE-C46CA418B120}"/>
              </a:ext>
            </a:extLst>
          </p:cNvPr>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extLst>
      <p:ext uri="{BB962C8B-B14F-4D97-AF65-F5344CB8AC3E}">
        <p14:creationId xmlns:p14="http://schemas.microsoft.com/office/powerpoint/2010/main" val="2601510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p:txBody>
          <a:bodyPr/>
          <a:lstStyle/>
          <a:p>
            <a:pPr>
              <a:lnSpc>
                <a:spcPct val="130000"/>
              </a:lnSpc>
            </a:pPr>
            <a:r>
              <a:rPr lang="en-US" altLang="zh-CN" dirty="0"/>
              <a:t>disable_ipv6.sh		# </a:t>
            </a:r>
            <a:r>
              <a:rPr lang="zh-CN" altLang="en-US" dirty="0"/>
              <a:t>禁止</a:t>
            </a:r>
            <a:r>
              <a:rPr lang="en-US" altLang="zh-CN" dirty="0"/>
              <a:t>IPv6</a:t>
            </a:r>
          </a:p>
          <a:p>
            <a:pPr>
              <a:lnSpc>
                <a:spcPct val="130000"/>
              </a:lnSpc>
            </a:pPr>
            <a:r>
              <a:rPr lang="en-US" altLang="zh-CN" dirty="0"/>
              <a:t>disable_offloading.sh	# </a:t>
            </a:r>
            <a:r>
              <a:rPr lang="zh-CN" altLang="en-US" dirty="0"/>
              <a:t>禁止</a:t>
            </a:r>
            <a:r>
              <a:rPr lang="en-US" altLang="zh-CN" dirty="0"/>
              <a:t>TCP Offloading</a:t>
            </a:r>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t>main.c</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packet.c</a:t>
            </a:r>
            <a:r>
              <a:rPr lang="en-US" altLang="zh-CN" dirty="0"/>
              <a:t>			# </a:t>
            </a:r>
            <a:r>
              <a:rPr lang="zh-CN" altLang="en-US" dirty="0"/>
              <a:t>发包函数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a:extLst>
              <a:ext uri="{FF2B5EF4-FFF2-40B4-BE49-F238E27FC236}">
                <a16:creationId xmlns:a16="http://schemas.microsoft.com/office/drawing/2014/main" id="{5AAAEEB7-1F7D-4182-9C45-2DF4053468EF}"/>
              </a:ext>
            </a:extLst>
          </p:cNvPr>
          <p:cNvSpPr>
            <a:spLocks noGrp="1"/>
          </p:cNvSpPr>
          <p:nvPr>
            <p:ph type="sldNum" sz="quarter" idx="11"/>
          </p:nvPr>
        </p:nvSpPr>
        <p:spPr/>
        <p:txBody>
          <a:bodyPr/>
          <a:lstStyle/>
          <a:p>
            <a:fld id="{C2EED88A-182A-4877-BD12-0DE2FB9B90B1}" type="slidenum">
              <a:rPr lang="zh-CN" altLang="en-US" smtClean="0"/>
              <a:t>28</a:t>
            </a:fld>
            <a:endParaRPr lang="zh-CN" altLang="en-US"/>
          </a:p>
        </p:txBody>
      </p:sp>
    </p:spTree>
    <p:extLst>
      <p:ext uri="{BB962C8B-B14F-4D97-AF65-F5344CB8AC3E}">
        <p14:creationId xmlns:p14="http://schemas.microsoft.com/office/powerpoint/2010/main" val="23220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总体开销最小的树状拓扑</a:t>
            </a:r>
            <a:r>
              <a:rPr lang="zh-CN" altLang="en-US" dirty="0"/>
              <a:t>，使得网络在连通的前提下，</a:t>
            </a:r>
            <a:r>
              <a:rPr lang="zh-CN" altLang="en-US" dirty="0">
                <a:solidFill>
                  <a:srgbClr val="FF0000"/>
                </a:solidFill>
              </a:rPr>
              <a:t>避免广播风暴</a:t>
            </a:r>
          </a:p>
        </p:txBody>
      </p:sp>
      <p:sp>
        <p:nvSpPr>
          <p:cNvPr id="4" name="灯片编号占位符 3">
            <a:extLst>
              <a:ext uri="{FF2B5EF4-FFF2-40B4-BE49-F238E27FC236}">
                <a16:creationId xmlns:a16="http://schemas.microsoft.com/office/drawing/2014/main" id="{6EBD1279-A090-496A-9FD8-22257F499E7F}"/>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C892D-3762-4E82-B7EC-ED2A6048EC4D}"/>
              </a:ext>
            </a:extLst>
          </p:cNvPr>
          <p:cNvSpPr>
            <a:spLocks noGrp="1"/>
          </p:cNvSpPr>
          <p:nvPr>
            <p:ph type="title"/>
          </p:nvPr>
        </p:nvSpPr>
        <p:spPr/>
        <p:txBody>
          <a:bodyPr/>
          <a:lstStyle/>
          <a:p>
            <a:r>
              <a:rPr lang="zh-CN" altLang="en-US" dirty="0"/>
              <a:t>生成树的唯一性</a:t>
            </a:r>
          </a:p>
        </p:txBody>
      </p:sp>
      <p:sp>
        <p:nvSpPr>
          <p:cNvPr id="4" name="灯片编号占位符 3">
            <a:extLst>
              <a:ext uri="{FF2B5EF4-FFF2-40B4-BE49-F238E27FC236}">
                <a16:creationId xmlns:a16="http://schemas.microsoft.com/office/drawing/2014/main" id="{760CE54E-2DB6-49BB-B08E-BF5F29D35745}"/>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sp>
        <p:nvSpPr>
          <p:cNvPr id="6" name="椭圆 5">
            <a:extLst>
              <a:ext uri="{FF2B5EF4-FFF2-40B4-BE49-F238E27FC236}">
                <a16:creationId xmlns:a16="http://schemas.microsoft.com/office/drawing/2014/main" id="{9C5AACC7-E861-4579-B76A-3CFFDADDC13D}"/>
              </a:ext>
            </a:extLst>
          </p:cNvPr>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C512236A-C400-42A6-876B-A071938E8AC1}"/>
              </a:ext>
            </a:extLst>
          </p:cNvPr>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F8B4C810-D021-4E6A-A4ED-45D27E622DD9}"/>
              </a:ext>
            </a:extLst>
          </p:cNvPr>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A6E92360-1C6F-4D58-891E-612CD2AB7E17}"/>
              </a:ext>
            </a:extLst>
          </p:cNvPr>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61281786-B5B4-4F95-8244-0E737FA0C418}"/>
              </a:ext>
            </a:extLst>
          </p:cNvPr>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AFF742-8172-4AED-9831-433546812100}"/>
              </a:ext>
            </a:extLst>
          </p:cNvPr>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6208224-6DE3-4E16-B867-A76A31DA9DAB}"/>
              </a:ext>
            </a:extLst>
          </p:cNvPr>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1B8B587-0D7F-4C49-A70E-20BAD537F529}"/>
              </a:ext>
            </a:extLst>
          </p:cNvPr>
          <p:cNvCxnSpPr>
            <a:cxnSpLocks/>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a:extLst>
              <a:ext uri="{FF2B5EF4-FFF2-40B4-BE49-F238E27FC236}">
                <a16:creationId xmlns:a16="http://schemas.microsoft.com/office/drawing/2014/main" id="{C84064AE-D874-4B55-BDE4-9BC932828696}"/>
              </a:ext>
            </a:extLst>
          </p:cNvPr>
          <p:cNvSpPr>
            <a:spLocks noGrp="1"/>
          </p:cNvSpPr>
          <p:nvPr>
            <p:ph idx="1"/>
          </p:nvPr>
        </p:nvSpPr>
        <p:spPr>
          <a:xfrm>
            <a:off x="457200" y="1444978"/>
            <a:ext cx="822960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确定唯一生成树：选择优先级最高的生成树</a:t>
            </a:r>
            <a:endParaRPr lang="en-US" altLang="zh-CN" dirty="0"/>
          </a:p>
          <a:p>
            <a:r>
              <a:rPr lang="zh-CN" altLang="en-US" dirty="0"/>
              <a:t>优先级规则</a:t>
            </a:r>
            <a:endParaRPr lang="en-US" altLang="zh-CN" dirty="0"/>
          </a:p>
          <a:p>
            <a:pPr lvl="1"/>
            <a:r>
              <a:rPr lang="zh-CN" altLang="en-US" dirty="0"/>
              <a:t>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17" name="矩形 16">
            <a:extLst>
              <a:ext uri="{FF2B5EF4-FFF2-40B4-BE49-F238E27FC236}">
                <a16:creationId xmlns:a16="http://schemas.microsoft.com/office/drawing/2014/main" id="{37B9C62B-68FA-438D-B8D0-74AAFCBFD749}"/>
              </a:ext>
            </a:extLst>
          </p:cNvPr>
          <p:cNvSpPr/>
          <p:nvPr/>
        </p:nvSpPr>
        <p:spPr>
          <a:xfrm>
            <a:off x="899592" y="5954890"/>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C094BE2-43AD-4CC8-9A6E-E9709A81D23F}"/>
              </a:ext>
            </a:extLst>
          </p:cNvPr>
          <p:cNvSpPr/>
          <p:nvPr/>
        </p:nvSpPr>
        <p:spPr>
          <a:xfrm>
            <a:off x="7322834" y="5954890"/>
            <a:ext cx="63354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ADFCA31-B243-4696-9E45-1266B21B2DFB}"/>
              </a:ext>
            </a:extLst>
          </p:cNvPr>
          <p:cNvSpPr/>
          <p:nvPr/>
        </p:nvSpPr>
        <p:spPr>
          <a:xfrm>
            <a:off x="2339752" y="5954890"/>
            <a:ext cx="244827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0678D9D-2A57-4843-8525-83B8FBE39DA4}"/>
              </a:ext>
            </a:extLst>
          </p:cNvPr>
          <p:cNvSpPr/>
          <p:nvPr/>
        </p:nvSpPr>
        <p:spPr>
          <a:xfrm>
            <a:off x="4807889" y="5954890"/>
            <a:ext cx="250041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9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8" grpId="1" animBg="1"/>
      <p:bldP spid="19" grpId="1"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F73A1-B1EB-4495-A801-4070C71F18FA}"/>
              </a:ext>
            </a:extLst>
          </p:cNvPr>
          <p:cNvSpPr>
            <a:spLocks noGrp="1"/>
          </p:cNvSpPr>
          <p:nvPr>
            <p:ph type="title"/>
          </p:nvPr>
        </p:nvSpPr>
        <p:spPr/>
        <p:txBody>
          <a:bodyPr/>
          <a:lstStyle/>
          <a:p>
            <a:r>
              <a:rPr lang="zh-CN" altLang="en-US" dirty="0"/>
              <a:t>路径开销</a:t>
            </a:r>
          </a:p>
        </p:txBody>
      </p:sp>
      <p:sp>
        <p:nvSpPr>
          <p:cNvPr id="3" name="内容占位符 2">
            <a:extLst>
              <a:ext uri="{FF2B5EF4-FFF2-40B4-BE49-F238E27FC236}">
                <a16:creationId xmlns:a16="http://schemas.microsoft.com/office/drawing/2014/main" id="{855B1EB8-938B-462A-B994-73DB7CEA5283}"/>
              </a:ext>
            </a:extLst>
          </p:cNvPr>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8CF17D7F-6EBD-4DA9-BD72-FD3535AEF612}"/>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grpSp>
        <p:nvGrpSpPr>
          <p:cNvPr id="6" name="组合 5">
            <a:extLst>
              <a:ext uri="{FF2B5EF4-FFF2-40B4-BE49-F238E27FC236}">
                <a16:creationId xmlns:a16="http://schemas.microsoft.com/office/drawing/2014/main" id="{6C4319F3-17B4-4F74-AD25-8C609BB87411}"/>
              </a:ext>
            </a:extLst>
          </p:cNvPr>
          <p:cNvGrpSpPr/>
          <p:nvPr/>
        </p:nvGrpSpPr>
        <p:grpSpPr>
          <a:xfrm>
            <a:off x="2339752" y="3825642"/>
            <a:ext cx="3363558" cy="1773987"/>
            <a:chOff x="5201322" y="1851375"/>
            <a:chExt cx="3363558" cy="1773987"/>
          </a:xfrm>
        </p:grpSpPr>
        <p:sp>
          <p:nvSpPr>
            <p:cNvPr id="16" name="椭圆 15">
              <a:extLst>
                <a:ext uri="{FF2B5EF4-FFF2-40B4-BE49-F238E27FC236}">
                  <a16:creationId xmlns:a16="http://schemas.microsoft.com/office/drawing/2014/main" id="{01FD7DD9-3F5A-40DF-ACB2-9AA4D8F6CF72}"/>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a:extLst>
                <a:ext uri="{FF2B5EF4-FFF2-40B4-BE49-F238E27FC236}">
                  <a16:creationId xmlns:a16="http://schemas.microsoft.com/office/drawing/2014/main" id="{70380906-553F-4AC7-8499-7309A0137A02}"/>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a:extLst>
                <a:ext uri="{FF2B5EF4-FFF2-40B4-BE49-F238E27FC236}">
                  <a16:creationId xmlns:a16="http://schemas.microsoft.com/office/drawing/2014/main" id="{67347A9F-B9AC-4132-85FB-05D12627F720}"/>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a:extLst>
                <a:ext uri="{FF2B5EF4-FFF2-40B4-BE49-F238E27FC236}">
                  <a16:creationId xmlns:a16="http://schemas.microsoft.com/office/drawing/2014/main" id="{99425F3C-71E5-4892-B22E-08320046967B}"/>
                </a:ext>
              </a:extLst>
            </p:cNvPr>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CF0FDD-55CF-4ACB-931C-A2E8E5D6FFC8}"/>
                </a:ext>
              </a:extLst>
            </p:cNvPr>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a:extLst>
              <a:ext uri="{FF2B5EF4-FFF2-40B4-BE49-F238E27FC236}">
                <a16:creationId xmlns:a16="http://schemas.microsoft.com/office/drawing/2014/main" id="{33407EB7-CA17-4BC2-A487-CACD09145EF0}"/>
              </a:ext>
            </a:extLst>
          </p:cNvPr>
          <p:cNvCxnSpPr>
            <a:cxnSpLocks/>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88BFE9-FAFE-4780-840F-AD4AD341BD48}"/>
              </a:ext>
            </a:extLst>
          </p:cNvPr>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a:extLst>
              <a:ext uri="{FF2B5EF4-FFF2-40B4-BE49-F238E27FC236}">
                <a16:creationId xmlns:a16="http://schemas.microsoft.com/office/drawing/2014/main" id="{1D4EF726-634F-40DF-A1B5-1B019CE8F16C}"/>
              </a:ext>
            </a:extLst>
          </p:cNvPr>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a:extLst>
              <a:ext uri="{FF2B5EF4-FFF2-40B4-BE49-F238E27FC236}">
                <a16:creationId xmlns:a16="http://schemas.microsoft.com/office/drawing/2014/main" id="{65931BA0-56AB-4B76-8D35-90E588432980}"/>
              </a:ext>
            </a:extLst>
          </p:cNvPr>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a:extLst>
              <a:ext uri="{FF2B5EF4-FFF2-40B4-BE49-F238E27FC236}">
                <a16:creationId xmlns:a16="http://schemas.microsoft.com/office/drawing/2014/main" id="{4B794DE5-13EE-44B4-8E2E-7B887AF331D4}"/>
              </a:ext>
            </a:extLst>
          </p:cNvPr>
          <p:cNvCxnSpPr>
            <a:cxnSpLocks/>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13959583-1C25-49F7-9667-796FF9BB0B0B}"/>
              </a:ext>
            </a:extLst>
          </p:cNvPr>
          <p:cNvCxnSpPr>
            <a:cxnSpLocks/>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9D4F0E0-53B4-48A7-A263-6B19858411E6}"/>
              </a:ext>
            </a:extLst>
          </p:cNvPr>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a:extLst>
              <a:ext uri="{FF2B5EF4-FFF2-40B4-BE49-F238E27FC236}">
                <a16:creationId xmlns:a16="http://schemas.microsoft.com/office/drawing/2014/main" id="{D62F9990-6EC9-40DB-99B1-DF013882933B}"/>
              </a:ext>
            </a:extLst>
          </p:cNvPr>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a:extLst>
              <a:ext uri="{FF2B5EF4-FFF2-40B4-BE49-F238E27FC236}">
                <a16:creationId xmlns:a16="http://schemas.microsoft.com/office/drawing/2014/main" id="{D2334EFE-3919-4739-BA0E-C460786A8BEF}"/>
              </a:ext>
            </a:extLst>
          </p:cNvPr>
          <p:cNvCxnSpPr>
            <a:cxnSpLocks/>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2A15581-8552-458B-B779-88A49F82EDD5}"/>
              </a:ext>
            </a:extLst>
          </p:cNvPr>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a:extLst>
              <a:ext uri="{FF2B5EF4-FFF2-40B4-BE49-F238E27FC236}">
                <a16:creationId xmlns:a16="http://schemas.microsoft.com/office/drawing/2014/main" id="{CF22EE2C-8839-44FF-9A48-FF1306D528A6}"/>
              </a:ext>
            </a:extLst>
          </p:cNvPr>
          <p:cNvCxnSpPr>
            <a:cxnSpLocks/>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E0785A6-3036-4C2B-A1A1-1C2B965AB697}"/>
              </a:ext>
            </a:extLst>
          </p:cNvPr>
          <p:cNvCxnSpPr>
            <a:cxnSpLocks/>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82CD8AB-F463-4E49-91F3-06C21E0C1FAB}"/>
              </a:ext>
            </a:extLst>
          </p:cNvPr>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extLst>
      <p:ext uri="{BB962C8B-B14F-4D97-AF65-F5344CB8AC3E}">
        <p14:creationId xmlns:p14="http://schemas.microsoft.com/office/powerpoint/2010/main" val="20488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a:extLst>
              <a:ext uri="{FF2B5EF4-FFF2-40B4-BE49-F238E27FC236}">
                <a16:creationId xmlns:a16="http://schemas.microsoft.com/office/drawing/2014/main" id="{F2064E20-E44F-469F-928C-0BE2962FA438}"/>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Tree>
    <p:extLst>
      <p:ext uri="{BB962C8B-B14F-4D97-AF65-F5344CB8AC3E}">
        <p14:creationId xmlns:p14="http://schemas.microsoft.com/office/powerpoint/2010/main" val="236149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最小的交换机作为根节点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中到根节点开销最小的端口</a:t>
            </a:r>
            <a:r>
              <a:rPr lang="zh-CN" altLang="en-US" sz="1600" dirty="0"/>
              <a:t>，用于在网段内发送</a:t>
            </a:r>
            <a:r>
              <a:rPr lang="en-US" altLang="zh-CN" sz="1600" dirty="0"/>
              <a:t>STP</a:t>
            </a:r>
            <a:r>
              <a:rPr lang="zh-CN" altLang="en-US" sz="1600" dirty="0"/>
              <a:t>消息</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剩余端口为其他端口，不参与构建生成树拓扑</a:t>
            </a:r>
            <a:endParaRPr lang="en-US" altLang="zh-CN" sz="1600" dirty="0"/>
          </a:p>
          <a:p>
            <a:pPr>
              <a:lnSpc>
                <a:spcPct val="140000"/>
              </a:lnSpc>
            </a:pPr>
            <a:endParaRPr lang="zh-CN" altLang="en-US" sz="2000"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140C1-60FB-4DFC-86BC-A1A119519B81}"/>
              </a:ext>
            </a:extLst>
          </p:cNvPr>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a:extLst>
              <a:ext uri="{FF2B5EF4-FFF2-40B4-BE49-F238E27FC236}">
                <a16:creationId xmlns:a16="http://schemas.microsoft.com/office/drawing/2014/main" id="{312F1D10-0FFB-4697-9DCC-E94A3775C206}"/>
              </a:ext>
            </a:extLst>
          </p:cNvPr>
          <p:cNvSpPr>
            <a:spLocks noGrp="1"/>
          </p:cNvSpPr>
          <p:nvPr>
            <p:ph idx="1"/>
          </p:nvPr>
        </p:nvSpPr>
        <p:spPr/>
        <p:txBody>
          <a:bodyPr/>
          <a:lstStyle/>
          <a:p>
            <a:r>
              <a:rPr lang="zh-CN" altLang="en-US" dirty="0"/>
              <a:t>节点通过交换</a:t>
            </a:r>
            <a:r>
              <a:rPr lang="en-US" altLang="zh-CN" dirty="0"/>
              <a:t>Config</a:t>
            </a:r>
            <a:r>
              <a:rPr lang="zh-CN" altLang="en-US" dirty="0"/>
              <a:t>消息获取路径、优先级等信息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消息基于二层组播方式发送，目的地址为</a:t>
            </a:r>
            <a:r>
              <a:rPr lang="en-US" altLang="zh-CN" dirty="0">
                <a:solidFill>
                  <a:srgbClr val="FF0000"/>
                </a:solidFill>
              </a:rPr>
              <a:t>01-80-C2</a:t>
            </a:r>
            <a:r>
              <a:rPr lang="en-US" altLang="zh-CN" dirty="0"/>
              <a:t>-00-00-00</a:t>
            </a:r>
          </a:p>
          <a:p>
            <a:r>
              <a:rPr lang="en-US" altLang="zh-CN" dirty="0"/>
              <a:t>Config</a:t>
            </a:r>
            <a:r>
              <a:rPr lang="zh-CN" altLang="en-US" dirty="0"/>
              <a:t>消息由根节点周期发出，发送周期为</a:t>
            </a:r>
            <a:r>
              <a:rPr lang="en-US" altLang="zh-CN" dirty="0"/>
              <a:t>Hello Time</a:t>
            </a:r>
            <a:endParaRPr lang="zh-CN" altLang="en-US" dirty="0"/>
          </a:p>
          <a:p>
            <a:r>
              <a:rPr lang="en-US" altLang="zh-CN" dirty="0"/>
              <a:t>Config</a:t>
            </a:r>
            <a:r>
              <a:rPr lang="zh-CN" altLang="en-US" dirty="0"/>
              <a:t>消息老化时间为</a:t>
            </a:r>
            <a:r>
              <a:rPr lang="en-US" altLang="zh-CN" dirty="0"/>
              <a:t>Max Age</a:t>
            </a:r>
            <a:endParaRPr lang="zh-CN" altLang="en-US" dirty="0"/>
          </a:p>
        </p:txBody>
      </p:sp>
      <p:sp>
        <p:nvSpPr>
          <p:cNvPr id="4" name="灯片编号占位符 3">
            <a:extLst>
              <a:ext uri="{FF2B5EF4-FFF2-40B4-BE49-F238E27FC236}">
                <a16:creationId xmlns:a16="http://schemas.microsoft.com/office/drawing/2014/main" id="{BCF1BFDB-2594-45E0-8424-BC58F6703C9F}"/>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spTree>
    <p:extLst>
      <p:ext uri="{BB962C8B-B14F-4D97-AF65-F5344CB8AC3E}">
        <p14:creationId xmlns:p14="http://schemas.microsoft.com/office/powerpoint/2010/main" val="7962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73944-DFEF-41C5-B701-EB46E9BF62D5}"/>
              </a:ext>
            </a:extLst>
          </p:cNvPr>
          <p:cNvSpPr>
            <a:spLocks noGrp="1"/>
          </p:cNvSpPr>
          <p:nvPr>
            <p:ph type="title"/>
          </p:nvPr>
        </p:nvSpPr>
        <p:spPr/>
        <p:txBody>
          <a:bodyPr/>
          <a:lstStyle/>
          <a:p>
            <a:r>
              <a:rPr lang="zh-CN" altLang="en-US" dirty="0"/>
              <a:t>生成树原理 </a:t>
            </a:r>
            <a:r>
              <a:rPr lang="en-US" altLang="zh-CN" dirty="0"/>
              <a:t>– </a:t>
            </a:r>
            <a:r>
              <a:rPr lang="zh-CN" altLang="en-US" dirty="0"/>
              <a:t>根节点的选择</a:t>
            </a:r>
          </a:p>
        </p:txBody>
      </p:sp>
      <p:sp>
        <p:nvSpPr>
          <p:cNvPr id="3" name="内容占位符 2">
            <a:extLst>
              <a:ext uri="{FF2B5EF4-FFF2-40B4-BE49-F238E27FC236}">
                <a16:creationId xmlns:a16="http://schemas.microsoft.com/office/drawing/2014/main" id="{64A89547-870F-41B2-999C-8837D98233C3}"/>
              </a:ext>
            </a:extLst>
          </p:cNvPr>
          <p:cNvSpPr>
            <a:spLocks noGrp="1"/>
          </p:cNvSpPr>
          <p:nvPr>
            <p:ph idx="1"/>
          </p:nvPr>
        </p:nvSpPr>
        <p:spPr/>
        <p:txBody>
          <a:bodyPr/>
          <a:lstStyle/>
          <a:p>
            <a:r>
              <a:rPr lang="zh-CN" altLang="en-US" dirty="0"/>
              <a:t>初始状态</a:t>
            </a:r>
            <a:endParaRPr lang="en-US" altLang="zh-CN" dirty="0"/>
          </a:p>
          <a:p>
            <a:pPr lvl="1"/>
            <a:r>
              <a:rPr lang="zh-CN" altLang="en-US" dirty="0"/>
              <a:t>所有节点都认为自己是根节点</a:t>
            </a:r>
            <a:endParaRPr lang="en-US" altLang="zh-CN" dirty="0"/>
          </a:p>
          <a:p>
            <a:pPr lvl="1"/>
            <a:endParaRPr lang="en-US" altLang="zh-CN" dirty="0"/>
          </a:p>
          <a:p>
            <a:r>
              <a:rPr lang="zh-CN" altLang="en-US" dirty="0"/>
              <a:t>选择根节点</a:t>
            </a:r>
            <a:endParaRPr lang="en-US" altLang="zh-CN" dirty="0"/>
          </a:p>
          <a:p>
            <a:pPr lvl="1"/>
            <a:r>
              <a:rPr lang="zh-CN" altLang="en-US" dirty="0"/>
              <a:t>每个节点周期性向外发送</a:t>
            </a:r>
            <a:r>
              <a:rPr lang="en-US" altLang="zh-CN" dirty="0"/>
              <a:t>Config</a:t>
            </a:r>
            <a:r>
              <a:rPr lang="zh-CN" altLang="en-US" dirty="0"/>
              <a:t>消息</a:t>
            </a:r>
            <a:endParaRPr lang="en-US" altLang="zh-CN" dirty="0"/>
          </a:p>
          <a:p>
            <a:pPr lvl="1"/>
            <a:r>
              <a:rPr lang="zh-CN" altLang="en-US" dirty="0"/>
              <a:t>如果收到</a:t>
            </a:r>
            <a:r>
              <a:rPr lang="en-US" altLang="zh-CN" dirty="0"/>
              <a:t>Config</a:t>
            </a:r>
            <a:r>
              <a:rPr lang="zh-CN" altLang="en-US" dirty="0"/>
              <a:t>消息中的根节点</a:t>
            </a:r>
            <a:r>
              <a:rPr lang="en-US" altLang="zh-CN" dirty="0"/>
              <a:t>ID</a:t>
            </a:r>
            <a:r>
              <a:rPr lang="zh-CN" altLang="en-US" dirty="0"/>
              <a:t>比自己认为的根节点</a:t>
            </a:r>
            <a:r>
              <a:rPr lang="en-US" altLang="zh-CN" dirty="0"/>
              <a:t>ID</a:t>
            </a:r>
            <a:r>
              <a:rPr lang="zh-CN" altLang="en-US" dirty="0"/>
              <a:t>小，将自己认为的根节点更新为消息中的根节点，并转发该</a:t>
            </a:r>
            <a:r>
              <a:rPr lang="en-US" altLang="zh-CN" dirty="0"/>
              <a:t>Config</a:t>
            </a:r>
            <a:r>
              <a:rPr lang="zh-CN" altLang="en-US" dirty="0"/>
              <a:t>消息</a:t>
            </a:r>
            <a:endParaRPr lang="en-US" altLang="zh-CN" dirty="0"/>
          </a:p>
          <a:p>
            <a:pPr lvl="1"/>
            <a:r>
              <a:rPr lang="zh-CN" altLang="en-US" dirty="0"/>
              <a:t>一直迭代下去，直到所有节点认为的根节点是同一节点</a:t>
            </a:r>
          </a:p>
        </p:txBody>
      </p:sp>
      <p:sp>
        <p:nvSpPr>
          <p:cNvPr id="4" name="灯片编号占位符 3">
            <a:extLst>
              <a:ext uri="{FF2B5EF4-FFF2-40B4-BE49-F238E27FC236}">
                <a16:creationId xmlns:a16="http://schemas.microsoft.com/office/drawing/2014/main" id="{CDE63A72-8FB1-42F3-9082-42528311E241}"/>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3719826772"/>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22147</TotalTime>
  <Words>2136</Words>
  <Application>Microsoft Office PowerPoint</Application>
  <PresentationFormat>全屏显示(4:3)</PresentationFormat>
  <Paragraphs>349</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黑体</vt:lpstr>
      <vt:lpstr>Arial</vt:lpstr>
      <vt:lpstr>Arial Black</vt:lpstr>
      <vt:lpstr>Calibri</vt:lpstr>
      <vt:lpstr>Courier New</vt:lpstr>
      <vt:lpstr>Times New Roman</vt:lpstr>
      <vt:lpstr>Wingdings</vt:lpstr>
      <vt:lpstr>Pixel</vt:lpstr>
      <vt:lpstr>自定义设计方案</vt:lpstr>
      <vt:lpstr>生成树机制实验</vt:lpstr>
      <vt:lpstr>提纲</vt:lpstr>
      <vt:lpstr>生成树</vt:lpstr>
      <vt:lpstr>生成树的唯一性</vt:lpstr>
      <vt:lpstr>路径开销</vt:lpstr>
      <vt:lpstr>节点ID和端口ID</vt:lpstr>
      <vt:lpstr>生成树中的术语</vt:lpstr>
      <vt:lpstr>配置消息(BPDU Config)</vt:lpstr>
      <vt:lpstr>生成树原理 – 根节点的选择</vt:lpstr>
      <vt:lpstr>生成树原理 – 端口状态的选择</vt:lpstr>
      <vt:lpstr>生成树机制 – 基本结构 (1)</vt:lpstr>
      <vt:lpstr>生成树机制 – 基本结构(2)</vt:lpstr>
      <vt:lpstr>生成树机制 – 初始化</vt:lpstr>
      <vt:lpstr>生成树机制 – 节点主动发送Config消息</vt:lpstr>
      <vt:lpstr>生成树机制 – 处理Config消息</vt:lpstr>
      <vt:lpstr>一、Config之间的优先级比较</vt:lpstr>
      <vt:lpstr>二、更新节点状态</vt:lpstr>
      <vt:lpstr>三、更新端口的Config</vt:lpstr>
      <vt:lpstr>处理Config消息的例子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 Wu</cp:lastModifiedBy>
  <cp:revision>2819</cp:revision>
  <dcterms:created xsi:type="dcterms:W3CDTF">2017-02-15T05:09:36Z</dcterms:created>
  <dcterms:modified xsi:type="dcterms:W3CDTF">2019-04-03T23:39:55Z</dcterms:modified>
</cp:coreProperties>
</file>