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5"/>
  </p:notesMasterIdLst>
  <p:sldIdLst>
    <p:sldId id="256" r:id="rId5"/>
    <p:sldId id="257" r:id="rId6"/>
    <p:sldId id="289" r:id="rId7"/>
    <p:sldId id="258" r:id="rId8"/>
    <p:sldId id="260" r:id="rId9"/>
    <p:sldId id="262" r:id="rId10"/>
    <p:sldId id="259" r:id="rId11"/>
    <p:sldId id="286" r:id="rId12"/>
    <p:sldId id="287" r:id="rId13"/>
    <p:sldId id="263" r:id="rId14"/>
    <p:sldId id="264" r:id="rId15"/>
    <p:sldId id="265" r:id="rId16"/>
    <p:sldId id="266" r:id="rId17"/>
    <p:sldId id="267" r:id="rId18"/>
    <p:sldId id="288" r:id="rId19"/>
    <p:sldId id="291" r:id="rId20"/>
    <p:sldId id="272" r:id="rId21"/>
    <p:sldId id="269" r:id="rId22"/>
    <p:sldId id="271" r:id="rId23"/>
    <p:sldId id="275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92" r:id="rId32"/>
    <p:sldId id="290" r:id="rId33"/>
    <p:sldId id="28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6D75B-2989-4CF2-AE72-D2471B62F1F7}" v="16" dt="2019-04-26T05:05:11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8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Li" userId="21b1c8e08a74a558" providerId="LiveId" clId="{9466D75B-2989-4CF2-AE72-D2471B62F1F7}"/>
    <pc:docChg chg="custSel addSld modSld sldOrd">
      <pc:chgData name="Ke Li" userId="21b1c8e08a74a558" providerId="LiveId" clId="{9466D75B-2989-4CF2-AE72-D2471B62F1F7}" dt="2019-04-26T05:08:49.606" v="222" actId="313"/>
      <pc:docMkLst>
        <pc:docMk/>
      </pc:docMkLst>
      <pc:sldChg chg="modSp">
        <pc:chgData name="Ke Li" userId="21b1c8e08a74a558" providerId="LiveId" clId="{9466D75B-2989-4CF2-AE72-D2471B62F1F7}" dt="2019-04-26T05:00:33.317" v="52" actId="6549"/>
        <pc:sldMkLst>
          <pc:docMk/>
          <pc:sldMk cId="0" sldId="256"/>
        </pc:sldMkLst>
        <pc:spChg chg="mod">
          <ac:chgData name="Ke Li" userId="21b1c8e08a74a558" providerId="LiveId" clId="{9466D75B-2989-4CF2-AE72-D2471B62F1F7}" dt="2019-04-26T05:00:33.317" v="52" actId="6549"/>
          <ac:spMkLst>
            <pc:docMk/>
            <pc:sldMk cId="0" sldId="256"/>
            <ac:spMk id="181" creationId="{00000000-0000-0000-0000-000000000000}"/>
          </ac:spMkLst>
        </pc:spChg>
      </pc:sldChg>
      <pc:sldChg chg="modSp">
        <pc:chgData name="Ke Li" userId="21b1c8e08a74a558" providerId="LiveId" clId="{9466D75B-2989-4CF2-AE72-D2471B62F1F7}" dt="2019-04-26T05:03:12.013" v="81" actId="20577"/>
        <pc:sldMkLst>
          <pc:docMk/>
          <pc:sldMk cId="0" sldId="262"/>
        </pc:sldMkLst>
        <pc:spChg chg="mod">
          <ac:chgData name="Ke Li" userId="21b1c8e08a74a558" providerId="LiveId" clId="{9466D75B-2989-4CF2-AE72-D2471B62F1F7}" dt="2019-04-26T05:03:12.013" v="81" actId="20577"/>
          <ac:spMkLst>
            <pc:docMk/>
            <pc:sldMk cId="0" sldId="262"/>
            <ac:spMk id="194" creationId="{00000000-0000-0000-0000-000000000000}"/>
          </ac:spMkLst>
        </pc:spChg>
      </pc:sldChg>
      <pc:sldChg chg="addSp delSp modSp add">
        <pc:chgData name="Ke Li" userId="21b1c8e08a74a558" providerId="LiveId" clId="{9466D75B-2989-4CF2-AE72-D2471B62F1F7}" dt="2019-04-26T05:07:39.970" v="179" actId="1076"/>
        <pc:sldMkLst>
          <pc:docMk/>
          <pc:sldMk cId="761241986" sldId="286"/>
        </pc:sldMkLst>
        <pc:spChg chg="add mod">
          <ac:chgData name="Ke Li" userId="21b1c8e08a74a558" providerId="LiveId" clId="{9466D75B-2989-4CF2-AE72-D2471B62F1F7}" dt="2019-04-26T05:07:39.970" v="179" actId="1076"/>
          <ac:spMkLst>
            <pc:docMk/>
            <pc:sldMk cId="761241986" sldId="286"/>
            <ac:spMk id="2" creationId="{0FD66FCA-AF5F-4241-949B-2A9F4F86CE30}"/>
          </ac:spMkLst>
        </pc:spChg>
        <pc:spChg chg="mod">
          <ac:chgData name="Ke Li" userId="21b1c8e08a74a558" providerId="LiveId" clId="{9466D75B-2989-4CF2-AE72-D2471B62F1F7}" dt="2019-04-26T03:47:02.494" v="22" actId="20577"/>
          <ac:spMkLst>
            <pc:docMk/>
            <pc:sldMk cId="761241986" sldId="286"/>
            <ac:spMk id="193" creationId="{00000000-0000-0000-0000-000000000000}"/>
          </ac:spMkLst>
        </pc:spChg>
        <pc:spChg chg="del mod">
          <ac:chgData name="Ke Li" userId="21b1c8e08a74a558" providerId="LiveId" clId="{9466D75B-2989-4CF2-AE72-D2471B62F1F7}" dt="2019-04-26T03:48:18.924" v="41"/>
          <ac:spMkLst>
            <pc:docMk/>
            <pc:sldMk cId="761241986" sldId="286"/>
            <ac:spMk id="194" creationId="{00000000-0000-0000-0000-000000000000}"/>
          </ac:spMkLst>
        </pc:spChg>
        <pc:picChg chg="add mod">
          <ac:chgData name="Ke Li" userId="21b1c8e08a74a558" providerId="LiveId" clId="{9466D75B-2989-4CF2-AE72-D2471B62F1F7}" dt="2019-04-26T05:07:26.905" v="176" actId="1076"/>
          <ac:picMkLst>
            <pc:docMk/>
            <pc:sldMk cId="761241986" sldId="286"/>
            <ac:picMk id="3" creationId="{92E692CF-E324-4E64-9F4B-0B5E875381DB}"/>
          </ac:picMkLst>
        </pc:picChg>
        <pc:picChg chg="add mod">
          <ac:chgData name="Ke Li" userId="21b1c8e08a74a558" providerId="LiveId" clId="{9466D75B-2989-4CF2-AE72-D2471B62F1F7}" dt="2019-04-26T05:04:45.854" v="88" actId="1076"/>
          <ac:picMkLst>
            <pc:docMk/>
            <pc:sldMk cId="761241986" sldId="286"/>
            <ac:picMk id="1026" creationId="{B8019C1D-AD20-450D-AB06-78BC668BDD75}"/>
          </ac:picMkLst>
        </pc:picChg>
      </pc:sldChg>
      <pc:sldChg chg="addSp delSp modSp add ord">
        <pc:chgData name="Ke Li" userId="21b1c8e08a74a558" providerId="LiveId" clId="{9466D75B-2989-4CF2-AE72-D2471B62F1F7}" dt="2019-04-26T05:08:49.606" v="222" actId="313"/>
        <pc:sldMkLst>
          <pc:docMk/>
          <pc:sldMk cId="3435012772" sldId="287"/>
        </pc:sldMkLst>
        <pc:spChg chg="add mod">
          <ac:chgData name="Ke Li" userId="21b1c8e08a74a558" providerId="LiveId" clId="{9466D75B-2989-4CF2-AE72-D2471B62F1F7}" dt="2019-04-26T05:08:49.606" v="222" actId="313"/>
          <ac:spMkLst>
            <pc:docMk/>
            <pc:sldMk cId="3435012772" sldId="287"/>
            <ac:spMk id="4" creationId="{39D3FD4A-7A36-4318-BCAA-6A122C8577F0}"/>
          </ac:spMkLst>
        </pc:spChg>
        <pc:spChg chg="mod">
          <ac:chgData name="Ke Li" userId="21b1c8e08a74a558" providerId="LiveId" clId="{9466D75B-2989-4CF2-AE72-D2471B62F1F7}" dt="2019-04-26T05:08:20.267" v="217" actId="20577"/>
          <ac:spMkLst>
            <pc:docMk/>
            <pc:sldMk cId="3435012772" sldId="287"/>
            <ac:spMk id="193" creationId="{00000000-0000-0000-0000-000000000000}"/>
          </ac:spMkLst>
        </pc:spChg>
        <pc:spChg chg="del">
          <ac:chgData name="Ke Li" userId="21b1c8e08a74a558" providerId="LiveId" clId="{9466D75B-2989-4CF2-AE72-D2471B62F1F7}" dt="2019-04-26T03:48:15.064" v="40" actId="478"/>
          <ac:spMkLst>
            <pc:docMk/>
            <pc:sldMk cId="3435012772" sldId="287"/>
            <ac:spMk id="194" creationId="{00000000-0000-0000-0000-000000000000}"/>
          </ac:spMkLst>
        </pc:spChg>
      </pc:sld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1047809428619"/>
          <c:y val="4.2833607907743002E-2"/>
          <c:w val="0.78310844577711103"/>
          <c:h val="0.62459709189886103"/>
        </c:manualLayout>
      </c:layout>
      <c:areaChart>
        <c:grouping val="standar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Running Time</c:v>
                </c:pt>
              </c:strCache>
            </c:strRef>
          </c:tx>
          <c:spPr>
            <a:solidFill>
              <a:srgbClr val="A9D18E">
                <a:alpha val="50000"/>
              </a:srgbClr>
            </a:solidFill>
            <a:ln>
              <a:solidFill>
                <a:srgbClr val="009900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0.74602722222222195</c:v>
                </c:pt>
                <c:pt idx="1">
                  <c:v>1.53626333333333</c:v>
                </c:pt>
                <c:pt idx="2">
                  <c:v>3.3561986111111102</c:v>
                </c:pt>
                <c:pt idx="3">
                  <c:v>6.4134313888888901</c:v>
                </c:pt>
                <c:pt idx="4">
                  <c:v>11.7953136111111</c:v>
                </c:pt>
                <c:pt idx="5">
                  <c:v>17.086153055555599</c:v>
                </c:pt>
                <c:pt idx="6">
                  <c:v>24.991857222222201</c:v>
                </c:pt>
                <c:pt idx="7">
                  <c:v>32.884793055555598</c:v>
                </c:pt>
                <c:pt idx="8">
                  <c:v>43.701216944444397</c:v>
                </c:pt>
                <c:pt idx="9">
                  <c:v>54</c:v>
                </c:pt>
                <c:pt idx="10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0E-401F-B4CA-7388D8797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450624"/>
        <c:axId val="243452160"/>
      </c:area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Top 1</c:v>
                </c:pt>
              </c:strCache>
            </c:strRef>
          </c:tx>
          <c:spPr>
            <a:ln w="25560">
              <a:solidFill>
                <a:srgbClr val="0070C0"/>
              </a:solidFill>
              <a:round/>
            </a:ln>
          </c:spPr>
          <c:marker>
            <c:symbol val="circle"/>
            <c:size val="7"/>
            <c:spPr>
              <a:solidFill>
                <a:srgbClr val="0070C0"/>
              </a:solidFill>
            </c:spPr>
          </c:marker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70E-401F-B4CA-7388D879729F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25.116279069767401</c:v>
                </c:pt>
                <c:pt idx="1">
                  <c:v>41.744186046511601</c:v>
                </c:pt>
                <c:pt idx="2">
                  <c:v>46.744186046511601</c:v>
                </c:pt>
                <c:pt idx="3">
                  <c:v>53.139534883720899</c:v>
                </c:pt>
                <c:pt idx="4">
                  <c:v>52.325581395348799</c:v>
                </c:pt>
                <c:pt idx="5">
                  <c:v>51.511627906976699</c:v>
                </c:pt>
                <c:pt idx="6">
                  <c:v>49.1860465116279</c:v>
                </c:pt>
                <c:pt idx="7">
                  <c:v>46.162790697674403</c:v>
                </c:pt>
                <c:pt idx="8">
                  <c:v>45.232558139534902</c:v>
                </c:pt>
                <c:pt idx="9">
                  <c:v>42.325581395348799</c:v>
                </c:pt>
                <c:pt idx="10">
                  <c:v>42.093023255814003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70E-401F-B4CA-7388D879729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Top 2</c:v>
                </c:pt>
              </c:strCache>
            </c:strRef>
          </c:tx>
          <c:spPr>
            <a:ln w="25560">
              <a:solidFill>
                <a:srgbClr val="DF5327"/>
              </a:solidFill>
              <a:round/>
            </a:ln>
          </c:spPr>
          <c:marker>
            <c:symbol val="triangle"/>
            <c:size val="7"/>
            <c:spPr>
              <a:solidFill>
                <a:srgbClr val="DF5327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41.395348837209298</c:v>
                </c:pt>
                <c:pt idx="1">
                  <c:v>54.883720930232599</c:v>
                </c:pt>
                <c:pt idx="2">
                  <c:v>61.744186046511601</c:v>
                </c:pt>
                <c:pt idx="3">
                  <c:v>65.465116279069804</c:v>
                </c:pt>
                <c:pt idx="4">
                  <c:v>66.511627906976699</c:v>
                </c:pt>
                <c:pt idx="5">
                  <c:v>65.232558139534902</c:v>
                </c:pt>
                <c:pt idx="6">
                  <c:v>64.418604651162795</c:v>
                </c:pt>
                <c:pt idx="7">
                  <c:v>59.651162790697697</c:v>
                </c:pt>
                <c:pt idx="8">
                  <c:v>60.348837209302303</c:v>
                </c:pt>
                <c:pt idx="9">
                  <c:v>58.255813953488399</c:v>
                </c:pt>
                <c:pt idx="10">
                  <c:v>57.209302325581397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70E-401F-B4CA-7388D879729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Top 3</c:v>
                </c:pt>
              </c:strCache>
            </c:strRef>
          </c:tx>
          <c:spPr>
            <a:ln w="25560">
              <a:solidFill>
                <a:srgbClr val="009900"/>
              </a:solidFill>
              <a:round/>
            </a:ln>
          </c:spPr>
          <c:marker>
            <c:symbol val="plus"/>
            <c:size val="10"/>
            <c:spPr>
              <a:solidFill>
                <a:srgbClr val="0099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1"/>
                <c:pt idx="0">
                  <c:v>51.279069767441896</c:v>
                </c:pt>
                <c:pt idx="1">
                  <c:v>64.069767441860506</c:v>
                </c:pt>
                <c:pt idx="2">
                  <c:v>68.837209302325604</c:v>
                </c:pt>
                <c:pt idx="3">
                  <c:v>71.279069767441896</c:v>
                </c:pt>
                <c:pt idx="4">
                  <c:v>72.325581395348806</c:v>
                </c:pt>
                <c:pt idx="5">
                  <c:v>71.744186046511601</c:v>
                </c:pt>
                <c:pt idx="6">
                  <c:v>70.930232558139494</c:v>
                </c:pt>
                <c:pt idx="7">
                  <c:v>67.441860465116307</c:v>
                </c:pt>
                <c:pt idx="8">
                  <c:v>65.697674418604706</c:v>
                </c:pt>
                <c:pt idx="9">
                  <c:v>65.465116279069804</c:v>
                </c:pt>
                <c:pt idx="10">
                  <c:v>63.255813953488399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70E-401F-B4CA-7388D879729F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Top 4</c:v>
                </c:pt>
              </c:strCache>
            </c:strRef>
          </c:tx>
          <c:spPr>
            <a:ln w="25560">
              <a:solidFill>
                <a:srgbClr val="FF8427"/>
              </a:solidFill>
              <a:round/>
            </a:ln>
          </c:spPr>
          <c:marker>
            <c:symbol val="x"/>
            <c:size val="9"/>
            <c:spPr>
              <a:solidFill>
                <a:srgbClr val="FF8427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1"/>
                <c:pt idx="0">
                  <c:v>55.8139534883721</c:v>
                </c:pt>
                <c:pt idx="1">
                  <c:v>68.720930232558104</c:v>
                </c:pt>
                <c:pt idx="2">
                  <c:v>73.953488372093005</c:v>
                </c:pt>
                <c:pt idx="3">
                  <c:v>75.813953488372107</c:v>
                </c:pt>
                <c:pt idx="4">
                  <c:v>76.162790697674396</c:v>
                </c:pt>
                <c:pt idx="5">
                  <c:v>74.534883720930196</c:v>
                </c:pt>
                <c:pt idx="6">
                  <c:v>75</c:v>
                </c:pt>
                <c:pt idx="7">
                  <c:v>72.558139534883693</c:v>
                </c:pt>
                <c:pt idx="8">
                  <c:v>70</c:v>
                </c:pt>
                <c:pt idx="9">
                  <c:v>70.697674418604706</c:v>
                </c:pt>
                <c:pt idx="10">
                  <c:v>68.3720930232558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B70E-401F-B4CA-7388D879729F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Top 5</c:v>
                </c:pt>
              </c:strCache>
            </c:strRef>
          </c:tx>
          <c:spPr>
            <a:ln w="25560">
              <a:solidFill>
                <a:srgbClr val="10BCC0"/>
              </a:solidFill>
              <a:round/>
            </a:ln>
          </c:spPr>
          <c:marker>
            <c:symbol val="square"/>
            <c:size val="7"/>
            <c:spPr>
              <a:solidFill>
                <a:srgbClr val="10BC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1"/>
                <c:pt idx="0">
                  <c:v>60.232558139534902</c:v>
                </c:pt>
                <c:pt idx="1">
                  <c:v>72.441860465116307</c:v>
                </c:pt>
                <c:pt idx="2">
                  <c:v>76.860465116279101</c:v>
                </c:pt>
                <c:pt idx="3">
                  <c:v>77.906976744186096</c:v>
                </c:pt>
                <c:pt idx="4">
                  <c:v>78.488372093023202</c:v>
                </c:pt>
                <c:pt idx="5">
                  <c:v>77.209302325581405</c:v>
                </c:pt>
                <c:pt idx="6">
                  <c:v>77.209302325581405</c:v>
                </c:pt>
                <c:pt idx="7">
                  <c:v>74.651162790697697</c:v>
                </c:pt>
                <c:pt idx="8">
                  <c:v>72.906976744186096</c:v>
                </c:pt>
                <c:pt idx="9">
                  <c:v>73.488372093023301</c:v>
                </c:pt>
                <c:pt idx="10">
                  <c:v>70.930232558139494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70E-401F-B4CA-7388D879729F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Top 10</c:v>
                </c:pt>
              </c:strCache>
            </c:strRef>
          </c:tx>
          <c:spPr>
            <a:ln w="25560">
              <a:solidFill>
                <a:srgbClr val="C00000"/>
              </a:solidFill>
              <a:round/>
            </a:ln>
          </c:spPr>
          <c:marker>
            <c:symbol val="diamond"/>
            <c:size val="9"/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11"/>
                <c:pt idx="0">
                  <c:v>68.139534883720899</c:v>
                </c:pt>
                <c:pt idx="1">
                  <c:v>79.534883720930196</c:v>
                </c:pt>
                <c:pt idx="2">
                  <c:v>81.976744186046503</c:v>
                </c:pt>
                <c:pt idx="3">
                  <c:v>83.3720930232558</c:v>
                </c:pt>
                <c:pt idx="4">
                  <c:v>83.604651162790702</c:v>
                </c:pt>
                <c:pt idx="5">
                  <c:v>83.139534883720899</c:v>
                </c:pt>
                <c:pt idx="6">
                  <c:v>82.558139534883693</c:v>
                </c:pt>
                <c:pt idx="7">
                  <c:v>81.860465116279101</c:v>
                </c:pt>
                <c:pt idx="8">
                  <c:v>78.953488372093005</c:v>
                </c:pt>
                <c:pt idx="9">
                  <c:v>78.3720930232558</c:v>
                </c:pt>
                <c:pt idx="10">
                  <c:v>75.813953488372107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B70E-401F-B4CA-7388D8797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243462528"/>
        <c:axId val="243464448"/>
      </c:lineChart>
      <c:catAx>
        <c:axId val="243450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3452160"/>
        <c:crosses val="autoZero"/>
        <c:auto val="1"/>
        <c:lblAlgn val="ctr"/>
        <c:lblOffset val="100"/>
        <c:noMultiLvlLbl val="1"/>
      </c:catAx>
      <c:valAx>
        <c:axId val="243452160"/>
        <c:scaling>
          <c:orientation val="minMax"/>
          <c:max val="70"/>
        </c:scaling>
        <c:delete val="0"/>
        <c:axPos val="r"/>
        <c:title>
          <c:tx>
            <c:rich>
              <a:bodyPr rot="-5400000"/>
              <a:lstStyle/>
              <a:p>
                <a:pPr>
                  <a:defRPr sz="2200" b="0" strike="noStrike" spc="-1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en-GB" sz="2200" b="0" strike="noStrike" spc="-1">
                    <a:solidFill>
                      <a:srgbClr val="000000"/>
                    </a:solidFill>
                    <a:latin typeface="Times New Roman"/>
                  </a:rPr>
                  <a:t>Running Time (hours)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in"/>
        <c:minorTickMark val="none"/>
        <c:tickLblPos val="nextTo"/>
        <c:spPr>
          <a:ln w="648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2200" b="0" strike="noStrike" spc="-1">
                <a:solidFill>
                  <a:srgbClr val="000000"/>
                </a:solidFill>
                <a:latin typeface="Times New Roman"/>
              </a:defRPr>
            </a:pPr>
            <a:endParaRPr lang="zh-CN"/>
          </a:p>
        </c:txPr>
        <c:crossAx val="243450624"/>
        <c:crosses val="max"/>
        <c:crossBetween val="between"/>
      </c:valAx>
      <c:catAx>
        <c:axId val="24346252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200" b="0" strike="noStrike" spc="-1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en-GB" sz="2200" b="0" strike="noStrike" spc="-1">
                    <a:solidFill>
                      <a:srgbClr val="000000"/>
                    </a:solidFill>
                    <a:latin typeface="Times New Roman"/>
                  </a:rPr>
                  <a:t>Dimensions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in"/>
        <c:tickLblPos val="nextTo"/>
        <c:spPr>
          <a:ln w="648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2200" b="0" strike="noStrike" spc="-1">
                <a:solidFill>
                  <a:srgbClr val="000000"/>
                </a:solidFill>
                <a:latin typeface="Times New Roman"/>
              </a:defRPr>
            </a:pPr>
            <a:endParaRPr lang="zh-CN"/>
          </a:p>
        </c:txPr>
        <c:crossAx val="243464448"/>
        <c:crosses val="autoZero"/>
        <c:auto val="1"/>
        <c:lblAlgn val="ctr"/>
        <c:lblOffset val="100"/>
        <c:noMultiLvlLbl val="1"/>
      </c:catAx>
      <c:valAx>
        <c:axId val="243464448"/>
        <c:scaling>
          <c:orientation val="minMax"/>
          <c:min val="20"/>
        </c:scaling>
        <c:delete val="0"/>
        <c:axPos val="l"/>
        <c:title>
          <c:tx>
            <c:rich>
              <a:bodyPr rot="-5400000"/>
              <a:lstStyle/>
              <a:p>
                <a:pPr>
                  <a:defRPr sz="2200" b="0" strike="noStrike" spc="-1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en-GB" sz="2200" b="0" strike="noStrike" spc="-1">
                    <a:solidFill>
                      <a:srgbClr val="000000"/>
                    </a:solidFill>
                    <a:latin typeface="Times New Roman"/>
                  </a:rPr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in"/>
        <c:minorTickMark val="none"/>
        <c:tickLblPos val="nextTo"/>
        <c:spPr>
          <a:ln w="648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2200" b="0" strike="noStrike" spc="-1">
                <a:solidFill>
                  <a:srgbClr val="000000"/>
                </a:solidFill>
                <a:latin typeface="Times New Roman"/>
              </a:defRPr>
            </a:pPr>
            <a:endParaRPr lang="zh-CN"/>
          </a:p>
        </c:txPr>
        <c:crossAx val="243462528"/>
        <c:crosses val="autoZero"/>
        <c:crossBetween val="between"/>
      </c:valAx>
      <c:spPr>
        <a:noFill/>
        <a:ln w="25560">
          <a:noFill/>
        </a:ln>
      </c:spPr>
    </c:plotArea>
    <c:legend>
      <c:legendPos val="r"/>
      <c:layout>
        <c:manualLayout>
          <c:xMode val="edge"/>
          <c:yMode val="edge"/>
          <c:x val="3.7129632345313502E-3"/>
          <c:y val="0.83640511139518803"/>
          <c:w val="0.99547266130391598"/>
          <c:h val="0.14843380206027601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2200" b="0" strike="noStrike" spc="-1">
              <a:solidFill>
                <a:srgbClr val="000000"/>
              </a:solidFill>
              <a:latin typeface="Times New Roman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1047809428619"/>
          <c:y val="4.2833607907743002E-2"/>
          <c:w val="0.78310844577711103"/>
          <c:h val="0.62459709189886103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Top 1</c:v>
                </c:pt>
              </c:strCache>
            </c:strRef>
          </c:tx>
          <c:spPr>
            <a:ln w="25560">
              <a:solidFill>
                <a:srgbClr val="0070C0"/>
              </a:solidFill>
              <a:round/>
            </a:ln>
          </c:spPr>
          <c:marker>
            <c:symbol val="circle"/>
            <c:size val="7"/>
            <c:spPr>
              <a:solidFill>
                <a:srgbClr val="0070C0"/>
              </a:solidFill>
            </c:spPr>
          </c:marker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8F4D-4385-A661-573005ABE979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25.116279069767401</c:v>
                </c:pt>
                <c:pt idx="1">
                  <c:v>41.744186046511601</c:v>
                </c:pt>
                <c:pt idx="2">
                  <c:v>46.744186046511601</c:v>
                </c:pt>
                <c:pt idx="3">
                  <c:v>53.139534883720899</c:v>
                </c:pt>
                <c:pt idx="4">
                  <c:v>52.325581395348799</c:v>
                </c:pt>
                <c:pt idx="5">
                  <c:v>51.511627906976699</c:v>
                </c:pt>
                <c:pt idx="6">
                  <c:v>49.1860465116279</c:v>
                </c:pt>
                <c:pt idx="7">
                  <c:v>46.162790697674403</c:v>
                </c:pt>
                <c:pt idx="8">
                  <c:v>45.232558139534902</c:v>
                </c:pt>
                <c:pt idx="9">
                  <c:v>42.325581395348799</c:v>
                </c:pt>
                <c:pt idx="10">
                  <c:v>42.093023255814003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4D-4385-A661-573005ABE97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Top 2</c:v>
                </c:pt>
              </c:strCache>
            </c:strRef>
          </c:tx>
          <c:spPr>
            <a:ln w="25560">
              <a:solidFill>
                <a:srgbClr val="DF5327"/>
              </a:solidFill>
              <a:round/>
            </a:ln>
          </c:spPr>
          <c:marker>
            <c:symbol val="triangle"/>
            <c:size val="7"/>
            <c:spPr>
              <a:solidFill>
                <a:srgbClr val="DF5327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41.395348837209298</c:v>
                </c:pt>
                <c:pt idx="1">
                  <c:v>54.883720930232599</c:v>
                </c:pt>
                <c:pt idx="2">
                  <c:v>61.744186046511601</c:v>
                </c:pt>
                <c:pt idx="3">
                  <c:v>65.465116279069804</c:v>
                </c:pt>
                <c:pt idx="4">
                  <c:v>66.511627906976699</c:v>
                </c:pt>
                <c:pt idx="5">
                  <c:v>65.232558139534902</c:v>
                </c:pt>
                <c:pt idx="6">
                  <c:v>64.418604651162795</c:v>
                </c:pt>
                <c:pt idx="7">
                  <c:v>59.651162790697697</c:v>
                </c:pt>
                <c:pt idx="8">
                  <c:v>60.348837209302303</c:v>
                </c:pt>
                <c:pt idx="9">
                  <c:v>58.255813953488399</c:v>
                </c:pt>
                <c:pt idx="10">
                  <c:v>57.209302325581397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4D-4385-A661-573005ABE979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Top 3</c:v>
                </c:pt>
              </c:strCache>
            </c:strRef>
          </c:tx>
          <c:spPr>
            <a:ln w="25560">
              <a:solidFill>
                <a:srgbClr val="009900"/>
              </a:solidFill>
              <a:round/>
            </a:ln>
          </c:spPr>
          <c:marker>
            <c:symbol val="plus"/>
            <c:size val="10"/>
            <c:spPr>
              <a:solidFill>
                <a:srgbClr val="0099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51.279069767441896</c:v>
                </c:pt>
                <c:pt idx="1">
                  <c:v>64.069767441860506</c:v>
                </c:pt>
                <c:pt idx="2">
                  <c:v>68.837209302325604</c:v>
                </c:pt>
                <c:pt idx="3">
                  <c:v>71.279069767441896</c:v>
                </c:pt>
                <c:pt idx="4">
                  <c:v>72.325581395348806</c:v>
                </c:pt>
                <c:pt idx="5">
                  <c:v>71.744186046511601</c:v>
                </c:pt>
                <c:pt idx="6">
                  <c:v>70.930232558139494</c:v>
                </c:pt>
                <c:pt idx="7">
                  <c:v>67.441860465116307</c:v>
                </c:pt>
                <c:pt idx="8">
                  <c:v>65.697674418604706</c:v>
                </c:pt>
                <c:pt idx="9">
                  <c:v>65.465116279069804</c:v>
                </c:pt>
                <c:pt idx="10">
                  <c:v>63.255813953488399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F4D-4385-A661-573005ABE979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Top 4</c:v>
                </c:pt>
              </c:strCache>
            </c:strRef>
          </c:tx>
          <c:spPr>
            <a:ln w="25560">
              <a:solidFill>
                <a:srgbClr val="FF8427"/>
              </a:solidFill>
              <a:round/>
            </a:ln>
          </c:spPr>
          <c:marker>
            <c:symbol val="x"/>
            <c:size val="9"/>
            <c:spPr>
              <a:solidFill>
                <a:srgbClr val="FF8427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1"/>
                <c:pt idx="0">
                  <c:v>55.8139534883721</c:v>
                </c:pt>
                <c:pt idx="1">
                  <c:v>68.720930232558104</c:v>
                </c:pt>
                <c:pt idx="2">
                  <c:v>73.953488372093005</c:v>
                </c:pt>
                <c:pt idx="3">
                  <c:v>75.813953488372107</c:v>
                </c:pt>
                <c:pt idx="4">
                  <c:v>76.162790697674396</c:v>
                </c:pt>
                <c:pt idx="5">
                  <c:v>74.534883720930196</c:v>
                </c:pt>
                <c:pt idx="6">
                  <c:v>75</c:v>
                </c:pt>
                <c:pt idx="7">
                  <c:v>72.558139534883693</c:v>
                </c:pt>
                <c:pt idx="8">
                  <c:v>70</c:v>
                </c:pt>
                <c:pt idx="9">
                  <c:v>70.697674418604706</c:v>
                </c:pt>
                <c:pt idx="10">
                  <c:v>68.3720930232558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F4D-4385-A661-573005ABE979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Top 5</c:v>
                </c:pt>
              </c:strCache>
            </c:strRef>
          </c:tx>
          <c:spPr>
            <a:ln w="25560">
              <a:solidFill>
                <a:srgbClr val="10BCC0"/>
              </a:solidFill>
              <a:round/>
            </a:ln>
          </c:spPr>
          <c:marker>
            <c:symbol val="square"/>
            <c:size val="7"/>
            <c:spPr>
              <a:solidFill>
                <a:srgbClr val="10BC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1"/>
                <c:pt idx="0">
                  <c:v>60.232558139534902</c:v>
                </c:pt>
                <c:pt idx="1">
                  <c:v>72.441860465116307</c:v>
                </c:pt>
                <c:pt idx="2">
                  <c:v>76.860465116279101</c:v>
                </c:pt>
                <c:pt idx="3">
                  <c:v>77.906976744186096</c:v>
                </c:pt>
                <c:pt idx="4">
                  <c:v>78.488372093023202</c:v>
                </c:pt>
                <c:pt idx="5">
                  <c:v>77.209302325581405</c:v>
                </c:pt>
                <c:pt idx="6">
                  <c:v>77.209302325581405</c:v>
                </c:pt>
                <c:pt idx="7">
                  <c:v>74.651162790697697</c:v>
                </c:pt>
                <c:pt idx="8">
                  <c:v>72.906976744186096</c:v>
                </c:pt>
                <c:pt idx="9">
                  <c:v>73.488372093023301</c:v>
                </c:pt>
                <c:pt idx="10">
                  <c:v>70.930232558139494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F4D-4385-A661-573005ABE979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Top 10</c:v>
                </c:pt>
              </c:strCache>
            </c:strRef>
          </c:tx>
          <c:spPr>
            <a:ln w="25560">
              <a:solidFill>
                <a:srgbClr val="C00000"/>
              </a:solidFill>
              <a:round/>
            </a:ln>
          </c:spPr>
          <c:marker>
            <c:symbol val="diamond"/>
            <c:size val="9"/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1"/>
                <c:pt idx="0">
                  <c:v>68.139534883720899</c:v>
                </c:pt>
                <c:pt idx="1">
                  <c:v>79.534883720930196</c:v>
                </c:pt>
                <c:pt idx="2">
                  <c:v>81.976744186046503</c:v>
                </c:pt>
                <c:pt idx="3">
                  <c:v>83.3720930232558</c:v>
                </c:pt>
                <c:pt idx="4">
                  <c:v>83.604651162790702</c:v>
                </c:pt>
                <c:pt idx="5">
                  <c:v>83.139534883720899</c:v>
                </c:pt>
                <c:pt idx="6">
                  <c:v>82.558139534883693</c:v>
                </c:pt>
                <c:pt idx="7">
                  <c:v>81.860465116279101</c:v>
                </c:pt>
                <c:pt idx="8">
                  <c:v>78.953488372093005</c:v>
                </c:pt>
                <c:pt idx="9">
                  <c:v>78.3720930232558</c:v>
                </c:pt>
                <c:pt idx="10">
                  <c:v>75.813953488372107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F4D-4385-A661-573005ABE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268382208"/>
        <c:axId val="268384128"/>
      </c:lineChart>
      <c:catAx>
        <c:axId val="26838220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200" b="0" strike="noStrike" spc="-1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en-GB" sz="2200" b="0" strike="noStrike" spc="-1">
                    <a:solidFill>
                      <a:srgbClr val="000000"/>
                    </a:solidFill>
                    <a:latin typeface="Times New Roman"/>
                  </a:rPr>
                  <a:t>Dimensions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in"/>
        <c:tickLblPos val="nextTo"/>
        <c:spPr>
          <a:ln w="648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2200" b="0" strike="noStrike" spc="-1">
                <a:solidFill>
                  <a:srgbClr val="000000"/>
                </a:solidFill>
                <a:latin typeface="Times New Roman"/>
              </a:defRPr>
            </a:pPr>
            <a:endParaRPr lang="zh-CN"/>
          </a:p>
        </c:txPr>
        <c:crossAx val="268384128"/>
        <c:crosses val="autoZero"/>
        <c:auto val="1"/>
        <c:lblAlgn val="ctr"/>
        <c:lblOffset val="100"/>
        <c:noMultiLvlLbl val="1"/>
      </c:catAx>
      <c:valAx>
        <c:axId val="268384128"/>
        <c:scaling>
          <c:orientation val="minMax"/>
          <c:min val="20"/>
        </c:scaling>
        <c:delete val="0"/>
        <c:axPos val="l"/>
        <c:majorGridlines>
          <c:spPr>
            <a:ln w="6480">
              <a:solidFill>
                <a:srgbClr val="A6A6A6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2200" b="0" strike="noStrike" spc="-1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lang="en-GB" sz="2200" b="0" strike="noStrike" spc="-1">
                    <a:solidFill>
                      <a:srgbClr val="000000"/>
                    </a:solidFill>
                    <a:latin typeface="Times New Roman"/>
                  </a:rPr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in"/>
        <c:minorTickMark val="none"/>
        <c:tickLblPos val="nextTo"/>
        <c:spPr>
          <a:ln w="6480">
            <a:solidFill>
              <a:srgbClr val="000000"/>
            </a:solidFill>
            <a:round/>
          </a:ln>
        </c:spPr>
        <c:txPr>
          <a:bodyPr/>
          <a:lstStyle/>
          <a:p>
            <a:pPr>
              <a:defRPr sz="2200" b="0" strike="noStrike" spc="-1">
                <a:solidFill>
                  <a:srgbClr val="000000"/>
                </a:solidFill>
                <a:latin typeface="Times New Roman"/>
              </a:defRPr>
            </a:pPr>
            <a:endParaRPr lang="zh-CN"/>
          </a:p>
        </c:txPr>
        <c:crossAx val="268382208"/>
        <c:crosses val="autoZero"/>
        <c:crossBetween val="midCat"/>
      </c:valAx>
      <c:spPr>
        <a:noFill/>
        <a:ln w="25560">
          <a:noFill/>
        </a:ln>
      </c:spPr>
    </c:plotArea>
    <c:legend>
      <c:legendPos val="r"/>
      <c:layout>
        <c:manualLayout>
          <c:xMode val="edge"/>
          <c:yMode val="edge"/>
          <c:x val="0.21652950201485199"/>
          <c:y val="0.83640511139518803"/>
          <c:w val="0.78265617252038899"/>
          <c:h val="0.14843380206027601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2200" b="0" strike="noStrike" spc="-1">
              <a:solidFill>
                <a:srgbClr val="000000"/>
              </a:solidFill>
              <a:latin typeface="Times New Roman"/>
            </a:defRPr>
          </a:pPr>
          <a:endParaRPr lang="zh-CN"/>
        </a:p>
      </c:txPr>
    </c:legend>
    <c:plotVisOnly val="1"/>
    <c:dispBlanksAs val="gap"/>
    <c:showDLblsOverMax val="1"/>
  </c:chart>
  <c:spPr>
    <a:solidFill>
      <a:srgbClr val="FFFFFF"/>
    </a:solidFill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78068D7-7241-49F3-8A07-53FEB17220A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777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D5B2F3-8974-4F34-A6A1-2CE06549F9E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13D91F-CEBF-457F-B807-8C28546DC4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5B978B-7889-4F60-9B4C-367B1D8AB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93D867-B0F0-4E2D-8C29-52246A26969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A229D4-72D7-4E29-BED7-1117F72FAA2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A229D4-72D7-4E29-BED7-1117F72FAA2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042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1DFFB2-3CBC-4DB9-A64D-074D5F807A0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F446F8-7989-425F-AEC5-FA1092FFAAD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534200-3708-403E-8075-6B39FCC946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12362B-0A31-4D43-8618-F972CB8933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13C908-C210-4CC3-B7D2-9F37FFBC073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D5B2F3-8974-4F34-A6A1-2CE06549F9E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012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E8880A-F6A8-4645-BE8F-03AF7F4C77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55A3E0-AAD2-426F-BCA2-34ECA8BC06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B25F64-E87B-453F-A9DF-AC39DF5B57D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5E7D87D-6831-407A-9C55-B710F96CCE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373745-B64C-48C6-9019-7926C5EA35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75C29CE-0DB2-4EA5-A6DE-847286627D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373745-B64C-48C6-9019-7926C5EA35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16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373745-B64C-48C6-9019-7926C5EA35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757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1ECCE5-058B-4690-81A5-69712B025EB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09880" y="882360"/>
            <a:ext cx="9966600" cy="752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109880" y="882360"/>
            <a:ext cx="9966600" cy="752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109880" y="882360"/>
            <a:ext cx="9966600" cy="752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09880" y="882360"/>
            <a:ext cx="9966600" cy="752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243720"/>
            <a:ext cx="1219176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746640" y="1366920"/>
            <a:ext cx="1080540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47000" y="609480"/>
            <a:ext cx="10805040" cy="757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47000" y="1584000"/>
            <a:ext cx="10805040" cy="4420440"/>
          </a:xfrm>
          <a:prstGeom prst="rect">
            <a:avLst/>
          </a:prstGeom>
        </p:spPr>
        <p:txBody>
          <a:bodyPr anchor="ctr"/>
          <a:lstStyle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73152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00584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2801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747000" y="6223680"/>
            <a:ext cx="2724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BF2958-CF71-46A7-89B9-76B3C8EA6F79}" type="datetime">
              <a:rPr lang="en-US" sz="1200" b="0" strike="noStrike" spc="-1">
                <a:solidFill>
                  <a:srgbClr val="DF5327"/>
                </a:solidFill>
                <a:latin typeface="Calibri"/>
              </a:rPr>
              <a:t>4/28/2019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222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35C5E0-40D3-4902-9D29-C441C18B4855}" type="slidenum">
              <a:rPr lang="en-US" sz="1200" b="0" strike="noStrike" spc="-1">
                <a:solidFill>
                  <a:srgbClr val="DF5327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243720"/>
            <a:ext cx="1219176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746640" y="1366920"/>
            <a:ext cx="1080540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747000" y="609480"/>
            <a:ext cx="10805040" cy="757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401520" y="1612800"/>
            <a:ext cx="5150520" cy="4467600"/>
          </a:xfrm>
          <a:prstGeom prst="rect">
            <a:avLst/>
          </a:prstGeom>
        </p:spPr>
        <p:txBody>
          <a:bodyPr anchor="ctr"/>
          <a:lstStyle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73152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00584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2801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747000" y="1612800"/>
            <a:ext cx="5284440" cy="4467600"/>
          </a:xfrm>
          <a:prstGeom prst="rect">
            <a:avLst/>
          </a:prstGeom>
        </p:spPr>
        <p:txBody>
          <a:bodyPr anchor="ctr"/>
          <a:lstStyle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73152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00584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2801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747000" y="6223680"/>
            <a:ext cx="2724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2896225-3311-4B2B-81D0-1BD81C10BA08}" type="datetime">
              <a:rPr lang="en-US" sz="1200" b="0" strike="noStrike" spc="-1">
                <a:solidFill>
                  <a:srgbClr val="DF5327"/>
                </a:solidFill>
                <a:latin typeface="Calibri"/>
              </a:rPr>
              <a:t>4/28/2019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222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6F914C-4FB6-4D69-9397-8502D4CCFE52}" type="slidenum">
              <a:rPr lang="en-US" sz="1200" b="0" strike="noStrike" spc="-1">
                <a:solidFill>
                  <a:srgbClr val="DF5327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43720"/>
            <a:ext cx="1219176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2"/>
          <p:cNvSpPr/>
          <p:nvPr/>
        </p:nvSpPr>
        <p:spPr>
          <a:xfrm>
            <a:off x="746640" y="1366920"/>
            <a:ext cx="1080540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0" y="243720"/>
            <a:ext cx="12191760" cy="6377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16228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400" b="1" strike="noStrike" cap="all" spc="-1">
                <a:solidFill>
                  <a:srgbClr val="DF5327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747000" y="6223680"/>
            <a:ext cx="2724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DD9EA2-066E-413B-9AB0-785EF7931F32}" type="datetime">
              <a:rPr lang="en-US" sz="1200" b="0" strike="noStrike" spc="-1">
                <a:solidFill>
                  <a:srgbClr val="DF5327"/>
                </a:solidFill>
                <a:latin typeface="Calibri"/>
              </a:rPr>
              <a:t>4/28/2019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222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971D8A-ADDB-46A6-9055-CF8744C6DB82}" type="slidenum">
              <a:rPr lang="en-US" sz="1200" b="0" strike="noStrike" spc="-1">
                <a:solidFill>
                  <a:srgbClr val="DF5327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Line 8"/>
          <p:cNvSpPr/>
          <p:nvPr/>
        </p:nvSpPr>
        <p:spPr>
          <a:xfrm>
            <a:off x="1995120" y="2707920"/>
            <a:ext cx="82296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243720"/>
            <a:ext cx="1219176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"/>
          <p:cNvSpPr/>
          <p:nvPr/>
        </p:nvSpPr>
        <p:spPr>
          <a:xfrm>
            <a:off x="746640" y="1366920"/>
            <a:ext cx="1080540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747000" y="609480"/>
            <a:ext cx="10805040" cy="757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747000" y="6223680"/>
            <a:ext cx="2724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AAA2BB4-CEB9-4485-BF9C-FC7450F9D54A}" type="datetime">
              <a:rPr lang="en-US" sz="1200" b="0" strike="noStrike" spc="-1">
                <a:solidFill>
                  <a:srgbClr val="DF5327"/>
                </a:solidFill>
                <a:latin typeface="Calibri"/>
              </a:rPr>
              <a:t>4/28/2019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222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39BE64-74F5-4774-A861-6E6E185FBB64}" type="slidenum">
              <a:rPr lang="en-US" sz="1200" b="0" strike="noStrike" spc="-1">
                <a:solidFill>
                  <a:srgbClr val="DF5327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93360" y="1462680"/>
            <a:ext cx="10805040" cy="3094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en-US" sz="5400" spc="-1" dirty="0">
                <a:solidFill>
                  <a:srgbClr val="000000"/>
                </a:solidFill>
                <a:latin typeface="Calibri"/>
              </a:rPr>
              <a:t>Word2Vec to Code </a:t>
            </a:r>
            <a:r>
              <a:rPr lang="en-US" sz="5400" b="0" strike="noStrike" spc="-1" dirty="0">
                <a:solidFill>
                  <a:srgbClr val="000000"/>
                </a:solidFill>
                <a:latin typeface="Calibri"/>
              </a:rPr>
              <a:t>Migration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Liu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Qiming</a:t>
            </a:r>
            <a:r>
              <a:rPr dirty="0"/>
              <a:t/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Li 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 visualization</a:t>
            </a:r>
          </a:p>
        </p:txBody>
      </p:sp>
      <p:pic>
        <p:nvPicPr>
          <p:cNvPr id="196" name="图片 2"/>
          <p:cNvPicPr/>
          <p:nvPr/>
        </p:nvPicPr>
        <p:blipFill rotWithShape="1">
          <a:blip r:embed="rId3"/>
          <a:srcRect r="1296"/>
          <a:stretch/>
        </p:blipFill>
        <p:spPr>
          <a:xfrm>
            <a:off x="747000" y="1538616"/>
            <a:ext cx="5839920" cy="490500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6726240" y="5243400"/>
            <a:ext cx="58399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 Improved Model of Semantic Similarity Based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on Lexical Co-Occurrence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/>
              <a:t>Communications of the </a:t>
            </a:r>
            <a:r>
              <a:rPr lang="en-US" dirty="0" err="1"/>
              <a:t>Acm</a:t>
            </a:r>
            <a:r>
              <a:rPr lang="en-US" dirty="0"/>
              <a:t> 2015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150103" y="1862620"/>
            <a:ext cx="4285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Similar words’ embeddings concentrate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 visualization</a:t>
            </a:r>
          </a:p>
        </p:txBody>
      </p:sp>
      <p:pic>
        <p:nvPicPr>
          <p:cNvPr id="200" name="图片 5"/>
          <p:cNvPicPr/>
          <p:nvPr/>
        </p:nvPicPr>
        <p:blipFill rotWithShape="1">
          <a:blip r:embed="rId3"/>
          <a:srcRect l="6104" t="2894" r="2641" b="7377"/>
          <a:stretch/>
        </p:blipFill>
        <p:spPr>
          <a:xfrm>
            <a:off x="750804" y="1765484"/>
            <a:ext cx="5688632" cy="4464496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215120" y="5773680"/>
            <a:ext cx="4757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GloVe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Global Vectors for Word Representation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(EMNLP 2014)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198200" y="1842120"/>
            <a:ext cx="433692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Lines connecting word pairs of opposite gender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 visualization</a:t>
            </a:r>
          </a:p>
        </p:txBody>
      </p:sp>
      <p:pic>
        <p:nvPicPr>
          <p:cNvPr id="204" name="图片 2"/>
          <p:cNvPicPr/>
          <p:nvPr/>
        </p:nvPicPr>
        <p:blipFill rotWithShape="1">
          <a:blip r:embed="rId3"/>
          <a:srcRect l="7078" t="4908" r="3042" b="8335"/>
          <a:stretch/>
        </p:blipFill>
        <p:spPr>
          <a:xfrm>
            <a:off x="747000" y="1666132"/>
            <a:ext cx="5688632" cy="4392488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7198200" y="1842120"/>
            <a:ext cx="433692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Lines connecting companies and their CEO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="" xmlns:a16="http://schemas.microsoft.com/office/drawing/2014/main" id="{49B23515-12A8-4AA3-914E-D8DB3422BCE3}"/>
              </a:ext>
            </a:extLst>
          </p:cNvPr>
          <p:cNvSpPr/>
          <p:nvPr/>
        </p:nvSpPr>
        <p:spPr>
          <a:xfrm>
            <a:off x="7215120" y="5773680"/>
            <a:ext cx="4757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GloVe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Global Vectors for Word Representation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(EMNLP 2014)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 visualization</a:t>
            </a:r>
          </a:p>
        </p:txBody>
      </p:sp>
      <p:pic>
        <p:nvPicPr>
          <p:cNvPr id="208" name="图片 3"/>
          <p:cNvPicPr/>
          <p:nvPr/>
        </p:nvPicPr>
        <p:blipFill rotWithShape="1">
          <a:blip r:embed="rId3"/>
          <a:srcRect l="6404" t="3692" r="2642" b="6707"/>
          <a:stretch/>
        </p:blipFill>
        <p:spPr>
          <a:xfrm>
            <a:off x="747000" y="1640008"/>
            <a:ext cx="5904656" cy="4608512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7198200" y="1842120"/>
            <a:ext cx="433692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Original-comparative-superlative triples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="" xmlns:a16="http://schemas.microsoft.com/office/drawing/2014/main" id="{8215E514-72D8-441F-9B14-EEF79D8C31F2}"/>
              </a:ext>
            </a:extLst>
          </p:cNvPr>
          <p:cNvSpPr/>
          <p:nvPr/>
        </p:nvSpPr>
        <p:spPr>
          <a:xfrm>
            <a:off x="7215120" y="5773680"/>
            <a:ext cx="4757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GloVe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Global Vectors for Word Representation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(EMNLP 2014)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Further reading</a:t>
            </a:r>
          </a:p>
        </p:txBody>
      </p:sp>
      <p:sp>
        <p:nvSpPr>
          <p:cNvPr id="212" name="CustomShape 2"/>
          <p:cNvSpPr/>
          <p:nvPr/>
        </p:nvSpPr>
        <p:spPr>
          <a:xfrm>
            <a:off x="365760" y="1495080"/>
            <a:ext cx="1133856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BERT: Pre-training of Deep Bidirectional Transformers for Language Understanding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65760" y="3474720"/>
            <a:ext cx="1133856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Adversarial Domain Adaptation for Duplicate Question Detection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65760" y="1495080"/>
            <a:ext cx="1133856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BERT: Pre-training of Deep Bidirectional Transformers for Language Understanding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365760" y="2743200"/>
            <a:ext cx="11338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Attention is all you need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6" name="图片 215"/>
          <p:cNvPicPr/>
          <p:nvPr/>
        </p:nvPicPr>
        <p:blipFill>
          <a:blip r:embed="rId3"/>
          <a:stretch/>
        </p:blipFill>
        <p:spPr>
          <a:xfrm>
            <a:off x="9875520" y="4581128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217" name="图片 216"/>
          <p:cNvPicPr/>
          <p:nvPr/>
        </p:nvPicPr>
        <p:blipFill>
          <a:blip r:embed="rId4"/>
          <a:stretch/>
        </p:blipFill>
        <p:spPr>
          <a:xfrm>
            <a:off x="838440" y="45874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218" name="图片 217"/>
          <p:cNvPicPr/>
          <p:nvPr/>
        </p:nvPicPr>
        <p:blipFill>
          <a:blip r:embed="rId5"/>
          <a:stretch/>
        </p:blipFill>
        <p:spPr>
          <a:xfrm>
            <a:off x="5127344" y="4653136"/>
            <a:ext cx="1904760" cy="19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spc="-1" dirty="0">
                <a:solidFill>
                  <a:srgbClr val="000000"/>
                </a:solidFill>
                <a:latin typeface="Calibri"/>
              </a:rPr>
              <a:t>Question</a:t>
            </a:r>
            <a:endParaRPr lang="en-US" sz="4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DCEC07C-42A9-4F65-B9FC-6D794EACFAFC}"/>
              </a:ext>
            </a:extLst>
          </p:cNvPr>
          <p:cNvSpPr/>
          <p:nvPr/>
        </p:nvSpPr>
        <p:spPr>
          <a:xfrm>
            <a:off x="10200456" y="414955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132CE48F-5DA9-4CF6-91D5-8F28E9E102A6}"/>
              </a:ext>
            </a:extLst>
          </p:cNvPr>
          <p:cNvSpPr txBox="1"/>
          <p:nvPr/>
        </p:nvSpPr>
        <p:spPr>
          <a:xfrm>
            <a:off x="361044" y="2204864"/>
            <a:ext cx="1084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1" dirty="0">
                <a:solidFill>
                  <a:srgbClr val="000000"/>
                </a:solidFill>
                <a:latin typeface="Calibri"/>
              </a:rPr>
              <a:t>Besides natural language, where else can Word2Vec be applied?</a:t>
            </a:r>
          </a:p>
        </p:txBody>
      </p:sp>
    </p:spTree>
    <p:extLst>
      <p:ext uri="{BB962C8B-B14F-4D97-AF65-F5344CB8AC3E}">
        <p14:creationId xmlns:p14="http://schemas.microsoft.com/office/powerpoint/2010/main" val="2266599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76672"/>
            <a:ext cx="9966600" cy="1622880"/>
          </a:xfrm>
        </p:spPr>
        <p:txBody>
          <a:bodyPr/>
          <a:lstStyle/>
          <a:p>
            <a:r>
              <a:rPr lang="en-US" altLang="zh-CN" sz="3200" dirty="0" smtClean="0"/>
              <a:t>Application of Word2Vec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sz="3200" dirty="0"/>
          </a:p>
        </p:txBody>
      </p:sp>
      <p:grpSp>
        <p:nvGrpSpPr>
          <p:cNvPr id="6" name="Group 2"/>
          <p:cNvGrpSpPr/>
          <p:nvPr/>
        </p:nvGrpSpPr>
        <p:grpSpPr>
          <a:xfrm>
            <a:off x="6439352" y="2389680"/>
            <a:ext cx="2863080" cy="2457360"/>
            <a:chOff x="6880680" y="3028680"/>
            <a:chExt cx="2863080" cy="2457360"/>
          </a:xfrm>
        </p:grpSpPr>
        <p:pic>
          <p:nvPicPr>
            <p:cNvPr id="7" name="Picture 5"/>
            <p:cNvPicPr/>
            <p:nvPr/>
          </p:nvPicPr>
          <p:blipFill>
            <a:blip r:embed="rId2"/>
            <a:stretch/>
          </p:blipFill>
          <p:spPr>
            <a:xfrm>
              <a:off x="7603200" y="3028680"/>
              <a:ext cx="1418400" cy="1555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3"/>
            <p:cNvSpPr/>
            <p:nvPr/>
          </p:nvSpPr>
          <p:spPr>
            <a:xfrm>
              <a:off x="6880680" y="4847040"/>
              <a:ext cx="28630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Tien N. Nguyen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tien@iastate.edu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" name="Group 4"/>
          <p:cNvGrpSpPr/>
          <p:nvPr/>
        </p:nvGrpSpPr>
        <p:grpSpPr>
          <a:xfrm>
            <a:off x="4251632" y="2390760"/>
            <a:ext cx="2863080" cy="2456280"/>
            <a:chOff x="4692960" y="3029760"/>
            <a:chExt cx="2863080" cy="2456280"/>
          </a:xfrm>
        </p:grpSpPr>
        <p:sp>
          <p:nvSpPr>
            <p:cNvPr id="10" name="CustomShape 5"/>
            <p:cNvSpPr/>
            <p:nvPr/>
          </p:nvSpPr>
          <p:spPr>
            <a:xfrm>
              <a:off x="4692960" y="4847040"/>
              <a:ext cx="28630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Anh Tuan Nguyen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anhnt@iastate.edu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11" name="Picture 10"/>
            <p:cNvPicPr/>
            <p:nvPr/>
          </p:nvPicPr>
          <p:blipFill>
            <a:blip r:embed="rId3"/>
            <a:stretch/>
          </p:blipFill>
          <p:spPr>
            <a:xfrm>
              <a:off x="5368320" y="3029760"/>
              <a:ext cx="1512000" cy="1554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6"/>
          <p:cNvGrpSpPr/>
          <p:nvPr/>
        </p:nvGrpSpPr>
        <p:grpSpPr>
          <a:xfrm>
            <a:off x="2063552" y="2390760"/>
            <a:ext cx="2863080" cy="2456280"/>
            <a:chOff x="2504880" y="3029760"/>
            <a:chExt cx="2863080" cy="2456280"/>
          </a:xfrm>
        </p:grpSpPr>
        <p:sp>
          <p:nvSpPr>
            <p:cNvPr id="13" name="CustomShape 7"/>
            <p:cNvSpPr/>
            <p:nvPr/>
          </p:nvSpPr>
          <p:spPr>
            <a:xfrm>
              <a:off x="2504880" y="4847040"/>
              <a:ext cx="28630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Trong Duc Nguyen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trong@iastate.edu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14" name="Picture 15"/>
            <p:cNvPicPr/>
            <p:nvPr/>
          </p:nvPicPr>
          <p:blipFill>
            <a:blip r:embed="rId4"/>
            <a:srcRect l="16694" r="22401" b="20388"/>
            <a:stretch/>
          </p:blipFill>
          <p:spPr>
            <a:xfrm>
              <a:off x="3341520" y="3029760"/>
              <a:ext cx="1189800" cy="155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CustomShape 8"/>
          <p:cNvSpPr/>
          <p:nvPr/>
        </p:nvSpPr>
        <p:spPr>
          <a:xfrm>
            <a:off x="2870956" y="4847040"/>
            <a:ext cx="5680080" cy="10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altLang="zh-CN" b="1" cap="all" spc="-1" dirty="0">
                <a:solidFill>
                  <a:srgbClr val="DF5327"/>
                </a:solidFill>
                <a:latin typeface="Calibri"/>
              </a:rPr>
              <a:t>Mapping API Elements for Code Migration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cap="all" spc="-1" dirty="0">
                <a:solidFill>
                  <a:srgbClr val="DF5327"/>
                </a:solidFill>
                <a:latin typeface="Calibri"/>
              </a:rPr>
              <a:t>with Vector </a:t>
            </a:r>
            <a:r>
              <a:rPr lang="en-US" altLang="zh-CN" b="1" cap="all" spc="-1" dirty="0" smtClean="0">
                <a:solidFill>
                  <a:srgbClr val="DF5327"/>
                </a:solidFill>
                <a:latin typeface="Calibri"/>
              </a:rPr>
              <a:t>Representations</a:t>
            </a:r>
            <a:endParaRPr lang="en-US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Iowa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State University, USA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</a:rPr>
              <a:t>http://home.eng.iastate.edu/~trong/projects/jv2cs/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68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451880" y="4408560"/>
            <a:ext cx="1532160" cy="246600"/>
          </a:xfrm>
          <a:prstGeom prst="roundRect">
            <a:avLst>
              <a:gd name="adj" fmla="val 16667"/>
            </a:avLst>
          </a:prstGeom>
          <a:solidFill>
            <a:srgbClr val="FFBEA7"/>
          </a:solidFill>
          <a:ln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5537160" y="3938760"/>
            <a:ext cx="1021320" cy="256320"/>
          </a:xfrm>
          <a:prstGeom prst="roundRect">
            <a:avLst>
              <a:gd name="adj" fmla="val 16667"/>
            </a:avLst>
          </a:prstGeom>
          <a:solidFill>
            <a:srgbClr val="FFBEA7"/>
          </a:solidFill>
          <a:ln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2007000" y="3951360"/>
            <a:ext cx="1701000" cy="243720"/>
          </a:xfrm>
          <a:prstGeom prst="roundRect">
            <a:avLst>
              <a:gd name="adj" fmla="val 16667"/>
            </a:avLst>
          </a:prstGeom>
          <a:solidFill>
            <a:srgbClr val="FFBEA7"/>
          </a:solidFill>
          <a:ln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3943080" y="3705120"/>
            <a:ext cx="1415880" cy="233280"/>
          </a:xfrm>
          <a:prstGeom prst="roundRect">
            <a:avLst>
              <a:gd name="adj" fmla="val 16667"/>
            </a:avLst>
          </a:prstGeom>
          <a:ln>
            <a:solidFill>
              <a:srgbClr val="A43B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5"/>
          <p:cNvSpPr/>
          <p:nvPr/>
        </p:nvSpPr>
        <p:spPr>
          <a:xfrm>
            <a:off x="3931200" y="3409920"/>
            <a:ext cx="1821240" cy="248040"/>
          </a:xfrm>
          <a:prstGeom prst="roundRect">
            <a:avLst>
              <a:gd name="adj" fmla="val 16667"/>
            </a:avLst>
          </a:prstGeom>
          <a:solidFill>
            <a:srgbClr val="FFBEA7"/>
          </a:solidFill>
          <a:ln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8" name="CustomShape 6"/>
          <p:cNvSpPr/>
          <p:nvPr/>
        </p:nvSpPr>
        <p:spPr>
          <a:xfrm>
            <a:off x="5448240" y="2919240"/>
            <a:ext cx="1414080" cy="266400"/>
          </a:xfrm>
          <a:prstGeom prst="roundRect">
            <a:avLst>
              <a:gd name="adj" fmla="val 16667"/>
            </a:avLst>
          </a:prstGeom>
          <a:solidFill>
            <a:srgbClr val="FFBEA7"/>
          </a:solidFill>
          <a:ln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9" name="CustomShape 7"/>
          <p:cNvSpPr/>
          <p:nvPr/>
        </p:nvSpPr>
        <p:spPr>
          <a:xfrm>
            <a:off x="1451880" y="3150000"/>
            <a:ext cx="1028520" cy="288360"/>
          </a:xfrm>
          <a:prstGeom prst="roundRect">
            <a:avLst>
              <a:gd name="adj" fmla="val 16667"/>
            </a:avLst>
          </a:prstGeom>
          <a:solidFill>
            <a:srgbClr val="FFBEA7"/>
          </a:solidFill>
          <a:ln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0" name="TextShape 8"/>
          <p:cNvSpPr txBox="1"/>
          <p:nvPr/>
        </p:nvSpPr>
        <p:spPr>
          <a:xfrm>
            <a:off x="1029960" y="2762280"/>
            <a:ext cx="9575280" cy="210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HashMap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Integer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&gt; dict =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HashMap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Integer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&gt;();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dict.put</a:t>
            </a:r>
            <a:r>
              <a:rPr lang="en-US" sz="1800" b="0" strike="noStrike" spc="-1">
                <a:solidFill>
                  <a:srgbClr val="7030A0"/>
                </a:solidFill>
                <a:latin typeface="Consolas"/>
              </a:rPr>
              <a:t>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"A"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1);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FileWriter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writer =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FileWriter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"Vocabulary.txt"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vocab : dict.keySet()) {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writer.append(vocab +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+ dict.get(vocab) +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"\r\n"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DF5327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writer.close();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9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Characterize API by its surrounding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API Mapping</a:t>
            </a:r>
          </a:p>
        </p:txBody>
      </p:sp>
      <p:pic>
        <p:nvPicPr>
          <p:cNvPr id="231" name="Picture 4"/>
          <p:cNvPicPr/>
          <p:nvPr/>
        </p:nvPicPr>
        <p:blipFill>
          <a:blip r:embed="rId3"/>
          <a:stretch/>
        </p:blipFill>
        <p:spPr>
          <a:xfrm>
            <a:off x="776520" y="2001600"/>
            <a:ext cx="1307880" cy="1307880"/>
          </a:xfrm>
          <a:prstGeom prst="rect">
            <a:avLst/>
          </a:prstGeom>
          <a:ln>
            <a:noFill/>
          </a:ln>
        </p:spPr>
      </p:pic>
      <p:grpSp>
        <p:nvGrpSpPr>
          <p:cNvPr id="232" name="Group 2"/>
          <p:cNvGrpSpPr/>
          <p:nvPr/>
        </p:nvGrpSpPr>
        <p:grpSpPr>
          <a:xfrm>
            <a:off x="1044360" y="4653360"/>
            <a:ext cx="771840" cy="1660680"/>
            <a:chOff x="1044360" y="4653360"/>
            <a:chExt cx="771840" cy="1660680"/>
          </a:xfrm>
        </p:grpSpPr>
        <p:pic>
          <p:nvPicPr>
            <p:cNvPr id="233" name="Picture 2"/>
            <p:cNvPicPr/>
            <p:nvPr/>
          </p:nvPicPr>
          <p:blipFill>
            <a:blip r:embed="rId4"/>
            <a:stretch/>
          </p:blipFill>
          <p:spPr>
            <a:xfrm>
              <a:off x="1109520" y="4653360"/>
              <a:ext cx="641880" cy="65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4" name="CustomShape 3"/>
            <p:cNvSpPr/>
            <p:nvPr/>
          </p:nvSpPr>
          <p:spPr>
            <a:xfrm>
              <a:off x="1044360" y="5310720"/>
              <a:ext cx="771840" cy="100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000" b="1" strike="noStrike" spc="-1">
                  <a:solidFill>
                    <a:srgbClr val="7030A0"/>
                  </a:solidFill>
                  <a:latin typeface="Calibri"/>
                </a:rPr>
                <a:t>C#</a:t>
              </a:r>
              <a:endParaRPr lang="en-US" sz="3000" b="0" strike="noStrike" spc="-1">
                <a:latin typeface="Arial"/>
              </a:endParaRPr>
            </a:p>
          </p:txBody>
        </p:sp>
      </p:grpSp>
      <p:sp>
        <p:nvSpPr>
          <p:cNvPr id="235" name="CustomShape 4"/>
          <p:cNvSpPr/>
          <p:nvPr/>
        </p:nvSpPr>
        <p:spPr>
          <a:xfrm>
            <a:off x="3396960" y="2886120"/>
            <a:ext cx="360" cy="207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2711160" y="2448000"/>
            <a:ext cx="1371240" cy="28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String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2894040" y="5051520"/>
            <a:ext cx="1005480" cy="2840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10259280" y="2860920"/>
            <a:ext cx="360" cy="207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8"/>
          <p:cNvSpPr/>
          <p:nvPr/>
        </p:nvSpPr>
        <p:spPr>
          <a:xfrm>
            <a:off x="9116280" y="2422800"/>
            <a:ext cx="2285640" cy="28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HashMap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.keySet()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9162000" y="5026680"/>
            <a:ext cx="2194200" cy="2840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.Keys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7515720" y="2860920"/>
            <a:ext cx="360" cy="207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1"/>
          <p:cNvSpPr/>
          <p:nvPr/>
        </p:nvSpPr>
        <p:spPr>
          <a:xfrm>
            <a:off x="6414120" y="2422800"/>
            <a:ext cx="2202480" cy="28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HashMap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.put()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6414120" y="5026680"/>
            <a:ext cx="2202480" cy="2840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.Add()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5247000" y="2860920"/>
            <a:ext cx="360" cy="207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4"/>
          <p:cNvSpPr/>
          <p:nvPr/>
        </p:nvSpPr>
        <p:spPr>
          <a:xfrm>
            <a:off x="4624920" y="2422800"/>
            <a:ext cx="1244160" cy="28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Integer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4624920" y="5026680"/>
            <a:ext cx="1244160" cy="2840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Key Insight</a:t>
            </a:r>
          </a:p>
        </p:txBody>
      </p:sp>
      <p:sp>
        <p:nvSpPr>
          <p:cNvPr id="292" name="TextShape 2"/>
          <p:cNvSpPr txBox="1"/>
          <p:nvPr/>
        </p:nvSpPr>
        <p:spPr>
          <a:xfrm>
            <a:off x="747000" y="1584000"/>
            <a:ext cx="10805040" cy="4420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Characterize APIs by their usages instead of APIs’ names</a:t>
            </a: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API usages consist of the surrounding API elements</a:t>
            </a: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Derive API pairs based on the relation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Contents</a:t>
            </a:r>
          </a:p>
        </p:txBody>
      </p:sp>
      <p:sp>
        <p:nvSpPr>
          <p:cNvPr id="183" name="CustomShape 2"/>
          <p:cNvSpPr/>
          <p:nvPr/>
        </p:nvSpPr>
        <p:spPr>
          <a:xfrm>
            <a:off x="534600" y="2300400"/>
            <a:ext cx="1122948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The idea of Word2Vec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Applications 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of Word2Vec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Key idea</a:t>
            </a:r>
          </a:p>
        </p:txBody>
      </p:sp>
      <p:sp>
        <p:nvSpPr>
          <p:cNvPr id="309" name="CustomShape 2"/>
          <p:cNvSpPr/>
          <p:nvPr/>
        </p:nvSpPr>
        <p:spPr>
          <a:xfrm>
            <a:off x="3517920" y="2688840"/>
            <a:ext cx="315360" cy="33228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0" name="CustomShape 3"/>
          <p:cNvSpPr/>
          <p:nvPr/>
        </p:nvSpPr>
        <p:spPr>
          <a:xfrm>
            <a:off x="2720160" y="3358080"/>
            <a:ext cx="315360" cy="3153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3817440" y="3511800"/>
            <a:ext cx="324000" cy="3240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8847360" y="3970080"/>
            <a:ext cx="315360" cy="33228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8049600" y="4639320"/>
            <a:ext cx="315360" cy="31536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9146880" y="4793040"/>
            <a:ext cx="324000" cy="324000"/>
          </a:xfrm>
          <a:prstGeom prst="ellipse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15" name="CustomShape 8"/>
          <p:cNvSpPr/>
          <p:nvPr/>
        </p:nvSpPr>
        <p:spPr>
          <a:xfrm rot="19223400">
            <a:off x="2316240" y="2896200"/>
            <a:ext cx="1883880" cy="6814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6" name="CustomShape 9"/>
          <p:cNvSpPr/>
          <p:nvPr/>
        </p:nvSpPr>
        <p:spPr>
          <a:xfrm rot="19223400">
            <a:off x="7622640" y="4196160"/>
            <a:ext cx="1883880" cy="6814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1662480" y="1558800"/>
            <a:ext cx="3673800" cy="3673800"/>
          </a:xfrm>
          <a:prstGeom prst="ellipse">
            <a:avLst/>
          </a:prstGeom>
          <a:noFill/>
          <a:ln>
            <a:custDash>
              <a:ds d="800000" sp="300000"/>
            </a:custDash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6877440" y="2767320"/>
            <a:ext cx="3673800" cy="3673800"/>
          </a:xfrm>
          <a:prstGeom prst="ellipse">
            <a:avLst/>
          </a:prstGeom>
          <a:noFill/>
          <a:ln>
            <a:custDash>
              <a:ds d="800000" sp="300000"/>
            </a:custDash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grpSp>
        <p:nvGrpSpPr>
          <p:cNvPr id="2" name="组合 1"/>
          <p:cNvGrpSpPr/>
          <p:nvPr/>
        </p:nvGrpSpPr>
        <p:grpSpPr>
          <a:xfrm>
            <a:off x="2741718" y="2604063"/>
            <a:ext cx="6277320" cy="2732034"/>
            <a:chOff x="2741718" y="2681640"/>
            <a:chExt cx="6277320" cy="2732034"/>
          </a:xfrm>
        </p:grpSpPr>
        <p:sp>
          <p:nvSpPr>
            <p:cNvPr id="319" name="CustomShape 12"/>
            <p:cNvSpPr/>
            <p:nvPr/>
          </p:nvSpPr>
          <p:spPr>
            <a:xfrm rot="365400">
              <a:off x="2741718" y="2738514"/>
              <a:ext cx="6277320" cy="2675160"/>
            </a:xfrm>
            <a:prstGeom prst="arc">
              <a:avLst>
                <a:gd name="adj1" fmla="val 12237549"/>
                <a:gd name="adj2" fmla="val 21264468"/>
              </a:avLst>
            </a:prstGeom>
            <a:noFill/>
            <a:ln w="28440"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CustomShape 13"/>
            <p:cNvSpPr/>
            <p:nvPr/>
          </p:nvSpPr>
          <p:spPr>
            <a:xfrm rot="11418600">
              <a:off x="2823840" y="2681640"/>
              <a:ext cx="5764320" cy="2548440"/>
            </a:xfrm>
            <a:prstGeom prst="arc">
              <a:avLst>
                <a:gd name="adj1" fmla="val 11552688"/>
                <a:gd name="adj2" fmla="val 21253410"/>
              </a:avLst>
            </a:prstGeom>
            <a:noFill/>
            <a:ln w="28440">
              <a:solidFill>
                <a:schemeClr val="accent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1" name="CustomShape 14"/>
          <p:cNvSpPr/>
          <p:nvPr/>
        </p:nvSpPr>
        <p:spPr>
          <a:xfrm>
            <a:off x="4651560" y="1558800"/>
            <a:ext cx="1112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9900"/>
                </a:solidFill>
                <a:latin typeface="Calibri"/>
              </a:rPr>
              <a:t>ALU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2" name="CustomShape 15"/>
          <p:cNvSpPr/>
          <p:nvPr/>
        </p:nvSpPr>
        <p:spPr>
          <a:xfrm>
            <a:off x="9950040" y="2626200"/>
            <a:ext cx="1112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70C0"/>
                </a:solidFill>
                <a:latin typeface="Calibri"/>
              </a:rPr>
              <a:t>CPU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 rot="4260000">
            <a:off x="2930040" y="2980440"/>
            <a:ext cx="1883880" cy="6814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" name="CustomShape 17"/>
          <p:cNvSpPr/>
          <p:nvPr/>
        </p:nvSpPr>
        <p:spPr>
          <a:xfrm rot="3934800">
            <a:off x="8273160" y="4263120"/>
            <a:ext cx="1883880" cy="6814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5" name="Line 18"/>
          <p:cNvSpPr/>
          <p:nvPr/>
        </p:nvSpPr>
        <p:spPr>
          <a:xfrm flipH="1">
            <a:off x="3035880" y="3021480"/>
            <a:ext cx="482040" cy="336600"/>
          </a:xfrm>
          <a:prstGeom prst="line">
            <a:avLst/>
          </a:prstGeom>
          <a:ln w="284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19"/>
          <p:cNvSpPr/>
          <p:nvPr/>
        </p:nvSpPr>
        <p:spPr>
          <a:xfrm flipH="1">
            <a:off x="8365320" y="4292640"/>
            <a:ext cx="515520" cy="357840"/>
          </a:xfrm>
          <a:prstGeom prst="line">
            <a:avLst/>
          </a:prstGeom>
          <a:ln w="284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0"/>
          <p:cNvSpPr/>
          <p:nvPr/>
        </p:nvSpPr>
        <p:spPr>
          <a:xfrm>
            <a:off x="2429280" y="2048400"/>
            <a:ext cx="17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Module ALU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21"/>
          <p:cNvSpPr/>
          <p:nvPr/>
        </p:nvSpPr>
        <p:spPr>
          <a:xfrm>
            <a:off x="912600" y="3205080"/>
            <a:ext cx="19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Module Alu_control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22"/>
          <p:cNvSpPr/>
          <p:nvPr/>
        </p:nvSpPr>
        <p:spPr>
          <a:xfrm>
            <a:off x="9361800" y="3683520"/>
            <a:ext cx="2444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Module Mips_cpu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" name="CustomShape 23"/>
          <p:cNvSpPr/>
          <p:nvPr/>
        </p:nvSpPr>
        <p:spPr>
          <a:xfrm>
            <a:off x="7364520" y="5254920"/>
            <a:ext cx="2444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Module CPU_control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Approach</a:t>
            </a:r>
          </a:p>
        </p:txBody>
      </p:sp>
      <p:grpSp>
        <p:nvGrpSpPr>
          <p:cNvPr id="362" name="Group 2"/>
          <p:cNvGrpSpPr/>
          <p:nvPr/>
        </p:nvGrpSpPr>
        <p:grpSpPr>
          <a:xfrm>
            <a:off x="9947520" y="1543320"/>
            <a:ext cx="1924920" cy="1234800"/>
            <a:chOff x="9947520" y="1543320"/>
            <a:chExt cx="1924920" cy="1234800"/>
          </a:xfrm>
        </p:grpSpPr>
        <p:grpSp>
          <p:nvGrpSpPr>
            <p:cNvPr id="363" name="Group 3"/>
            <p:cNvGrpSpPr/>
            <p:nvPr/>
          </p:nvGrpSpPr>
          <p:grpSpPr>
            <a:xfrm>
              <a:off x="10512360" y="2030760"/>
              <a:ext cx="988560" cy="747360"/>
              <a:chOff x="10512360" y="2030760"/>
              <a:chExt cx="988560" cy="747360"/>
            </a:xfrm>
          </p:grpSpPr>
          <p:sp>
            <p:nvSpPr>
              <p:cNvPr id="364" name="CustomShape 4"/>
              <p:cNvSpPr/>
              <p:nvPr/>
            </p:nvSpPr>
            <p:spPr>
              <a:xfrm>
                <a:off x="10776600" y="2512080"/>
                <a:ext cx="7243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5" name="CustomShape 5"/>
              <p:cNvSpPr/>
              <p:nvPr/>
            </p:nvSpPr>
            <p:spPr>
              <a:xfrm flipV="1">
                <a:off x="10757160" y="2030760"/>
                <a:ext cx="1080" cy="521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6" name="CustomShape 6"/>
              <p:cNvSpPr/>
              <p:nvPr/>
            </p:nvSpPr>
            <p:spPr>
              <a:xfrm flipH="1">
                <a:off x="10512360" y="2512080"/>
                <a:ext cx="261720" cy="26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7" name="Line 7"/>
              <p:cNvSpPr/>
              <p:nvPr/>
            </p:nvSpPr>
            <p:spPr>
              <a:xfrm flipH="1" flipV="1">
                <a:off x="10776600" y="2107800"/>
                <a:ext cx="397800" cy="18756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8" name="Line 8"/>
              <p:cNvSpPr/>
              <p:nvPr/>
            </p:nvSpPr>
            <p:spPr>
              <a:xfrm flipV="1">
                <a:off x="11174400" y="2296080"/>
                <a:ext cx="360" cy="4046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9" name="Line 9"/>
              <p:cNvSpPr/>
              <p:nvPr/>
            </p:nvSpPr>
            <p:spPr>
              <a:xfrm flipV="1">
                <a:off x="11173320" y="2510280"/>
                <a:ext cx="188640" cy="1904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0" name="Line 10"/>
              <p:cNvSpPr/>
              <p:nvPr/>
            </p:nvSpPr>
            <p:spPr>
              <a:xfrm>
                <a:off x="10593720" y="2700720"/>
                <a:ext cx="580680" cy="1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1" name="Line 11"/>
              <p:cNvSpPr/>
              <p:nvPr/>
            </p:nvSpPr>
            <p:spPr>
              <a:xfrm flipH="1" flipV="1">
                <a:off x="10775160" y="2511000"/>
                <a:ext cx="399240" cy="18972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2" name="CustomShape 12"/>
              <p:cNvSpPr/>
              <p:nvPr/>
            </p:nvSpPr>
            <p:spPr>
              <a:xfrm flipV="1">
                <a:off x="10757160" y="2279520"/>
                <a:ext cx="399240" cy="21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73" name="CustomShape 13"/>
            <p:cNvSpPr/>
            <p:nvPr/>
          </p:nvSpPr>
          <p:spPr>
            <a:xfrm>
              <a:off x="9947520" y="1543320"/>
              <a:ext cx="1924920" cy="39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alibri"/>
                </a:rPr>
                <a:t>Java API vector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374" name="CustomShape 14"/>
          <p:cNvSpPr/>
          <p:nvPr/>
        </p:nvSpPr>
        <p:spPr>
          <a:xfrm>
            <a:off x="596160" y="1532880"/>
            <a:ext cx="2018520" cy="39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</a:rPr>
              <a:t>Java Code corpus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75" name="Group 15"/>
          <p:cNvGrpSpPr/>
          <p:nvPr/>
        </p:nvGrpSpPr>
        <p:grpSpPr>
          <a:xfrm>
            <a:off x="1177200" y="1943640"/>
            <a:ext cx="716400" cy="735840"/>
            <a:chOff x="1177200" y="1943640"/>
            <a:chExt cx="716400" cy="735840"/>
          </a:xfrm>
        </p:grpSpPr>
        <p:grpSp>
          <p:nvGrpSpPr>
            <p:cNvPr id="376" name="Group 16"/>
            <p:cNvGrpSpPr/>
            <p:nvPr/>
          </p:nvGrpSpPr>
          <p:grpSpPr>
            <a:xfrm>
              <a:off x="1177200" y="1943640"/>
              <a:ext cx="649080" cy="735840"/>
              <a:chOff x="1177200" y="1943640"/>
              <a:chExt cx="649080" cy="735840"/>
            </a:xfrm>
          </p:grpSpPr>
          <p:sp>
            <p:nvSpPr>
              <p:cNvPr id="377" name="CustomShape 17"/>
              <p:cNvSpPr/>
              <p:nvPr/>
            </p:nvSpPr>
            <p:spPr>
              <a:xfrm rot="10800000">
                <a:off x="1177200" y="2045880"/>
                <a:ext cx="402480" cy="518760"/>
              </a:xfrm>
              <a:prstGeom prst="foldedCorner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8" name="CustomShape 18"/>
              <p:cNvSpPr/>
              <p:nvPr/>
            </p:nvSpPr>
            <p:spPr>
              <a:xfrm rot="10800000">
                <a:off x="1303560" y="2160720"/>
                <a:ext cx="402480" cy="518760"/>
              </a:xfrm>
              <a:prstGeom prst="foldedCorner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9" name="CustomShape 19"/>
              <p:cNvSpPr/>
              <p:nvPr/>
            </p:nvSpPr>
            <p:spPr>
              <a:xfrm rot="10800000">
                <a:off x="1423800" y="1943640"/>
                <a:ext cx="402480" cy="518760"/>
              </a:xfrm>
              <a:prstGeom prst="foldedCorner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80" name="CustomShape 20"/>
            <p:cNvSpPr/>
            <p:nvPr/>
          </p:nvSpPr>
          <p:spPr>
            <a:xfrm>
              <a:off x="1355040" y="2079720"/>
              <a:ext cx="538560" cy="245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DF5327"/>
                  </a:solidFill>
                  <a:latin typeface="Calibri"/>
                </a:rPr>
                <a:t>&lt;/&gt;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381" name="CustomShape 21"/>
          <p:cNvSpPr/>
          <p:nvPr/>
        </p:nvSpPr>
        <p:spPr>
          <a:xfrm>
            <a:off x="9924120" y="2307960"/>
            <a:ext cx="40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CustomShape 22"/>
          <p:cNvSpPr/>
          <p:nvPr/>
        </p:nvSpPr>
        <p:spPr>
          <a:xfrm>
            <a:off x="7822800" y="1888560"/>
            <a:ext cx="2100960" cy="80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Java Word2Vec Modeling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83" name="Group 23"/>
          <p:cNvGrpSpPr/>
          <p:nvPr/>
        </p:nvGrpSpPr>
        <p:grpSpPr>
          <a:xfrm>
            <a:off x="5097600" y="1662480"/>
            <a:ext cx="2701800" cy="919080"/>
            <a:chOff x="5097600" y="1662480"/>
            <a:chExt cx="2701800" cy="919080"/>
          </a:xfrm>
        </p:grpSpPr>
        <p:grpSp>
          <p:nvGrpSpPr>
            <p:cNvPr id="384" name="Group 24"/>
            <p:cNvGrpSpPr/>
            <p:nvPr/>
          </p:nvGrpSpPr>
          <p:grpSpPr>
            <a:xfrm>
              <a:off x="5097600" y="1662480"/>
              <a:ext cx="2298240" cy="919080"/>
              <a:chOff x="5097600" y="1662480"/>
              <a:chExt cx="2298240" cy="919080"/>
            </a:xfrm>
          </p:grpSpPr>
          <p:grpSp>
            <p:nvGrpSpPr>
              <p:cNvPr id="385" name="Group 25"/>
              <p:cNvGrpSpPr/>
              <p:nvPr/>
            </p:nvGrpSpPr>
            <p:grpSpPr>
              <a:xfrm>
                <a:off x="5183280" y="2118960"/>
                <a:ext cx="2146680" cy="462600"/>
                <a:chOff x="5183280" y="2118960"/>
                <a:chExt cx="2146680" cy="462600"/>
              </a:xfrm>
            </p:grpSpPr>
            <p:sp>
              <p:nvSpPr>
                <p:cNvPr id="386" name="CustomShape 26"/>
                <p:cNvSpPr/>
                <p:nvPr/>
              </p:nvSpPr>
              <p:spPr>
                <a:xfrm>
                  <a:off x="5183280" y="211896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87" name="CustomShape 27"/>
                <p:cNvSpPr/>
                <p:nvPr/>
              </p:nvSpPr>
              <p:spPr>
                <a:xfrm>
                  <a:off x="5614200" y="211896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88" name="CustomShape 28"/>
                <p:cNvSpPr/>
                <p:nvPr/>
              </p:nvSpPr>
              <p:spPr>
                <a:xfrm>
                  <a:off x="6042960" y="211896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89" name="CustomShape 29"/>
                <p:cNvSpPr/>
                <p:nvPr/>
              </p:nvSpPr>
              <p:spPr>
                <a:xfrm>
                  <a:off x="6472080" y="211896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0" name="CustomShape 30"/>
                <p:cNvSpPr/>
                <p:nvPr/>
              </p:nvSpPr>
              <p:spPr>
                <a:xfrm>
                  <a:off x="5183280" y="23047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1" name="CustomShape 31"/>
                <p:cNvSpPr/>
                <p:nvPr/>
              </p:nvSpPr>
              <p:spPr>
                <a:xfrm>
                  <a:off x="5614200" y="23047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2" name="CustomShape 32"/>
                <p:cNvSpPr/>
                <p:nvPr/>
              </p:nvSpPr>
              <p:spPr>
                <a:xfrm>
                  <a:off x="6042960" y="23047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3" name="CustomShape 33"/>
                <p:cNvSpPr/>
                <p:nvPr/>
              </p:nvSpPr>
              <p:spPr>
                <a:xfrm>
                  <a:off x="5183280" y="249480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4" name="CustomShape 34"/>
                <p:cNvSpPr/>
                <p:nvPr/>
              </p:nvSpPr>
              <p:spPr>
                <a:xfrm>
                  <a:off x="5614200" y="249480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5" name="CustomShape 35"/>
                <p:cNvSpPr/>
                <p:nvPr/>
              </p:nvSpPr>
              <p:spPr>
                <a:xfrm>
                  <a:off x="6042960" y="249480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6" name="CustomShape 36"/>
                <p:cNvSpPr/>
                <p:nvPr/>
              </p:nvSpPr>
              <p:spPr>
                <a:xfrm>
                  <a:off x="6472080" y="249480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397" name="CustomShape 37"/>
                <p:cNvSpPr/>
                <p:nvPr/>
              </p:nvSpPr>
              <p:spPr>
                <a:xfrm>
                  <a:off x="6901200" y="249480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DF5327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98" name="CustomShape 38"/>
              <p:cNvSpPr/>
              <p:nvPr/>
            </p:nvSpPr>
            <p:spPr>
              <a:xfrm>
                <a:off x="5097600" y="1662480"/>
                <a:ext cx="2298240" cy="1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alibri"/>
                  </a:rPr>
                  <a:t>Java API sequences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sp>
          <p:nvSpPr>
            <p:cNvPr id="399" name="CustomShape 39"/>
            <p:cNvSpPr/>
            <p:nvPr/>
          </p:nvSpPr>
          <p:spPr>
            <a:xfrm>
              <a:off x="7398360" y="2291400"/>
              <a:ext cx="401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0" name="Group 40"/>
          <p:cNvGrpSpPr/>
          <p:nvPr/>
        </p:nvGrpSpPr>
        <p:grpSpPr>
          <a:xfrm>
            <a:off x="2182680" y="1926000"/>
            <a:ext cx="2849760" cy="804600"/>
            <a:chOff x="2182680" y="1926000"/>
            <a:chExt cx="2849760" cy="804600"/>
          </a:xfrm>
        </p:grpSpPr>
        <p:sp>
          <p:nvSpPr>
            <p:cNvPr id="401" name="CustomShape 41"/>
            <p:cNvSpPr/>
            <p:nvPr/>
          </p:nvSpPr>
          <p:spPr>
            <a:xfrm>
              <a:off x="2584080" y="1926000"/>
              <a:ext cx="2011320" cy="80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latin typeface="Calibri"/>
                </a:rPr>
                <a:t>Sequence Extraction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02" name="CustomShape 42"/>
            <p:cNvSpPr/>
            <p:nvPr/>
          </p:nvSpPr>
          <p:spPr>
            <a:xfrm flipV="1">
              <a:off x="4632120" y="2345040"/>
              <a:ext cx="40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3" name="CustomShape 43"/>
            <p:cNvSpPr/>
            <p:nvPr/>
          </p:nvSpPr>
          <p:spPr>
            <a:xfrm>
              <a:off x="2182680" y="2325600"/>
              <a:ext cx="401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04" name="CustomShape 44"/>
          <p:cNvSpPr/>
          <p:nvPr/>
        </p:nvSpPr>
        <p:spPr>
          <a:xfrm>
            <a:off x="493200" y="4100400"/>
            <a:ext cx="2018520" cy="39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</a:rPr>
              <a:t>C# Code corpus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05" name="Group 45"/>
          <p:cNvGrpSpPr/>
          <p:nvPr/>
        </p:nvGrpSpPr>
        <p:grpSpPr>
          <a:xfrm>
            <a:off x="1175040" y="4536720"/>
            <a:ext cx="716400" cy="735840"/>
            <a:chOff x="1175040" y="4536720"/>
            <a:chExt cx="716400" cy="735840"/>
          </a:xfrm>
        </p:grpSpPr>
        <p:grpSp>
          <p:nvGrpSpPr>
            <p:cNvPr id="406" name="Group 46"/>
            <p:cNvGrpSpPr/>
            <p:nvPr/>
          </p:nvGrpSpPr>
          <p:grpSpPr>
            <a:xfrm>
              <a:off x="1175040" y="4536720"/>
              <a:ext cx="649080" cy="735840"/>
              <a:chOff x="1175040" y="4536720"/>
              <a:chExt cx="649080" cy="735840"/>
            </a:xfrm>
          </p:grpSpPr>
          <p:sp>
            <p:nvSpPr>
              <p:cNvPr id="407" name="CustomShape 47"/>
              <p:cNvSpPr/>
              <p:nvPr/>
            </p:nvSpPr>
            <p:spPr>
              <a:xfrm rot="10800000">
                <a:off x="1175040" y="4638600"/>
                <a:ext cx="402480" cy="518760"/>
              </a:xfrm>
              <a:prstGeom prst="foldedCorner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08" name="CustomShape 48"/>
              <p:cNvSpPr/>
              <p:nvPr/>
            </p:nvSpPr>
            <p:spPr>
              <a:xfrm rot="10800000">
                <a:off x="1301760" y="4753800"/>
                <a:ext cx="402480" cy="518760"/>
              </a:xfrm>
              <a:prstGeom prst="foldedCorner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09" name="CustomShape 49"/>
              <p:cNvSpPr/>
              <p:nvPr/>
            </p:nvSpPr>
            <p:spPr>
              <a:xfrm rot="10800000">
                <a:off x="1421640" y="4536720"/>
                <a:ext cx="402480" cy="518760"/>
              </a:xfrm>
              <a:prstGeom prst="foldedCorner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410" name="CustomShape 50"/>
            <p:cNvSpPr/>
            <p:nvPr/>
          </p:nvSpPr>
          <p:spPr>
            <a:xfrm>
              <a:off x="1352880" y="4672800"/>
              <a:ext cx="538560" cy="245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FF"/>
                  </a:solidFill>
                  <a:latin typeface="Calibri"/>
                </a:rPr>
                <a:t>&lt;/&gt;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411" name="CustomShape 51"/>
          <p:cNvSpPr/>
          <p:nvPr/>
        </p:nvSpPr>
        <p:spPr>
          <a:xfrm>
            <a:off x="9921960" y="4900680"/>
            <a:ext cx="40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2" name="CustomShape 52"/>
          <p:cNvSpPr/>
          <p:nvPr/>
        </p:nvSpPr>
        <p:spPr>
          <a:xfrm>
            <a:off x="7820640" y="4481640"/>
            <a:ext cx="2100960" cy="80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C# Word2Vec Modeling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13" name="Group 53"/>
          <p:cNvGrpSpPr/>
          <p:nvPr/>
        </p:nvGrpSpPr>
        <p:grpSpPr>
          <a:xfrm>
            <a:off x="5095440" y="4255560"/>
            <a:ext cx="2701800" cy="918720"/>
            <a:chOff x="5095440" y="4255560"/>
            <a:chExt cx="2701800" cy="918720"/>
          </a:xfrm>
        </p:grpSpPr>
        <p:grpSp>
          <p:nvGrpSpPr>
            <p:cNvPr id="414" name="Group 54"/>
            <p:cNvGrpSpPr/>
            <p:nvPr/>
          </p:nvGrpSpPr>
          <p:grpSpPr>
            <a:xfrm>
              <a:off x="5095440" y="4255560"/>
              <a:ext cx="2232360" cy="918720"/>
              <a:chOff x="5095440" y="4255560"/>
              <a:chExt cx="2232360" cy="918720"/>
            </a:xfrm>
          </p:grpSpPr>
          <p:grpSp>
            <p:nvGrpSpPr>
              <p:cNvPr id="415" name="Group 55"/>
              <p:cNvGrpSpPr/>
              <p:nvPr/>
            </p:nvGrpSpPr>
            <p:grpSpPr>
              <a:xfrm>
                <a:off x="5181120" y="4711680"/>
                <a:ext cx="2146680" cy="462600"/>
                <a:chOff x="5181120" y="4711680"/>
                <a:chExt cx="2146680" cy="462600"/>
              </a:xfrm>
            </p:grpSpPr>
            <p:sp>
              <p:nvSpPr>
                <p:cNvPr id="416" name="CustomShape 56"/>
                <p:cNvSpPr/>
                <p:nvPr/>
              </p:nvSpPr>
              <p:spPr>
                <a:xfrm>
                  <a:off x="5181120" y="471168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17" name="CustomShape 57"/>
                <p:cNvSpPr/>
                <p:nvPr/>
              </p:nvSpPr>
              <p:spPr>
                <a:xfrm>
                  <a:off x="5612040" y="471168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18" name="CustomShape 58"/>
                <p:cNvSpPr/>
                <p:nvPr/>
              </p:nvSpPr>
              <p:spPr>
                <a:xfrm>
                  <a:off x="6041160" y="471168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19" name="CustomShape 59"/>
                <p:cNvSpPr/>
                <p:nvPr/>
              </p:nvSpPr>
              <p:spPr>
                <a:xfrm>
                  <a:off x="6469920" y="471168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0" name="CustomShape 60"/>
                <p:cNvSpPr/>
                <p:nvPr/>
              </p:nvSpPr>
              <p:spPr>
                <a:xfrm>
                  <a:off x="5181120" y="489744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1" name="CustomShape 61"/>
                <p:cNvSpPr/>
                <p:nvPr/>
              </p:nvSpPr>
              <p:spPr>
                <a:xfrm>
                  <a:off x="5612040" y="489744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2" name="CustomShape 62"/>
                <p:cNvSpPr/>
                <p:nvPr/>
              </p:nvSpPr>
              <p:spPr>
                <a:xfrm>
                  <a:off x="6041160" y="489744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3" name="CustomShape 63"/>
                <p:cNvSpPr/>
                <p:nvPr/>
              </p:nvSpPr>
              <p:spPr>
                <a:xfrm>
                  <a:off x="5181120" y="50875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4" name="CustomShape 64"/>
                <p:cNvSpPr/>
                <p:nvPr/>
              </p:nvSpPr>
              <p:spPr>
                <a:xfrm>
                  <a:off x="5612040" y="50875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5" name="CustomShape 65"/>
                <p:cNvSpPr/>
                <p:nvPr/>
              </p:nvSpPr>
              <p:spPr>
                <a:xfrm>
                  <a:off x="6041160" y="50875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6" name="CustomShape 66"/>
                <p:cNvSpPr/>
                <p:nvPr/>
              </p:nvSpPr>
              <p:spPr>
                <a:xfrm>
                  <a:off x="6469920" y="50875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  <p:sp>
              <p:nvSpPr>
                <p:cNvPr id="427" name="CustomShape 67"/>
                <p:cNvSpPr/>
                <p:nvPr/>
              </p:nvSpPr>
              <p:spPr>
                <a:xfrm>
                  <a:off x="6899040" y="5087520"/>
                  <a:ext cx="428760" cy="86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0" strike="noStrike" spc="-1">
                      <a:solidFill>
                        <a:srgbClr val="0000FF"/>
                      </a:solidFill>
                      <a:latin typeface="Calibri"/>
                    </a:rPr>
                    <a:t>API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28" name="CustomShape 68"/>
              <p:cNvSpPr/>
              <p:nvPr/>
            </p:nvSpPr>
            <p:spPr>
              <a:xfrm>
                <a:off x="5095440" y="4255560"/>
                <a:ext cx="2232360" cy="16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alibri"/>
                  </a:rPr>
                  <a:t>C# API sequences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sp>
          <p:nvSpPr>
            <p:cNvPr id="429" name="CustomShape 69"/>
            <p:cNvSpPr/>
            <p:nvPr/>
          </p:nvSpPr>
          <p:spPr>
            <a:xfrm>
              <a:off x="7396200" y="4884120"/>
              <a:ext cx="401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30" name="Group 70"/>
          <p:cNvGrpSpPr/>
          <p:nvPr/>
        </p:nvGrpSpPr>
        <p:grpSpPr>
          <a:xfrm>
            <a:off x="2180520" y="4518720"/>
            <a:ext cx="2849760" cy="804600"/>
            <a:chOff x="2180520" y="4518720"/>
            <a:chExt cx="2849760" cy="804600"/>
          </a:xfrm>
        </p:grpSpPr>
        <p:sp>
          <p:nvSpPr>
            <p:cNvPr id="431" name="CustomShape 71"/>
            <p:cNvSpPr/>
            <p:nvPr/>
          </p:nvSpPr>
          <p:spPr>
            <a:xfrm>
              <a:off x="2581920" y="4518720"/>
              <a:ext cx="2011320" cy="80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latin typeface="Calibri"/>
                </a:rPr>
                <a:t>Sequence Extraction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32" name="CustomShape 72"/>
            <p:cNvSpPr/>
            <p:nvPr/>
          </p:nvSpPr>
          <p:spPr>
            <a:xfrm flipV="1">
              <a:off x="4629960" y="4938120"/>
              <a:ext cx="40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3" name="CustomShape 73"/>
            <p:cNvSpPr/>
            <p:nvPr/>
          </p:nvSpPr>
          <p:spPr>
            <a:xfrm>
              <a:off x="2180520" y="4918320"/>
              <a:ext cx="401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34" name="Group 74"/>
          <p:cNvGrpSpPr/>
          <p:nvPr/>
        </p:nvGrpSpPr>
        <p:grpSpPr>
          <a:xfrm>
            <a:off x="10127880" y="4037400"/>
            <a:ext cx="1744560" cy="1234440"/>
            <a:chOff x="10127880" y="4037400"/>
            <a:chExt cx="1744560" cy="1234440"/>
          </a:xfrm>
        </p:grpSpPr>
        <p:grpSp>
          <p:nvGrpSpPr>
            <p:cNvPr id="435" name="Group 75"/>
            <p:cNvGrpSpPr/>
            <p:nvPr/>
          </p:nvGrpSpPr>
          <p:grpSpPr>
            <a:xfrm>
              <a:off x="10496520" y="4437000"/>
              <a:ext cx="988560" cy="834840"/>
              <a:chOff x="10496520" y="4437000"/>
              <a:chExt cx="988560" cy="834840"/>
            </a:xfrm>
          </p:grpSpPr>
          <p:sp>
            <p:nvSpPr>
              <p:cNvPr id="436" name="CustomShape 76"/>
              <p:cNvSpPr/>
              <p:nvPr/>
            </p:nvSpPr>
            <p:spPr>
              <a:xfrm>
                <a:off x="10760760" y="5005800"/>
                <a:ext cx="7243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7" name="CustomShape 77"/>
              <p:cNvSpPr/>
              <p:nvPr/>
            </p:nvSpPr>
            <p:spPr>
              <a:xfrm flipV="1">
                <a:off x="10756080" y="4437000"/>
                <a:ext cx="1080" cy="521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8" name="CustomShape 78"/>
              <p:cNvSpPr/>
              <p:nvPr/>
            </p:nvSpPr>
            <p:spPr>
              <a:xfrm flipH="1">
                <a:off x="10496520" y="5005800"/>
                <a:ext cx="261720" cy="26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9" name="Line 79"/>
              <p:cNvSpPr/>
              <p:nvPr/>
            </p:nvSpPr>
            <p:spPr>
              <a:xfrm flipH="1" flipV="1">
                <a:off x="10760400" y="4601880"/>
                <a:ext cx="398160" cy="18756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0" name="Line 80"/>
              <p:cNvSpPr/>
              <p:nvPr/>
            </p:nvSpPr>
            <p:spPr>
              <a:xfrm flipV="1">
                <a:off x="11158560" y="4790160"/>
                <a:ext cx="360" cy="4046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1" name="Line 81"/>
              <p:cNvSpPr/>
              <p:nvPr/>
            </p:nvSpPr>
            <p:spPr>
              <a:xfrm flipV="1">
                <a:off x="11157120" y="5004000"/>
                <a:ext cx="189000" cy="190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2" name="Line 82"/>
              <p:cNvSpPr/>
              <p:nvPr/>
            </p:nvSpPr>
            <p:spPr>
              <a:xfrm>
                <a:off x="10577880" y="5194800"/>
                <a:ext cx="580680" cy="1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3" name="Line 83"/>
              <p:cNvSpPr/>
              <p:nvPr/>
            </p:nvSpPr>
            <p:spPr>
              <a:xfrm flipH="1" flipV="1">
                <a:off x="10759320" y="5005080"/>
                <a:ext cx="399240" cy="18972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4" name="CustomShape 84"/>
              <p:cNvSpPr/>
              <p:nvPr/>
            </p:nvSpPr>
            <p:spPr>
              <a:xfrm flipV="1">
                <a:off x="10723680" y="4768920"/>
                <a:ext cx="399240" cy="21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  <a:round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/>
            </p:style>
          </p:sp>
        </p:grpSp>
        <p:sp>
          <p:nvSpPr>
            <p:cNvPr id="445" name="CustomShape 85"/>
            <p:cNvSpPr/>
            <p:nvPr/>
          </p:nvSpPr>
          <p:spPr>
            <a:xfrm>
              <a:off x="10127880" y="4037400"/>
              <a:ext cx="1744560" cy="39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 dirty="0">
                  <a:solidFill>
                    <a:srgbClr val="000000"/>
                  </a:solidFill>
                  <a:latin typeface="Calibri"/>
                </a:rPr>
                <a:t>C# API vector</a:t>
              </a:r>
              <a:endParaRPr lang="en-US" sz="20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Approach</a:t>
            </a:r>
          </a:p>
        </p:txBody>
      </p:sp>
      <p:grpSp>
        <p:nvGrpSpPr>
          <p:cNvPr id="447" name="Group 2"/>
          <p:cNvGrpSpPr/>
          <p:nvPr/>
        </p:nvGrpSpPr>
        <p:grpSpPr>
          <a:xfrm>
            <a:off x="6405840" y="3162960"/>
            <a:ext cx="3148200" cy="1015920"/>
            <a:chOff x="6405840" y="3162960"/>
            <a:chExt cx="3148200" cy="1015920"/>
          </a:xfrm>
        </p:grpSpPr>
        <p:sp>
          <p:nvSpPr>
            <p:cNvPr id="448" name="CustomShape 3"/>
            <p:cNvSpPr/>
            <p:nvPr/>
          </p:nvSpPr>
          <p:spPr>
            <a:xfrm>
              <a:off x="6912720" y="3173400"/>
              <a:ext cx="2142360" cy="1005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"/>
                </a:rPr>
                <a:t>Transformation Module</a:t>
              </a:r>
              <a:endParaRPr lang="en-US" sz="2200" b="0" strike="noStrike" spc="-1">
                <a:latin typeface="Arial"/>
              </a:endParaRPr>
            </a:p>
          </p:txBody>
        </p:sp>
        <p:sp>
          <p:nvSpPr>
            <p:cNvPr id="449" name="CustomShape 4"/>
            <p:cNvSpPr/>
            <p:nvPr/>
          </p:nvSpPr>
          <p:spPr>
            <a:xfrm>
              <a:off x="9055440" y="3676320"/>
              <a:ext cx="49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0" name="CustomShape 5"/>
            <p:cNvSpPr/>
            <p:nvPr/>
          </p:nvSpPr>
          <p:spPr>
            <a:xfrm>
              <a:off x="6408360" y="3162960"/>
              <a:ext cx="498600" cy="24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1" name="CustomShape 6"/>
            <p:cNvSpPr/>
            <p:nvPr/>
          </p:nvSpPr>
          <p:spPr>
            <a:xfrm flipV="1">
              <a:off x="6405840" y="3679920"/>
              <a:ext cx="498600" cy="24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Formula 7"/>
              <p:cNvSpPr txBox="1"/>
              <p:nvPr/>
            </p:nvSpPr>
            <p:spPr>
              <a:xfrm>
                <a:off x="9623520" y="4234680"/>
                <a:ext cx="1209960" cy="4305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454" name="CustomShape 9"/>
          <p:cNvSpPr/>
          <p:nvPr/>
        </p:nvSpPr>
        <p:spPr>
          <a:xfrm>
            <a:off x="8839440" y="1937520"/>
            <a:ext cx="2712600" cy="95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1" i="1" strike="noStrike" spc="-1">
                <a:solidFill>
                  <a:srgbClr val="000000"/>
                </a:solidFill>
                <a:latin typeface="Calibri"/>
              </a:rPr>
              <a:t>Java to C#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i="1" strike="noStrike" spc="-1">
                <a:solidFill>
                  <a:srgbClr val="000000"/>
                </a:solidFill>
                <a:latin typeface="Calibri"/>
              </a:rPr>
              <a:t>Transformation Matrix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455" name="Group 10"/>
          <p:cNvGrpSpPr/>
          <p:nvPr/>
        </p:nvGrpSpPr>
        <p:grpSpPr>
          <a:xfrm>
            <a:off x="9707760" y="3067200"/>
            <a:ext cx="1046520" cy="1218600"/>
            <a:chOff x="9707760" y="3067200"/>
            <a:chExt cx="1046520" cy="1218600"/>
          </a:xfrm>
        </p:grpSpPr>
        <p:sp>
          <p:nvSpPr>
            <p:cNvPr id="456" name="CustomShape 11"/>
            <p:cNvSpPr/>
            <p:nvPr/>
          </p:nvSpPr>
          <p:spPr>
            <a:xfrm>
              <a:off x="9857880" y="315792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7" name="CustomShape 12"/>
            <p:cNvSpPr/>
            <p:nvPr/>
          </p:nvSpPr>
          <p:spPr>
            <a:xfrm>
              <a:off x="10131480" y="315792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8" name="CustomShape 13"/>
            <p:cNvSpPr/>
            <p:nvPr/>
          </p:nvSpPr>
          <p:spPr>
            <a:xfrm>
              <a:off x="10405440" y="315612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9" name="CustomShape 14"/>
            <p:cNvSpPr/>
            <p:nvPr/>
          </p:nvSpPr>
          <p:spPr>
            <a:xfrm>
              <a:off x="9857880" y="3433320"/>
              <a:ext cx="193680" cy="1958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0" name="CustomShape 15"/>
            <p:cNvSpPr/>
            <p:nvPr/>
          </p:nvSpPr>
          <p:spPr>
            <a:xfrm>
              <a:off x="10131480" y="3433320"/>
              <a:ext cx="193680" cy="1958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1" name="CustomShape 16"/>
            <p:cNvSpPr/>
            <p:nvPr/>
          </p:nvSpPr>
          <p:spPr>
            <a:xfrm>
              <a:off x="10405440" y="3431160"/>
              <a:ext cx="193680" cy="1958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2" name="CustomShape 17"/>
            <p:cNvSpPr/>
            <p:nvPr/>
          </p:nvSpPr>
          <p:spPr>
            <a:xfrm>
              <a:off x="9857880" y="370872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3" name="CustomShape 18"/>
            <p:cNvSpPr/>
            <p:nvPr/>
          </p:nvSpPr>
          <p:spPr>
            <a:xfrm>
              <a:off x="10131480" y="370872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4" name="CustomShape 19"/>
            <p:cNvSpPr/>
            <p:nvPr/>
          </p:nvSpPr>
          <p:spPr>
            <a:xfrm>
              <a:off x="10405440" y="370656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5" name="CustomShape 20"/>
            <p:cNvSpPr/>
            <p:nvPr/>
          </p:nvSpPr>
          <p:spPr>
            <a:xfrm>
              <a:off x="9707760" y="3067200"/>
              <a:ext cx="149760" cy="1218240"/>
            </a:xfrm>
            <a:prstGeom prst="leftBracket">
              <a:avLst>
                <a:gd name="adj" fmla="val 8333"/>
              </a:avLst>
            </a:prstGeom>
            <a:noFill/>
            <a:ln w="1908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6" name="CustomShape 21"/>
            <p:cNvSpPr/>
            <p:nvPr/>
          </p:nvSpPr>
          <p:spPr>
            <a:xfrm>
              <a:off x="9857880" y="398196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7" name="CustomShape 22"/>
            <p:cNvSpPr/>
            <p:nvPr/>
          </p:nvSpPr>
          <p:spPr>
            <a:xfrm>
              <a:off x="10131480" y="398196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8" name="CustomShape 23"/>
            <p:cNvSpPr/>
            <p:nvPr/>
          </p:nvSpPr>
          <p:spPr>
            <a:xfrm>
              <a:off x="10405440" y="3980160"/>
              <a:ext cx="193680" cy="1936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9" name="CustomShape 24"/>
            <p:cNvSpPr/>
            <p:nvPr/>
          </p:nvSpPr>
          <p:spPr>
            <a:xfrm rot="10800000">
              <a:off x="10604520" y="3067560"/>
              <a:ext cx="149760" cy="1218240"/>
            </a:xfrm>
            <a:prstGeom prst="leftBracket">
              <a:avLst>
                <a:gd name="adj" fmla="val 8333"/>
              </a:avLst>
            </a:prstGeom>
            <a:noFill/>
            <a:ln w="1908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70" name="CustomShape 25"/>
          <p:cNvSpPr/>
          <p:nvPr/>
        </p:nvSpPr>
        <p:spPr>
          <a:xfrm>
            <a:off x="1873440" y="3014280"/>
            <a:ext cx="45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1" name="CustomShape 26"/>
          <p:cNvSpPr/>
          <p:nvPr/>
        </p:nvSpPr>
        <p:spPr>
          <a:xfrm>
            <a:off x="1873440" y="4343400"/>
            <a:ext cx="45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2" name="CustomShape 27"/>
          <p:cNvSpPr/>
          <p:nvPr/>
        </p:nvSpPr>
        <p:spPr>
          <a:xfrm>
            <a:off x="1172520" y="3287160"/>
            <a:ext cx="252720" cy="77724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3" name="CustomShape 28"/>
          <p:cNvSpPr/>
          <p:nvPr/>
        </p:nvSpPr>
        <p:spPr>
          <a:xfrm>
            <a:off x="747000" y="2793960"/>
            <a:ext cx="1103760" cy="440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Java APIs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4" name="CustomShape 29"/>
          <p:cNvSpPr/>
          <p:nvPr/>
        </p:nvSpPr>
        <p:spPr>
          <a:xfrm>
            <a:off x="761760" y="4117320"/>
            <a:ext cx="1103760" cy="440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C# APIs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5" name="CustomShape 30"/>
          <p:cNvSpPr/>
          <p:nvPr/>
        </p:nvSpPr>
        <p:spPr>
          <a:xfrm>
            <a:off x="4626360" y="3041640"/>
            <a:ext cx="40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6" name="CustomShape 31"/>
          <p:cNvSpPr/>
          <p:nvPr/>
        </p:nvSpPr>
        <p:spPr>
          <a:xfrm>
            <a:off x="2525040" y="2622240"/>
            <a:ext cx="2100960" cy="80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Java Word2Vec Modeling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7" name="CustomShape 32"/>
          <p:cNvSpPr/>
          <p:nvPr/>
        </p:nvSpPr>
        <p:spPr>
          <a:xfrm>
            <a:off x="4626360" y="4354560"/>
            <a:ext cx="40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8" name="CustomShape 33"/>
          <p:cNvSpPr/>
          <p:nvPr/>
        </p:nvSpPr>
        <p:spPr>
          <a:xfrm>
            <a:off x="2525040" y="3935520"/>
            <a:ext cx="2100960" cy="80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C# Word2Vec Modeling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79" name="Group 34"/>
          <p:cNvGrpSpPr/>
          <p:nvPr/>
        </p:nvGrpSpPr>
        <p:grpSpPr>
          <a:xfrm>
            <a:off x="4649760" y="2276640"/>
            <a:ext cx="1924920" cy="1234800"/>
            <a:chOff x="4649760" y="2276640"/>
            <a:chExt cx="1924920" cy="1234800"/>
          </a:xfrm>
        </p:grpSpPr>
        <p:grpSp>
          <p:nvGrpSpPr>
            <p:cNvPr id="480" name="Group 35"/>
            <p:cNvGrpSpPr/>
            <p:nvPr/>
          </p:nvGrpSpPr>
          <p:grpSpPr>
            <a:xfrm>
              <a:off x="5214600" y="2752273"/>
              <a:ext cx="988560" cy="759167"/>
              <a:chOff x="5214600" y="2752273"/>
              <a:chExt cx="988560" cy="759167"/>
            </a:xfrm>
          </p:grpSpPr>
          <p:sp>
            <p:nvSpPr>
              <p:cNvPr id="481" name="CustomShape 36"/>
              <p:cNvSpPr/>
              <p:nvPr/>
            </p:nvSpPr>
            <p:spPr>
              <a:xfrm>
                <a:off x="5478840" y="3245400"/>
                <a:ext cx="7243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2" name="CustomShape 37"/>
              <p:cNvSpPr/>
              <p:nvPr/>
            </p:nvSpPr>
            <p:spPr>
              <a:xfrm flipV="1">
                <a:off x="5477400" y="2752273"/>
                <a:ext cx="1080" cy="521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3" name="CustomShape 38"/>
              <p:cNvSpPr/>
              <p:nvPr/>
            </p:nvSpPr>
            <p:spPr>
              <a:xfrm flipH="1">
                <a:off x="5214600" y="3245400"/>
                <a:ext cx="261720" cy="26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4" name="Line 39"/>
              <p:cNvSpPr/>
              <p:nvPr/>
            </p:nvSpPr>
            <p:spPr>
              <a:xfrm flipH="1" flipV="1">
                <a:off x="5478840" y="2841480"/>
                <a:ext cx="398160" cy="18756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5" name="Line 40"/>
              <p:cNvSpPr/>
              <p:nvPr/>
            </p:nvSpPr>
            <p:spPr>
              <a:xfrm flipV="1">
                <a:off x="5877000" y="3029760"/>
                <a:ext cx="360" cy="4046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6" name="Line 41"/>
              <p:cNvSpPr/>
              <p:nvPr/>
            </p:nvSpPr>
            <p:spPr>
              <a:xfrm flipV="1">
                <a:off x="5875560" y="3243600"/>
                <a:ext cx="188640" cy="190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7" name="Line 42"/>
              <p:cNvSpPr/>
              <p:nvPr/>
            </p:nvSpPr>
            <p:spPr>
              <a:xfrm>
                <a:off x="5295960" y="3434400"/>
                <a:ext cx="581040" cy="14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8" name="Line 43"/>
              <p:cNvSpPr/>
              <p:nvPr/>
            </p:nvSpPr>
            <p:spPr>
              <a:xfrm flipH="1" flipV="1">
                <a:off x="5477400" y="3244320"/>
                <a:ext cx="399600" cy="19008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9" name="CustomShape 44"/>
              <p:cNvSpPr/>
              <p:nvPr/>
            </p:nvSpPr>
            <p:spPr>
              <a:xfrm flipV="1">
                <a:off x="5477400" y="3006566"/>
                <a:ext cx="399240" cy="21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90" name="CustomShape 45"/>
            <p:cNvSpPr/>
            <p:nvPr/>
          </p:nvSpPr>
          <p:spPr>
            <a:xfrm>
              <a:off x="4649760" y="2276640"/>
              <a:ext cx="1924920" cy="39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 dirty="0">
                  <a:solidFill>
                    <a:srgbClr val="000000"/>
                  </a:solidFill>
                  <a:latin typeface="Calibri"/>
                </a:rPr>
                <a:t>Java API vector</a:t>
              </a:r>
              <a:endParaRPr lang="en-US" sz="2000" b="0" strike="noStrike" spc="-1" dirty="0">
                <a:latin typeface="Arial"/>
              </a:endParaRPr>
            </a:p>
          </p:txBody>
        </p:sp>
      </p:grpSp>
      <p:grpSp>
        <p:nvGrpSpPr>
          <p:cNvPr id="491" name="Group 46"/>
          <p:cNvGrpSpPr/>
          <p:nvPr/>
        </p:nvGrpSpPr>
        <p:grpSpPr>
          <a:xfrm>
            <a:off x="4643640" y="3983220"/>
            <a:ext cx="1924920" cy="1207620"/>
            <a:chOff x="4643640" y="3983220"/>
            <a:chExt cx="1924920" cy="1207620"/>
          </a:xfrm>
        </p:grpSpPr>
        <p:grpSp>
          <p:nvGrpSpPr>
            <p:cNvPr id="492" name="Group 47"/>
            <p:cNvGrpSpPr/>
            <p:nvPr/>
          </p:nvGrpSpPr>
          <p:grpSpPr>
            <a:xfrm>
              <a:off x="5200920" y="3983220"/>
              <a:ext cx="988560" cy="742500"/>
              <a:chOff x="5200920" y="3983220"/>
              <a:chExt cx="988560" cy="742500"/>
            </a:xfrm>
          </p:grpSpPr>
          <p:sp>
            <p:nvSpPr>
              <p:cNvPr id="493" name="CustomShape 48"/>
              <p:cNvSpPr/>
              <p:nvPr/>
            </p:nvSpPr>
            <p:spPr>
              <a:xfrm>
                <a:off x="5465160" y="4459680"/>
                <a:ext cx="7243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4" name="CustomShape 49"/>
              <p:cNvSpPr/>
              <p:nvPr/>
            </p:nvSpPr>
            <p:spPr>
              <a:xfrm flipV="1">
                <a:off x="5463720" y="3983220"/>
                <a:ext cx="1080" cy="521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5" name="CustomShape 50"/>
              <p:cNvSpPr/>
              <p:nvPr/>
            </p:nvSpPr>
            <p:spPr>
              <a:xfrm flipH="1">
                <a:off x="5200920" y="4459680"/>
                <a:ext cx="261720" cy="26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6" name="Line 51"/>
              <p:cNvSpPr/>
              <p:nvPr/>
            </p:nvSpPr>
            <p:spPr>
              <a:xfrm flipH="1" flipV="1">
                <a:off x="5465160" y="4055760"/>
                <a:ext cx="397800" cy="18756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7" name="Line 52"/>
              <p:cNvSpPr/>
              <p:nvPr/>
            </p:nvSpPr>
            <p:spPr>
              <a:xfrm flipV="1">
                <a:off x="5862960" y="4244040"/>
                <a:ext cx="360" cy="4046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8" name="Line 53"/>
              <p:cNvSpPr/>
              <p:nvPr/>
            </p:nvSpPr>
            <p:spPr>
              <a:xfrm flipV="1">
                <a:off x="5861520" y="4457880"/>
                <a:ext cx="189000" cy="190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9" name="Line 54"/>
              <p:cNvSpPr/>
              <p:nvPr/>
            </p:nvSpPr>
            <p:spPr>
              <a:xfrm>
                <a:off x="5282280" y="4648680"/>
                <a:ext cx="580680" cy="1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0" name="Line 55"/>
              <p:cNvSpPr/>
              <p:nvPr/>
            </p:nvSpPr>
            <p:spPr>
              <a:xfrm flipH="1" flipV="1">
                <a:off x="5463720" y="4458960"/>
                <a:ext cx="399240" cy="18972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1" name="CustomShape 56"/>
              <p:cNvSpPr/>
              <p:nvPr/>
            </p:nvSpPr>
            <p:spPr>
              <a:xfrm flipV="1">
                <a:off x="5463720" y="4183880"/>
                <a:ext cx="399240" cy="21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  <a:round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/>
            </p:style>
          </p:sp>
        </p:grpSp>
        <p:sp>
          <p:nvSpPr>
            <p:cNvPr id="502" name="CustomShape 57"/>
            <p:cNvSpPr/>
            <p:nvPr/>
          </p:nvSpPr>
          <p:spPr>
            <a:xfrm>
              <a:off x="4643640" y="4791240"/>
              <a:ext cx="1924920" cy="39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alibri"/>
                </a:rPr>
                <a:t>C# API vector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Approach</a:t>
            </a:r>
          </a:p>
        </p:txBody>
      </p:sp>
      <p:sp>
        <p:nvSpPr>
          <p:cNvPr id="504" name="CustomShape 2"/>
          <p:cNvSpPr/>
          <p:nvPr/>
        </p:nvSpPr>
        <p:spPr>
          <a:xfrm>
            <a:off x="3809880" y="4234680"/>
            <a:ext cx="51228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					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09880" y="4234680"/>
            <a:ext cx="5122800" cy="430560"/>
          </a:xfrm>
          <a:prstGeom prst="rect">
            <a:avLst/>
          </a:prstGeom>
          <a:blipFill rotWithShape="0">
            <a:blip r:embed="rId3"/>
            <a:stretch>
              <a:fillRect l="-112" b="-1414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506" name="Group 4"/>
          <p:cNvGrpSpPr/>
          <p:nvPr/>
        </p:nvGrpSpPr>
        <p:grpSpPr>
          <a:xfrm>
            <a:off x="4793400" y="1937520"/>
            <a:ext cx="2712600" cy="2348280"/>
            <a:chOff x="4793400" y="1937520"/>
            <a:chExt cx="2712600" cy="2348280"/>
          </a:xfrm>
        </p:grpSpPr>
        <p:sp>
          <p:nvSpPr>
            <p:cNvPr id="507" name="CustomShape 5"/>
            <p:cNvSpPr/>
            <p:nvPr/>
          </p:nvSpPr>
          <p:spPr>
            <a:xfrm>
              <a:off x="4793400" y="1937520"/>
              <a:ext cx="2712600" cy="9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200" b="1" i="1" strike="noStrike" spc="-1">
                  <a:solidFill>
                    <a:srgbClr val="000000"/>
                  </a:solidFill>
                  <a:latin typeface="Calibri"/>
                </a:rPr>
                <a:t>Java to C#</a:t>
              </a:r>
              <a:endParaRPr lang="en-US" sz="2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200" b="1" i="1" strike="noStrike" spc="-1">
                  <a:solidFill>
                    <a:srgbClr val="000000"/>
                  </a:solidFill>
                  <a:latin typeface="Calibri"/>
                </a:rPr>
                <a:t>Transformation Matrix</a:t>
              </a:r>
              <a:endParaRPr lang="en-US" sz="2200" b="0" strike="noStrike" spc="-1">
                <a:latin typeface="Arial"/>
              </a:endParaRPr>
            </a:p>
          </p:txBody>
        </p:sp>
        <p:grpSp>
          <p:nvGrpSpPr>
            <p:cNvPr id="508" name="Group 6"/>
            <p:cNvGrpSpPr/>
            <p:nvPr/>
          </p:nvGrpSpPr>
          <p:grpSpPr>
            <a:xfrm>
              <a:off x="5661360" y="3067200"/>
              <a:ext cx="1046880" cy="1218600"/>
              <a:chOff x="5661360" y="3067200"/>
              <a:chExt cx="1046880" cy="1218600"/>
            </a:xfrm>
          </p:grpSpPr>
          <p:sp>
            <p:nvSpPr>
              <p:cNvPr id="509" name="CustomShape 7"/>
              <p:cNvSpPr/>
              <p:nvPr/>
            </p:nvSpPr>
            <p:spPr>
              <a:xfrm>
                <a:off x="5811480" y="315792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0" name="CustomShape 8"/>
              <p:cNvSpPr/>
              <p:nvPr/>
            </p:nvSpPr>
            <p:spPr>
              <a:xfrm>
                <a:off x="6085440" y="315792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1" name="CustomShape 9"/>
              <p:cNvSpPr/>
              <p:nvPr/>
            </p:nvSpPr>
            <p:spPr>
              <a:xfrm>
                <a:off x="6359040" y="315612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2" name="CustomShape 10"/>
              <p:cNvSpPr/>
              <p:nvPr/>
            </p:nvSpPr>
            <p:spPr>
              <a:xfrm>
                <a:off x="5811480" y="3433320"/>
                <a:ext cx="193680" cy="1958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3" name="CustomShape 11"/>
              <p:cNvSpPr/>
              <p:nvPr/>
            </p:nvSpPr>
            <p:spPr>
              <a:xfrm>
                <a:off x="6085440" y="3433320"/>
                <a:ext cx="193680" cy="1958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4" name="CustomShape 12"/>
              <p:cNvSpPr/>
              <p:nvPr/>
            </p:nvSpPr>
            <p:spPr>
              <a:xfrm>
                <a:off x="6359040" y="3431160"/>
                <a:ext cx="193680" cy="1958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5" name="CustomShape 13"/>
              <p:cNvSpPr/>
              <p:nvPr/>
            </p:nvSpPr>
            <p:spPr>
              <a:xfrm>
                <a:off x="5811480" y="370872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6" name="CustomShape 14"/>
              <p:cNvSpPr/>
              <p:nvPr/>
            </p:nvSpPr>
            <p:spPr>
              <a:xfrm>
                <a:off x="6085440" y="370872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7" name="CustomShape 15"/>
              <p:cNvSpPr/>
              <p:nvPr/>
            </p:nvSpPr>
            <p:spPr>
              <a:xfrm>
                <a:off x="6359040" y="370656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8" name="CustomShape 16"/>
              <p:cNvSpPr/>
              <p:nvPr/>
            </p:nvSpPr>
            <p:spPr>
              <a:xfrm>
                <a:off x="5661360" y="3067200"/>
                <a:ext cx="149760" cy="1218240"/>
              </a:xfrm>
              <a:prstGeom prst="leftBracket">
                <a:avLst>
                  <a:gd name="adj" fmla="val 8333"/>
                </a:avLst>
              </a:prstGeom>
              <a:noFill/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9" name="CustomShape 17"/>
              <p:cNvSpPr/>
              <p:nvPr/>
            </p:nvSpPr>
            <p:spPr>
              <a:xfrm>
                <a:off x="5811480" y="398196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0" name="CustomShape 18"/>
              <p:cNvSpPr/>
              <p:nvPr/>
            </p:nvSpPr>
            <p:spPr>
              <a:xfrm>
                <a:off x="6085440" y="398196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1" name="CustomShape 19"/>
              <p:cNvSpPr/>
              <p:nvPr/>
            </p:nvSpPr>
            <p:spPr>
              <a:xfrm>
                <a:off x="6359040" y="3980160"/>
                <a:ext cx="193680" cy="19368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2" name="CustomShape 20"/>
              <p:cNvSpPr/>
              <p:nvPr/>
            </p:nvSpPr>
            <p:spPr>
              <a:xfrm rot="10800000">
                <a:off x="6558480" y="3067560"/>
                <a:ext cx="149760" cy="1218240"/>
              </a:xfrm>
              <a:prstGeom prst="leftBracket">
                <a:avLst>
                  <a:gd name="adj" fmla="val 8333"/>
                </a:avLst>
              </a:prstGeom>
              <a:noFill/>
              <a:ln w="1908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523" name="Group 21"/>
          <p:cNvGrpSpPr/>
          <p:nvPr/>
        </p:nvGrpSpPr>
        <p:grpSpPr>
          <a:xfrm>
            <a:off x="2896560" y="2847240"/>
            <a:ext cx="1924920" cy="1234800"/>
            <a:chOff x="2896560" y="2847240"/>
            <a:chExt cx="1924920" cy="1234800"/>
          </a:xfrm>
        </p:grpSpPr>
        <p:grpSp>
          <p:nvGrpSpPr>
            <p:cNvPr id="524" name="Group 22"/>
            <p:cNvGrpSpPr/>
            <p:nvPr/>
          </p:nvGrpSpPr>
          <p:grpSpPr>
            <a:xfrm>
              <a:off x="3461400" y="3316135"/>
              <a:ext cx="988560" cy="765905"/>
              <a:chOff x="3461400" y="3316135"/>
              <a:chExt cx="988560" cy="765905"/>
            </a:xfrm>
          </p:grpSpPr>
          <p:sp>
            <p:nvSpPr>
              <p:cNvPr id="525" name="CustomShape 23"/>
              <p:cNvSpPr/>
              <p:nvPr/>
            </p:nvSpPr>
            <p:spPr>
              <a:xfrm>
                <a:off x="3725640" y="3816000"/>
                <a:ext cx="7243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6" name="CustomShape 24"/>
              <p:cNvSpPr/>
              <p:nvPr/>
            </p:nvSpPr>
            <p:spPr>
              <a:xfrm flipV="1">
                <a:off x="3724200" y="3316135"/>
                <a:ext cx="1080" cy="521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7" name="CustomShape 25"/>
              <p:cNvSpPr/>
              <p:nvPr/>
            </p:nvSpPr>
            <p:spPr>
              <a:xfrm flipH="1">
                <a:off x="3461400" y="3816000"/>
                <a:ext cx="261720" cy="26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8" name="Line 26"/>
              <p:cNvSpPr/>
              <p:nvPr/>
            </p:nvSpPr>
            <p:spPr>
              <a:xfrm flipH="1" flipV="1">
                <a:off x="3725280" y="3411720"/>
                <a:ext cx="398160" cy="18756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9" name="Line 27"/>
              <p:cNvSpPr/>
              <p:nvPr/>
            </p:nvSpPr>
            <p:spPr>
              <a:xfrm flipV="1">
                <a:off x="4123440" y="3600000"/>
                <a:ext cx="360" cy="4046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30" name="Line 28"/>
              <p:cNvSpPr/>
              <p:nvPr/>
            </p:nvSpPr>
            <p:spPr>
              <a:xfrm flipV="1">
                <a:off x="4122000" y="3813840"/>
                <a:ext cx="189000" cy="190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31" name="Line 29"/>
              <p:cNvSpPr/>
              <p:nvPr/>
            </p:nvSpPr>
            <p:spPr>
              <a:xfrm>
                <a:off x="3542760" y="4004640"/>
                <a:ext cx="580680" cy="1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32" name="Line 30"/>
              <p:cNvSpPr/>
              <p:nvPr/>
            </p:nvSpPr>
            <p:spPr>
              <a:xfrm flipH="1" flipV="1">
                <a:off x="3724200" y="3814920"/>
                <a:ext cx="399240" cy="18972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33" name="CustomShape 31"/>
              <p:cNvSpPr/>
              <p:nvPr/>
            </p:nvSpPr>
            <p:spPr>
              <a:xfrm flipV="1">
                <a:off x="3722760" y="3554373"/>
                <a:ext cx="399240" cy="21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34" name="CustomShape 32"/>
            <p:cNvSpPr/>
            <p:nvPr/>
          </p:nvSpPr>
          <p:spPr>
            <a:xfrm>
              <a:off x="2896560" y="2847240"/>
              <a:ext cx="1924920" cy="39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alibri"/>
                </a:rPr>
                <a:t>Java API vector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535" name="Group 33"/>
          <p:cNvGrpSpPr/>
          <p:nvPr/>
        </p:nvGrpSpPr>
        <p:grpSpPr>
          <a:xfrm>
            <a:off x="7324560" y="2861640"/>
            <a:ext cx="1924920" cy="1270440"/>
            <a:chOff x="7324560" y="2861640"/>
            <a:chExt cx="1924920" cy="1270440"/>
          </a:xfrm>
        </p:grpSpPr>
        <p:grpSp>
          <p:nvGrpSpPr>
            <p:cNvPr id="536" name="Group 34"/>
            <p:cNvGrpSpPr/>
            <p:nvPr/>
          </p:nvGrpSpPr>
          <p:grpSpPr>
            <a:xfrm>
              <a:off x="7906320" y="3386520"/>
              <a:ext cx="988560" cy="745560"/>
              <a:chOff x="7906320" y="3386520"/>
              <a:chExt cx="988560" cy="745560"/>
            </a:xfrm>
          </p:grpSpPr>
          <p:sp>
            <p:nvSpPr>
              <p:cNvPr id="537" name="CustomShape 35"/>
              <p:cNvSpPr/>
              <p:nvPr/>
            </p:nvSpPr>
            <p:spPr>
              <a:xfrm>
                <a:off x="8170560" y="3866040"/>
                <a:ext cx="7243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38" name="CustomShape 36"/>
              <p:cNvSpPr/>
              <p:nvPr/>
            </p:nvSpPr>
            <p:spPr>
              <a:xfrm flipV="1">
                <a:off x="8166960" y="3386520"/>
                <a:ext cx="1080" cy="521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39" name="CustomShape 37"/>
              <p:cNvSpPr/>
              <p:nvPr/>
            </p:nvSpPr>
            <p:spPr>
              <a:xfrm flipH="1">
                <a:off x="7906320" y="3866040"/>
                <a:ext cx="261720" cy="266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0" name="Line 38"/>
              <p:cNvSpPr/>
              <p:nvPr/>
            </p:nvSpPr>
            <p:spPr>
              <a:xfrm flipH="1" flipV="1">
                <a:off x="8170200" y="3462120"/>
                <a:ext cx="398160" cy="18756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1" name="Line 39"/>
              <p:cNvSpPr/>
              <p:nvPr/>
            </p:nvSpPr>
            <p:spPr>
              <a:xfrm flipV="1">
                <a:off x="8568360" y="3650400"/>
                <a:ext cx="360" cy="40464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2" name="Line 40"/>
              <p:cNvSpPr/>
              <p:nvPr/>
            </p:nvSpPr>
            <p:spPr>
              <a:xfrm flipV="1">
                <a:off x="8566920" y="3864240"/>
                <a:ext cx="189000" cy="190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3" name="Line 41"/>
              <p:cNvSpPr/>
              <p:nvPr/>
            </p:nvSpPr>
            <p:spPr>
              <a:xfrm>
                <a:off x="7987680" y="4055040"/>
                <a:ext cx="580680" cy="180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4" name="Line 42"/>
              <p:cNvSpPr/>
              <p:nvPr/>
            </p:nvSpPr>
            <p:spPr>
              <a:xfrm flipH="1" flipV="1">
                <a:off x="8168760" y="3865320"/>
                <a:ext cx="399600" cy="18972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5" name="CustomShape 43"/>
              <p:cNvSpPr/>
              <p:nvPr/>
            </p:nvSpPr>
            <p:spPr>
              <a:xfrm flipV="1">
                <a:off x="8169120" y="3622495"/>
                <a:ext cx="399240" cy="21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  <a:round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/>
            </p:style>
          </p:sp>
        </p:grpSp>
        <p:sp>
          <p:nvSpPr>
            <p:cNvPr id="546" name="CustomShape 44"/>
            <p:cNvSpPr/>
            <p:nvPr/>
          </p:nvSpPr>
          <p:spPr>
            <a:xfrm>
              <a:off x="7324560" y="2861640"/>
              <a:ext cx="1924920" cy="39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alibri"/>
                </a:rPr>
                <a:t>C# API vector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547" name="CustomShape 45"/>
          <p:cNvSpPr/>
          <p:nvPr/>
        </p:nvSpPr>
        <p:spPr>
          <a:xfrm>
            <a:off x="4736160" y="3391560"/>
            <a:ext cx="595440" cy="584640"/>
          </a:xfrm>
          <a:prstGeom prst="mathMultiply">
            <a:avLst>
              <a:gd name="adj1" fmla="val 10168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48" name="CustomShape 46"/>
          <p:cNvSpPr/>
          <p:nvPr/>
        </p:nvSpPr>
        <p:spPr>
          <a:xfrm>
            <a:off x="6951960" y="3480840"/>
            <a:ext cx="504720" cy="427320"/>
          </a:xfrm>
          <a:prstGeom prst="mathEqual">
            <a:avLst>
              <a:gd name="adj1" fmla="val 11048"/>
              <a:gd name="adj2" fmla="val 2494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549" name="Group 47"/>
          <p:cNvGrpSpPr/>
          <p:nvPr/>
        </p:nvGrpSpPr>
        <p:grpSpPr>
          <a:xfrm>
            <a:off x="1250640" y="3423600"/>
            <a:ext cx="1584360" cy="440640"/>
            <a:chOff x="1250640" y="3423600"/>
            <a:chExt cx="1584360" cy="440640"/>
          </a:xfrm>
        </p:grpSpPr>
        <p:sp>
          <p:nvSpPr>
            <p:cNvPr id="550" name="CustomShape 48"/>
            <p:cNvSpPr/>
            <p:nvPr/>
          </p:nvSpPr>
          <p:spPr>
            <a:xfrm>
              <a:off x="2378160" y="3643920"/>
              <a:ext cx="456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rou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1" name="CustomShape 49"/>
            <p:cNvSpPr/>
            <p:nvPr/>
          </p:nvSpPr>
          <p:spPr>
            <a:xfrm>
              <a:off x="1250640" y="3423600"/>
              <a:ext cx="1103760" cy="4406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1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Java API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52" name="CustomShape 50"/>
          <p:cNvSpPr/>
          <p:nvPr/>
        </p:nvSpPr>
        <p:spPr>
          <a:xfrm>
            <a:off x="9367920" y="3691080"/>
            <a:ext cx="45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3" name="CustomShape 51"/>
          <p:cNvSpPr/>
          <p:nvPr/>
        </p:nvSpPr>
        <p:spPr>
          <a:xfrm>
            <a:off x="9825120" y="3486240"/>
            <a:ext cx="1103760" cy="440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C# API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Empirical Study</a:t>
            </a:r>
          </a:p>
        </p:txBody>
      </p:sp>
      <p:sp>
        <p:nvSpPr>
          <p:cNvPr id="555" name="TextShape 2"/>
          <p:cNvSpPr txBox="1"/>
          <p:nvPr/>
        </p:nvSpPr>
        <p:spPr>
          <a:xfrm>
            <a:off x="746280" y="5275800"/>
            <a:ext cx="10805040" cy="112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276 mapping pairs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between Java APIs and C# APIs</a:t>
            </a: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Extracted from rule-based migration tool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Java2CSharp http://sourceforge.net/projects/j2cstranslator/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56" name="Table 3"/>
          <p:cNvGraphicFramePr/>
          <p:nvPr/>
        </p:nvGraphicFramePr>
        <p:xfrm>
          <a:off x="746280" y="3765960"/>
          <a:ext cx="10804320" cy="1909200"/>
        </p:xfrm>
        <a:graphic>
          <a:graphicData uri="http://schemas.openxmlformats.org/drawingml/2006/table">
            <a:tbl>
              <a:tblPr/>
              <a:tblGrid>
                <a:gridCol w="1800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7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07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7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07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412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53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# Projects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53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# Classes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53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# Methods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53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# LOCs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53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#Vocab size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532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12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Java Dataset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D0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14,807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D0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2.1 M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D0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 M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D0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352 M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D0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123 K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D0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5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C# Dataset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7,724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900 K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2.3 M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292 M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130 K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9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7" name="CustomShape 4"/>
          <p:cNvSpPr/>
          <p:nvPr/>
        </p:nvSpPr>
        <p:spPr>
          <a:xfrm>
            <a:off x="746280" y="1581120"/>
            <a:ext cx="10805040" cy="19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Goal:</a:t>
            </a:r>
            <a:endParaRPr lang="en-US" sz="3200" b="0" strike="noStrike" spc="-1">
              <a:latin typeface="Arial"/>
            </a:endParaRP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The vector representation capture the relationship between API</a:t>
            </a:r>
            <a:endParaRPr lang="en-US" sz="3000" b="0" strike="noStrike" spc="-1">
              <a:latin typeface="Arial"/>
            </a:endParaRPr>
          </a:p>
          <a:p>
            <a:pPr marL="45720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The accuracy of mining the API mapping pairs</a:t>
            </a:r>
            <a:endParaRPr lang="en-US" sz="3000" b="0" strike="noStrike" spc="-1">
              <a:latin typeface="Aria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Data collection: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API Mapping</a:t>
            </a:r>
          </a:p>
        </p:txBody>
      </p:sp>
      <p:graphicFrame>
        <p:nvGraphicFramePr>
          <p:cNvPr id="559" name="Content Placeholder 3"/>
          <p:cNvGraphicFramePr/>
          <p:nvPr/>
        </p:nvGraphicFramePr>
        <p:xfrm>
          <a:off x="747000" y="1584360"/>
          <a:ext cx="10805040" cy="502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0" name="Content Placeholder 3"/>
          <p:cNvGraphicFramePr/>
          <p:nvPr/>
        </p:nvGraphicFramePr>
        <p:xfrm>
          <a:off x="747000" y="1584360"/>
          <a:ext cx="10805040" cy="502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1" name="Line 2"/>
          <p:cNvSpPr/>
          <p:nvPr/>
        </p:nvSpPr>
        <p:spPr>
          <a:xfrm>
            <a:off x="4629960" y="1794600"/>
            <a:ext cx="360" cy="30974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6334200" y="3694680"/>
            <a:ext cx="2178720" cy="804960"/>
          </a:xfrm>
          <a:prstGeom prst="wedgeRoundRectCallout">
            <a:avLst>
              <a:gd name="adj1" fmla="val -126617"/>
              <a:gd name="adj2" fmla="val -80869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53 %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Top 1 Accuracy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6334200" y="1431360"/>
            <a:ext cx="2178720" cy="804960"/>
          </a:xfrm>
          <a:prstGeom prst="wedgeRoundRectCallout">
            <a:avLst>
              <a:gd name="adj1" fmla="val -127491"/>
              <a:gd name="adj2" fmla="val 58666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80 %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Top 5 Accuracy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Application</a:t>
            </a:r>
          </a:p>
        </p:txBody>
      </p:sp>
      <p:pic>
        <p:nvPicPr>
          <p:cNvPr id="567" name="Picture 1"/>
          <p:cNvPicPr/>
          <p:nvPr/>
        </p:nvPicPr>
        <p:blipFill>
          <a:blip r:embed="rId2"/>
          <a:stretch/>
        </p:blipFill>
        <p:spPr>
          <a:xfrm>
            <a:off x="673200" y="1643760"/>
            <a:ext cx="10540080" cy="456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9" name="Picture 2"/>
          <p:cNvPicPr/>
          <p:nvPr/>
        </p:nvPicPr>
        <p:blipFill>
          <a:blip r:embed="rId2"/>
          <a:stretch/>
        </p:blipFill>
        <p:spPr>
          <a:xfrm>
            <a:off x="411840" y="1594440"/>
            <a:ext cx="6125400" cy="2914680"/>
          </a:xfrm>
          <a:prstGeom prst="rect">
            <a:avLst/>
          </a:prstGeom>
          <a:ln>
            <a:noFill/>
          </a:ln>
        </p:spPr>
      </p:pic>
      <p:pic>
        <p:nvPicPr>
          <p:cNvPr id="570" name="Picture 3"/>
          <p:cNvPicPr/>
          <p:nvPr/>
        </p:nvPicPr>
        <p:blipFill>
          <a:blip r:embed="rId3"/>
          <a:stretch/>
        </p:blipFill>
        <p:spPr>
          <a:xfrm>
            <a:off x="304920" y="5138640"/>
            <a:ext cx="6050520" cy="1422000"/>
          </a:xfrm>
          <a:prstGeom prst="rect">
            <a:avLst/>
          </a:prstGeom>
          <a:ln>
            <a:noFill/>
          </a:ln>
        </p:spPr>
      </p:pic>
      <p:pic>
        <p:nvPicPr>
          <p:cNvPr id="571" name="Picture 5"/>
          <p:cNvPicPr/>
          <p:nvPr/>
        </p:nvPicPr>
        <p:blipFill>
          <a:blip r:embed="rId4"/>
          <a:stretch/>
        </p:blipFill>
        <p:spPr>
          <a:xfrm>
            <a:off x="6830280" y="2781000"/>
            <a:ext cx="4962240" cy="214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9" name="Picture 2"/>
          <p:cNvPicPr/>
          <p:nvPr/>
        </p:nvPicPr>
        <p:blipFill>
          <a:blip r:embed="rId2"/>
          <a:stretch/>
        </p:blipFill>
        <p:spPr>
          <a:xfrm>
            <a:off x="411840" y="1594440"/>
            <a:ext cx="6125400" cy="2914680"/>
          </a:xfrm>
          <a:prstGeom prst="rect">
            <a:avLst/>
          </a:prstGeom>
          <a:ln>
            <a:noFill/>
          </a:ln>
        </p:spPr>
      </p:pic>
      <p:pic>
        <p:nvPicPr>
          <p:cNvPr id="570" name="Picture 3"/>
          <p:cNvPicPr/>
          <p:nvPr/>
        </p:nvPicPr>
        <p:blipFill>
          <a:blip r:embed="rId3"/>
          <a:stretch/>
        </p:blipFill>
        <p:spPr>
          <a:xfrm>
            <a:off x="304920" y="5138640"/>
            <a:ext cx="6050520" cy="1422000"/>
          </a:xfrm>
          <a:prstGeom prst="rect">
            <a:avLst/>
          </a:prstGeom>
          <a:ln>
            <a:noFill/>
          </a:ln>
        </p:spPr>
      </p:pic>
      <p:pic>
        <p:nvPicPr>
          <p:cNvPr id="571" name="Picture 5"/>
          <p:cNvPicPr/>
          <p:nvPr/>
        </p:nvPicPr>
        <p:blipFill>
          <a:blip r:embed="rId4"/>
          <a:stretch/>
        </p:blipFill>
        <p:spPr>
          <a:xfrm>
            <a:off x="6830280" y="2781000"/>
            <a:ext cx="4962240" cy="214992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ttp://static.oschina.net/uploads/img/201209/19231623_ncC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5" b="5482"/>
          <a:stretch/>
        </p:blipFill>
        <p:spPr bwMode="auto">
          <a:xfrm>
            <a:off x="304920" y="4581128"/>
            <a:ext cx="58312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63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Takeaway</a:t>
            </a:r>
            <a:r>
              <a:rPr lang="en-US" altLang="zh-CN" sz="4400" spc="-1" dirty="0" smtClean="0">
                <a:solidFill>
                  <a:srgbClr val="000000"/>
                </a:solidFill>
                <a:latin typeface="Calibri"/>
              </a:rPr>
              <a:t>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407368" y="1628800"/>
            <a:ext cx="10805040" cy="4420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50328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Word2Vec utilizes dense vectors to present each unique word to represent its linguistic information.</a:t>
            </a:r>
          </a:p>
          <a:p>
            <a:pPr marL="503280" indent="-182520">
              <a:lnSpc>
                <a:spcPct val="90000"/>
              </a:lnSpc>
              <a:spcBef>
                <a:spcPts val="1400"/>
              </a:spcBef>
              <a:buClr>
                <a:srgbClr val="DF5327"/>
              </a:buClr>
              <a:buSzPct val="80000"/>
              <a:buFont typeface="Corbe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Besides natural language, Word2Vec could also be used in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872380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 rot="10800000" flipV="1">
            <a:off x="839416" y="764704"/>
            <a:ext cx="10805040" cy="194421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7800" spc="-1" dirty="0">
                <a:solidFill>
                  <a:srgbClr val="000000"/>
                </a:solidFill>
                <a:latin typeface="Calibri"/>
              </a:rPr>
              <a:t>1. The</a:t>
            </a: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800" spc="-1" dirty="0">
                <a:solidFill>
                  <a:srgbClr val="000000"/>
                </a:solidFill>
                <a:latin typeface="Calibri"/>
              </a:rPr>
              <a:t>idea</a:t>
            </a: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7800" spc="-1" dirty="0">
                <a:solidFill>
                  <a:srgbClr val="000000"/>
                </a:solidFill>
                <a:latin typeface="Calibri"/>
              </a:rPr>
              <a:t>of Word2Vec</a:t>
            </a:r>
          </a:p>
          <a:p>
            <a:pPr algn="r">
              <a:lnSpc>
                <a:spcPct val="90000"/>
              </a:lnSpc>
            </a:pPr>
            <a:r>
              <a:rPr lang="en-US" sz="4900" spc="-1" dirty="0">
                <a:solidFill>
                  <a:srgbClr val="000000"/>
                </a:solidFill>
                <a:latin typeface="Calibri"/>
              </a:rPr>
              <a:t>i.</a:t>
            </a: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4900" spc="-1" dirty="0">
                <a:solidFill>
                  <a:srgbClr val="000000"/>
                </a:solidFill>
                <a:latin typeface="Calibri"/>
              </a:rPr>
              <a:t>. Representing words as discrete symbols </a:t>
            </a:r>
          </a:p>
          <a:p>
            <a:pPr marL="914400" indent="-914400">
              <a:lnSpc>
                <a:spcPct val="90000"/>
              </a:lnSpc>
              <a:buAutoNum type="arabicPeriod"/>
            </a:pPr>
            <a:endParaRPr lang="en-US" sz="4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963945" y="2924944"/>
            <a:ext cx="1122948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Words can be represented by one-hot vectors: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DF5327"/>
                </a:solidFill>
                <a:latin typeface="Calibri"/>
              </a:rPr>
              <a:t>motel = [0 0 0 0 0 0 0 0 0 0 1 0 0 0 0]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DF5327"/>
                </a:solidFill>
                <a:latin typeface="Calibri"/>
              </a:rPr>
              <a:t>hotel = [0 0 0 0 0 0 0 1 0 0 0 0 0 0 0]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252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1050480" y="1771200"/>
            <a:ext cx="9966600" cy="2484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t/>
            </a:r>
            <a:br/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sz="4500" b="0" strike="noStrike" spc="-1">
                <a:solidFill>
                  <a:srgbClr val="DF5327"/>
                </a:solidFill>
                <a:latin typeface="Calibri"/>
              </a:rPr>
              <a:t>Thank you!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Representing words as discrete symbols </a:t>
            </a:r>
          </a:p>
        </p:txBody>
      </p:sp>
      <p:sp>
        <p:nvSpPr>
          <p:cNvPr id="185" name="CustomShape 2"/>
          <p:cNvSpPr/>
          <p:nvPr/>
        </p:nvSpPr>
        <p:spPr>
          <a:xfrm>
            <a:off x="534600" y="2300400"/>
            <a:ext cx="11229480" cy="398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Words can be represented by one-hot vectors:</a:t>
            </a:r>
            <a:r>
              <a:t/>
            </a:r>
            <a:br/>
            <a:r>
              <a:rPr lang="en-US" sz="3200" b="0" strike="noStrike" spc="-1">
                <a:solidFill>
                  <a:srgbClr val="DF5327"/>
                </a:solidFill>
                <a:latin typeface="Calibri"/>
              </a:rPr>
              <a:t>motel = [0 0 0 0 0 0 0 0 0 0 1 0 0 0 0]</a:t>
            </a:r>
            <a:r>
              <a:t/>
            </a:r>
            <a:br/>
            <a:r>
              <a:rPr lang="en-US" sz="3200" b="0" strike="noStrike" spc="-1">
                <a:solidFill>
                  <a:srgbClr val="DF5327"/>
                </a:solidFill>
                <a:latin typeface="Calibri"/>
              </a:rPr>
              <a:t>hotel = [0 0 0 0 0 0 0 1 0 0 0 0 0 0 0]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Drawbacks: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Vector dimension = number of words in vocabulary (e.g., 500,000)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Pairwise orthogonal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</a:t>
            </a:r>
          </a:p>
        </p:txBody>
      </p:sp>
      <p:sp>
        <p:nvSpPr>
          <p:cNvPr id="190" name="CustomShape 2"/>
          <p:cNvSpPr/>
          <p:nvPr/>
        </p:nvSpPr>
        <p:spPr>
          <a:xfrm>
            <a:off x="747000" y="1943280"/>
            <a:ext cx="1122948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Dense vector for word embedding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# of Dimensions &lt;&lt; |Vocabulary|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</a:t>
            </a:r>
          </a:p>
        </p:txBody>
      </p:sp>
      <p:sp>
        <p:nvSpPr>
          <p:cNvPr id="194" name="CustomShape 2"/>
          <p:cNvSpPr/>
          <p:nvPr/>
        </p:nvSpPr>
        <p:spPr>
          <a:xfrm>
            <a:off x="747000" y="1943280"/>
            <a:ext cx="11229480" cy="39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Dense vector for word embedding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# of Dimensions &lt;&lt; |Vocabulary|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In BERT, a </a:t>
            </a:r>
            <a:r>
              <a:rPr lang="en-US" sz="3200" b="0" strike="noStrike" spc="-1" dirty="0">
                <a:solidFill>
                  <a:srgbClr val="DF5327"/>
                </a:solidFill>
                <a:latin typeface="Calibri"/>
              </a:rPr>
              <a:t>float32 tensor of shape </a:t>
            </a:r>
            <a:r>
              <a:rPr lang="en-US" sz="3200" b="1" strike="noStrike" spc="-1" dirty="0">
                <a:solidFill>
                  <a:srgbClr val="DF5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(768, )</a:t>
            </a:r>
            <a:endParaRPr lang="en-US" sz="3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 = 3kB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Benefits: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Allow us to calculate similarity between words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And much more!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spc="-1" dirty="0">
                <a:solidFill>
                  <a:srgbClr val="000000"/>
                </a:solidFill>
                <a:latin typeface="Calibri"/>
              </a:rPr>
              <a:t>An i</a:t>
            </a: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mpression of Word2Vec</a:t>
            </a:r>
          </a:p>
        </p:txBody>
      </p:sp>
      <p:sp>
        <p:nvSpPr>
          <p:cNvPr id="187" name="CustomShape 2"/>
          <p:cNvSpPr/>
          <p:nvPr/>
        </p:nvSpPr>
        <p:spPr>
          <a:xfrm>
            <a:off x="747000" y="1728720"/>
            <a:ext cx="1122948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[-7.92340040e-02  4.97796200e-03 -8.23487282e-01  5.17381579e-02  -3.13413590e-01  3.31664503e-01 -4.70242426e-02  8.89038324e-01  -4.35647935e-01 -5.54904103e-01 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Calibri"/>
              </a:rPr>
              <a:t>······]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47000" y="3860280"/>
            <a:ext cx="10368360" cy="2593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First ten float numbers in the last hidden layer, when ‘computer organization and design’ is put in to BERT(uncase base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dirty="0"/>
              <a:t>BERT, B</a:t>
            </a:r>
            <a:r>
              <a:rPr lang="en-US" dirty="0"/>
              <a:t>idirectional </a:t>
            </a:r>
            <a:r>
              <a:rPr lang="en-US" b="1" dirty="0"/>
              <a:t>E</a:t>
            </a:r>
            <a:r>
              <a:rPr lang="en-US" dirty="0"/>
              <a:t>ncoder </a:t>
            </a:r>
            <a:r>
              <a:rPr lang="en-US" b="1" dirty="0"/>
              <a:t>R</a:t>
            </a:r>
            <a:r>
              <a:rPr lang="en-US" dirty="0"/>
              <a:t>epresentations from </a:t>
            </a:r>
            <a:r>
              <a:rPr lang="en-US" b="1" dirty="0"/>
              <a:t>T</a:t>
            </a:r>
            <a:r>
              <a:rPr lang="en-US" dirty="0"/>
              <a:t>ransformers</a:t>
            </a:r>
          </a:p>
          <a:p>
            <a:pPr>
              <a:lnSpc>
                <a:spcPct val="100000"/>
              </a:lnSpc>
            </a:pPr>
            <a:r>
              <a:rPr lang="en-US" dirty="0"/>
              <a:t>A milestone in Natural Language Processing community, </a:t>
            </a:r>
            <a:r>
              <a:rPr lang="en-US" altLang="zh-CN" dirty="0"/>
              <a:t>most</a:t>
            </a:r>
            <a:r>
              <a:rPr lang="en-US" dirty="0"/>
              <a:t> evolved derivative of Word2Vec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Word2Vec-Bert</a:t>
            </a:r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="" xmlns:a16="http://schemas.microsoft.com/office/drawing/2014/main" id="{92E692CF-E324-4E64-9F4B-0B5E8753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1" y="2543615"/>
            <a:ext cx="11934449" cy="3107552"/>
          </a:xfrm>
          <a:prstGeom prst="rect">
            <a:avLst/>
          </a:prstGeom>
        </p:spPr>
      </p:pic>
      <p:pic>
        <p:nvPicPr>
          <p:cNvPr id="1026" name="Picture 2" descr="https://www.eknightmedia.com/media/catalog/product/cache/1/image/9df78eab33525d08d6e5fb8d27136e95/4/5/4530956153308.jpg">
            <a:extLst>
              <a:ext uri="{FF2B5EF4-FFF2-40B4-BE49-F238E27FC236}">
                <a16:creationId xmlns="" xmlns:a16="http://schemas.microsoft.com/office/drawing/2014/main" id="{B8019C1D-AD20-450D-AB06-78BC668B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48" y="945724"/>
            <a:ext cx="2136442" cy="310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FD66FCA-AF5F-4241-949B-2A9F4F86CE30}"/>
              </a:ext>
            </a:extLst>
          </p:cNvPr>
          <p:cNvSpPr txBox="1"/>
          <p:nvPr/>
        </p:nvSpPr>
        <p:spPr>
          <a:xfrm>
            <a:off x="479376" y="1662700"/>
            <a:ext cx="5066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1" dirty="0">
                <a:solidFill>
                  <a:srgbClr val="000000"/>
                </a:solidFill>
                <a:latin typeface="Calibri"/>
              </a:rPr>
              <a:t>Trained on TPUs for four days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0E0EBB8B-9A69-4E99-BC3D-94A6C4E4394C}"/>
              </a:ext>
            </a:extLst>
          </p:cNvPr>
          <p:cNvCxnSpPr/>
          <p:nvPr/>
        </p:nvCxnSpPr>
        <p:spPr>
          <a:xfrm flipH="1">
            <a:off x="7392144" y="2247475"/>
            <a:ext cx="360040" cy="6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3AD535CD-347A-4DCB-936B-1BC324F49D59}"/>
              </a:ext>
            </a:extLst>
          </p:cNvPr>
          <p:cNvCxnSpPr/>
          <p:nvPr/>
        </p:nvCxnSpPr>
        <p:spPr>
          <a:xfrm flipH="1">
            <a:off x="7752184" y="2247475"/>
            <a:ext cx="648072" cy="96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A11C4F6-72E4-49FB-9086-D03178000C69}"/>
              </a:ext>
            </a:extLst>
          </p:cNvPr>
          <p:cNvSpPr txBox="1"/>
          <p:nvPr/>
        </p:nvSpPr>
        <p:spPr>
          <a:xfrm>
            <a:off x="7536160" y="19168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16       64</a:t>
            </a:r>
          </a:p>
        </p:txBody>
      </p:sp>
    </p:spTree>
    <p:extLst>
      <p:ext uri="{BB962C8B-B14F-4D97-AF65-F5344CB8AC3E}">
        <p14:creationId xmlns:p14="http://schemas.microsoft.com/office/powerpoint/2010/main" val="761241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47000" y="609480"/>
            <a:ext cx="10805040" cy="75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Word2Vec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="" xmlns:a16="http://schemas.microsoft.com/office/drawing/2014/main" id="{39D3FD4A-7A36-4318-BCAA-6A122C8577F0}"/>
              </a:ext>
            </a:extLst>
          </p:cNvPr>
          <p:cNvSpPr/>
          <p:nvPr/>
        </p:nvSpPr>
        <p:spPr>
          <a:xfrm>
            <a:off x="773043" y="1988840"/>
            <a:ext cx="11229480" cy="3229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cat -- 0.11996692419052124 – dog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cat -- 0.14831775426864624 – wood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cat -- 0.1980501413345337 – motorcycle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cat -- 0.23616260290145874 – computer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cat -- 0.3551083207130432 – philosophy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cat -- 0.4030646085739136 – ‘The Abyssinian is a breed of domestic short-haired cat with a distinctive ticked tabby coat, in which individual hairs are banded with different colors.’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012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0000"/>
      </a:accent2>
      <a:accent3>
        <a:srgbClr val="7030A0"/>
      </a:accent3>
      <a:accent4>
        <a:srgbClr val="FF8427"/>
      </a:accent4>
      <a:accent5>
        <a:srgbClr val="0070C0"/>
      </a:accent5>
      <a:accent6>
        <a:srgbClr val="0099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0000"/>
      </a:accent2>
      <a:accent3>
        <a:srgbClr val="7030A0"/>
      </a:accent3>
      <a:accent4>
        <a:srgbClr val="FF8427"/>
      </a:accent4>
      <a:accent5>
        <a:srgbClr val="0070C0"/>
      </a:accent5>
      <a:accent6>
        <a:srgbClr val="0099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0000"/>
      </a:accent2>
      <a:accent3>
        <a:srgbClr val="7030A0"/>
      </a:accent3>
      <a:accent4>
        <a:srgbClr val="FF8427"/>
      </a:accent4>
      <a:accent5>
        <a:srgbClr val="0070C0"/>
      </a:accent5>
      <a:accent6>
        <a:srgbClr val="0099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0000"/>
      </a:accent2>
      <a:accent3>
        <a:srgbClr val="7030A0"/>
      </a:accent3>
      <a:accent4>
        <a:srgbClr val="FF8427"/>
      </a:accent4>
      <a:accent5>
        <a:srgbClr val="0070C0"/>
      </a:accent5>
      <a:accent6>
        <a:srgbClr val="0099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0000"/>
      </a:accent2>
      <a:accent3>
        <a:srgbClr val="7030A0"/>
      </a:accent3>
      <a:accent4>
        <a:srgbClr val="FF8427"/>
      </a:accent4>
      <a:accent5>
        <a:srgbClr val="0070C0"/>
      </a:accent5>
      <a:accent6>
        <a:srgbClr val="0099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3635</TotalTime>
  <Words>735</Words>
  <Application>Microsoft Office PowerPoint</Application>
  <PresentationFormat>自定义</PresentationFormat>
  <Paragraphs>222</Paragraphs>
  <Slides>30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 of Word2Vec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API Elements for Code Migration with Vector Representations</dc:title>
  <dc:creator>Trong Nguyen</dc:creator>
  <cp:lastModifiedBy>lenovo</cp:lastModifiedBy>
  <cp:revision>209</cp:revision>
  <dcterms:created xsi:type="dcterms:W3CDTF">2016-04-09T21:17:05Z</dcterms:created>
  <dcterms:modified xsi:type="dcterms:W3CDTF">2019-04-28T05:35:30Z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3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