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3.webp" ContentType="image/webp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6" r:id="rId4"/>
    <p:sldId id="267" r:id="rId5"/>
    <p:sldId id="269" r:id="rId6"/>
    <p:sldId id="293" r:id="rId7"/>
  </p:sldIdLst>
  <p:sldSz cx="12192000" cy="6858000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1" Type="http://schemas.openxmlformats.org/officeDocument/2006/relationships/tags" Target="tags/tag2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C5694-4F90-46FB-9624-B3635A372C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4F403-4B4A-4D26-8C63-B444F69A01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C5694-4F90-46FB-9624-B3635A372C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4F403-4B4A-4D26-8C63-B444F69A01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C5694-4F90-46FB-9624-B3635A372C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4F403-4B4A-4D26-8C63-B444F69A01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C5694-4F90-46FB-9624-B3635A372C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4F403-4B4A-4D26-8C63-B444F69A01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C5694-4F90-46FB-9624-B3635A372C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4F403-4B4A-4D26-8C63-B444F69A01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C5694-4F90-46FB-9624-B3635A372C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4F403-4B4A-4D26-8C63-B444F69A01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C5694-4F90-46FB-9624-B3635A372C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4F403-4B4A-4D26-8C63-B444F69A01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C5694-4F90-46FB-9624-B3635A372C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4F403-4B4A-4D26-8C63-B444F69A01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C5694-4F90-46FB-9624-B3635A372C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4F403-4B4A-4D26-8C63-B444F69A01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C5694-4F90-46FB-9624-B3635A372C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4F403-4B4A-4D26-8C63-B444F69A01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C5694-4F90-46FB-9624-B3635A372C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4F403-4B4A-4D26-8C63-B444F69A01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C5694-4F90-46FB-9624-B3635A372C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4F403-4B4A-4D26-8C63-B444F69A01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C5694-4F90-46FB-9624-B3635A372C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4F403-4B4A-4D26-8C63-B444F69A01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C5694-4F90-46FB-9624-B3635A372C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4F403-4B4A-4D26-8C63-B444F69A01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C5694-4F90-46FB-9624-B3635A372C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4F403-4B4A-4D26-8C63-B444F69A01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C5694-4F90-46FB-9624-B3635A372C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4F403-4B4A-4D26-8C63-B444F69A01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C5694-4F90-46FB-9624-B3635A372C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4F403-4B4A-4D26-8C63-B444F69A01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C5694-4F90-46FB-9624-B3635A372C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4F403-4B4A-4D26-8C63-B444F69A01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C5694-4F90-46FB-9624-B3635A372C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4F403-4B4A-4D26-8C63-B444F69A01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C5694-4F90-46FB-9624-B3635A372C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4F403-4B4A-4D26-8C63-B444F69A01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C5694-4F90-46FB-9624-B3635A372C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4F403-4B4A-4D26-8C63-B444F69A01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C5694-4F90-46FB-9624-B3635A372C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4F403-4B4A-4D26-8C63-B444F69A01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AC5694-4F90-46FB-9624-B3635A372C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64F403-4B4A-4D26-8C63-B444F69A01E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AC5694-4F90-46FB-9624-B3635A372C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64F403-4B4A-4D26-8C63-B444F69A01E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web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857250"/>
            <a:ext cx="12190730" cy="5143500"/>
            <a:chOff x="0" y="1350"/>
            <a:chExt cx="19198" cy="8100"/>
          </a:xfrm>
        </p:grpSpPr>
        <p:pic>
          <p:nvPicPr>
            <p:cNvPr id="3" name="图片 2" descr="bb2545fd-d92a-4658-b610-2336218d8be2"/>
            <p:cNvPicPr>
              <a:picLocks noChangeAspect="1"/>
            </p:cNvPicPr>
            <p:nvPr/>
          </p:nvPicPr>
          <p:blipFill>
            <a:blip r:embed="rId1"/>
            <a:srcRect l="9260" r="5344" b="3815"/>
            <a:stretch>
              <a:fillRect/>
            </a:stretch>
          </p:blipFill>
          <p:spPr>
            <a:xfrm>
              <a:off x="0" y="1350"/>
              <a:ext cx="19199" cy="8100"/>
            </a:xfrm>
            <a:prstGeom prst="rect">
              <a:avLst/>
            </a:prstGeom>
          </p:spPr>
        </p:pic>
        <p:grpSp>
          <p:nvGrpSpPr>
            <p:cNvPr id="9" name="组合 8"/>
            <p:cNvGrpSpPr/>
            <p:nvPr/>
          </p:nvGrpSpPr>
          <p:grpSpPr>
            <a:xfrm>
              <a:off x="6181" y="2950"/>
              <a:ext cx="6130" cy="3054"/>
              <a:chOff x="3993392" y="1815644"/>
              <a:chExt cx="3892550" cy="1938992"/>
            </a:xfrm>
          </p:grpSpPr>
          <p:sp>
            <p:nvSpPr>
              <p:cNvPr id="6" name="文本框 5"/>
              <p:cNvSpPr txBox="1"/>
              <p:nvPr/>
            </p:nvSpPr>
            <p:spPr>
              <a:xfrm>
                <a:off x="3993392" y="1815644"/>
                <a:ext cx="798195" cy="1938992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zh-CN" altLang="en-US" sz="4000" b="1">
                    <a:solidFill>
                      <a:schemeClr val="bg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第</a:t>
                </a:r>
                <a:r>
                  <a:rPr lang="zh-CN" altLang="en-US" sz="4000" b="1">
                    <a:solidFill>
                      <a:schemeClr val="bg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三章</a:t>
                </a:r>
                <a:endParaRPr lang="zh-CN" altLang="en-US" sz="4000" b="1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5458972" y="2288719"/>
                <a:ext cx="2426970" cy="71374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zh-CN" altLang="en-US" sz="4000" b="1">
                    <a:solidFill>
                      <a:schemeClr val="bg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肿</a:t>
                </a:r>
                <a:r>
                  <a:rPr lang="en-US" altLang="zh-CN" sz="4000" b="1">
                    <a:solidFill>
                      <a:schemeClr val="bg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   </a:t>
                </a:r>
                <a:r>
                  <a:rPr lang="zh-CN" altLang="en-US" sz="4000" b="1">
                    <a:solidFill>
                      <a:schemeClr val="bg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瘤</a:t>
                </a:r>
                <a:endParaRPr lang="zh-CN" altLang="en-US" sz="4000" b="1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1901952" y="1607009"/>
            <a:ext cx="8549639" cy="2097664"/>
            <a:chOff x="1901952" y="1607009"/>
            <a:chExt cx="8549639" cy="2097664"/>
          </a:xfrm>
        </p:grpSpPr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901952" y="1703811"/>
              <a:ext cx="8549639" cy="2000862"/>
            </a:xfrm>
            <a:prstGeom prst="rect">
              <a:avLst/>
            </a:prstGeom>
          </p:spPr>
        </p:pic>
        <p:grpSp>
          <p:nvGrpSpPr>
            <p:cNvPr id="20" name="组合 19"/>
            <p:cNvGrpSpPr/>
            <p:nvPr/>
          </p:nvGrpSpPr>
          <p:grpSpPr>
            <a:xfrm>
              <a:off x="2014093" y="1607009"/>
              <a:ext cx="7906385" cy="1782212"/>
              <a:chOff x="2014093" y="1607009"/>
              <a:chExt cx="7906385" cy="1782212"/>
            </a:xfrm>
          </p:grpSpPr>
          <p:sp>
            <p:nvSpPr>
              <p:cNvPr id="4" name="文本框 3"/>
              <p:cNvSpPr txBox="1"/>
              <p:nvPr/>
            </p:nvSpPr>
            <p:spPr>
              <a:xfrm>
                <a:off x="2014093" y="2339967"/>
                <a:ext cx="1634363" cy="52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>
                    <a:latin typeface="楷体" panose="02010609060101010101" pitchFamily="49" charset="-122"/>
                    <a:ea typeface="楷体" panose="02010609060101010101" pitchFamily="49" charset="-122"/>
                  </a:rPr>
                  <a:t>不同</a:t>
                </a:r>
                <a:r>
                  <a:rPr lang="zh-CN" altLang="en-US" sz="2800">
                    <a:latin typeface="楷体" panose="02010609060101010101" pitchFamily="49" charset="-122"/>
                    <a:ea typeface="楷体" panose="02010609060101010101" pitchFamily="49" charset="-122"/>
                  </a:rPr>
                  <a:t>因素</a:t>
                </a:r>
                <a:endParaRPr lang="zh-CN" altLang="en-US" sz="280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cxnSp>
            <p:nvCxnSpPr>
              <p:cNvPr id="6" name="直接箭头连接符 5"/>
              <p:cNvCxnSpPr/>
              <p:nvPr/>
            </p:nvCxnSpPr>
            <p:spPr>
              <a:xfrm>
                <a:off x="3927316" y="2644524"/>
                <a:ext cx="76309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文本框 7"/>
              <p:cNvSpPr txBox="1"/>
              <p:nvPr/>
            </p:nvSpPr>
            <p:spPr>
              <a:xfrm>
                <a:off x="4969272" y="2390943"/>
                <a:ext cx="2190480" cy="52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>
                    <a:latin typeface="楷体" panose="02010609060101010101" pitchFamily="49" charset="-122"/>
                    <a:ea typeface="楷体" panose="02010609060101010101" pitchFamily="49" charset="-122"/>
                  </a:rPr>
                  <a:t>机体组织</a:t>
                </a:r>
                <a:r>
                  <a:rPr lang="en-US" altLang="zh-CN" sz="2800"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endParaRPr lang="en-US" altLang="zh-CN" sz="280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cxnSp>
            <p:nvCxnSpPr>
              <p:cNvPr id="9" name="直接箭头连接符 8"/>
              <p:cNvCxnSpPr/>
              <p:nvPr/>
            </p:nvCxnSpPr>
            <p:spPr>
              <a:xfrm>
                <a:off x="7007112" y="2648598"/>
                <a:ext cx="76309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文本框 9"/>
              <p:cNvSpPr txBox="1"/>
              <p:nvPr/>
            </p:nvSpPr>
            <p:spPr>
              <a:xfrm>
                <a:off x="7489063" y="2243279"/>
                <a:ext cx="2431415" cy="953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>
                    <a:latin typeface="楷体" panose="02010609060101010101" pitchFamily="49" charset="-122"/>
                    <a:ea typeface="楷体" panose="02010609060101010101" pitchFamily="49" charset="-122"/>
                  </a:rPr>
                  <a:t>  </a:t>
                </a:r>
                <a:r>
                  <a:rPr lang="zh-CN" altLang="en-US" sz="2800">
                    <a:latin typeface="楷体" panose="02010609060101010101" pitchFamily="49" charset="-122"/>
                    <a:ea typeface="楷体" panose="02010609060101010101" pitchFamily="49" charset="-122"/>
                  </a:rPr>
                  <a:t>异常增生</a:t>
                </a:r>
                <a:endParaRPr lang="zh-CN" altLang="en-US" sz="280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r>
                  <a:rPr lang="en-US" altLang="zh-CN" sz="2800">
                    <a:latin typeface="楷体" panose="02010609060101010101" pitchFamily="49" charset="-122"/>
                    <a:ea typeface="楷体" panose="02010609060101010101" pitchFamily="49" charset="-122"/>
                  </a:rPr>
                  <a:t>  </a:t>
                </a:r>
                <a:r>
                  <a:rPr lang="zh-CN" altLang="en-US" sz="2800">
                    <a:latin typeface="楷体" panose="02010609060101010101" pitchFamily="49" charset="-122"/>
                    <a:ea typeface="楷体" panose="02010609060101010101" pitchFamily="49" charset="-122"/>
                  </a:rPr>
                  <a:t>病理新</a:t>
                </a:r>
                <a:r>
                  <a:rPr lang="zh-CN" altLang="en-US" sz="2800">
                    <a:latin typeface="楷体" panose="02010609060101010101" pitchFamily="49" charset="-122"/>
                    <a:ea typeface="楷体" panose="02010609060101010101" pitchFamily="49" charset="-122"/>
                  </a:rPr>
                  <a:t>生物</a:t>
                </a:r>
                <a:endParaRPr lang="zh-CN" altLang="en-US" sz="280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1" name="弧形 10"/>
              <p:cNvSpPr/>
              <p:nvPr/>
            </p:nvSpPr>
            <p:spPr>
              <a:xfrm>
                <a:off x="3237131" y="1986917"/>
                <a:ext cx="2321083" cy="523220"/>
              </a:xfrm>
              <a:prstGeom prst="arc">
                <a:avLst>
                  <a:gd name="adj1" fmla="val 10831807"/>
                  <a:gd name="adj2" fmla="val 21389314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弧形 11"/>
              <p:cNvSpPr/>
              <p:nvPr/>
            </p:nvSpPr>
            <p:spPr>
              <a:xfrm>
                <a:off x="6466585" y="1986917"/>
                <a:ext cx="2321083" cy="523220"/>
              </a:xfrm>
              <a:prstGeom prst="arc">
                <a:avLst>
                  <a:gd name="adj1" fmla="val 10831807"/>
                  <a:gd name="adj2" fmla="val 21389314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弧形 12"/>
              <p:cNvSpPr/>
              <p:nvPr/>
            </p:nvSpPr>
            <p:spPr>
              <a:xfrm rot="10800000">
                <a:off x="3237131" y="2866001"/>
                <a:ext cx="2321083" cy="523220"/>
              </a:xfrm>
              <a:prstGeom prst="arc">
                <a:avLst>
                  <a:gd name="adj1" fmla="val 10831807"/>
                  <a:gd name="adj2" fmla="val 21389314"/>
                </a:avLst>
              </a:prstGeom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弧形 13"/>
              <p:cNvSpPr/>
              <p:nvPr/>
            </p:nvSpPr>
            <p:spPr>
              <a:xfrm rot="10800000">
                <a:off x="6466585" y="2866001"/>
                <a:ext cx="2321083" cy="523220"/>
              </a:xfrm>
              <a:prstGeom prst="arc">
                <a:avLst>
                  <a:gd name="adj1" fmla="val 10831807"/>
                  <a:gd name="adj2" fmla="val 21389314"/>
                </a:avLst>
              </a:prstGeom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4106578" y="1617585"/>
                <a:ext cx="58383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800">
                    <a:latin typeface="楷体" panose="02010609060101010101" pitchFamily="49" charset="-122"/>
                    <a:ea typeface="楷体" panose="02010609060101010101" pitchFamily="49" charset="-122"/>
                  </a:rPr>
                  <a:t>因</a:t>
                </a:r>
                <a:endParaRPr lang="zh-CN" altLang="en-US" sz="180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7564907" y="1607009"/>
                <a:ext cx="58383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800">
                    <a:latin typeface="楷体" panose="02010609060101010101" pitchFamily="49" charset="-122"/>
                    <a:ea typeface="楷体" panose="02010609060101010101" pitchFamily="49" charset="-122"/>
                  </a:rPr>
                  <a:t>果</a:t>
                </a:r>
                <a:endParaRPr lang="zh-CN" altLang="en-US" sz="180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/>
          <p:nvPr/>
        </p:nvPicPr>
        <p:blipFill>
          <a:blip r:embed="rId1"/>
        </p:blipFill>
        <p:spPr>
          <a:xfrm>
            <a:off x="3418205" y="283845"/>
            <a:ext cx="4370070" cy="620458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2880995" y="1372870"/>
          <a:ext cx="6059805" cy="348297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019935"/>
                <a:gridCol w="2019935"/>
                <a:gridCol w="2019935"/>
              </a:tblGrid>
              <a:tr h="47371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良性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恶性</a:t>
                      </a:r>
                      <a:endParaRPr lang="zh-CN" altLang="en-US"/>
                    </a:p>
                  </a:txBody>
                  <a:tcPr/>
                </a:tc>
              </a:tr>
              <a:tr h="46736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/>
                        <a:t>生长方式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/>
                        <a:t>膨胀性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侵袭性</a:t>
                      </a:r>
                      <a:endParaRPr lang="zh-CN" altLang="en-US"/>
                    </a:p>
                  </a:txBody>
                  <a:tcPr/>
                </a:tc>
              </a:tr>
              <a:tr h="47371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/>
                        <a:t>生长速度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/>
                        <a:t>慢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/>
                        <a:t>快</a:t>
                      </a:r>
                      <a:endParaRPr lang="zh-CN" altLang="en-US"/>
                    </a:p>
                  </a:txBody>
                  <a:tcPr/>
                </a:tc>
              </a:tr>
              <a:tr h="647065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/>
                        <a:t>质地与色泽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/>
                        <a:t>近似正常组织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与正常组织差别大</a:t>
                      </a:r>
                      <a:endParaRPr lang="zh-CN" altLang="en-US"/>
                    </a:p>
                  </a:txBody>
                  <a:tcPr/>
                </a:tc>
              </a:tr>
              <a:tr h="47371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边界与包膜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lnSpc>
                          <a:spcPct val="100000"/>
                        </a:lnSpc>
                        <a:buClrTx/>
                        <a:buSzTx/>
                        <a:buFontTx/>
                      </a:pPr>
                      <a:r>
                        <a:rPr lang="zh-CN" altLang="en-US" sz="1800">
                          <a:sym typeface="+mn-ea"/>
                        </a:rPr>
                        <a:t>有包膜边界清楚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无包膜</a:t>
                      </a:r>
                      <a:endParaRPr lang="zh-CN" altLang="en-US"/>
                    </a:p>
                  </a:txBody>
                  <a:tcPr/>
                </a:tc>
              </a:tr>
              <a:tr h="47371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/>
                        <a:t>是否转移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lnSpc>
                          <a:spcPct val="10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不转移</a:t>
                      </a:r>
                      <a:endParaRPr lang="zh-CN" altLang="en-US" sz="1800"/>
                    </a:p>
                    <a:p>
                      <a:pPr algn="l">
                        <a:lnSpc>
                          <a:spcPct val="100000"/>
                        </a:lnSpc>
                        <a:buClrTx/>
                        <a:buSzTx/>
                        <a:buFontTx/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易转移</a:t>
                      </a:r>
                      <a:endParaRPr lang="zh-CN" altLang="en-US" sz="1800"/>
                    </a:p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7371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/>
                        <a:t>对机体影响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lnSpc>
                          <a:spcPct val="10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zh-CN" altLang="en-US"/>
                        <a:t>一般不大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/>
                        <a:t>影响大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2880995" y="850900"/>
            <a:ext cx="60598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/>
              <a:t>良性肿瘤和恶性肿瘤的鉴别</a:t>
            </a:r>
            <a:endParaRPr lang="zh-CN" altLang="en-US" sz="280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477*199"/>
  <p:tag name="TABLE_ENDDRAG_RECT" val="226*108*477*199"/>
</p:tagLst>
</file>

<file path=ppt/tags/tag2.xml><?xml version="1.0" encoding="utf-8"?>
<p:tagLst xmlns:p="http://schemas.openxmlformats.org/presentationml/2006/main">
  <p:tag name="commondata" val="eyJoZGlkIjoiN2I5NWRiNjZhNzIwNTc3MWMyNTYwNWVmMmY4YWY5YWY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</Words>
  <Application>WPS 演示</Application>
  <PresentationFormat>宽屏</PresentationFormat>
  <Paragraphs>59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</vt:i4>
      </vt:variant>
    </vt:vector>
  </HeadingPairs>
  <TitlesOfParts>
    <vt:vector size="21" baseType="lpstr">
      <vt:lpstr>Arial</vt:lpstr>
      <vt:lpstr>宋体</vt:lpstr>
      <vt:lpstr>Wingdings</vt:lpstr>
      <vt:lpstr>楷体</vt:lpstr>
      <vt:lpstr>华文楷体</vt:lpstr>
      <vt:lpstr>微软雅黑</vt:lpstr>
      <vt:lpstr>Arial Unicode MS</vt:lpstr>
      <vt:lpstr>等线 Light</vt:lpstr>
      <vt:lpstr>等线</vt:lpstr>
      <vt:lpstr>Calibri</vt:lpstr>
      <vt:lpstr>PingFangSC-Regular</vt:lpstr>
      <vt:lpstr>ESRI AMFM Electric</vt:lpstr>
      <vt:lpstr>PingFang SC</vt:lpstr>
      <vt:lpstr>楷体_GB2312</vt:lpstr>
      <vt:lpstr>新宋体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e5137</dc:creator>
  <cp:lastModifiedBy>颢然啊！</cp:lastModifiedBy>
  <cp:revision>26</cp:revision>
  <dcterms:created xsi:type="dcterms:W3CDTF">2025-02-25T12:45:00Z</dcterms:created>
  <dcterms:modified xsi:type="dcterms:W3CDTF">2025-03-23T01:29:21Z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6F2EECEE6D1D4F59965FAC6245FA1A52_12</vt:lpwstr>
  </property>
  <property fmtid="{D5CDD505-2E9C-101B-9397-08002B2CF9AE}" pid="3" name="KSOProductBuildVer">
    <vt:lpwstr>2052-12.1.0.17827</vt:lpwstr>
  </property>
</Properties>
</file>