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89" r:id="rId6"/>
    <p:sldId id="291" r:id="rId7"/>
    <p:sldId id="286" r:id="rId8"/>
    <p:sldId id="290" r:id="rId9"/>
    <p:sldId id="287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27887-6642-6FD7-0F9D-43A3836A6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BE46D-729B-01CC-B73F-E9E5299C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78A656-579A-41FB-6A44-8CD8854C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28EE-EED0-F541-8CB2-1A440344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9CC1-75E3-2667-8F77-18F7A669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7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DB49-66D3-534E-4EB1-0FE84250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7F9938-9CCB-66F7-C145-C6E410C7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D3F7E-DA71-0648-D1FC-102F26CF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CE23D-65A8-7861-2F64-911BE73F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ABA5A-3EB4-D4EE-3B4B-6C5C6C2F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37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F2CABD-4821-686C-6AC6-66CEDFE5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D8A6E-271D-4AB7-8B3A-4E91B4C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47293-9A35-C439-848F-23C10ADE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070BA-C24C-7549-E8E0-E8D8E5A2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CBB38-D7E2-5CB4-1000-E922662F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1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ABFCD-8D0D-9872-A107-0B85D62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5B25-218A-4986-F685-E971C4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8D029-484C-3677-0AC5-FCD521BA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A19E9-9BC0-BDB8-72EE-EDA0C129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2850D-20E8-CE3C-9DC9-EA266F23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2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711D-2178-FB3F-D360-C3BF942C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40EE8-F01B-4BFC-3A18-26599CB4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7A0136-16DF-3F2E-6187-907139E3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C8EFD-68DD-AE0F-F2A5-028360BB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7B531-F9F2-1603-9F56-C8D913C8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142C2-308F-D1E0-4BA2-B86F3FFC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62A63-2223-9372-C661-CB9A028C2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E56FF-79DA-7BE2-930C-3871FF98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DC118-C6CA-99F1-8E4A-CDDB976B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8CC49-3951-B4AD-07BA-5DBDA403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B7C9F-1EFD-E421-9373-A5C6C2FB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F9BA5-418B-6683-839A-789B04B2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74543-CD18-B09C-97A5-8DA231EC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62384-95C9-83DA-F68A-2E84F1E1F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076DA6-FC15-5DF2-E42E-DC1EB88B0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633D2-6197-6666-52B6-75C2D59F4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3CA74-4A8E-9C6C-48C8-C7BBCEDE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B39F35-9163-1A70-85D1-226F7BF1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EEE84C-1BBD-39EC-44DF-58F24B42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A8F2-DE05-751D-3ED2-3AA2DE09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51B6A-A6F3-28A7-C746-604AC692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9F9DD-7C69-09E0-6C6D-E9AD6F2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E0437-A7CC-81C5-6BDC-E15F684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3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2DFE5-8B7C-7485-65AD-11461DDB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AD97EF-763E-C8DB-198D-CE2D88A9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D4D80-4FB3-F8CB-E5C5-A11F8D3A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8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3638C-D0B3-2839-12F6-283AD0FE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30596-AFFD-5EC5-B993-A9FF80CA5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8AC2D-13EB-929B-328F-3AE21B58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D3174-5451-2875-4133-4191E5AC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4BEE1-7CBB-3818-67D9-BC274F2F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B64AE-D713-6D00-D472-832B1FC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2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A5D86-C335-7611-E97E-FCECBC64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8B9EE-CF11-0173-0D73-79507569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C9B91-F7B8-ED29-E600-742C0346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E56DDF-02FE-F302-599A-52C6CD4E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BAD58-1A69-1F7B-A70E-181B4F62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0E54EA-ECA6-1D10-7429-7723F408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559D11-7DDB-7A4C-493A-E3B8AA63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2D197-DC20-D052-7E1A-3B36E686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53216-ACD6-6060-63F2-8BB44CB22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5694-4F90-46FB-9624-B3635A372C98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46FA-3AE5-D60F-B170-A9E811298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69CF8-A62C-5285-B137-9B3D2CE26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7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D2F8DEA-E97F-0555-6100-5E8C919D5AAF}"/>
              </a:ext>
            </a:extLst>
          </p:cNvPr>
          <p:cNvGrpSpPr/>
          <p:nvPr/>
        </p:nvGrpSpPr>
        <p:grpSpPr>
          <a:xfrm>
            <a:off x="0" y="1035216"/>
            <a:ext cx="12192000" cy="5043600"/>
            <a:chOff x="0" y="1035216"/>
            <a:chExt cx="12192000" cy="5043600"/>
          </a:xfrm>
        </p:grpSpPr>
        <p:pic>
          <p:nvPicPr>
            <p:cNvPr id="8" name="图片 7" descr="山前的草地上&#10;&#10;AI 生成的内容可能不正确。">
              <a:extLst>
                <a:ext uri="{FF2B5EF4-FFF2-40B4-BE49-F238E27FC236}">
                  <a16:creationId xmlns:a16="http://schemas.microsoft.com/office/drawing/2014/main" id="{88137E9A-C1DE-2075-7522-B37883C55E0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5216"/>
              <a:ext cx="12192000" cy="50436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FBFB35-9D43-30C4-FDA1-61643FB04062}"/>
                </a:ext>
              </a:extLst>
            </p:cNvPr>
            <p:cNvSpPr txBox="1"/>
            <p:nvPr/>
          </p:nvSpPr>
          <p:spPr>
            <a:xfrm>
              <a:off x="2725813" y="1815644"/>
              <a:ext cx="800219" cy="19389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第二章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90E06C5-B035-EB8C-FB36-145128851BF5}"/>
                </a:ext>
              </a:extLst>
            </p:cNvPr>
            <p:cNvSpPr txBox="1"/>
            <p:nvPr/>
          </p:nvSpPr>
          <p:spPr>
            <a:xfrm>
              <a:off x="3848374" y="2181217"/>
              <a:ext cx="76309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第一节 外科感染概述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36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346A5248-ADC6-BCE7-5D5D-E8A8080DA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-11148"/>
            <a:ext cx="9410700" cy="6505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AA03B33-39D9-3B69-9FE2-A4495351956C}"/>
              </a:ext>
            </a:extLst>
          </p:cNvPr>
          <p:cNvSpPr txBox="1"/>
          <p:nvPr/>
        </p:nvSpPr>
        <p:spPr>
          <a:xfrm>
            <a:off x="8020736" y="363573"/>
            <a:ext cx="3873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https://www.bilibili.com/video/BV1b541187vW/?spm_id_from=333.337.search-card.all.click&amp;vd_source=f674f3a0bbcab2c1aaea659877a397dc</a:t>
            </a:r>
          </a:p>
        </p:txBody>
      </p:sp>
    </p:spTree>
    <p:extLst>
      <p:ext uri="{BB962C8B-B14F-4D97-AF65-F5344CB8AC3E}">
        <p14:creationId xmlns:p14="http://schemas.microsoft.com/office/powerpoint/2010/main" val="42779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BBCF01E4-775E-2014-1C44-B47286AA4AF3}"/>
              </a:ext>
            </a:extLst>
          </p:cNvPr>
          <p:cNvGrpSpPr/>
          <p:nvPr/>
        </p:nvGrpSpPr>
        <p:grpSpPr>
          <a:xfrm>
            <a:off x="2014093" y="1703811"/>
            <a:ext cx="4292741" cy="2000862"/>
            <a:chOff x="2014093" y="1703811"/>
            <a:chExt cx="4292741" cy="200086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F8A559-E0EB-6564-06F2-B4CDE53B9AD0}"/>
                </a:ext>
              </a:extLst>
            </p:cNvPr>
            <p:cNvGrpSpPr/>
            <p:nvPr/>
          </p:nvGrpSpPr>
          <p:grpSpPr>
            <a:xfrm>
              <a:off x="2014093" y="1703811"/>
              <a:ext cx="4292741" cy="2000862"/>
              <a:chOff x="2014093" y="1703811"/>
              <a:chExt cx="4292741" cy="2000862"/>
            </a:xfrm>
          </p:grpSpPr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64162335-E9EC-448E-9EAD-D5364447D9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14093" y="1703811"/>
                <a:ext cx="4231259" cy="2000862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4D7A4873-A3F0-6F1A-F86C-4389D0587392}"/>
                  </a:ext>
                </a:extLst>
              </p:cNvPr>
              <p:cNvGrpSpPr/>
              <p:nvPr/>
            </p:nvGrpSpPr>
            <p:grpSpPr>
              <a:xfrm>
                <a:off x="2014093" y="2128727"/>
                <a:ext cx="4292741" cy="794248"/>
                <a:chOff x="2014093" y="2128727"/>
                <a:chExt cx="4292741" cy="794248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4F68214-8013-1E0B-0DEF-38AA6CC6E730}"/>
                    </a:ext>
                  </a:extLst>
                </p:cNvPr>
                <p:cNvSpPr txBox="1"/>
                <p:nvPr/>
              </p:nvSpPr>
              <p:spPr>
                <a:xfrm>
                  <a:off x="2014093" y="2375749"/>
                  <a:ext cx="21763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病原微生物</a:t>
                  </a:r>
                </a:p>
              </p:txBody>
            </p: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7EF02480-9CDB-0854-9C37-0501ED6BC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06578" y="2565187"/>
                  <a:ext cx="107392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7780F65-4BB7-9744-873B-96C9FB495066}"/>
                    </a:ext>
                  </a:extLst>
                </p:cNvPr>
                <p:cNvSpPr txBox="1"/>
                <p:nvPr/>
              </p:nvSpPr>
              <p:spPr>
                <a:xfrm>
                  <a:off x="5391340" y="2399755"/>
                  <a:ext cx="9154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机体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900EF52-3E58-3DC9-E39F-5BF67149F58B}"/>
                    </a:ext>
                  </a:extLst>
                </p:cNvPr>
                <p:cNvSpPr txBox="1"/>
                <p:nvPr/>
              </p:nvSpPr>
              <p:spPr>
                <a:xfrm>
                  <a:off x="3928796" y="2128727"/>
                  <a:ext cx="18743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80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入侵（感染）</a:t>
                  </a:r>
                </a:p>
              </p:txBody>
            </p:sp>
          </p:grpSp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2A5727B-47BF-F520-73AF-30A2E5EAC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6578" y="2781595"/>
              <a:ext cx="1028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A9C1224-2CBC-BF04-3ACB-536D10B94CB0}"/>
                </a:ext>
              </a:extLst>
            </p:cNvPr>
            <p:cNvSpPr txBox="1"/>
            <p:nvPr/>
          </p:nvSpPr>
          <p:spPr>
            <a:xfrm>
              <a:off x="3922766" y="2812677"/>
              <a:ext cx="18743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抵抗（抗感染）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56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B1BB-13F0-206D-5B54-FE710B865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4D0DCD4-62D9-2DE4-DBCF-343F5D200777}"/>
              </a:ext>
            </a:extLst>
          </p:cNvPr>
          <p:cNvGrpSpPr/>
          <p:nvPr/>
        </p:nvGrpSpPr>
        <p:grpSpPr>
          <a:xfrm>
            <a:off x="0" y="1035216"/>
            <a:ext cx="12192000" cy="5043600"/>
            <a:chOff x="0" y="1035216"/>
            <a:chExt cx="12192000" cy="5043600"/>
          </a:xfrm>
        </p:grpSpPr>
        <p:pic>
          <p:nvPicPr>
            <p:cNvPr id="8" name="图片 7" descr="山前的草地上&#10;&#10;AI 生成的内容可能不正确。">
              <a:extLst>
                <a:ext uri="{FF2B5EF4-FFF2-40B4-BE49-F238E27FC236}">
                  <a16:creationId xmlns:a16="http://schemas.microsoft.com/office/drawing/2014/main" id="{84D656B2-470C-474B-3CE7-C340E53CB73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5216"/>
              <a:ext cx="12192000" cy="50436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4DA60C5-54BD-06B8-1991-BD42189D3732}"/>
                </a:ext>
              </a:extLst>
            </p:cNvPr>
            <p:cNvSpPr txBox="1"/>
            <p:nvPr/>
          </p:nvSpPr>
          <p:spPr>
            <a:xfrm>
              <a:off x="2725813" y="1815644"/>
              <a:ext cx="800219" cy="19389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第二章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D1A306-7FD3-7EFE-1DD2-9527255E4C6F}"/>
                </a:ext>
              </a:extLst>
            </p:cNvPr>
            <p:cNvSpPr txBox="1"/>
            <p:nvPr/>
          </p:nvSpPr>
          <p:spPr>
            <a:xfrm>
              <a:off x="3848375" y="2181217"/>
              <a:ext cx="59082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第二节 外科局部感染</a:t>
              </a:r>
              <a:endParaRPr lang="en-US" altLang="zh-CN" sz="4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3600" b="1">
                  <a:latin typeface="楷体" panose="02010609060101010101" pitchFamily="49" charset="-122"/>
                  <a:ea typeface="楷体" panose="02010609060101010101" pitchFamily="49" charset="-122"/>
                </a:rPr>
                <a:t>疖、痈、脓肿、蜂窝织炎</a:t>
              </a:r>
              <a:endParaRPr lang="zh-CN" altLang="en-US" sz="4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39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C98BC-BE56-F835-3E24-E4D022EC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6C87BD-B146-F87C-CA65-7738DAA05AA2}"/>
              </a:ext>
            </a:extLst>
          </p:cNvPr>
          <p:cNvGrpSpPr/>
          <p:nvPr/>
        </p:nvGrpSpPr>
        <p:grpSpPr>
          <a:xfrm>
            <a:off x="2328759" y="1607009"/>
            <a:ext cx="7849147" cy="2097664"/>
            <a:chOff x="2328759" y="1607009"/>
            <a:chExt cx="7849147" cy="209766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78CA1C8-B324-1A1C-1B19-A876AA0E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759" y="1703811"/>
              <a:ext cx="7849147" cy="2000862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2A732EB-16B2-3E3C-45D7-626C4CC14C1B}"/>
                </a:ext>
              </a:extLst>
            </p:cNvPr>
            <p:cNvGrpSpPr/>
            <p:nvPr/>
          </p:nvGrpSpPr>
          <p:grpSpPr>
            <a:xfrm>
              <a:off x="2383308" y="1607009"/>
              <a:ext cx="7540730" cy="1782212"/>
              <a:chOff x="2383308" y="1607009"/>
              <a:chExt cx="7540730" cy="1782212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7EAC625-FFEA-E36D-6B34-30CC2CB91FFC}"/>
                  </a:ext>
                </a:extLst>
              </p:cNvPr>
              <p:cNvSpPr txBox="1"/>
              <p:nvPr/>
            </p:nvSpPr>
            <p:spPr>
              <a:xfrm>
                <a:off x="2383308" y="2359563"/>
                <a:ext cx="1485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病原菌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9519B51A-74B2-B7B7-EA76-A40B71B6D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556E445-9E94-5182-940C-91C09BCD80A7}"/>
                  </a:ext>
                </a:extLst>
              </p:cNvPr>
              <p:cNvSpPr txBox="1"/>
              <p:nvPr/>
            </p:nvSpPr>
            <p:spPr>
              <a:xfrm>
                <a:off x="4578426" y="2302880"/>
                <a:ext cx="28856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单个毛囊及所属汗腺、皮脂腺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86EC17C-A5FD-7374-E5C8-F9896FB50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0091D7-2365-2CE6-1510-138CD7B4C7B7}"/>
                  </a:ext>
                </a:extLst>
              </p:cNvPr>
              <p:cNvSpPr txBox="1"/>
              <p:nvPr/>
            </p:nvSpPr>
            <p:spPr>
              <a:xfrm>
                <a:off x="7874914" y="2310616"/>
                <a:ext cx="20491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急性化脓性感染</a:t>
                </a:r>
              </a:p>
            </p:txBody>
          </p:sp>
          <p:sp>
            <p:nvSpPr>
              <p:cNvPr id="11" name="弧形 10">
                <a:extLst>
                  <a:ext uri="{FF2B5EF4-FFF2-40B4-BE49-F238E27FC236}">
                    <a16:creationId xmlns:a16="http://schemas.microsoft.com/office/drawing/2014/main" id="{BA565CF5-C009-44A2-ED35-574C1987A444}"/>
                  </a:ext>
                </a:extLst>
              </p:cNvPr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7BBA6D54-A44A-CA56-35EE-D3D2D57A03F3}"/>
                  </a:ext>
                </a:extLst>
              </p:cNvPr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6A14BE87-89FB-2AD8-7C0C-C18DCEADA61E}"/>
                  </a:ext>
                </a:extLst>
              </p:cNvPr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B820CD69-4390-1407-5F1A-CC796BCC8943}"/>
                  </a:ext>
                </a:extLst>
              </p:cNvPr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77DC49B-38C1-12E3-AE4C-1173B2D6590F}"/>
                  </a:ext>
                </a:extLst>
              </p:cNvPr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058E84F-D0CA-383A-0DD9-DEA381F66815}"/>
                  </a:ext>
                </a:extLst>
              </p:cNvPr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8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&#10;&#10;AI 生成的内容可能不正确。">
            <a:extLst>
              <a:ext uri="{FF2B5EF4-FFF2-40B4-BE49-F238E27FC236}">
                <a16:creationId xmlns:a16="http://schemas.microsoft.com/office/drawing/2014/main" id="{B68B58E0-9E26-41A3-7ADE-DA15EC39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8" y="336882"/>
            <a:ext cx="4431780" cy="55682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4E97E43-4D40-6FF6-D990-B8CE0925E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0" b="32400"/>
          <a:stretch/>
        </p:blipFill>
        <p:spPr>
          <a:xfrm>
            <a:off x="7092966" y="2221992"/>
            <a:ext cx="3163284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3F265-ED0B-F123-FF4E-86E4D64C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8854B41-A200-1612-DC4D-47354B30F401}"/>
              </a:ext>
            </a:extLst>
          </p:cNvPr>
          <p:cNvGrpSpPr/>
          <p:nvPr/>
        </p:nvGrpSpPr>
        <p:grpSpPr>
          <a:xfrm>
            <a:off x="0" y="1035216"/>
            <a:ext cx="12192000" cy="5043600"/>
            <a:chOff x="0" y="1035216"/>
            <a:chExt cx="12192000" cy="50436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75D6E0B-27BC-977E-CE00-53DFEBC63A7C}"/>
                </a:ext>
              </a:extLst>
            </p:cNvPr>
            <p:cNvGrpSpPr/>
            <p:nvPr/>
          </p:nvGrpSpPr>
          <p:grpSpPr>
            <a:xfrm>
              <a:off x="0" y="1035216"/>
              <a:ext cx="12192000" cy="5043600"/>
              <a:chOff x="0" y="1035216"/>
              <a:chExt cx="12192000" cy="5043600"/>
            </a:xfrm>
          </p:grpSpPr>
          <p:pic>
            <p:nvPicPr>
              <p:cNvPr id="8" name="图片 7" descr="山前的草地上&#10;&#10;AI 生成的内容可能不正确。">
                <a:extLst>
                  <a:ext uri="{FF2B5EF4-FFF2-40B4-BE49-F238E27FC236}">
                    <a16:creationId xmlns:a16="http://schemas.microsoft.com/office/drawing/2014/main" id="{28A4F9B9-9C8F-F892-F840-3E041E41D8E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35216"/>
                <a:ext cx="12192000" cy="5043600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A4DE0B-CE84-42C2-1CCF-42395D0AC721}"/>
                  </a:ext>
                </a:extLst>
              </p:cNvPr>
              <p:cNvSpPr txBox="1"/>
              <p:nvPr/>
            </p:nvSpPr>
            <p:spPr>
              <a:xfrm>
                <a:off x="2725813" y="1815644"/>
                <a:ext cx="800219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第二章</a:t>
                </a: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F72F6A1-B860-5EE0-8DFE-66ACF8E67370}"/>
                </a:ext>
              </a:extLst>
            </p:cNvPr>
            <p:cNvSpPr txBox="1"/>
            <p:nvPr/>
          </p:nvSpPr>
          <p:spPr>
            <a:xfrm>
              <a:off x="4193286" y="2664940"/>
              <a:ext cx="6267450" cy="6639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endParaRPr lang="en-US" altLang="zh-CN" sz="4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ts val="1425"/>
                </a:lnSpc>
              </a:pPr>
              <a:endParaRPr lang="en-US" altLang="zh-CN" sz="36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ts val="1425"/>
                </a:lnSpc>
              </a:pPr>
              <a:r>
                <a:rPr lang="zh-CN" altLang="en-US" sz="3600" b="1">
                  <a:latin typeface="楷体" panose="02010609060101010101" pitchFamily="49" charset="-122"/>
                  <a:ea typeface="楷体" panose="02010609060101010101" pitchFamily="49" charset="-122"/>
                </a:rPr>
                <a:t>厌气、腐败和全身化脓性感染</a:t>
              </a:r>
              <a:endParaRPr lang="en-US" altLang="zh-CN" sz="36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A3FF93F-FB17-60E3-0355-6863CC030549}"/>
                </a:ext>
              </a:extLst>
            </p:cNvPr>
            <p:cNvSpPr txBox="1"/>
            <p:nvPr/>
          </p:nvSpPr>
          <p:spPr>
            <a:xfrm>
              <a:off x="4089654" y="2109151"/>
              <a:ext cx="6094476" cy="313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第三和第四节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49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1F03-D2F8-320B-D1C7-9C62435A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F9E6111-0605-3623-3FBC-EA7E40F494FA}"/>
              </a:ext>
            </a:extLst>
          </p:cNvPr>
          <p:cNvGrpSpPr/>
          <p:nvPr/>
        </p:nvGrpSpPr>
        <p:grpSpPr>
          <a:xfrm>
            <a:off x="1035739" y="2706624"/>
            <a:ext cx="10120522" cy="1581912"/>
            <a:chOff x="1035739" y="2706624"/>
            <a:chExt cx="10120522" cy="158191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9F3872E-B223-A32B-3A17-04371BA33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739" y="2706624"/>
              <a:ext cx="10120522" cy="158191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3B2F3E-21D4-DBF6-3366-40F6162C29FF}"/>
                </a:ext>
              </a:extLst>
            </p:cNvPr>
            <p:cNvSpPr txBox="1"/>
            <p:nvPr/>
          </p:nvSpPr>
          <p:spPr>
            <a:xfrm>
              <a:off x="1035739" y="3238673"/>
              <a:ext cx="1202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局部感染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7DF440-D65D-94F8-6A70-9F6C44731D4B}"/>
                </a:ext>
              </a:extLst>
            </p:cNvPr>
            <p:cNvCxnSpPr>
              <a:cxnSpLocks/>
            </p:cNvCxnSpPr>
            <p:nvPr/>
          </p:nvCxnSpPr>
          <p:spPr>
            <a:xfrm>
              <a:off x="3360175" y="3492778"/>
              <a:ext cx="1110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DCD88E-05CC-A6B7-1006-A79DA2D93303}"/>
                </a:ext>
              </a:extLst>
            </p:cNvPr>
            <p:cNvSpPr txBox="1"/>
            <p:nvPr/>
          </p:nvSpPr>
          <p:spPr>
            <a:xfrm>
              <a:off x="3489088" y="3090446"/>
              <a:ext cx="93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局限化</a:t>
              </a:r>
            </a:p>
          </p:txBody>
        </p:sp>
        <p:sp>
          <p:nvSpPr>
            <p:cNvPr id="2" name="右中括号 1">
              <a:extLst>
                <a:ext uri="{FF2B5EF4-FFF2-40B4-BE49-F238E27FC236}">
                  <a16:creationId xmlns:a16="http://schemas.microsoft.com/office/drawing/2014/main" id="{C1924D65-A4FD-2ADE-08AC-F4B22F88E81C}"/>
                </a:ext>
              </a:extLst>
            </p:cNvPr>
            <p:cNvSpPr/>
            <p:nvPr/>
          </p:nvSpPr>
          <p:spPr>
            <a:xfrm rot="10800000">
              <a:off x="2238065" y="2975291"/>
              <a:ext cx="145621" cy="101871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CDDFF54-B814-CB59-3BED-1C2B06D26E83}"/>
                </a:ext>
              </a:extLst>
            </p:cNvPr>
            <p:cNvSpPr txBox="1"/>
            <p:nvPr/>
          </p:nvSpPr>
          <p:spPr>
            <a:xfrm>
              <a:off x="2310875" y="2775236"/>
              <a:ext cx="1537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厌氧菌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98CBBF-D936-B53A-C1B6-DD6E327165C3}"/>
                </a:ext>
              </a:extLst>
            </p:cNvPr>
            <p:cNvSpPr txBox="1"/>
            <p:nvPr/>
          </p:nvSpPr>
          <p:spPr>
            <a:xfrm>
              <a:off x="2310874" y="3271452"/>
              <a:ext cx="1051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化脓菌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BCA5654-4EFD-A65D-2919-EC308D067DAD}"/>
                </a:ext>
              </a:extLst>
            </p:cNvPr>
            <p:cNvSpPr txBox="1"/>
            <p:nvPr/>
          </p:nvSpPr>
          <p:spPr>
            <a:xfrm>
              <a:off x="2310873" y="3766962"/>
              <a:ext cx="1537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腐败菌</a:t>
              </a:r>
            </a:p>
          </p:txBody>
        </p:sp>
        <p:sp>
          <p:nvSpPr>
            <p:cNvPr id="6" name="右中括号 5">
              <a:extLst>
                <a:ext uri="{FF2B5EF4-FFF2-40B4-BE49-F238E27FC236}">
                  <a16:creationId xmlns:a16="http://schemas.microsoft.com/office/drawing/2014/main" id="{8B58E743-B7D1-1C55-642D-B69EEFE73FD0}"/>
                </a:ext>
              </a:extLst>
            </p:cNvPr>
            <p:cNvSpPr/>
            <p:nvPr/>
          </p:nvSpPr>
          <p:spPr>
            <a:xfrm>
              <a:off x="3214554" y="2968696"/>
              <a:ext cx="145621" cy="1018716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EDC43FA-E3EB-D68F-2BDC-4E33444F03E4}"/>
                </a:ext>
              </a:extLst>
            </p:cNvPr>
            <p:cNvSpPr txBox="1"/>
            <p:nvPr/>
          </p:nvSpPr>
          <p:spPr>
            <a:xfrm>
              <a:off x="3493938" y="3560885"/>
              <a:ext cx="93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处理不及时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DF2A87-CDC0-574D-3821-BA74CB4D8A94}"/>
                </a:ext>
              </a:extLst>
            </p:cNvPr>
            <p:cNvSpPr txBox="1"/>
            <p:nvPr/>
          </p:nvSpPr>
          <p:spPr>
            <a:xfrm>
              <a:off x="4558881" y="2990855"/>
              <a:ext cx="1537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数量↑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A2217A-59C6-7D95-C7FE-7ED80BBF6595}"/>
                </a:ext>
              </a:extLst>
            </p:cNvPr>
            <p:cNvSpPr txBox="1"/>
            <p:nvPr/>
          </p:nvSpPr>
          <p:spPr>
            <a:xfrm>
              <a:off x="4556110" y="3415045"/>
              <a:ext cx="1537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毒力↑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4CB053-AD3D-940A-9515-4F8D18236AD8}"/>
                </a:ext>
              </a:extLst>
            </p:cNvPr>
            <p:cNvSpPr txBox="1"/>
            <p:nvPr/>
          </p:nvSpPr>
          <p:spPr>
            <a:xfrm>
              <a:off x="4563783" y="3822250"/>
              <a:ext cx="21353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机体抵抗力↓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E8EC270-D24D-949C-D1A7-9DF115D0E2BB}"/>
                </a:ext>
              </a:extLst>
            </p:cNvPr>
            <p:cNvCxnSpPr>
              <a:cxnSpLocks/>
            </p:cNvCxnSpPr>
            <p:nvPr/>
          </p:nvCxnSpPr>
          <p:spPr>
            <a:xfrm>
              <a:off x="5736971" y="3490678"/>
              <a:ext cx="1110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F28C81-40CD-1671-D674-24F2F7864E6B}"/>
                </a:ext>
              </a:extLst>
            </p:cNvPr>
            <p:cNvSpPr txBox="1"/>
            <p:nvPr/>
          </p:nvSpPr>
          <p:spPr>
            <a:xfrm>
              <a:off x="5736971" y="3116574"/>
              <a:ext cx="1110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感染扩散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9E2B8D-BA57-CE21-F3FC-7FEC2468BEA1}"/>
                </a:ext>
              </a:extLst>
            </p:cNvPr>
            <p:cNvSpPr txBox="1"/>
            <p:nvPr/>
          </p:nvSpPr>
          <p:spPr>
            <a:xfrm>
              <a:off x="6991272" y="2956233"/>
              <a:ext cx="1537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转移性脓肿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6B47D1-E33E-B100-AD31-E0CE13D57D94}"/>
                </a:ext>
              </a:extLst>
            </p:cNvPr>
            <p:cNvSpPr txBox="1"/>
            <p:nvPr/>
          </p:nvSpPr>
          <p:spPr>
            <a:xfrm>
              <a:off x="6988501" y="3380423"/>
              <a:ext cx="17348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破坏组织，血管神经及器官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3A4C13D-0835-62B3-DB01-BDA956DF034A}"/>
                </a:ext>
              </a:extLst>
            </p:cNvPr>
            <p:cNvCxnSpPr>
              <a:cxnSpLocks/>
            </p:cNvCxnSpPr>
            <p:nvPr/>
          </p:nvCxnSpPr>
          <p:spPr>
            <a:xfrm>
              <a:off x="8739540" y="3495244"/>
              <a:ext cx="1110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7B0403C-88B9-6AB0-3ED4-7B1072F0B451}"/>
                </a:ext>
              </a:extLst>
            </p:cNvPr>
            <p:cNvSpPr txBox="1"/>
            <p:nvPr/>
          </p:nvSpPr>
          <p:spPr>
            <a:xfrm>
              <a:off x="9802975" y="3297212"/>
              <a:ext cx="11107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全身化脓感染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37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DB263-DC3B-CDEE-0BB1-9DAE701C8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5056636-CC61-814E-0481-DBD132A00DCC}"/>
              </a:ext>
            </a:extLst>
          </p:cNvPr>
          <p:cNvGrpSpPr/>
          <p:nvPr/>
        </p:nvGrpSpPr>
        <p:grpSpPr>
          <a:xfrm>
            <a:off x="0" y="1035216"/>
            <a:ext cx="12192000" cy="5043600"/>
            <a:chOff x="0" y="1035216"/>
            <a:chExt cx="12192000" cy="5043600"/>
          </a:xfrm>
        </p:grpSpPr>
        <p:pic>
          <p:nvPicPr>
            <p:cNvPr id="8" name="图片 7" descr="山前的草地上&#10;&#10;AI 生成的内容可能不正确。">
              <a:extLst>
                <a:ext uri="{FF2B5EF4-FFF2-40B4-BE49-F238E27FC236}">
                  <a16:creationId xmlns:a16="http://schemas.microsoft.com/office/drawing/2014/main" id="{DEC8237B-9939-166A-EFBF-E6352C77EE9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5216"/>
              <a:ext cx="12192000" cy="50436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264E65-A8CF-58CB-284F-605A79A2E210}"/>
                </a:ext>
              </a:extLst>
            </p:cNvPr>
            <p:cNvSpPr txBox="1"/>
            <p:nvPr/>
          </p:nvSpPr>
          <p:spPr>
            <a:xfrm>
              <a:off x="2725813" y="1815644"/>
              <a:ext cx="800219" cy="19389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第二章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CAD2E72-FB60-584F-A65D-F9CE1E39BE5A}"/>
                </a:ext>
              </a:extLst>
            </p:cNvPr>
            <p:cNvSpPr txBox="1"/>
            <p:nvPr/>
          </p:nvSpPr>
          <p:spPr>
            <a:xfrm>
              <a:off x="3848375" y="2181217"/>
              <a:ext cx="59082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第五节 </a:t>
              </a:r>
              <a:endParaRPr lang="en-US" altLang="zh-CN" sz="4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外科抗菌药物的选用原则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92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86640-467F-0773-0502-B0224495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BF57E7FA-61BC-C060-9971-F9B4AFAD490A}"/>
              </a:ext>
            </a:extLst>
          </p:cNvPr>
          <p:cNvGrpSpPr/>
          <p:nvPr/>
        </p:nvGrpSpPr>
        <p:grpSpPr>
          <a:xfrm>
            <a:off x="887264" y="713232"/>
            <a:ext cx="10981648" cy="3717497"/>
            <a:chOff x="887264" y="713232"/>
            <a:chExt cx="10981648" cy="371749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D9ADC35-531A-5504-67BA-B74A49DE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264" y="713232"/>
              <a:ext cx="10981648" cy="371749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49459E8-F282-3900-11C9-1E95921A17E8}"/>
                </a:ext>
              </a:extLst>
            </p:cNvPr>
            <p:cNvSpPr txBox="1"/>
            <p:nvPr/>
          </p:nvSpPr>
          <p:spPr>
            <a:xfrm>
              <a:off x="1133855" y="996696"/>
              <a:ext cx="6095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休克</a:t>
              </a:r>
              <a:r>
                <a:rPr lang="en-US" altLang="zh-CN" sz="2400"/>
                <a:t>1</a:t>
              </a:r>
              <a:r>
                <a:rPr lang="zh-CN" altLang="en-US" sz="2400"/>
                <a:t>期（微循环缺血期，休克代偿期）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2D4684-3311-A505-AF47-5E8AF010F658}"/>
                </a:ext>
              </a:extLst>
            </p:cNvPr>
            <p:cNvSpPr txBox="1"/>
            <p:nvPr/>
          </p:nvSpPr>
          <p:spPr>
            <a:xfrm>
              <a:off x="1102020" y="1286714"/>
              <a:ext cx="5984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）特点：缺血，灌小于流（毛细血管前后）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53258C6-372D-05A2-7B74-4B77BB32F0A5}"/>
                </a:ext>
              </a:extLst>
            </p:cNvPr>
            <p:cNvCxnSpPr>
              <a:cxnSpLocks/>
            </p:cNvCxnSpPr>
            <p:nvPr/>
          </p:nvCxnSpPr>
          <p:spPr>
            <a:xfrm>
              <a:off x="2559212" y="3457016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DF62F3B-E435-89D3-CFA4-E52CA07335AF}"/>
                </a:ext>
              </a:extLst>
            </p:cNvPr>
            <p:cNvSpPr txBox="1"/>
            <p:nvPr/>
          </p:nvSpPr>
          <p:spPr>
            <a:xfrm>
              <a:off x="2978592" y="3238673"/>
              <a:ext cx="1584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交感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-</a:t>
              </a: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肾上腺髓质兴奋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7FD33C-580C-2828-9B41-09965958D517}"/>
                </a:ext>
              </a:extLst>
            </p:cNvPr>
            <p:cNvSpPr txBox="1"/>
            <p:nvPr/>
          </p:nvSpPr>
          <p:spPr>
            <a:xfrm>
              <a:off x="1102020" y="3228347"/>
              <a:ext cx="15371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各种导致休克的原因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E72AA56-54EA-90AD-2BAA-71591B5AFB65}"/>
                </a:ext>
              </a:extLst>
            </p:cNvPr>
            <p:cNvCxnSpPr>
              <a:cxnSpLocks/>
            </p:cNvCxnSpPr>
            <p:nvPr/>
          </p:nvCxnSpPr>
          <p:spPr>
            <a:xfrm>
              <a:off x="4513185" y="3459415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DF046E1-E1B4-8671-3217-03DAB0626C44}"/>
                </a:ext>
              </a:extLst>
            </p:cNvPr>
            <p:cNvSpPr txBox="1"/>
            <p:nvPr/>
          </p:nvSpPr>
          <p:spPr>
            <a:xfrm>
              <a:off x="4941230" y="3258754"/>
              <a:ext cx="1275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儿茶酚胺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B97F17A-4552-30C3-EEAC-70A5BB07D7E6}"/>
                </a:ext>
              </a:extLst>
            </p:cNvPr>
            <p:cNvCxnSpPr>
              <a:cxnSpLocks/>
            </p:cNvCxnSpPr>
            <p:nvPr/>
          </p:nvCxnSpPr>
          <p:spPr>
            <a:xfrm>
              <a:off x="6075167" y="3484649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646D1EB-4960-8A52-3445-CE21F5B54DAF}"/>
                </a:ext>
              </a:extLst>
            </p:cNvPr>
            <p:cNvSpPr txBox="1"/>
            <p:nvPr/>
          </p:nvSpPr>
          <p:spPr>
            <a:xfrm>
              <a:off x="2481675" y="3059070"/>
              <a:ext cx="701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刺激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F716D1A-2381-B034-E7F2-99AE51C69087}"/>
                </a:ext>
              </a:extLst>
            </p:cNvPr>
            <p:cNvSpPr txBox="1"/>
            <p:nvPr/>
          </p:nvSpPr>
          <p:spPr>
            <a:xfrm>
              <a:off x="4470943" y="3046737"/>
              <a:ext cx="701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释放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E64AE45-DB21-3454-C395-19D0430DD549}"/>
                </a:ext>
              </a:extLst>
            </p:cNvPr>
            <p:cNvSpPr txBox="1"/>
            <p:nvPr/>
          </p:nvSpPr>
          <p:spPr>
            <a:xfrm>
              <a:off x="6031812" y="3069396"/>
              <a:ext cx="701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刺激</a:t>
              </a:r>
            </a:p>
          </p:txBody>
        </p:sp>
        <p:sp>
          <p:nvSpPr>
            <p:cNvPr id="26" name="左中括号 25">
              <a:extLst>
                <a:ext uri="{FF2B5EF4-FFF2-40B4-BE49-F238E27FC236}">
                  <a16:creationId xmlns:a16="http://schemas.microsoft.com/office/drawing/2014/main" id="{DE4961FE-72A2-4C77-BB52-6F9E403B3B94}"/>
                </a:ext>
              </a:extLst>
            </p:cNvPr>
            <p:cNvSpPr/>
            <p:nvPr/>
          </p:nvSpPr>
          <p:spPr>
            <a:xfrm>
              <a:off x="6618865" y="3071801"/>
              <a:ext cx="114868" cy="968539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31D9413-4648-3C8E-1F86-7CE74A918407}"/>
                </a:ext>
              </a:extLst>
            </p:cNvPr>
            <p:cNvSpPr txBox="1"/>
            <p:nvPr/>
          </p:nvSpPr>
          <p:spPr>
            <a:xfrm>
              <a:off x="6646311" y="3815155"/>
              <a:ext cx="3151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β</a:t>
              </a:r>
              <a:r>
                <a: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受体（动静脉短路开放）</a:t>
              </a:r>
            </a:p>
          </p:txBody>
        </p:sp>
        <p:sp>
          <p:nvSpPr>
            <p:cNvPr id="28" name="右中括号 27">
              <a:extLst>
                <a:ext uri="{FF2B5EF4-FFF2-40B4-BE49-F238E27FC236}">
                  <a16:creationId xmlns:a16="http://schemas.microsoft.com/office/drawing/2014/main" id="{6B4F2F54-B97E-1203-DCD1-87FDBC3B4861}"/>
                </a:ext>
              </a:extLst>
            </p:cNvPr>
            <p:cNvSpPr/>
            <p:nvPr/>
          </p:nvSpPr>
          <p:spPr>
            <a:xfrm>
              <a:off x="9815956" y="3046671"/>
              <a:ext cx="114868" cy="968539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9590DB7-7A71-728F-BAF8-6804A38592D4}"/>
                </a:ext>
              </a:extLst>
            </p:cNvPr>
            <p:cNvCxnSpPr>
              <a:cxnSpLocks/>
            </p:cNvCxnSpPr>
            <p:nvPr/>
          </p:nvCxnSpPr>
          <p:spPr>
            <a:xfrm>
              <a:off x="10013183" y="3457016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3ACF5BC-28EE-7B5A-5D3F-04C83BA9E8AD}"/>
                </a:ext>
              </a:extLst>
            </p:cNvPr>
            <p:cNvSpPr txBox="1"/>
            <p:nvPr/>
          </p:nvSpPr>
          <p:spPr>
            <a:xfrm>
              <a:off x="10528853" y="3130706"/>
              <a:ext cx="12251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微循环血量减少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FC397F-8127-D090-A435-7588F3D3804D}"/>
                </a:ext>
              </a:extLst>
            </p:cNvPr>
            <p:cNvSpPr txBox="1"/>
            <p:nvPr/>
          </p:nvSpPr>
          <p:spPr>
            <a:xfrm>
              <a:off x="1111164" y="1703653"/>
              <a:ext cx="5984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）过程：全身血管收缩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A192982-6099-3736-5E5C-11A536BE2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81931" y="1914407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65F051F-18D5-624E-77BB-FC8871B77B6D}"/>
                </a:ext>
              </a:extLst>
            </p:cNvPr>
            <p:cNvSpPr txBox="1"/>
            <p:nvPr/>
          </p:nvSpPr>
          <p:spPr>
            <a:xfrm>
              <a:off x="4667976" y="1714452"/>
              <a:ext cx="2034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毛细血管前阻力大于后阻力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24FD9A4-1BE3-D338-F419-09EE0E3FA3FC}"/>
                </a:ext>
              </a:extLst>
            </p:cNvPr>
            <p:cNvCxnSpPr>
              <a:cxnSpLocks/>
            </p:cNvCxnSpPr>
            <p:nvPr/>
          </p:nvCxnSpPr>
          <p:spPr>
            <a:xfrm>
              <a:off x="6538151" y="1919341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B9AEC67-BF88-5770-C27C-6C41AEA3ACA9}"/>
                </a:ext>
              </a:extLst>
            </p:cNvPr>
            <p:cNvSpPr txBox="1"/>
            <p:nvPr/>
          </p:nvSpPr>
          <p:spPr>
            <a:xfrm>
              <a:off x="7024195" y="1719386"/>
              <a:ext cx="187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大量血管关闭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25309C8-611D-9387-F823-BEA2B6E862F8}"/>
                </a:ext>
              </a:extLst>
            </p:cNvPr>
            <p:cNvCxnSpPr>
              <a:cxnSpLocks/>
            </p:cNvCxnSpPr>
            <p:nvPr/>
          </p:nvCxnSpPr>
          <p:spPr>
            <a:xfrm>
              <a:off x="8621909" y="1919341"/>
              <a:ext cx="5079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6809675-93ED-4613-AF69-4FDFB9E72DE0}"/>
                </a:ext>
              </a:extLst>
            </p:cNvPr>
            <p:cNvSpPr txBox="1"/>
            <p:nvPr/>
          </p:nvSpPr>
          <p:spPr>
            <a:xfrm>
              <a:off x="9107953" y="1719386"/>
              <a:ext cx="2646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直捷和动静脉通路打开</a:t>
              </a:r>
              <a:endParaRPr lang="en-US" altLang="zh-CN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sz="2000">
                  <a:latin typeface="楷体" panose="02010609060101010101" pitchFamily="49" charset="-122"/>
                  <a:ea typeface="楷体" panose="02010609060101010101" pitchFamily="49" charset="-122"/>
                </a:rPr>
                <a:t>迂回通路大部分失效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5EDFC7A-2AC8-05BE-6CC2-0E750A80FA5C}"/>
                </a:ext>
              </a:extLst>
            </p:cNvPr>
            <p:cNvSpPr txBox="1"/>
            <p:nvPr/>
          </p:nvSpPr>
          <p:spPr>
            <a:xfrm>
              <a:off x="1134693" y="2496462"/>
              <a:ext cx="6094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180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）机制：</a:t>
              </a:r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2B9302-8171-C9EA-BEBD-BAE011261F90}"/>
                </a:ext>
              </a:extLst>
            </p:cNvPr>
            <p:cNvSpPr txBox="1"/>
            <p:nvPr/>
          </p:nvSpPr>
          <p:spPr>
            <a:xfrm>
              <a:off x="6699166" y="2821569"/>
              <a:ext cx="3151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α</a:t>
              </a:r>
              <a:r>
                <a:rPr lang="zh-CN" altLang="en-US" sz="200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受体（血管，皮肤痉挛）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61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247</Words>
  <Application>Microsoft Office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e5137</cp:lastModifiedBy>
  <cp:revision>31</cp:revision>
  <dcterms:created xsi:type="dcterms:W3CDTF">2025-02-25T12:45:06Z</dcterms:created>
  <dcterms:modified xsi:type="dcterms:W3CDTF">2025-03-15T08:14:03Z</dcterms:modified>
</cp:coreProperties>
</file>