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Lst>
  <p:notesMasterIdLst>
    <p:notesMasterId r:id="rId9"/>
  </p:notesMasterIdLst>
  <p:sldIdLst>
    <p:sldId id="285" r:id="rId4"/>
    <p:sldId id="317" r:id="rId5"/>
    <p:sldId id="318" r:id="rId6"/>
    <p:sldId id="319" r:id="rId7"/>
    <p:sldId id="320" r:id="rId8"/>
    <p:sldId id="322" r:id="rId10"/>
    <p:sldId id="323" r:id="rId11"/>
    <p:sldId id="324" r:id="rId12"/>
    <p:sldId id="325" r:id="rId13"/>
    <p:sldId id="326" r:id="rId14"/>
    <p:sldId id="327" r:id="rId15"/>
    <p:sldId id="328" r:id="rId16"/>
    <p:sldId id="289" r:id="rId17"/>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7EA1A"/>
    <a:srgbClr val="1CF22B"/>
    <a:srgbClr val="4FFF95"/>
    <a:srgbClr val="FE6605"/>
    <a:srgbClr val="F11C71"/>
    <a:srgbClr val="EF0E72"/>
    <a:srgbClr val="C12825"/>
    <a:srgbClr val="EEC6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0" d="100"/>
          <a:sy n="70" d="100"/>
        </p:scale>
        <p:origin x="-1440" y="-1164"/>
      </p:cViewPr>
      <p:guideLst>
        <p:guide orient="horz" pos="2118"/>
        <p:guide pos="3862"/>
      </p:guideLst>
    </p:cSldViewPr>
  </p:slideViewPr>
  <p:notesTextViewPr>
    <p:cViewPr>
      <p:scale>
        <a:sx n="1" d="1"/>
        <a:sy n="1" d="1"/>
      </p:scale>
      <p:origin x="0" y="0"/>
    </p:cViewPr>
  </p:notesTextViewPr>
  <p:sorterViewPr>
    <p:cViewPr>
      <p:scale>
        <a:sx n="80" d="100"/>
        <a:sy n="80" d="100"/>
      </p:scale>
      <p:origin x="0" y="0"/>
    </p:cViewPr>
  </p:sorterViewPr>
  <p:gridSpacing cx="72006" cy="72006"/>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Font typeface="Arial" panose="020B0604020202020204" pitchFamily="34" charset="0"/>
              <a:buNone/>
              <a:defRPr sz="1200">
                <a:latin typeface="Arial" panose="020B0604020202020204" pitchFamily="34" charset="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buFont typeface="Arial" panose="020B0604020202020204" pitchFamily="34" charset="0"/>
              <a:buNone/>
              <a:defRPr sz="1200">
                <a:latin typeface="Arial" panose="020B0604020202020204" pitchFamily="34" charset="0"/>
                <a:ea typeface="宋体" panose="02010600030101010101" pitchFamily="2" charset="-122"/>
              </a:defRPr>
            </a:lvl1pPr>
          </a:lstStyle>
          <a:p>
            <a:pPr>
              <a:defRPr/>
            </a:pPr>
            <a:fld id="{A3075972-052E-483C-93D1-D8B2772EBCCD}" type="datetimeFigureOut">
              <a:rPr lang="zh-CN" altLang="en-US"/>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buFont typeface="Arial" panose="020B0604020202020204" pitchFamily="34" charset="0"/>
              <a:buNone/>
              <a:defRPr sz="1200">
                <a:latin typeface="Arial" panose="020B0604020202020204" pitchFamily="34" charset="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eaLnBrk="1" hangingPunct="1">
              <a:buFont typeface="Arial" panose="020B0604020202020204" pitchFamily="34" charset="0"/>
              <a:buNone/>
              <a:defRPr sz="1200"/>
            </a:lvl1pPr>
          </a:lstStyle>
          <a:p>
            <a:fld id="{737AE019-E3EC-4F7A-9574-85580D9CFAAB}"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结论：</a:t>
            </a:r>
            <a:endParaRPr lang="zh-CN" altLang="en-US"/>
          </a:p>
          <a:p>
            <a:r>
              <a:rPr lang="zh-CN" altLang="en-US"/>
              <a:t>当z≥3N时，由仿真结果可得到，声压正比于距离z的倒数（即：P∝1/z），类似于球面声波的声场分布规律。因此，在远处（即：远场区域）我们可以认为换能器就是一个点波源，辐射出球面波。</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结论：</a:t>
            </a:r>
            <a:endParaRPr lang="zh-CN" altLang="en-US"/>
          </a:p>
          <a:p>
            <a:r>
              <a:rPr lang="zh-CN" altLang="en-US"/>
              <a:t>在中心轴线上的邻域附近，声场衰减地相当缓慢，并且中心轴线上的声压值是最大值；在轴线的远处，该分布则出现极大极小值的情况并且衰减相当明显。即声压的主极大位置在换能器的几何中心位置，声压的次极大则分布在以中心为圆心以外的圆周上。于是我们可以得到，声场的能量主要集中在中心轴线上的邻域区间以内</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结论：</a:t>
            </a:r>
            <a:endParaRPr lang="zh-CN" altLang="en-US"/>
          </a:p>
          <a:p>
            <a:r>
              <a:rPr lang="zh-CN" altLang="en-US"/>
              <a:t>以辐射频率和换能器尺寸为自变量，通过控制变量法，研究换能器辐射声场的指向性；在辐射的频率不变前提下，换能器的指向性会随尺寸的递增而越好；在换能器的尺寸不变的前提下，换能器的指向性会因为辐射的频率变大而变得越尖锐。</a:t>
            </a:r>
            <a:endParaRPr lang="zh-CN" altLang="en-US"/>
          </a:p>
          <a:p>
            <a:r>
              <a:rPr lang="zh-CN" altLang="en-US"/>
              <a:t>当辐射频率为常数时（即不变），指向性会因为圆型换能器的增大而越好；当圆型换能器的尺寸为常量时，辐射频率的增大会使指向性越尖锐。</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结论：</a:t>
            </a:r>
            <a:endParaRPr lang="zh-CN" altLang="en-US"/>
          </a:p>
          <a:p>
            <a:r>
              <a:rPr lang="zh-CN" altLang="en-US"/>
              <a:t>矩形换能器声场和指向性的结论与圆形换能器的声场和指向性的结论类似。对于矩形的换能器轴向声压的分布，在近场区域出现声压的波动起伏的现象，在远场的区域P∝1/r，可将换能器近似看作点波源；对于矩形的换能器轴向横截面的声压分布，声场能量大部分集中在轴线以及轴线周围，但与圆形换能器的声压分布不同的是，该声压分布在矩形的几何中心为主极大值，在矩形的两条相互垂直的对称线上声压出现多个次极大值。</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结论：对于矩形换能器的指向性，频率越大、换能器尺寸越大，其指向性越好。</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结论：由以上两幅数值计算图像可见，脉冲波存在着波动起伏的近场区域，这与连续波有相似之处。但是，在近场区域，脉冲波的波幅比起连续波的波幅明显要小得多。对宽脉冲与窄脉冲的比较，圆型换能器的脉冲频带与中心轴线上的声压幅值波动成负相关。</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一般地，在研究物理现象时，需要建立物理模型；然后转换成数学模型，用数学语言描述此现象；将该数学模型利用计算机进行模拟仿真，经可视化处理可得到图文信息，从而能直观简洁地反映该物理现象。其次，让我们更加便捷地分析探讨，通常将此研究过程利用界面的方式表示，在界面上如果输入必填参数后，紧接着让计算机发出运算指令，就能够将声场仿真的图像呈现在界面上。由此，达到分析过程便捷，研究过程清晰，得出直观的结论。</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演示</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3360D8ED-1737-4408-A275-CC10CFE47383}"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780CC8CC-A19A-4391-9044-E772F3E5B7EF}"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anose="020F0502020204030204"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2CF6D5D6-83D4-427B-A128-28F9DEAF127B}" type="datetime1">
              <a:rPr lang="zh-CN" altLang="en-US"/>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a:lvl1pPr>
          </a:lstStyle>
          <a:p>
            <a:fld id="{97DD6D3A-C28D-4B1D-88B2-A35A000020E8}" type="slidenum">
              <a:rPr lang="zh-CN" altLang="en-US"/>
            </a:fld>
            <a:endParaRPr lang="zh-CN" altLang="en-US" sz="1800">
              <a:solidFill>
                <a:schemeClr val="tx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2CF6D5D6-83D4-427B-A128-28F9DEAF127B}" type="datetime1">
              <a:rPr lang="zh-CN" altLang="en-US"/>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fld id="{4718FFBE-C9AA-4263-B1C5-5CD558599F95}" type="slidenum">
              <a:rPr lang="zh-CN" altLang="en-US"/>
            </a:fld>
            <a:endParaRPr lang="zh-CN" altLang="en-US" sz="1800">
              <a:solidFill>
                <a:schemeClr val="tx1"/>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2CF6D5D6-83D4-427B-A128-28F9DEAF127B}" type="datetime1">
              <a:rPr lang="zh-CN" altLang="en-US"/>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fld id="{C5DD1D38-094C-485C-BADF-CFF1F8B522D3}" type="slidenum">
              <a:rPr lang="zh-CN" altLang="en-US"/>
            </a:fld>
            <a:endParaRPr lang="zh-CN" altLang="en-US" sz="1800">
              <a:solidFill>
                <a:schemeClr val="tx1"/>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7"/>
            <a:ext cx="10515600" cy="1325563"/>
          </a:xfrm>
        </p:spPr>
        <p:txBody>
          <a:bodyPr/>
          <a:lstStyle/>
          <a:p>
            <a:r>
              <a:rPr lang="zh-CN" altLang="en-US"/>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2CF6D5D6-83D4-427B-A128-28F9DEAF127B}" type="datetime1">
              <a:rPr lang="zh-CN" altLang="en-US"/>
            </a:fld>
            <a:endParaRPr lang="zh-CN" altLang="en-US" sz="1800">
              <a:solidFill>
                <a:schemeClr val="tx1"/>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p:txBody>
          <a:bodyPr/>
          <a:lstStyle>
            <a:lvl1pPr>
              <a:defRPr/>
            </a:lvl1pPr>
          </a:lstStyle>
          <a:p>
            <a:fld id="{F01CB60D-4F90-4640-8D62-F5CFC12F3CCF}" type="slidenum">
              <a:rPr lang="zh-CN" altLang="en-US"/>
            </a:fld>
            <a:endParaRPr lang="zh-CN" altLang="en-US" sz="180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7"/>
            <a:ext cx="103632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2CF6D5D6-83D4-427B-A128-28F9DEAF127B}" type="datetime1">
              <a:rPr lang="zh-CN" altLang="en-US"/>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fld id="{906CD12D-9EBB-4055-B6E3-87F5FE0211A6}" type="slidenum">
              <a:rPr lang="zh-CN" altLang="en-US"/>
            </a:fld>
            <a:endParaRPr lang="zh-CN" altLang="en-US" sz="1800">
              <a:solidFill>
                <a:schemeClr val="tx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2CF6D5D6-83D4-427B-A128-28F9DEAF127B}" type="datetime1">
              <a:rPr lang="zh-CN" altLang="en-US"/>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fld id="{7C496A0C-7975-4371-9784-032D22531BF8}" type="slidenum">
              <a:rPr lang="zh-CN" altLang="en-US"/>
            </a:fld>
            <a:endParaRPr lang="zh-CN" altLang="en-US" sz="1800">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2"/>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2CF6D5D6-83D4-427B-A128-28F9DEAF127B}" type="datetime1">
              <a:rPr lang="zh-CN" altLang="en-US"/>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fld id="{69D19266-471B-4CC2-8FDD-2CF0ACA32A5C}" type="slidenum">
              <a:rPr lang="zh-CN" altLang="en-US"/>
            </a:fld>
            <a:endParaRPr lang="zh-CN" altLang="en-US" sz="1800">
              <a:solidFill>
                <a:schemeClr val="tx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2CF6D5D6-83D4-427B-A128-28F9DEAF127B}" type="datetime1">
              <a:rPr lang="zh-CN" altLang="en-US"/>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a:lvl1pPr>
          </a:lstStyle>
          <a:p>
            <a:fld id="{CB097B27-7C5B-42BA-8A4E-A0642C08E5CD}" type="slidenum">
              <a:rPr lang="zh-CN" altLang="en-US"/>
            </a:fld>
            <a:endParaRPr lang="zh-CN" altLang="en-US" sz="1800">
              <a:solidFill>
                <a:schemeClr val="tx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1"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1"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2837"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2837"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noChangeArrowheads="1"/>
          </p:cNvSpPr>
          <p:nvPr>
            <p:ph type="dt" sz="half" idx="10"/>
          </p:nvPr>
        </p:nvSpPr>
        <p:spPr/>
        <p:txBody>
          <a:bodyPr/>
          <a:lstStyle>
            <a:lvl1pPr>
              <a:defRPr/>
            </a:lvl1pPr>
          </a:lstStyle>
          <a:p>
            <a:pPr>
              <a:defRPr/>
            </a:pPr>
            <a:fld id="{2CF6D5D6-83D4-427B-A128-28F9DEAF127B}" type="datetime1">
              <a:rPr lang="zh-CN" altLang="en-US"/>
            </a:fld>
            <a:endParaRPr lang="zh-CN" altLang="en-US" sz="1800">
              <a:solidFill>
                <a:schemeClr val="tx1"/>
              </a:solidFill>
            </a:endParaRPr>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9" name="灯片编号占位符 5"/>
          <p:cNvSpPr>
            <a:spLocks noGrp="1" noChangeArrowheads="1"/>
          </p:cNvSpPr>
          <p:nvPr>
            <p:ph type="sldNum" sz="quarter" idx="12"/>
          </p:nvPr>
        </p:nvSpPr>
        <p:spPr/>
        <p:txBody>
          <a:bodyPr/>
          <a:lstStyle>
            <a:lvl1pPr>
              <a:defRPr/>
            </a:lvl1pPr>
          </a:lstStyle>
          <a:p>
            <a:fld id="{5D39161B-666E-47E6-9DEA-2C1D688302C3}" type="slidenum">
              <a:rPr lang="zh-CN" altLang="en-US"/>
            </a:fld>
            <a:endParaRPr lang="zh-CN" altLang="en-US" sz="1800">
              <a:solidFill>
                <a:schemeClr val="tx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2CF6D5D6-83D4-427B-A128-28F9DEAF127B}" type="datetime1">
              <a:rPr lang="zh-CN" altLang="en-US"/>
            </a:fld>
            <a:endParaRPr lang="zh-CN" altLang="en-US" sz="1800">
              <a:solidFill>
                <a:schemeClr val="tx1"/>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p:txBody>
          <a:bodyPr/>
          <a:lstStyle>
            <a:lvl1pPr>
              <a:defRPr/>
            </a:lvl1pPr>
          </a:lstStyle>
          <a:p>
            <a:fld id="{C7DD0665-B496-4C35-8D32-3C0D9568B7C3}" type="slidenum">
              <a:rPr lang="zh-CN" altLang="en-US"/>
            </a:fld>
            <a:endParaRPr lang="zh-CN" altLang="en-US" sz="1800">
              <a:solidFill>
                <a:schemeClr val="tx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2CF6D5D6-83D4-427B-A128-28F9DEAF127B}" type="datetime1">
              <a:rPr lang="zh-CN" altLang="en-US"/>
            </a:fld>
            <a:endParaRPr lang="zh-CN" altLang="en-US" sz="1800">
              <a:solidFill>
                <a:schemeClr val="tx1"/>
              </a:solidFill>
            </a:endParaRPr>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4" name="灯片编号占位符 5"/>
          <p:cNvSpPr>
            <a:spLocks noGrp="1" noChangeArrowheads="1"/>
          </p:cNvSpPr>
          <p:nvPr>
            <p:ph type="sldNum" sz="quarter" idx="12"/>
          </p:nvPr>
        </p:nvSpPr>
        <p:spPr/>
        <p:txBody>
          <a:bodyPr/>
          <a:lstStyle>
            <a:lvl1pPr>
              <a:defRPr/>
            </a:lvl1pPr>
          </a:lstStyle>
          <a:p>
            <a:fld id="{F19A9332-05CD-4E60-9FC6-0C59B3FD9A3F}" type="slidenum">
              <a:rPr lang="zh-CN" altLang="en-US"/>
            </a:fld>
            <a:endParaRPr lang="zh-CN" altLang="en-US" sz="1800">
              <a:solidFill>
                <a:schemeClr val="tx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7265" y="273052"/>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0" y="1435102"/>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2CF6D5D6-83D4-427B-A128-28F9DEAF127B}" type="datetime1">
              <a:rPr lang="zh-CN" altLang="en-US"/>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a:lvl1pPr>
          </a:lstStyle>
          <a:p>
            <a:fld id="{852CE1FF-752D-48EB-A339-05BACFE32BAA}" type="slidenum">
              <a:rPr lang="zh-CN" altLang="en-US"/>
            </a:fld>
            <a:endParaRPr lang="zh-CN" altLang="en-US" sz="1800">
              <a:solidFill>
                <a:schemeClr val="tx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0.xml"/><Relationship Id="rId8" Type="http://schemas.openxmlformats.org/officeDocument/2006/relationships/slideLayout" Target="../slideLayouts/slideLayout9.xml"/><Relationship Id="rId7" Type="http://schemas.openxmlformats.org/officeDocument/2006/relationships/slideLayout" Target="../slideLayouts/slideLayout8.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 Id="rId3" Type="http://schemas.openxmlformats.org/officeDocument/2006/relationships/slideLayout" Target="../slideLayouts/slideLayout4.xml"/><Relationship Id="rId2" Type="http://schemas.openxmlformats.org/officeDocument/2006/relationships/slideLayout" Target="../slideLayouts/slideLayout3.xml"/><Relationship Id="rId13" Type="http://schemas.openxmlformats.org/officeDocument/2006/relationships/theme" Target="../theme/theme2.xml"/><Relationship Id="rId12" Type="http://schemas.openxmlformats.org/officeDocument/2006/relationships/slideLayout" Target="../slideLayouts/slideLayout13.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7"/>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ea typeface="宋体" panose="02010600030101010101" pitchFamily="2" charset="-122"/>
              </a:defRPr>
            </a:lvl1pPr>
          </a:lstStyle>
          <a:p>
            <a:pPr>
              <a:defRPr/>
            </a:pPr>
            <a:fld id="{595367E7-FBAD-4C74-AD1F-EABB9478F3D2}" type="datetimeFigureOut">
              <a:rPr lang="zh-CN" altLang="en-US"/>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fld id="{4EFFDDBB-68F9-4CCE-B736-246767AA2794}"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noChangeArrowheads="1"/>
          </p:cNvSpPr>
          <p:nvPr>
            <p:ph type="title" idx="4294967295"/>
          </p:nvPr>
        </p:nvSpPr>
        <p:spPr bwMode="auto">
          <a:xfrm>
            <a:off x="838200" y="365127"/>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sym typeface="Calibri Light" panose="020F0302020204030204" pitchFamily="34" charset="0"/>
              </a:rPr>
              <a:t>单击此处编辑母版标题样式</a:t>
            </a:r>
            <a:endParaRPr lang="zh-CN" altLang="zh-CN" smtClean="0">
              <a:sym typeface="Calibri Light" panose="020F0302020204030204" pitchFamily="34" charset="0"/>
            </a:endParaRPr>
          </a:p>
        </p:txBody>
      </p:sp>
      <p:sp>
        <p:nvSpPr>
          <p:cNvPr id="2051"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sym typeface="Calibri" panose="020F0502020204030204" pitchFamily="34" charset="0"/>
              </a:rPr>
              <a:t>单击此处编辑母版文本样式</a:t>
            </a:r>
            <a:endParaRPr lang="zh-CN" altLang="zh-CN" smtClean="0">
              <a:sym typeface="Calibri" panose="020F0502020204030204" pitchFamily="34" charset="0"/>
            </a:endParaRPr>
          </a:p>
          <a:p>
            <a:pPr lvl="1"/>
            <a:r>
              <a:rPr lang="zh-CN" altLang="zh-CN" smtClean="0">
                <a:sym typeface="Calibri" panose="020F0502020204030204" pitchFamily="34" charset="0"/>
              </a:rPr>
              <a:t>第二级</a:t>
            </a:r>
            <a:endParaRPr lang="zh-CN" altLang="zh-CN" smtClean="0">
              <a:sym typeface="Calibri" panose="020F0502020204030204" pitchFamily="34" charset="0"/>
            </a:endParaRPr>
          </a:p>
          <a:p>
            <a:pPr lvl="2"/>
            <a:r>
              <a:rPr lang="zh-CN" altLang="zh-CN" smtClean="0">
                <a:sym typeface="Calibri" panose="020F0502020204030204" pitchFamily="34" charset="0"/>
              </a:rPr>
              <a:t>第三级</a:t>
            </a:r>
            <a:endParaRPr lang="zh-CN" altLang="zh-CN" smtClean="0">
              <a:sym typeface="Calibri" panose="020F0502020204030204" pitchFamily="34" charset="0"/>
            </a:endParaRPr>
          </a:p>
          <a:p>
            <a:pPr lvl="3"/>
            <a:r>
              <a:rPr lang="zh-CN" altLang="zh-CN" smtClean="0">
                <a:sym typeface="Calibri" panose="020F0502020204030204" pitchFamily="34" charset="0"/>
              </a:rPr>
              <a:t>第四级</a:t>
            </a:r>
            <a:endParaRPr lang="zh-CN" altLang="zh-CN" smtClean="0">
              <a:sym typeface="Calibri" panose="020F0502020204030204" pitchFamily="34" charset="0"/>
            </a:endParaRPr>
          </a:p>
          <a:p>
            <a:pPr lvl="4"/>
            <a:r>
              <a:rPr lang="zh-CN" altLang="zh-CN" smtClean="0">
                <a:sym typeface="Calibri" panose="020F0502020204030204" pitchFamily="34" charset="0"/>
              </a:rPr>
              <a:t>第五级</a:t>
            </a:r>
            <a:endParaRPr lang="zh-CN" altLang="zh-CN" smtClean="0">
              <a:sym typeface="Calibri" panose="020F0502020204030204" pitchFamily="34" charset="0"/>
            </a:endParaRPr>
          </a:p>
        </p:txBody>
      </p:sp>
      <p:sp>
        <p:nvSpPr>
          <p:cNvPr id="1028" name="日期占位符 3"/>
          <p:cNvSpPr>
            <a:spLocks noGrp="1" noChangeArrowheads="1"/>
          </p:cNvSpPr>
          <p:nvPr>
            <p:ph type="dt" sz="half" idx="2"/>
          </p:nvPr>
        </p:nvSpPr>
        <p:spPr bwMode="auto">
          <a:xfrm>
            <a:off x="838200" y="6356352"/>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latin typeface="Arial" panose="020B0604020202020204" pitchFamily="34" charset="0"/>
                <a:ea typeface="宋体" panose="02010600030101010101" pitchFamily="2" charset="-122"/>
              </a:defRPr>
            </a:lvl1pPr>
          </a:lstStyle>
          <a:p>
            <a:pPr>
              <a:defRPr/>
            </a:pPr>
            <a:fld id="{2CF6D5D6-83D4-427B-A128-28F9DEAF127B}" type="datetime1">
              <a:rPr lang="zh-CN" altLang="en-US"/>
            </a:fld>
            <a:endParaRPr lang="zh-CN" altLang="en-US" sz="1800">
              <a:solidFill>
                <a:schemeClr val="tx1"/>
              </a:solidFill>
            </a:endParaRPr>
          </a:p>
        </p:txBody>
      </p:sp>
      <p:sp>
        <p:nvSpPr>
          <p:cNvPr id="1029" name="页脚占位符 4"/>
          <p:cNvSpPr>
            <a:spLocks noGrp="1" noChangeArrowheads="1"/>
          </p:cNvSpPr>
          <p:nvPr>
            <p:ph type="ftr" sz="quarter" idx="3"/>
          </p:nvPr>
        </p:nvSpPr>
        <p:spPr bwMode="auto">
          <a:xfrm>
            <a:off x="4038600" y="6356352"/>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latin typeface="Arial" panose="020B0604020202020204" pitchFamily="34" charset="0"/>
                <a:ea typeface="宋体" panose="02010600030101010101" pitchFamily="2" charset="-122"/>
              </a:defRPr>
            </a:lvl1pPr>
          </a:lstStyle>
          <a:p>
            <a:pPr>
              <a:defRPr/>
            </a:pPr>
            <a:endParaRPr lang="zh-CN" altLang="zh-CN"/>
          </a:p>
        </p:txBody>
      </p:sp>
      <p:sp>
        <p:nvSpPr>
          <p:cNvPr id="1030" name="灯片编号占位符 5"/>
          <p:cNvSpPr>
            <a:spLocks noGrp="1" noChangeArrowheads="1"/>
          </p:cNvSpPr>
          <p:nvPr>
            <p:ph type="sldNum" sz="quarter" idx="4"/>
          </p:nvPr>
        </p:nvSpPr>
        <p:spPr bwMode="auto">
          <a:xfrm>
            <a:off x="8610600" y="6356352"/>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fld id="{10ADDD20-561D-43F5-AEE8-399CF91D91EE}" type="slidenum">
              <a:rPr lang="zh-CN" altLang="en-US"/>
            </a:fld>
            <a:endParaRPr lang="zh-CN" altLang="en-US" sz="1800">
              <a:solidFill>
                <a:schemeClr val="tx1"/>
              </a:solidFill>
            </a:endParaRP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hf sldNum="0" hdr="0" ftr="0"/>
  <p:txStyles>
    <p:titleStyle>
      <a:lvl1pPr marL="914400" indent="-914400" algn="l" rtl="0" eaLnBrk="0" fontAlgn="base" hangingPunct="0">
        <a:lnSpc>
          <a:spcPct val="90000"/>
        </a:lnSpc>
        <a:spcBef>
          <a:spcPct val="0"/>
        </a:spcBef>
        <a:spcAft>
          <a:spcPct val="0"/>
        </a:spcAft>
        <a:defRPr sz="44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image" Target="../media/image28.png"/><Relationship Id="rId7" Type="http://schemas.openxmlformats.org/officeDocument/2006/relationships/image" Target="../media/image27.png"/><Relationship Id="rId6" Type="http://schemas.openxmlformats.org/officeDocument/2006/relationships/image" Target="../media/image26.wmf"/><Relationship Id="rId5" Type="http://schemas.openxmlformats.org/officeDocument/2006/relationships/oleObject" Target="../embeddings/oleObject10.bin"/><Relationship Id="rId4" Type="http://schemas.openxmlformats.org/officeDocument/2006/relationships/image" Target="../media/image25.wmf"/><Relationship Id="rId3" Type="http://schemas.openxmlformats.org/officeDocument/2006/relationships/oleObject" Target="../embeddings/oleObject9.bin"/><Relationship Id="rId2" Type="http://schemas.openxmlformats.org/officeDocument/2006/relationships/tags" Target="../tags/tag20.xml"/><Relationship Id="rId11" Type="http://schemas.openxmlformats.org/officeDocument/2006/relationships/notesSlide" Target="../notesSlides/notesSlide6.xml"/><Relationship Id="rId10" Type="http://schemas.openxmlformats.org/officeDocument/2006/relationships/vmlDrawing" Target="../drawings/vmlDrawing7.vml"/><Relationship Id="rId1" Type="http://schemas.openxmlformats.org/officeDocument/2006/relationships/tags" Target="../tags/tag19.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3.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image" Target="../media/image29.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3.xml"/><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image" Target="../media/image30.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4.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6.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13.x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 Id="rId3" Type="http://schemas.openxmlformats.org/officeDocument/2006/relationships/oleObject" Target="../embeddings/oleObject1.bin"/><Relationship Id="rId2" Type="http://schemas.openxmlformats.org/officeDocument/2006/relationships/tags" Target="../tags/tag8.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vmlDrawing" Target="../drawings/vmlDrawing2.vml"/><Relationship Id="rId6"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3.wmf"/><Relationship Id="rId3" Type="http://schemas.openxmlformats.org/officeDocument/2006/relationships/oleObject" Target="../embeddings/oleObject3.bin"/><Relationship Id="rId2" Type="http://schemas.openxmlformats.org/officeDocument/2006/relationships/tags" Target="../tags/tag10.xml"/><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vmlDrawing" Target="../drawings/vmlDrawing3.vml"/><Relationship Id="rId7" Type="http://schemas.openxmlformats.org/officeDocument/2006/relationships/slideLayout" Target="../slideLayouts/slideLayout13.xml"/><Relationship Id="rId6" Type="http://schemas.openxmlformats.org/officeDocument/2006/relationships/image" Target="../media/image7.wmf"/><Relationship Id="rId5" Type="http://schemas.openxmlformats.org/officeDocument/2006/relationships/oleObject" Target="../embeddings/oleObject4.bin"/><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9" Type="http://schemas.openxmlformats.org/officeDocument/2006/relationships/image" Target="../media/image13.png"/><Relationship Id="rId8" Type="http://schemas.openxmlformats.org/officeDocument/2006/relationships/image" Target="../media/image12.png"/><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wmf"/><Relationship Id="rId3" Type="http://schemas.openxmlformats.org/officeDocument/2006/relationships/oleObject" Target="../embeddings/oleObject5.bin"/><Relationship Id="rId2" Type="http://schemas.openxmlformats.org/officeDocument/2006/relationships/tags" Target="../tags/tag14.xml"/><Relationship Id="rId13" Type="http://schemas.openxmlformats.org/officeDocument/2006/relationships/notesSlide" Target="../notesSlides/notesSlide3.xml"/><Relationship Id="rId12" Type="http://schemas.openxmlformats.org/officeDocument/2006/relationships/vmlDrawing" Target="../drawings/vmlDrawing4.vml"/><Relationship Id="rId11" Type="http://schemas.openxmlformats.org/officeDocument/2006/relationships/slideLayout" Target="../slideLayouts/slideLayout13.xml"/><Relationship Id="rId10" Type="http://schemas.openxmlformats.org/officeDocument/2006/relationships/image" Target="../media/image14.png"/><Relationship Id="rId1" Type="http://schemas.openxmlformats.org/officeDocument/2006/relationships/tags" Target="../tags/tag13.xml"/></Relationships>
</file>

<file path=ppt/slides/_rels/slide8.xml.rels><?xml version="1.0" encoding="UTF-8" standalone="yes"?>
<Relationships xmlns="http://schemas.openxmlformats.org/package/2006/relationships"><Relationship Id="rId9" Type="http://schemas.openxmlformats.org/officeDocument/2006/relationships/image" Target="../media/image19.png"/><Relationship Id="rId8" Type="http://schemas.openxmlformats.org/officeDocument/2006/relationships/image" Target="../media/image18.png"/><Relationship Id="rId7" Type="http://schemas.openxmlformats.org/officeDocument/2006/relationships/image" Target="../media/image17.wmf"/><Relationship Id="rId6" Type="http://schemas.openxmlformats.org/officeDocument/2006/relationships/oleObject" Target="../embeddings/oleObject7.bin"/><Relationship Id="rId5" Type="http://schemas.openxmlformats.org/officeDocument/2006/relationships/image" Target="../media/image16.wmf"/><Relationship Id="rId4" Type="http://schemas.openxmlformats.org/officeDocument/2006/relationships/oleObject" Target="../embeddings/oleObject6.bin"/><Relationship Id="rId3" Type="http://schemas.openxmlformats.org/officeDocument/2006/relationships/tags" Target="../tags/tag16.xml"/><Relationship Id="rId2" Type="http://schemas.openxmlformats.org/officeDocument/2006/relationships/tags" Target="../tags/tag15.xml"/><Relationship Id="rId12" Type="http://schemas.openxmlformats.org/officeDocument/2006/relationships/notesSlide" Target="../notesSlides/notesSlide4.xml"/><Relationship Id="rId11" Type="http://schemas.openxmlformats.org/officeDocument/2006/relationships/vmlDrawing" Target="../drawings/vmlDrawing5.vml"/><Relationship Id="rId10" Type="http://schemas.openxmlformats.org/officeDocument/2006/relationships/slideLayout" Target="../slideLayouts/slideLayout13.xml"/><Relationship Id="rId1" Type="http://schemas.openxmlformats.org/officeDocument/2006/relationships/image" Target="../media/image15.png"/></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image" Target="../media/image24.wmf"/><Relationship Id="rId7" Type="http://schemas.openxmlformats.org/officeDocument/2006/relationships/oleObject" Target="../embeddings/oleObject8.bin"/><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1" Type="http://schemas.openxmlformats.org/officeDocument/2006/relationships/notesSlide" Target="../notesSlides/notesSlide5.xml"/><Relationship Id="rId10" Type="http://schemas.openxmlformats.org/officeDocument/2006/relationships/vmlDrawing" Target="../drawings/vmlDrawing6.vml"/><Relationship Id="rId1"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101" name="PA_等腰三角形 2"/>
          <p:cNvSpPr>
            <a:spLocks noChangeArrowheads="1"/>
          </p:cNvSpPr>
          <p:nvPr>
            <p:custDataLst>
              <p:tags r:id="rId1"/>
            </p:custDataLst>
          </p:nvPr>
        </p:nvSpPr>
        <p:spPr bwMode="auto">
          <a:xfrm rot="10800000">
            <a:off x="57151" y="4291013"/>
            <a:ext cx="4371975" cy="2570162"/>
          </a:xfrm>
          <a:custGeom>
            <a:avLst/>
            <a:gdLst>
              <a:gd name="T0" fmla="*/ 0 w 1842868"/>
              <a:gd name="T1" fmla="*/ 0 h 1083213"/>
              <a:gd name="T2" fmla="*/ 38322619 w 1842868"/>
              <a:gd name="T3" fmla="*/ 28 h 1083213"/>
              <a:gd name="T4" fmla="*/ 58375150 w 1842868"/>
              <a:gd name="T5" fmla="*/ 34332105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03200" dist="38100" sx="102000" sy="102000" algn="l" rotWithShape="0">
              <a:prstClr val="black">
                <a:alpha val="33000"/>
              </a:prst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4102" name="PA_等腰三角形 2"/>
          <p:cNvSpPr>
            <a:spLocks noChangeArrowheads="1"/>
          </p:cNvSpPr>
          <p:nvPr>
            <p:custDataLst>
              <p:tags r:id="rId2"/>
            </p:custDataLst>
          </p:nvPr>
        </p:nvSpPr>
        <p:spPr bwMode="auto">
          <a:xfrm rot="10800000" flipV="1">
            <a:off x="7878445" y="0"/>
            <a:ext cx="3164840" cy="1571625"/>
          </a:xfrm>
          <a:custGeom>
            <a:avLst/>
            <a:gdLst>
              <a:gd name="T0" fmla="*/ 0 w 1842868"/>
              <a:gd name="T1" fmla="*/ 0 h 1083213"/>
              <a:gd name="T2" fmla="*/ 38322619 w 1842868"/>
              <a:gd name="T3" fmla="*/ 28 h 1083213"/>
              <a:gd name="T4" fmla="*/ 58375150 w 1842868"/>
              <a:gd name="T5" fmla="*/ 34332158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41300" dist="50800" dir="5400000" algn="ctr" rotWithShape="0">
              <a:srgbClr val="000000">
                <a:alpha val="24000"/>
              </a:srgb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3" name="文本框 2"/>
          <p:cNvSpPr txBox="1"/>
          <p:nvPr/>
        </p:nvSpPr>
        <p:spPr>
          <a:xfrm>
            <a:off x="831215" y="1760220"/>
            <a:ext cx="8371205" cy="518160"/>
          </a:xfrm>
          <a:prstGeom prst="rect">
            <a:avLst/>
          </a:prstGeom>
          <a:noFill/>
        </p:spPr>
        <p:txBody>
          <a:bodyPr wrap="square" rtlCol="0">
            <a:spAutoFit/>
          </a:bodyPr>
          <a:p>
            <a:r>
              <a:rPr lang="zh-CN" altLang="en-US" sz="2800" b="1"/>
              <a:t>基于Matlab的超声场可视化研究及GUI仿真模拟</a:t>
            </a:r>
            <a:endParaRPr lang="zh-CN" altLang="en-US" sz="2800" b="1"/>
          </a:p>
        </p:txBody>
      </p:sp>
      <p:sp>
        <p:nvSpPr>
          <p:cNvPr id="4" name="文本框 3"/>
          <p:cNvSpPr txBox="1"/>
          <p:nvPr/>
        </p:nvSpPr>
        <p:spPr>
          <a:xfrm>
            <a:off x="6134735" y="3401060"/>
            <a:ext cx="4143375" cy="518160"/>
          </a:xfrm>
          <a:prstGeom prst="rect">
            <a:avLst/>
          </a:prstGeom>
          <a:noFill/>
        </p:spPr>
        <p:txBody>
          <a:bodyPr wrap="square" rtlCol="0">
            <a:spAutoFit/>
          </a:bodyPr>
          <a:p>
            <a:r>
              <a:rPr lang="zh-CN" altLang="en-US" sz="2800"/>
              <a:t>论文作者：谭智源</a:t>
            </a:r>
            <a:endParaRPr lang="zh-CN" altLang="en-US" sz="2800"/>
          </a:p>
        </p:txBody>
      </p:sp>
      <p:sp>
        <p:nvSpPr>
          <p:cNvPr id="5" name="文本框 4"/>
          <p:cNvSpPr txBox="1"/>
          <p:nvPr/>
        </p:nvSpPr>
        <p:spPr>
          <a:xfrm>
            <a:off x="6134735" y="4206240"/>
            <a:ext cx="3502660" cy="518160"/>
          </a:xfrm>
          <a:prstGeom prst="rect">
            <a:avLst/>
          </a:prstGeom>
          <a:noFill/>
        </p:spPr>
        <p:txBody>
          <a:bodyPr wrap="square" rtlCol="0">
            <a:spAutoFit/>
          </a:bodyPr>
          <a:p>
            <a:r>
              <a:rPr lang="zh-CN" altLang="en-US" sz="2800"/>
              <a:t>指导老师：沈洋</a:t>
            </a:r>
            <a:endParaRPr lang="zh-CN" altLang="en-US" sz="2800"/>
          </a:p>
        </p:txBody>
      </p:sp>
    </p:spTree>
  </p:cSld>
  <p:clrMapOvr>
    <a:masterClrMapping/>
  </p:clrMapOvr>
  <p:transition advTm="2031"/>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PA_等腰三角形 2"/>
          <p:cNvSpPr>
            <a:spLocks noChangeArrowheads="1"/>
          </p:cNvSpPr>
          <p:nvPr>
            <p:custDataLst>
              <p:tags r:id="rId1"/>
            </p:custDataLst>
          </p:nvPr>
        </p:nvSpPr>
        <p:spPr bwMode="auto">
          <a:xfrm rot="10800000">
            <a:off x="57151" y="4291013"/>
            <a:ext cx="4371975" cy="2570162"/>
          </a:xfrm>
          <a:custGeom>
            <a:avLst/>
            <a:gdLst>
              <a:gd name="T0" fmla="*/ 0 w 1842868"/>
              <a:gd name="T1" fmla="*/ 0 h 1083213"/>
              <a:gd name="T2" fmla="*/ 38322619 w 1842868"/>
              <a:gd name="T3" fmla="*/ 28 h 1083213"/>
              <a:gd name="T4" fmla="*/ 58375150 w 1842868"/>
              <a:gd name="T5" fmla="*/ 34332105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03200" dist="38100" sx="102000" sy="102000" algn="l" rotWithShape="0">
              <a:prstClr val="black">
                <a:alpha val="33000"/>
              </a:prst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4102" name="PA_等腰三角形 2"/>
          <p:cNvSpPr>
            <a:spLocks noChangeArrowheads="1"/>
          </p:cNvSpPr>
          <p:nvPr>
            <p:custDataLst>
              <p:tags r:id="rId2"/>
            </p:custDataLst>
          </p:nvPr>
        </p:nvSpPr>
        <p:spPr bwMode="auto">
          <a:xfrm rot="10800000" flipV="1">
            <a:off x="7878445" y="0"/>
            <a:ext cx="3164840" cy="1571625"/>
          </a:xfrm>
          <a:custGeom>
            <a:avLst/>
            <a:gdLst>
              <a:gd name="T0" fmla="*/ 0 w 1842868"/>
              <a:gd name="T1" fmla="*/ 0 h 1083213"/>
              <a:gd name="T2" fmla="*/ 38322619 w 1842868"/>
              <a:gd name="T3" fmla="*/ 28 h 1083213"/>
              <a:gd name="T4" fmla="*/ 58375150 w 1842868"/>
              <a:gd name="T5" fmla="*/ 34332158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41300" dist="50800" dir="5400000" algn="ctr" rotWithShape="0">
              <a:srgbClr val="000000">
                <a:alpha val="24000"/>
              </a:srgb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102" name="文本框 101"/>
          <p:cNvSpPr txBox="1"/>
          <p:nvPr/>
        </p:nvSpPr>
        <p:spPr>
          <a:xfrm>
            <a:off x="755650" y="476250"/>
            <a:ext cx="7567295" cy="518160"/>
          </a:xfrm>
          <a:prstGeom prst="rect">
            <a:avLst/>
          </a:prstGeom>
          <a:noFill/>
          <a:ln w="9525">
            <a:noFill/>
          </a:ln>
        </p:spPr>
        <p:txBody>
          <a:bodyPr wrap="square">
            <a:spAutoFit/>
          </a:bodyPr>
          <a:p>
            <a:pPr marL="0" indent="0" algn="l"/>
            <a:r>
              <a:rPr lang="zh-CN" altLang="en-US" sz="2800" b="1" u="none">
                <a:solidFill>
                  <a:srgbClr val="000000"/>
                </a:solidFill>
                <a:latin typeface="宋体" panose="02010600030101010101" pitchFamily="2" charset="-122"/>
                <a:ea typeface="宋体" panose="02010600030101010101" pitchFamily="2" charset="-122"/>
                <a:cs typeface="宋体" panose="02010600030101010101" pitchFamily="2" charset="-122"/>
              </a:rPr>
              <a:t>圆形换能器脉冲波声场声压分布数值计算</a:t>
            </a:r>
            <a:endParaRPr lang="zh-CN" altLang="en-US" sz="2800" b="1"/>
          </a:p>
        </p:txBody>
      </p:sp>
      <p:graphicFrame>
        <p:nvGraphicFramePr>
          <p:cNvPr id="2" name="对象 27"/>
          <p:cNvGraphicFramePr>
            <a:graphicFrameLocks noChangeAspect="1"/>
          </p:cNvGraphicFramePr>
          <p:nvPr/>
        </p:nvGraphicFramePr>
        <p:xfrm>
          <a:off x="3956685" y="1400810"/>
          <a:ext cx="2581910" cy="589280"/>
        </p:xfrm>
        <a:graphic>
          <a:graphicData uri="http://schemas.openxmlformats.org/presentationml/2006/ole">
            <mc:AlternateContent xmlns:mc="http://schemas.openxmlformats.org/markup-compatibility/2006">
              <mc:Choice xmlns:v="urn:schemas-microsoft-com:vml" Requires="v">
                <p:oleObj spid="_x0000_s3076" name="" r:id="rId3" imgW="1193800" imgH="330200" progId="Equation.DSMT4">
                  <p:embed/>
                </p:oleObj>
              </mc:Choice>
              <mc:Fallback>
                <p:oleObj name="" r:id="rId3" imgW="1193800" imgH="330200" progId="Equation.DSMT4">
                  <p:embed/>
                  <p:pic>
                    <p:nvPicPr>
                      <p:cNvPr id="0" name="图片 3075"/>
                      <p:cNvPicPr/>
                      <p:nvPr/>
                    </p:nvPicPr>
                    <p:blipFill>
                      <a:blip r:embed="rId4"/>
                      <a:stretch>
                        <a:fillRect/>
                      </a:stretch>
                    </p:blipFill>
                    <p:spPr>
                      <a:xfrm>
                        <a:off x="3956685" y="1400810"/>
                        <a:ext cx="2581910" cy="589280"/>
                      </a:xfrm>
                      <a:prstGeom prst="rect">
                        <a:avLst/>
                      </a:prstGeom>
                      <a:noFill/>
                      <a:ln w="38100">
                        <a:noFill/>
                        <a:miter/>
                      </a:ln>
                    </p:spPr>
                  </p:pic>
                </p:oleObj>
              </mc:Fallback>
            </mc:AlternateContent>
          </a:graphicData>
        </a:graphic>
      </p:graphicFrame>
      <p:graphicFrame>
        <p:nvGraphicFramePr>
          <p:cNvPr id="3" name="对象 28"/>
          <p:cNvGraphicFramePr>
            <a:graphicFrameLocks noChangeAspect="1"/>
          </p:cNvGraphicFramePr>
          <p:nvPr/>
        </p:nvGraphicFramePr>
        <p:xfrm>
          <a:off x="3605530" y="2856865"/>
          <a:ext cx="3947795" cy="901065"/>
        </p:xfrm>
        <a:graphic>
          <a:graphicData uri="http://schemas.openxmlformats.org/presentationml/2006/ole">
            <mc:AlternateContent xmlns:mc="http://schemas.openxmlformats.org/markup-compatibility/2006">
              <mc:Choice xmlns:v="urn:schemas-microsoft-com:vml" Requires="v">
                <p:oleObj spid="_x0000_s4" name="" r:id="rId5" imgW="2324100" imgH="533400" progId="Equation.DSMT4">
                  <p:embed/>
                </p:oleObj>
              </mc:Choice>
              <mc:Fallback>
                <p:oleObj name="" r:id="rId5" imgW="2324100" imgH="533400" progId="Equation.DSMT4">
                  <p:embed/>
                  <p:pic>
                    <p:nvPicPr>
                      <p:cNvPr id="0" name="图片 1"/>
                      <p:cNvPicPr/>
                      <p:nvPr/>
                    </p:nvPicPr>
                    <p:blipFill>
                      <a:blip r:embed="rId6"/>
                      <a:stretch>
                        <a:fillRect/>
                      </a:stretch>
                    </p:blipFill>
                    <p:spPr>
                      <a:xfrm>
                        <a:off x="3605530" y="2856865"/>
                        <a:ext cx="3947795" cy="901065"/>
                      </a:xfrm>
                      <a:prstGeom prst="rect">
                        <a:avLst/>
                      </a:prstGeom>
                      <a:noFill/>
                      <a:ln w="38100">
                        <a:noFill/>
                        <a:miter/>
                      </a:ln>
                    </p:spPr>
                  </p:pic>
                </p:oleObj>
              </mc:Fallback>
            </mc:AlternateContent>
          </a:graphicData>
        </a:graphic>
      </p:graphicFrame>
      <p:pic>
        <p:nvPicPr>
          <p:cNvPr id="5" name="图片 58" descr="宽脉冲"/>
          <p:cNvPicPr>
            <a:picLocks noChangeAspect="1"/>
          </p:cNvPicPr>
          <p:nvPr/>
        </p:nvPicPr>
        <p:blipFill>
          <a:blip r:embed="rId7"/>
          <a:stretch>
            <a:fillRect/>
          </a:stretch>
        </p:blipFill>
        <p:spPr>
          <a:xfrm>
            <a:off x="5960110" y="4279265"/>
            <a:ext cx="2740660" cy="2052955"/>
          </a:xfrm>
          <a:prstGeom prst="rect">
            <a:avLst/>
          </a:prstGeom>
          <a:noFill/>
          <a:ln w="9525">
            <a:noFill/>
          </a:ln>
        </p:spPr>
      </p:pic>
      <p:pic>
        <p:nvPicPr>
          <p:cNvPr id="6" name="图片 59" descr="窄脉冲"/>
          <p:cNvPicPr>
            <a:picLocks noChangeAspect="1"/>
          </p:cNvPicPr>
          <p:nvPr/>
        </p:nvPicPr>
        <p:blipFill>
          <a:blip r:embed="rId8"/>
          <a:stretch>
            <a:fillRect/>
          </a:stretch>
        </p:blipFill>
        <p:spPr>
          <a:xfrm>
            <a:off x="9116695" y="4272915"/>
            <a:ext cx="2750820" cy="2060575"/>
          </a:xfrm>
          <a:prstGeom prst="rect">
            <a:avLst/>
          </a:prstGeom>
          <a:noFill/>
          <a:ln w="9525">
            <a:noFill/>
          </a:ln>
        </p:spPr>
      </p:pic>
      <p:sp>
        <p:nvSpPr>
          <p:cNvPr id="7" name="文本框 6"/>
          <p:cNvSpPr txBox="1"/>
          <p:nvPr/>
        </p:nvSpPr>
        <p:spPr>
          <a:xfrm>
            <a:off x="755650" y="1073785"/>
            <a:ext cx="5080000" cy="518160"/>
          </a:xfrm>
          <a:prstGeom prst="rect">
            <a:avLst/>
          </a:prstGeom>
          <a:noFill/>
          <a:ln w="9525">
            <a:noFill/>
          </a:ln>
        </p:spPr>
        <p:txBody>
          <a:bodyPr>
            <a:spAutoFit/>
          </a:bodyPr>
          <a:p>
            <a:pPr marL="0" indent="0" algn="l"/>
            <a:r>
              <a:rPr lang="zh-CN" altLang="en-US" sz="2800" b="0" u="none">
                <a:solidFill>
                  <a:srgbClr val="000000"/>
                </a:solidFill>
                <a:latin typeface="宋体" panose="02010600030101010101" pitchFamily="2" charset="-122"/>
                <a:ea typeface="宋体" panose="02010600030101010101" pitchFamily="2" charset="-122"/>
                <a:cs typeface="宋体" panose="02010600030101010101" pitchFamily="2" charset="-122"/>
              </a:rPr>
              <a:t>脉冲波声场声压</a:t>
            </a:r>
            <a:r>
              <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sp>
        <p:nvSpPr>
          <p:cNvPr id="8" name="文本框 7"/>
          <p:cNvSpPr txBox="1"/>
          <p:nvPr/>
        </p:nvSpPr>
        <p:spPr>
          <a:xfrm>
            <a:off x="755650" y="2214245"/>
            <a:ext cx="5080000" cy="518160"/>
          </a:xfrm>
          <a:prstGeom prst="rect">
            <a:avLst/>
          </a:prstGeom>
          <a:noFill/>
          <a:ln w="9525">
            <a:noFill/>
          </a:ln>
        </p:spPr>
        <p:txBody>
          <a:bodyPr>
            <a:spAutoFit/>
          </a:bodyPr>
          <a:p>
            <a:pPr marL="0" indent="0" algn="l"/>
            <a:r>
              <a:rPr lang="zh-CN" altLang="en-US" sz="2800" u="none">
                <a:solidFill>
                  <a:srgbClr val="000000"/>
                </a:solidFill>
                <a:latin typeface="宋体" panose="02010600030101010101" pitchFamily="2" charset="-122"/>
                <a:ea typeface="宋体" panose="02010600030101010101" pitchFamily="2" charset="-122"/>
                <a:cs typeface="宋体" panose="02010600030101010101" pitchFamily="2" charset="-122"/>
              </a:rPr>
              <a:t>脉冲波声场声轴线上的声压</a:t>
            </a:r>
            <a:r>
              <a:rPr lang="en-US" altLang="zh-CN" sz="2800" u="none">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zh-CN" sz="2800" u="none">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sp>
        <p:nvSpPr>
          <p:cNvPr id="11" name="文本框 10"/>
          <p:cNvSpPr txBox="1"/>
          <p:nvPr/>
        </p:nvSpPr>
        <p:spPr>
          <a:xfrm>
            <a:off x="2244090" y="4892040"/>
            <a:ext cx="5080000" cy="518160"/>
          </a:xfrm>
          <a:prstGeom prst="rect">
            <a:avLst/>
          </a:prstGeom>
          <a:noFill/>
          <a:ln w="9525">
            <a:noFill/>
          </a:ln>
        </p:spPr>
        <p:txBody>
          <a:bodyPr>
            <a:spAutoFit/>
          </a:bodyPr>
          <a:p>
            <a:pPr marL="0" indent="0" algn="l"/>
            <a:r>
              <a:rPr lang="zh-CN" altLang="en-US" sz="2800" b="0" u="none">
                <a:solidFill>
                  <a:srgbClr val="000000"/>
                </a:solidFill>
                <a:latin typeface="宋体" panose="02010600030101010101" pitchFamily="2" charset="-122"/>
                <a:ea typeface="宋体" panose="02010600030101010101" pitchFamily="2" charset="-122"/>
                <a:cs typeface="宋体" panose="02010600030101010101" pitchFamily="2" charset="-122"/>
              </a:rPr>
              <a:t>可视化仿真结果</a:t>
            </a:r>
            <a:r>
              <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advTm="2031"/>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44" descr="C:\Users\ASUS\Desktop\超声\论文图表\流程图.png"/>
          <p:cNvPicPr>
            <a:picLocks noChangeAspect="1"/>
          </p:cNvPicPr>
          <p:nvPr/>
        </p:nvPicPr>
        <p:blipFill>
          <a:blip r:embed="rId1"/>
          <a:srcRect l="3070" t="2644" r="3612" b="2972"/>
          <a:stretch>
            <a:fillRect/>
          </a:stretch>
        </p:blipFill>
        <p:spPr>
          <a:xfrm>
            <a:off x="3635375" y="1250950"/>
            <a:ext cx="6578600" cy="5377180"/>
          </a:xfrm>
          <a:prstGeom prst="rect">
            <a:avLst/>
          </a:prstGeom>
          <a:noFill/>
          <a:ln w="9525">
            <a:noFill/>
          </a:ln>
        </p:spPr>
      </p:pic>
      <p:sp>
        <p:nvSpPr>
          <p:cNvPr id="4101" name="PA_等腰三角形 2"/>
          <p:cNvSpPr>
            <a:spLocks noChangeArrowheads="1"/>
          </p:cNvSpPr>
          <p:nvPr>
            <p:custDataLst>
              <p:tags r:id="rId2"/>
            </p:custDataLst>
          </p:nvPr>
        </p:nvSpPr>
        <p:spPr bwMode="auto">
          <a:xfrm rot="10800000">
            <a:off x="57151" y="4291013"/>
            <a:ext cx="4371975" cy="2570162"/>
          </a:xfrm>
          <a:custGeom>
            <a:avLst/>
            <a:gdLst>
              <a:gd name="T0" fmla="*/ 0 w 1842868"/>
              <a:gd name="T1" fmla="*/ 0 h 1083213"/>
              <a:gd name="T2" fmla="*/ 38322619 w 1842868"/>
              <a:gd name="T3" fmla="*/ 28 h 1083213"/>
              <a:gd name="T4" fmla="*/ 58375150 w 1842868"/>
              <a:gd name="T5" fmla="*/ 34332105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03200" dist="38100" sx="102000" sy="102000" algn="l" rotWithShape="0">
              <a:prstClr val="black">
                <a:alpha val="33000"/>
              </a:prst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4102" name="PA_等腰三角形 2"/>
          <p:cNvSpPr>
            <a:spLocks noChangeArrowheads="1"/>
          </p:cNvSpPr>
          <p:nvPr>
            <p:custDataLst>
              <p:tags r:id="rId3"/>
            </p:custDataLst>
          </p:nvPr>
        </p:nvSpPr>
        <p:spPr bwMode="auto">
          <a:xfrm rot="10800000" flipV="1">
            <a:off x="7878445" y="0"/>
            <a:ext cx="3164840" cy="1571625"/>
          </a:xfrm>
          <a:custGeom>
            <a:avLst/>
            <a:gdLst>
              <a:gd name="T0" fmla="*/ 0 w 1842868"/>
              <a:gd name="T1" fmla="*/ 0 h 1083213"/>
              <a:gd name="T2" fmla="*/ 38322619 w 1842868"/>
              <a:gd name="T3" fmla="*/ 28 h 1083213"/>
              <a:gd name="T4" fmla="*/ 58375150 w 1842868"/>
              <a:gd name="T5" fmla="*/ 34332158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41300" dist="50800" dir="5400000" algn="ctr" rotWithShape="0">
              <a:srgbClr val="000000">
                <a:alpha val="24000"/>
              </a:srgb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102" name="文本框 101"/>
          <p:cNvSpPr txBox="1"/>
          <p:nvPr/>
        </p:nvSpPr>
        <p:spPr>
          <a:xfrm>
            <a:off x="869950" y="625475"/>
            <a:ext cx="6330950" cy="518160"/>
          </a:xfrm>
          <a:prstGeom prst="rect">
            <a:avLst/>
          </a:prstGeom>
          <a:noFill/>
          <a:ln w="9525">
            <a:noFill/>
          </a:ln>
        </p:spPr>
        <p:txBody>
          <a:bodyPr wrap="square">
            <a:spAutoFit/>
          </a:bodyPr>
          <a:p>
            <a:pPr marL="0" indent="0" algn="l"/>
            <a:r>
              <a:rPr lang="zh-CN" altLang="en-US" sz="2800" b="1" u="none">
                <a:solidFill>
                  <a:srgbClr val="000000"/>
                </a:solidFill>
                <a:latin typeface="宋体" panose="02010600030101010101" pitchFamily="2" charset="-122"/>
                <a:ea typeface="宋体" panose="02010600030101010101" pitchFamily="2" charset="-122"/>
                <a:cs typeface="宋体" panose="02010600030101010101" pitchFamily="2" charset="-122"/>
              </a:rPr>
              <a:t>基于超声场理论及模型的</a:t>
            </a:r>
            <a:r>
              <a:rPr lang="en-US" altLang="zh-CN" sz="2800" b="1" u="none">
                <a:solidFill>
                  <a:srgbClr val="000000"/>
                </a:solidFill>
                <a:latin typeface="宋体" panose="02010600030101010101" pitchFamily="2" charset="-122"/>
                <a:ea typeface="宋体" panose="02010600030101010101" pitchFamily="2" charset="-122"/>
                <a:cs typeface="宋体" panose="02010600030101010101" pitchFamily="2" charset="-122"/>
              </a:rPr>
              <a:t>GUI</a:t>
            </a:r>
            <a:r>
              <a:rPr lang="zh-CN" altLang="en-US" sz="2800" b="1" u="none">
                <a:solidFill>
                  <a:srgbClr val="000000"/>
                </a:solidFill>
                <a:latin typeface="宋体" panose="02010600030101010101" pitchFamily="2" charset="-122"/>
                <a:ea typeface="宋体" panose="02010600030101010101" pitchFamily="2" charset="-122"/>
                <a:cs typeface="宋体" panose="02010600030101010101" pitchFamily="2" charset="-122"/>
              </a:rPr>
              <a:t>界面开发</a:t>
            </a:r>
            <a:endParaRPr lang="zh-CN" altLang="en-US" sz="2800" b="1"/>
          </a:p>
        </p:txBody>
      </p:sp>
    </p:spTree>
  </p:cSld>
  <p:clrMapOvr>
    <a:masterClrMapping/>
  </p:clrMapOvr>
  <p:transition advTm="2031"/>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45" descr="C:\Users\ASUS\Desktop\超声\论文图表\GUI_矩.jpg"/>
          <p:cNvPicPr>
            <a:picLocks noChangeAspect="1"/>
          </p:cNvPicPr>
          <p:nvPr/>
        </p:nvPicPr>
        <p:blipFill>
          <a:blip r:embed="rId1"/>
          <a:stretch>
            <a:fillRect/>
          </a:stretch>
        </p:blipFill>
        <p:spPr>
          <a:xfrm>
            <a:off x="3244215" y="1571625"/>
            <a:ext cx="8437245" cy="4502150"/>
          </a:xfrm>
          <a:prstGeom prst="rect">
            <a:avLst/>
          </a:prstGeom>
          <a:noFill/>
          <a:ln w="9525">
            <a:noFill/>
          </a:ln>
        </p:spPr>
      </p:pic>
      <p:sp>
        <p:nvSpPr>
          <p:cNvPr id="4101" name="PA_等腰三角形 2"/>
          <p:cNvSpPr>
            <a:spLocks noChangeArrowheads="1"/>
          </p:cNvSpPr>
          <p:nvPr>
            <p:custDataLst>
              <p:tags r:id="rId2"/>
            </p:custDataLst>
          </p:nvPr>
        </p:nvSpPr>
        <p:spPr bwMode="auto">
          <a:xfrm rot="10800000">
            <a:off x="57151" y="4291013"/>
            <a:ext cx="4371975" cy="2570162"/>
          </a:xfrm>
          <a:custGeom>
            <a:avLst/>
            <a:gdLst>
              <a:gd name="T0" fmla="*/ 0 w 1842868"/>
              <a:gd name="T1" fmla="*/ 0 h 1083213"/>
              <a:gd name="T2" fmla="*/ 38322619 w 1842868"/>
              <a:gd name="T3" fmla="*/ 28 h 1083213"/>
              <a:gd name="T4" fmla="*/ 58375150 w 1842868"/>
              <a:gd name="T5" fmla="*/ 34332105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03200" dist="38100" sx="102000" sy="102000" algn="l" rotWithShape="0">
              <a:prstClr val="black">
                <a:alpha val="33000"/>
              </a:prst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4102" name="PA_等腰三角形 2"/>
          <p:cNvSpPr>
            <a:spLocks noChangeArrowheads="1"/>
          </p:cNvSpPr>
          <p:nvPr>
            <p:custDataLst>
              <p:tags r:id="rId3"/>
            </p:custDataLst>
          </p:nvPr>
        </p:nvSpPr>
        <p:spPr bwMode="auto">
          <a:xfrm rot="10800000" flipV="1">
            <a:off x="7878445" y="0"/>
            <a:ext cx="3164840" cy="1571625"/>
          </a:xfrm>
          <a:custGeom>
            <a:avLst/>
            <a:gdLst>
              <a:gd name="T0" fmla="*/ 0 w 1842868"/>
              <a:gd name="T1" fmla="*/ 0 h 1083213"/>
              <a:gd name="T2" fmla="*/ 38322619 w 1842868"/>
              <a:gd name="T3" fmla="*/ 28 h 1083213"/>
              <a:gd name="T4" fmla="*/ 58375150 w 1842868"/>
              <a:gd name="T5" fmla="*/ 34332158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41300" dist="50800" dir="5400000" algn="ctr" rotWithShape="0">
              <a:srgbClr val="000000">
                <a:alpha val="24000"/>
              </a:srgb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102" name="文本框 101"/>
          <p:cNvSpPr txBox="1"/>
          <p:nvPr/>
        </p:nvSpPr>
        <p:spPr>
          <a:xfrm>
            <a:off x="1003300" y="659765"/>
            <a:ext cx="5080000" cy="518160"/>
          </a:xfrm>
          <a:prstGeom prst="rect">
            <a:avLst/>
          </a:prstGeom>
          <a:noFill/>
          <a:ln w="9525">
            <a:noFill/>
          </a:ln>
        </p:spPr>
        <p:txBody>
          <a:bodyPr>
            <a:spAutoFit/>
          </a:bodyPr>
          <a:p>
            <a:pPr marL="0" indent="0" algn="l"/>
            <a:r>
              <a:rPr lang="zh-CN" altLang="en-US" sz="2800" b="1" u="none">
                <a:solidFill>
                  <a:srgbClr val="000000"/>
                </a:solidFill>
                <a:latin typeface="宋体" panose="02010600030101010101" pitchFamily="2" charset="-122"/>
                <a:ea typeface="宋体" panose="02010600030101010101" pitchFamily="2" charset="-122"/>
                <a:cs typeface="宋体" panose="02010600030101010101" pitchFamily="2" charset="-122"/>
              </a:rPr>
              <a:t>设计的结果</a:t>
            </a:r>
            <a:r>
              <a:rPr lang="en-US" altLang="zh-CN" sz="2800" b="1" u="none">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zh-CN" sz="2800" b="1" u="none">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advTm="2031"/>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8194" name="等腰三角形 2"/>
          <p:cNvSpPr>
            <a:spLocks noChangeArrowheads="1"/>
          </p:cNvSpPr>
          <p:nvPr/>
        </p:nvSpPr>
        <p:spPr bwMode="auto">
          <a:xfrm>
            <a:off x="3189289" y="-7938"/>
            <a:ext cx="982663" cy="577851"/>
          </a:xfrm>
          <a:custGeom>
            <a:avLst/>
            <a:gdLst>
              <a:gd name="T0" fmla="*/ 0 w 1842868"/>
              <a:gd name="T1" fmla="*/ 0 h 1083213"/>
              <a:gd name="T2" fmla="*/ 97805 w 1842868"/>
              <a:gd name="T3" fmla="*/ 1 h 1083213"/>
              <a:gd name="T4" fmla="*/ 148982 w 1842868"/>
              <a:gd name="T5" fmla="*/ 87724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304800" dist="38100" dir="8100000" sx="101000" sy="101000" algn="tr" rotWithShape="0">
              <a:prstClr val="black">
                <a:alpha val="40000"/>
              </a:prst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p>
        </p:txBody>
      </p:sp>
      <p:sp>
        <p:nvSpPr>
          <p:cNvPr id="8195" name="等腰三角形 2"/>
          <p:cNvSpPr>
            <a:spLocks noChangeArrowheads="1"/>
          </p:cNvSpPr>
          <p:nvPr/>
        </p:nvSpPr>
        <p:spPr bwMode="auto">
          <a:xfrm rot="17941507">
            <a:off x="2939258" y="537370"/>
            <a:ext cx="804863" cy="473075"/>
          </a:xfrm>
          <a:custGeom>
            <a:avLst/>
            <a:gdLst>
              <a:gd name="T0" fmla="*/ 0 w 1842868"/>
              <a:gd name="T1" fmla="*/ 0 h 1083213"/>
              <a:gd name="T2" fmla="*/ 44018 w 1842868"/>
              <a:gd name="T3" fmla="*/ 0 h 1083213"/>
              <a:gd name="T4" fmla="*/ 67051 w 1842868"/>
              <a:gd name="T5" fmla="*/ 39408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304800" dist="38100" dir="8100000" sx="101000" sy="101000" algn="tr" rotWithShape="0">
              <a:prstClr val="black">
                <a:alpha val="40000"/>
              </a:prst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p>
        </p:txBody>
      </p:sp>
      <p:sp>
        <p:nvSpPr>
          <p:cNvPr id="2" name="文本框 1"/>
          <p:cNvSpPr txBox="1"/>
          <p:nvPr/>
        </p:nvSpPr>
        <p:spPr>
          <a:xfrm>
            <a:off x="3951605" y="3139440"/>
            <a:ext cx="4516755" cy="579120"/>
          </a:xfrm>
          <a:prstGeom prst="rect">
            <a:avLst/>
          </a:prstGeom>
          <a:noFill/>
        </p:spPr>
        <p:txBody>
          <a:bodyPr wrap="square" rtlCol="0">
            <a:spAutoFit/>
          </a:bodyPr>
          <a:p>
            <a:r>
              <a:rPr lang="en-US" altLang="zh-CN" sz="3200"/>
              <a:t>THANKS FOR WATCH</a:t>
            </a:r>
            <a:endParaRPr lang="en-US" altLang="zh-CN" sz="32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PA_等腰三角形 2"/>
          <p:cNvSpPr>
            <a:spLocks noChangeArrowheads="1"/>
          </p:cNvSpPr>
          <p:nvPr>
            <p:custDataLst>
              <p:tags r:id="rId1"/>
            </p:custDataLst>
          </p:nvPr>
        </p:nvSpPr>
        <p:spPr bwMode="auto">
          <a:xfrm rot="10800000">
            <a:off x="57151" y="4291013"/>
            <a:ext cx="4371975" cy="2570162"/>
          </a:xfrm>
          <a:custGeom>
            <a:avLst/>
            <a:gdLst>
              <a:gd name="T0" fmla="*/ 0 w 1842868"/>
              <a:gd name="T1" fmla="*/ 0 h 1083213"/>
              <a:gd name="T2" fmla="*/ 38322619 w 1842868"/>
              <a:gd name="T3" fmla="*/ 28 h 1083213"/>
              <a:gd name="T4" fmla="*/ 58375150 w 1842868"/>
              <a:gd name="T5" fmla="*/ 34332105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03200" dist="38100" sx="102000" sy="102000" algn="l" rotWithShape="0">
              <a:prstClr val="black">
                <a:alpha val="33000"/>
              </a:prst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4102" name="PA_等腰三角形 2"/>
          <p:cNvSpPr>
            <a:spLocks noChangeArrowheads="1"/>
          </p:cNvSpPr>
          <p:nvPr>
            <p:custDataLst>
              <p:tags r:id="rId2"/>
            </p:custDataLst>
          </p:nvPr>
        </p:nvSpPr>
        <p:spPr bwMode="auto">
          <a:xfrm rot="10800000" flipV="1">
            <a:off x="7878445" y="0"/>
            <a:ext cx="3164840" cy="1571625"/>
          </a:xfrm>
          <a:custGeom>
            <a:avLst/>
            <a:gdLst>
              <a:gd name="T0" fmla="*/ 0 w 1842868"/>
              <a:gd name="T1" fmla="*/ 0 h 1083213"/>
              <a:gd name="T2" fmla="*/ 38322619 w 1842868"/>
              <a:gd name="T3" fmla="*/ 28 h 1083213"/>
              <a:gd name="T4" fmla="*/ 58375150 w 1842868"/>
              <a:gd name="T5" fmla="*/ 34332158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41300" dist="50800" dir="5400000" algn="ctr" rotWithShape="0">
              <a:srgbClr val="000000">
                <a:alpha val="24000"/>
              </a:srgb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2" name="文本框 1"/>
          <p:cNvSpPr txBox="1"/>
          <p:nvPr/>
        </p:nvSpPr>
        <p:spPr>
          <a:xfrm>
            <a:off x="1143635" y="1053465"/>
            <a:ext cx="4592955" cy="518160"/>
          </a:xfrm>
          <a:prstGeom prst="rect">
            <a:avLst/>
          </a:prstGeom>
          <a:noFill/>
        </p:spPr>
        <p:txBody>
          <a:bodyPr wrap="square" rtlCol="0">
            <a:spAutoFit/>
          </a:bodyPr>
          <a:p>
            <a:r>
              <a:rPr lang="zh-CN" altLang="en-US" sz="2800" b="1"/>
              <a:t>设计的目的及意义</a:t>
            </a:r>
            <a:endParaRPr lang="zh-CN" altLang="en-US" sz="2800" b="1"/>
          </a:p>
        </p:txBody>
      </p:sp>
      <p:sp>
        <p:nvSpPr>
          <p:cNvPr id="3" name="文本框 2"/>
          <p:cNvSpPr txBox="1"/>
          <p:nvPr/>
        </p:nvSpPr>
        <p:spPr>
          <a:xfrm>
            <a:off x="2500630" y="2059305"/>
            <a:ext cx="8451215" cy="3505200"/>
          </a:xfrm>
          <a:prstGeom prst="rect">
            <a:avLst/>
          </a:prstGeom>
          <a:noFill/>
        </p:spPr>
        <p:txBody>
          <a:bodyPr wrap="square" rtlCol="0">
            <a:spAutoFit/>
          </a:bodyPr>
          <a:p>
            <a:r>
              <a:rPr lang="en-US" altLang="zh-CN" sz="2800">
                <a:solidFill>
                  <a:srgbClr val="000000"/>
                </a:solidFill>
                <a:latin typeface="+mj-ea"/>
                <a:ea typeface="+mj-ea"/>
                <a:cs typeface="宋体" panose="02010600030101010101" pitchFamily="2" charset="-122"/>
                <a:sym typeface="+mn-ea"/>
              </a:rPr>
              <a:t>1.</a:t>
            </a:r>
            <a:r>
              <a:rPr lang="zh-CN" altLang="en-US" sz="2800">
                <a:solidFill>
                  <a:srgbClr val="000000"/>
                </a:solidFill>
                <a:latin typeface="+mj-ea"/>
                <a:ea typeface="+mj-ea"/>
                <a:cs typeface="宋体" panose="02010600030101010101" pitchFamily="2" charset="-122"/>
                <a:sym typeface="+mn-ea"/>
              </a:rPr>
              <a:t>有助于定位缺陷位置、定量检测精度</a:t>
            </a:r>
            <a:endParaRPr lang="zh-CN" altLang="en-US" sz="2800">
              <a:solidFill>
                <a:srgbClr val="000000"/>
              </a:solidFill>
              <a:latin typeface="+mj-ea"/>
              <a:ea typeface="+mj-ea"/>
              <a:cs typeface="宋体" panose="02010600030101010101" pitchFamily="2" charset="-122"/>
              <a:sym typeface="+mn-ea"/>
            </a:endParaRPr>
          </a:p>
          <a:p>
            <a:endParaRPr lang="zh-CN" altLang="en-US" sz="2800">
              <a:solidFill>
                <a:srgbClr val="000000"/>
              </a:solidFill>
              <a:latin typeface="+mj-ea"/>
              <a:ea typeface="+mj-ea"/>
              <a:cs typeface="宋体" panose="02010600030101010101" pitchFamily="2" charset="-122"/>
              <a:sym typeface="+mn-ea"/>
            </a:endParaRPr>
          </a:p>
          <a:p>
            <a:r>
              <a:rPr lang="en-US" altLang="zh-CN" sz="2800">
                <a:solidFill>
                  <a:srgbClr val="000000"/>
                </a:solidFill>
                <a:latin typeface="+mj-ea"/>
                <a:ea typeface="+mj-ea"/>
                <a:cs typeface="宋体" panose="02010600030101010101" pitchFamily="2" charset="-122"/>
                <a:sym typeface="+mn-ea"/>
              </a:rPr>
              <a:t>2.</a:t>
            </a:r>
            <a:r>
              <a:rPr lang="zh-CN" altLang="en-US" sz="2800">
                <a:solidFill>
                  <a:srgbClr val="000000"/>
                </a:solidFill>
                <a:latin typeface="+mj-ea"/>
                <a:ea typeface="+mj-ea"/>
                <a:cs typeface="宋体" panose="02010600030101010101" pitchFamily="2" charset="-122"/>
                <a:sym typeface="+mn-ea"/>
              </a:rPr>
              <a:t>将抽象的理论公式利用可视化技术进行分析</a:t>
            </a:r>
            <a:endParaRPr lang="zh-CN" altLang="en-US" sz="2800">
              <a:solidFill>
                <a:srgbClr val="000000"/>
              </a:solidFill>
              <a:latin typeface="+mj-ea"/>
              <a:ea typeface="+mj-ea"/>
              <a:cs typeface="宋体" panose="02010600030101010101" pitchFamily="2" charset="-122"/>
              <a:sym typeface="+mn-ea"/>
            </a:endParaRPr>
          </a:p>
          <a:p>
            <a:endParaRPr lang="zh-CN" altLang="en-US" sz="2800">
              <a:solidFill>
                <a:srgbClr val="000000"/>
              </a:solidFill>
              <a:latin typeface="+mj-ea"/>
              <a:ea typeface="+mj-ea"/>
              <a:cs typeface="宋体" panose="02010600030101010101" pitchFamily="2" charset="-122"/>
              <a:sym typeface="+mn-ea"/>
            </a:endParaRPr>
          </a:p>
          <a:p>
            <a:r>
              <a:rPr lang="en-US" altLang="zh-CN" sz="2800">
                <a:latin typeface="+mj-ea"/>
                <a:ea typeface="+mj-ea"/>
                <a:sym typeface="+mn-ea"/>
              </a:rPr>
              <a:t>3.</a:t>
            </a:r>
            <a:r>
              <a:rPr lang="zh-CN" altLang="en-US" sz="2800">
                <a:latin typeface="+mj-ea"/>
                <a:ea typeface="+mj-ea"/>
                <a:sym typeface="+mn-ea"/>
              </a:rPr>
              <a:t>有助于</a:t>
            </a:r>
            <a:r>
              <a:rPr lang="zh-CN" altLang="en-US" sz="2800">
                <a:solidFill>
                  <a:srgbClr val="000000"/>
                </a:solidFill>
                <a:latin typeface="+mj-ea"/>
                <a:ea typeface="+mj-ea"/>
                <a:cs typeface="宋体" panose="02010600030101010101" pitchFamily="2" charset="-122"/>
                <a:sym typeface="+mn-ea"/>
              </a:rPr>
              <a:t>提高检测精度和可靠性以及检测效率</a:t>
            </a:r>
            <a:endParaRPr lang="zh-CN" altLang="en-US" sz="2800">
              <a:solidFill>
                <a:srgbClr val="000000"/>
              </a:solidFill>
              <a:latin typeface="+mj-ea"/>
              <a:ea typeface="+mj-ea"/>
              <a:cs typeface="宋体" panose="02010600030101010101" pitchFamily="2" charset="-122"/>
              <a:sym typeface="+mn-ea"/>
            </a:endParaRPr>
          </a:p>
          <a:p>
            <a:endParaRPr lang="zh-CN" altLang="en-US" sz="2800">
              <a:solidFill>
                <a:srgbClr val="000000"/>
              </a:solidFill>
              <a:latin typeface="+mj-ea"/>
              <a:ea typeface="+mj-ea"/>
              <a:cs typeface="宋体" panose="02010600030101010101" pitchFamily="2" charset="-122"/>
              <a:sym typeface="+mn-ea"/>
            </a:endParaRPr>
          </a:p>
          <a:p>
            <a:r>
              <a:rPr lang="en-US" altLang="zh-CN" sz="2800">
                <a:solidFill>
                  <a:srgbClr val="000000"/>
                </a:solidFill>
                <a:latin typeface="+mj-ea"/>
                <a:ea typeface="+mj-ea"/>
                <a:cs typeface="宋体" panose="02010600030101010101" pitchFamily="2" charset="-122"/>
                <a:sym typeface="+mn-ea"/>
              </a:rPr>
              <a:t>4.</a:t>
            </a:r>
            <a:r>
              <a:rPr lang="zh-CN" altLang="en-US" sz="2800">
                <a:solidFill>
                  <a:srgbClr val="000000"/>
                </a:solidFill>
                <a:latin typeface="+mj-ea"/>
                <a:ea typeface="+mj-ea"/>
                <a:cs typeface="宋体" panose="02010600030101010101" pitchFamily="2" charset="-122"/>
                <a:sym typeface="+mn-ea"/>
              </a:rPr>
              <a:t>形象直观表达了声场的特性</a:t>
            </a:r>
            <a:endParaRPr lang="en-US" altLang="zh-CN" sz="2800">
              <a:solidFill>
                <a:srgbClr val="000000"/>
              </a:solidFill>
              <a:latin typeface="+mj-ea"/>
              <a:ea typeface="+mj-ea"/>
              <a:cs typeface="宋体" panose="02010600030101010101" pitchFamily="2" charset="-122"/>
              <a:sym typeface="+mn-ea"/>
            </a:endParaRPr>
          </a:p>
          <a:p>
            <a:endParaRPr lang="en-US" altLang="zh-CN" sz="2800">
              <a:latin typeface="+mj-ea"/>
              <a:ea typeface="+mj-ea"/>
            </a:endParaRPr>
          </a:p>
        </p:txBody>
      </p:sp>
    </p:spTree>
  </p:cSld>
  <p:clrMapOvr>
    <a:masterClrMapping/>
  </p:clrMapOvr>
  <p:transition advTm="2031"/>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PA_等腰三角形 2"/>
          <p:cNvSpPr>
            <a:spLocks noChangeArrowheads="1"/>
          </p:cNvSpPr>
          <p:nvPr>
            <p:custDataLst>
              <p:tags r:id="rId1"/>
            </p:custDataLst>
          </p:nvPr>
        </p:nvSpPr>
        <p:spPr bwMode="auto">
          <a:xfrm rot="10800000">
            <a:off x="57151" y="4291013"/>
            <a:ext cx="4371975" cy="2570162"/>
          </a:xfrm>
          <a:custGeom>
            <a:avLst/>
            <a:gdLst>
              <a:gd name="T0" fmla="*/ 0 w 1842868"/>
              <a:gd name="T1" fmla="*/ 0 h 1083213"/>
              <a:gd name="T2" fmla="*/ 38322619 w 1842868"/>
              <a:gd name="T3" fmla="*/ 28 h 1083213"/>
              <a:gd name="T4" fmla="*/ 58375150 w 1842868"/>
              <a:gd name="T5" fmla="*/ 34332105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03200" dist="38100" sx="102000" sy="102000" algn="l" rotWithShape="0">
              <a:prstClr val="black">
                <a:alpha val="33000"/>
              </a:prst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4102" name="PA_等腰三角形 2"/>
          <p:cNvSpPr>
            <a:spLocks noChangeArrowheads="1"/>
          </p:cNvSpPr>
          <p:nvPr>
            <p:custDataLst>
              <p:tags r:id="rId2"/>
            </p:custDataLst>
          </p:nvPr>
        </p:nvSpPr>
        <p:spPr bwMode="auto">
          <a:xfrm rot="10800000" flipV="1">
            <a:off x="7878445" y="0"/>
            <a:ext cx="3164840" cy="1571625"/>
          </a:xfrm>
          <a:custGeom>
            <a:avLst/>
            <a:gdLst>
              <a:gd name="T0" fmla="*/ 0 w 1842868"/>
              <a:gd name="T1" fmla="*/ 0 h 1083213"/>
              <a:gd name="T2" fmla="*/ 38322619 w 1842868"/>
              <a:gd name="T3" fmla="*/ 28 h 1083213"/>
              <a:gd name="T4" fmla="*/ 58375150 w 1842868"/>
              <a:gd name="T5" fmla="*/ 34332158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41300" dist="50800" dir="5400000" algn="ctr" rotWithShape="0">
              <a:srgbClr val="000000">
                <a:alpha val="24000"/>
              </a:srgb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3" name="文本框 2"/>
          <p:cNvSpPr txBox="1"/>
          <p:nvPr/>
        </p:nvSpPr>
        <p:spPr>
          <a:xfrm>
            <a:off x="1670685" y="1205865"/>
            <a:ext cx="2685415" cy="518160"/>
          </a:xfrm>
          <a:prstGeom prst="rect">
            <a:avLst/>
          </a:prstGeom>
          <a:noFill/>
        </p:spPr>
        <p:txBody>
          <a:bodyPr wrap="none" rtlCol="0">
            <a:spAutoFit/>
          </a:bodyPr>
          <a:p>
            <a:r>
              <a:rPr lang="zh-CN" altLang="en-US" sz="2800" b="1"/>
              <a:t>设计的具体内容</a:t>
            </a:r>
            <a:endParaRPr lang="zh-CN" altLang="en-US" sz="2800" b="1"/>
          </a:p>
        </p:txBody>
      </p:sp>
      <p:sp>
        <p:nvSpPr>
          <p:cNvPr id="4" name="文本框 3"/>
          <p:cNvSpPr txBox="1"/>
          <p:nvPr/>
        </p:nvSpPr>
        <p:spPr>
          <a:xfrm>
            <a:off x="3790950" y="2042795"/>
            <a:ext cx="6966585" cy="3931920"/>
          </a:xfrm>
          <a:prstGeom prst="rect">
            <a:avLst/>
          </a:prstGeom>
          <a:noFill/>
        </p:spPr>
        <p:txBody>
          <a:bodyPr wrap="square" rtlCol="0">
            <a:spAutoFit/>
          </a:bodyPr>
          <a:p>
            <a:r>
              <a:rPr lang="en-US" altLang="zh-CN" sz="2800"/>
              <a:t>1.</a:t>
            </a:r>
            <a:r>
              <a:rPr lang="zh-CN" altLang="en-US" sz="2800"/>
              <a:t>超声波的声场特性理论研究</a:t>
            </a:r>
            <a:endParaRPr lang="zh-CN" altLang="en-US" sz="2800"/>
          </a:p>
          <a:p>
            <a:endParaRPr lang="zh-CN" altLang="en-US" sz="2800"/>
          </a:p>
          <a:p>
            <a:r>
              <a:rPr lang="en-US" altLang="zh-CN" sz="2800"/>
              <a:t>2.</a:t>
            </a:r>
            <a:r>
              <a:rPr lang="zh-CN" altLang="en-US" sz="2800"/>
              <a:t>圆形活塞换能器的辐射声场分布仿真模拟</a:t>
            </a:r>
            <a:endParaRPr lang="zh-CN" altLang="en-US" sz="2800"/>
          </a:p>
          <a:p>
            <a:endParaRPr lang="zh-CN" altLang="en-US" sz="2800"/>
          </a:p>
          <a:p>
            <a:r>
              <a:rPr lang="en-US" altLang="zh-CN" sz="2800"/>
              <a:t>3.</a:t>
            </a:r>
            <a:r>
              <a:rPr lang="zh-CN" altLang="en-US" sz="2800"/>
              <a:t>矩形活塞换能器的辐射声场分布仿真模拟</a:t>
            </a:r>
            <a:endParaRPr lang="zh-CN" altLang="en-US" sz="2800"/>
          </a:p>
          <a:p>
            <a:endParaRPr lang="zh-CN" altLang="en-US" sz="2800"/>
          </a:p>
          <a:p>
            <a:r>
              <a:rPr lang="en-US" altLang="zh-CN" sz="2800"/>
              <a:t>4.</a:t>
            </a:r>
            <a:r>
              <a:rPr lang="zh-CN" altLang="en-US" sz="2800"/>
              <a:t>圆形活塞换能器脉冲声场分布</a:t>
            </a:r>
            <a:endParaRPr lang="zh-CN" altLang="en-US" sz="2800"/>
          </a:p>
          <a:p>
            <a:endParaRPr lang="zh-CN" altLang="en-US" sz="2800"/>
          </a:p>
          <a:p>
            <a:r>
              <a:rPr lang="en-US" altLang="zh-CN" sz="2800"/>
              <a:t>5.GUI</a:t>
            </a:r>
            <a:r>
              <a:rPr lang="zh-CN" altLang="en-US" sz="2800"/>
              <a:t>人机交互集成仿真的程序</a:t>
            </a:r>
            <a:endParaRPr lang="zh-CN" altLang="en-US" sz="2800"/>
          </a:p>
        </p:txBody>
      </p:sp>
    </p:spTree>
  </p:cSld>
  <p:clrMapOvr>
    <a:masterClrMapping/>
  </p:clrMapOvr>
  <p:transition advTm="2031"/>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PA_等腰三角形 2"/>
          <p:cNvSpPr>
            <a:spLocks noChangeArrowheads="1"/>
          </p:cNvSpPr>
          <p:nvPr>
            <p:custDataLst>
              <p:tags r:id="rId1"/>
            </p:custDataLst>
          </p:nvPr>
        </p:nvSpPr>
        <p:spPr bwMode="auto">
          <a:xfrm rot="10800000">
            <a:off x="57151" y="4291013"/>
            <a:ext cx="4371975" cy="2570162"/>
          </a:xfrm>
          <a:custGeom>
            <a:avLst/>
            <a:gdLst>
              <a:gd name="T0" fmla="*/ 0 w 1842868"/>
              <a:gd name="T1" fmla="*/ 0 h 1083213"/>
              <a:gd name="T2" fmla="*/ 38322619 w 1842868"/>
              <a:gd name="T3" fmla="*/ 28 h 1083213"/>
              <a:gd name="T4" fmla="*/ 58375150 w 1842868"/>
              <a:gd name="T5" fmla="*/ 34332105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03200" dist="38100" sx="102000" sy="102000" algn="l" rotWithShape="0">
              <a:prstClr val="black">
                <a:alpha val="33000"/>
              </a:prst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4102" name="PA_等腰三角形 2"/>
          <p:cNvSpPr>
            <a:spLocks noChangeArrowheads="1"/>
          </p:cNvSpPr>
          <p:nvPr>
            <p:custDataLst>
              <p:tags r:id="rId2"/>
            </p:custDataLst>
          </p:nvPr>
        </p:nvSpPr>
        <p:spPr bwMode="auto">
          <a:xfrm rot="10800000" flipV="1">
            <a:off x="7878445" y="0"/>
            <a:ext cx="3164840" cy="1571625"/>
          </a:xfrm>
          <a:custGeom>
            <a:avLst/>
            <a:gdLst>
              <a:gd name="T0" fmla="*/ 0 w 1842868"/>
              <a:gd name="T1" fmla="*/ 0 h 1083213"/>
              <a:gd name="T2" fmla="*/ 38322619 w 1842868"/>
              <a:gd name="T3" fmla="*/ 28 h 1083213"/>
              <a:gd name="T4" fmla="*/ 58375150 w 1842868"/>
              <a:gd name="T5" fmla="*/ 34332158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41300" dist="50800" dir="5400000" algn="ctr" rotWithShape="0">
              <a:srgbClr val="000000">
                <a:alpha val="24000"/>
              </a:srgb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4" name="文本框 3"/>
          <p:cNvSpPr txBox="1"/>
          <p:nvPr/>
        </p:nvSpPr>
        <p:spPr>
          <a:xfrm>
            <a:off x="1289050" y="937260"/>
            <a:ext cx="4472940" cy="518160"/>
          </a:xfrm>
          <a:prstGeom prst="rect">
            <a:avLst/>
          </a:prstGeom>
          <a:noFill/>
        </p:spPr>
        <p:txBody>
          <a:bodyPr wrap="none" rtlCol="0" anchor="t">
            <a:spAutoFit/>
          </a:bodyPr>
          <a:p>
            <a:r>
              <a:rPr lang="zh-CN" altLang="en-US" sz="2800" b="1">
                <a:latin typeface="+mj-ea"/>
                <a:ea typeface="+mj-ea"/>
                <a:sym typeface="+mn-ea"/>
              </a:rPr>
              <a:t>超声波的声场特性理论研究</a:t>
            </a:r>
            <a:endParaRPr lang="zh-CN" altLang="en-US" sz="2800" b="1">
              <a:latin typeface="+mj-ea"/>
              <a:ea typeface="+mj-ea"/>
              <a:sym typeface="+mn-ea"/>
            </a:endParaRPr>
          </a:p>
        </p:txBody>
      </p:sp>
      <p:sp>
        <p:nvSpPr>
          <p:cNvPr id="100" name="文本框 99"/>
          <p:cNvSpPr txBox="1"/>
          <p:nvPr/>
        </p:nvSpPr>
        <p:spPr>
          <a:xfrm>
            <a:off x="1289050" y="1447800"/>
            <a:ext cx="5080000" cy="518160"/>
          </a:xfrm>
          <a:prstGeom prst="rect">
            <a:avLst/>
          </a:prstGeom>
          <a:noFill/>
          <a:ln w="9525">
            <a:noFill/>
          </a:ln>
        </p:spPr>
        <p:txBody>
          <a:bodyPr>
            <a:spAutoFit/>
          </a:bodyPr>
          <a:p>
            <a:pPr marL="0" indent="0" algn="l"/>
            <a:r>
              <a:rPr lang="zh-CN" altLang="en-US" sz="2800" b="1" u="none">
                <a:solidFill>
                  <a:srgbClr val="000000"/>
                </a:solidFill>
                <a:latin typeface="+mj-ea"/>
                <a:ea typeface="+mj-ea"/>
                <a:cs typeface="宋体" panose="02010600030101010101" pitchFamily="2" charset="-122"/>
              </a:rPr>
              <a:t>超声场的声压分布规律</a:t>
            </a:r>
            <a:endParaRPr lang="zh-CN" altLang="en-US" sz="2800" b="1" u="none">
              <a:solidFill>
                <a:srgbClr val="000000"/>
              </a:solidFill>
              <a:latin typeface="+mj-ea"/>
              <a:ea typeface="+mj-ea"/>
              <a:cs typeface="宋体" panose="02010600030101010101" pitchFamily="2" charset="-122"/>
            </a:endParaRPr>
          </a:p>
        </p:txBody>
      </p:sp>
      <p:graphicFrame>
        <p:nvGraphicFramePr>
          <p:cNvPr id="2" name="对象 -2147482624"/>
          <p:cNvGraphicFramePr>
            <a:graphicFrameLocks noChangeAspect="1"/>
          </p:cNvGraphicFramePr>
          <p:nvPr/>
        </p:nvGraphicFramePr>
        <p:xfrm>
          <a:off x="5059680" y="2697480"/>
          <a:ext cx="2904490" cy="605790"/>
        </p:xfrm>
        <a:graphic>
          <a:graphicData uri="http://schemas.openxmlformats.org/presentationml/2006/ole">
            <mc:AlternateContent xmlns:mc="http://schemas.openxmlformats.org/markup-compatibility/2006">
              <mc:Choice xmlns:v="urn:schemas-microsoft-com:vml" Requires="v">
                <p:oleObj spid="_x0000_s3076" name="" r:id="rId3" imgW="965200" imgH="203200" progId="Equation.DSMT4">
                  <p:embed/>
                </p:oleObj>
              </mc:Choice>
              <mc:Fallback>
                <p:oleObj name="" r:id="rId3" imgW="965200" imgH="203200" progId="Equation.DSMT4">
                  <p:embed/>
                  <p:pic>
                    <p:nvPicPr>
                      <p:cNvPr id="0" name="图片 3075"/>
                      <p:cNvPicPr/>
                      <p:nvPr/>
                    </p:nvPicPr>
                    <p:blipFill>
                      <a:blip r:embed="rId4"/>
                      <a:stretch>
                        <a:fillRect/>
                      </a:stretch>
                    </p:blipFill>
                    <p:spPr>
                      <a:xfrm>
                        <a:off x="5059680" y="2697480"/>
                        <a:ext cx="2904490" cy="605790"/>
                      </a:xfrm>
                      <a:prstGeom prst="rect">
                        <a:avLst/>
                      </a:prstGeom>
                      <a:noFill/>
                      <a:ln w="38100">
                        <a:noFill/>
                        <a:miter/>
                      </a:ln>
                    </p:spPr>
                  </p:pic>
                </p:oleObj>
              </mc:Fallback>
            </mc:AlternateContent>
          </a:graphicData>
        </a:graphic>
      </p:graphicFrame>
      <p:graphicFrame>
        <p:nvGraphicFramePr>
          <p:cNvPr id="3" name="对象 -2147482623"/>
          <p:cNvGraphicFramePr>
            <a:graphicFrameLocks noChangeAspect="1"/>
          </p:cNvGraphicFramePr>
          <p:nvPr/>
        </p:nvGraphicFramePr>
        <p:xfrm>
          <a:off x="4087495" y="4676775"/>
          <a:ext cx="4686935" cy="1006475"/>
        </p:xfrm>
        <a:graphic>
          <a:graphicData uri="http://schemas.openxmlformats.org/presentationml/2006/ole">
            <mc:AlternateContent xmlns:mc="http://schemas.openxmlformats.org/markup-compatibility/2006">
              <mc:Choice xmlns:v="urn:schemas-microsoft-com:vml" Requires="v">
                <p:oleObj spid="_x0000_s5" name="" r:id="rId5" imgW="2184400" imgH="469900" progId="Equation.DSMT4">
                  <p:embed/>
                </p:oleObj>
              </mc:Choice>
              <mc:Fallback>
                <p:oleObj name="" r:id="rId5" imgW="2184400" imgH="469900" progId="Equation.DSMT4">
                  <p:embed/>
                  <p:pic>
                    <p:nvPicPr>
                      <p:cNvPr id="0" name="图片 4"/>
                      <p:cNvPicPr/>
                      <p:nvPr/>
                    </p:nvPicPr>
                    <p:blipFill>
                      <a:blip r:embed="rId6"/>
                      <a:stretch>
                        <a:fillRect/>
                      </a:stretch>
                    </p:blipFill>
                    <p:spPr>
                      <a:xfrm>
                        <a:off x="4087495" y="4676775"/>
                        <a:ext cx="4686935" cy="1006475"/>
                      </a:xfrm>
                      <a:prstGeom prst="rect">
                        <a:avLst/>
                      </a:prstGeom>
                      <a:noFill/>
                      <a:ln w="38100">
                        <a:noFill/>
                        <a:miter/>
                      </a:ln>
                    </p:spPr>
                  </p:pic>
                </p:oleObj>
              </mc:Fallback>
            </mc:AlternateContent>
          </a:graphicData>
        </a:graphic>
      </p:graphicFrame>
      <p:sp>
        <p:nvSpPr>
          <p:cNvPr id="6" name="文本框 5"/>
          <p:cNvSpPr txBox="1"/>
          <p:nvPr/>
        </p:nvSpPr>
        <p:spPr>
          <a:xfrm>
            <a:off x="1289050" y="1965960"/>
            <a:ext cx="8491855" cy="518160"/>
          </a:xfrm>
          <a:prstGeom prst="rect">
            <a:avLst/>
          </a:prstGeom>
          <a:noFill/>
          <a:ln w="9525">
            <a:noFill/>
          </a:ln>
        </p:spPr>
        <p:txBody>
          <a:bodyPr wrap="square">
            <a:spAutoFit/>
          </a:bodyPr>
          <a:p>
            <a:pPr marL="0" indent="0" algn="l"/>
            <a:r>
              <a:rPr lang="zh-CN" altLang="en-US" sz="2800" b="0" u="none">
                <a:solidFill>
                  <a:srgbClr val="000000"/>
                </a:solidFill>
                <a:latin typeface="+mj-ea"/>
                <a:ea typeface="+mj-ea"/>
                <a:cs typeface="宋体" panose="02010600030101010101" pitchFamily="2" charset="-122"/>
              </a:rPr>
              <a:t>波动微分方程中对应的空间波动的亥姆霍兹方程</a:t>
            </a:r>
            <a:r>
              <a:rPr lang="en-US" altLang="zh-CN" sz="2800" b="0" u="none">
                <a:solidFill>
                  <a:srgbClr val="000000"/>
                </a:solidFill>
                <a:latin typeface="+mj-ea"/>
                <a:ea typeface="+mj-ea"/>
                <a:cs typeface="宋体" panose="02010600030101010101" pitchFamily="2" charset="-122"/>
              </a:rPr>
              <a:t>:</a:t>
            </a:r>
            <a:endParaRPr lang="en-US" altLang="zh-CN" sz="2800" b="0" u="none">
              <a:solidFill>
                <a:srgbClr val="000000"/>
              </a:solidFill>
              <a:latin typeface="+mj-ea"/>
              <a:ea typeface="+mj-ea"/>
              <a:cs typeface="宋体" panose="02010600030101010101" pitchFamily="2" charset="-122"/>
            </a:endParaRPr>
          </a:p>
        </p:txBody>
      </p:sp>
      <p:sp>
        <p:nvSpPr>
          <p:cNvPr id="7" name="文本框 6"/>
          <p:cNvSpPr txBox="1"/>
          <p:nvPr/>
        </p:nvSpPr>
        <p:spPr>
          <a:xfrm>
            <a:off x="1289050" y="3879850"/>
            <a:ext cx="5080000" cy="518160"/>
          </a:xfrm>
          <a:prstGeom prst="rect">
            <a:avLst/>
          </a:prstGeom>
          <a:noFill/>
          <a:ln w="9525">
            <a:noFill/>
          </a:ln>
        </p:spPr>
        <p:txBody>
          <a:bodyPr>
            <a:spAutoFit/>
          </a:bodyPr>
          <a:p>
            <a:pPr marL="0" indent="0" algn="l"/>
            <a:r>
              <a:rPr lang="zh-CN" altLang="en-US" sz="2800" b="0" u="none">
                <a:solidFill>
                  <a:srgbClr val="000000"/>
                </a:solidFill>
                <a:latin typeface="宋体" panose="02010600030101010101" pitchFamily="2" charset="-122"/>
                <a:ea typeface="宋体" panose="02010600030101010101" pitchFamily="2" charset="-122"/>
                <a:cs typeface="宋体" panose="02010600030101010101" pitchFamily="2" charset="-122"/>
              </a:rPr>
              <a:t>其解为</a:t>
            </a:r>
            <a:r>
              <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advTm="2031"/>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PA_等腰三角形 2"/>
          <p:cNvSpPr>
            <a:spLocks noChangeArrowheads="1"/>
          </p:cNvSpPr>
          <p:nvPr>
            <p:custDataLst>
              <p:tags r:id="rId1"/>
            </p:custDataLst>
          </p:nvPr>
        </p:nvSpPr>
        <p:spPr bwMode="auto">
          <a:xfrm rot="10800000">
            <a:off x="57151" y="4291013"/>
            <a:ext cx="4371975" cy="2570162"/>
          </a:xfrm>
          <a:custGeom>
            <a:avLst/>
            <a:gdLst>
              <a:gd name="T0" fmla="*/ 0 w 1842868"/>
              <a:gd name="T1" fmla="*/ 0 h 1083213"/>
              <a:gd name="T2" fmla="*/ 38322619 w 1842868"/>
              <a:gd name="T3" fmla="*/ 28 h 1083213"/>
              <a:gd name="T4" fmla="*/ 58375150 w 1842868"/>
              <a:gd name="T5" fmla="*/ 34332105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03200" dist="38100" sx="102000" sy="102000" algn="l" rotWithShape="0">
              <a:prstClr val="black">
                <a:alpha val="33000"/>
              </a:prst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4102" name="PA_等腰三角形 2"/>
          <p:cNvSpPr>
            <a:spLocks noChangeArrowheads="1"/>
          </p:cNvSpPr>
          <p:nvPr>
            <p:custDataLst>
              <p:tags r:id="rId2"/>
            </p:custDataLst>
          </p:nvPr>
        </p:nvSpPr>
        <p:spPr bwMode="auto">
          <a:xfrm rot="10800000" flipV="1">
            <a:off x="7878445" y="0"/>
            <a:ext cx="3164840" cy="1571625"/>
          </a:xfrm>
          <a:custGeom>
            <a:avLst/>
            <a:gdLst>
              <a:gd name="T0" fmla="*/ 0 w 1842868"/>
              <a:gd name="T1" fmla="*/ 0 h 1083213"/>
              <a:gd name="T2" fmla="*/ 38322619 w 1842868"/>
              <a:gd name="T3" fmla="*/ 28 h 1083213"/>
              <a:gd name="T4" fmla="*/ 58375150 w 1842868"/>
              <a:gd name="T5" fmla="*/ 34332158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41300" dist="50800" dir="5400000" algn="ctr" rotWithShape="0">
              <a:srgbClr val="000000">
                <a:alpha val="24000"/>
              </a:srgb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5" name="文本框 4"/>
          <p:cNvSpPr txBox="1"/>
          <p:nvPr/>
        </p:nvSpPr>
        <p:spPr>
          <a:xfrm>
            <a:off x="1089660" y="864870"/>
            <a:ext cx="6617970" cy="518160"/>
          </a:xfrm>
          <a:prstGeom prst="rect">
            <a:avLst/>
          </a:prstGeom>
          <a:noFill/>
        </p:spPr>
        <p:txBody>
          <a:bodyPr wrap="none" rtlCol="0" anchor="t">
            <a:spAutoFit/>
          </a:bodyPr>
          <a:p>
            <a:r>
              <a:rPr lang="zh-CN" altLang="en-US" sz="2800" b="1">
                <a:sym typeface="+mn-ea"/>
              </a:rPr>
              <a:t>圆形活塞换能器的辐射声场分布仿真模拟</a:t>
            </a:r>
            <a:endParaRPr lang="zh-CN" altLang="en-US" sz="2800" b="1"/>
          </a:p>
        </p:txBody>
      </p:sp>
      <p:sp>
        <p:nvSpPr>
          <p:cNvPr id="6" name="文本框 5"/>
          <p:cNvSpPr txBox="1"/>
          <p:nvPr/>
        </p:nvSpPr>
        <p:spPr>
          <a:xfrm>
            <a:off x="1074420" y="1571625"/>
            <a:ext cx="5080000" cy="518160"/>
          </a:xfrm>
          <a:prstGeom prst="rect">
            <a:avLst/>
          </a:prstGeom>
          <a:noFill/>
          <a:ln w="9525">
            <a:noFill/>
          </a:ln>
        </p:spPr>
        <p:txBody>
          <a:bodyPr>
            <a:spAutoFit/>
          </a:bodyPr>
          <a:p>
            <a:pPr marL="0" indent="0" algn="l"/>
            <a:r>
              <a:rPr lang="zh-CN" altLang="en-US" sz="2800" b="1" u="none">
                <a:solidFill>
                  <a:srgbClr val="000000"/>
                </a:solidFill>
                <a:latin typeface="宋体" panose="02010600030101010101" pitchFamily="2" charset="-122"/>
                <a:ea typeface="宋体" panose="02010600030101010101" pitchFamily="2" charset="-122"/>
                <a:cs typeface="宋体" panose="02010600030101010101" pitchFamily="2" charset="-122"/>
              </a:rPr>
              <a:t>换能器轴线上的声压分布</a:t>
            </a:r>
            <a:endParaRPr lang="zh-CN" altLang="en-US" sz="2800" b="1"/>
          </a:p>
        </p:txBody>
      </p:sp>
      <p:graphicFrame>
        <p:nvGraphicFramePr>
          <p:cNvPr id="7" name="对象 5"/>
          <p:cNvGraphicFramePr>
            <a:graphicFrameLocks noChangeAspect="1"/>
          </p:cNvGraphicFramePr>
          <p:nvPr/>
        </p:nvGraphicFramePr>
        <p:xfrm>
          <a:off x="3741420" y="2928620"/>
          <a:ext cx="4549140" cy="1111250"/>
        </p:xfrm>
        <a:graphic>
          <a:graphicData uri="http://schemas.openxmlformats.org/presentationml/2006/ole">
            <mc:AlternateContent xmlns:mc="http://schemas.openxmlformats.org/markup-compatibility/2006">
              <mc:Choice xmlns:v="urn:schemas-microsoft-com:vml" Requires="v">
                <p:oleObj spid="_x0000_s8" name="" r:id="rId3" imgW="1879600" imgH="457200" progId="Equation.DSMT4">
                  <p:embed/>
                </p:oleObj>
              </mc:Choice>
              <mc:Fallback>
                <p:oleObj name="" r:id="rId3" imgW="1879600" imgH="457200" progId="Equation.DSMT4">
                  <p:embed/>
                  <p:pic>
                    <p:nvPicPr>
                      <p:cNvPr id="0" name="图片 3075"/>
                      <p:cNvPicPr/>
                      <p:nvPr/>
                    </p:nvPicPr>
                    <p:blipFill>
                      <a:blip r:embed="rId4"/>
                      <a:stretch>
                        <a:fillRect/>
                      </a:stretch>
                    </p:blipFill>
                    <p:spPr>
                      <a:xfrm>
                        <a:off x="3741420" y="2928620"/>
                        <a:ext cx="4549140" cy="1111250"/>
                      </a:xfrm>
                      <a:prstGeom prst="rect">
                        <a:avLst/>
                      </a:prstGeom>
                      <a:noFill/>
                      <a:ln w="38100">
                        <a:noFill/>
                        <a:miter/>
                      </a:ln>
                    </p:spPr>
                  </p:pic>
                </p:oleObj>
              </mc:Fallback>
            </mc:AlternateContent>
          </a:graphicData>
        </a:graphic>
      </p:graphicFrame>
      <p:sp>
        <p:nvSpPr>
          <p:cNvPr id="9" name="文本框 8"/>
          <p:cNvSpPr txBox="1"/>
          <p:nvPr/>
        </p:nvSpPr>
        <p:spPr>
          <a:xfrm>
            <a:off x="1093470" y="2280285"/>
            <a:ext cx="5080000" cy="518160"/>
          </a:xfrm>
          <a:prstGeom prst="rect">
            <a:avLst/>
          </a:prstGeom>
          <a:noFill/>
          <a:ln w="9525">
            <a:noFill/>
          </a:ln>
        </p:spPr>
        <p:txBody>
          <a:bodyPr>
            <a:spAutoFit/>
          </a:bodyPr>
          <a:p>
            <a:pPr marL="0" indent="0" algn="l"/>
            <a:r>
              <a:rPr lang="zh-CN" altLang="en-US" sz="2800" b="0" u="none">
                <a:solidFill>
                  <a:srgbClr val="000000"/>
                </a:solidFill>
                <a:latin typeface="宋体" panose="02010600030101010101" pitchFamily="2" charset="-122"/>
                <a:ea typeface="宋体" panose="02010600030101010101" pitchFamily="2" charset="-122"/>
                <a:cs typeface="宋体" panose="02010600030101010101" pitchFamily="2" charset="-122"/>
              </a:rPr>
              <a:t>声轴线上的声压分布表达式</a:t>
            </a:r>
            <a:r>
              <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pic>
        <p:nvPicPr>
          <p:cNvPr id="10" name="图片 44" descr="插图_圆形中心轴线.png"/>
          <p:cNvPicPr>
            <a:picLocks noChangeAspect="1"/>
          </p:cNvPicPr>
          <p:nvPr/>
        </p:nvPicPr>
        <p:blipFill>
          <a:blip r:embed="rId5"/>
          <a:stretch>
            <a:fillRect/>
          </a:stretch>
        </p:blipFill>
        <p:spPr>
          <a:xfrm>
            <a:off x="7391400" y="4100195"/>
            <a:ext cx="3099435" cy="2760980"/>
          </a:xfrm>
          <a:prstGeom prst="rect">
            <a:avLst/>
          </a:prstGeom>
          <a:noFill/>
          <a:ln w="9525">
            <a:noFill/>
          </a:ln>
        </p:spPr>
      </p:pic>
      <p:sp>
        <p:nvSpPr>
          <p:cNvPr id="11" name="文本框 10"/>
          <p:cNvSpPr txBox="1"/>
          <p:nvPr/>
        </p:nvSpPr>
        <p:spPr>
          <a:xfrm>
            <a:off x="3665855" y="5317490"/>
            <a:ext cx="5080000" cy="518160"/>
          </a:xfrm>
          <a:prstGeom prst="rect">
            <a:avLst/>
          </a:prstGeom>
          <a:noFill/>
          <a:ln w="9525">
            <a:noFill/>
          </a:ln>
        </p:spPr>
        <p:txBody>
          <a:bodyPr>
            <a:spAutoFit/>
          </a:bodyPr>
          <a:p>
            <a:pPr marL="0" indent="0" algn="l"/>
            <a:r>
              <a:rPr lang="zh-CN" altLang="en-US" sz="2800" b="0" u="none">
                <a:solidFill>
                  <a:srgbClr val="000000"/>
                </a:solidFill>
                <a:latin typeface="宋体" panose="02010600030101010101" pitchFamily="2" charset="-122"/>
                <a:ea typeface="宋体" panose="02010600030101010101" pitchFamily="2" charset="-122"/>
                <a:cs typeface="宋体" panose="02010600030101010101" pitchFamily="2" charset="-122"/>
              </a:rPr>
              <a:t>可视化仿真结果</a:t>
            </a:r>
            <a:r>
              <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advTm="2031"/>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5" descr="插图_圆形声轴线横截面2.png"/>
          <p:cNvPicPr>
            <a:picLocks noChangeAspect="1"/>
          </p:cNvPicPr>
          <p:nvPr/>
        </p:nvPicPr>
        <p:blipFill>
          <a:blip r:embed="rId1"/>
          <a:stretch>
            <a:fillRect/>
          </a:stretch>
        </p:blipFill>
        <p:spPr>
          <a:xfrm>
            <a:off x="6368415" y="3760470"/>
            <a:ext cx="4133215" cy="3100705"/>
          </a:xfrm>
          <a:prstGeom prst="rect">
            <a:avLst/>
          </a:prstGeom>
          <a:noFill/>
          <a:ln w="9525">
            <a:noFill/>
          </a:ln>
        </p:spPr>
      </p:pic>
      <p:pic>
        <p:nvPicPr>
          <p:cNvPr id="2" name="图片 8" descr="插图_声轴线横截面坐标示意图.png"/>
          <p:cNvPicPr>
            <a:picLocks noChangeAspect="1"/>
          </p:cNvPicPr>
          <p:nvPr/>
        </p:nvPicPr>
        <p:blipFill>
          <a:blip r:embed="rId2"/>
          <a:stretch>
            <a:fillRect/>
          </a:stretch>
        </p:blipFill>
        <p:spPr>
          <a:xfrm>
            <a:off x="7751445" y="883285"/>
            <a:ext cx="4076065" cy="2426970"/>
          </a:xfrm>
          <a:prstGeom prst="rect">
            <a:avLst/>
          </a:prstGeom>
          <a:noFill/>
          <a:ln w="9525">
            <a:noFill/>
          </a:ln>
        </p:spPr>
      </p:pic>
      <p:sp>
        <p:nvSpPr>
          <p:cNvPr id="4101" name="PA_等腰三角形 2"/>
          <p:cNvSpPr>
            <a:spLocks noChangeArrowheads="1"/>
          </p:cNvSpPr>
          <p:nvPr>
            <p:custDataLst>
              <p:tags r:id="rId3"/>
            </p:custDataLst>
          </p:nvPr>
        </p:nvSpPr>
        <p:spPr bwMode="auto">
          <a:xfrm rot="10800000">
            <a:off x="57151" y="4291013"/>
            <a:ext cx="4371975" cy="2570162"/>
          </a:xfrm>
          <a:custGeom>
            <a:avLst/>
            <a:gdLst>
              <a:gd name="T0" fmla="*/ 0 w 1842868"/>
              <a:gd name="T1" fmla="*/ 0 h 1083213"/>
              <a:gd name="T2" fmla="*/ 38322619 w 1842868"/>
              <a:gd name="T3" fmla="*/ 28 h 1083213"/>
              <a:gd name="T4" fmla="*/ 58375150 w 1842868"/>
              <a:gd name="T5" fmla="*/ 34332105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03200" dist="38100" sx="102000" sy="102000" algn="l" rotWithShape="0">
              <a:prstClr val="black">
                <a:alpha val="33000"/>
              </a:prst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4102" name="PA_等腰三角形 2"/>
          <p:cNvSpPr>
            <a:spLocks noChangeArrowheads="1"/>
          </p:cNvSpPr>
          <p:nvPr>
            <p:custDataLst>
              <p:tags r:id="rId4"/>
            </p:custDataLst>
          </p:nvPr>
        </p:nvSpPr>
        <p:spPr bwMode="auto">
          <a:xfrm rot="10800000" flipV="1">
            <a:off x="7878445" y="0"/>
            <a:ext cx="3164840" cy="1571625"/>
          </a:xfrm>
          <a:custGeom>
            <a:avLst/>
            <a:gdLst>
              <a:gd name="T0" fmla="*/ 0 w 1842868"/>
              <a:gd name="T1" fmla="*/ 0 h 1083213"/>
              <a:gd name="T2" fmla="*/ 38322619 w 1842868"/>
              <a:gd name="T3" fmla="*/ 28 h 1083213"/>
              <a:gd name="T4" fmla="*/ 58375150 w 1842868"/>
              <a:gd name="T5" fmla="*/ 34332158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41300" dist="50800" dir="5400000" algn="ctr" rotWithShape="0">
              <a:srgbClr val="000000">
                <a:alpha val="24000"/>
              </a:srgb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100" name="文本框 99"/>
          <p:cNvSpPr txBox="1"/>
          <p:nvPr/>
        </p:nvSpPr>
        <p:spPr>
          <a:xfrm>
            <a:off x="965200" y="952500"/>
            <a:ext cx="5080000" cy="518160"/>
          </a:xfrm>
          <a:prstGeom prst="rect">
            <a:avLst/>
          </a:prstGeom>
          <a:noFill/>
          <a:ln w="9525">
            <a:noFill/>
          </a:ln>
        </p:spPr>
        <p:txBody>
          <a:bodyPr>
            <a:spAutoFit/>
          </a:bodyPr>
          <a:p>
            <a:pPr marL="0" indent="0" algn="l"/>
            <a:r>
              <a:rPr lang="zh-CN" altLang="en-US" sz="2800" b="1" u="none">
                <a:solidFill>
                  <a:srgbClr val="000000"/>
                </a:solidFill>
                <a:latin typeface="宋体" panose="02010600030101010101" pitchFamily="2" charset="-122"/>
                <a:ea typeface="宋体" panose="02010600030101010101" pitchFamily="2" charset="-122"/>
                <a:cs typeface="宋体" panose="02010600030101010101" pitchFamily="2" charset="-122"/>
              </a:rPr>
              <a:t>声轴线横截面声场的声压分布</a:t>
            </a:r>
            <a:endParaRPr lang="zh-CN" altLang="en-US" sz="2800" b="1"/>
          </a:p>
        </p:txBody>
      </p:sp>
      <p:graphicFrame>
        <p:nvGraphicFramePr>
          <p:cNvPr id="3" name="对象 7"/>
          <p:cNvGraphicFramePr>
            <a:graphicFrameLocks noChangeAspect="1"/>
          </p:cNvGraphicFramePr>
          <p:nvPr/>
        </p:nvGraphicFramePr>
        <p:xfrm>
          <a:off x="3054985" y="2499360"/>
          <a:ext cx="4652645" cy="975995"/>
        </p:xfrm>
        <a:graphic>
          <a:graphicData uri="http://schemas.openxmlformats.org/presentationml/2006/ole">
            <mc:AlternateContent xmlns:mc="http://schemas.openxmlformats.org/markup-compatibility/2006">
              <mc:Choice xmlns:v="urn:schemas-microsoft-com:vml" Requires="v">
                <p:oleObj spid="_x0000_s3076" name="" r:id="rId5" imgW="2184400" imgH="457200" progId="Equation.DSMT4">
                  <p:embed/>
                </p:oleObj>
              </mc:Choice>
              <mc:Fallback>
                <p:oleObj name="" r:id="rId5" imgW="2184400" imgH="457200" progId="Equation.DSMT4">
                  <p:embed/>
                  <p:pic>
                    <p:nvPicPr>
                      <p:cNvPr id="0" name="图片 3075"/>
                      <p:cNvPicPr/>
                      <p:nvPr/>
                    </p:nvPicPr>
                    <p:blipFill>
                      <a:blip r:embed="rId6"/>
                      <a:stretch>
                        <a:fillRect/>
                      </a:stretch>
                    </p:blipFill>
                    <p:spPr>
                      <a:xfrm>
                        <a:off x="3054985" y="2499360"/>
                        <a:ext cx="4652645" cy="975995"/>
                      </a:xfrm>
                      <a:prstGeom prst="rect">
                        <a:avLst/>
                      </a:prstGeom>
                      <a:noFill/>
                      <a:ln w="38100">
                        <a:noFill/>
                        <a:miter/>
                      </a:ln>
                    </p:spPr>
                  </p:pic>
                </p:oleObj>
              </mc:Fallback>
            </mc:AlternateContent>
          </a:graphicData>
        </a:graphic>
      </p:graphicFrame>
      <p:sp>
        <p:nvSpPr>
          <p:cNvPr id="4" name="文本框 3"/>
          <p:cNvSpPr txBox="1"/>
          <p:nvPr/>
        </p:nvSpPr>
        <p:spPr>
          <a:xfrm>
            <a:off x="965200" y="1722120"/>
            <a:ext cx="5614035" cy="518160"/>
          </a:xfrm>
          <a:prstGeom prst="rect">
            <a:avLst/>
          </a:prstGeom>
          <a:noFill/>
          <a:ln w="9525">
            <a:noFill/>
          </a:ln>
        </p:spPr>
        <p:txBody>
          <a:bodyPr wrap="square">
            <a:spAutoFit/>
          </a:bodyPr>
          <a:p>
            <a:pPr marL="0" indent="0" algn="l"/>
            <a:r>
              <a:rPr lang="zh-CN" altLang="en-US" sz="2800" b="0" u="none">
                <a:solidFill>
                  <a:srgbClr val="000000"/>
                </a:solidFill>
                <a:latin typeface="宋体" panose="02010600030101010101" pitchFamily="2" charset="-122"/>
                <a:ea typeface="宋体" panose="02010600030101010101" pitchFamily="2" charset="-122"/>
                <a:cs typeface="宋体" panose="02010600030101010101" pitchFamily="2" charset="-122"/>
              </a:rPr>
              <a:t>远场一点</a:t>
            </a:r>
            <a:r>
              <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rPr>
              <a:t>M</a:t>
            </a:r>
            <a:r>
              <a:rPr lang="zh-CN" altLang="en-US" sz="2800" b="0" u="none">
                <a:solidFill>
                  <a:srgbClr val="000000"/>
                </a:solidFill>
                <a:latin typeface="宋体" panose="02010600030101010101" pitchFamily="2" charset="-122"/>
                <a:ea typeface="宋体" panose="02010600030101010101" pitchFamily="2" charset="-122"/>
                <a:cs typeface="宋体" panose="02010600030101010101" pitchFamily="2" charset="-122"/>
              </a:rPr>
              <a:t>处无衰减的声压振幅为</a:t>
            </a:r>
            <a:r>
              <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sp>
        <p:nvSpPr>
          <p:cNvPr id="11" name="文本框 10"/>
          <p:cNvSpPr txBox="1"/>
          <p:nvPr/>
        </p:nvSpPr>
        <p:spPr>
          <a:xfrm>
            <a:off x="934720" y="4292600"/>
            <a:ext cx="5080000" cy="518160"/>
          </a:xfrm>
          <a:prstGeom prst="rect">
            <a:avLst/>
          </a:prstGeom>
          <a:noFill/>
          <a:ln w="9525">
            <a:noFill/>
          </a:ln>
        </p:spPr>
        <p:txBody>
          <a:bodyPr>
            <a:spAutoFit/>
          </a:bodyPr>
          <a:p>
            <a:pPr marL="0" indent="0" algn="l"/>
            <a:r>
              <a:rPr lang="zh-CN" altLang="en-US" sz="2800" b="0" u="none">
                <a:solidFill>
                  <a:srgbClr val="000000"/>
                </a:solidFill>
                <a:latin typeface="宋体" panose="02010600030101010101" pitchFamily="2" charset="-122"/>
                <a:ea typeface="宋体" panose="02010600030101010101" pitchFamily="2" charset="-122"/>
                <a:cs typeface="宋体" panose="02010600030101010101" pitchFamily="2" charset="-122"/>
              </a:rPr>
              <a:t>可视化仿真结果</a:t>
            </a:r>
            <a:r>
              <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advTm="2031"/>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PA_等腰三角形 2"/>
          <p:cNvSpPr>
            <a:spLocks noChangeArrowheads="1"/>
          </p:cNvSpPr>
          <p:nvPr>
            <p:custDataLst>
              <p:tags r:id="rId1"/>
            </p:custDataLst>
          </p:nvPr>
        </p:nvSpPr>
        <p:spPr bwMode="auto">
          <a:xfrm rot="10800000">
            <a:off x="57151" y="4291013"/>
            <a:ext cx="4371975" cy="2570162"/>
          </a:xfrm>
          <a:custGeom>
            <a:avLst/>
            <a:gdLst>
              <a:gd name="T0" fmla="*/ 0 w 1842868"/>
              <a:gd name="T1" fmla="*/ 0 h 1083213"/>
              <a:gd name="T2" fmla="*/ 38322619 w 1842868"/>
              <a:gd name="T3" fmla="*/ 28 h 1083213"/>
              <a:gd name="T4" fmla="*/ 58375150 w 1842868"/>
              <a:gd name="T5" fmla="*/ 34332105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03200" dist="38100" sx="102000" sy="102000" algn="l" rotWithShape="0">
              <a:prstClr val="black">
                <a:alpha val="33000"/>
              </a:prst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4102" name="PA_等腰三角形 2"/>
          <p:cNvSpPr>
            <a:spLocks noChangeArrowheads="1"/>
          </p:cNvSpPr>
          <p:nvPr>
            <p:custDataLst>
              <p:tags r:id="rId2"/>
            </p:custDataLst>
          </p:nvPr>
        </p:nvSpPr>
        <p:spPr bwMode="auto">
          <a:xfrm rot="10800000" flipV="1">
            <a:off x="7878445" y="0"/>
            <a:ext cx="3164840" cy="1571625"/>
          </a:xfrm>
          <a:custGeom>
            <a:avLst/>
            <a:gdLst>
              <a:gd name="T0" fmla="*/ 0 w 1842868"/>
              <a:gd name="T1" fmla="*/ 0 h 1083213"/>
              <a:gd name="T2" fmla="*/ 38322619 w 1842868"/>
              <a:gd name="T3" fmla="*/ 28 h 1083213"/>
              <a:gd name="T4" fmla="*/ 58375150 w 1842868"/>
              <a:gd name="T5" fmla="*/ 34332158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41300" dist="50800" dir="5400000" algn="ctr" rotWithShape="0">
              <a:srgbClr val="000000">
                <a:alpha val="24000"/>
              </a:srgb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100" name="文本框 99"/>
          <p:cNvSpPr txBox="1"/>
          <p:nvPr/>
        </p:nvSpPr>
        <p:spPr>
          <a:xfrm>
            <a:off x="792480" y="826770"/>
            <a:ext cx="5080000" cy="518160"/>
          </a:xfrm>
          <a:prstGeom prst="rect">
            <a:avLst/>
          </a:prstGeom>
          <a:noFill/>
          <a:ln w="9525">
            <a:noFill/>
          </a:ln>
        </p:spPr>
        <p:txBody>
          <a:bodyPr>
            <a:spAutoFit/>
          </a:bodyPr>
          <a:p>
            <a:pPr marL="0" indent="0" algn="l"/>
            <a:r>
              <a:rPr lang="zh-CN" altLang="en-US" sz="2800" b="1" u="none">
                <a:solidFill>
                  <a:srgbClr val="000000"/>
                </a:solidFill>
                <a:latin typeface="宋体" panose="02010600030101010101" pitchFamily="2" charset="-122"/>
                <a:ea typeface="宋体" panose="02010600030101010101" pitchFamily="2" charset="-122"/>
                <a:cs typeface="宋体" panose="02010600030101010101" pitchFamily="2" charset="-122"/>
              </a:rPr>
              <a:t>换能器的指向性理论及可视化</a:t>
            </a:r>
            <a:endParaRPr lang="zh-CN" altLang="en-US" sz="2800" b="1"/>
          </a:p>
        </p:txBody>
      </p:sp>
      <p:graphicFrame>
        <p:nvGraphicFramePr>
          <p:cNvPr id="2" name="对象 9"/>
          <p:cNvGraphicFramePr>
            <a:graphicFrameLocks noChangeAspect="1"/>
          </p:cNvGraphicFramePr>
          <p:nvPr/>
        </p:nvGraphicFramePr>
        <p:xfrm>
          <a:off x="2216785" y="2454275"/>
          <a:ext cx="3917315" cy="1038225"/>
        </p:xfrm>
        <a:graphic>
          <a:graphicData uri="http://schemas.openxmlformats.org/presentationml/2006/ole">
            <mc:AlternateContent xmlns:mc="http://schemas.openxmlformats.org/markup-compatibility/2006">
              <mc:Choice xmlns:v="urn:schemas-microsoft-com:vml" Requires="v">
                <p:oleObj spid="_x0000_s3076" name="" r:id="rId3" imgW="1600200" imgH="431800" progId="Equation.DSMT4">
                  <p:embed/>
                </p:oleObj>
              </mc:Choice>
              <mc:Fallback>
                <p:oleObj name="" r:id="rId3" imgW="1600200" imgH="431800" progId="Equation.DSMT4">
                  <p:embed/>
                  <p:pic>
                    <p:nvPicPr>
                      <p:cNvPr id="0" name="图片 3075"/>
                      <p:cNvPicPr/>
                      <p:nvPr/>
                    </p:nvPicPr>
                    <p:blipFill>
                      <a:blip r:embed="rId4"/>
                      <a:stretch>
                        <a:fillRect/>
                      </a:stretch>
                    </p:blipFill>
                    <p:spPr>
                      <a:xfrm>
                        <a:off x="2216785" y="2454275"/>
                        <a:ext cx="3917315" cy="1038225"/>
                      </a:xfrm>
                      <a:prstGeom prst="rect">
                        <a:avLst/>
                      </a:prstGeom>
                      <a:noFill/>
                      <a:ln w="38100">
                        <a:noFill/>
                        <a:miter/>
                      </a:ln>
                    </p:spPr>
                  </p:pic>
                </p:oleObj>
              </mc:Fallback>
            </mc:AlternateContent>
          </a:graphicData>
        </a:graphic>
      </p:graphicFrame>
      <p:sp>
        <p:nvSpPr>
          <p:cNvPr id="3" name="文本框 2"/>
          <p:cNvSpPr txBox="1"/>
          <p:nvPr/>
        </p:nvSpPr>
        <p:spPr>
          <a:xfrm>
            <a:off x="792480" y="1936115"/>
            <a:ext cx="6650355" cy="518160"/>
          </a:xfrm>
          <a:prstGeom prst="rect">
            <a:avLst/>
          </a:prstGeom>
          <a:noFill/>
          <a:ln w="9525">
            <a:noFill/>
          </a:ln>
        </p:spPr>
        <p:txBody>
          <a:bodyPr wrap="square">
            <a:spAutoFit/>
          </a:bodyPr>
          <a:p>
            <a:pPr marL="0" indent="0" algn="l"/>
            <a:r>
              <a:rPr lang="zh-CN" altLang="en-US" sz="2800" b="0" u="none">
                <a:solidFill>
                  <a:srgbClr val="000000"/>
                </a:solidFill>
                <a:latin typeface="宋体" panose="02010600030101010101" pitchFamily="2" charset="-122"/>
                <a:ea typeface="宋体" panose="02010600030101010101" pitchFamily="2" charset="-122"/>
                <a:cs typeface="宋体" panose="02010600030101010101" pitchFamily="2" charset="-122"/>
              </a:rPr>
              <a:t>圆形活塞换能器的指向性函数表达式</a:t>
            </a:r>
            <a:r>
              <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pic>
        <p:nvPicPr>
          <p:cNvPr id="4" name="图片 46" descr="圆_f1m_r10.png"/>
          <p:cNvPicPr>
            <a:picLocks noChangeAspect="1"/>
          </p:cNvPicPr>
          <p:nvPr/>
        </p:nvPicPr>
        <p:blipFill>
          <a:blip r:embed="rId5"/>
          <a:srcRect t="5740"/>
          <a:stretch>
            <a:fillRect/>
          </a:stretch>
        </p:blipFill>
        <p:spPr>
          <a:xfrm>
            <a:off x="5738495" y="3517265"/>
            <a:ext cx="1365250" cy="1149350"/>
          </a:xfrm>
          <a:prstGeom prst="rect">
            <a:avLst/>
          </a:prstGeom>
          <a:noFill/>
          <a:ln w="9525">
            <a:noFill/>
          </a:ln>
        </p:spPr>
      </p:pic>
      <p:pic>
        <p:nvPicPr>
          <p:cNvPr id="5" name="图片 47" descr="圆_f1m_r20.png"/>
          <p:cNvPicPr>
            <a:picLocks noChangeAspect="1"/>
          </p:cNvPicPr>
          <p:nvPr/>
        </p:nvPicPr>
        <p:blipFill>
          <a:blip r:embed="rId6"/>
          <a:srcRect t="5708"/>
          <a:stretch>
            <a:fillRect/>
          </a:stretch>
        </p:blipFill>
        <p:spPr>
          <a:xfrm>
            <a:off x="7649845" y="3514090"/>
            <a:ext cx="1403350" cy="1155700"/>
          </a:xfrm>
          <a:prstGeom prst="rect">
            <a:avLst/>
          </a:prstGeom>
          <a:noFill/>
          <a:ln w="9525">
            <a:noFill/>
          </a:ln>
        </p:spPr>
      </p:pic>
      <p:pic>
        <p:nvPicPr>
          <p:cNvPr id="6" name="图片 48" descr="圆_f1m_r30.png"/>
          <p:cNvPicPr>
            <a:picLocks noChangeAspect="1"/>
          </p:cNvPicPr>
          <p:nvPr/>
        </p:nvPicPr>
        <p:blipFill>
          <a:blip r:embed="rId7"/>
          <a:srcRect t="4370"/>
          <a:stretch>
            <a:fillRect/>
          </a:stretch>
        </p:blipFill>
        <p:spPr>
          <a:xfrm>
            <a:off x="9636760" y="3517265"/>
            <a:ext cx="1358900" cy="1155700"/>
          </a:xfrm>
          <a:prstGeom prst="rect">
            <a:avLst/>
          </a:prstGeom>
          <a:noFill/>
          <a:ln w="9525">
            <a:noFill/>
          </a:ln>
        </p:spPr>
      </p:pic>
      <p:pic>
        <p:nvPicPr>
          <p:cNvPr id="7" name="图片 49" descr="圆_f2m_r20.png"/>
          <p:cNvPicPr>
            <a:picLocks noChangeAspect="1"/>
          </p:cNvPicPr>
          <p:nvPr/>
        </p:nvPicPr>
        <p:blipFill>
          <a:blip r:embed="rId8"/>
          <a:stretch>
            <a:fillRect/>
          </a:stretch>
        </p:blipFill>
        <p:spPr>
          <a:xfrm>
            <a:off x="5674995" y="5226050"/>
            <a:ext cx="1428750" cy="1187450"/>
          </a:xfrm>
          <a:prstGeom prst="rect">
            <a:avLst/>
          </a:prstGeom>
          <a:noFill/>
          <a:ln w="9525">
            <a:noFill/>
          </a:ln>
        </p:spPr>
      </p:pic>
      <p:pic>
        <p:nvPicPr>
          <p:cNvPr id="8" name="图片 50" descr="圆_f3m_r20.png"/>
          <p:cNvPicPr>
            <a:picLocks noChangeAspect="1"/>
          </p:cNvPicPr>
          <p:nvPr/>
        </p:nvPicPr>
        <p:blipFill>
          <a:blip r:embed="rId9"/>
          <a:stretch>
            <a:fillRect/>
          </a:stretch>
        </p:blipFill>
        <p:spPr>
          <a:xfrm>
            <a:off x="7706995" y="5226050"/>
            <a:ext cx="1289050" cy="1187450"/>
          </a:xfrm>
          <a:prstGeom prst="rect">
            <a:avLst/>
          </a:prstGeom>
          <a:noFill/>
          <a:ln w="9525">
            <a:noFill/>
          </a:ln>
        </p:spPr>
      </p:pic>
      <p:pic>
        <p:nvPicPr>
          <p:cNvPr id="9" name="图片 51" descr="圆_f4m_r20.png"/>
          <p:cNvPicPr>
            <a:picLocks noChangeAspect="1"/>
          </p:cNvPicPr>
          <p:nvPr/>
        </p:nvPicPr>
        <p:blipFill>
          <a:blip r:embed="rId10"/>
          <a:stretch>
            <a:fillRect/>
          </a:stretch>
        </p:blipFill>
        <p:spPr>
          <a:xfrm>
            <a:off x="9458960" y="5226050"/>
            <a:ext cx="1498600" cy="1187450"/>
          </a:xfrm>
          <a:prstGeom prst="rect">
            <a:avLst/>
          </a:prstGeom>
          <a:noFill/>
          <a:ln w="9525">
            <a:noFill/>
          </a:ln>
        </p:spPr>
      </p:pic>
      <p:sp>
        <p:nvSpPr>
          <p:cNvPr id="11" name="文本框 10"/>
          <p:cNvSpPr txBox="1"/>
          <p:nvPr/>
        </p:nvSpPr>
        <p:spPr>
          <a:xfrm>
            <a:off x="2188210" y="4154805"/>
            <a:ext cx="5080000" cy="518160"/>
          </a:xfrm>
          <a:prstGeom prst="rect">
            <a:avLst/>
          </a:prstGeom>
          <a:noFill/>
          <a:ln w="9525">
            <a:noFill/>
          </a:ln>
        </p:spPr>
        <p:txBody>
          <a:bodyPr>
            <a:spAutoFit/>
          </a:bodyPr>
          <a:p>
            <a:pPr marL="0" indent="0" algn="l"/>
            <a:r>
              <a:rPr lang="zh-CN" altLang="en-US" sz="2800" b="0" u="none">
                <a:solidFill>
                  <a:srgbClr val="000000"/>
                </a:solidFill>
                <a:latin typeface="宋体" panose="02010600030101010101" pitchFamily="2" charset="-122"/>
                <a:ea typeface="宋体" panose="02010600030101010101" pitchFamily="2" charset="-122"/>
                <a:cs typeface="宋体" panose="02010600030101010101" pitchFamily="2" charset="-122"/>
              </a:rPr>
              <a:t>可视化仿真结果</a:t>
            </a:r>
            <a:endParaRPr lang="zh-CN" altLang="en-US" sz="28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advTm="2031"/>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2" descr="插图_矩形活塞声轴线横截面坐标示意图.png"/>
          <p:cNvPicPr>
            <a:picLocks noChangeAspect="1"/>
          </p:cNvPicPr>
          <p:nvPr/>
        </p:nvPicPr>
        <p:blipFill>
          <a:blip r:embed="rId1"/>
          <a:stretch>
            <a:fillRect/>
          </a:stretch>
        </p:blipFill>
        <p:spPr>
          <a:xfrm>
            <a:off x="4660900" y="1046480"/>
            <a:ext cx="3751580" cy="2329815"/>
          </a:xfrm>
          <a:prstGeom prst="rect">
            <a:avLst/>
          </a:prstGeom>
          <a:noFill/>
          <a:ln w="9525">
            <a:noFill/>
          </a:ln>
        </p:spPr>
      </p:pic>
      <p:sp>
        <p:nvSpPr>
          <p:cNvPr id="4101" name="PA_等腰三角形 2"/>
          <p:cNvSpPr>
            <a:spLocks noChangeArrowheads="1"/>
          </p:cNvSpPr>
          <p:nvPr>
            <p:custDataLst>
              <p:tags r:id="rId2"/>
            </p:custDataLst>
          </p:nvPr>
        </p:nvSpPr>
        <p:spPr bwMode="auto">
          <a:xfrm rot="10800000">
            <a:off x="57151" y="4291013"/>
            <a:ext cx="4371975" cy="2570162"/>
          </a:xfrm>
          <a:custGeom>
            <a:avLst/>
            <a:gdLst>
              <a:gd name="T0" fmla="*/ 0 w 1842868"/>
              <a:gd name="T1" fmla="*/ 0 h 1083213"/>
              <a:gd name="T2" fmla="*/ 38322619 w 1842868"/>
              <a:gd name="T3" fmla="*/ 28 h 1083213"/>
              <a:gd name="T4" fmla="*/ 58375150 w 1842868"/>
              <a:gd name="T5" fmla="*/ 34332105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03200" dist="38100" sx="102000" sy="102000" algn="l" rotWithShape="0">
              <a:prstClr val="black">
                <a:alpha val="33000"/>
              </a:prst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4102" name="PA_等腰三角形 2"/>
          <p:cNvSpPr>
            <a:spLocks noChangeArrowheads="1"/>
          </p:cNvSpPr>
          <p:nvPr>
            <p:custDataLst>
              <p:tags r:id="rId3"/>
            </p:custDataLst>
          </p:nvPr>
        </p:nvSpPr>
        <p:spPr bwMode="auto">
          <a:xfrm rot="10800000" flipV="1">
            <a:off x="7878445" y="0"/>
            <a:ext cx="3164840" cy="1571625"/>
          </a:xfrm>
          <a:custGeom>
            <a:avLst/>
            <a:gdLst>
              <a:gd name="T0" fmla="*/ 0 w 1842868"/>
              <a:gd name="T1" fmla="*/ 0 h 1083213"/>
              <a:gd name="T2" fmla="*/ 38322619 w 1842868"/>
              <a:gd name="T3" fmla="*/ 28 h 1083213"/>
              <a:gd name="T4" fmla="*/ 58375150 w 1842868"/>
              <a:gd name="T5" fmla="*/ 34332158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41300" dist="50800" dir="5400000" algn="ctr" rotWithShape="0">
              <a:srgbClr val="000000">
                <a:alpha val="24000"/>
              </a:srgb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100" name="文本框 99"/>
          <p:cNvSpPr txBox="1"/>
          <p:nvPr/>
        </p:nvSpPr>
        <p:spPr>
          <a:xfrm>
            <a:off x="466090" y="762000"/>
            <a:ext cx="5796280" cy="518160"/>
          </a:xfrm>
          <a:prstGeom prst="rect">
            <a:avLst/>
          </a:prstGeom>
          <a:noFill/>
          <a:ln w="9525">
            <a:noFill/>
          </a:ln>
        </p:spPr>
        <p:txBody>
          <a:bodyPr wrap="square">
            <a:spAutoFit/>
          </a:bodyPr>
          <a:p>
            <a:pPr marL="0" indent="0" algn="l"/>
            <a:r>
              <a:rPr lang="zh-CN" altLang="en-US" sz="2800" b="1" u="none">
                <a:solidFill>
                  <a:srgbClr val="000000"/>
                </a:solidFill>
                <a:latin typeface="宋体" panose="02010600030101010101" pitchFamily="2" charset="-122"/>
                <a:ea typeface="宋体" panose="02010600030101010101" pitchFamily="2" charset="-122"/>
                <a:cs typeface="宋体" panose="02010600030101010101" pitchFamily="2" charset="-122"/>
              </a:rPr>
              <a:t>矩形活塞换能器辐射的声场分布</a:t>
            </a:r>
            <a:endParaRPr lang="zh-CN" altLang="en-US" sz="2800" b="1"/>
          </a:p>
        </p:txBody>
      </p:sp>
      <p:sp>
        <p:nvSpPr>
          <p:cNvPr id="3" name="文本框 2"/>
          <p:cNvSpPr txBox="1"/>
          <p:nvPr/>
        </p:nvSpPr>
        <p:spPr>
          <a:xfrm>
            <a:off x="475615" y="1906905"/>
            <a:ext cx="5080000" cy="518160"/>
          </a:xfrm>
          <a:prstGeom prst="rect">
            <a:avLst/>
          </a:prstGeom>
          <a:noFill/>
          <a:ln w="9525">
            <a:noFill/>
          </a:ln>
        </p:spPr>
        <p:txBody>
          <a:bodyPr>
            <a:spAutoFit/>
          </a:bodyPr>
          <a:p>
            <a:pPr marL="0" indent="0" algn="l"/>
            <a:r>
              <a:rPr lang="zh-CN" altLang="en-US" sz="2800" b="0" u="none">
                <a:solidFill>
                  <a:srgbClr val="000000"/>
                </a:solidFill>
                <a:latin typeface="宋体" panose="02010600030101010101" pitchFamily="2" charset="-122"/>
                <a:ea typeface="宋体" panose="02010600030101010101" pitchFamily="2" charset="-122"/>
                <a:cs typeface="宋体" panose="02010600030101010101" pitchFamily="2" charset="-122"/>
              </a:rPr>
              <a:t>声场坐标规定</a:t>
            </a:r>
            <a:r>
              <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2800" b="0" u="none">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zh-CN" altLang="en-US" sz="2800"/>
          </a:p>
        </p:txBody>
      </p:sp>
      <p:graphicFrame>
        <p:nvGraphicFramePr>
          <p:cNvPr id="4" name="对象 10"/>
          <p:cNvGraphicFramePr>
            <a:graphicFrameLocks noChangeAspect="1"/>
          </p:cNvGraphicFramePr>
          <p:nvPr/>
        </p:nvGraphicFramePr>
        <p:xfrm>
          <a:off x="866775" y="3926205"/>
          <a:ext cx="5714365" cy="716915"/>
        </p:xfrm>
        <a:graphic>
          <a:graphicData uri="http://schemas.openxmlformats.org/presentationml/2006/ole">
            <mc:AlternateContent xmlns:mc="http://schemas.openxmlformats.org/markup-compatibility/2006">
              <mc:Choice xmlns:v="urn:schemas-microsoft-com:vml" Requires="v">
                <p:oleObj spid="_x0000_s3076" name="" r:id="rId4" imgW="3302000" imgH="419100" progId="Equation.DSMT4">
                  <p:embed/>
                </p:oleObj>
              </mc:Choice>
              <mc:Fallback>
                <p:oleObj name="" r:id="rId4" imgW="3302000" imgH="419100" progId="Equation.DSMT4">
                  <p:embed/>
                  <p:pic>
                    <p:nvPicPr>
                      <p:cNvPr id="0" name="图片 3075"/>
                      <p:cNvPicPr/>
                      <p:nvPr/>
                    </p:nvPicPr>
                    <p:blipFill>
                      <a:blip r:embed="rId5"/>
                      <a:stretch>
                        <a:fillRect/>
                      </a:stretch>
                    </p:blipFill>
                    <p:spPr>
                      <a:xfrm>
                        <a:off x="866775" y="3926205"/>
                        <a:ext cx="5714365" cy="716915"/>
                      </a:xfrm>
                      <a:prstGeom prst="rect">
                        <a:avLst/>
                      </a:prstGeom>
                      <a:noFill/>
                      <a:ln w="38100">
                        <a:noFill/>
                        <a:miter/>
                      </a:ln>
                    </p:spPr>
                  </p:pic>
                </p:oleObj>
              </mc:Fallback>
            </mc:AlternateContent>
          </a:graphicData>
        </a:graphic>
      </p:graphicFrame>
      <p:sp>
        <p:nvSpPr>
          <p:cNvPr id="5" name="文本框 4"/>
          <p:cNvSpPr txBox="1"/>
          <p:nvPr/>
        </p:nvSpPr>
        <p:spPr>
          <a:xfrm>
            <a:off x="475615" y="3269615"/>
            <a:ext cx="5080000" cy="518160"/>
          </a:xfrm>
          <a:prstGeom prst="rect">
            <a:avLst/>
          </a:prstGeom>
          <a:noFill/>
          <a:ln w="9525">
            <a:noFill/>
          </a:ln>
        </p:spPr>
        <p:txBody>
          <a:bodyPr>
            <a:spAutoFit/>
          </a:bodyPr>
          <a:p>
            <a:pPr marL="0" indent="0" algn="l"/>
            <a:r>
              <a:rPr lang="zh-CN" altLang="en-US" sz="2800" b="0" u="none">
                <a:solidFill>
                  <a:srgbClr val="000000"/>
                </a:solidFill>
                <a:latin typeface="宋体" panose="02010600030101010101" pitchFamily="2" charset="-122"/>
                <a:ea typeface="宋体" panose="02010600030101010101" pitchFamily="2" charset="-122"/>
                <a:cs typeface="宋体" panose="02010600030101010101" pitchFamily="2" charset="-122"/>
              </a:rPr>
              <a:t>远场任一点</a:t>
            </a:r>
            <a:r>
              <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rPr>
              <a:t>M</a:t>
            </a:r>
            <a:r>
              <a:rPr lang="zh-CN" altLang="en-US" sz="2800" b="0" u="none">
                <a:solidFill>
                  <a:srgbClr val="000000"/>
                </a:solidFill>
                <a:latin typeface="宋体" panose="02010600030101010101" pitchFamily="2" charset="-122"/>
                <a:ea typeface="宋体" panose="02010600030101010101" pitchFamily="2" charset="-122"/>
                <a:cs typeface="宋体" panose="02010600030101010101" pitchFamily="2" charset="-122"/>
              </a:rPr>
              <a:t>处的声压振幅</a:t>
            </a:r>
            <a:r>
              <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6" name="对象 13"/>
          <p:cNvGraphicFramePr>
            <a:graphicFrameLocks noChangeAspect="1"/>
          </p:cNvGraphicFramePr>
          <p:nvPr/>
        </p:nvGraphicFramePr>
        <p:xfrm>
          <a:off x="7107555" y="3867785"/>
          <a:ext cx="3609340" cy="833120"/>
        </p:xfrm>
        <a:graphic>
          <a:graphicData uri="http://schemas.openxmlformats.org/presentationml/2006/ole">
            <mc:AlternateContent xmlns:mc="http://schemas.openxmlformats.org/markup-compatibility/2006">
              <mc:Choice xmlns:v="urn:schemas-microsoft-com:vml" Requires="v">
                <p:oleObj spid="_x0000_s7" name="" r:id="rId6" imgW="1803400" imgH="419100" progId="Equation.DSMT4">
                  <p:embed/>
                </p:oleObj>
              </mc:Choice>
              <mc:Fallback>
                <p:oleObj name="" r:id="rId6" imgW="1803400" imgH="419100" progId="Equation.DSMT4">
                  <p:embed/>
                  <p:pic>
                    <p:nvPicPr>
                      <p:cNvPr id="0" name="图片 3"/>
                      <p:cNvPicPr/>
                      <p:nvPr/>
                    </p:nvPicPr>
                    <p:blipFill>
                      <a:blip r:embed="rId7"/>
                      <a:stretch>
                        <a:fillRect/>
                      </a:stretch>
                    </p:blipFill>
                    <p:spPr>
                      <a:xfrm>
                        <a:off x="7107555" y="3867785"/>
                        <a:ext cx="3609340" cy="833120"/>
                      </a:xfrm>
                      <a:prstGeom prst="rect">
                        <a:avLst/>
                      </a:prstGeom>
                      <a:noFill/>
                      <a:ln w="38100">
                        <a:noFill/>
                        <a:miter/>
                      </a:ln>
                    </p:spPr>
                  </p:pic>
                </p:oleObj>
              </mc:Fallback>
            </mc:AlternateContent>
          </a:graphicData>
        </a:graphic>
      </p:graphicFrame>
      <p:pic>
        <p:nvPicPr>
          <p:cNvPr id="8" name="图片 52" descr="矩_声轴线中心_a10b10_f1m.png"/>
          <p:cNvPicPr>
            <a:picLocks noChangeAspect="1"/>
          </p:cNvPicPr>
          <p:nvPr/>
        </p:nvPicPr>
        <p:blipFill>
          <a:blip r:embed="rId8"/>
          <a:srcRect l="5852" r="5852" b="3741"/>
          <a:stretch>
            <a:fillRect/>
          </a:stretch>
        </p:blipFill>
        <p:spPr>
          <a:xfrm>
            <a:off x="6450965" y="4900930"/>
            <a:ext cx="2289175" cy="1866265"/>
          </a:xfrm>
          <a:prstGeom prst="rect">
            <a:avLst/>
          </a:prstGeom>
          <a:noFill/>
          <a:ln w="9525">
            <a:noFill/>
          </a:ln>
        </p:spPr>
      </p:pic>
      <p:pic>
        <p:nvPicPr>
          <p:cNvPr id="9" name="图片 53" descr="untitled.png"/>
          <p:cNvPicPr>
            <a:picLocks noChangeAspect="1"/>
          </p:cNvPicPr>
          <p:nvPr/>
        </p:nvPicPr>
        <p:blipFill>
          <a:blip r:embed="rId9"/>
          <a:srcRect l="5489" t="7643" r="3342" b="6369"/>
          <a:stretch>
            <a:fillRect/>
          </a:stretch>
        </p:blipFill>
        <p:spPr>
          <a:xfrm>
            <a:off x="9351010" y="5013960"/>
            <a:ext cx="2479040" cy="1753235"/>
          </a:xfrm>
          <a:prstGeom prst="rect">
            <a:avLst/>
          </a:prstGeom>
          <a:noFill/>
          <a:ln w="9525">
            <a:noFill/>
          </a:ln>
        </p:spPr>
      </p:pic>
      <p:sp>
        <p:nvSpPr>
          <p:cNvPr id="11" name="文本框 10"/>
          <p:cNvSpPr txBox="1"/>
          <p:nvPr/>
        </p:nvSpPr>
        <p:spPr>
          <a:xfrm>
            <a:off x="2701290" y="5316855"/>
            <a:ext cx="5080000" cy="518160"/>
          </a:xfrm>
          <a:prstGeom prst="rect">
            <a:avLst/>
          </a:prstGeom>
          <a:noFill/>
          <a:ln w="9525">
            <a:noFill/>
          </a:ln>
        </p:spPr>
        <p:txBody>
          <a:bodyPr>
            <a:spAutoFit/>
          </a:bodyPr>
          <a:p>
            <a:pPr marL="0" indent="0" algn="l"/>
            <a:r>
              <a:rPr lang="zh-CN" altLang="en-US" sz="2800" b="0" u="none">
                <a:solidFill>
                  <a:srgbClr val="000000"/>
                </a:solidFill>
                <a:latin typeface="宋体" panose="02010600030101010101" pitchFamily="2" charset="-122"/>
                <a:ea typeface="宋体" panose="02010600030101010101" pitchFamily="2" charset="-122"/>
                <a:cs typeface="宋体" panose="02010600030101010101" pitchFamily="2" charset="-122"/>
              </a:rPr>
              <a:t>可视化仿真结果</a:t>
            </a:r>
            <a:r>
              <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advTm="2031"/>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54" descr="矩_f0"/>
          <p:cNvPicPr>
            <a:picLocks noChangeAspect="1"/>
          </p:cNvPicPr>
          <p:nvPr/>
        </p:nvPicPr>
        <p:blipFill>
          <a:blip r:embed="rId1"/>
          <a:stretch>
            <a:fillRect/>
          </a:stretch>
        </p:blipFill>
        <p:spPr>
          <a:xfrm>
            <a:off x="3430905" y="4107815"/>
            <a:ext cx="2000250" cy="1735455"/>
          </a:xfrm>
          <a:prstGeom prst="rect">
            <a:avLst/>
          </a:prstGeom>
          <a:noFill/>
          <a:ln w="9525">
            <a:noFill/>
          </a:ln>
        </p:spPr>
      </p:pic>
      <p:pic>
        <p:nvPicPr>
          <p:cNvPr id="3" name="图片 55" descr="矩_f0"/>
          <p:cNvPicPr>
            <a:picLocks noChangeAspect="1"/>
          </p:cNvPicPr>
          <p:nvPr/>
        </p:nvPicPr>
        <p:blipFill>
          <a:blip r:embed="rId2"/>
          <a:stretch>
            <a:fillRect/>
          </a:stretch>
        </p:blipFill>
        <p:spPr>
          <a:xfrm>
            <a:off x="5464175" y="4045585"/>
            <a:ext cx="2112010" cy="1734820"/>
          </a:xfrm>
          <a:prstGeom prst="rect">
            <a:avLst/>
          </a:prstGeom>
          <a:noFill/>
          <a:ln w="9525">
            <a:noFill/>
          </a:ln>
        </p:spPr>
      </p:pic>
      <p:pic>
        <p:nvPicPr>
          <p:cNvPr id="4" name="图片 56" descr="矩_f1m_ab15"/>
          <p:cNvPicPr>
            <a:picLocks noChangeAspect="1"/>
          </p:cNvPicPr>
          <p:nvPr/>
        </p:nvPicPr>
        <p:blipFill>
          <a:blip r:embed="rId3"/>
          <a:stretch>
            <a:fillRect/>
          </a:stretch>
        </p:blipFill>
        <p:spPr>
          <a:xfrm>
            <a:off x="7597140" y="4045585"/>
            <a:ext cx="1979930" cy="1734820"/>
          </a:xfrm>
          <a:prstGeom prst="rect">
            <a:avLst/>
          </a:prstGeom>
          <a:noFill/>
          <a:ln w="9525">
            <a:noFill/>
          </a:ln>
        </p:spPr>
      </p:pic>
      <p:pic>
        <p:nvPicPr>
          <p:cNvPr id="5" name="图片 57" descr="矩_f1m_ab25"/>
          <p:cNvPicPr>
            <a:picLocks noChangeAspect="1"/>
          </p:cNvPicPr>
          <p:nvPr/>
        </p:nvPicPr>
        <p:blipFill>
          <a:blip r:embed="rId4"/>
          <a:stretch>
            <a:fillRect/>
          </a:stretch>
        </p:blipFill>
        <p:spPr>
          <a:xfrm>
            <a:off x="9653270" y="4045585"/>
            <a:ext cx="1948815" cy="1734820"/>
          </a:xfrm>
          <a:prstGeom prst="rect">
            <a:avLst/>
          </a:prstGeom>
          <a:noFill/>
          <a:ln w="9525">
            <a:noFill/>
          </a:ln>
        </p:spPr>
      </p:pic>
      <p:sp>
        <p:nvSpPr>
          <p:cNvPr id="4101" name="PA_等腰三角形 2"/>
          <p:cNvSpPr>
            <a:spLocks noChangeArrowheads="1"/>
          </p:cNvSpPr>
          <p:nvPr>
            <p:custDataLst>
              <p:tags r:id="rId5"/>
            </p:custDataLst>
          </p:nvPr>
        </p:nvSpPr>
        <p:spPr bwMode="auto">
          <a:xfrm rot="10800000">
            <a:off x="57151" y="4291013"/>
            <a:ext cx="4371975" cy="2570162"/>
          </a:xfrm>
          <a:custGeom>
            <a:avLst/>
            <a:gdLst>
              <a:gd name="T0" fmla="*/ 0 w 1842868"/>
              <a:gd name="T1" fmla="*/ 0 h 1083213"/>
              <a:gd name="T2" fmla="*/ 38322619 w 1842868"/>
              <a:gd name="T3" fmla="*/ 28 h 1083213"/>
              <a:gd name="T4" fmla="*/ 58375150 w 1842868"/>
              <a:gd name="T5" fmla="*/ 34332105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03200" dist="38100" sx="102000" sy="102000" algn="l" rotWithShape="0">
              <a:prstClr val="black">
                <a:alpha val="33000"/>
              </a:prst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4102" name="PA_等腰三角形 2"/>
          <p:cNvSpPr>
            <a:spLocks noChangeArrowheads="1"/>
          </p:cNvSpPr>
          <p:nvPr>
            <p:custDataLst>
              <p:tags r:id="rId6"/>
            </p:custDataLst>
          </p:nvPr>
        </p:nvSpPr>
        <p:spPr bwMode="auto">
          <a:xfrm rot="10800000" flipV="1">
            <a:off x="7878445" y="0"/>
            <a:ext cx="3164840" cy="1571625"/>
          </a:xfrm>
          <a:custGeom>
            <a:avLst/>
            <a:gdLst>
              <a:gd name="T0" fmla="*/ 0 w 1842868"/>
              <a:gd name="T1" fmla="*/ 0 h 1083213"/>
              <a:gd name="T2" fmla="*/ 38322619 w 1842868"/>
              <a:gd name="T3" fmla="*/ 28 h 1083213"/>
              <a:gd name="T4" fmla="*/ 58375150 w 1842868"/>
              <a:gd name="T5" fmla="*/ 34332158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41300" dist="50800" dir="5400000" algn="ctr" rotWithShape="0">
              <a:srgbClr val="000000">
                <a:alpha val="24000"/>
              </a:srgb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6" name="文本框 5"/>
          <p:cNvSpPr txBox="1"/>
          <p:nvPr/>
        </p:nvSpPr>
        <p:spPr>
          <a:xfrm>
            <a:off x="570230" y="838835"/>
            <a:ext cx="4830445" cy="518160"/>
          </a:xfrm>
          <a:prstGeom prst="rect">
            <a:avLst/>
          </a:prstGeom>
          <a:noFill/>
        </p:spPr>
        <p:txBody>
          <a:bodyPr wrap="none" rtlCol="0" anchor="t">
            <a:spAutoFit/>
          </a:bodyPr>
          <a:p>
            <a:pPr marL="0" indent="0" algn="l"/>
            <a:r>
              <a:rPr lang="zh-CN" altLang="en-US" sz="2800" b="1">
                <a:solidFill>
                  <a:srgbClr val="000000"/>
                </a:solidFill>
                <a:latin typeface="宋体" panose="02010600030101010101" pitchFamily="2" charset="-122"/>
                <a:cs typeface="宋体" panose="02010600030101010101" pitchFamily="2" charset="-122"/>
                <a:sym typeface="+mn-ea"/>
              </a:rPr>
              <a:t>换能器的指向性理论及可视化</a:t>
            </a:r>
            <a:endParaRPr lang="zh-CN" altLang="en-US" sz="2800" b="1"/>
          </a:p>
        </p:txBody>
      </p:sp>
      <p:graphicFrame>
        <p:nvGraphicFramePr>
          <p:cNvPr id="7" name="对象 14"/>
          <p:cNvGraphicFramePr>
            <a:graphicFrameLocks noChangeAspect="1"/>
          </p:cNvGraphicFramePr>
          <p:nvPr/>
        </p:nvGraphicFramePr>
        <p:xfrm>
          <a:off x="4491355" y="1621790"/>
          <a:ext cx="5980430" cy="772795"/>
        </p:xfrm>
        <a:graphic>
          <a:graphicData uri="http://schemas.openxmlformats.org/presentationml/2006/ole">
            <mc:AlternateContent xmlns:mc="http://schemas.openxmlformats.org/markup-compatibility/2006">
              <mc:Choice xmlns:v="urn:schemas-microsoft-com:vml" Requires="v">
                <p:oleObj spid="_x0000_s3076" name="" r:id="rId7" imgW="3213100" imgH="419100" progId="Equation.DSMT4">
                  <p:embed/>
                </p:oleObj>
              </mc:Choice>
              <mc:Fallback>
                <p:oleObj name="" r:id="rId7" imgW="3213100" imgH="419100" progId="Equation.DSMT4">
                  <p:embed/>
                  <p:pic>
                    <p:nvPicPr>
                      <p:cNvPr id="0" name="图片 3075"/>
                      <p:cNvPicPr/>
                      <p:nvPr/>
                    </p:nvPicPr>
                    <p:blipFill>
                      <a:blip r:embed="rId8"/>
                      <a:stretch>
                        <a:fillRect/>
                      </a:stretch>
                    </p:blipFill>
                    <p:spPr>
                      <a:xfrm>
                        <a:off x="4491355" y="1621790"/>
                        <a:ext cx="5980430" cy="772795"/>
                      </a:xfrm>
                      <a:prstGeom prst="rect">
                        <a:avLst/>
                      </a:prstGeom>
                      <a:noFill/>
                      <a:ln w="38100">
                        <a:noFill/>
                        <a:miter/>
                      </a:ln>
                    </p:spPr>
                  </p:pic>
                </p:oleObj>
              </mc:Fallback>
            </mc:AlternateContent>
          </a:graphicData>
        </a:graphic>
      </p:graphicFrame>
      <p:sp>
        <p:nvSpPr>
          <p:cNvPr id="8" name="文本框 7"/>
          <p:cNvSpPr txBox="1"/>
          <p:nvPr/>
        </p:nvSpPr>
        <p:spPr>
          <a:xfrm>
            <a:off x="1351280" y="1693545"/>
            <a:ext cx="2672080" cy="518160"/>
          </a:xfrm>
          <a:prstGeom prst="rect">
            <a:avLst/>
          </a:prstGeom>
          <a:noFill/>
        </p:spPr>
        <p:txBody>
          <a:bodyPr wrap="none" rtlCol="0">
            <a:spAutoFit/>
          </a:bodyPr>
          <a:p>
            <a:r>
              <a:rPr lang="zh-CN" altLang="en-US" sz="2800"/>
              <a:t>指向性表达式：</a:t>
            </a:r>
            <a:endParaRPr lang="zh-CN" altLang="en-US" sz="2800"/>
          </a:p>
        </p:txBody>
      </p:sp>
      <p:sp>
        <p:nvSpPr>
          <p:cNvPr id="11" name="文本框 10"/>
          <p:cNvSpPr txBox="1"/>
          <p:nvPr/>
        </p:nvSpPr>
        <p:spPr>
          <a:xfrm>
            <a:off x="1363980" y="3022600"/>
            <a:ext cx="5080000" cy="518160"/>
          </a:xfrm>
          <a:prstGeom prst="rect">
            <a:avLst/>
          </a:prstGeom>
          <a:noFill/>
          <a:ln w="9525">
            <a:noFill/>
          </a:ln>
        </p:spPr>
        <p:txBody>
          <a:bodyPr>
            <a:spAutoFit/>
          </a:bodyPr>
          <a:p>
            <a:pPr marL="0" indent="0" algn="l"/>
            <a:r>
              <a:rPr lang="zh-CN" altLang="en-US" sz="2800" b="0" u="none">
                <a:solidFill>
                  <a:srgbClr val="000000"/>
                </a:solidFill>
                <a:latin typeface="宋体" panose="02010600030101010101" pitchFamily="2" charset="-122"/>
                <a:ea typeface="宋体" panose="02010600030101010101" pitchFamily="2" charset="-122"/>
                <a:cs typeface="宋体" panose="02010600030101010101" pitchFamily="2" charset="-122"/>
              </a:rPr>
              <a:t>可视化仿真结果</a:t>
            </a:r>
            <a:r>
              <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advTm="2031"/>
  <p:timing>
    <p:tnLst>
      <p:par>
        <p:cTn id="1" dur="indefinite" restart="never" nodeType="tmRoot"/>
      </p:par>
    </p:tnLst>
  </p:timing>
</p:sld>
</file>

<file path=ppt/tags/tag1.xml><?xml version="1.0" encoding="utf-8"?>
<p:tagLst xmlns:p="http://schemas.openxmlformats.org/presentationml/2006/main">
  <p:tag name="PA" val="v3.0.1"/>
</p:tagLst>
</file>

<file path=ppt/tags/tag10.xml><?xml version="1.0" encoding="utf-8"?>
<p:tagLst xmlns:p="http://schemas.openxmlformats.org/presentationml/2006/main">
  <p:tag name="PA" val="v3.0.1"/>
</p:tagLst>
</file>

<file path=ppt/tags/tag11.xml><?xml version="1.0" encoding="utf-8"?>
<p:tagLst xmlns:p="http://schemas.openxmlformats.org/presentationml/2006/main">
  <p:tag name="PA" val="v3.0.1"/>
</p:tagLst>
</file>

<file path=ppt/tags/tag12.xml><?xml version="1.0" encoding="utf-8"?>
<p:tagLst xmlns:p="http://schemas.openxmlformats.org/presentationml/2006/main">
  <p:tag name="PA" val="v3.0.1"/>
</p:tagLst>
</file>

<file path=ppt/tags/tag13.xml><?xml version="1.0" encoding="utf-8"?>
<p:tagLst xmlns:p="http://schemas.openxmlformats.org/presentationml/2006/main">
  <p:tag name="PA" val="v3.0.1"/>
</p:tagLst>
</file>

<file path=ppt/tags/tag14.xml><?xml version="1.0" encoding="utf-8"?>
<p:tagLst xmlns:p="http://schemas.openxmlformats.org/presentationml/2006/main">
  <p:tag name="PA" val="v3.0.1"/>
</p:tagLst>
</file>

<file path=ppt/tags/tag15.xml><?xml version="1.0" encoding="utf-8"?>
<p:tagLst xmlns:p="http://schemas.openxmlformats.org/presentationml/2006/main">
  <p:tag name="PA" val="v3.0.1"/>
</p:tagLst>
</file>

<file path=ppt/tags/tag16.xml><?xml version="1.0" encoding="utf-8"?>
<p:tagLst xmlns:p="http://schemas.openxmlformats.org/presentationml/2006/main">
  <p:tag name="PA" val="v3.0.1"/>
</p:tagLst>
</file>

<file path=ppt/tags/tag17.xml><?xml version="1.0" encoding="utf-8"?>
<p:tagLst xmlns:p="http://schemas.openxmlformats.org/presentationml/2006/main">
  <p:tag name="PA" val="v3.0.1"/>
</p:tagLst>
</file>

<file path=ppt/tags/tag18.xml><?xml version="1.0" encoding="utf-8"?>
<p:tagLst xmlns:p="http://schemas.openxmlformats.org/presentationml/2006/main">
  <p:tag name="PA" val="v3.0.1"/>
</p:tagLst>
</file>

<file path=ppt/tags/tag19.xml><?xml version="1.0" encoding="utf-8"?>
<p:tagLst xmlns:p="http://schemas.openxmlformats.org/presentationml/2006/main">
  <p:tag name="PA" val="v3.0.1"/>
</p:tagLst>
</file>

<file path=ppt/tags/tag2.xml><?xml version="1.0" encoding="utf-8"?>
<p:tagLst xmlns:p="http://schemas.openxmlformats.org/presentationml/2006/main">
  <p:tag name="PA" val="v3.0.1"/>
</p:tagLst>
</file>

<file path=ppt/tags/tag20.xml><?xml version="1.0" encoding="utf-8"?>
<p:tagLst xmlns:p="http://schemas.openxmlformats.org/presentationml/2006/main">
  <p:tag name="PA" val="v3.0.1"/>
</p:tagLst>
</file>

<file path=ppt/tags/tag21.xml><?xml version="1.0" encoding="utf-8"?>
<p:tagLst xmlns:p="http://schemas.openxmlformats.org/presentationml/2006/main">
  <p:tag name="PA" val="v3.0.1"/>
</p:tagLst>
</file>

<file path=ppt/tags/tag22.xml><?xml version="1.0" encoding="utf-8"?>
<p:tagLst xmlns:p="http://schemas.openxmlformats.org/presentationml/2006/main">
  <p:tag name="PA" val="v3.0.1"/>
</p:tagLst>
</file>

<file path=ppt/tags/tag23.xml><?xml version="1.0" encoding="utf-8"?>
<p:tagLst xmlns:p="http://schemas.openxmlformats.org/presentationml/2006/main">
  <p:tag name="PA" val="v3.0.1"/>
</p:tagLst>
</file>

<file path=ppt/tags/tag24.xml><?xml version="1.0" encoding="utf-8"?>
<p:tagLst xmlns:p="http://schemas.openxmlformats.org/presentationml/2006/main">
  <p:tag name="PA" val="v3.0.1"/>
</p:tagLst>
</file>

<file path=ppt/tags/tag3.xml><?xml version="1.0" encoding="utf-8"?>
<p:tagLst xmlns:p="http://schemas.openxmlformats.org/presentationml/2006/main">
  <p:tag name="PA" val="v3.0.1"/>
</p:tagLst>
</file>

<file path=ppt/tags/tag4.xml><?xml version="1.0" encoding="utf-8"?>
<p:tagLst xmlns:p="http://schemas.openxmlformats.org/presentationml/2006/main">
  <p:tag name="PA" val="v3.0.1"/>
</p:tagLst>
</file>

<file path=ppt/tags/tag5.xml><?xml version="1.0" encoding="utf-8"?>
<p:tagLst xmlns:p="http://schemas.openxmlformats.org/presentationml/2006/main">
  <p:tag name="PA" val="v3.0.1"/>
</p:tagLst>
</file>

<file path=ppt/tags/tag6.xml><?xml version="1.0" encoding="utf-8"?>
<p:tagLst xmlns:p="http://schemas.openxmlformats.org/presentationml/2006/main">
  <p:tag name="PA" val="v3.0.1"/>
</p:tagLst>
</file>

<file path=ppt/tags/tag7.xml><?xml version="1.0" encoding="utf-8"?>
<p:tagLst xmlns:p="http://schemas.openxmlformats.org/presentationml/2006/main">
  <p:tag name="PA" val="v3.0.1"/>
</p:tagLst>
</file>

<file path=ppt/tags/tag8.xml><?xml version="1.0" encoding="utf-8"?>
<p:tagLst xmlns:p="http://schemas.openxmlformats.org/presentationml/2006/main">
  <p:tag name="PA" val="v3.0.1"/>
</p:tagLst>
</file>

<file path=ppt/tags/tag9.xml><?xml version="1.0" encoding="utf-8"?>
<p:tagLst xmlns:p="http://schemas.openxmlformats.org/presentationml/2006/main">
  <p:tag name="PA" val="v3.0.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ww.1ppt.com">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544</Words>
  <Application>WPS 演示</Application>
  <PresentationFormat>自定义</PresentationFormat>
  <Paragraphs>85</Paragraphs>
  <Slides>13</Slides>
  <Notes>1</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10</vt:i4>
      </vt:variant>
      <vt:variant>
        <vt:lpstr>幻灯片标题</vt:lpstr>
      </vt:variant>
      <vt:variant>
        <vt:i4>13</vt:i4>
      </vt:variant>
    </vt:vector>
  </HeadingPairs>
  <TitlesOfParts>
    <vt:vector size="33" baseType="lpstr">
      <vt:lpstr>Arial</vt:lpstr>
      <vt:lpstr>宋体</vt:lpstr>
      <vt:lpstr>Wingdings</vt:lpstr>
      <vt:lpstr>等线 Light</vt:lpstr>
      <vt:lpstr>Calibri Light</vt:lpstr>
      <vt:lpstr>Calibri</vt:lpstr>
      <vt:lpstr>微软雅黑</vt:lpstr>
      <vt:lpstr>等线</vt:lpstr>
      <vt:lpstr>第一PPT，www.1ppt.com</vt:lpstr>
      <vt:lpstr>www.1ppt.com</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谭智源</cp:lastModifiedBy>
  <cp:revision>154</cp:revision>
  <dcterms:created xsi:type="dcterms:W3CDTF">2015-08-25T05:38:00Z</dcterms:created>
  <dcterms:modified xsi:type="dcterms:W3CDTF">2017-05-18T07:15:23Z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2052-10.1.0.6235</vt:lpwstr>
  </property>
</Properties>
</file>