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7"/>
  </p:notesMasterIdLst>
  <p:handoutMasterIdLst>
    <p:handoutMasterId r:id="rId38"/>
  </p:handoutMasterIdLst>
  <p:sldIdLst>
    <p:sldId id="526" r:id="rId2"/>
    <p:sldId id="575" r:id="rId3"/>
    <p:sldId id="576" r:id="rId4"/>
    <p:sldId id="577" r:id="rId5"/>
    <p:sldId id="568" r:id="rId6"/>
    <p:sldId id="572" r:id="rId7"/>
    <p:sldId id="573" r:id="rId8"/>
    <p:sldId id="569" r:id="rId9"/>
    <p:sldId id="574" r:id="rId10"/>
    <p:sldId id="571" r:id="rId11"/>
    <p:sldId id="561" r:id="rId12"/>
    <p:sldId id="580" r:id="rId13"/>
    <p:sldId id="581" r:id="rId14"/>
    <p:sldId id="583" r:id="rId15"/>
    <p:sldId id="570" r:id="rId16"/>
    <p:sldId id="530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63" r:id="rId29"/>
    <p:sldId id="564" r:id="rId30"/>
    <p:sldId id="558" r:id="rId31"/>
    <p:sldId id="547" r:id="rId32"/>
    <p:sldId id="548" r:id="rId33"/>
    <p:sldId id="550" r:id="rId34"/>
    <p:sldId id="565" r:id="rId35"/>
    <p:sldId id="559" r:id="rId3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0000"/>
      </a:lnSpc>
      <a:spcBef>
        <a:spcPct val="20000"/>
      </a:spcBef>
      <a:spcAft>
        <a:spcPct val="0"/>
      </a:spcAft>
      <a:buClr>
        <a:schemeClr val="tx1"/>
      </a:buClr>
      <a:buSzPct val="80000"/>
      <a:buFont typeface="Wingdings" pitchFamily="2" charset="2"/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lnSpc>
        <a:spcPct val="120000"/>
      </a:lnSpc>
      <a:spcBef>
        <a:spcPct val="20000"/>
      </a:spcBef>
      <a:spcAft>
        <a:spcPct val="0"/>
      </a:spcAft>
      <a:buClr>
        <a:schemeClr val="tx1"/>
      </a:buClr>
      <a:buSzPct val="80000"/>
      <a:buFont typeface="Wingdings" pitchFamily="2" charset="2"/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lnSpc>
        <a:spcPct val="120000"/>
      </a:lnSpc>
      <a:spcBef>
        <a:spcPct val="20000"/>
      </a:spcBef>
      <a:spcAft>
        <a:spcPct val="0"/>
      </a:spcAft>
      <a:buClr>
        <a:schemeClr val="tx1"/>
      </a:buClr>
      <a:buSzPct val="80000"/>
      <a:buFont typeface="Wingdings" pitchFamily="2" charset="2"/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lnSpc>
        <a:spcPct val="120000"/>
      </a:lnSpc>
      <a:spcBef>
        <a:spcPct val="20000"/>
      </a:spcBef>
      <a:spcAft>
        <a:spcPct val="0"/>
      </a:spcAft>
      <a:buClr>
        <a:schemeClr val="tx1"/>
      </a:buClr>
      <a:buSzPct val="80000"/>
      <a:buFont typeface="Wingdings" pitchFamily="2" charset="2"/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lnSpc>
        <a:spcPct val="120000"/>
      </a:lnSpc>
      <a:spcBef>
        <a:spcPct val="20000"/>
      </a:spcBef>
      <a:spcAft>
        <a:spcPct val="0"/>
      </a:spcAft>
      <a:buClr>
        <a:schemeClr val="tx1"/>
      </a:buClr>
      <a:buSzPct val="80000"/>
      <a:buFont typeface="Wingdings" pitchFamily="2" charset="2"/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5E3F3"/>
    <a:srgbClr val="FFFFFF"/>
    <a:srgbClr val="FF0000"/>
    <a:srgbClr val="FF6600"/>
    <a:srgbClr val="E3D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90" autoAdjust="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pPr>
              <a:defRPr/>
            </a:pPr>
            <a:fld id="{95B01064-FCC8-4740-9ED9-11F36E7CF2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607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pPr>
              <a:defRPr/>
            </a:pPr>
            <a:fld id="{4DF57427-B8B5-4D24-A9D7-9D6F6382E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817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D74EE-A676-4A14-A8A0-1A5E853B401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375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7875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875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A3878-68F3-45F5-8CE5-B10A94805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6A2AB-B9EE-408D-BB4B-51D32C4155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AFC95-745C-4519-8D02-578071E7E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9F0A-462E-4C69-95AA-11A5CD682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FCA52-35BE-435D-97C2-A408D337DE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E62D2-D264-4337-A19B-38BEDDBEB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B25B2-8CD4-4E83-80AD-E0B7F4C85B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3C547-B64A-4E2F-A6FC-68A598118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A150F-B1C5-4363-A5AD-8A53B12CA1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7003D-06A9-418B-9E36-B2D925D2A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ABAD4-93F4-4D00-B7FE-FF47E0DCFB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86436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8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864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59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864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2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3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7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60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864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6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61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86487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8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9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90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91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92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93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069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8649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649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649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6498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7864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65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65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65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65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2082EF7-E0C7-46B1-9175-A6A81E4D7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836613"/>
            <a:ext cx="8640960" cy="24479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8000" b="1" dirty="0">
                <a:solidFill>
                  <a:schemeClr val="tx1"/>
                </a:solidFill>
                <a:effectLst/>
                <a:ea typeface="华文新魏" pitchFamily="2" charset="-122"/>
              </a:rPr>
              <a:t>智能优化方法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826371" name="Text Box 3"/>
          <p:cNvSpPr txBox="1">
            <a:spLocks noChangeArrowheads="1"/>
          </p:cNvSpPr>
          <p:nvPr/>
        </p:nvSpPr>
        <p:spPr bwMode="auto">
          <a:xfrm>
            <a:off x="4140200" y="4945063"/>
            <a:ext cx="4176713" cy="123110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algn="r">
              <a:lnSpc>
                <a:spcPct val="90000"/>
              </a:lnSpc>
              <a:spcBef>
                <a:spcPct val="50000"/>
              </a:spcBef>
              <a:buSzPct val="90000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王洪峰</a:t>
            </a: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09600" indent="-609600" algn="r">
              <a:lnSpc>
                <a:spcPct val="90000"/>
              </a:lnSpc>
              <a:spcBef>
                <a:spcPct val="50000"/>
              </a:spcBef>
              <a:buSzPct val="90000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Email: hfwang@mail.neu.edu.cn</a:t>
            </a:r>
          </a:p>
          <a:p>
            <a:pPr marL="609600" indent="-609600" algn="r">
              <a:lnSpc>
                <a:spcPct val="90000"/>
              </a:lnSpc>
              <a:spcBef>
                <a:spcPct val="50000"/>
              </a:spcBef>
              <a:buSzPct val="90000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东北大学信息科学与工程学院</a:t>
            </a: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课程理解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方法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V.S.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元启发式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Definition of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Osman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and Kelly (1996)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Definition of Glover (1997)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68797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A </a:t>
            </a:r>
            <a:r>
              <a:rPr lang="en-US" altLang="zh-CN" sz="1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meta-heuristic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refers to a master strategy that guides and modifies other heuristics to produce solutions beyond those that are normally generated in a quest for local optimality …</a:t>
            </a: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27569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A </a:t>
            </a:r>
            <a:r>
              <a:rPr lang="en-US" altLang="zh-CN" sz="1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meta-heuristic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is an iterative generation process which guides a subordinate heuristic …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课程理解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ea typeface="华文新魏" pitchFamily="2" charset="-122"/>
              </a:rPr>
              <a:t>这是一门关于计算智能的课程</a:t>
            </a:r>
            <a:endParaRPr lang="en-US" altLang="zh-CN" b="1" dirty="0"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宋体" pitchFamily="2" charset="-122"/>
                <a:ea typeface="华文新魏" pitchFamily="2" charset="-122"/>
              </a:rPr>
              <a:t>这是一门介绍优化工具的课程</a:t>
            </a:r>
            <a:endParaRPr lang="en-US" altLang="zh-CN" b="1" dirty="0"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宋体" pitchFamily="2" charset="-122"/>
                <a:ea typeface="华文新魏" pitchFamily="2" charset="-122"/>
              </a:rPr>
              <a:t>这是一门注重技巧学习的课程</a:t>
            </a:r>
            <a:endParaRPr lang="en-US" altLang="zh-CN" b="1" dirty="0">
              <a:latin typeface="宋体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3F1B4-C64B-406B-AC4F-5E90D154824B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课程安排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 typeface="宋体" pitchFamily="2" charset="-122"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No.1	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导言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No.2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伪随机数的产生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No.3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禁忌搜索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No.4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模拟退火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No.5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遗传算法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62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5126E-6DA9-4A80-8030-BA061B97778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课程安排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No.6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粒子群优化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No.7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蚁群算法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No.8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差分进化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No.9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算法回顾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No. 10	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期末测试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22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授课要求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800" b="1" dirty="0">
                <a:latin typeface="宋体" pitchFamily="2" charset="-122"/>
                <a:ea typeface="华文新魏" pitchFamily="2" charset="-122"/>
              </a:rPr>
              <a:t>成绩：平时作业（</a:t>
            </a:r>
            <a:r>
              <a:rPr lang="en-US" altLang="zh-CN" sz="2800" b="1" dirty="0">
                <a:latin typeface="宋体" pitchFamily="2" charset="-122"/>
                <a:ea typeface="华文新魏" pitchFamily="2" charset="-122"/>
              </a:rPr>
              <a:t>20%</a:t>
            </a:r>
            <a:r>
              <a:rPr lang="zh-CN" altLang="en-US" sz="2800" b="1" dirty="0">
                <a:latin typeface="宋体" pitchFamily="2" charset="-122"/>
                <a:ea typeface="华文新魏" pitchFamily="2" charset="-122"/>
              </a:rPr>
              <a:t>）</a:t>
            </a:r>
            <a:r>
              <a:rPr lang="en-US" altLang="zh-CN" sz="2800" b="1" dirty="0">
                <a:latin typeface="宋体" pitchFamily="2" charset="-122"/>
                <a:ea typeface="华文新魏" pitchFamily="2" charset="-122"/>
              </a:rPr>
              <a:t>+</a:t>
            </a:r>
            <a:r>
              <a:rPr lang="zh-CN" altLang="en-US" sz="2800" b="1" dirty="0">
                <a:latin typeface="宋体" pitchFamily="2" charset="-122"/>
                <a:ea typeface="华文新魏" pitchFamily="2" charset="-122"/>
              </a:rPr>
              <a:t>实验报告（</a:t>
            </a:r>
            <a:r>
              <a:rPr lang="en-US" altLang="zh-CN" sz="2800" b="1" dirty="0">
                <a:latin typeface="宋体" pitchFamily="2" charset="-122"/>
                <a:ea typeface="华文新魏" pitchFamily="2" charset="-122"/>
              </a:rPr>
              <a:t>40%</a:t>
            </a:r>
            <a:r>
              <a:rPr lang="zh-CN" altLang="en-US" sz="2800" b="1" dirty="0">
                <a:latin typeface="宋体" pitchFamily="2" charset="-122"/>
                <a:ea typeface="华文新魏" pitchFamily="2" charset="-122"/>
              </a:rPr>
              <a:t>）</a:t>
            </a:r>
            <a:r>
              <a:rPr lang="en-US" altLang="zh-CN" sz="2800" b="1" dirty="0">
                <a:latin typeface="宋体" pitchFamily="2" charset="-122"/>
                <a:ea typeface="华文新魏" pitchFamily="2" charset="-122"/>
              </a:rPr>
              <a:t>+</a:t>
            </a:r>
            <a:r>
              <a:rPr lang="zh-CN" altLang="en-US" sz="2800" b="1" dirty="0">
                <a:latin typeface="宋体" pitchFamily="2" charset="-122"/>
                <a:ea typeface="华文新魏" pitchFamily="2" charset="-122"/>
              </a:rPr>
              <a:t>期末测试（</a:t>
            </a:r>
            <a:r>
              <a:rPr lang="en-US" altLang="zh-CN" sz="2800" b="1" dirty="0">
                <a:latin typeface="宋体" pitchFamily="2" charset="-122"/>
                <a:ea typeface="华文新魏" pitchFamily="2" charset="-122"/>
              </a:rPr>
              <a:t>40%</a:t>
            </a:r>
            <a:r>
              <a:rPr lang="zh-CN" altLang="en-US" sz="2800" b="1" dirty="0">
                <a:latin typeface="宋体" pitchFamily="2" charset="-122"/>
                <a:ea typeface="华文新魏" pitchFamily="2" charset="-122"/>
              </a:rPr>
              <a:t>）</a:t>
            </a:r>
            <a:endParaRPr lang="en-US" altLang="zh-CN" sz="2800" b="1" dirty="0">
              <a:latin typeface="宋体" pitchFamily="2" charset="-122"/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800" b="1" dirty="0">
                <a:latin typeface="宋体" pitchFamily="2" charset="-122"/>
                <a:ea typeface="华文新魏" pitchFamily="2" charset="-122"/>
              </a:rPr>
              <a:t>平时作业：课上完成，随堂提交</a:t>
            </a:r>
            <a:endParaRPr lang="en-US" altLang="zh-CN" sz="2800" b="1" dirty="0">
              <a:latin typeface="宋体" pitchFamily="2" charset="-122"/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800" b="1" dirty="0">
                <a:latin typeface="宋体" pitchFamily="2" charset="-122"/>
                <a:ea typeface="华文新魏" pitchFamily="2" charset="-122"/>
              </a:rPr>
              <a:t>实验报告：独立完成，提交报告</a:t>
            </a:r>
            <a:endParaRPr lang="en-US" altLang="zh-CN" sz="2800" b="1" dirty="0">
              <a:latin typeface="宋体" pitchFamily="2" charset="-122"/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800" b="1" dirty="0">
                <a:latin typeface="宋体" pitchFamily="2" charset="-122"/>
                <a:ea typeface="华文新魏" pitchFamily="2" charset="-122"/>
              </a:rPr>
              <a:t>期末测试：随堂考试</a:t>
            </a:r>
            <a:endParaRPr lang="en-US" altLang="zh-CN" sz="2800" b="1" dirty="0">
              <a:latin typeface="宋体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92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课程目标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宋体" pitchFamily="2" charset="-122"/>
                <a:ea typeface="华文新魏" pitchFamily="2" charset="-122"/>
              </a:rPr>
              <a:t>理解智能优化算法机理和内涵</a:t>
            </a:r>
            <a:endParaRPr lang="en-US" altLang="zh-CN" b="1" dirty="0">
              <a:latin typeface="宋体" pitchFamily="2" charset="-122"/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能够实现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3-4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种智能优化算法程序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宋体" pitchFamily="2" charset="-122"/>
                <a:ea typeface="华文新魏" pitchFamily="2" charset="-122"/>
              </a:rPr>
              <a:t>掌握智能优化算法在经典科学和工程问题上应用技巧</a:t>
            </a:r>
            <a:endParaRPr lang="en-US" altLang="zh-CN" b="1" dirty="0">
              <a:latin typeface="宋体" pitchFamily="2" charset="-122"/>
              <a:ea typeface="华文新魏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5085184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让我们共同努力！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B2F07-B42F-46A0-B759-6009FAA90BFB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第一章	导言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8303F-E26E-4C10-A91A-75EDFACA419C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b="1" dirty="0">
              <a:latin typeface="宋体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人类的一切活动都是认识世界和改造世界的过程                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    即：   认识世界   →	改造世界</a:t>
            </a:r>
          </a:p>
          <a:p>
            <a:pPr marL="2209800" lvl="4" indent="-38100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latin typeface="宋体" pitchFamily="2" charset="-122"/>
              </a:rPr>
              <a:t>		 ↓		       ↓</a:t>
            </a:r>
          </a:p>
          <a:p>
            <a:pPr marL="2209800" lvl="4" indent="-38100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latin typeface="宋体" pitchFamily="2" charset="-122"/>
              </a:rPr>
              <a:t>	  </a:t>
            </a:r>
            <a:r>
              <a:rPr lang="en-US" altLang="zh-CN" sz="3200" b="1" dirty="0">
                <a:latin typeface="宋体" pitchFamily="2" charset="-122"/>
              </a:rPr>
              <a:t>(</a:t>
            </a:r>
            <a:r>
              <a:rPr lang="zh-CN" altLang="en-US" sz="3200" b="1" dirty="0">
                <a:latin typeface="宋体" pitchFamily="2" charset="-122"/>
              </a:rPr>
              <a:t>建模</a:t>
            </a:r>
            <a:r>
              <a:rPr lang="en-US" altLang="zh-CN" sz="3200" b="1" dirty="0">
                <a:latin typeface="宋体" pitchFamily="2" charset="-122"/>
              </a:rPr>
              <a:t>)   </a:t>
            </a:r>
            <a:r>
              <a:rPr lang="zh-CN" altLang="en-US" sz="3200" b="1" dirty="0">
                <a:latin typeface="宋体" pitchFamily="2" charset="-122"/>
              </a:rPr>
              <a:t>→</a:t>
            </a:r>
            <a:r>
              <a:rPr lang="en-US" altLang="zh-CN" sz="3200" b="1" dirty="0">
                <a:latin typeface="宋体" pitchFamily="2" charset="-122"/>
              </a:rPr>
              <a:t>   (</a:t>
            </a:r>
            <a:r>
              <a:rPr lang="zh-CN" altLang="en-US" sz="3200" b="1" dirty="0">
                <a:latin typeface="宋体" pitchFamily="2" charset="-122"/>
              </a:rPr>
              <a:t>优化</a:t>
            </a:r>
            <a:r>
              <a:rPr lang="en-US" altLang="zh-CN" sz="3200" b="1" dirty="0">
                <a:latin typeface="宋体" pitchFamily="2" charset="-122"/>
              </a:rPr>
              <a:t>)</a:t>
            </a:r>
          </a:p>
          <a:p>
            <a:pPr marL="2209800" lvl="4" indent="-381000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3200" b="1" dirty="0">
              <a:latin typeface="宋体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		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〇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最优化的重要性</a:t>
            </a:r>
          </a:p>
        </p:txBody>
      </p:sp>
      <p:cxnSp>
        <p:nvCxnSpPr>
          <p:cNvPr id="12293" name="直接箭头连接符 6"/>
          <p:cNvCxnSpPr>
            <a:cxnSpLocks noChangeShapeType="1"/>
          </p:cNvCxnSpPr>
          <p:nvPr/>
        </p:nvCxnSpPr>
        <p:spPr bwMode="auto">
          <a:xfrm rot="5400000">
            <a:off x="3312319" y="4040982"/>
            <a:ext cx="358775" cy="1587"/>
          </a:xfrm>
          <a:prstGeom prst="straightConnector1">
            <a:avLst/>
          </a:prstGeom>
          <a:noFill/>
          <a:ln w="9525" algn="ctr">
            <a:noFill/>
            <a:round/>
            <a:headEnd type="arrow" w="med" len="med"/>
            <a:tailEnd type="arrow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A5C0E-86EF-43B7-975C-EF727E77A439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b="1" dirty="0">
              <a:latin typeface="宋体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2"/>
              <a:defRPr/>
            </a:pPr>
            <a:r>
              <a:rPr lang="zh-CN" altLang="en-US" b="1" dirty="0">
                <a:latin typeface="宋体" pitchFamily="2" charset="-122"/>
              </a:rPr>
              <a:t>一切学科都是建模与优化在某个特定领域中的应用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 sz="1000" b="1" dirty="0">
              <a:latin typeface="宋体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None/>
              <a:defRPr/>
            </a:pPr>
            <a:r>
              <a:rPr lang="zh-CN" altLang="en-US" b="1" dirty="0">
                <a:latin typeface="宋体" pitchFamily="2" charset="-122"/>
              </a:rPr>
              <a:t>	概念模型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定性</a:t>
            </a:r>
            <a:r>
              <a:rPr lang="en-US" altLang="zh-CN" b="1" dirty="0">
                <a:latin typeface="宋体" pitchFamily="2" charset="-122"/>
              </a:rPr>
              <a:t>)  →  </a:t>
            </a:r>
            <a:r>
              <a:rPr lang="zh-CN" altLang="en-US" b="1" dirty="0">
                <a:latin typeface="宋体" pitchFamily="2" charset="-122"/>
              </a:rPr>
              <a:t>结构模型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图</a:t>
            </a:r>
            <a:r>
              <a:rPr lang="en-US" altLang="zh-CN" b="1" dirty="0">
                <a:latin typeface="宋体" pitchFamily="2" charset="-122"/>
              </a:rPr>
              <a:t>) → 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	</a:t>
            </a:r>
            <a:r>
              <a:rPr lang="zh-CN" altLang="en-US" b="1" dirty="0">
                <a:latin typeface="宋体" pitchFamily="2" charset="-122"/>
              </a:rPr>
              <a:t>数学模型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定量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   →  智能模型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系统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sz="4400" b="1" dirty="0">
              <a:latin typeface="宋体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		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〇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最优化的重要性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5B97C-EE6E-4649-95FE-089EA4732A7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SzTx/>
              <a:buFont typeface="Wingdings" pitchFamily="2" charset="2"/>
              <a:buAutoNum type="arabicPeriod" startAt="3"/>
              <a:defRPr/>
            </a:pPr>
            <a:r>
              <a:rPr lang="zh-CN" altLang="en-US" b="1" dirty="0"/>
              <a:t>最优化理论的发展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r>
              <a:rPr lang="zh-CN" altLang="en-US" b="1" dirty="0"/>
              <a:t>极值理论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2"/>
              <a:defRPr/>
            </a:pPr>
            <a:r>
              <a:rPr lang="zh-CN" altLang="en-US" b="1" dirty="0">
                <a:latin typeface="+mn-ea"/>
              </a:rPr>
              <a:t>运筹学的兴起</a:t>
            </a:r>
            <a:r>
              <a:rPr lang="en-US" altLang="zh-CN" b="1" dirty="0">
                <a:latin typeface="+mn-ea"/>
              </a:rPr>
              <a:t>(OR)</a:t>
            </a:r>
            <a:endParaRPr lang="zh-CN" altLang="en-US" b="1" dirty="0">
              <a:latin typeface="+mn-ea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3"/>
              <a:defRPr/>
            </a:pPr>
            <a:r>
              <a:rPr lang="zh-CN" altLang="en-US" b="1" dirty="0">
                <a:latin typeface="+mn-ea"/>
              </a:rPr>
              <a:t>数学规划：线性规划</a:t>
            </a:r>
            <a:r>
              <a:rPr lang="en-US" altLang="zh-CN" b="1" dirty="0">
                <a:latin typeface="+mn-ea"/>
              </a:rPr>
              <a:t>(LP)</a:t>
            </a:r>
            <a:r>
              <a:rPr lang="zh-CN" altLang="en-US" b="1" dirty="0">
                <a:latin typeface="+mn-ea"/>
              </a:rPr>
              <a:t>；非线性规划</a:t>
            </a:r>
            <a:r>
              <a:rPr lang="en-US" altLang="zh-CN" b="1" dirty="0">
                <a:latin typeface="+mn-ea"/>
              </a:rPr>
              <a:t>(NLP)</a:t>
            </a:r>
            <a:r>
              <a:rPr lang="zh-CN" altLang="en-US" b="1" dirty="0">
                <a:latin typeface="+mn-ea"/>
              </a:rPr>
              <a:t>；动态规划</a:t>
            </a:r>
            <a:r>
              <a:rPr lang="en-US" altLang="zh-CN" b="1" dirty="0">
                <a:latin typeface="+mn-ea"/>
              </a:rPr>
              <a:t>(DP)</a:t>
            </a:r>
            <a:r>
              <a:rPr lang="zh-CN" altLang="en-US" b="1" dirty="0">
                <a:latin typeface="+mn-ea"/>
              </a:rPr>
              <a:t>；马尔可夫规划</a:t>
            </a:r>
            <a:r>
              <a:rPr lang="en-US" altLang="zh-CN" b="1" dirty="0">
                <a:latin typeface="+mn-ea"/>
              </a:rPr>
              <a:t>(MDP)</a:t>
            </a:r>
            <a:endParaRPr lang="zh-CN" altLang="en-US" b="1" dirty="0">
              <a:latin typeface="+mn-ea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zh-CN" altLang="en-US" sz="1000" b="1" dirty="0"/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4"/>
              <a:defRPr/>
            </a:pPr>
            <a:r>
              <a:rPr lang="zh-CN" altLang="en-US" b="1" dirty="0"/>
              <a:t>最优化理论在国民经济中的广泛应用		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〇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最优化的重要性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授课教师简介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王洪峰：教授、博士生导师、人工智能系副主任</a:t>
            </a:r>
            <a:endParaRPr lang="en-US" altLang="zh-CN" sz="2200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1997.09-2001.07 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东北大学 工业工程专业 管理学学士</a:t>
            </a:r>
            <a:endParaRPr lang="en-US" altLang="zh-CN" sz="1800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2001.09-2004.03 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东北大学 系统工程专业 工学硕士</a:t>
            </a:r>
            <a:endParaRPr lang="en-US" altLang="zh-CN" sz="1800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2007.04-2007.03 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东北大学 系统工程专业 工学博士</a:t>
            </a:r>
            <a:endParaRPr lang="en-US" altLang="zh-CN" sz="1800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2006.04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至今 东北大学信息学院 助教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(2006)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、讲师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(2007)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、副教授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(2011)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、教授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(2017)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目前研究兴趣：进化计算、强化学习、智能制造、互联网医疗、供应链与物流优化等</a:t>
            </a:r>
            <a:endParaRPr lang="en-US" altLang="zh-CN" sz="2200" b="1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762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20622-BCE3-4A2C-A1D0-492C37FD7AA5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400" b="1" dirty="0">
              <a:ea typeface="华文新魏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如右图所示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/>
              <a:t>选一个初始解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r>
              <a:rPr lang="en-US" altLang="zh-CN" b="1" dirty="0">
                <a:latin typeface="+mn-ea"/>
              </a:rPr>
              <a:t>LP</a:t>
            </a:r>
            <a:r>
              <a:rPr lang="zh-CN" altLang="en-US" b="1" dirty="0">
                <a:latin typeface="+mn-ea"/>
              </a:rPr>
              <a:t>：大</a:t>
            </a:r>
            <a:r>
              <a:rPr lang="en-US" altLang="zh-CN" b="1" dirty="0">
                <a:latin typeface="+mn-ea"/>
              </a:rPr>
              <a:t>M</a:t>
            </a:r>
            <a:r>
              <a:rPr lang="zh-CN" altLang="en-US" b="1" dirty="0">
                <a:latin typeface="+mn-ea"/>
              </a:rPr>
              <a:t>法，二阶段法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r>
              <a:rPr lang="en-US" altLang="zh-CN" b="1" dirty="0">
                <a:latin typeface="+mn-ea"/>
              </a:rPr>
              <a:t>NLP</a:t>
            </a:r>
            <a:r>
              <a:rPr lang="zh-CN" altLang="en-US" b="1" dirty="0">
                <a:latin typeface="+mn-ea"/>
              </a:rPr>
              <a:t>：任意点或一个内点		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200" b="1" dirty="0">
                <a:solidFill>
                  <a:schemeClr val="tx1"/>
                </a:solidFill>
                <a:ea typeface="华文新魏" pitchFamily="2" charset="-122"/>
              </a:rPr>
              <a:t>一</a:t>
            </a:r>
            <a:r>
              <a:rPr lang="en-US" altLang="zh-CN" sz="3200" b="1" dirty="0">
                <a:solidFill>
                  <a:schemeClr val="tx1"/>
                </a:solidFill>
                <a:ea typeface="华文新魏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ea typeface="华文新魏" pitchFamily="2" charset="-122"/>
              </a:rPr>
              <a:t>传统优化方法的基本步骤</a:t>
            </a:r>
            <a:r>
              <a:rPr lang="en-US" altLang="zh-CN" sz="3200" b="1" dirty="0">
                <a:solidFill>
                  <a:schemeClr val="tx1"/>
                </a:solidFill>
                <a:ea typeface="华文新魏" pitchFamily="2" charset="-122"/>
              </a:rPr>
              <a:t>—</a:t>
            </a:r>
            <a:r>
              <a:rPr lang="zh-CN" altLang="en-US" sz="3200" b="1" dirty="0">
                <a:solidFill>
                  <a:schemeClr val="tx1"/>
                </a:solidFill>
                <a:ea typeface="华文新魏" pitchFamily="2" charset="-122"/>
              </a:rPr>
              <a:t>三步曲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581030" y="1701602"/>
            <a:ext cx="3455466" cy="4607718"/>
            <a:chOff x="340" y="935"/>
            <a:chExt cx="2404" cy="2858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2109" y="2423"/>
              <a:ext cx="635" cy="27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停止</a:t>
              </a: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40" y="935"/>
              <a:ext cx="1369" cy="2858"/>
              <a:chOff x="340" y="935"/>
              <a:chExt cx="1369" cy="2858"/>
            </a:xfrm>
          </p:grpSpPr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539" y="1705"/>
                <a:ext cx="113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选初始解</a:t>
                </a: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auto">
              <a:xfrm>
                <a:off x="530" y="2387"/>
                <a:ext cx="1179" cy="36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停止判据</a:t>
                </a:r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549" y="3331"/>
                <a:ext cx="113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改进解</a:t>
                </a:r>
              </a:p>
            </p:txBody>
          </p:sp>
          <p:sp>
            <p:nvSpPr>
              <p:cNvPr id="15" name="AutoShape 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635" cy="27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/>
                  <a:t>开始</a:t>
                </a: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1111" y="1207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120" y="1933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1129" y="2750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1129" y="356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340" y="3793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 flipV="1">
                <a:off x="340" y="2151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0" y="2152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1701" y="257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809" y="2360"/>
              <a:ext cx="27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102" y="3012"/>
              <a:ext cx="27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宋体" pitchFamily="2" charset="-122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CF650-478E-4226-A9D1-35257A1D13A9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400" b="1" dirty="0">
              <a:ea typeface="华文新魏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rgbClr val="FFFFFF"/>
              </a:buClr>
              <a:buSzTx/>
              <a:buFont typeface="+mj-lt"/>
              <a:buAutoNum type="arabicPeriod" startAt="2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停止判据</a:t>
            </a:r>
            <a:r>
              <a:rPr lang="en-US" altLang="zh-CN" b="1" dirty="0">
                <a:solidFill>
                  <a:srgbClr val="FFFFFF"/>
                </a:solidFill>
                <a:latin typeface="+mn-ea"/>
              </a:rPr>
              <a:t>——</a:t>
            </a:r>
            <a:r>
              <a:rPr lang="zh-CN" altLang="en-US" b="1" dirty="0">
                <a:solidFill>
                  <a:srgbClr val="FFFFFF"/>
                </a:solidFill>
              </a:rPr>
              <a:t>最优性检验</a:t>
            </a:r>
          </a:p>
          <a:p>
            <a:pPr marL="609600" indent="-609600" eaLnBrk="1" hangingPunct="1">
              <a:lnSpc>
                <a:spcPct val="14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LP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：检验数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marL="609600" indent="-609600" eaLnBrk="1" hangingPunct="1">
              <a:lnSpc>
                <a:spcPct val="14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endParaRPr lang="en-US" altLang="zh-CN" b="1" dirty="0"/>
          </a:p>
          <a:p>
            <a:pPr marL="609600" indent="-609600" eaLnBrk="1" hangingPunct="1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latin typeface="+mn-ea"/>
              </a:rPr>
              <a:t>当      时有可能减小</a:t>
            </a:r>
          </a:p>
          <a:p>
            <a:pPr marL="609600" indent="-609600" eaLnBrk="1" hangingPunct="1">
              <a:lnSpc>
                <a:spcPct val="140000"/>
              </a:lnSpc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zh-CN" b="1" dirty="0">
                <a:latin typeface="+mn-ea"/>
              </a:rPr>
              <a:t>NLP</a:t>
            </a:r>
            <a:r>
              <a:rPr lang="zh-CN" altLang="en-US" b="1" dirty="0">
                <a:latin typeface="+mn-ea"/>
              </a:rPr>
              <a:t>：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200" b="1" dirty="0">
                <a:solidFill>
                  <a:schemeClr val="tx1"/>
                </a:solidFill>
                <a:ea typeface="华文新魏" pitchFamily="2" charset="-122"/>
              </a:rPr>
              <a:t>一</a:t>
            </a:r>
            <a:r>
              <a:rPr lang="en-US" altLang="zh-CN" sz="3200" b="1" dirty="0">
                <a:solidFill>
                  <a:schemeClr val="tx1"/>
                </a:solidFill>
                <a:ea typeface="华文新魏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ea typeface="华文新魏" pitchFamily="2" charset="-122"/>
              </a:rPr>
              <a:t>传统优化方法的基本步骤</a:t>
            </a:r>
            <a:r>
              <a:rPr lang="en-US" altLang="zh-CN" sz="3200" b="1" dirty="0">
                <a:solidFill>
                  <a:schemeClr val="tx1"/>
                </a:solidFill>
                <a:ea typeface="华文新魏" pitchFamily="2" charset="-122"/>
              </a:rPr>
              <a:t>—</a:t>
            </a:r>
            <a:r>
              <a:rPr lang="zh-CN" altLang="en-US" sz="3200" b="1" dirty="0">
                <a:solidFill>
                  <a:schemeClr val="tx1"/>
                </a:solidFill>
                <a:ea typeface="华文新魏" pitchFamily="2" charset="-122"/>
              </a:rPr>
              <a:t>三步曲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223623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85032"/>
            <a:ext cx="156754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285032"/>
            <a:ext cx="1616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284" y="4077072"/>
            <a:ext cx="1036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8546" y="4869160"/>
            <a:ext cx="1283294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84D8E-2336-4126-AF14-B61B1B79E44D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400" b="1" dirty="0">
              <a:ea typeface="华文新魏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3"/>
              <a:defRPr/>
            </a:pPr>
            <a:r>
              <a:rPr lang="zh-CN" altLang="en-US" b="1" dirty="0"/>
              <a:t>向改进方向移动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/>
              <a:t>改进解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zh-CN" altLang="en-US" sz="1000" b="1" dirty="0"/>
          </a:p>
          <a:p>
            <a:pPr marL="609600" indent="-609600" eaLnBrk="1" hangingPunct="1">
              <a:lnSpc>
                <a:spcPct val="14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r>
              <a:rPr lang="en-US" altLang="zh-CN" b="1" dirty="0">
                <a:latin typeface="+mn-ea"/>
              </a:rPr>
              <a:t>LP</a:t>
            </a:r>
            <a:r>
              <a:rPr lang="zh-CN" altLang="en-US" b="1" dirty="0">
                <a:latin typeface="+mn-ea"/>
              </a:rPr>
              <a:t>：转轴变换（进基、退基）</a:t>
            </a:r>
            <a:endParaRPr lang="en-US" altLang="zh-CN" b="1" dirty="0">
              <a:latin typeface="+mn-ea"/>
            </a:endParaRPr>
          </a:p>
          <a:p>
            <a:pPr marL="609600" indent="-609600" eaLnBrk="1" hangingPunct="1">
              <a:lnSpc>
                <a:spcPct val="140000"/>
              </a:lnSpc>
              <a:buClr>
                <a:schemeClr val="tx1"/>
              </a:buClr>
              <a:buFont typeface="Wingdings" pitchFamily="2" charset="2"/>
              <a:buAutoNum type="circleNumDbPlain" startAt="2"/>
              <a:defRPr/>
            </a:pPr>
            <a:r>
              <a:rPr lang="en-US" altLang="zh-CN" b="1" dirty="0">
                <a:latin typeface="+mn-ea"/>
              </a:rPr>
              <a:t>NLP</a:t>
            </a:r>
            <a:r>
              <a:rPr lang="zh-CN" altLang="en-US" b="1" dirty="0">
                <a:latin typeface="+mn-ea"/>
              </a:rPr>
              <a:t>：向负梯度方向移动（共轭梯度方向、牛顿方向）</a:t>
            </a:r>
            <a:endParaRPr lang="en-US" altLang="zh-CN" b="1" dirty="0">
              <a:latin typeface="+mn-ea"/>
            </a:endParaRP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200" b="1" dirty="0">
                <a:solidFill>
                  <a:schemeClr val="tx1"/>
                </a:solidFill>
                <a:ea typeface="华文新魏" pitchFamily="2" charset="-122"/>
              </a:rPr>
              <a:t>一</a:t>
            </a:r>
            <a:r>
              <a:rPr lang="en-US" altLang="zh-CN" sz="3200" b="1" dirty="0">
                <a:solidFill>
                  <a:schemeClr val="tx1"/>
                </a:solidFill>
                <a:ea typeface="华文新魏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ea typeface="华文新魏" pitchFamily="2" charset="-122"/>
              </a:rPr>
              <a:t>传统优化方法的基本步骤</a:t>
            </a:r>
            <a:r>
              <a:rPr lang="en-US" altLang="zh-CN" sz="3200" b="1" dirty="0">
                <a:solidFill>
                  <a:schemeClr val="tx1"/>
                </a:solidFill>
                <a:ea typeface="华文新魏" pitchFamily="2" charset="-122"/>
              </a:rPr>
              <a:t>—</a:t>
            </a:r>
            <a:r>
              <a:rPr lang="zh-CN" altLang="en-US" sz="3200" b="1" dirty="0">
                <a:solidFill>
                  <a:schemeClr val="tx1"/>
                </a:solidFill>
                <a:ea typeface="华文新魏" pitchFamily="2" charset="-122"/>
              </a:rPr>
              <a:t>三步曲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5FDB7-43B9-40BA-8894-168CE80BC585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2052638" y="1125538"/>
            <a:ext cx="5832475" cy="5256212"/>
            <a:chOff x="340" y="935"/>
            <a:chExt cx="2404" cy="2858"/>
          </a:xfrm>
        </p:grpSpPr>
        <p:sp>
          <p:nvSpPr>
            <p:cNvPr id="17413" name="AutoShape 3"/>
            <p:cNvSpPr>
              <a:spLocks noChangeArrowheads="1"/>
            </p:cNvSpPr>
            <p:nvPr/>
          </p:nvSpPr>
          <p:spPr bwMode="auto">
            <a:xfrm>
              <a:off x="2109" y="2423"/>
              <a:ext cx="635" cy="27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停止</a:t>
              </a:r>
            </a:p>
          </p:txBody>
        </p:sp>
        <p:grpSp>
          <p:nvGrpSpPr>
            <p:cNvPr id="17414" name="Group 4"/>
            <p:cNvGrpSpPr>
              <a:grpSpLocks/>
            </p:cNvGrpSpPr>
            <p:nvPr/>
          </p:nvGrpSpPr>
          <p:grpSpPr bwMode="auto">
            <a:xfrm>
              <a:off x="340" y="935"/>
              <a:ext cx="1369" cy="2858"/>
              <a:chOff x="340" y="935"/>
              <a:chExt cx="1369" cy="2858"/>
            </a:xfrm>
          </p:grpSpPr>
          <p:sp>
            <p:nvSpPr>
              <p:cNvPr id="17418" name="Text Box 5"/>
              <p:cNvSpPr txBox="1">
                <a:spLocks noChangeArrowheads="1"/>
              </p:cNvSpPr>
              <p:nvPr/>
            </p:nvSpPr>
            <p:spPr bwMode="auto">
              <a:xfrm>
                <a:off x="539" y="1705"/>
                <a:ext cx="1134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选择一个初始解</a:t>
                </a:r>
              </a:p>
            </p:txBody>
          </p:sp>
          <p:sp>
            <p:nvSpPr>
              <p:cNvPr id="17419" name="AutoShape 6"/>
              <p:cNvSpPr>
                <a:spLocks noChangeArrowheads="1"/>
              </p:cNvSpPr>
              <p:nvPr/>
            </p:nvSpPr>
            <p:spPr bwMode="auto">
              <a:xfrm>
                <a:off x="530" y="2387"/>
                <a:ext cx="1179" cy="36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最优性检验</a:t>
                </a:r>
              </a:p>
            </p:txBody>
          </p:sp>
          <p:sp>
            <p:nvSpPr>
              <p:cNvPr id="17420" name="Text Box 7"/>
              <p:cNvSpPr txBox="1">
                <a:spLocks noChangeArrowheads="1"/>
              </p:cNvSpPr>
              <p:nvPr/>
            </p:nvSpPr>
            <p:spPr bwMode="auto">
              <a:xfrm>
                <a:off x="549" y="3331"/>
                <a:ext cx="1134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向改进方向移动</a:t>
                </a:r>
              </a:p>
            </p:txBody>
          </p:sp>
          <p:sp>
            <p:nvSpPr>
              <p:cNvPr id="17421" name="AutoShape 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635" cy="27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/>
                  <a:t>开始</a:t>
                </a:r>
              </a:p>
            </p:txBody>
          </p:sp>
          <p:sp>
            <p:nvSpPr>
              <p:cNvPr id="839689" name="Line 9"/>
              <p:cNvSpPr>
                <a:spLocks noChangeShapeType="1"/>
              </p:cNvSpPr>
              <p:nvPr/>
            </p:nvSpPr>
            <p:spPr bwMode="auto">
              <a:xfrm>
                <a:off x="1111" y="1207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9690" name="Line 10"/>
              <p:cNvSpPr>
                <a:spLocks noChangeShapeType="1"/>
              </p:cNvSpPr>
              <p:nvPr/>
            </p:nvSpPr>
            <p:spPr bwMode="auto">
              <a:xfrm>
                <a:off x="1120" y="1933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9691" name="Line 11"/>
              <p:cNvSpPr>
                <a:spLocks noChangeShapeType="1"/>
              </p:cNvSpPr>
              <p:nvPr/>
            </p:nvSpPr>
            <p:spPr bwMode="auto">
              <a:xfrm>
                <a:off x="1129" y="2750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9692" name="Line 12"/>
              <p:cNvSpPr>
                <a:spLocks noChangeShapeType="1"/>
              </p:cNvSpPr>
              <p:nvPr/>
            </p:nvSpPr>
            <p:spPr bwMode="auto">
              <a:xfrm>
                <a:off x="1129" y="356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9693" name="Line 13"/>
              <p:cNvSpPr>
                <a:spLocks noChangeShapeType="1"/>
              </p:cNvSpPr>
              <p:nvPr/>
            </p:nvSpPr>
            <p:spPr bwMode="auto">
              <a:xfrm flipH="1">
                <a:off x="340" y="3793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9694" name="Line 14"/>
              <p:cNvSpPr>
                <a:spLocks noChangeShapeType="1"/>
              </p:cNvSpPr>
              <p:nvPr/>
            </p:nvSpPr>
            <p:spPr bwMode="auto">
              <a:xfrm flipV="1">
                <a:off x="340" y="2151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9695" name="Line 15"/>
              <p:cNvSpPr>
                <a:spLocks noChangeShapeType="1"/>
              </p:cNvSpPr>
              <p:nvPr/>
            </p:nvSpPr>
            <p:spPr bwMode="auto">
              <a:xfrm>
                <a:off x="340" y="2152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39696" name="Line 16"/>
            <p:cNvSpPr>
              <a:spLocks noChangeShapeType="1"/>
            </p:cNvSpPr>
            <p:nvPr/>
          </p:nvSpPr>
          <p:spPr bwMode="auto">
            <a:xfrm>
              <a:off x="1701" y="257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6" name="Text Box 17"/>
            <p:cNvSpPr txBox="1">
              <a:spLocks noChangeArrowheads="1"/>
            </p:cNvSpPr>
            <p:nvPr/>
          </p:nvSpPr>
          <p:spPr bwMode="auto">
            <a:xfrm>
              <a:off x="1809" y="2360"/>
              <a:ext cx="27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17417" name="Text Box 18"/>
            <p:cNvSpPr txBox="1">
              <a:spLocks noChangeArrowheads="1"/>
            </p:cNvSpPr>
            <p:nvPr/>
          </p:nvSpPr>
          <p:spPr bwMode="auto">
            <a:xfrm>
              <a:off x="1135" y="3012"/>
              <a:ext cx="27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宋体" pitchFamily="2" charset="-122"/>
                </a:rPr>
                <a:t>N</a:t>
              </a:r>
            </a:p>
          </p:txBody>
        </p:sp>
      </p:grpSp>
      <p:sp>
        <p:nvSpPr>
          <p:cNvPr id="839699" name="Rectangle 19"/>
          <p:cNvSpPr>
            <a:spLocks noChangeArrowheads="1"/>
          </p:cNvSpPr>
          <p:nvPr/>
        </p:nvSpPr>
        <p:spPr bwMode="auto">
          <a:xfrm>
            <a:off x="206375" y="188913"/>
            <a:ext cx="8613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一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传统优化方法的基本步骤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三步曲</a:t>
            </a:r>
            <a:endParaRPr lang="zh-CN" alt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0554A-7108-48DA-88BE-9CEBB46EF5A4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400" b="1" dirty="0">
              <a:ea typeface="华文新魏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/>
              <a:t>对问题中目标函数、约束函数有很高的要求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/>
              <a:t>有显式表达，线性、连续、可微，且高阶可微</a:t>
            </a:r>
            <a:endParaRPr lang="en-US" altLang="zh-CN" b="1" dirty="0"/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None/>
              <a:defRPr/>
            </a:pPr>
            <a:r>
              <a:rPr lang="en-US" altLang="zh-CN" b="1" dirty="0"/>
              <a:t>2.	</a:t>
            </a:r>
            <a:r>
              <a:rPr lang="zh-CN" altLang="en-US" b="1" dirty="0"/>
              <a:t>只从一个初始点出发，难以进行并行、网络计算，难以提高计算效率</a:t>
            </a:r>
            <a:endParaRPr lang="zh-CN" altLang="en-US" sz="1800" b="1" dirty="0"/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/>
              <a:t>		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ea typeface="华文新魏" pitchFamily="2" charset="-122"/>
              </a:rPr>
              <a:t>传统优化方法的局限性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2B5D3-CCC5-4E38-ADA8-B0716ED1AD16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400" b="1" dirty="0">
              <a:ea typeface="华文新魏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3"/>
              <a:defRPr/>
            </a:pPr>
            <a:r>
              <a:rPr lang="zh-CN" altLang="en-US" b="1" dirty="0"/>
              <a:t>最优性达到的条件太苛刻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/>
              <a:t>目标函数为凸，可行域为凸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3"/>
              <a:defRPr/>
            </a:pPr>
            <a:r>
              <a:rPr lang="zh-CN" altLang="en-US" b="1" dirty="0"/>
              <a:t>在非双凸条件下，没有跳出局部最优解的能力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ea typeface="华文新魏" pitchFamily="2" charset="-122"/>
              </a:rPr>
              <a:t>传统优化方法的局限性</a:t>
            </a:r>
          </a:p>
        </p:txBody>
      </p:sp>
      <p:pic>
        <p:nvPicPr>
          <p:cNvPr id="27650" name="Picture 2" descr="C:\Users\Administrator\Desktop\Img3111705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1831" y="4581368"/>
            <a:ext cx="2684665" cy="2160000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304728" y="5415627"/>
            <a:ext cx="4248472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只会做一种尺码鞋子的鞋匠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F6B80-BF3F-410F-97C3-071B9C3DFC62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对问题的描述要宽松（目标和约束函数）</a:t>
            </a:r>
            <a:r>
              <a:rPr lang="en-US" altLang="zh-CN" b="1" dirty="0">
                <a:latin typeface="宋体" pitchFamily="2" charset="-122"/>
              </a:rPr>
              <a:t>——</a:t>
            </a:r>
            <a:r>
              <a:rPr lang="zh-CN" altLang="en-US" b="1" dirty="0">
                <a:latin typeface="宋体" pitchFamily="2" charset="-122"/>
              </a:rPr>
              <a:t>可以用一段程序来描述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程序中带判断、循环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，函数可以非连续、非凸、非可微、非显式</a:t>
            </a:r>
            <a:endParaRPr lang="en-US" altLang="zh-CN" b="1" dirty="0">
              <a:latin typeface="宋体" pitchFamily="2" charset="-122"/>
            </a:endParaRPr>
          </a:p>
          <a:p>
            <a:pPr marL="609600" indent="-6096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/>
              <a:t>并不苛求最优解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/>
              <a:t>通常满意解、理想解，甚至可行解就可以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实际问题中对最优化方法的要求</a:t>
            </a:r>
            <a:endParaRPr lang="zh-CN" altLang="en-US" sz="3600" b="1" dirty="0">
              <a:solidFill>
                <a:schemeClr val="tx1"/>
              </a:solidFill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7CFE5-4513-462C-9F09-931D659DAEBC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3"/>
              <a:defRPr/>
            </a:pPr>
            <a:r>
              <a:rPr lang="zh-CN" altLang="en-US" b="1" dirty="0"/>
              <a:t>计算快速、高效，可随时终止（根据时间定解的质量）</a:t>
            </a:r>
          </a:p>
          <a:p>
            <a:pPr marL="609600" indent="-6096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4"/>
              <a:defRPr/>
            </a:pPr>
            <a:r>
              <a:rPr lang="zh-CN" altLang="en-US" b="1" dirty="0"/>
              <a:t>能够处理数据和信息的不确定性（如数据的模糊性，事件的随机性）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实际问题中对最优化方法的要求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6EB93-662E-40E4-8B7A-B189969893AD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en-US" altLang="zh-CN" b="1" dirty="0"/>
              <a:t>Single-solution based </a:t>
            </a:r>
            <a:r>
              <a:rPr lang="en-US" altLang="zh-CN" b="1" dirty="0" err="1"/>
              <a:t>metaheuristic</a:t>
            </a:r>
            <a:endParaRPr lang="en-US" altLang="zh-CN" b="1" dirty="0"/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+mn-ea"/>
              </a:rPr>
              <a:t>1977</a:t>
            </a:r>
            <a:r>
              <a:rPr lang="zh-CN" altLang="en-US" sz="2800" b="1" dirty="0">
                <a:latin typeface="+mn-ea"/>
              </a:rPr>
              <a:t>年 </a:t>
            </a:r>
            <a:r>
              <a:rPr lang="en-US" altLang="zh-CN" sz="2800" b="1" dirty="0">
                <a:latin typeface="+mn-ea"/>
              </a:rPr>
              <a:t>Glover</a:t>
            </a:r>
            <a:r>
              <a:rPr lang="zh-CN" altLang="en-US" sz="2800" b="1" dirty="0">
                <a:latin typeface="+mn-ea"/>
              </a:rPr>
              <a:t>提出禁忌搜索 </a:t>
            </a:r>
            <a:r>
              <a:rPr lang="en-US" altLang="zh-CN" sz="2800" b="1" dirty="0">
                <a:latin typeface="+mn-ea"/>
              </a:rPr>
              <a:t>(TS)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1982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Kirkpatrick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提出模拟退火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(SA)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1995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Feo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提出贪婪随机适应性搜索算法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(GRASP)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1995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Mladenovic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提出可变邻域搜索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(VNS)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1997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Voudouris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提出导向局域搜索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(GLS)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智能优化算法的产生与发展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6EB93-662E-40E4-8B7A-B189969893A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+mj-lt"/>
              <a:buAutoNum type="arabicPeriod" startAt="2"/>
              <a:defRPr/>
            </a:pPr>
            <a:r>
              <a:rPr lang="en-US" altLang="zh-CN" b="1" dirty="0"/>
              <a:t>Population based </a:t>
            </a:r>
            <a:r>
              <a:rPr lang="en-US" altLang="zh-CN" b="1" dirty="0" err="1"/>
              <a:t>metaheuristic</a:t>
            </a:r>
            <a:endParaRPr lang="en-US" altLang="zh-CN" b="1" dirty="0"/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1965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Rechenberg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等提出进化策略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(ES)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1975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Holland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提出遗传算法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(GA)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1995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Fogel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提出进化规划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(EP)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1995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Tackett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提出遗传规划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(GP)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+mn-ea"/>
              </a:rPr>
              <a:t>1995</a:t>
            </a:r>
            <a:r>
              <a:rPr lang="zh-CN" altLang="en-US" sz="2800" b="1" dirty="0">
                <a:latin typeface="+mn-ea"/>
              </a:rPr>
              <a:t>年 </a:t>
            </a:r>
            <a:r>
              <a:rPr lang="en-US" altLang="zh-CN" sz="2800" b="1" dirty="0" err="1">
                <a:latin typeface="+mn-ea"/>
              </a:rPr>
              <a:t>Storn</a:t>
            </a:r>
            <a:r>
              <a:rPr lang="zh-CN" altLang="en-US" sz="2800" b="1" dirty="0">
                <a:latin typeface="+mn-ea"/>
              </a:rPr>
              <a:t>等提出差分进化</a:t>
            </a:r>
            <a:r>
              <a:rPr lang="en-US" altLang="zh-CN" sz="2800" b="1" dirty="0">
                <a:latin typeface="+mn-ea"/>
              </a:rPr>
              <a:t>(DE)</a:t>
            </a: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智能优化算法的产生与发展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授课教师简介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王洪峰：教授、博士生导师、人工智能系副主任</a:t>
            </a:r>
            <a:endParaRPr lang="en-US" altLang="zh-CN" sz="22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研究生培养情况</a:t>
            </a:r>
            <a:endParaRPr lang="en-US" altLang="zh-CN" sz="2200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已毕业博士研究生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人（毕业去向：宁夏中卫市大数据管理中心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人、青岛大学特聘教授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人）</a:t>
            </a:r>
            <a:endParaRPr lang="en-US" altLang="zh-CN" sz="1800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已毕业硕士研究生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40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多人（毕业去向：华为、京东、中兴、东软、沈自所、中国移动等）</a:t>
            </a:r>
            <a:endParaRPr lang="en-US" altLang="zh-CN" sz="1800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在读博士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人、在读硕士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24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人（报送生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人，</a:t>
            </a:r>
            <a:r>
              <a:rPr lang="zh-CN" altLang="en-US" sz="1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东大本科生</a:t>
            </a:r>
            <a:r>
              <a:rPr lang="en-US" altLang="zh-CN" sz="1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15</a:t>
            </a:r>
            <a:r>
              <a:rPr lang="zh-CN" altLang="en-US" sz="1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人</a:t>
            </a:r>
            <a:r>
              <a:rPr lang="zh-CN" altLang="en-US" sz="1800" b="1" dirty="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sz="2200" b="1" dirty="0">
                <a:latin typeface="华文新魏" pitchFamily="2" charset="-122"/>
                <a:ea typeface="华文新魏" pitchFamily="2" charset="-122"/>
              </a:rPr>
              <a:t>Email: hfwang@mail.neu.edu.cn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电话：</a:t>
            </a:r>
            <a:r>
              <a:rPr lang="en-US" altLang="zh-CN" sz="2200" b="1" dirty="0">
                <a:latin typeface="华文新魏" pitchFamily="2" charset="-122"/>
                <a:ea typeface="华文新魏" pitchFamily="2" charset="-122"/>
              </a:rPr>
              <a:t>13478396778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个人主页：</a:t>
            </a:r>
            <a:r>
              <a:rPr lang="en-US" altLang="zh-CN" sz="2200" b="1" dirty="0">
                <a:latin typeface="华文新魏" pitchFamily="2" charset="-122"/>
                <a:ea typeface="华文新魏" pitchFamily="2" charset="-122"/>
              </a:rPr>
              <a:t>http://faculty.neu.edu.cn/ise/wanghongfeng/</a:t>
            </a:r>
          </a:p>
        </p:txBody>
      </p:sp>
    </p:spTree>
    <p:extLst>
      <p:ext uri="{BB962C8B-B14F-4D97-AF65-F5344CB8AC3E}">
        <p14:creationId xmlns:p14="http://schemas.microsoft.com/office/powerpoint/2010/main" val="127621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B790F-5EF8-42C3-9053-1B52EEE89091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+mj-lt"/>
              <a:buAutoNum type="arabicPeriod" startAt="2"/>
              <a:defRPr/>
            </a:pPr>
            <a:r>
              <a:rPr lang="en-US" altLang="zh-CN" b="1" dirty="0"/>
              <a:t>Population based </a:t>
            </a:r>
            <a:r>
              <a:rPr lang="en-US" altLang="zh-CN" b="1" dirty="0" err="1"/>
              <a:t>metaheuristic</a:t>
            </a:r>
            <a:endParaRPr lang="en-US" altLang="zh-CN" b="1" dirty="0"/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1995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Kennedy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等提出粒子群优化算法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(PSO)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1995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Dorigo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提出蚁群算法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(ACO)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2002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Passino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提出细菌觅食优化算法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(BFOA)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2005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Karaboga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提出人工蜂群算法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(ABC)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2010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Yang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提出蝙蝠算法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(BA)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智能优化算法的产生与发展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C62B8-8187-424B-9D58-0ACB1C933D39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/>
              <a:t>应用前景十分广阔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/>
              <a:t>局限性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/>
              <a:t>不能保证最优解，理论上不完备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五</a:t>
            </a:r>
            <a:r>
              <a:rPr lang="en-US" altLang="zh-CN" sz="32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应用前景局限性和研究方向、注意事项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EEAF2-F9A7-43BD-A0A7-B248AC3E04E0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3"/>
              <a:defRPr/>
            </a:pPr>
            <a:r>
              <a:rPr lang="zh-CN" altLang="en-US" b="1" dirty="0"/>
              <a:t>研究方向及注意事项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r>
              <a:rPr lang="zh-CN" altLang="en-US" sz="2800" b="1" dirty="0"/>
              <a:t>以应用为主，扩大面向新问题的应用；不要刻意做理论研究，若碰上也不拒绝</a:t>
            </a:r>
            <a:endParaRPr lang="en-US" altLang="zh-CN" sz="2800" b="1" dirty="0"/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r>
              <a:rPr lang="zh-CN" altLang="en-US" sz="2800" b="1" dirty="0"/>
              <a:t>算法改进表现在以下几个方面：问题描述、编码方法、算法构造及可行性修复策略</a:t>
            </a:r>
            <a:endParaRPr lang="en-US" altLang="zh-CN" sz="2800" b="1" dirty="0"/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r>
              <a:rPr lang="zh-CN" altLang="en-US" sz="2800" b="1" dirty="0"/>
              <a:t>要进行大量的上机计算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五</a:t>
            </a:r>
            <a:r>
              <a:rPr lang="en-US" altLang="zh-CN" sz="32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应用前景局限性和研究方向、注意事项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93C32-2368-42F8-B271-F48EF885A656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 startAt="4"/>
              <a:defRPr/>
            </a:pPr>
            <a:r>
              <a:rPr lang="zh-CN" altLang="en-US" sz="2800" b="1" dirty="0"/>
              <a:t>算例的选取</a:t>
            </a:r>
          </a:p>
          <a:p>
            <a:pPr marL="990600" lvl="1" indent="-533400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/>
              <a:t>以下算例的说服力降序排列：网上的测试用例、文献中的例子、实际例子、随机产生的例子、自己编的例子</a:t>
            </a:r>
            <a:endParaRPr lang="en-US" altLang="zh-CN" sz="2400" b="1" dirty="0"/>
          </a:p>
          <a:p>
            <a:pPr marL="990600" lvl="1" indent="-533400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Benchmark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的不断发展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 startAt="4"/>
              <a:defRPr/>
            </a:pPr>
            <a:r>
              <a:rPr lang="zh-CN" altLang="en-US" sz="2800" b="1" dirty="0"/>
              <a:t>如何检验算法的好坏：比较计算速度及消耗、可解规模、 （从不同的随机种子出发）达优率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/>
              <a:t>客观公正与良心！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五</a:t>
            </a:r>
            <a:r>
              <a:rPr lang="en-US" altLang="zh-CN" sz="32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应用前景局限性和研究方向、注意事项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6B538-3C9F-4631-86E4-38B2D799354E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0" eaLnBrk="1" hangingPunct="1">
              <a:lnSpc>
                <a:spcPct val="150000"/>
              </a:lnSpc>
              <a:buClr>
                <a:schemeClr val="tx1"/>
              </a:buClr>
              <a:buSzTx/>
              <a:buNone/>
              <a:defRPr/>
            </a:pPr>
            <a:r>
              <a:rPr lang="zh-CN" altLang="en-US" b="1" dirty="0"/>
              <a:t>随着人们关注的系统越来越复杂，最优化技术也相应不断发展</a:t>
            </a:r>
            <a:endParaRPr lang="en-US" altLang="zh-CN" b="1" dirty="0"/>
          </a:p>
          <a:p>
            <a:pPr marL="990600" lvl="1" indent="-533400" eaLnBrk="1" hangingPunct="1">
              <a:buClr>
                <a:srgbClr val="FFFFFF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复杂优化</a:t>
            </a:r>
            <a:endParaRPr lang="en-US" altLang="zh-CN" b="1" dirty="0">
              <a:solidFill>
                <a:srgbClr val="FFFFFF"/>
              </a:solidFill>
              <a:latin typeface="宋体" pitchFamily="2" charset="-122"/>
              <a:ea typeface="宋体" pitchFamily="2" charset="-122"/>
            </a:endParaRPr>
          </a:p>
          <a:p>
            <a:pPr marL="990600" lvl="1" indent="-533400" eaLnBrk="1" hangingPunct="1">
              <a:buClr>
                <a:srgbClr val="FFFFFF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数据驱动</a:t>
            </a:r>
            <a:endParaRPr lang="en-US" altLang="zh-CN" b="1" dirty="0">
              <a:solidFill>
                <a:srgbClr val="FFFFFF"/>
              </a:solidFill>
              <a:latin typeface="宋体" pitchFamily="2" charset="-122"/>
              <a:ea typeface="宋体" pitchFamily="2" charset="-122"/>
            </a:endParaRPr>
          </a:p>
          <a:p>
            <a:pPr marL="990600" lvl="1" indent="-533400" eaLnBrk="1" hangingPunct="1">
              <a:buClr>
                <a:srgbClr val="FFFFFF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自适应与自学习</a:t>
            </a:r>
            <a:endParaRPr lang="en-US" altLang="zh-CN" b="1" dirty="0">
              <a:solidFill>
                <a:srgbClr val="FFFF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4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六</a:t>
            </a:r>
            <a:r>
              <a:rPr lang="en-US" altLang="zh-CN" sz="34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4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优化领域的新挑战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ACC46-FEF9-4C79-9850-74603C29927C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+mj-lt"/>
              <a:buAutoNum type="arabicPeriod"/>
              <a:defRPr/>
            </a:pPr>
            <a:r>
              <a:rPr lang="zh-CN" altLang="en-US" b="1" dirty="0"/>
              <a:t>信心、决心、热情</a:t>
            </a:r>
            <a:endParaRPr lang="en-US" altLang="zh-CN" b="1" dirty="0"/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+mj-lt"/>
              <a:buAutoNum type="arabicPeriod"/>
              <a:defRPr/>
            </a:pPr>
            <a:r>
              <a:rPr lang="zh-CN" altLang="en-US" b="1" dirty="0"/>
              <a:t>外语能力</a:t>
            </a:r>
            <a:endParaRPr lang="en-US" altLang="zh-CN" b="1" dirty="0"/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+mj-lt"/>
              <a:buAutoNum type="arabicPeriod"/>
              <a:defRPr/>
            </a:pPr>
            <a:r>
              <a:rPr lang="zh-CN" altLang="en-US" b="1" dirty="0"/>
              <a:t>计算机编程能力</a:t>
            </a:r>
            <a:endParaRPr lang="en-US" altLang="zh-CN" b="1" dirty="0"/>
          </a:p>
          <a:p>
            <a:pPr marL="609600" indent="-609600" eaLnBrk="1" hangingPunct="1">
              <a:lnSpc>
                <a:spcPct val="150000"/>
              </a:lnSpc>
              <a:buClr>
                <a:schemeClr val="tx1"/>
              </a:buClr>
              <a:buSzTx/>
              <a:buFont typeface="+mj-lt"/>
              <a:buAutoNum type="arabicPeriod"/>
              <a:defRPr/>
            </a:pPr>
            <a:r>
              <a:rPr lang="zh-CN" altLang="en-US" b="1" dirty="0"/>
              <a:t>数学基础</a:t>
            </a:r>
            <a:endParaRPr lang="en-US" altLang="zh-CN" b="1" dirty="0"/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4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七</a:t>
            </a:r>
            <a:r>
              <a:rPr lang="en-US" altLang="zh-CN" sz="34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4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学习这门课需要具备的基础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课程理解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智能优化方法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智能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优化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方法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智能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是本课程教学内容的定位和机理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优化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是本课程教学内容的背景和范畴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方法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是本课程的主要内容和目标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课程理解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智能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V.S.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人工智能</a:t>
            </a:r>
            <a:endParaRPr lang="en-US" altLang="zh-CN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 broad term which can be thought of as covering the goal of developing computer systems that can solve problems associated with requiring human-level intelligence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Several AI 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29200"/>
            <a:ext cx="91440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altLang="zh-CN" sz="1800" dirty="0" err="1">
                <a:latin typeface="华文新魏" pitchFamily="2" charset="-122"/>
                <a:ea typeface="华文新魏" pitchFamily="2" charset="-122"/>
              </a:rPr>
              <a:t>Callan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R (2003). Artificial intelligence. Palgrave Macmillan Publishers.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zh-CN" sz="1800" dirty="0" err="1">
                <a:latin typeface="华文新魏" pitchFamily="2" charset="-122"/>
                <a:ea typeface="华文新魏" pitchFamily="2" charset="-122"/>
              </a:rPr>
              <a:t>Negnevistky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 M(2005). Artificial intelligence: a Guide to intelligent systems. Addison-Wesley Publishers.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Russell S and </a:t>
            </a:r>
            <a:r>
              <a:rPr lang="en-US" altLang="zh-CN" sz="1800" dirty="0" err="1">
                <a:latin typeface="华文新魏" pitchFamily="2" charset="-122"/>
                <a:ea typeface="华文新魏" pitchFamily="2" charset="-122"/>
              </a:rPr>
              <a:t>Norvig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P (2009). Artificial intelligence: a modern approach. Prentice-Hall, Englewood Cliffs</a:t>
            </a:r>
            <a:endParaRPr lang="zh-CN" altLang="en-US" sz="18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课程理解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优化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V.S.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运筹学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西汉 司马迁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史记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高祖本纪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》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：“夫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运筹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策帷幄之中，决胜于千里之外，吾不如子房。”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田忌赛马：“以君之下驷与彼上驷，取君上驷与彼中驷，取君中驷与彼下驷。”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摘自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史记 孙子吴起列传第五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》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33" y="404664"/>
            <a:ext cx="2687855" cy="20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6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课程理解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优化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V.S.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运筹学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丁谓挖沟：“祥符中禁火，时丁晋公主营复宫室，患取土远，公乃令凿通衢取土，不日皆成巨堑，乃决汴水入堑中，引诸道竹木排筏及船运杂材，尽自堑中入至宫门。事毕，却以斥弃瓦砾灰壤实于堑中，复为街衢。一举而三役济，计省费以亿万。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”——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摘自北宋 沈括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梦溪笔谈 权智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7813"/>
            <a:ext cx="3269940" cy="217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5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课程理解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优化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V.S.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运筹学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大西洋反击战：研究如何解决德国潜水艇对盟军运输船的严重威胁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英军战斗机援法决策：研究是否增援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个战斗机中队赴法与德军作战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OR: Operational Research or Operations Research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074B-B099-4EEB-A93B-66B0716828E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a typeface="华文新魏" pitchFamily="2" charset="-122"/>
              </a:rPr>
              <a:t>课程理解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优化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V.S.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运筹学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利用数学的方法来解决最优方法的选择安排。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运筹学（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OR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）的基本思想在我国古代就已经产生，但作为近代应用数学的一个分支，普遍认为兴起于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20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世纪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40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年代。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Several OR Books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05264"/>
            <a:ext cx="91440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altLang="zh-CN" sz="1800" dirty="0" err="1">
                <a:latin typeface="华文新魏" pitchFamily="2" charset="-122"/>
                <a:ea typeface="华文新魏" pitchFamily="2" charset="-122"/>
              </a:rPr>
              <a:t>Gass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S I and Harris C M (2006). </a:t>
            </a:r>
            <a:r>
              <a:rPr lang="en-US" altLang="zh-CN" sz="1800" dirty="0"/>
              <a:t>Encyclopedia of Operations Research and Management Science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. Kluwer Academic Publishers.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华文新魏" pitchFamily="2" charset="-122"/>
                <a:ea typeface="华文新魏" pitchFamily="2" charset="-122"/>
              </a:rPr>
              <a:t>清华版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sz="1800" dirty="0">
                <a:latin typeface="华文新魏" pitchFamily="2" charset="-122"/>
                <a:ea typeface="华文新魏" pitchFamily="2" charset="-122"/>
              </a:rPr>
              <a:t>运筹学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002756423"/>
      </p:ext>
    </p:extLst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12475</TotalTime>
  <Words>1847</Words>
  <Application>Microsoft Office PowerPoint</Application>
  <PresentationFormat>全屏显示(4:3)</PresentationFormat>
  <Paragraphs>236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华文新魏</vt:lpstr>
      <vt:lpstr>宋体</vt:lpstr>
      <vt:lpstr>Arial</vt:lpstr>
      <vt:lpstr>Wingdings</vt:lpstr>
      <vt:lpstr>Ripple</vt:lpstr>
      <vt:lpstr>智能优化方法</vt:lpstr>
      <vt:lpstr>授课教师简介</vt:lpstr>
      <vt:lpstr>授课教师简介</vt:lpstr>
      <vt:lpstr>课程理解</vt:lpstr>
      <vt:lpstr>课程理解</vt:lpstr>
      <vt:lpstr>课程理解</vt:lpstr>
      <vt:lpstr>课程理解</vt:lpstr>
      <vt:lpstr>课程理解</vt:lpstr>
      <vt:lpstr>课程理解</vt:lpstr>
      <vt:lpstr>课程理解</vt:lpstr>
      <vt:lpstr>课程理解</vt:lpstr>
      <vt:lpstr>课程安排</vt:lpstr>
      <vt:lpstr>课程安排</vt:lpstr>
      <vt:lpstr>授课要求</vt:lpstr>
      <vt:lpstr>课程目标</vt:lpstr>
      <vt:lpstr>第一章 导言</vt:lpstr>
      <vt:lpstr>〇.最优化的重要性</vt:lpstr>
      <vt:lpstr>〇.最优化的重要性</vt:lpstr>
      <vt:lpstr>〇.最优化的重要性</vt:lpstr>
      <vt:lpstr>一.传统优化方法的基本步骤—三步曲</vt:lpstr>
      <vt:lpstr>一.传统优化方法的基本步骤—三步曲</vt:lpstr>
      <vt:lpstr>一.传统优化方法的基本步骤—三步曲</vt:lpstr>
      <vt:lpstr>PowerPoint 演示文稿</vt:lpstr>
      <vt:lpstr>二.传统优化方法的局限性</vt:lpstr>
      <vt:lpstr>二.传统优化方法的局限性</vt:lpstr>
      <vt:lpstr>三.实际问题中对最优化方法的要求</vt:lpstr>
      <vt:lpstr>三.实际问题中对最优化方法的要求</vt:lpstr>
      <vt:lpstr>四.智能优化算法的产生与发展</vt:lpstr>
      <vt:lpstr>四.智能优化算法的产生与发展</vt:lpstr>
      <vt:lpstr>四.智能优化算法的产生与发展</vt:lpstr>
      <vt:lpstr>五.应用前景局限性和研究方向、注意事项</vt:lpstr>
      <vt:lpstr>五.应用前景局限性和研究方向、注意事项</vt:lpstr>
      <vt:lpstr>五.应用前景局限性和研究方向、注意事项</vt:lpstr>
      <vt:lpstr>六.优化领域的新挑战</vt:lpstr>
      <vt:lpstr>七.学习这门课需要具备的基础</vt:lpstr>
    </vt:vector>
  </TitlesOfParts>
  <Company>NEU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智能优化方法</dc:title>
  <dc:creator>Junwei Wang</dc:creator>
  <cp:lastModifiedBy>Didi</cp:lastModifiedBy>
  <cp:revision>989</cp:revision>
  <dcterms:created xsi:type="dcterms:W3CDTF">2003-07-20T06:30:34Z</dcterms:created>
  <dcterms:modified xsi:type="dcterms:W3CDTF">2022-04-25T14:43:01Z</dcterms:modified>
</cp:coreProperties>
</file>