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4"/>
  </p:notesMasterIdLst>
  <p:handoutMasterIdLst>
    <p:handoutMasterId r:id="rId25"/>
  </p:handoutMasterIdLst>
  <p:sldIdLst>
    <p:sldId id="528" r:id="rId2"/>
    <p:sldId id="260" r:id="rId3"/>
    <p:sldId id="540" r:id="rId4"/>
    <p:sldId id="541" r:id="rId5"/>
    <p:sldId id="542" r:id="rId6"/>
    <p:sldId id="544" r:id="rId7"/>
    <p:sldId id="555" r:id="rId8"/>
    <p:sldId id="556" r:id="rId9"/>
    <p:sldId id="546" r:id="rId10"/>
    <p:sldId id="547" r:id="rId11"/>
    <p:sldId id="549" r:id="rId12"/>
    <p:sldId id="551" r:id="rId13"/>
    <p:sldId id="552" r:id="rId14"/>
    <p:sldId id="558" r:id="rId15"/>
    <p:sldId id="553" r:id="rId16"/>
    <p:sldId id="559" r:id="rId17"/>
    <p:sldId id="560" r:id="rId18"/>
    <p:sldId id="524" r:id="rId19"/>
    <p:sldId id="530" r:id="rId20"/>
    <p:sldId id="532" r:id="rId21"/>
    <p:sldId id="561" r:id="rId22"/>
    <p:sldId id="562" r:id="rId23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5E3F3"/>
    <a:srgbClr val="FF0000"/>
    <a:srgbClr val="FF6600"/>
    <a:srgbClr val="E3D9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39" autoAdjust="0"/>
    <p:restoredTop sz="86372" autoAdjust="0"/>
  </p:normalViewPr>
  <p:slideViewPr>
    <p:cSldViewPr>
      <p:cViewPr varScale="1">
        <p:scale>
          <a:sx n="140" d="100"/>
          <a:sy n="140" d="100"/>
        </p:scale>
        <p:origin x="2286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438"/>
    </p:cViewPr>
  </p:sorterViewPr>
  <p:notesViewPr>
    <p:cSldViewPr>
      <p:cViewPr varScale="1">
        <p:scale>
          <a:sx n="88" d="100"/>
          <a:sy n="88" d="100"/>
        </p:scale>
        <p:origin x="219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东北大学信息学院</a:t>
            </a:r>
            <a:endParaRPr lang="en-US" altLang="zh-CN" dirty="0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299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现代优化计算方法</a:t>
            </a:r>
            <a:endParaRPr lang="en-US" altLang="zh-CN" dirty="0"/>
          </a:p>
        </p:txBody>
      </p:sp>
      <p:sp>
        <p:nvSpPr>
          <p:cNvPr id="299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328EDE09-E132-45D0-B406-DFABA6982E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17751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1441"/>
            <a:ext cx="567944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96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6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1106"/>
            <a:ext cx="3076363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4307C0C7-B2FD-4F1E-8290-4F8E6DA929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51083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07C0C7-B2FD-4F1E-8290-4F8E6DA9291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4322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07C0C7-B2FD-4F1E-8290-4F8E6DA9291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3645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07C0C7-B2FD-4F1E-8290-4F8E6DA9291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65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57" name="Oval 5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8" name="Oval 6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9" name="Oval 7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0" name="Oval 8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1" name="Oval 9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2" name="Freeform 10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3" name="Freeform 11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4" name="Freeform 12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5" name="Freeform 13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6" name="Freeform 14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" name="Oval 15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" name="Group 16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39" name="Oval 17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Oval 18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" name="Oval 19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Oval 20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" name="Oval 21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4" name="Oval 22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5" name="Oval 23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6" name="Oval 24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7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8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9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0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1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2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3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5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6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" name="Group 35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22" name="Freeform 36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3" name="Freeform 37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Freeform 38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Freeform 39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Freeform 40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reeform 41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Freeform 42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Freeform 43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Freeform 44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Freeform 45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Freeform 46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3" name="Oval 47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4" name="Oval 48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5" name="Oval 49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6" name="Oval 50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Oval 51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8" name="Oval 52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" name="Group 53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" name="Freeform 54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1" name="Freeform 55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Freeform 56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Freeform 57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Freeform 58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Freeform 59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6" name="Freeform 60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7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8" name="Oval 62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1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</p:grpSp>
      <p:sp>
        <p:nvSpPr>
          <p:cNvPr id="787522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87523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8" name="Rectangle 68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东北大学信息学院</a:t>
            </a:r>
            <a:endParaRPr lang="en-US" altLang="zh-CN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DAAF6-8D8F-4207-AD45-2A8B59EAD2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东北大学信息学院</a:t>
            </a: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2E51F-BB4F-4C41-A291-5B93EE24C8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48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48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东北大学信息学院</a:t>
            </a: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C9B60-EAF5-4678-8401-42511261DC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东北大学信息学院</a:t>
            </a: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84185-DFD8-4D3A-9485-AA284BE989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东北大学信息学院</a:t>
            </a: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41944-A753-42E0-9357-4BB931A0F8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东北大学信息学院</a:t>
            </a: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7B37-5F58-4254-A770-641F093D9B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东北大学信息学院</a:t>
            </a: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B3E80-63A8-4396-B4F9-BDEF6E4DE3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东北大学信息学院</a:t>
            </a:r>
            <a:endParaRPr lang="en-US" altLang="zh-CN"/>
          </a:p>
        </p:txBody>
      </p:sp>
      <p:sp>
        <p:nvSpPr>
          <p:cNvPr id="8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0AADB-C30F-412E-9E5F-9B898A7ADC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东北大学信息学院</a:t>
            </a:r>
            <a:endParaRPr lang="en-US" altLang="zh-CN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47A67-6E5C-4334-8571-90670D1AF3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东北大学信息学院</a:t>
            </a:r>
            <a:endParaRPr lang="en-US" altLang="zh-CN"/>
          </a:p>
        </p:txBody>
      </p:sp>
      <p:sp>
        <p:nvSpPr>
          <p:cNvPr id="3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6F9A4-184C-44AD-ACBC-BC9BF24C36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东北大学信息学院</a:t>
            </a: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658BB-4C25-45BF-959E-8850B316B4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东北大学信息学院</a:t>
            </a: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BD2D9-CAC4-4226-BBB5-1CCAE13571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Freeform 2"/>
          <p:cNvSpPr>
            <a:spLocks/>
          </p:cNvSpPr>
          <p:nvPr/>
        </p:nvSpPr>
        <p:spPr bwMode="hidden">
          <a:xfrm>
            <a:off x="6627813" y="6429375"/>
            <a:ext cx="285750" cy="20955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9" y="132"/>
              </a:cxn>
              <a:cxn ang="0">
                <a:pos x="77" y="108"/>
              </a:cxn>
              <a:cxn ang="0">
                <a:pos x="119" y="78"/>
              </a:cxn>
              <a:cxn ang="0">
                <a:pos x="155" y="48"/>
              </a:cxn>
              <a:cxn ang="0">
                <a:pos x="179" y="12"/>
              </a:cxn>
              <a:cxn ang="0">
                <a:pos x="173" y="6"/>
              </a:cxn>
              <a:cxn ang="0">
                <a:pos x="167" y="0"/>
              </a:cxn>
              <a:cxn ang="0">
                <a:pos x="137" y="42"/>
              </a:cxn>
              <a:cxn ang="0">
                <a:pos x="101" y="78"/>
              </a:cxn>
              <a:cxn ang="0">
                <a:pos x="53" y="108"/>
              </a:cxn>
              <a:cxn ang="0">
                <a:pos x="0" y="132"/>
              </a:cxn>
              <a:cxn ang="0">
                <a:pos x="0" y="132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2" charset="2"/>
              <a:buNone/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9459" name="Group 3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786436" name="Freeform 4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9466" name="Group 5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786438" name="Oval 6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39" name="Oval 7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40" name="Oval 8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41" name="Oval 9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42" name="Oval 10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43" name="Freeform 11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44" name="Freeform 12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45" name="Freeform 13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46" name="Freeform 14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47" name="Freeform 15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48" name="Oval 16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9467" name="Group 17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786450" name="Oval 18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51" name="Oval 19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52" name="Oval 20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53" name="Oval 21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54" name="Oval 22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55" name="Oval 23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56" name="Oval 24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57" name="Oval 25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58" name="Freeform 26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59" name="Freeform 27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60" name="Freeform 28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61" name="Freeform 29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62" name="Freeform 30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63" name="Freeform 31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64" name="Freeform 32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65" name="Freeform 33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66" name="Freeform 34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67" name="Freeform 35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9468" name="Group 36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786469" name="Freeform 37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70" name="Freeform 38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71" name="Freeform 39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72" name="Freeform 40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73" name="Freeform 41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74" name="Freeform 42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75" name="Freeform 43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76" name="Freeform 44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77" name="Freeform 45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78" name="Freeform 46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79" name="Freeform 47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80" name="Oval 48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81" name="Oval 49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82" name="Oval 50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83" name="Oval 51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84" name="Oval 52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85" name="Oval 53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9469" name="Group 54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786487" name="Freeform 55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88" name="Freeform 56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89" name="Freeform 57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90" name="Freeform 58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91" name="Freeform 59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92" name="Freeform 60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86493" name="Freeform 61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9477" name="Group 62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786495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86496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86497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86498" name="Oval 66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lnSpc>
                      <a:spcPct val="120000"/>
                    </a:lnSpc>
                    <a:spcBef>
                      <a:spcPct val="20000"/>
                    </a:spcBef>
                    <a:buClr>
                      <a:schemeClr val="tx1"/>
                    </a:buClr>
                    <a:buSzPct val="8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</p:grpSp>
      <p:sp>
        <p:nvSpPr>
          <p:cNvPr id="786499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86500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86501" name="Rectangle 6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东北大学信息学院</a:t>
            </a:r>
            <a:endParaRPr lang="en-US" altLang="zh-CN"/>
          </a:p>
        </p:txBody>
      </p:sp>
      <p:sp>
        <p:nvSpPr>
          <p:cNvPr id="786502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6503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defRPr>
            </a:lvl1pPr>
          </a:lstStyle>
          <a:p>
            <a:pPr>
              <a:defRPr/>
            </a:pPr>
            <a:fld id="{623C2F1D-2721-4147-A24C-76F75C82CB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91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6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第二章	伪随机数产生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DAAF6-8D8F-4207-AD45-2A8B59EAD2F7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5C61C-DEBF-4AD5-896F-4DBA2F074774}" type="slidenum">
              <a:rPr lang="en-US" altLang="zh-CN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dirty="0"/>
              <a:t>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b="1" dirty="0"/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 anchorCtr="0"/>
          <a:lstStyle/>
          <a:p>
            <a:pPr marL="762000" indent="-762000"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二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产生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Arial" charset="0"/>
              </a:rPr>
              <a:t>U(0,1)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的乘同余法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3"/>
              <p:cNvSpPr txBox="1">
                <a:spLocks noChangeArrowheads="1"/>
              </p:cNvSpPr>
              <p:nvPr/>
            </p:nvSpPr>
            <p:spPr bwMode="auto">
              <a:xfrm>
                <a:off x="403225" y="1493838"/>
                <a:ext cx="8642350" cy="5111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609600" indent="-609600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Font typeface="+mj-lt"/>
                  <a:buAutoNum type="arabicPeriod" startAt="4"/>
                  <a:defRPr/>
                </a:pPr>
                <a:r>
                  <a:rPr lang="zh-CN" altLang="en-US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混合同余法</a:t>
                </a:r>
                <a:endParaRPr lang="en-US" altLang="zh-CN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endParaRPr>
              </a:p>
              <a:p>
                <a:pPr marL="1066800" lvl="1" indent="-609600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Font typeface="Wingdings" pitchFamily="2" charset="2"/>
                  <a:buChar char="Ø"/>
                  <a:defRPr/>
                </a:pPr>
                <a:r>
                  <a:rPr lang="zh-CN" altLang="en-US" sz="28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公式：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800" i="1" kern="0">
                                <a:effectLst>
                                  <a:outerShdw blurRad="38100" dist="38100" dir="2700000" algn="tl">
                                    <a:srgbClr val="000000"/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kern="0">
                                <a:effectLst>
                                  <a:outerShdw blurRad="38100" dist="38100" dir="2700000" algn="tl">
                                    <a:srgbClr val="000000"/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2800" i="1" kern="0">
                                <a:effectLst>
                                  <a:outerShdw blurRad="38100" dist="38100" dir="2700000" algn="tl">
                                    <a:srgbClr val="000000"/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endParaRPr>
              </a:p>
              <a:p>
                <a:pPr marL="1066800" lvl="1" indent="-609600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Font typeface="Wingdings" pitchFamily="2" charset="2"/>
                  <a:buChar char="Ø"/>
                  <a:defRPr/>
                </a:pPr>
                <a:r>
                  <a:rPr lang="zh-CN" altLang="en-US" sz="2800" kern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参数取值：</a:t>
                </a:r>
                <a14:m>
                  <m:oMath xmlns:m="http://schemas.openxmlformats.org/officeDocument/2006/math"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𝑳</m:t>
                        </m:r>
                      </m:sup>
                    </m:sSup>
                  </m:oMath>
                </a14:m>
                <a:r>
                  <a:rPr lang="zh-CN" altLang="en-US" sz="2800" kern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800" kern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i="1" kern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n-ea"/>
                        <a:cs typeface="Times New Roman" pitchFamily="18" charset="0"/>
                      </a:rPr>
                      <m:t>𝐶</m:t>
                    </m:r>
                  </m:oMath>
                </a14:m>
                <a:r>
                  <a:rPr lang="zh-CN" altLang="en-US" sz="2800" kern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800" i="1" kern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n-ea"/>
                        <a:cs typeface="Times New Roman" pitchFamily="18" charset="0"/>
                      </a:rPr>
                      <m:t>𝑀</m:t>
                    </m:r>
                  </m:oMath>
                </a14:m>
                <a:r>
                  <a:rPr lang="zh-CN" altLang="en-US" sz="2800" kern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互为质数，则可以获得最长的随机数序列长度为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𝑳</m:t>
                        </m:r>
                      </m:sup>
                    </m:sSup>
                  </m:oMath>
                </a14:m>
                <a:endParaRPr lang="en-US" altLang="zh-CN" sz="2800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endParaRPr>
              </a:p>
              <a:p>
                <a:pPr marL="1066800" lvl="1" indent="-609600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Font typeface="Wingdings" pitchFamily="2" charset="2"/>
                  <a:buChar char="Ø"/>
                  <a:defRPr/>
                </a:pPr>
                <a:r>
                  <a:rPr lang="zh-CN" altLang="en-US" sz="28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上例中，若</a:t>
                </a:r>
                <a14:m>
                  <m:oMath xmlns:m="http://schemas.openxmlformats.org/officeDocument/2006/math">
                    <m:r>
                      <a:rPr lang="en-US" altLang="zh-CN" sz="2800" i="1" kern="0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+mn-ea"/>
                        <a:cs typeface="Times New Roman" pitchFamily="18" charset="0"/>
                      </a:rPr>
                      <m:t>𝑀</m:t>
                    </m:r>
                    <m:r>
                      <a:rPr lang="en-US" altLang="zh-CN" sz="2800" i="1" kern="0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+mn-ea"/>
                        <a:cs typeface="Times New Roman" pitchFamily="18" charset="0"/>
                      </a:rPr>
                      <m:t>=16</m:t>
                    </m:r>
                  </m:oMath>
                </a14:m>
                <a:r>
                  <a:rPr lang="zh-CN" altLang="en-US" sz="28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i="1" kern="0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+mn-ea"/>
                        <a:cs typeface="Times New Roman" pitchFamily="18" charset="0"/>
                      </a:rPr>
                      <m:t>𝐴</m:t>
                    </m:r>
                    <m:r>
                      <a:rPr lang="en-US" altLang="zh-CN" sz="2800" i="1" kern="0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+mn-ea"/>
                        <a:cs typeface="Times New Roman" pitchFamily="18" charset="0"/>
                      </a:rPr>
                      <m:t>=5</m:t>
                    </m:r>
                  </m:oMath>
                </a14:m>
                <a:r>
                  <a:rPr lang="zh-CN" altLang="en-US" sz="28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i="1" kern="0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+mn-ea"/>
                        <a:cs typeface="Times New Roman" pitchFamily="18" charset="0"/>
                      </a:rPr>
                      <m:t>𝐶</m:t>
                    </m:r>
                    <m:r>
                      <a:rPr lang="en-US" altLang="zh-CN" sz="2800" i="1" kern="0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+mn-ea"/>
                        <a:cs typeface="Times New Roman" pitchFamily="18" charset="0"/>
                      </a:rPr>
                      <m:t>=3</m:t>
                    </m:r>
                  </m:oMath>
                </a14:m>
                <a:r>
                  <a:rPr lang="zh-CN" altLang="en-US" sz="28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8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，则产生的随机整数序列？</a:t>
                </a:r>
                <a:endParaRPr lang="en-US" altLang="zh-CN" sz="2800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225" y="1493838"/>
                <a:ext cx="8642350" cy="5111750"/>
              </a:xfrm>
              <a:prstGeom prst="rect">
                <a:avLst/>
              </a:prstGeom>
              <a:blipFill>
                <a:blip r:embed="rId2"/>
                <a:stretch>
                  <a:fillRect l="-1693" t="-131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4731F6-274F-47EE-AAC9-1988845A375C}" type="slidenum">
              <a:rPr lang="en-US" altLang="zh-CN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801795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 anchorCtr="0"/>
          <a:lstStyle/>
          <a:p>
            <a:pPr marL="762000" indent="-762000"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正态分布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Arial" charset="0"/>
              </a:rPr>
              <a:t>N(0,1)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的产生</a:t>
            </a:r>
          </a:p>
        </p:txBody>
      </p:sp>
      <p:grpSp>
        <p:nvGrpSpPr>
          <p:cNvPr id="2" name="组合 13"/>
          <p:cNvGrpSpPr>
            <a:grpSpLocks/>
          </p:cNvGrpSpPr>
          <p:nvPr/>
        </p:nvGrpSpPr>
        <p:grpSpPr bwMode="auto">
          <a:xfrm>
            <a:off x="2412851" y="1342256"/>
            <a:ext cx="3743325" cy="2590800"/>
            <a:chOff x="2267744" y="980728"/>
            <a:chExt cx="3744342" cy="2591295"/>
          </a:xfrm>
        </p:grpSpPr>
        <p:grpSp>
          <p:nvGrpSpPr>
            <p:cNvPr id="6154" name="组合 28"/>
            <p:cNvGrpSpPr>
              <a:grpSpLocks/>
            </p:cNvGrpSpPr>
            <p:nvPr/>
          </p:nvGrpSpPr>
          <p:grpSpPr bwMode="auto">
            <a:xfrm>
              <a:off x="2267744" y="1052736"/>
              <a:ext cx="3744342" cy="2519287"/>
              <a:chOff x="755650" y="1701801"/>
              <a:chExt cx="2881313" cy="1587500"/>
            </a:xfrm>
          </p:grpSpPr>
          <p:sp>
            <p:nvSpPr>
              <p:cNvPr id="801810" name="Line 18"/>
              <p:cNvSpPr>
                <a:spLocks noChangeShapeType="1"/>
              </p:cNvSpPr>
              <p:nvPr/>
            </p:nvSpPr>
            <p:spPr bwMode="auto">
              <a:xfrm flipV="1">
                <a:off x="2197528" y="1701451"/>
                <a:ext cx="0" cy="11526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01812" name="Line 20"/>
              <p:cNvSpPr>
                <a:spLocks noChangeShapeType="1"/>
              </p:cNvSpPr>
              <p:nvPr/>
            </p:nvSpPr>
            <p:spPr bwMode="auto">
              <a:xfrm>
                <a:off x="755650" y="2887086"/>
                <a:ext cx="288131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01813" name="Freeform 21"/>
              <p:cNvSpPr>
                <a:spLocks/>
              </p:cNvSpPr>
              <p:nvPr/>
            </p:nvSpPr>
            <p:spPr bwMode="auto">
              <a:xfrm>
                <a:off x="899838" y="1922569"/>
                <a:ext cx="2611266" cy="857460"/>
              </a:xfrm>
              <a:custGeom>
                <a:avLst/>
                <a:gdLst/>
                <a:ahLst/>
                <a:cxnLst>
                  <a:cxn ang="0">
                    <a:pos x="0" y="540"/>
                  </a:cxn>
                  <a:cxn ang="0">
                    <a:pos x="363" y="404"/>
                  </a:cxn>
                  <a:cxn ang="0">
                    <a:pos x="816" y="0"/>
                  </a:cxn>
                  <a:cxn ang="0">
                    <a:pos x="1270" y="404"/>
                  </a:cxn>
                  <a:cxn ang="0">
                    <a:pos x="1645" y="536"/>
                  </a:cxn>
                </a:cxnLst>
                <a:rect l="0" t="0" r="r" b="b"/>
                <a:pathLst>
                  <a:path w="1645" h="540">
                    <a:moveTo>
                      <a:pt x="0" y="540"/>
                    </a:moveTo>
                    <a:cubicBezTo>
                      <a:pt x="113" y="528"/>
                      <a:pt x="227" y="494"/>
                      <a:pt x="363" y="404"/>
                    </a:cubicBezTo>
                    <a:cubicBezTo>
                      <a:pt x="499" y="314"/>
                      <a:pt x="665" y="0"/>
                      <a:pt x="816" y="0"/>
                    </a:cubicBezTo>
                    <a:cubicBezTo>
                      <a:pt x="967" y="0"/>
                      <a:pt x="1132" y="315"/>
                      <a:pt x="1270" y="404"/>
                    </a:cubicBezTo>
                    <a:cubicBezTo>
                      <a:pt x="1408" y="493"/>
                      <a:pt x="1567" y="509"/>
                      <a:pt x="1645" y="536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SzPct val="8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01814" name="Text Box 22"/>
              <p:cNvSpPr txBox="1">
                <a:spLocks noChangeArrowheads="1"/>
              </p:cNvSpPr>
              <p:nvPr/>
            </p:nvSpPr>
            <p:spPr bwMode="auto">
              <a:xfrm>
                <a:off x="2033790" y="2892088"/>
                <a:ext cx="325034" cy="397213"/>
              </a:xfrm>
              <a:prstGeom prst="rect">
                <a:avLst/>
              </a:prstGeom>
              <a:noFill/>
              <a:ln w="19050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342900" indent="-342900" algn="ctr">
                  <a:spcBef>
                    <a:spcPct val="20000"/>
                  </a:spcBef>
                  <a:buClr>
                    <a:schemeClr val="hlink"/>
                  </a:buClr>
                  <a:buSzPct val="90000"/>
                  <a:buFont typeface="Wingdings" pitchFamily="2" charset="2"/>
                  <a:buNone/>
                  <a:defRPr/>
                </a:pPr>
                <a:r>
                  <a:rPr lang="en-US" altLang="zh-CN" sz="2000" b="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</a:t>
                </a:r>
              </a:p>
            </p:txBody>
          </p:sp>
        </p:grpSp>
        <p:graphicFrame>
          <p:nvGraphicFramePr>
            <p:cNvPr id="6149" name="Object 3"/>
            <p:cNvGraphicFramePr>
              <a:graphicFrameLocks noChangeAspect="1"/>
            </p:cNvGraphicFramePr>
            <p:nvPr/>
          </p:nvGraphicFramePr>
          <p:xfrm>
            <a:off x="3203848" y="980728"/>
            <a:ext cx="85725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3" name="Equation" r:id="rId3" imgW="342720" imgH="203040" progId="">
                    <p:embed/>
                  </p:oleObj>
                </mc:Choice>
                <mc:Fallback>
                  <p:oleObj name="Equation" r:id="rId3" imgW="342720" imgH="203040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3848" y="980728"/>
                          <a:ext cx="85725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0" name="Object 4"/>
            <p:cNvGraphicFramePr>
              <a:graphicFrameLocks noChangeAspect="1"/>
            </p:cNvGraphicFramePr>
            <p:nvPr/>
          </p:nvGraphicFramePr>
          <p:xfrm>
            <a:off x="5580112" y="2996952"/>
            <a:ext cx="315913" cy="347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4" name="Equation" r:id="rId5" imgW="126720" imgH="139680" progId="">
                    <p:embed/>
                  </p:oleObj>
                </mc:Choice>
                <mc:Fallback>
                  <p:oleObj name="Equation" r:id="rId5" imgW="126720" imgH="13968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80112" y="2996952"/>
                          <a:ext cx="315913" cy="347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A355FE2-8F56-4695-9E0B-FC2678C4A6CC}"/>
                  </a:ext>
                </a:extLst>
              </p:cNvPr>
              <p:cNvSpPr txBox="1"/>
              <p:nvPr/>
            </p:nvSpPr>
            <p:spPr>
              <a:xfrm>
                <a:off x="755576" y="1937450"/>
                <a:ext cx="19056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r>
                        <a:rPr lang="en-US" altLang="zh-CN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A355FE2-8F56-4695-9E0B-FC2678C4A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937450"/>
                <a:ext cx="1905650" cy="430887"/>
              </a:xfrm>
              <a:prstGeom prst="rect">
                <a:avLst/>
              </a:prstGeom>
              <a:blipFill>
                <a:blip r:embed="rId7"/>
                <a:stretch>
                  <a:fillRect b="-7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A2105FC-DFB9-4591-AB56-4E66019AC56C}"/>
                  </a:ext>
                </a:extLst>
              </p:cNvPr>
              <p:cNvSpPr txBox="1"/>
              <p:nvPr/>
            </p:nvSpPr>
            <p:spPr>
              <a:xfrm>
                <a:off x="755576" y="4437112"/>
                <a:ext cx="2532553" cy="944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8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altLang="zh-CN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sz="28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b="1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8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sz="28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A2105FC-DFB9-4591-AB56-4E66019AC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437112"/>
                <a:ext cx="2532553" cy="944041"/>
              </a:xfrm>
              <a:prstGeom prst="rect">
                <a:avLst/>
              </a:prstGeom>
              <a:blipFill>
                <a:blip r:embed="rId8"/>
                <a:stretch>
                  <a:fillRect b="-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5F2EAD6-9B8E-44FC-A581-12E5C1F68F52}"/>
                  </a:ext>
                </a:extLst>
              </p:cNvPr>
              <p:cNvSpPr txBox="1"/>
              <p:nvPr/>
            </p:nvSpPr>
            <p:spPr>
              <a:xfrm>
                <a:off x="4837259" y="4420954"/>
                <a:ext cx="3551165" cy="960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n-US" altLang="zh-CN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8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800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altLang="zh-CN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sz="28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2800" i="1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 smtClean="0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effectLst>
                                            <a:outerShdw blurRad="38100" dist="38100" dir="2700000" algn="tl">
                                              <a:srgbClr val="000000">
                                                <a:alpha val="43137"/>
                                              </a:srgb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2800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sz="28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𝒅𝒕</m:t>
                          </m:r>
                        </m:e>
                      </m:nary>
                    </m:oMath>
                  </m:oMathPara>
                </a14:m>
                <a:endParaRPr lang="zh-CN" altLang="en-US" sz="28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5F2EAD6-9B8E-44FC-A581-12E5C1F68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259" y="4420954"/>
                <a:ext cx="3551165" cy="960199"/>
              </a:xfrm>
              <a:prstGeom prst="rect">
                <a:avLst/>
              </a:prstGeom>
              <a:blipFill>
                <a:blip r:embed="rId9"/>
                <a:stretch>
                  <a:fillRect b="-3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FDA1B-C7F1-4B0E-9867-33EEA90EF6D2}" type="slidenum">
              <a:rPr lang="en-US" altLang="zh-CN"/>
              <a:pPr>
                <a:defRPr/>
              </a:pPr>
              <a:t>12</a:t>
            </a:fld>
            <a:endParaRPr lang="en-US" altLang="zh-CN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dirty="0"/>
              <a:t>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b="1" dirty="0"/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 anchorCtr="0"/>
          <a:lstStyle/>
          <a:p>
            <a:pPr marL="762000" indent="-762000"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正态分布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Arial" charset="0"/>
              </a:rPr>
              <a:t>N(0,1)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的产生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3"/>
              <p:cNvSpPr txBox="1">
                <a:spLocks noChangeArrowheads="1"/>
              </p:cNvSpPr>
              <p:nvPr/>
            </p:nvSpPr>
            <p:spPr bwMode="auto">
              <a:xfrm>
                <a:off x="403225" y="1493838"/>
                <a:ext cx="8642350" cy="5111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Font typeface="Wingdings" pitchFamily="2" charset="2"/>
                  <a:buNone/>
                  <a:defRPr/>
                </a:pPr>
                <a:r>
                  <a:rPr lang="zh-CN" altLang="en-US" kern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基本原理：若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kern="0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 i="1" kern="0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b="1" i="1" kern="0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kern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n-ea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kern="0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 i="1" kern="0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b="1" i="1" kern="0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kern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n-ea"/>
                        <a:cs typeface="Times New Roman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1" i="1" kern="0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 i="1" kern="0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zh-CN" b="1" i="1" kern="0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kern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是独立同分布，均值和方差分别为</a:t>
                </a:r>
                <a14:m>
                  <m:oMath xmlns:m="http://schemas.openxmlformats.org/officeDocument/2006/math">
                    <m:r>
                      <a:rPr lang="zh-CN" altLang="en-US" i="1" ker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zh-CN" altLang="en-US" kern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kern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kern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zh-CN" i="1" kern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i="1" kern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kern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i="1" kern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n-ea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zh-CN" altLang="en-US" kern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较大，则</a:t>
                </a:r>
                <a14:m>
                  <m:oMath xmlns:m="http://schemas.openxmlformats.org/officeDocument/2006/math">
                    <m:r>
                      <a:rPr lang="en-US" altLang="zh-CN" b="1" i="1" kern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𝑿</m:t>
                    </m:r>
                    <m:r>
                      <a:rPr lang="en-US" altLang="zh-CN" b="1" i="1" kern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kern="0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 kern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1" i="1" kern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kern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 kern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1" i="1" kern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r>
                      <a:rPr lang="en-US" altLang="zh-CN" i="1" kern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…</m:t>
                    </m:r>
                    <m:r>
                      <a:rPr lang="en-US" altLang="zh-CN" b="1" i="1" kern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kern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i="1" kern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i="1" kern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kern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</a:rPr>
                  <a:t>近似于正态分布，且满足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zh-CN" altLang="en-US" i="1" kern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</a:rPr>
                          <m:t>𝝁</m:t>
                        </m:r>
                      </m:e>
                      <m:sub>
                        <m:r>
                          <a:rPr lang="en-US" altLang="zh-CN" b="1" i="1" kern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</a:rPr>
                          <m:t>𝒙</m:t>
                        </m:r>
                      </m:sub>
                    </m:sSub>
                    <m:r>
                      <a:rPr lang="en-US" altLang="zh-CN" b="1" i="1" kern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lang="en-US" altLang="zh-CN" i="1" ker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ker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 kern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kern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ker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ker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 kern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kern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CN" i="1" ker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ker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zh-CN" b="1" i="1" kern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b="1" i="1" kern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kern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𝒏</m:t>
                    </m:r>
                    <m:r>
                      <a:rPr lang="zh-CN" altLang="en-US" b="1" i="1" kern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zh-CN" altLang="en-US" kern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</a:rPr>
                  <a:t>及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kern="0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zh-CN" altLang="en-US" i="1" kern="0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</a:rPr>
                          <m:t>𝝈</m:t>
                        </m:r>
                      </m:e>
                      <m:sub>
                        <m:r>
                          <a:rPr lang="en-US" altLang="zh-CN" b="1" i="1" kern="0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</a:rPr>
                          <m:t>𝒙</m:t>
                        </m:r>
                      </m:sub>
                      <m:sup>
                        <m:r>
                          <a:rPr lang="en-US" altLang="zh-CN" b="1" i="1" kern="0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p>
                    </m:sSubSup>
                    <m:r>
                      <a:rPr lang="en-US" altLang="zh-CN" b="1" i="1" kern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Sup>
                      <m:sSubSupPr>
                        <m:ctrlPr>
                          <a:rPr lang="en-US" altLang="zh-CN" i="1" kern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kern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CN" b="1" i="1" kern="0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i="1" kern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zh-CN" b="1" i="1" kern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i="1" kern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kern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CN" b="1" i="1" kern="0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i="1" kern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zh-CN" b="1" i="1" kern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altLang="zh-CN" i="1" kern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kern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altLang="zh-CN" b="1" i="1" kern="0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  <m:sup>
                        <m:r>
                          <a:rPr lang="en-US" altLang="zh-CN" i="1" kern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zh-CN" b="1" i="1" kern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kern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𝒏</m:t>
                    </m:r>
                    <m:sSup>
                      <m:sSupPr>
                        <m:ctrlPr>
                          <a:rPr lang="en-US" altLang="zh-CN" b="1" i="1" kern="0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 kern="0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zh-CN" b="1" i="1" kern="0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kern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b="1" i="1" kern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  <m:r>
                      <a:rPr lang="en-US" altLang="zh-CN" b="1" i="1" kern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∈</m:t>
                    </m:r>
                    <m:r>
                      <a:rPr lang="en-US" altLang="zh-CN" b="1" i="1" kern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𝑵</m:t>
                    </m:r>
                    <m:r>
                      <a:rPr lang="en-US" altLang="zh-CN" b="1" i="1" kern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CN" b="1" i="1" kern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𝒏</m:t>
                    </m:r>
                    <m:r>
                      <a:rPr lang="zh-CN" altLang="en-US" b="1" i="1" kern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𝝁</m:t>
                    </m:r>
                    <m:r>
                      <a:rPr lang="en-US" altLang="zh-CN" b="1" i="1" kern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b="1" i="1" kern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𝒏</m:t>
                    </m:r>
                    <m:sSup>
                      <m:sSupPr>
                        <m:ctrlPr>
                          <a:rPr lang="en-US" altLang="zh-CN" i="1" kern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kern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zh-CN" i="1" kern="0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kern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zh-CN" altLang="en-US" kern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lt"/>
                    <a:ea typeface="+mn-ea"/>
                  </a:rPr>
                  <a:t>。</a:t>
                </a:r>
                <a:endParaRPr lang="en-US" altLang="zh-CN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Font typeface="Wingdings" pitchFamily="2" charset="2"/>
                  <a:buNone/>
                  <a:defRPr/>
                </a:pPr>
                <a:endParaRPr lang="en-US" altLang="zh-CN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endParaRPr>
              </a:p>
              <a:p>
                <a:pPr marL="609600" indent="-609600"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None/>
                  <a:defRPr/>
                </a:pPr>
                <a:endParaRPr lang="en-US" altLang="zh-CN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endParaRPr>
              </a:p>
            </p:txBody>
          </p:sp>
        </mc:Choice>
        <mc:Fallback xmlns="">
          <p:sp>
            <p:nvSpPr>
              <p:cNvPr id="1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225" y="1493838"/>
                <a:ext cx="8642350" cy="5111750"/>
              </a:xfrm>
              <a:prstGeom prst="rect">
                <a:avLst/>
              </a:prstGeom>
              <a:blipFill>
                <a:blip r:embed="rId3"/>
                <a:stretch>
                  <a:fillRect l="-1834" t="-1311" r="-91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3C7D31-F90F-4A1E-B676-0BF2A9A663C7}" type="slidenum">
              <a:rPr lang="en-US" altLang="zh-CN"/>
              <a:pPr>
                <a:defRPr/>
              </a:pPr>
              <a:t>13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384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于是正态分布可以由多个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U(0,1)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来近似</a:t>
                </a:r>
                <a:endPara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𝑼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来说，有</a:t>
                </a:r>
                <a:endPara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altLang="zh-CN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Font typeface="Wingdings" pitchFamily="2" charset="2"/>
                  <a:buNone/>
                  <a:defRPr/>
                </a:pP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且</a:t>
                </a:r>
                <a:endPara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Font typeface="Wingdings" pitchFamily="2" charset="2"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  <m:sup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𝑬</m:t>
                      </m:r>
                      <m:d>
                        <m:d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  <m:d>
                                <m:dPr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|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mr>
                        <m:mr>
                          <m:e>
                            <m:r>
                              <a:rPr lang="en-US" altLang="zh-CN" sz="2800" b="1" i="1" smtClean="0">
                                <a:solidFill>
                                  <a:schemeClr val="tx1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𝟏𝟐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solidFill>
                    <a:srgbClr val="FFFFFF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80384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  <a:blipFill>
                <a:blip r:embed="rId2"/>
                <a:stretch>
                  <a:fillRect l="-1834" t="-1311" b="-5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3843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 anchorCtr="0"/>
          <a:lstStyle/>
          <a:p>
            <a:pPr marL="762000" indent="-762000"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正态分布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Arial" charset="0"/>
              </a:rPr>
              <a:t>N(0,1)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的产生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3C7D31-F90F-4A1E-B676-0BF2A9A663C7}" type="slidenum">
              <a:rPr lang="en-US" altLang="zh-CN"/>
              <a:pPr>
                <a:defRPr/>
              </a:pPr>
              <a:t>14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384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:r>
                  <a:rPr lang="zh-CN" altLang="en-US" b="1" dirty="0"/>
                  <a:t>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b="1" dirty="0"/>
                  <a:t>，则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1" dirty="0"/>
              </a:p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zh-CN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  <m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sSub>
                            <m:sSubPr>
                              <m:ctrlPr>
                                <a:rPr lang="en-US" altLang="zh-CN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sSubSup>
                                <m:sSubSupPr>
                                  <m:ctrlPr>
                                    <a:rPr lang="en-US" altLang="zh-CN" b="1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b="1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𝝈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  <m:sup>
                                  <m:r>
                                    <a:rPr lang="en-US" altLang="zh-CN" b="1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zh-CN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b="1" i="1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altLang="zh-CN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1" i="1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skw"/>
                                  <m:ctrlPr>
                                    <a:rPr lang="en-US" altLang="zh-CN" b="1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altLang="zh-CN" b="1" dirty="0"/>
              </a:p>
              <a:p>
                <a:pPr marL="609600" indent="-609600" eaLnBrk="1" hangingPunct="1">
                  <a:buFont typeface="Wingdings" pitchFamily="2" charset="2"/>
                  <a:buNone/>
                  <a:defRPr/>
                </a:pPr>
                <a:endParaRPr lang="en-US" altLang="zh-CN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384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  <a:blipFill>
                <a:blip r:embed="rId3"/>
                <a:stretch>
                  <a:fillRect l="-1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3843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 anchorCtr="0"/>
          <a:lstStyle/>
          <a:p>
            <a:pPr marL="762000" indent="-762000"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正态分布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Arial" charset="0"/>
              </a:rPr>
              <a:t>N(0,1)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的产生</a:t>
            </a:r>
          </a:p>
        </p:txBody>
      </p:sp>
    </p:spTree>
    <p:extLst>
      <p:ext uri="{BB962C8B-B14F-4D97-AF65-F5344CB8AC3E}">
        <p14:creationId xmlns:p14="http://schemas.microsoft.com/office/powerpoint/2010/main" val="3866966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62193A-6A24-4F37-A1D8-B7227A61B3DF}" type="slidenum">
              <a:rPr lang="en-US" altLang="zh-CN"/>
              <a:pPr>
                <a:defRPr/>
              </a:pPr>
              <a:t>15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384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Font typeface="Wingdings" pitchFamily="2" charset="2"/>
                  <a:buNone/>
                  <a:defRPr/>
                </a:pP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一般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𝒏</m:t>
                    </m:r>
                  </m:oMath>
                </a14:m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取</a:t>
                </a:r>
                <a:r>
                  <a:rPr lang="en-US" altLang="zh-CN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12</a:t>
                </a: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，则</a:t>
                </a:r>
                <a:endPara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CN" b="1" i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𝟏𝟐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</m:t>
                      </m:r>
                      <m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若想产生服从一般正态分布</a:t>
                </a:r>
                <a14:m>
                  <m:oMath xmlns:m="http://schemas.openxmlformats.org/officeDocument/2006/math">
                    <m:r>
                      <a:rPr lang="en-US" altLang="zh-CN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altLang="zh-CN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CN" altLang="en-US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altLang="zh-CN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zh-CN" b="1" i="1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的随机数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</m:oMath>
                </a14:m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，</a:t>
                </a:r>
                <a:endPara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cs typeface="Times New Roman" pitchFamily="18" charset="0"/>
                </a:endParaRPr>
              </a:p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None/>
                  <a:defRPr/>
                </a:pP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则只需产生</a:t>
                </a:r>
                <a14:m>
                  <m:oMath xmlns:m="http://schemas.openxmlformats.org/officeDocument/2006/math">
                    <m:r>
                      <a:rPr lang="en-US" altLang="zh-CN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altLang="zh-CN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，再按公式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  <m:r>
                      <a:rPr lang="en-US" altLang="zh-CN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zh-CN" altLang="en-US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𝝁</m:t>
                    </m:r>
                    <m:r>
                      <a:rPr lang="en-US" altLang="zh-CN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+</m:t>
                    </m:r>
                    <m:r>
                      <a:rPr lang="zh-CN" altLang="en-US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𝝈</m:t>
                    </m:r>
                    <m:r>
                      <a:rPr lang="en-US" altLang="zh-CN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𝒛</m:t>
                    </m:r>
                  </m:oMath>
                </a14:m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，即可获得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en-US" altLang="zh-CN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zh-CN" altLang="en-US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altLang="zh-CN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zh-CN" b="1" i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0384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  <a:blipFill rotWithShape="0">
                <a:blip r:embed="rId2"/>
                <a:stretch>
                  <a:fillRect l="-1834" t="-1311" r="-6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3843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 anchorCtr="0"/>
          <a:lstStyle/>
          <a:p>
            <a:pPr marL="762000" indent="-762000"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三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正态分布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Arial" charset="0"/>
              </a:rPr>
              <a:t>N(0,1)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的产生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69E83-C0A3-4C60-9C18-22D1D480688C}" type="slidenum">
              <a:rPr lang="en-US" altLang="zh-CN"/>
              <a:pPr>
                <a:defRPr/>
              </a:pPr>
              <a:t>16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793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None/>
                  <a:defRPr/>
                </a:pPr>
                <a:r>
                  <a:rPr lang="zh-CN" altLang="en-US" b="1" dirty="0"/>
                  <a:t>基本原理：设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zh-CN" altLang="en-US" b="1" dirty="0"/>
                  <a:t>是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上均匀分布随机变量，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b="1" dirty="0"/>
                  <a:t>为任意一个连续分布函数，定义随机变量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，则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zh-CN" altLang="en-US" b="1" dirty="0"/>
                  <a:t>具有分布函数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zh-CN" altLang="en-US" b="1" dirty="0"/>
                  <a:t>。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80793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  <a:blipFill>
                <a:blip r:embed="rId2"/>
                <a:stretch>
                  <a:fillRect l="-1834" t="-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7939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 anchorCtr="0"/>
          <a:lstStyle/>
          <a:p>
            <a:pPr marL="762000" indent="-762000"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四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逆变法与其它分布随机数的产生</a:t>
            </a:r>
          </a:p>
        </p:txBody>
      </p:sp>
    </p:spTree>
    <p:extLst>
      <p:ext uri="{BB962C8B-B14F-4D97-AF65-F5344CB8AC3E}">
        <p14:creationId xmlns:p14="http://schemas.microsoft.com/office/powerpoint/2010/main" val="515309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69E83-C0A3-4C60-9C18-22D1D480688C}" type="slidenum">
              <a:rPr lang="en-US" altLang="zh-CN"/>
              <a:pPr>
                <a:defRPr/>
              </a:pPr>
              <a:t>17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793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None/>
                  <a:defRPr/>
                </a:pPr>
                <a:r>
                  <a:rPr lang="zh-CN" altLang="en-US" b="1" dirty="0"/>
                  <a:t>证明：</a:t>
                </a:r>
                <a:endParaRPr lang="en-US" altLang="zh-CN" b="1" dirty="0"/>
              </a:p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p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dirty="0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d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altLang="zh-CN" b="1" dirty="0"/>
              </a:p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None/>
                  <a:defRPr/>
                </a:pPr>
                <a:r>
                  <a:rPr lang="zh-CN" altLang="en-US" b="1" dirty="0"/>
                  <a:t>这里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𝑼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，有</a:t>
                </a:r>
                <a:endParaRPr lang="en-US" altLang="zh-CN" b="1" dirty="0"/>
              </a:p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 dirty="0"/>
                  <a:t>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𝒀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sup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𝒅𝒚</m:t>
                        </m:r>
                      </m:e>
                    </m:nary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zh-CN" b="1" dirty="0"/>
              </a:p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None/>
                  <a:defRPr/>
                </a:pPr>
                <a:r>
                  <a:rPr lang="zh-CN" altLang="en-US" b="1" dirty="0"/>
                  <a:t>故</a:t>
                </a:r>
                <a:endParaRPr lang="en-US" altLang="zh-CN" b="1" dirty="0"/>
              </a:p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1" i="1" dirty="0"/>
              </a:p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None/>
                  <a:defRPr/>
                </a:pPr>
                <a:r>
                  <a:rPr lang="zh-CN" altLang="en-US" b="1" dirty="0"/>
                  <a:t>得证。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80793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  <a:blipFill>
                <a:blip r:embed="rId2"/>
                <a:stretch>
                  <a:fillRect l="-1834" t="-1311" b="-9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7939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 anchorCtr="0"/>
          <a:lstStyle/>
          <a:p>
            <a:pPr marL="762000" indent="-762000"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四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逆变法与其它分布随机数的产生</a:t>
            </a:r>
          </a:p>
        </p:txBody>
      </p:sp>
    </p:spTree>
    <p:extLst>
      <p:ext uri="{BB962C8B-B14F-4D97-AF65-F5344CB8AC3E}">
        <p14:creationId xmlns:p14="http://schemas.microsoft.com/office/powerpoint/2010/main" val="2614386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03FC3B-87A9-49FE-B5D9-94ED7C98892C}" type="slidenum">
              <a:rPr lang="en-US" altLang="zh-CN"/>
              <a:pPr>
                <a:defRPr/>
              </a:pPr>
              <a:t>18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8962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None/>
                  <a:defRPr/>
                </a:pPr>
                <a:r>
                  <a:rPr lang="zh-CN" altLang="en-US" b="1" dirty="0"/>
                  <a:t>逆变法的步骤：</a:t>
                </a:r>
              </a:p>
              <a:p>
                <a:pPr marL="812800" indent="-812800" eaLnBrk="1" hangingPunct="1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Font typeface="+mj-lt"/>
                  <a:buAutoNum type="romanUcPeriod"/>
                  <a:defRPr/>
                </a:pP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已知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𝑭</m:t>
                    </m:r>
                    <m:r>
                      <a:rPr lang="en-US" altLang="zh-CN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CN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  <m:r>
                      <a:rPr lang="en-US" altLang="zh-CN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，或由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𝒇</m:t>
                    </m:r>
                    <m:r>
                      <a:rPr lang="en-US" altLang="zh-CN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CN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  <m:r>
                      <a:rPr lang="en-US" altLang="zh-CN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求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𝑭</m:t>
                    </m:r>
                    <m:r>
                      <a:rPr lang="en-US" altLang="zh-CN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CN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  <m:r>
                      <a:rPr lang="en-US" altLang="zh-CN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) </m:t>
                    </m:r>
                  </m:oMath>
                </a14:m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altLang="zh-CN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zh-CN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sup>
                      <m:e>
                        <m:r>
                          <a:rPr lang="en-US" altLang="zh-CN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 dirty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dirty="0" smtClean="0"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𝒚</m:t>
                    </m:r>
                    <m:r>
                      <a:rPr lang="en-US" altLang="zh-CN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zh-CN" altLang="en-US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812800" indent="-812800" eaLnBrk="1" hangingPunct="1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Font typeface="+mj-lt"/>
                  <a:buAutoNum type="romanUcPeriod"/>
                  <a:defRPr/>
                </a:pP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推导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  <m:r>
                      <a:rPr lang="en-US" altLang="zh-CN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𝑭</m:t>
                        </m:r>
                      </m:e>
                      <m:sup>
                        <m:r>
                          <a:rPr lang="en-US" altLang="zh-CN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altLang="zh-CN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altLang="zh-CN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𝒚</m:t>
                        </m:r>
                      </m:e>
                    </m:d>
                  </m:oMath>
                </a14:m>
                <a:endPara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812800" indent="-812800" eaLnBrk="1" hangingPunct="1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Font typeface="+mj-lt"/>
                  <a:buAutoNum type="romanUcPeriod"/>
                  <a:defRPr/>
                </a:pP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产生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𝒚</m:t>
                    </m:r>
                    <m:r>
                      <a:rPr lang="en-US" altLang="zh-CN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∈</m:t>
                    </m:r>
                    <m:r>
                      <a:rPr lang="en-US" altLang="zh-CN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𝑼</m:t>
                    </m:r>
                    <m:r>
                      <a:rPr lang="en-US" altLang="zh-CN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CN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𝟎</m:t>
                    </m:r>
                    <m:r>
                      <a:rPr lang="en-US" altLang="zh-CN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endPara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marL="812800" indent="-812800" eaLnBrk="1" hangingPunct="1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Font typeface="+mj-lt"/>
                  <a:buAutoNum type="romanUcPeriod"/>
                  <a:defRPr/>
                </a:pPr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  <m:r>
                      <a:rPr lang="en-US" altLang="zh-CN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𝑭</m:t>
                        </m:r>
                      </m:e>
                      <m:sup>
                        <m:r>
                          <a:rPr lang="en-US" altLang="zh-CN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altLang="zh-CN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altLang="zh-CN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zh-CN" altLang="en-US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zh-CN" altLang="en-US" b="1" dirty="0">
                  <a:effectLst/>
                </a:endParaRPr>
              </a:p>
            </p:txBody>
          </p:sp>
        </mc:Choice>
        <mc:Fallback xmlns="">
          <p:sp>
            <p:nvSpPr>
              <p:cNvPr id="80896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  <a:blipFill>
                <a:blip r:embed="rId2"/>
                <a:stretch>
                  <a:fillRect l="-1834" t="-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8963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 anchorCtr="0"/>
          <a:lstStyle/>
          <a:p>
            <a:pPr marL="762000" indent="-762000"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四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逆变法与其它分布随机数的产生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E28197-5897-4563-83F8-7DF45BBCB4A1}" type="slidenum">
              <a:rPr lang="en-US" altLang="zh-CN"/>
              <a:pPr>
                <a:defRPr/>
              </a:pPr>
              <a:t>19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3298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</p:spPr>
            <p:txBody>
              <a:bodyPr/>
              <a:lstStyle/>
              <a:p>
                <a:pPr marL="0" indent="0" eaLnBrk="1" hangingPunct="1">
                  <a:buClr>
                    <a:schemeClr val="tx1"/>
                  </a:buClr>
                  <a:buSzTx/>
                  <a:buNone/>
                  <a:defRPr/>
                </a:pPr>
                <a:r>
                  <a:rPr lang="zh-CN" altLang="en-US" b="1" dirty="0"/>
                  <a:t>举例：负指数分布的产生</a:t>
                </a:r>
              </a:p>
              <a:p>
                <a:pPr marL="609600" indent="-609600" eaLnBrk="1" hangingPunct="1">
                  <a:buFont typeface="Wingdings" pitchFamily="2" charset="2"/>
                  <a:buNone/>
                  <a:defRPr/>
                </a:pPr>
                <a:endParaRPr lang="zh-CN" altLang="en-US" sz="1800" dirty="0"/>
              </a:p>
              <a:p>
                <a:pPr marL="609600" indent="-609600" eaLnBrk="1" hangingPunct="1">
                  <a:buFont typeface="Wingdings" pitchFamily="2" charset="2"/>
                  <a:buNone/>
                  <a:defRPr/>
                </a:pPr>
                <a:r>
                  <a:rPr lang="zh-CN" altLang="en-US" dirty="0"/>
                  <a:t>					</a:t>
                </a:r>
              </a:p>
              <a:p>
                <a:pPr marL="609600" indent="-609600" eaLnBrk="1" hangingPunct="1">
                  <a:buFont typeface="Wingdings" pitchFamily="2" charset="2"/>
                  <a:buNone/>
                  <a:defRPr/>
                </a:pPr>
                <a:endParaRPr lang="zh-CN" altLang="en-US" dirty="0"/>
              </a:p>
              <a:p>
                <a:pPr marL="609600" indent="-609600" eaLnBrk="1" hangingPunct="1">
                  <a:buFont typeface="Wingdings" pitchFamily="2" charset="2"/>
                  <a:buNone/>
                  <a:defRPr/>
                </a:pPr>
                <a:r>
                  <a:rPr lang="zh-CN" altLang="en-US" b="1" dirty="0"/>
                  <a:t>	</a:t>
                </a:r>
              </a:p>
              <a:p>
                <a:pPr marL="609600" indent="-609600" eaLnBrk="1" hangingPunct="1">
                  <a:buFont typeface="Wingdings" pitchFamily="2" charset="2"/>
                  <a:buNone/>
                  <a:defRPr/>
                </a:pPr>
                <a:r>
                  <a:rPr lang="zh-CN" altLang="en-US" b="1" dirty="0"/>
                  <a:t>	负指数函数的密度函数：</a:t>
                </a:r>
                <a:endParaRPr lang="en-US" altLang="zh-CN" b="1" dirty="0"/>
              </a:p>
              <a:p>
                <a:pPr marL="609600" indent="-609600" algn="ctr" eaLnBrk="1" hangingPunct="1">
                  <a:buFont typeface="Wingdings" pitchFamily="2" charset="2"/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1" i="1" smtClean="0">
                        <a:latin typeface="Cambria Math" panose="02040503050406030204" pitchFamily="18" charset="0"/>
                      </a:rPr>
                      <m:t>𝝀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32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  <a:blipFill>
                <a:blip r:embed="rId3"/>
                <a:stretch>
                  <a:fillRect l="-1834" t="-2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3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 anchorCtr="0"/>
          <a:lstStyle/>
          <a:p>
            <a:pPr marL="762000" indent="-762000"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四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逆变法与其它分布随机数的产生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233299" y="2204864"/>
            <a:ext cx="3490829" cy="1439863"/>
            <a:chOff x="2195736" y="2276475"/>
            <a:chExt cx="3490829" cy="1439863"/>
          </a:xfrm>
        </p:grpSpPr>
        <p:sp>
          <p:nvSpPr>
            <p:cNvPr id="823311" name="Line 15"/>
            <p:cNvSpPr>
              <a:spLocks noChangeShapeType="1"/>
            </p:cNvSpPr>
            <p:nvPr/>
          </p:nvSpPr>
          <p:spPr bwMode="auto">
            <a:xfrm>
              <a:off x="2875816" y="3716338"/>
              <a:ext cx="28107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3312" name="Line 16"/>
            <p:cNvSpPr>
              <a:spLocks noChangeShapeType="1"/>
            </p:cNvSpPr>
            <p:nvPr/>
          </p:nvSpPr>
          <p:spPr bwMode="auto">
            <a:xfrm flipV="1">
              <a:off x="2875816" y="2276475"/>
              <a:ext cx="0" cy="143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3313" name="Freeform 17"/>
            <p:cNvSpPr>
              <a:spLocks/>
            </p:cNvSpPr>
            <p:nvPr/>
          </p:nvSpPr>
          <p:spPr bwMode="auto">
            <a:xfrm>
              <a:off x="2985388" y="2378513"/>
              <a:ext cx="2160466" cy="12335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81" y="408"/>
                </a:cxn>
                <a:cxn ang="0">
                  <a:pos x="907" y="544"/>
                </a:cxn>
              </a:cxnLst>
              <a:rect l="0" t="0" r="r" b="b"/>
              <a:pathLst>
                <a:path w="907" h="544">
                  <a:moveTo>
                    <a:pt x="0" y="0"/>
                  </a:moveTo>
                  <a:cubicBezTo>
                    <a:pt x="15" y="158"/>
                    <a:pt x="30" y="317"/>
                    <a:pt x="181" y="408"/>
                  </a:cubicBezTo>
                  <a:cubicBezTo>
                    <a:pt x="332" y="499"/>
                    <a:pt x="779" y="521"/>
                    <a:pt x="907" y="54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20000"/>
                </a:lnSpc>
                <a:spcBef>
                  <a:spcPct val="20000"/>
                </a:spcBef>
                <a:buClr>
                  <a:schemeClr val="tx1"/>
                </a:buClr>
                <a:buSzPct val="8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4339" name="Object 18"/>
            <p:cNvGraphicFramePr>
              <a:graphicFrameLocks noChangeAspect="1"/>
            </p:cNvGraphicFramePr>
            <p:nvPr/>
          </p:nvGraphicFramePr>
          <p:xfrm>
            <a:off x="2195736" y="2346970"/>
            <a:ext cx="604837" cy="361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73" name="公式" r:id="rId4" imgW="342720" imgH="203040" progId="">
                    <p:embed/>
                  </p:oleObj>
                </mc:Choice>
                <mc:Fallback>
                  <p:oleObj name="公式" r:id="rId4" imgW="342720" imgH="203040" progId="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5736" y="2346970"/>
                          <a:ext cx="604837" cy="361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0" name="Object 19"/>
            <p:cNvGraphicFramePr>
              <a:graphicFrameLocks noChangeAspect="1"/>
            </p:cNvGraphicFramePr>
            <p:nvPr/>
          </p:nvGraphicFramePr>
          <p:xfrm>
            <a:off x="5353100" y="3392612"/>
            <a:ext cx="227012" cy="252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74" name="公式" r:id="rId6" imgW="126720" imgH="139680" progId="">
                    <p:embed/>
                  </p:oleObj>
                </mc:Choice>
                <mc:Fallback>
                  <p:oleObj name="公式" r:id="rId6" imgW="126720" imgH="139680" progId="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3100" y="3392612"/>
                          <a:ext cx="227012" cy="252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274CAB-5FEC-49B7-9833-0132401CC9A5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r>
              <a:rPr lang="zh-CN" altLang="en-US" b="1" dirty="0"/>
              <a:t>随机数的产生是进行随机优化的第一步也是最重要的一步，随机优化算法运行过程中需要大量随机数</a:t>
            </a:r>
            <a:endParaRPr lang="en-US" altLang="zh-CN" b="1" dirty="0"/>
          </a:p>
          <a:p>
            <a:pPr marL="609600" indent="-609600" eaLnBrk="1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r>
              <a:rPr lang="zh-CN" altLang="en-US" b="1" dirty="0"/>
              <a:t>传统手工方法：抽签，掷骰子，抽牌，摇号等，无法满足产生大量随机数的需求</a:t>
            </a:r>
            <a:endParaRPr lang="en-US" altLang="zh-CN" b="1" dirty="0"/>
          </a:p>
          <a:p>
            <a:pPr marL="609600" indent="-609600" eaLnBrk="1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Tx/>
              <a:buFont typeface="Wingdings" pitchFamily="2" charset="2"/>
              <a:buAutoNum type="arabicPeriod"/>
              <a:defRPr/>
            </a:pPr>
            <a:r>
              <a:rPr lang="zh-CN" altLang="en-US" b="1" dirty="0"/>
              <a:t>伪随机数方法：利用计算机通过某些数学公式计算而产生，从数学意义上说不是随机的，但只要通过随机数的一系列统计检验，就可以作为随机数来使用</a:t>
            </a: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 anchorCtr="0"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伪随机数产生的意义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B6EBF4-089B-4D51-8984-748117834878}" type="slidenum">
              <a:rPr lang="en-US" altLang="zh-CN"/>
              <a:pPr>
                <a:defRPr/>
              </a:pPr>
              <a:t>20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534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Font typeface="Wingdings" pitchFamily="2" charset="2"/>
                  <a:buNone/>
                  <a:defRPr/>
                </a:pPr>
                <a:r>
                  <a:rPr lang="zh-CN" altLang="en-US" b="1" dirty="0"/>
                  <a:t>推导过程：</a:t>
                </a:r>
              </a:p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None/>
                  <a:defRPr/>
                </a:pPr>
                <a:r>
                  <a:rPr lang="zh-CN" altLang="en-US" sz="2800" b="1" dirty="0">
                    <a:latin typeface="宋体" pitchFamily="2" charset="-122"/>
                  </a:rPr>
                  <a:t>①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  <m:e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𝝀</m:t>
                        </m:r>
                        <m:sSup>
                          <m:sSup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8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num>
                      <m:den>
                        <m:r>
                          <a:rPr lang="zh-CN" altLang="en-US" sz="28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den>
                    </m:f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|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mr>
                      <m:m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mr>
                    </m:m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800" b="1" i="1"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endParaRPr lang="zh-CN" altLang="en-US" sz="2800" b="1" dirty="0">
                  <a:latin typeface="宋体" pitchFamily="2" charset="-122"/>
                </a:endParaRPr>
              </a:p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None/>
                  <a:defRPr/>
                </a:pPr>
                <a:r>
                  <a:rPr lang="zh-CN" altLang="en-US" sz="2800" b="1" dirty="0">
                    <a:latin typeface="宋体" pitchFamily="2" charset="-122"/>
                  </a:rPr>
                  <a:t>		令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𝒚</m:t>
                    </m:r>
                    <m:r>
                      <a:rPr lang="en-US" altLang="zh-CN" sz="28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sz="28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sz="28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sz="28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zh-CN" altLang="en-US" sz="2800" b="1" dirty="0">
                  <a:latin typeface="宋体" pitchFamily="2" charset="-122"/>
                </a:endParaRPr>
              </a:p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None/>
                  <a:defRPr/>
                </a:pPr>
                <a:r>
                  <a:rPr lang="zh-CN" altLang="en-US" sz="2800" b="1" dirty="0">
                    <a:latin typeface="宋体" pitchFamily="2" charset="-122"/>
                  </a:rPr>
                  <a:t>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𝑭</m:t>
                        </m:r>
                      </m:e>
                      <m:sup>
                        <m:r>
                          <a:rPr lang="en-US" altLang="zh-CN" sz="28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altLang="zh-CN" sz="28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altLang="zh-CN" sz="28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sz="28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28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num>
                      <m:den>
                        <m:r>
                          <a:rPr lang="zh-CN" altLang="en-US" sz="2800" b="1" i="1" dirty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𝝀</m:t>
                        </m:r>
                      </m:den>
                    </m:f>
                    <m:r>
                      <a:rPr lang="en-US" altLang="zh-CN" sz="2800" b="1" i="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𝐥𝐧</m:t>
                    </m:r>
                    <m:r>
                      <a:rPr lang="en-US" altLang="zh-CN" sz="28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CN" sz="28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8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r>
                      <a:rPr lang="en-US" altLang="zh-CN" sz="28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𝒚</m:t>
                    </m:r>
                    <m:r>
                      <a:rPr lang="en-US" altLang="zh-CN" sz="28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>
                    <a:latin typeface="宋体" pitchFamily="2" charset="-122"/>
                  </a:rPr>
                  <a:t>，</a:t>
                </a:r>
                <a:r>
                  <a:rPr lang="en-US" altLang="zh-CN" sz="28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effectLst/>
                        <a:latin typeface="Cambria Math" panose="02040503050406030204" pitchFamily="18" charset="0"/>
                        <a:cs typeface="Times New Roman" pitchFamily="18" charset="0"/>
                      </a:rPr>
                      <m:t>𝒖</m:t>
                    </m:r>
                    <m:r>
                      <a:rPr lang="en-US" altLang="zh-CN" sz="2800" b="1" i="1" dirty="0" smtClean="0">
                        <a:effectLst/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zh-CN" sz="2800" b="1" i="1" dirty="0">
                        <a:effectLst/>
                        <a:latin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800" b="1" i="1" dirty="0">
                        <a:effectLst/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r>
                      <a:rPr lang="en-US" altLang="zh-CN" sz="2800" b="1" i="1" dirty="0">
                        <a:effectLst/>
                        <a:latin typeface="Cambria Math" panose="02040503050406030204" pitchFamily="18" charset="0"/>
                        <a:cs typeface="Times New Roman" pitchFamily="18" charset="0"/>
                      </a:rPr>
                      <m:t>𝒚</m:t>
                    </m:r>
                  </m:oMath>
                </a14:m>
                <a:endParaRPr lang="zh-CN" altLang="en-US" sz="2800" b="1" i="1" dirty="0">
                  <a:effectLst/>
                  <a:latin typeface="宋体" pitchFamily="2" charset="-122"/>
                </a:endParaRPr>
              </a:p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None/>
                  <a:defRPr/>
                </a:pPr>
                <a:r>
                  <a:rPr lang="zh-CN" altLang="en-US" sz="2800" b="1" dirty="0">
                    <a:latin typeface="宋体" pitchFamily="2" charset="-122"/>
                  </a:rPr>
                  <a:t>③ 产生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𝒚</m:t>
                    </m:r>
                    <m:r>
                      <a:rPr lang="en-US" altLang="zh-CN" sz="28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∈</m:t>
                    </m:r>
                    <m:r>
                      <a:rPr lang="en-US" altLang="zh-CN" sz="28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𝑼</m:t>
                    </m:r>
                    <m:r>
                      <a:rPr lang="en-US" altLang="zh-CN" sz="28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CN" sz="28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𝟎</m:t>
                    </m:r>
                    <m:r>
                      <a:rPr lang="en-US" altLang="zh-CN" sz="28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8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8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>
                    <a:latin typeface="宋体" pitchFamily="2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𝒖</m:t>
                    </m:r>
                    <m:r>
                      <a:rPr lang="en-US" altLang="zh-CN" sz="28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∈</m:t>
                    </m:r>
                    <m:r>
                      <a:rPr lang="en-US" altLang="zh-CN" sz="28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𝑼</m:t>
                    </m:r>
                    <m:r>
                      <a:rPr lang="en-US" altLang="zh-CN" sz="28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a:rPr lang="en-US" altLang="zh-CN" sz="28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𝟎</m:t>
                    </m:r>
                    <m:r>
                      <a:rPr lang="en-US" altLang="zh-CN" sz="28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,</m:t>
                    </m:r>
                    <m:r>
                      <a:rPr lang="en-US" altLang="zh-CN" sz="28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𝟏</m:t>
                    </m:r>
                    <m:r>
                      <a:rPr lang="en-US" altLang="zh-CN" sz="28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/>
                  <a:t>	</a:t>
                </a:r>
              </a:p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None/>
                  <a:defRPr/>
                </a:pPr>
                <a:r>
                  <a:rPr lang="zh-CN" altLang="en-US" sz="2800" b="1" dirty="0"/>
                  <a:t>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𝑭</m:t>
                        </m:r>
                      </m:e>
                      <m:sup>
                        <m:r>
                          <a:rPr lang="en-US" altLang="zh-CN" sz="28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−</m:t>
                        </m:r>
                        <m:r>
                          <a:rPr lang="en-US" altLang="zh-CN" sz="28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altLang="zh-CN" sz="28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en-US" altLang="zh-CN" sz="28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28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num>
                      <m:den>
                        <m:r>
                          <a:rPr lang="zh-CN" altLang="en-US" sz="28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𝝀</m:t>
                        </m:r>
                      </m:den>
                    </m:f>
                    <m:r>
                      <a:rPr lang="en-US" altLang="zh-CN" sz="2800" b="1" i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𝐥𝐧</m:t>
                    </m:r>
                    <m:r>
                      <a:rPr lang="en-US" altLang="zh-CN" sz="28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altLang="zh-CN" sz="28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𝒖</m:t>
                    </m:r>
                  </m:oMath>
                </a14:m>
                <a:r>
                  <a:rPr lang="zh-CN" altLang="en-US" sz="2800" b="1" dirty="0"/>
                  <a:t>，即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𝒙</m:t>
                    </m:r>
                    <m:r>
                      <a:rPr lang="en-US" altLang="zh-CN" sz="28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𝟏</m:t>
                        </m:r>
                      </m:num>
                      <m:den>
                        <m:r>
                          <a:rPr lang="zh-CN" altLang="en-US" sz="2800" b="1" i="1" dirty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𝝀</m:t>
                        </m:r>
                      </m:den>
                    </m:f>
                    <m:r>
                      <a:rPr lang="en-US" altLang="zh-CN" sz="2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𝐥𝐧</m:t>
                    </m:r>
                    <m:r>
                      <a:rPr lang="en-US" altLang="zh-CN" sz="28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en-US" altLang="zh-CN" sz="28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𝒖</m:t>
                    </m:r>
                  </m:oMath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2534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  <a:blipFill>
                <a:blip r:embed="rId2"/>
                <a:stretch>
                  <a:fillRect l="-1834" t="-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5347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 anchorCtr="0"/>
          <a:lstStyle/>
          <a:p>
            <a:pPr marL="762000" indent="-762000"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四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逆变法与其它分布随机数的产生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B6EBF4-089B-4D51-8984-748117834878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534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Font typeface="Wingdings" pitchFamily="2" charset="2"/>
                  <a:buNone/>
                  <a:defRPr/>
                </a:pPr>
                <a:r>
                  <a:rPr lang="zh-CN" altLang="en-US" b="1" dirty="0"/>
                  <a:t>思考：某随机变量的概率密度函数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1" dirty="0"/>
                  <a:t>如下图所示，利用逆变法产生符合该分布的伪随机数。</a:t>
                </a:r>
              </a:p>
            </p:txBody>
          </p:sp>
        </mc:Choice>
        <mc:Fallback xmlns="">
          <p:sp>
            <p:nvSpPr>
              <p:cNvPr id="82534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  <a:blipFill rotWithShape="0">
                <a:blip r:embed="rId2"/>
                <a:stretch>
                  <a:fillRect l="-1834" t="-1311" r="-3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5347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 anchorCtr="0"/>
          <a:lstStyle/>
          <a:p>
            <a:pPr marL="762000" indent="-762000"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四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逆变法与其它分布随机数的产生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150" y="3306278"/>
            <a:ext cx="4359699" cy="291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77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B6EBF4-089B-4D51-8984-748117834878}" type="slidenum">
              <a:rPr lang="en-US" altLang="zh-CN"/>
              <a:pPr>
                <a:defRPr/>
              </a:pPr>
              <a:t>22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5346" name="Rectangle 2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None/>
                  <a:defRPr/>
                </a:pPr>
                <a:r>
                  <a:rPr lang="zh-CN" altLang="en-US" b="1" dirty="0"/>
                  <a:t>若某离散随机变量</a:t>
                </a:r>
                <a:r>
                  <a:rPr lang="en-US" altLang="zh-CN" b="1" dirty="0"/>
                  <a:t>X</a:t>
                </a:r>
                <a:r>
                  <a:rPr lang="zh-CN" altLang="en-US" b="1" dirty="0"/>
                  <a:t>的概率分布函数为：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zh-CN" altLang="en-US" b="1" dirty="0"/>
                  <a:t>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lang="en-US" altLang="zh-CN" b="1" dirty="0"/>
              </a:p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None/>
                  <a:defRPr/>
                </a:pPr>
                <a:r>
                  <a:rPr lang="zh-CN" altLang="en-US" b="1" dirty="0"/>
                  <a:t>则如何产生符合该分布的伪随机数？</a:t>
                </a:r>
                <a:endParaRPr lang="en-US" altLang="zh-CN" b="1" dirty="0"/>
              </a:p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None/>
                  <a:defRPr/>
                </a:pPr>
                <a:r>
                  <a:rPr lang="zh-CN" altLang="en-US" b="1" dirty="0"/>
                  <a:t>若</a:t>
                </a:r>
                <a:r>
                  <a:rPr lang="en-US" altLang="zh-CN" b="1" dirty="0"/>
                  <a:t>X</a:t>
                </a:r>
                <a:r>
                  <a:rPr lang="zh-CN" altLang="en-US" b="1" dirty="0"/>
                  <a:t>的概率分布函数为：</a:t>
                </a:r>
                <a:endParaRPr lang="en-US" altLang="zh-CN" b="1" dirty="0"/>
              </a:p>
              <a:p>
                <a:pPr marL="0" indent="0" algn="ctr" eaLnBrk="1" hangingPunct="1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 dirty="0"/>
                  <a:t>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b="1" dirty="0"/>
              </a:p>
              <a:p>
                <a:pPr marL="0" indent="0" algn="ctr" eaLnBrk="1" hangingPunct="1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b="1" dirty="0"/>
              </a:p>
              <a:p>
                <a:pPr marL="0" indent="0" eaLnBrk="1" hangingPunct="1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None/>
                  <a:defRPr/>
                </a:pPr>
                <a:r>
                  <a:rPr lang="zh-CN" altLang="en-US" b="1" dirty="0"/>
                  <a:t>则如何产生符合该分布的伪随机数？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82534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0825" y="1341438"/>
                <a:ext cx="8642350" cy="5111750"/>
              </a:xfrm>
              <a:blipFill>
                <a:blip r:embed="rId2"/>
                <a:stretch>
                  <a:fillRect l="-1834" t="-1311" b="-5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5347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 anchorCtr="0"/>
          <a:lstStyle/>
          <a:p>
            <a:pPr marL="762000" indent="-762000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思考题</a:t>
            </a:r>
          </a:p>
        </p:txBody>
      </p:sp>
    </p:spTree>
    <p:extLst>
      <p:ext uri="{BB962C8B-B14F-4D97-AF65-F5344CB8AC3E}">
        <p14:creationId xmlns:p14="http://schemas.microsoft.com/office/powerpoint/2010/main" val="311957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194720-F667-48D1-B506-B10BE6646D90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Tx/>
              <a:buFont typeface="+mj-lt"/>
              <a:buAutoNum type="arabicPeriod" startAt="4"/>
              <a:defRPr/>
            </a:pPr>
            <a:r>
              <a:rPr lang="zh-CN" altLang="en-US" b="1" dirty="0"/>
              <a:t>伪随机数的产生过程</a:t>
            </a:r>
            <a:endParaRPr lang="en-US" altLang="zh-CN" b="1" dirty="0"/>
          </a:p>
          <a:p>
            <a:pPr marL="1009650" lvl="1" indent="-609600" eaLnBrk="1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Tx/>
              <a:buFont typeface="Wingdings" pitchFamily="2" charset="2"/>
              <a:buChar char="Ø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确定一个数学模型或某种规则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</a:endParaRPr>
          </a:p>
          <a:p>
            <a:pPr marL="1009650" lvl="1" indent="-609600" eaLnBrk="1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Tx/>
              <a:buFont typeface="Wingdings" pitchFamily="2" charset="2"/>
              <a:buChar char="Ø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规定几个初始值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</a:endParaRPr>
          </a:p>
          <a:p>
            <a:pPr marL="1009650" lvl="1" indent="-609600" eaLnBrk="1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Tx/>
              <a:buFont typeface="Wingdings" pitchFamily="2" charset="2"/>
              <a:buChar char="Ø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按照上述模型产生第一个随机数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</a:endParaRPr>
          </a:p>
          <a:p>
            <a:pPr marL="1009650" lvl="1" indent="-609600" eaLnBrk="1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Tx/>
              <a:buFont typeface="Wingdings" pitchFamily="2" charset="2"/>
              <a:buChar char="Ø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用产生的上一个随机数作为新的初值，按照相同的步骤产生下一个随机数，重复之，得到一个伪随机数序列</a:t>
            </a:r>
            <a:endParaRPr lang="zh-CN" altLang="en-US" b="1" dirty="0"/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 anchorCtr="0"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伪随机数产生的意义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73F95-1B2A-420A-BE98-5C7189DFC8E9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Tx/>
              <a:buFont typeface="+mj-lt"/>
              <a:buAutoNum type="arabicPeriod" startAt="5"/>
              <a:defRPr/>
            </a:pPr>
            <a:r>
              <a:rPr lang="zh-CN" altLang="en-US" b="1" dirty="0"/>
              <a:t>一个良好的伪随机数产生器应具有的特性</a:t>
            </a:r>
            <a:endParaRPr lang="en-US" altLang="zh-CN" b="1" dirty="0"/>
          </a:p>
          <a:p>
            <a:pPr marL="1009650" lvl="1" indent="-609600" eaLnBrk="1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Tx/>
              <a:buFont typeface="Wingdings" pitchFamily="2" charset="2"/>
              <a:buChar char="Ø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数列中每个数出现的频率应相等或近似相等，即分布均匀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itchFamily="2" charset="-122"/>
            </a:endParaRPr>
          </a:p>
          <a:p>
            <a:pPr marL="1009650" lvl="1" indent="-609600" eaLnBrk="1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Tx/>
              <a:buFont typeface="Wingdings" pitchFamily="2" charset="2"/>
              <a:buChar char="Ø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数列中任意一数都不能由其他数推出，即独立性</a:t>
            </a:r>
          </a:p>
          <a:p>
            <a:pPr marL="1009650" lvl="1" indent="-609600" eaLnBrk="1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Tx/>
              <a:buFont typeface="Wingdings" pitchFamily="2" charset="2"/>
              <a:buChar char="Ø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产生的数列要有足够长的周期，即不可预测性</a:t>
            </a:r>
          </a:p>
          <a:p>
            <a:pPr marL="1009650" lvl="1" indent="-609600" eaLnBrk="1" hangingPunct="1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Tx/>
              <a:buFont typeface="Wingdings" pitchFamily="2" charset="2"/>
              <a:buChar char="Ø"/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itchFamily="2" charset="-122"/>
              </a:rPr>
              <a:t>产生数列的速度要快，占用计算机的内存要尽可能的少</a:t>
            </a:r>
          </a:p>
        </p:txBody>
      </p:sp>
      <p:sp>
        <p:nvSpPr>
          <p:cNvPr id="253972" name="Rectangle 20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 anchorCtr="0"/>
          <a:lstStyle/>
          <a:p>
            <a:pPr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一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伪随机数产生的意义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B91D81-9416-4843-8EB9-51C6DAFD177C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dirty="0"/>
              <a:t>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b="1" dirty="0"/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 anchorCtr="0"/>
          <a:lstStyle/>
          <a:p>
            <a:pPr marL="762000" indent="-762000"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二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产生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Arial" charset="0"/>
              </a:rPr>
              <a:t>U(0,1)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的乘同余法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3"/>
              <p:cNvSpPr txBox="1">
                <a:spLocks noChangeArrowheads="1"/>
              </p:cNvSpPr>
              <p:nvPr/>
            </p:nvSpPr>
            <p:spPr bwMode="auto">
              <a:xfrm>
                <a:off x="403225" y="1493838"/>
                <a:ext cx="8642350" cy="5111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609600" indent="-609600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Font typeface="+mj-lt"/>
                  <a:buAutoNum type="arabicPeriod"/>
                  <a:defRPr/>
                </a:pPr>
                <a:r>
                  <a:rPr lang="zh-CN" altLang="en-US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均匀随机数是产生其他随机数的基础</a:t>
                </a:r>
                <a:endParaRPr lang="en-US" altLang="zh-CN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endParaRPr>
              </a:p>
              <a:p>
                <a:pPr marL="609600" indent="-609600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Font typeface="+mj-lt"/>
                  <a:buAutoNum type="arabicPeriod"/>
                  <a:defRPr/>
                </a:pPr>
                <a:r>
                  <a:rPr lang="zh-CN" altLang="en-US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乘同余法</a:t>
                </a:r>
                <a:endParaRPr lang="en-US" altLang="zh-CN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endParaRPr>
              </a:p>
              <a:p>
                <a:pPr marL="1066800" lvl="1" indent="-609600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Font typeface="Wingdings" pitchFamily="2" charset="2"/>
                  <a:buChar char="Ø"/>
                  <a:defRPr/>
                </a:pPr>
                <a:r>
                  <a:rPr lang="zh-CN" altLang="en-US" sz="28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计算公式</a:t>
                </a:r>
                <a:endParaRPr lang="en-US" altLang="zh-CN" sz="2800" i="1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ambria Math" panose="02040503050406030204" pitchFamily="18" charset="0"/>
                  <a:ea typeface="+mn-ea"/>
                </a:endParaRPr>
              </a:p>
              <a:p>
                <a:pPr marL="0" lvl="1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kern="0" smtClean="0"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zh-CN" sz="2400" b="1" i="1" kern="0" smtClean="0"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400" b="1" i="1" kern="0" smtClean="0"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𝒌</m:t>
                          </m:r>
                          <m:r>
                            <a:rPr lang="en-US" altLang="zh-CN" sz="2400" b="1" i="1" kern="0" smtClean="0"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lang="en-US" altLang="zh-CN" sz="2400" b="1" i="1" kern="0" smtClean="0"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kern="0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 kern="0" smtClean="0"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lang="en-US" altLang="zh-CN" sz="2400" b="1" i="1" kern="0" smtClean="0"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Cambria Math" panose="02040503050406030204" pitchFamily="18" charset="0"/>
                              <a:ea typeface="+mn-ea"/>
                            </a:rPr>
                            <m:t>𝑨</m:t>
                          </m:r>
                          <m:r>
                            <a:rPr lang="en-US" altLang="zh-CN" sz="2400" b="1" i="1" kern="0" smtClean="0"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zh-CN" sz="2400" b="1" i="1" kern="0" smtClean="0">
                                  <a:effectLst>
                                    <a:outerShdw blurRad="38100" dist="38100" dir="2700000" algn="tl">
                                      <a:srgbClr val="00000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0" smtClean="0">
                                  <a:effectLst>
                                    <a:outerShdw blurRad="38100" dist="38100" dir="2700000" algn="tl">
                                      <a:srgbClr val="00000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sz="2400" b="1" i="1" kern="0" smtClean="0">
                                  <a:effectLst>
                                    <a:outerShdw blurRad="38100" dist="38100" dir="2700000" algn="tl">
                                      <a:srgbClr val="000000"/>
                                    </a:outerShdw>
                                  </a:effectLs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kern="0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en-US" altLang="zh-CN" sz="2400" b="1" i="0" kern="0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  <a:ea typeface="+mn-ea"/>
                        </a:rPr>
                        <m:t>𝐦𝐨𝐝</m:t>
                      </m:r>
                      <m:r>
                        <a:rPr lang="en-US" altLang="zh-CN" sz="2400" b="1" i="1" kern="0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  <a:ea typeface="+mn-ea"/>
                        </a:rPr>
                        <m:t> (</m:t>
                      </m:r>
                      <m:r>
                        <a:rPr lang="en-US" altLang="zh-CN" sz="2400" b="1" i="1" kern="0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  <a:ea typeface="+mn-ea"/>
                        </a:rPr>
                        <m:t>𝑴</m:t>
                      </m:r>
                      <m:r>
                        <a:rPr lang="en-US" altLang="zh-CN" sz="2400" b="1" i="1" kern="0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  <a:ea typeface="+mn-ea"/>
                        </a:rPr>
                        <m:t>)</m:t>
                      </m:r>
                    </m:oMath>
                  </m:oMathPara>
                </a14:m>
                <a:endParaRPr lang="en-US" altLang="zh-CN" sz="2400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endParaRPr>
              </a:p>
              <a:p>
                <a:pPr marL="0" lvl="1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defRPr/>
                </a:pPr>
                <a:r>
                  <a:rPr lang="zh-CN" altLang="en-US" sz="2400" kern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式中</a:t>
                </a:r>
                <a14:m>
                  <m:oMath xmlns:m="http://schemas.openxmlformats.org/officeDocument/2006/math">
                    <m:r>
                      <a:rPr lang="en-US" altLang="zh-CN" sz="24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kern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表示整数常数，</a:t>
                </a:r>
                <a:r>
                  <a:rPr lang="en-US" altLang="zh-CN" sz="24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𝐦𝐨𝐝</m:t>
                    </m:r>
                  </m:oMath>
                </a14:m>
                <a:r>
                  <a:rPr lang="zh-CN" altLang="en-US" sz="2400" kern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表示取模运算，</a:t>
                </a:r>
                <a:r>
                  <a:rPr lang="en-US" altLang="zh-CN" sz="24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zh-CN" altLang="en-US" sz="2400" kern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表示较大的整数</a:t>
                </a:r>
                <a:endParaRPr lang="en-US" altLang="zh-CN" sz="2400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endParaRPr>
              </a:p>
              <a:p>
                <a:pPr marL="1066800" lvl="1" indent="-609600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Font typeface="Wingdings" pitchFamily="2" charset="2"/>
                  <a:buChar char="Ø"/>
                  <a:defRPr/>
                </a:pPr>
                <a:r>
                  <a:rPr lang="zh-CN" altLang="en-US" sz="28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如何确定</a:t>
                </a:r>
                <a14:m>
                  <m:oMath xmlns:m="http://schemas.openxmlformats.org/officeDocument/2006/math">
                    <m:r>
                      <a:rPr lang="en-US" altLang="zh-CN" sz="2800" i="1" kern="0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𝐴</m:t>
                    </m:r>
                  </m:oMath>
                </a14:m>
                <a:r>
                  <a:rPr lang="zh-CN" altLang="en-US" sz="28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i="1" kern="0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cs typeface="Times New Roman" pitchFamily="18" charset="0"/>
                      </a:rPr>
                      <m:t>𝑀</m:t>
                    </m:r>
                  </m:oMath>
                </a14:m>
                <a:r>
                  <a:rPr lang="zh-CN" altLang="en-US" sz="28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的值，以保证产生的随机数周期最长？</a:t>
                </a:r>
                <a:endParaRPr lang="en-US" altLang="zh-CN" sz="2800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cs typeface="Times New Roman" pitchFamily="18" charset="0"/>
                </a:endParaRPr>
              </a:p>
              <a:p>
                <a:pPr marL="0" lvl="1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Font typeface="Wingdings" pitchFamily="2" charset="2"/>
                  <a:buNone/>
                  <a:defRPr/>
                </a:pPr>
                <a:r>
                  <a:rPr lang="zh-CN" altLang="en-US" sz="24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数论理论可以证明：当</a:t>
                </a:r>
                <a14:m>
                  <m:oMath xmlns:m="http://schemas.openxmlformats.org/officeDocument/2006/math">
                    <m:r>
                      <a:rPr lang="en-US" altLang="zh-CN" sz="24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sz="24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4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𝑳</m:t>
                        </m:r>
                      </m:sup>
                    </m:sSup>
                  </m:oMath>
                </a14:m>
                <a:r>
                  <a:rPr lang="en-US" altLang="zh-CN" sz="24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zh-CN" sz="24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zh-CN" sz="24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4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时，若</a:t>
                </a:r>
                <a14:m>
                  <m:oMath xmlns:m="http://schemas.openxmlformats.org/officeDocument/2006/math">
                    <m:r>
                      <a:rPr lang="en-US" altLang="zh-CN" sz="24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sz="24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𝟖</m:t>
                    </m:r>
                    <m:r>
                      <a:rPr lang="en-US" altLang="zh-CN" sz="24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  <m:r>
                      <a:rPr lang="en-US" altLang="zh-CN" sz="24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±</m:t>
                    </m:r>
                    <m:r>
                      <a:rPr lang="en-US" altLang="zh-CN" sz="24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𝟑</m:t>
                    </m:r>
                  </m:oMath>
                </a14:m>
                <a:r>
                  <a:rPr lang="zh-CN" altLang="en-US" sz="24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或者</a:t>
                </a:r>
                <a14:m>
                  <m:oMath xmlns:m="http://schemas.openxmlformats.org/officeDocument/2006/math">
                    <m:r>
                      <a:rPr lang="en-US" altLang="zh-CN" sz="24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altLang="zh-CN" sz="24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en-US" altLang="zh-CN" sz="24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𝒌</m:t>
                    </m:r>
                    <m:r>
                      <a:rPr lang="en-US" altLang="zh-CN" sz="24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zh-CN" altLang="en-US" sz="24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4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4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为奇数时，可以获得的最长随机数序列长度为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4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n-US" altLang="zh-CN" sz="24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CN" altLang="en-US" sz="24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1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defRPr/>
                </a:pPr>
                <a:endParaRPr lang="en-US" altLang="zh-CN" sz="2400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225" y="1493838"/>
                <a:ext cx="8642350" cy="5111750"/>
              </a:xfrm>
              <a:prstGeom prst="rect">
                <a:avLst/>
              </a:prstGeom>
              <a:blipFill>
                <a:blip r:embed="rId2"/>
                <a:stretch>
                  <a:fillRect l="-1693" t="-1311" r="-126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B4EBF-DECE-408E-AEFC-DF9359F02B23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dirty="0"/>
              <a:t>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b="1" dirty="0"/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 anchorCtr="0"/>
          <a:lstStyle/>
          <a:p>
            <a:pPr marL="762000" indent="-762000"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二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产生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Arial" charset="0"/>
              </a:rPr>
              <a:t>U(0,1)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的乘同余法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3"/>
              <p:cNvSpPr txBox="1">
                <a:spLocks noChangeArrowheads="1"/>
              </p:cNvSpPr>
              <p:nvPr/>
            </p:nvSpPr>
            <p:spPr bwMode="auto">
              <a:xfrm>
                <a:off x="403225" y="1493838"/>
                <a:ext cx="8642350" cy="5111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609600" indent="-609600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Font typeface="+mj-lt"/>
                  <a:buAutoNum type="arabicPeriod" startAt="3"/>
                  <a:defRPr/>
                </a:pPr>
                <a:r>
                  <a:rPr lang="zh-CN" altLang="en-US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计算举例</a:t>
                </a:r>
                <a:endParaRPr lang="en-US" altLang="zh-CN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endParaRPr>
              </a:p>
              <a:p>
                <a:pPr marL="609600" indent="-609600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Font typeface="Wingdings" pitchFamily="2" charset="2"/>
                  <a:buNone/>
                  <a:defRPr/>
                </a:pPr>
                <a:r>
                  <a:rPr lang="zh-CN" altLang="en-US" sz="28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+mn-ea"/>
                      </a:rPr>
                      <m:t>𝑴</m:t>
                    </m:r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e>
                      <m:sup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</a:rPr>
                          <m:t>𝟒</m:t>
                        </m:r>
                      </m:sup>
                    </m:sSup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+mn-ea"/>
                      </a:rPr>
                      <m:t>𝟏𝟔</m:t>
                    </m:r>
                  </m:oMath>
                </a14:m>
                <a:endParaRPr lang="en-US" altLang="zh-CN" sz="2800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endParaRPr>
              </a:p>
              <a:p>
                <a:pPr marL="609600" indent="-609600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Font typeface="Wingdings" pitchFamily="2" charset="2"/>
                  <a:buNone/>
                  <a:defRPr/>
                </a:pPr>
                <a:r>
                  <a:rPr lang="en-US" altLang="zh-CN" sz="28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I. </a:t>
                </a:r>
                <a:r>
                  <a:rPr lang="zh-CN" altLang="en-US" sz="28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zh-CN" altLang="en-US" sz="28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8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时，则</a:t>
                </a:r>
                <a:endParaRPr lang="en-US" altLang="zh-CN" sz="2800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indent="-609600" algn="just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800" i="1" kern="0">
                                <a:effectLst>
                                  <a:outerShdw blurRad="38100" dist="38100" dir="2700000" algn="tl">
                                    <a:srgbClr val="000000"/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kern="0">
                                <a:effectLst>
                                  <a:outerShdw blurRad="38100" dist="38100" dir="2700000" algn="tl">
                                    <a:srgbClr val="000000"/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2800" i="1" kern="0" smtClean="0">
                                <a:effectLst>
                                  <a:outerShdw blurRad="38100" dist="38100" dir="2700000" algn="tl">
                                    <a:srgbClr val="000000"/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800" b="1" i="0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0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sz="2800" b="1" i="0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𝟏𝟔</m:t>
                        </m:r>
                      </m:e>
                    </m:d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zh-CN" altLang="en-US" sz="2800" b="1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；</a:t>
                </a:r>
                <a:endParaRPr lang="en-US" altLang="zh-CN" sz="2800" b="1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𝟗</m:t>
                        </m:r>
                      </m:e>
                    </m:d>
                    <m:r>
                      <a:rPr lang="en-US" altLang="zh-CN" sz="2800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sz="2800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𝟏𝟔</m:t>
                        </m:r>
                      </m:e>
                    </m:d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r>
                  <a:rPr lang="zh-CN" altLang="en-US" sz="28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；</a:t>
                </a:r>
                <a:endParaRPr lang="en-US" altLang="zh-CN" sz="2800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×9</m:t>
                        </m:r>
                      </m:e>
                    </m:d>
                    <m:r>
                      <a:rPr lang="en-US" altLang="zh-CN" sz="2800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𝟐𝟕</m:t>
                        </m:r>
                      </m:e>
                    </m:d>
                    <m:r>
                      <a:rPr lang="en-US" altLang="zh-CN" sz="2800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sz="2800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𝟏𝟔</m:t>
                        </m:r>
                      </m:e>
                    </m:d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𝟏𝟏</m:t>
                    </m:r>
                  </m:oMath>
                </a14:m>
                <a:r>
                  <a:rPr lang="zh-CN" altLang="en-US" sz="28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；</a:t>
                </a:r>
                <a:endParaRPr lang="en-US" altLang="zh-CN" sz="2800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kern="0"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 kern="0"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800" b="1" i="1" kern="0" smtClean="0"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CN" sz="2800" i="1" ker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i="1" kern="0"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kern="0"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800" i="1" kern="0"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800" b="1" i="1" kern="0" smtClean="0"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𝟏𝟏</m:t>
                          </m:r>
                        </m:e>
                      </m:d>
                      <m:r>
                        <a:rPr lang="en-US" altLang="zh-CN" sz="2800" ker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𝐦𝐨𝐝</m:t>
                      </m:r>
                      <m:r>
                        <a:rPr lang="en-US" altLang="zh-CN" sz="2800" i="1" ker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CN" sz="2800" i="1" ker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US" altLang="zh-CN" sz="2800" i="1" ker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altLang="zh-CN" sz="2800" i="1" kern="0"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kern="0" smtClean="0"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𝟑𝟑</m:t>
                          </m:r>
                        </m:e>
                      </m:d>
                      <m:r>
                        <a:rPr lang="en-US" altLang="zh-CN" sz="2800" ker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ker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𝐦𝐨𝐝</m:t>
                      </m:r>
                      <m:r>
                        <a:rPr lang="en-US" altLang="zh-CN" sz="2800" ker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2800" i="1" kern="0"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kern="0"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𝟏𝟔</m:t>
                          </m:r>
                        </m:e>
                      </m:d>
                      <m:r>
                        <a:rPr lang="en-US" altLang="zh-CN" sz="2800" i="1" ker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ker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zh-CN" sz="2800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defRPr/>
                </a:pPr>
                <a:r>
                  <a:rPr lang="en-US" altLang="zh-CN" sz="28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…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defRPr/>
                </a:pPr>
                <a:r>
                  <a:rPr lang="zh-CN" altLang="en-US" sz="28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于是可以产生一个周期为</a:t>
                </a:r>
                <a:r>
                  <a:rPr lang="en-US" altLang="zh-CN" sz="28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4</a:t>
                </a:r>
                <a:r>
                  <a:rPr lang="zh-CN" altLang="en-US" sz="28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的随机整数序列：</a:t>
                </a:r>
                <a:endParaRPr lang="en-US" altLang="zh-CN" sz="2800" b="1" i="1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1" i="1" kern="0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800" b="1" i="1" kern="0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800" b="1" i="1" kern="0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kern="0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kern="0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800" b="1" i="1" kern="0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kern="0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altLang="zh-CN" sz="2800" b="1" i="1" kern="0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kern="0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en-US" altLang="zh-CN" sz="2800" b="1" i="1" kern="0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kern="0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kern="0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,…}</m:t>
                      </m:r>
                    </m:oMath>
                  </m:oMathPara>
                </a14:m>
                <a:endParaRPr lang="en-US" altLang="zh-CN" sz="2800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None/>
                  <a:defRPr/>
                </a:pPr>
                <a:endParaRPr lang="en-US" altLang="zh-CN" sz="2800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225" y="1493838"/>
                <a:ext cx="8642350" cy="5111750"/>
              </a:xfrm>
              <a:prstGeom prst="rect">
                <a:avLst/>
              </a:prstGeom>
              <a:blipFill>
                <a:blip r:embed="rId2"/>
                <a:stretch>
                  <a:fillRect l="-1693" t="-1311" b="-26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B4EBF-DECE-408E-AEFC-DF9359F02B23}" type="slidenum">
              <a:rPr lang="en-US" altLang="zh-CN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dirty="0"/>
              <a:t>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b="1" dirty="0"/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 anchorCtr="0"/>
          <a:lstStyle/>
          <a:p>
            <a:pPr marL="762000" indent="-762000"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二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产生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Arial" charset="0"/>
              </a:rPr>
              <a:t>U(0,1)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的乘同余法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3"/>
              <p:cNvSpPr txBox="1">
                <a:spLocks noChangeArrowheads="1"/>
              </p:cNvSpPr>
              <p:nvPr/>
            </p:nvSpPr>
            <p:spPr bwMode="auto">
              <a:xfrm>
                <a:off x="403225" y="1493838"/>
                <a:ext cx="8642350" cy="5111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609600" indent="-609600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Font typeface="+mj-lt"/>
                  <a:buAutoNum type="arabicPeriod" startAt="3"/>
                  <a:defRPr/>
                </a:pPr>
                <a:r>
                  <a:rPr lang="zh-CN" altLang="en-US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计算举例</a:t>
                </a:r>
                <a:endParaRPr lang="en-US" altLang="zh-CN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endParaRPr>
              </a:p>
              <a:p>
                <a:pPr marL="609600" indent="-609600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Font typeface="Wingdings" pitchFamily="2" charset="2"/>
                  <a:buNone/>
                  <a:defRPr/>
                </a:pPr>
                <a:r>
                  <a:rPr lang="zh-CN" altLang="en-US" sz="28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+mn-ea"/>
                      </a:rPr>
                      <m:t>𝑴</m:t>
                    </m:r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e>
                      <m:sup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</a:rPr>
                          <m:t>𝟒</m:t>
                        </m:r>
                      </m:sup>
                    </m:sSup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+mn-ea"/>
                      </a:rPr>
                      <m:t>𝟏𝟔</m:t>
                    </m:r>
                  </m:oMath>
                </a14:m>
                <a:endParaRPr lang="en-US" altLang="zh-CN" sz="2800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endParaRPr>
              </a:p>
              <a:p>
                <a:pPr marL="609600" indent="-609600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Font typeface="Wingdings" pitchFamily="2" charset="2"/>
                  <a:buNone/>
                  <a:defRPr/>
                </a:pPr>
                <a:r>
                  <a:rPr lang="en-US" altLang="zh-CN" sz="28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II. </a:t>
                </a:r>
                <a:r>
                  <a:rPr lang="zh-CN" altLang="en-US" sz="28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sz="28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8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时，则</a:t>
                </a:r>
                <a:endParaRPr lang="en-US" altLang="zh-CN" sz="2800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indent="-609600" algn="just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800" i="1" kern="0">
                                <a:effectLst>
                                  <a:outerShdw blurRad="38100" dist="38100" dir="2700000" algn="tl">
                                    <a:srgbClr val="000000"/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kern="0">
                                <a:effectLst>
                                  <a:outerShdw blurRad="38100" dist="38100" dir="2700000" algn="tl">
                                    <a:srgbClr val="000000"/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2800" i="1" kern="0" smtClean="0">
                                <a:effectLst>
                                  <a:outerShdw blurRad="38100" dist="38100" dir="2700000" algn="tl">
                                    <a:srgbClr val="000000"/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800" b="1" i="0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0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sz="2800" b="1" i="0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𝟏𝟔</m:t>
                        </m:r>
                      </m:e>
                    </m:d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b="1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5</a:t>
                </a:r>
                <a:r>
                  <a:rPr lang="zh-CN" altLang="en-US" sz="2800" b="1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；</a:t>
                </a:r>
                <a:endParaRPr lang="en-US" altLang="zh-CN" sz="2800" b="1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e>
                    </m:d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altLang="zh-CN" sz="2800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𝟐𝟓</m:t>
                        </m:r>
                      </m:e>
                    </m:d>
                    <m:r>
                      <a:rPr lang="en-US" altLang="zh-CN" sz="2800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sz="2800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𝟏𝟔</m:t>
                        </m:r>
                      </m:e>
                    </m:d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r>
                  <a:rPr lang="zh-CN" altLang="en-US" sz="28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；</a:t>
                </a:r>
                <a:endParaRPr lang="en-US" altLang="zh-CN" sz="2800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×9</m:t>
                        </m:r>
                      </m:e>
                    </m:d>
                    <m:r>
                      <a:rPr lang="en-US" altLang="zh-CN" sz="2800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𝟒𝟓</m:t>
                        </m:r>
                      </m:e>
                    </m:d>
                    <m:r>
                      <a:rPr lang="en-US" altLang="zh-CN" sz="2800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sz="2800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𝟏𝟔</m:t>
                        </m:r>
                      </m:e>
                    </m:d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𝟏𝟑</m:t>
                    </m:r>
                  </m:oMath>
                </a14:m>
                <a:r>
                  <a:rPr lang="zh-CN" altLang="en-US" sz="28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；</a:t>
                </a:r>
                <a:endParaRPr lang="en-US" altLang="zh-CN" sz="2800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𝟏𝟑</m:t>
                        </m:r>
                      </m:e>
                    </m:d>
                    <m:r>
                      <a:rPr lang="en-US" altLang="zh-CN" sz="2800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𝟔𝟓</m:t>
                        </m:r>
                      </m:e>
                    </m:d>
                    <m:r>
                      <a:rPr lang="en-US" altLang="zh-CN" sz="2800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sz="2800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𝟏𝟔</m:t>
                        </m:r>
                      </m:e>
                    </m:d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8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；</a:t>
                </a:r>
                <a:endParaRPr lang="en-US" altLang="zh-CN" sz="2800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defRPr/>
                </a:pPr>
                <a:r>
                  <a:rPr lang="en-US" altLang="zh-CN" sz="28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…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defRPr/>
                </a:pPr>
                <a:r>
                  <a:rPr lang="zh-CN" altLang="en-US" sz="28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于是可以产生周期为</a:t>
                </a:r>
                <a:r>
                  <a:rPr lang="en-US" altLang="zh-CN" sz="28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4</a:t>
                </a:r>
                <a:r>
                  <a:rPr lang="zh-CN" altLang="en-US" sz="28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的随机整数序列：</a:t>
                </a:r>
                <a:endParaRPr lang="en-US" altLang="zh-CN" sz="2800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1" i="1" kern="0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800" b="1" i="1" kern="0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800" b="1" i="1" kern="0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kern="0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kern="0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sz="2800" b="1" i="1" kern="0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kern="0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altLang="zh-CN" sz="2800" b="1" i="1" kern="0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kern="0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𝟏𝟑</m:t>
                      </m:r>
                      <m:r>
                        <a:rPr lang="en-US" altLang="zh-CN" sz="2800" b="1" i="1" kern="0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kern="0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kern="0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,…}</m:t>
                      </m:r>
                    </m:oMath>
                  </m:oMathPara>
                </a14:m>
                <a:endParaRPr lang="en-US" altLang="zh-CN" sz="2800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225" y="1493838"/>
                <a:ext cx="8642350" cy="5111750"/>
              </a:xfrm>
              <a:prstGeom prst="rect">
                <a:avLst/>
              </a:prstGeom>
              <a:blipFill>
                <a:blip r:embed="rId2"/>
                <a:stretch>
                  <a:fillRect l="-1693" t="-1311" b="-26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26813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8B4EBF-DECE-408E-AEFC-DF9359F02B23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dirty="0"/>
              <a:t>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b="1" dirty="0"/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 anchorCtr="0"/>
          <a:lstStyle/>
          <a:p>
            <a:pPr marL="762000" indent="-762000"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二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产生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Arial" charset="0"/>
              </a:rPr>
              <a:t>U(0,1)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的乘同余法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3"/>
              <p:cNvSpPr txBox="1">
                <a:spLocks noChangeArrowheads="1"/>
              </p:cNvSpPr>
              <p:nvPr/>
            </p:nvSpPr>
            <p:spPr bwMode="auto">
              <a:xfrm>
                <a:off x="403225" y="1493838"/>
                <a:ext cx="8642350" cy="5111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609600" indent="-609600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Font typeface="+mj-lt"/>
                  <a:buAutoNum type="arabicPeriod" startAt="3"/>
                  <a:defRPr/>
                </a:pPr>
                <a:r>
                  <a:rPr lang="zh-CN" altLang="en-US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计算举例</a:t>
                </a:r>
                <a:endParaRPr lang="en-US" altLang="zh-CN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endParaRPr>
              </a:p>
              <a:p>
                <a:pPr marL="609600" indent="-609600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Font typeface="Wingdings" pitchFamily="2" charset="2"/>
                  <a:buNone/>
                  <a:defRPr/>
                </a:pPr>
                <a:r>
                  <a:rPr lang="zh-CN" altLang="en-US" sz="28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+mn-ea"/>
                      </a:rPr>
                      <m:t>𝑴</m:t>
                    </m:r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e>
                      <m:sup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</a:rPr>
                          <m:t>𝟒</m:t>
                        </m:r>
                      </m:sup>
                    </m:sSup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+mn-ea"/>
                      </a:rPr>
                      <m:t>𝟏𝟔</m:t>
                    </m:r>
                  </m:oMath>
                </a14:m>
                <a:endParaRPr lang="en-US" altLang="zh-CN" sz="2800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endParaRPr>
              </a:p>
              <a:p>
                <a:pPr marL="609600" indent="-609600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Font typeface="Wingdings" pitchFamily="2" charset="2"/>
                  <a:buNone/>
                  <a:defRPr/>
                </a:pPr>
                <a:r>
                  <a:rPr lang="en-US" altLang="zh-CN" sz="28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III. </a:t>
                </a:r>
                <a:r>
                  <a:rPr lang="zh-CN" altLang="en-US" sz="28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zh-CN" altLang="en-US" sz="28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8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时，则</a:t>
                </a:r>
                <a:endParaRPr lang="en-US" altLang="zh-CN" sz="2800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indent="-609600" algn="just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sz="2800" i="1" kern="0">
                                <a:effectLst>
                                  <a:outerShdw blurRad="38100" dist="38100" dir="2700000" algn="tl">
                                    <a:srgbClr val="000000"/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kern="0">
                                <a:effectLst>
                                  <a:outerShdw blurRad="38100" dist="38100" dir="2700000" algn="tl">
                                    <a:srgbClr val="000000"/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2800" i="1" kern="0" smtClean="0">
                                <a:effectLst>
                                  <a:outerShdw blurRad="38100" dist="38100" dir="2700000" algn="tl">
                                    <a:srgbClr val="000000"/>
                                  </a:outerShdw>
                                </a:effectLs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800" b="1" i="0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0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sz="2800" b="1" i="0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𝟏𝟔</m:t>
                        </m:r>
                      </m:e>
                    </m:d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b="1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6</a:t>
                </a:r>
                <a:r>
                  <a:rPr lang="zh-CN" altLang="en-US" sz="2800" b="1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；</a:t>
                </a:r>
                <a:endParaRPr lang="en-US" altLang="zh-CN" sz="2800" b="1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𝟔</m:t>
                        </m:r>
                      </m:e>
                    </m:d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altLang="zh-CN" sz="2800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𝟏𝟖</m:t>
                        </m:r>
                      </m:e>
                    </m:d>
                    <m:r>
                      <a:rPr lang="en-US" altLang="zh-CN" sz="2800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altLang="zh-CN" sz="2800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kern="0">
                            <a:effectLst>
                              <a:outerShdw blurRad="38100" dist="38100" dir="2700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𝟏𝟔</m:t>
                        </m:r>
                      </m:e>
                    </m:d>
                    <m:r>
                      <a:rPr lang="en-US" altLang="zh-CN" sz="2800" i="1" ker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8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；</a:t>
                </a:r>
                <a:endParaRPr lang="en-US" altLang="zh-CN" sz="2800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defRPr/>
                </a:pPr>
                <a:r>
                  <a:rPr lang="en-US" altLang="zh-CN" sz="28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…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defRPr/>
                </a:pPr>
                <a:r>
                  <a:rPr lang="zh-CN" altLang="en-US" sz="28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于是可以产生一个周期为</a:t>
                </a:r>
                <a:r>
                  <a:rPr lang="en-US" altLang="zh-CN" sz="28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2</a:t>
                </a:r>
                <a:r>
                  <a:rPr lang="zh-CN" altLang="en-US" sz="2800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</a:rPr>
                  <a:t>的随机整数序列：</a:t>
                </a:r>
                <a:endParaRPr lang="en-US" altLang="zh-CN" sz="2800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2800" b="1" i="1" kern="0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800" b="1" i="1" kern="0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sz="2800" b="1" i="1" kern="0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800" b="1" i="1" kern="0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kern="0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sz="2800" b="1" i="1" kern="0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kern="0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800" b="1" i="1" kern="0" smtClean="0"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anose="02040503050406030204" pitchFamily="18" charset="0"/>
                        </a:rPr>
                        <m:t>,…}</m:t>
                      </m:r>
                    </m:oMath>
                  </m:oMathPara>
                </a14:m>
                <a:endParaRPr lang="en-US" altLang="zh-CN" sz="2800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endParaRPr>
              </a:p>
              <a:p>
                <a:pPr marL="609600" indent="-609600">
                  <a:lnSpc>
                    <a:spcPct val="120000"/>
                  </a:lnSpc>
                  <a:spcBef>
                    <a:spcPct val="20000"/>
                  </a:spcBef>
                  <a:buClr>
                    <a:schemeClr val="tx1"/>
                  </a:buClr>
                  <a:buFont typeface="Wingdings" pitchFamily="2" charset="2"/>
                  <a:buNone/>
                  <a:defRPr/>
                </a:pPr>
                <a:endParaRPr lang="en-US" altLang="zh-CN" sz="2800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225" y="1493838"/>
                <a:ext cx="8642350" cy="5111750"/>
              </a:xfrm>
              <a:prstGeom prst="rect">
                <a:avLst/>
              </a:prstGeom>
              <a:blipFill>
                <a:blip r:embed="rId2"/>
                <a:stretch>
                  <a:fillRect l="-1693" t="-131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0" y="657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84244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09BBB9-9604-4799-BE4D-32813733BFD3}" type="slidenum">
              <a:rPr lang="en-US" altLang="zh-CN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111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dirty="0"/>
              <a:t>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zh-CN" altLang="en-US" b="1" dirty="0"/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title"/>
          </p:nvPr>
        </p:nvSpPr>
        <p:spPr>
          <a:xfrm>
            <a:off x="206375" y="188913"/>
            <a:ext cx="8613775" cy="647700"/>
          </a:xfrm>
        </p:spPr>
        <p:txBody>
          <a:bodyPr anchorCtr="0"/>
          <a:lstStyle/>
          <a:p>
            <a:pPr marL="762000" indent="-762000" algn="l" eaLnBrk="1" hangingPunct="1">
              <a:defRPr/>
            </a:pP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二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.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产生</a:t>
            </a:r>
            <a:r>
              <a:rPr lang="en-US" altLang="zh-CN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Arial" charset="0"/>
              </a:rPr>
              <a:t>U(0,1)</a:t>
            </a:r>
            <a:r>
              <a:rPr lang="zh-CN" altLang="en-US" sz="3600" b="1" dirty="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rPr>
              <a:t>的乘同余法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3"/>
              <p:cNvSpPr txBox="1">
                <a:spLocks noChangeArrowheads="1"/>
              </p:cNvSpPr>
              <p:nvPr/>
            </p:nvSpPr>
            <p:spPr bwMode="auto">
              <a:xfrm>
                <a:off x="403225" y="1493838"/>
                <a:ext cx="8642350" cy="5111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marL="609600" indent="-609600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Font typeface="+mj-lt"/>
                  <a:buAutoNum type="arabicPeriod" startAt="3"/>
                  <a:defRPr/>
                </a:pPr>
                <a:r>
                  <a:rPr lang="zh-CN" altLang="en-US" kern="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lt"/>
                    <a:ea typeface="+mn-ea"/>
                  </a:rPr>
                  <a:t>计算举例</a:t>
                </a:r>
                <a:endParaRPr lang="en-US" altLang="zh-CN" kern="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ea typeface="+mn-ea"/>
                </a:endParaRPr>
              </a:p>
              <a:p>
                <a:pPr marL="609600" indent="-609600">
                  <a:lnSpc>
                    <a:spcPct val="120000"/>
                  </a:lnSpc>
                  <a:spcBef>
                    <a:spcPts val="0"/>
                  </a:spcBef>
                  <a:buClr>
                    <a:schemeClr val="tx1"/>
                  </a:buClr>
                  <a:buFont typeface="Wingdings" pitchFamily="2" charset="2"/>
                  <a:buNone/>
                  <a:defRPr/>
                </a:pPr>
                <a:r>
                  <a:rPr lang="zh-CN" altLang="en-US" sz="2800" kern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若想产生</a:t>
                </a:r>
                <a:r>
                  <a:rPr lang="en-US" altLang="zh-CN" sz="2800" kern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U(0,1)</a:t>
                </a:r>
                <a:r>
                  <a:rPr lang="zh-CN" altLang="en-US" sz="2800" kern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，则令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CN" altLang="en-US" sz="2800" i="1" kern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  <m:t>𝝃</m:t>
                        </m:r>
                      </m:e>
                      <m:sub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n-ea"/>
                        <a:cs typeface="Times New Roman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2800" b="1" i="1" kern="0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+mn-ea"/>
                            <a:cs typeface="Times New Roman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n-ea"/>
                        <a:cs typeface="Times New Roman" pitchFamily="18" charset="0"/>
                      </a:rPr>
                      <m:t>/</m:t>
                    </m:r>
                    <m:r>
                      <a:rPr lang="en-US" altLang="zh-CN" sz="2800" b="1" i="1" kern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+mn-ea"/>
                        <a:cs typeface="Times New Roman" pitchFamily="18" charset="0"/>
                      </a:rPr>
                      <m:t>𝑴</m:t>
                    </m:r>
                  </m:oMath>
                </a14:m>
                <a:r>
                  <a:rPr lang="zh-CN" altLang="en-US" sz="2800" kern="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+mn-ea"/>
                    <a:cs typeface="Times New Roman" pitchFamily="18" charset="0"/>
                  </a:rPr>
                  <a:t>即可</a:t>
                </a:r>
                <a:endParaRPr lang="en-US" altLang="zh-CN" sz="2800" kern="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225" y="1493838"/>
                <a:ext cx="8642350" cy="5111750"/>
              </a:xfrm>
              <a:prstGeom prst="rect">
                <a:avLst/>
              </a:prstGeom>
              <a:blipFill>
                <a:blip r:embed="rId2"/>
                <a:stretch>
                  <a:fillRect l="-1693" t="-131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5533304"/>
                  </p:ext>
                </p:extLst>
              </p:nvPr>
            </p:nvGraphicFramePr>
            <p:xfrm>
              <a:off x="215900" y="2708920"/>
              <a:ext cx="8748465" cy="33843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640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8445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12812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20000"/>
                            </a:lnSpc>
                          </a:pPr>
                          <a:r>
                            <a:rPr lang="en-US" altLang="zh-CN" sz="2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I.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800" b="1" i="1" kern="0" smtClean="0">
                                  <a:effectLst>
                                    <a:outerShdw blurRad="38100" dist="38100" dir="2700000" algn="tl">
                                      <a:srgbClr val="000000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zh-CN" sz="2800" i="1" kern="0">
                                  <a:effectLst>
                                    <a:outerShdw blurRad="38100" dist="38100" dir="2700000" algn="tl">
                                      <a:srgbClr val="000000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b="1" i="1" kern="0" smtClean="0">
                                  <a:effectLst>
                                    <a:outerShdw blurRad="38100" dist="38100" dir="2700000" algn="tl">
                                      <a:srgbClr val="000000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oMath>
                          </a14:m>
                          <a:r>
                            <a:rPr lang="en-US" altLang="zh-CN" sz="2800" kern="0" dirty="0"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i="1" kern="0" smtClean="0">
                                      <a:effectLst>
                                        <a:outerShdw blurRad="38100" dist="38100" dir="2700000" algn="tl">
                                          <a:srgbClr val="00000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kern="0">
                                      <a:effectLst>
                                        <a:outerShdw blurRad="38100" dist="38100" dir="2700000" algn="tl">
                                          <a:srgbClr val="00000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800" i="1" kern="0">
                                      <a:effectLst>
                                        <a:outerShdw blurRad="38100" dist="38100" dir="2700000" algn="tl">
                                          <a:srgbClr val="00000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 kern="0">
                                  <a:effectLst>
                                    <a:outerShdw blurRad="38100" dist="38100" dir="2700000" algn="tl">
                                      <a:srgbClr val="000000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endParaRPr lang="zh-CN" altLang="en-US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1" algn="l">
                            <a:lnSpc>
                              <a:spcPct val="12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zh-CN" altLang="en-US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itchFamily="18" charset="0"/>
                                  </a:rPr>
                                  <m:t>𝝃</m:t>
                                </m:r>
                                <m:r>
                                  <a:rPr kumimoji="0" lang="en-US" altLang="zh-CN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itchFamily="18" charset="0"/>
                                  </a:rPr>
                                  <m:t>={</m:t>
                                </m:r>
                                <m:f>
                                  <m:fPr>
                                    <m:ctrlPr>
                                      <a:rPr kumimoji="0" lang="en-US" altLang="zh-CN" sz="28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28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kumimoji="0" lang="en-US" altLang="zh-CN" sz="28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itchFamily="18" charset="0"/>
                                      </a:rPr>
                                      <m:t>𝟏𝟔</m:t>
                                    </m:r>
                                  </m:den>
                                </m:f>
                                <m:r>
                                  <a:rPr kumimoji="0" lang="en-US" altLang="zh-CN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kumimoji="0" lang="en-US" altLang="zh-CN" sz="28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28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kumimoji="0" lang="en-US" altLang="zh-CN" sz="28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itchFamily="18" charset="0"/>
                                      </a:rPr>
                                      <m:t>𝟏𝟔</m:t>
                                    </m:r>
                                  </m:den>
                                </m:f>
                                <m:r>
                                  <a:rPr kumimoji="0" lang="en-US" altLang="zh-CN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kumimoji="0" lang="en-US" altLang="zh-CN" sz="28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28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itchFamily="18" charset="0"/>
                                      </a:rPr>
                                      <m:t>𝟗</m:t>
                                    </m:r>
                                  </m:num>
                                  <m:den>
                                    <m:r>
                                      <a:rPr kumimoji="0" lang="en-US" altLang="zh-CN" sz="28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itchFamily="18" charset="0"/>
                                      </a:rPr>
                                      <m:t>𝟏𝟔</m:t>
                                    </m:r>
                                  </m:den>
                                </m:f>
                                <m:r>
                                  <a:rPr kumimoji="0" lang="en-US" altLang="zh-CN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kumimoji="0" lang="en-US" altLang="zh-CN" sz="28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28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itchFamily="18" charset="0"/>
                                      </a:rPr>
                                      <m:t>𝟏𝟏</m:t>
                                    </m:r>
                                  </m:num>
                                  <m:den>
                                    <m:r>
                                      <a:rPr kumimoji="0" lang="en-US" altLang="zh-CN" sz="28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FFFF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itchFamily="18" charset="0"/>
                                      </a:rPr>
                                      <m:t>𝟏𝟔</m:t>
                                    </m:r>
                                  </m:den>
                                </m:f>
                                <m:r>
                                  <a:rPr kumimoji="0" lang="en-US" altLang="zh-CN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FFFF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itchFamily="18" charset="0"/>
                                  </a:rPr>
                                  <m:t>,…}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2812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20000"/>
                            </a:lnSpc>
                          </a:pPr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II.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800" b="1" i="1" kern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zh-CN" sz="2800" i="1" ker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b="1" i="1" kern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oMath>
                          </a14:m>
                          <a:r>
                            <a:rPr lang="en-US" altLang="zh-CN" sz="2800" kern="0" dirty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i="1" kern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ker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800" i="1" ker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 ker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1" algn="l">
                            <a:lnSpc>
                              <a:spcPct val="12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zh-CN" altLang="en-US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itchFamily="18" charset="0"/>
                                  </a:rPr>
                                  <m:t>𝝃</m:t>
                                </m:r>
                                <m:r>
                                  <a:rPr kumimoji="0" lang="en-US" altLang="zh-CN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itchFamily="18" charset="0"/>
                                  </a:rPr>
                                  <m:t>={</m:t>
                                </m:r>
                                <m:f>
                                  <m:fPr>
                                    <m:ctrlPr>
                                      <a:rPr kumimoji="0" lang="en-US" altLang="zh-CN" sz="28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28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kumimoji="0" lang="en-US" altLang="zh-CN" sz="28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itchFamily="18" charset="0"/>
                                      </a:rPr>
                                      <m:t>𝟏𝟔</m:t>
                                    </m:r>
                                  </m:den>
                                </m:f>
                                <m:r>
                                  <a:rPr kumimoji="0" lang="en-US" altLang="zh-CN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kumimoji="0" lang="en-US" altLang="zh-CN" sz="28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28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kumimoji="0" lang="en-US" altLang="zh-CN" sz="28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itchFamily="18" charset="0"/>
                                      </a:rPr>
                                      <m:t>𝟏𝟔</m:t>
                                    </m:r>
                                  </m:den>
                                </m:f>
                                <m:r>
                                  <a:rPr kumimoji="0" lang="en-US" altLang="zh-CN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kumimoji="0" lang="en-US" altLang="zh-CN" sz="28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28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itchFamily="18" charset="0"/>
                                      </a:rPr>
                                      <m:t>𝟗</m:t>
                                    </m:r>
                                  </m:num>
                                  <m:den>
                                    <m:r>
                                      <a:rPr kumimoji="0" lang="en-US" altLang="zh-CN" sz="28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itchFamily="18" charset="0"/>
                                      </a:rPr>
                                      <m:t>𝟏𝟔</m:t>
                                    </m:r>
                                  </m:den>
                                </m:f>
                                <m:r>
                                  <a:rPr kumimoji="0" lang="en-US" altLang="zh-CN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kumimoji="0" lang="en-US" altLang="zh-CN" sz="28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28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itchFamily="18" charset="0"/>
                                      </a:rPr>
                                      <m:t>𝟏𝟑</m:t>
                                    </m:r>
                                  </m:num>
                                  <m:den>
                                    <m:r>
                                      <a:rPr kumimoji="0" lang="en-US" altLang="zh-CN" sz="28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itchFamily="18" charset="0"/>
                                      </a:rPr>
                                      <m:t>𝟏𝟔</m:t>
                                    </m:r>
                                  </m:den>
                                </m:f>
                                <m:r>
                                  <a:rPr kumimoji="0" lang="en-US" altLang="zh-CN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itchFamily="18" charset="0"/>
                                  </a:rPr>
                                  <m:t>,…}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28125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20000"/>
                            </a:lnSpc>
                          </a:pPr>
                          <a:r>
                            <a:rPr lang="en-US" altLang="zh-CN" sz="28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III.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800" b="1" i="1" kern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altLang="zh-CN" sz="2800" i="1" ker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b="1" i="1" kern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oMath>
                          </a14:m>
                          <a:r>
                            <a:rPr lang="en-US" altLang="zh-CN" sz="2800" kern="0" dirty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/>
                                </a:outerShdw>
                              </a:effectLst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800" i="1" kern="0" smtClea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 ker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2800" i="1" kern="0"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/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 ker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b="0" i="1" kern="0" smtClean="0">
                                  <a:solidFill>
                                    <a:schemeClr val="tx1"/>
                                  </a:solidFill>
                                  <a:effectLst>
                                    <a:outerShdw blurRad="38100" dist="38100" dir="2700000" algn="tl">
                                      <a:srgbClr val="000000"/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endParaRPr lang="zh-CN" altLang="en-US" sz="28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1" algn="l">
                            <a:lnSpc>
                              <a:spcPct val="12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0" lang="zh-CN" altLang="en-US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itchFamily="18" charset="0"/>
                                  </a:rPr>
                                  <m:t>𝝃</m:t>
                                </m:r>
                                <m:r>
                                  <a:rPr kumimoji="0" lang="en-US" altLang="zh-CN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itchFamily="18" charset="0"/>
                                  </a:rPr>
                                  <m:t>={</m:t>
                                </m:r>
                                <m:f>
                                  <m:fPr>
                                    <m:ctrlPr>
                                      <a:rPr kumimoji="0" lang="en-US" altLang="zh-CN" sz="28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28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itchFamily="18" charset="0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kumimoji="0" lang="en-US" altLang="zh-CN" sz="28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itchFamily="18" charset="0"/>
                                      </a:rPr>
                                      <m:t>𝟏𝟔</m:t>
                                    </m:r>
                                  </m:den>
                                </m:f>
                                <m:r>
                                  <a:rPr kumimoji="0" lang="en-US" altLang="zh-CN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kumimoji="0" lang="en-US" altLang="zh-CN" sz="28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28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itchFamily="18" charset="0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kumimoji="0" lang="en-US" altLang="zh-CN" sz="28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38100" dir="2700000" algn="tl">
                                            <a:srgbClr val="000000">
                                              <a:alpha val="43137"/>
                                            </a:srgbClr>
                                          </a:outerShdw>
                                        </a:effectLst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itchFamily="18" charset="0"/>
                                      </a:rPr>
                                      <m:t>𝟏𝟔</m:t>
                                    </m:r>
                                  </m:den>
                                </m:f>
                                <m:r>
                                  <a:rPr kumimoji="0" lang="en-US" altLang="zh-CN" sz="2800" b="1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38100" dir="2700000" algn="tl">
                                        <a:srgbClr val="000000">
                                          <a:alpha val="43137"/>
                                        </a:srgbClr>
                                      </a:outerShdw>
                                    </a:effectLst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itchFamily="18" charset="0"/>
                                  </a:rPr>
                                  <m:t>,…}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70C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5533304"/>
                  </p:ext>
                </p:extLst>
              </p:nvPr>
            </p:nvGraphicFramePr>
            <p:xfrm>
              <a:off x="215900" y="2708920"/>
              <a:ext cx="8748465" cy="33843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6401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18445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1281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1" t="-541" r="-145812" b="-2016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8860" t="-541" r="-235" b="-2016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281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1" t="-100000" r="-145812" b="-100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8860" t="-100000" r="-235" b="-1005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281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1" t="-201081" r="-145812" b="-10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8860" t="-201081" r="-235" b="-10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Ripple">
  <a:themeElements>
    <a:clrScheme name="Ripple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Rippl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812800" marR="0" indent="-812800" algn="l" defTabSz="914400" rtl="0" eaLnBrk="1" fontAlgn="base" latinLnBrk="0" hangingPunct="1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80000"/>
          <a:buFont typeface="Wingdings" pitchFamily="2" charset="2"/>
          <a:buNone/>
          <a:tabLst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宋体" pitchFamily="2" charset="-122"/>
          </a:defRPr>
        </a:defPPr>
      </a:lstStyle>
    </a:spDef>
    <a:lnDef>
      <a:spPr bwMode="auto">
        <a:noFill/>
        <a:ln w="9525" algn="ctr">
          <a:solidFill>
            <a:srgbClr val="FFFFFF"/>
          </a:solidFill>
          <a:round/>
          <a:headEnd/>
          <a:tailEnd type="arrow" w="med" len="med"/>
        </a:ln>
      </a:spPr>
      <a:bodyPr/>
      <a:lstStyle/>
    </a:lnDef>
  </a:objectDefaults>
  <a:extraClrSchemeLst>
    <a:extraClrScheme>
      <a:clrScheme name="Ripple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pple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11557</TotalTime>
  <Words>1520</Words>
  <Application>Microsoft Office PowerPoint</Application>
  <PresentationFormat>全屏显示(4:3)</PresentationFormat>
  <Paragraphs>191</Paragraphs>
  <Slides>22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1" baseType="lpstr">
      <vt:lpstr>华文新魏</vt:lpstr>
      <vt:lpstr>宋体</vt:lpstr>
      <vt:lpstr>Arial</vt:lpstr>
      <vt:lpstr>Cambria Math</vt:lpstr>
      <vt:lpstr>Times New Roman</vt:lpstr>
      <vt:lpstr>Wingdings</vt:lpstr>
      <vt:lpstr>Ripple</vt:lpstr>
      <vt:lpstr>Equation</vt:lpstr>
      <vt:lpstr>公式</vt:lpstr>
      <vt:lpstr>第二章 伪随机数产生</vt:lpstr>
      <vt:lpstr>一.伪随机数产生的意义</vt:lpstr>
      <vt:lpstr>一.伪随机数产生的意义</vt:lpstr>
      <vt:lpstr>一.伪随机数产生的意义</vt:lpstr>
      <vt:lpstr>二.产生U(0,1)的乘同余法</vt:lpstr>
      <vt:lpstr>二.产生U(0,1)的乘同余法</vt:lpstr>
      <vt:lpstr>二.产生U(0,1)的乘同余法</vt:lpstr>
      <vt:lpstr>二.产生U(0,1)的乘同余法</vt:lpstr>
      <vt:lpstr>二.产生U(0,1)的乘同余法</vt:lpstr>
      <vt:lpstr>二.产生U(0,1)的乘同余法</vt:lpstr>
      <vt:lpstr>三.正态分布N(0,1)的产生</vt:lpstr>
      <vt:lpstr>三.正态分布N(0,1)的产生</vt:lpstr>
      <vt:lpstr>三.正态分布N(0,1)的产生</vt:lpstr>
      <vt:lpstr>三.正态分布N(0,1)的产生</vt:lpstr>
      <vt:lpstr>三.正态分布N(0,1)的产生</vt:lpstr>
      <vt:lpstr>四.逆变法与其它分布随机数的产生</vt:lpstr>
      <vt:lpstr>四.逆变法与其它分布随机数的产生</vt:lpstr>
      <vt:lpstr>四.逆变法与其它分布随机数的产生</vt:lpstr>
      <vt:lpstr>四.逆变法与其它分布随机数的产生</vt:lpstr>
      <vt:lpstr>四.逆变法与其它分布随机数的产生</vt:lpstr>
      <vt:lpstr>四.逆变法与其它分布随机数的产生</vt:lpstr>
      <vt:lpstr>思考题</vt:lpstr>
    </vt:vector>
  </TitlesOfParts>
  <Company>NEU Systems Engineering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智能优化方法</dc:title>
  <dc:creator>Junwei Wang</dc:creator>
  <cp:lastModifiedBy>Didi</cp:lastModifiedBy>
  <cp:revision>880</cp:revision>
  <cp:lastPrinted>2019-11-11T02:40:41Z</cp:lastPrinted>
  <dcterms:created xsi:type="dcterms:W3CDTF">2003-07-20T06:30:34Z</dcterms:created>
  <dcterms:modified xsi:type="dcterms:W3CDTF">2022-04-25T14:37:01Z</dcterms:modified>
</cp:coreProperties>
</file>