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5"/>
  </p:notesMasterIdLst>
  <p:handoutMasterIdLst>
    <p:handoutMasterId r:id="rId36"/>
  </p:handoutMasterIdLst>
  <p:sldIdLst>
    <p:sldId id="691" r:id="rId2"/>
    <p:sldId id="577" r:id="rId3"/>
    <p:sldId id="634" r:id="rId4"/>
    <p:sldId id="635" r:id="rId5"/>
    <p:sldId id="636" r:id="rId6"/>
    <p:sldId id="637" r:id="rId7"/>
    <p:sldId id="698" r:id="rId8"/>
    <p:sldId id="638" r:id="rId9"/>
    <p:sldId id="639" r:id="rId10"/>
    <p:sldId id="640" r:id="rId11"/>
    <p:sldId id="699" r:id="rId12"/>
    <p:sldId id="641" r:id="rId13"/>
    <p:sldId id="642" r:id="rId14"/>
    <p:sldId id="643" r:id="rId15"/>
    <p:sldId id="708" r:id="rId16"/>
    <p:sldId id="648" r:id="rId17"/>
    <p:sldId id="649" r:id="rId18"/>
    <p:sldId id="650" r:id="rId19"/>
    <p:sldId id="651" r:id="rId20"/>
    <p:sldId id="652" r:id="rId21"/>
    <p:sldId id="653" r:id="rId22"/>
    <p:sldId id="601" r:id="rId23"/>
    <p:sldId id="602" r:id="rId24"/>
    <p:sldId id="603" r:id="rId25"/>
    <p:sldId id="701" r:id="rId26"/>
    <p:sldId id="736" r:id="rId27"/>
    <p:sldId id="654" r:id="rId28"/>
    <p:sldId id="737" r:id="rId29"/>
    <p:sldId id="606" r:id="rId30"/>
    <p:sldId id="655" r:id="rId31"/>
    <p:sldId id="738" r:id="rId32"/>
    <p:sldId id="739" r:id="rId33"/>
    <p:sldId id="740" r:id="rId3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FF"/>
    <a:srgbClr val="B5E3F3"/>
    <a:srgbClr val="FF0000"/>
    <a:srgbClr val="E3D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6314" autoAdjust="0"/>
  </p:normalViewPr>
  <p:slideViewPr>
    <p:cSldViewPr>
      <p:cViewPr varScale="1">
        <p:scale>
          <a:sx n="140" d="100"/>
          <a:sy n="140" d="100"/>
        </p:scale>
        <p:origin x="228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DA07B09-9223-444F-B851-A91A144902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513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10A1375-1992-43FA-BE6E-CCFDAEE06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55653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81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85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29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91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东北大学 王洪峰 张瑞友</a:t>
            </a:r>
            <a:endParaRPr lang="en-US" altLang="zh-CN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"</a:t>
            </a:r>
            <a:r>
              <a:rPr lang="zh-CN" altLang="en-US"/>
              <a:t>现代优化计算方法</a:t>
            </a:r>
            <a:r>
              <a:rPr lang="en-US" altLang="zh-CN"/>
              <a:t>"</a:t>
            </a:r>
            <a:r>
              <a:rPr lang="zh-CN" altLang="en-US"/>
              <a:t>课件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8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875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875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125C6-6CE4-4FFC-A25E-869DE9BF2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DAAE2-B789-4F46-A728-120D70543E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0D42-3945-4759-AD37-63AD6264F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59B8C-F31F-43BE-855D-0F2DD4A83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9A08E-36C7-4597-A3A0-FD8DCE368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66E34-0829-4D80-9525-9440AA5624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221A4-8F41-426A-8A66-2F5BE79F8F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F76D-944E-44EE-9F15-B5B67D28DB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06B7-3483-4FD1-9BFF-B4F32C033C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70BEC-AD69-4699-9FDE-78B8DD170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0B129-7AFD-4F23-8EB4-1B6AA05B9B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B8D7E-F7E9-40C1-B4CA-B18504477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86436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4106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7864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7864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2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3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7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8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7864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6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9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786487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8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9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0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1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2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3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grpSp>
            <p:nvGrpSpPr>
              <p:cNvPr id="4117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86495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6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7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8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864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65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65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65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65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600EDF8D-5208-42AC-843C-E8309324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1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4.wmf"/><Relationship Id="rId10" Type="http://schemas.openxmlformats.org/officeDocument/2006/relationships/image" Target="../media/image22.wmf"/><Relationship Id="rId19" Type="http://schemas.openxmlformats.org/officeDocument/2006/relationships/image" Target="../media/image26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26839-3BE9-4C17-997A-AC7E65DEEE96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576" y="897632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第四章	模拟退火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q-AL" altLang="zh-CN" b="1" dirty="0">
                <a:latin typeface="Times New Roman" pitchFamily="18" charset="0"/>
                <a:cs typeface="Times New Roman" pitchFamily="18" charset="0"/>
              </a:rPr>
              <a:t>Bolzman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方程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2"/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中唯一的最低能量的状态，         是关于温度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单调递减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对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i="1" baseline="-25000" dirty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T</a:t>
            </a:r>
            <a:r>
              <a:rPr lang="en-US" altLang="zh-CN" sz="2400" i="1" baseline="-25000" dirty="0" err="1">
                <a:latin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求对温度的导数，则</a:t>
            </a:r>
            <a:endParaRPr lang="en-US" altLang="zh-CN" sz="2400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latin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5364088" y="2564904"/>
          <a:ext cx="90217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9" name="Equation" r:id="rId3" imgW="431640" imgH="241200" progId="">
                  <p:embed/>
                </p:oleObj>
              </mc:Choice>
              <mc:Fallback>
                <p:oleObj name="Equation" r:id="rId3" imgW="431640" imgH="241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564904"/>
                        <a:ext cx="90217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338783" y="4528716"/>
          <a:ext cx="6905625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Equation" r:id="rId5" imgW="3454200" imgH="927000" progId="">
                  <p:embed/>
                </p:oleObj>
              </mc:Choice>
              <mc:Fallback>
                <p:oleObj name="Equation" r:id="rId5" imgW="3454200" imgH="927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783" y="4528716"/>
                        <a:ext cx="6905625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q-AL" altLang="zh-CN" b="1" dirty="0">
                <a:latin typeface="Times New Roman" pitchFamily="18" charset="0"/>
                <a:cs typeface="Times New Roman" pitchFamily="18" charset="0"/>
              </a:rPr>
              <a:t>Bolzman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方程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由于</a:t>
            </a:r>
            <a:endParaRPr lang="en-US" altLang="zh-CN" sz="2400" dirty="0">
              <a:latin typeface="Times New Roman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且存在当            时，</a:t>
            </a:r>
            <a:endParaRPr lang="en-US" altLang="zh-CN" sz="2400" dirty="0">
              <a:latin typeface="Times New Roman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故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827584" y="4797152"/>
          <a:ext cx="15478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65" name="Equation" r:id="rId3" imgW="774360" imgH="469800" progId="">
                  <p:embed/>
                </p:oleObj>
              </mc:Choice>
              <mc:Fallback>
                <p:oleObj name="Equation" r:id="rId3" imgW="774360" imgH="469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97152"/>
                        <a:ext cx="15478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1043608" y="2708920"/>
          <a:ext cx="64738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66" name="Equation" r:id="rId5" imgW="3238200" imgH="520560" progId="">
                  <p:embed/>
                </p:oleObj>
              </mc:Choice>
              <mc:Fallback>
                <p:oleObj name="Equation" r:id="rId5" imgW="3238200" imgH="5205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8920"/>
                        <a:ext cx="64738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7" name="Object 7"/>
          <p:cNvGraphicFramePr>
            <a:graphicFrameLocks noChangeAspect="1"/>
          </p:cNvGraphicFramePr>
          <p:nvPr/>
        </p:nvGraphicFramePr>
        <p:xfrm>
          <a:off x="1637060" y="4030464"/>
          <a:ext cx="73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67" name="Equation" r:id="rId7" imgW="368280" imgH="228600" progId="">
                  <p:embed/>
                </p:oleObj>
              </mc:Choice>
              <mc:Fallback>
                <p:oleObj name="Equation" r:id="rId7" imgW="368280" imgH="2286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060" y="4030464"/>
                        <a:ext cx="73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8" name="Object 8"/>
          <p:cNvGraphicFramePr>
            <a:graphicFrameLocks noChangeAspect="1"/>
          </p:cNvGraphicFramePr>
          <p:nvPr/>
        </p:nvGraphicFramePr>
        <p:xfrm>
          <a:off x="3059832" y="3954512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68" name="Equation" r:id="rId9" imgW="749160" imgH="241200" progId="">
                  <p:embed/>
                </p:oleObj>
              </mc:Choice>
              <mc:Fallback>
                <p:oleObj name="Equation" r:id="rId9" imgW="749160" imgH="241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954512"/>
                        <a:ext cx="149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金属退火过程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q-AL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Bolzman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3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3"/>
              <a:defRPr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3"/>
              <a:defRPr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3"/>
              <a:defRPr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 startAt="3"/>
              <a:defRPr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同理，当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1237704" y="3140968"/>
          <a:ext cx="6070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8" name="Equation" r:id="rId3" imgW="3035160" imgH="901440" progId="">
                  <p:embed/>
                </p:oleObj>
              </mc:Choice>
              <mc:Fallback>
                <p:oleObj name="Equation" r:id="rId3" imgW="3035160" imgH="9014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704" y="3140968"/>
                        <a:ext cx="60706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800603" y="5119148"/>
          <a:ext cx="146388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9" name="Equation" r:id="rId5" imgW="774360" imgH="266400" progId="">
                  <p:embed/>
                </p:oleObj>
              </mc:Choice>
              <mc:Fallback>
                <p:oleObj name="Equation" r:id="rId5" imgW="774360" imgH="2664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603" y="5119148"/>
                        <a:ext cx="146388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金属退火过程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温度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的影响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很大时，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，这意味着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各状态的概率几乎相等。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，这意味着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的小差别带来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的巨大差别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温度</a:t>
            </a:r>
            <a:r>
              <a:rPr lang="en-US" altLang="zh-CN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i="1" baseline="-25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的影响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例：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=90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=100</a:t>
            </a:r>
            <a:endParaRPr lang="en-US" altLang="zh-CN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effectLst/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=100</a:t>
            </a:r>
            <a:r>
              <a:rPr lang="zh-CN" altLang="en-US" sz="2400" dirty="0">
                <a:effectLst/>
                <a:latin typeface="Times New Roman" pitchFamily="18" charset="0"/>
                <a:cs typeface="Times New Roman" pitchFamily="18" charset="0"/>
              </a:rPr>
              <a:t>时</a:t>
            </a:r>
            <a:endParaRPr lang="en-US" altLang="zh-CN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此时</a:t>
            </a:r>
            <a:r>
              <a:rPr lang="en-US" altLang="zh-CN" sz="2400" i="1" dirty="0"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>
                <a:effectLst/>
                <a:latin typeface="Times New Roman" pitchFamily="18" charset="0"/>
                <a:cs typeface="Times New Roman" pitchFamily="18" charset="0"/>
              </a:rPr>
              <a:t> ≈ 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effectLst/>
                <a:latin typeface="楷体_GB2312" pitchFamily="49" charset="-122"/>
                <a:ea typeface="楷体_GB2312" pitchFamily="49" charset="-122"/>
              </a:rPr>
              <a:t>           </a:t>
            </a:r>
            <a:endParaRPr lang="en-US" altLang="zh-CN" sz="2400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1187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75141"/>
              </p:ext>
            </p:extLst>
          </p:nvPr>
        </p:nvGraphicFramePr>
        <p:xfrm>
          <a:off x="1809080" y="3645024"/>
          <a:ext cx="5283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3" name="Equation" r:id="rId3" imgW="2641320" imgH="660240" progId="">
                  <p:embed/>
                </p:oleObj>
              </mc:Choice>
              <mc:Fallback>
                <p:oleObj name="Equation" r:id="rId3" imgW="2641320" imgH="6602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080" y="3645024"/>
                        <a:ext cx="52832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温度</a:t>
            </a:r>
            <a:r>
              <a:rPr lang="en-US" altLang="zh-CN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b="1" i="1" baseline="-25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的影响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例：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=90</a:t>
            </a:r>
            <a:r>
              <a:rPr lang="zh-CN" altLang="en-US" sz="2400" dirty="0">
                <a:effectLst/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=100</a:t>
            </a:r>
            <a:endParaRPr lang="en-US" altLang="zh-CN" sz="2400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effectLst/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en-US" sz="2400" dirty="0">
                <a:effectLst/>
                <a:latin typeface="Times New Roman" pitchFamily="18" charset="0"/>
                <a:cs typeface="Times New Roman" pitchFamily="18" charset="0"/>
              </a:rPr>
              <a:t>时</a:t>
            </a:r>
            <a:endParaRPr lang="en-US" altLang="zh-CN" sz="24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b="1" dirty="0">
              <a:effectLst/>
              <a:latin typeface="楷体_GB2312" pitchFamily="49" charset="-122"/>
              <a:ea typeface="楷体_GB2312" pitchFamily="49" charset="-122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effectLst/>
              <a:latin typeface="+mn-ea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effectLst/>
                <a:latin typeface="+mn-ea"/>
              </a:rPr>
              <a:t>此时</a:t>
            </a:r>
            <a:r>
              <a:rPr lang="en-US" altLang="zh-CN" sz="2400" i="1" dirty="0"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dirty="0">
                <a:effectLst/>
                <a:latin typeface="Times New Roman" pitchFamily="18" charset="0"/>
                <a:cs typeface="Times New Roman" pitchFamily="18" charset="0"/>
              </a:rPr>
              <a:t> ≈</a:t>
            </a:r>
            <a:r>
              <a:rPr lang="en-US" altLang="zh-CN" sz="2400" i="1" dirty="0"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i="1" baseline="-25000" dirty="0" err="1"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>
              <a:effectLst/>
              <a:latin typeface="+mn-ea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297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580687"/>
              </p:ext>
            </p:extLst>
          </p:nvPr>
        </p:nvGraphicFramePr>
        <p:xfrm>
          <a:off x="2110780" y="3861048"/>
          <a:ext cx="41894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7" name="Equation" r:id="rId3" imgW="2095200" imgH="469800" progId="">
                  <p:embed/>
                </p:oleObj>
              </mc:Choice>
              <mc:Fallback>
                <p:oleObj name="Equation" r:id="rId3" imgW="2095200" imgH="469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780" y="3861048"/>
                        <a:ext cx="41894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组合优化与退火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q-AL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以概率接受新状态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若在温度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，当前状态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新状态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，则接受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为当前状态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否则，若概率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=exp[-(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[0,1)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区间的随机数，则仍接受状态 </a:t>
            </a:r>
            <a:r>
              <a:rPr lang="en-US" altLang="zh-CN" sz="24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为当前状态；若不成立则保留状态 </a:t>
            </a:r>
            <a:r>
              <a:rPr lang="en-US" altLang="zh-CN" sz="2400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为当前状态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3.</a:t>
            </a:r>
            <a:r>
              <a:rPr lang="zh-CN" altLang="en-US" b="1" dirty="0">
                <a:latin typeface="宋体" pitchFamily="2" charset="-122"/>
              </a:rPr>
              <a:t>组合优化与退火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49530"/>
              </p:ext>
            </p:extLst>
          </p:nvPr>
        </p:nvGraphicFramePr>
        <p:xfrm>
          <a:off x="323528" y="2421085"/>
          <a:ext cx="8135938" cy="4032251"/>
        </p:xfrm>
        <a:graphic>
          <a:graphicData uri="http://schemas.openxmlformats.org/drawingml/2006/table">
            <a:tbl>
              <a:tblPr/>
              <a:tblGrid>
                <a:gridCol w="516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组合优化问题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物理退火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解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目标函数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能量函数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最优解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最低能量状态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设定初始高温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加温过程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Metropolis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准则的搜索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等温过程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温度参数的下降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冷却过程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构成要素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解的表达与邻域移动方式同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邻域解的产生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在当前解的邻域结构内以一定概率方式（均匀分布、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正态分布、指数分布等）产生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选择策略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一般采用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min[1,exp(-∆</a:t>
            </a:r>
            <a:r>
              <a:rPr lang="en-US" altLang="zh-CN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f/t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构成要素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初始温度</a:t>
            </a:r>
            <a:endParaRPr lang="en-US" altLang="zh-CN" b="1" dirty="0">
              <a:latin typeface="+mn-ea"/>
              <a:cs typeface="Times New Roman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+mn-ea"/>
              </a:rPr>
              <a:t>均匀抽样一组状态，以各状态目标值的方差为初温</a:t>
            </a: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+mn-ea"/>
              </a:rPr>
              <a:t>随机产生一组状态，确定两两状态间的最大目标值差，根据差值，利用一定的函数确定初温</a:t>
            </a: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+mn-ea"/>
              </a:rPr>
              <a:t>利用经验公式</a:t>
            </a: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zh-CN" altLang="en-US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941168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实验表明：初温越大，获得高质量解的机率越大，但花费较多的计算时间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1.</a:t>
            </a:r>
            <a:r>
              <a:rPr lang="zh-CN" altLang="en-US" b="1" dirty="0">
                <a:latin typeface="宋体" pitchFamily="2" charset="-122"/>
              </a:rPr>
              <a:t>算法的提出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原始算法是由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Metropolis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(1953)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提出，但未引起反响；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1983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Kirkpatrick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等将其应用于组合优化，才得到广泛的应用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目的是为了克服优化过程中陷入局优和初值依赖等弊端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基本思想是模拟热力学中的退火过程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093296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[1] Metropolis M,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Rosenbluth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Rosenbluth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M, Teller A, Teller E (1953). Equation of state calculations by fast computing machines. J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Chem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Phys, 21: 1087-1092.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[2] Kirkpatrick S,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Gelatt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CD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Vecchi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MP (1983). Optimization by simulated annealing. Science, 220: 671-680.</a:t>
            </a:r>
            <a:endParaRPr lang="zh-CN" altLang="en-US" sz="1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构成要素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+mn-ea"/>
                <a:cs typeface="Times New Roman" pitchFamily="18" charset="0"/>
              </a:rPr>
              <a:t>降温函数</a:t>
            </a:r>
            <a:endParaRPr lang="en-US" altLang="zh-CN" b="1" dirty="0">
              <a:latin typeface="+mn-ea"/>
              <a:cs typeface="Times New Roman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         </a:t>
            </a:r>
            <a:r>
              <a:rPr lang="zh-CN" altLang="en-US" sz="2800" b="1" dirty="0">
                <a:solidFill>
                  <a:srgbClr val="FFFFFF"/>
                </a:solidFill>
                <a:latin typeface="+mn-ea"/>
              </a:rPr>
              <a:t>，其中</a:t>
            </a: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endParaRPr lang="en-US" altLang="zh-CN" sz="2800" b="1" dirty="0">
              <a:solidFill>
                <a:srgbClr val="FFFFFF"/>
              </a:solidFill>
              <a:latin typeface="+mn-ea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 </a:t>
            </a: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zh-CN" altLang="en-US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276176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优点：简单易行</a:t>
            </a:r>
          </a:p>
        </p:txBody>
      </p:sp>
      <p:graphicFrame>
        <p:nvGraphicFramePr>
          <p:cNvPr id="157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2342"/>
              </p:ext>
            </p:extLst>
          </p:nvPr>
        </p:nvGraphicFramePr>
        <p:xfrm>
          <a:off x="1619672" y="2132856"/>
          <a:ext cx="17160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8" name="Equation" r:id="rId4" imgW="685800" imgH="228600" progId="">
                  <p:embed/>
                </p:oleObj>
              </mc:Choice>
              <mc:Fallback>
                <p:oleObj name="Equation" r:id="rId4" imgW="68580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32856"/>
                        <a:ext cx="17160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4557142" y="2151906"/>
          <a:ext cx="2570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9" name="Equation" r:id="rId6" imgW="1028520" imgH="203040" progId="">
                  <p:embed/>
                </p:oleObj>
              </mc:Choice>
              <mc:Fallback>
                <p:oleObj name="Equation" r:id="rId6" imgW="102852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142" y="2151906"/>
                        <a:ext cx="2570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690315" y="3412926"/>
          <a:ext cx="2195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0" name="Equation" r:id="rId8" imgW="876240" imgH="228600" progId="">
                  <p:embed/>
                </p:oleObj>
              </mc:Choice>
              <mc:Fallback>
                <p:oleObj name="Equation" r:id="rId8" imgW="87624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315" y="3412926"/>
                        <a:ext cx="21955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构成要素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热平衡条件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抽样稳定准则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设置内循环迭代次数</a:t>
            </a: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检验目标函数的均值是否稳定</a:t>
            </a: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连续若干步的目标值变化较小</a:t>
            </a: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停止准则</a:t>
            </a:r>
            <a:endParaRPr lang="en-US" altLang="zh-C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设置外循环迭代次数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设置终止温度的阈值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rgbClr val="FFFF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算法搜索到的最优值连续若干步保持不变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宋体" pitchFamily="2" charset="-122"/>
              </a:rPr>
              <a:t>算法流程</a:t>
            </a:r>
            <a:endParaRPr lang="en-US" altLang="zh-CN" b="1" dirty="0">
              <a:latin typeface="宋体" pitchFamily="2" charset="-122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选一个初始点</a:t>
            </a:r>
            <a:r>
              <a:rPr lang="en-US" altLang="zh-CN" sz="2800" i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      )</a:t>
            </a: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，给定初始温度    ，终止温度    ，令迭代指标            ，          ；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随机产生一个邻域解                ，计算目标值增量                                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173860" y="2295525"/>
          <a:ext cx="8286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8" name="Equation" r:id="rId3" imgW="330120" imgH="177480" progId="">
                  <p:embed/>
                </p:oleObj>
              </mc:Choice>
              <mc:Fallback>
                <p:oleObj name="Equation" r:id="rId3" imgW="330120" imgH="177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860" y="2295525"/>
                        <a:ext cx="8286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52" y="326582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注：选择   时，要足够高，使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7649294" y="2242964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9" name="Equation" r:id="rId5" imgW="164880" imgH="228600" progId="">
                  <p:embed/>
                </p:oleObj>
              </mc:Choice>
              <mc:Fallback>
                <p:oleObj name="Equation" r:id="rId5" imgW="164880" imgH="228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294" y="2242964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2846388" y="2640013"/>
          <a:ext cx="444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0" name="Equation" r:id="rId7" imgW="177480" imgH="241200" progId="">
                  <p:embed/>
                </p:oleObj>
              </mc:Choice>
              <mc:Fallback>
                <p:oleObj name="Equation" r:id="rId7" imgW="177480" imgH="2412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640013"/>
                        <a:ext cx="4445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5436096" y="2708920"/>
          <a:ext cx="892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1" name="Equation" r:id="rId9" imgW="355320" imgH="177480" progId="">
                  <p:embed/>
                </p:oleObj>
              </mc:Choice>
              <mc:Fallback>
                <p:oleObj name="Equation" r:id="rId9" imgW="355320" imgH="17748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708920"/>
                        <a:ext cx="8921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6552332" y="2663825"/>
          <a:ext cx="11160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" name="Equation" r:id="rId11" imgW="444240" imgH="228600" progId="">
                  <p:embed/>
                </p:oleObj>
              </mc:Choice>
              <mc:Fallback>
                <p:oleObj name="Equation" r:id="rId11" imgW="444240" imgH="228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332" y="2663825"/>
                        <a:ext cx="11160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2195736" y="3289548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3" name="Equation" r:id="rId13" imgW="164880" imgH="228600" progId="">
                  <p:embed/>
                </p:oleObj>
              </mc:Choice>
              <mc:Fallback>
                <p:oleObj name="Equation" r:id="rId13" imgW="164880" imgH="228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89548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5508104" y="3289548"/>
          <a:ext cx="1684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4" name="Equation" r:id="rId14" imgW="672840" imgH="228600" progId="">
                  <p:embed/>
                </p:oleObj>
              </mc:Choice>
              <mc:Fallback>
                <p:oleObj name="Equation" r:id="rId14" imgW="672840" imgH="2286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289548"/>
                        <a:ext cx="16843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5004048" y="4471020"/>
          <a:ext cx="1363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5" name="Equation" r:id="rId16" imgW="545760" imgH="203040" progId="">
                  <p:embed/>
                </p:oleObj>
              </mc:Choice>
              <mc:Fallback>
                <p:oleObj name="Equation" r:id="rId16" imgW="545760" imgH="20304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471020"/>
                        <a:ext cx="1363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2532534" y="4823494"/>
          <a:ext cx="28035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6" name="Equation" r:id="rId18" imgW="1117440" imgH="253800" progId="">
                  <p:embed/>
                </p:oleObj>
              </mc:Choice>
              <mc:Fallback>
                <p:oleObj name="Equation" r:id="rId18" imgW="1117440" imgH="2538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534" y="4823494"/>
                        <a:ext cx="28035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宋体" pitchFamily="2" charset="-122"/>
              </a:rPr>
              <a:t>算法流程</a:t>
            </a:r>
            <a:endParaRPr lang="en-US" altLang="zh-CN" b="1" dirty="0">
              <a:latin typeface="宋体" pitchFamily="2" charset="-122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Step 3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             ，令</a:t>
            </a:r>
            <a:r>
              <a:rPr lang="en-US" altLang="zh-CN" sz="28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好，无条件转移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否则产生                     ，若                               ，则令</a:t>
            </a:r>
            <a:r>
              <a:rPr lang="en-US" altLang="zh-CN" sz="2800" b="1" i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好，有条件转移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endParaRPr lang="en-US" altLang="zh-C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若达到热平衡（内循环停止准则），转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；否则，转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2195736" y="2268538"/>
          <a:ext cx="11144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9" name="Equation" r:id="rId3" imgW="444240" imgH="203040" progId="">
                  <p:embed/>
                </p:oleObj>
              </mc:Choice>
              <mc:Fallback>
                <p:oleObj name="Equation" r:id="rId3" imgW="444240" imgH="20304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268538"/>
                        <a:ext cx="11144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3347864" y="2776984"/>
          <a:ext cx="1681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0" name="Equation" r:id="rId5" imgW="672840" imgH="203040" progId="">
                  <p:embed/>
                </p:oleObj>
              </mc:Choice>
              <mc:Fallback>
                <p:oleObj name="Equation" r:id="rId5" imgW="672840" imgH="20304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776984"/>
                        <a:ext cx="1681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5815186" y="2742828"/>
          <a:ext cx="27352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1" name="Equation" r:id="rId7" imgW="1091880" imgH="228600" progId="">
                  <p:embed/>
                </p:oleObj>
              </mc:Choice>
              <mc:Fallback>
                <p:oleObj name="Equation" r:id="rId7" imgW="1091880" imgH="2286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186" y="2742828"/>
                        <a:ext cx="27352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43608" y="3696652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注：   高时，广域搜索；  低时，局域搜索</a:t>
            </a:r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1763688" y="3715816"/>
          <a:ext cx="4143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" name="Equation" r:id="rId9" imgW="164880" imgH="228600" progId="">
                  <p:embed/>
                </p:oleObj>
              </mc:Choice>
              <mc:Fallback>
                <p:oleObj name="Equation" r:id="rId9" imgW="164880" imgH="2286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715816"/>
                        <a:ext cx="4143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96350"/>
              </p:ext>
            </p:extLst>
          </p:nvPr>
        </p:nvGraphicFramePr>
        <p:xfrm>
          <a:off x="4788024" y="3720008"/>
          <a:ext cx="4143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3" name="Equation" r:id="rId11" imgW="164880" imgH="228600" progId="">
                  <p:embed/>
                </p:oleObj>
              </mc:Choice>
              <mc:Fallback>
                <p:oleObj name="Equation" r:id="rId11" imgW="164880" imgH="2286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720008"/>
                        <a:ext cx="4143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宋体" pitchFamily="2" charset="-122"/>
              </a:rPr>
              <a:t>算法流程</a:t>
            </a:r>
            <a:endParaRPr lang="en-US" altLang="zh-CN" b="1" dirty="0">
              <a:latin typeface="宋体" pitchFamily="2" charset="-122"/>
            </a:endParaRPr>
          </a:p>
          <a:p>
            <a:pPr marL="1409700" lvl="2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Step 5</a:t>
            </a:r>
          </a:p>
          <a:p>
            <a:pPr marL="1409700" lvl="2" indent="0" eaLnBrk="1" hangingPunct="1"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，更新      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，若              （外循环停止准则），则停止；否则，转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4231010" y="2241749"/>
          <a:ext cx="4143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3" imgW="164880" imgH="228600" progId="">
                  <p:embed/>
                </p:oleObj>
              </mc:Choice>
              <mc:Fallback>
                <p:oleObj name="Equation" r:id="rId3" imgW="164880" imgH="228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010" y="2241749"/>
                        <a:ext cx="4143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5474370" y="2204864"/>
          <a:ext cx="11477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5" imgW="457200" imgH="241200" progId="">
                  <p:embed/>
                </p:oleObj>
              </mc:Choice>
              <mc:Fallback>
                <p:oleObj name="Equation" r:id="rId5" imgW="457200" imgH="2412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370" y="2204864"/>
                        <a:ext cx="114776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b="1" dirty="0">
                <a:latin typeface="宋体" pitchFamily="2" charset="-122"/>
              </a:rPr>
              <a:t>算法伪码图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基本算法框架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59632" y="1916832"/>
          <a:ext cx="684076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Generate</a:t>
                      </a:r>
                      <a:r>
                        <a:rPr lang="en-US" altLang="zh-CN" sz="18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an initial solution </a:t>
                      </a:r>
                      <a:r>
                        <a:rPr lang="en-US" altLang="zh-CN" sz="1800" b="0" i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zh-CN" altLang="en-US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Initialize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the temperature 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while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the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stop condition is not met </a:t>
                      </a:r>
                      <a:r>
                        <a:rPr lang="en-US" altLang="zh-CN" sz="1800" b="0" baseline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do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repeat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Select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s’ 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∈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) randomly;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s’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)&lt;=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then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else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with a probability 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0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1800" b="0" i="1" baseline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s’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),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));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zh-CN" sz="1800" b="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endif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until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the “thermodynamic equilibrium” condition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is met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   Decrease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0" i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en-US" altLang="zh-CN" sz="1800" b="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endwhile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/>
                  <a:defRPr/>
                </a:pPr>
                <a:r>
                  <a:rPr lang="zh-CN" altLang="en-US" b="1" dirty="0">
                    <a:latin typeface="宋体" pitchFamily="2" charset="-122"/>
                  </a:rPr>
                  <a:t>问题提出</a:t>
                </a:r>
                <a:endParaRPr lang="en-US" altLang="zh-CN" b="1" dirty="0">
                  <a:latin typeface="宋体" pitchFamily="2" charset="-122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r>
                  <a:rPr lang="zh-CN" altLang="en-US" b="1" dirty="0">
                    <a:latin typeface="+mn-ea"/>
                    <a:cs typeface="Times New Roman" pitchFamily="18" charset="0"/>
                  </a:rPr>
                  <a:t>单机极小化总流水时间的排序问题</a:t>
                </a:r>
                <a:endParaRPr lang="en-US" altLang="zh-CN" b="1" dirty="0">
                  <a:latin typeface="+mn-ea"/>
                  <a:cs typeface="Times New Roman" pitchFamily="18" charset="0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四个工作：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Times New Roman" pitchFamily="18" charset="0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Times New Roman" pitchFamily="18" charset="0"/>
                </a:endParaRPr>
              </a:p>
              <a:p>
                <a:pPr marL="1009650" lvl="1" indent="-609600" algn="ctr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𝟏𝟖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𝟓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𝟏𝟓</m:t>
                    </m:r>
                  </m:oMath>
                </a14:m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Times New Roman" pitchFamily="18" charset="0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Times New Roman" pitchFamily="18" charset="0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求使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𝒎𝒊𝒏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𝟒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Times New Roman" pitchFamily="18" charset="0"/>
                  </a:rPr>
                  <a:t>的最优顺序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Times New Roman" pitchFamily="18" charset="0"/>
                </a:endParaRPr>
              </a:p>
              <a:p>
                <a:pPr marL="1009650" lvl="1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None/>
                  <a:defRPr/>
                </a:pP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2"/>
                <a:stretch>
                  <a:fillRect l="-1410" t="-3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问题提出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预备知识：按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准则，最优顺序为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3-1-4-2</a:t>
            </a: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23728" y="2809085"/>
                <a:ext cx="4896544" cy="2931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809085"/>
                <a:ext cx="4896544" cy="29313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宋体" pitchFamily="2" charset="-122"/>
              </a:rPr>
              <a:t>问题提出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预备知识：按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准则，最优顺序为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3-1-4-2</a:t>
            </a: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28886" y="2852936"/>
                <a:ext cx="6768752" cy="3133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𝟗𝟐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86" y="2852936"/>
                <a:ext cx="6768752" cy="31338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47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CB13-63F9-4BF7-8ACD-B9910466E08D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zh-CN" altLang="en-US" b="1" dirty="0">
                    <a:latin typeface="宋体" pitchFamily="2" charset="-122"/>
                  </a:rPr>
                  <a:t>算法设计</a:t>
                </a:r>
                <a:endParaRPr lang="en-US" altLang="zh-CN" b="1" dirty="0">
                  <a:latin typeface="宋体" pitchFamily="2" charset="-122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编码方式：顺序编码</a:t>
                </a:r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初始解的产生：随机产生，如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1-4-2-3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邻域移动方式：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2-OPT</a:t>
                </a: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，即两两交换</a:t>
                </a:r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初始温度：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终止温度：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降温函数：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内循环最大迭代次数：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2"/>
                <a:stretch>
                  <a:fillRect l="-1410" t="-3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什么是退火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退火</a:t>
            </a:r>
            <a:r>
              <a:rPr lang="zh-CN" altLang="en-US" sz="2400" dirty="0">
                <a:latin typeface="+mn-ea"/>
              </a:rPr>
              <a:t>是指将固体加热到足够高的温度，使分子呈随机排列状态，然后逐步降温使之冷却，最后分子以低能状态排列，固体达到某种稳定状态</a:t>
            </a:r>
            <a:endParaRPr lang="en-US" altLang="zh-CN" sz="2400" dirty="0">
              <a:latin typeface="+mn-ea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pic>
        <p:nvPicPr>
          <p:cNvPr id="6" name="Picture 9" descr="sword-making-fogfor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156176" y="4686640"/>
            <a:ext cx="2438400" cy="1694688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4BB9A-B39C-485E-A70E-72A29C4A6E0A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marL="838200" indent="-8382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9137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584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𝒆𝒙𝒑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𝚫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𝒇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𝒌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𝝃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1-4-2-3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1-3-2-4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1-3-2-4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0.8106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0.7414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4-2-3-1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0.8781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0.3991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555773"/>
                  </p:ext>
                </p:extLst>
              </p:nvPr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/>
                    <a:gridCol w="972000"/>
                    <a:gridCol w="972000"/>
                    <a:gridCol w="648000"/>
                    <a:gridCol w="648000"/>
                    <a:gridCol w="1440000"/>
                    <a:gridCol w="891373"/>
                    <a:gridCol w="1584000"/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1875" t="-704" r="-636875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3459" t="-704" r="-540881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5234" t="-704" r="-703738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31132" t="-704" r="-610377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7004" t="-704" r="-172996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93151" t="-704" r="-180822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1-4-2-3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1-3-2-4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172289" r="-1538" b="-2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1-3-2-4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0.8106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0.7414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272289" r="-1538" b="-1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4-2-3-1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0.8781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0.3991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372289" r="-1538" b="-156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当前解：</a:t>
                </a:r>
                <a:r>
                  <a:rPr lang="en-US" altLang="zh-CN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=1-4-2-3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𝟏𝟏𝟖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𝟏𝟎𝟎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9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06375" y="4479503"/>
                <a:ext cx="753397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注释：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𝒋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𝒊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邻域内随机产生，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𝝃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是随机产生的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𝑈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(0,1)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①为无条件转移；</a:t>
                </a:r>
                <a:endPara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②③为有条件转移；</a:t>
                </a:r>
                <a:endPara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在②③中，虽然目标值变坏，但搜索范围变大</a:t>
                </a:r>
                <a:endParaRPr lang="en-US" altLang="zh-CN" sz="2400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" y="4479503"/>
                <a:ext cx="7533977" cy="1938992"/>
              </a:xfrm>
              <a:prstGeom prst="rect">
                <a:avLst/>
              </a:prstGeom>
              <a:blipFill>
                <a:blip r:embed="rId4"/>
                <a:stretch>
                  <a:fillRect l="-1294" t="-3459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4BB9A-B39C-485E-A70E-72A29C4A6E0A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marL="838200" indent="-8382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9137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584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𝒆𝒙𝒑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𝚫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𝒇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𝒌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𝝃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4-2-3-1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4-2-1-3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0.9632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0.3413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4-2-1-3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0.8825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0.9286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247947"/>
                  </p:ext>
                </p:extLst>
              </p:nvPr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/>
                    <a:gridCol w="972000"/>
                    <a:gridCol w="972000"/>
                    <a:gridCol w="648000"/>
                    <a:gridCol w="648000"/>
                    <a:gridCol w="1440000"/>
                    <a:gridCol w="891373"/>
                    <a:gridCol w="1584000"/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1875" t="-704" r="-636875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3459" t="-704" r="-540881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5234" t="-704" r="-703738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31132" t="-704" r="-610377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7004" t="-704" r="-172996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93151" t="-704" r="-180822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4-2-3-1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4-2-1-3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0.9632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0.3413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172289" r="-1538" b="-2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4-2-1-3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272289" r="-1538" b="-1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4-3-2-1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0.8825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0.9286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372289" r="-1538" b="-156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当前解：</a:t>
                </a:r>
                <a:r>
                  <a:rPr lang="en-US" altLang="zh-CN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=4-2-3-1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𝟏𝟑𝟐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𝟖𝟎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9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206375" y="4479503"/>
            <a:ext cx="7533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注释：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当前温度降低至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①为有条件转移；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②为无条件转移；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在③中，停在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4-3-1-2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状态，目标值仍为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122610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4BB9A-B39C-485E-A70E-72A29C4A6E0A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marL="838200" indent="-8382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9137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58400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𝒆𝒙𝒑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楷体_GB2312" pitchFamily="49" charset="-12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𝚫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rgbClr val="FFFF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</a:rPr>
                                          <m:t>𝒇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  <a:ea typeface="楷体_GB2312" pitchFamily="49" charset="-122"/>
                                              </a:rPr>
                                              <m:t>𝒌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1" i="1" smtClean="0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𝝃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3-1-4-2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3-1-4-2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2-1-4-3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0.5220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0.7105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146530"/>
                  </p:ext>
                </p:extLst>
              </p:nvPr>
            </p:nvGraphicFramePr>
            <p:xfrm>
              <a:off x="206375" y="1988840"/>
              <a:ext cx="8631373" cy="237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000"/>
                    <a:gridCol w="972000"/>
                    <a:gridCol w="972000"/>
                    <a:gridCol w="648000"/>
                    <a:gridCol w="648000"/>
                    <a:gridCol w="1440000"/>
                    <a:gridCol w="891373"/>
                    <a:gridCol w="1584000"/>
                  </a:tblGrid>
                  <a:tr h="86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</a:rPr>
                            <a:t>内循环次数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1875" t="-704" r="-636875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3459" t="-704" r="-540881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5234" t="-704" r="-703738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31132" t="-704" r="-610377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7004" t="-704" r="-172996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93151" t="-704" r="-180822" b="-1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是否执行</a:t>
                          </a:r>
                          <a:r>
                            <a:rPr lang="en-US" altLang="zh-CN" sz="2000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</a:t>
                          </a:r>
                          <a:endParaRPr lang="zh-CN" altLang="en-US" sz="200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①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4-3-1-2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-24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172289" r="-1538" b="-2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②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3-1-4-2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null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272289" r="-1538" b="-115663"/>
                          </a:stretch>
                        </a:blipFill>
                      </a:tcPr>
                    </a:tc>
                  </a:tr>
                  <a:tr h="50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③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3-1-4-2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2-1-4-3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131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0.5220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smtClean="0">
                              <a:solidFill>
                                <a:srgbClr val="FFFFF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0.7105</a:t>
                          </a:r>
                          <a:endParaRPr lang="zh-CN" altLang="en-US" sz="2000" b="1" dirty="0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5385" t="-372289" r="-1538" b="-156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当前解：</a:t>
                </a:r>
                <a:r>
                  <a:rPr lang="en-US" altLang="zh-CN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=4-3-1-2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𝟏𝟎𝟗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楷体_GB2312" pitchFamily="49" charset="-122"/>
                      </a:rPr>
                      <m:t>𝟔𝟎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" y="1412776"/>
                <a:ext cx="753397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9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206375" y="4479503"/>
            <a:ext cx="7533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注释：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当前温度降低至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②为无条件转移；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在③中，停在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3-1-4-2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状态，目标值仍为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2279664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4BB9A-B39C-485E-A70E-72A29C4A6E0A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marL="838200" indent="-8382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6375" y="1412776"/>
            <a:ext cx="8613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若继续降温，则当前温度低于终止温度，故算法停止。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上述算法所获得的最终解为：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3-1-4-2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，目标值为：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注意：上述算法可能不会终止在最优解，故一般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算法一定要保持历史最优</a:t>
            </a:r>
          </a:p>
        </p:txBody>
      </p:sp>
    </p:spTree>
    <p:extLst>
      <p:ext uri="{BB962C8B-B14F-4D97-AF65-F5344CB8AC3E}">
        <p14:creationId xmlns:p14="http://schemas.microsoft.com/office/powerpoint/2010/main" val="54217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什么是退火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加温过程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——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增强粒子的热运动，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消除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系统原先可能存在的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非均匀态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等温过程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——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对于与环境换热而温度不变的封闭系统，系统状态的自发变化总是朝自由能减少的方向进行，当自由能达到最小时，系统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达到平衡态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冷却过程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——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使粒子热运动减弱并渐趋有序，系统能量逐渐下降，从而得到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低能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的晶体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结构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什么是退火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1009650" lvl="1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77776" y="3399705"/>
            <a:ext cx="5170488" cy="1541463"/>
            <a:chOff x="857" y="1344"/>
            <a:chExt cx="3257" cy="971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194" y="1534"/>
              <a:ext cx="680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09600" indent="-609600" algn="ctr"/>
              <a:r>
                <a:rPr lang="zh-CN" altLang="en-US" sz="2400" b="0" dirty="0"/>
                <a:t>高温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965" y="1684"/>
              <a:ext cx="1134" cy="113"/>
            </a:xfrm>
            <a:prstGeom prst="rightArrow">
              <a:avLst>
                <a:gd name="adj1" fmla="val 50000"/>
                <a:gd name="adj2" fmla="val 250885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180" y="1543"/>
              <a:ext cx="681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09600" indent="-609600" algn="ctr"/>
              <a:r>
                <a:rPr lang="zh-CN" altLang="en-US" sz="2400" b="0" dirty="0"/>
                <a:t>低温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4" y="1344"/>
              <a:ext cx="1180" cy="2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09600" indent="-609600" algn="ctr"/>
              <a:r>
                <a:rPr lang="zh-CN" altLang="en-US" sz="2000" b="0" dirty="0"/>
                <a:t>缓慢下降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857" y="2024"/>
              <a:ext cx="1361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09600" indent="-609600" algn="ctr"/>
              <a:r>
                <a:rPr lang="zh-CN" altLang="en-US" sz="2400" b="0" dirty="0"/>
                <a:t>高能状态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934" y="2024"/>
              <a:ext cx="1180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09600" indent="-609600" algn="ctr"/>
              <a:r>
                <a:rPr lang="zh-CN" altLang="en-US" sz="2400" b="0" dirty="0"/>
                <a:t>低能状态</a:t>
              </a:r>
            </a:p>
          </p:txBody>
        </p:sp>
      </p:grp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金属退火过程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数学描述</a:t>
            </a:r>
            <a:endParaRPr lang="en-US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设热力学系统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中有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个状态（有限且离散的），其中状态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的能量为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，在温度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下，经一段时间达到热平衡，此时处在状态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的概率为：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则有如下关系：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↓→ 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↑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 </a:t>
            </a:r>
            <a:r>
              <a:rPr lang="en-US" altLang="zh-CN" sz="24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↓→ 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↓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2915817" y="3861048"/>
          <a:ext cx="2880319" cy="76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3" imgW="1523880" imgH="406080" progId="">
                  <p:embed/>
                </p:oleObj>
              </mc:Choice>
              <mc:Fallback>
                <p:oleObj name="Equation" r:id="rId3" imgW="1523880" imgH="4060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7" y="3861048"/>
                        <a:ext cx="2880319" cy="768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47566" y="5445224"/>
            <a:ext cx="2304554" cy="54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10000"/>
              </a:spcBef>
              <a:buClr>
                <a:schemeClr val="folHlink"/>
              </a:buClr>
              <a:buSzPct val="90000"/>
            </a:pPr>
            <a:r>
              <a:rPr lang="zh-CN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如何确定</a:t>
            </a:r>
            <a:r>
              <a:rPr lang="en-US" altLang="zh-CN" sz="24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2400" b="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</a:t>
            </a:r>
            <a:r>
              <a:rPr lang="sq-AL" altLang="zh-CN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  <a:endParaRPr lang="zh-CN" altLang="en-US" sz="24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数学描述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611560" y="2708920"/>
          <a:ext cx="7931150" cy="279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8" name="Equation" r:id="rId3" imgW="3174840" imgH="1117440" progId="">
                  <p:embed/>
                </p:oleObj>
              </mc:Choice>
              <mc:Fallback>
                <p:oleObj name="Equation" r:id="rId3" imgW="3174840" imgH="1117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08920"/>
                        <a:ext cx="7931150" cy="279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数学描述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通过求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，获得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Bolzman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方程：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483768" y="3789040"/>
          <a:ext cx="3456383" cy="183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Equation" r:id="rId3" imgW="1574640" imgH="838080" progId="">
                  <p:embed/>
                </p:oleObj>
              </mc:Choice>
              <mc:Fallback>
                <p:oleObj name="Equation" r:id="rId3" imgW="1574640" imgH="8380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789040"/>
                        <a:ext cx="3456383" cy="1839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9AEB9-905B-4E82-88CB-F0EDCCBC789B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宋体" pitchFamily="2" charset="-122"/>
              </a:rPr>
              <a:t>2.</a:t>
            </a:r>
            <a:r>
              <a:rPr lang="zh-CN" altLang="en-US" b="1" dirty="0">
                <a:latin typeface="宋体" pitchFamily="2" charset="-122"/>
              </a:rPr>
              <a:t>金属退火过程</a:t>
            </a:r>
            <a:endParaRPr lang="en-US" altLang="zh-CN" b="1" dirty="0">
              <a:latin typeface="宋体" pitchFamily="2" charset="-122"/>
            </a:endParaRPr>
          </a:p>
          <a:p>
            <a:pPr marL="1009650" lvl="1" indent="-60960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sq-AL" altLang="zh-CN" b="1" dirty="0">
                <a:latin typeface="Times New Roman" pitchFamily="18" charset="0"/>
                <a:cs typeface="Times New Roman" pitchFamily="18" charset="0"/>
              </a:rPr>
              <a:t>Bolzman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方程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同一温度下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处在能量小的状态要比处在能量大的状态概率大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dirty="0">
              <a:latin typeface="宋体" charset="-122"/>
              <a:ea typeface="楷体_GB2312" pitchFamily="49" charset="-122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宋体" charset="-122"/>
              </a:rPr>
              <a:t>若存在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&lt;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baseline="-25000" dirty="0">
                <a:latin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</a:rPr>
              <a:t>，则在同一温度</a:t>
            </a:r>
            <a:r>
              <a:rPr lang="en-US" altLang="zh-CN" sz="2400" i="1" dirty="0" err="1">
                <a:latin typeface="Times New Roman" pitchFamily="18" charset="0"/>
              </a:rPr>
              <a:t>T</a:t>
            </a:r>
            <a:r>
              <a:rPr lang="en-US" altLang="zh-CN" sz="2400" i="1" baseline="-25000" dirty="0" err="1">
                <a:latin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</a:rPr>
              <a:t>下，有</a:t>
            </a:r>
            <a:endParaRPr lang="en-US" altLang="zh-CN" dirty="0">
              <a:latin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dirty="0">
              <a:latin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故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T</a:t>
            </a:r>
            <a:r>
              <a:rPr lang="en-US" altLang="zh-CN" sz="2400" i="1" baseline="-25000" dirty="0" err="1">
                <a:latin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</a:rPr>
              <a:t>)&gt;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baseline="-25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T</a:t>
            </a:r>
            <a:r>
              <a:rPr lang="en-US" altLang="zh-CN" sz="2400" i="1" baseline="-25000" dirty="0" err="1">
                <a:latin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457102" y="4077072"/>
          <a:ext cx="5491162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3" imgW="2743200" imgH="787320" progId="">
                  <p:embed/>
                </p:oleObj>
              </mc:Choice>
              <mc:Fallback>
                <p:oleObj name="Equation" r:id="rId3" imgW="2743200" imgH="7873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102" y="4077072"/>
                        <a:ext cx="5491162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13850</TotalTime>
  <Words>1918</Words>
  <Application>Microsoft Office PowerPoint</Application>
  <PresentationFormat>全屏显示(4:3)</PresentationFormat>
  <Paragraphs>414</Paragraphs>
  <Slides>33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华文新魏</vt:lpstr>
      <vt:lpstr>楷体_GB2312</vt:lpstr>
      <vt:lpstr>宋体</vt:lpstr>
      <vt:lpstr>Arial</vt:lpstr>
      <vt:lpstr>Cambria Math</vt:lpstr>
      <vt:lpstr>Times New Roman</vt:lpstr>
      <vt:lpstr>Wingdings</vt:lpstr>
      <vt:lpstr>Ripple</vt:lpstr>
      <vt:lpstr>Equation</vt:lpstr>
      <vt:lpstr>第四章 模拟退火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二.基本算法框架</vt:lpstr>
      <vt:lpstr>二.基本算法框架</vt:lpstr>
      <vt:lpstr>二.基本算法框架</vt:lpstr>
      <vt:lpstr>二.基本算法框架</vt:lpstr>
      <vt:lpstr>二.基本算法框架</vt:lpstr>
      <vt:lpstr>二.基本算法框架</vt:lpstr>
      <vt:lpstr>二.基本算法框架</vt:lpstr>
      <vt:lpstr>二.基本算法框架</vt:lpstr>
      <vt:lpstr>三.算法举例</vt:lpstr>
      <vt:lpstr>三.算法举例</vt:lpstr>
      <vt:lpstr>三.算法举例</vt:lpstr>
      <vt:lpstr>三.算法举例</vt:lpstr>
      <vt:lpstr>三.算法举例</vt:lpstr>
      <vt:lpstr>三.算法举例</vt:lpstr>
      <vt:lpstr>三.算法举例</vt:lpstr>
      <vt:lpstr>三.算法举例</vt:lpstr>
    </vt:vector>
  </TitlesOfParts>
  <Company>NEU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智能优化方法</dc:title>
  <dc:creator>Junwei Wang</dc:creator>
  <cp:lastModifiedBy>Didi</cp:lastModifiedBy>
  <cp:revision>1458</cp:revision>
  <cp:lastPrinted>2019-11-13T07:46:21Z</cp:lastPrinted>
  <dcterms:created xsi:type="dcterms:W3CDTF">2003-07-20T06:30:34Z</dcterms:created>
  <dcterms:modified xsi:type="dcterms:W3CDTF">2022-05-09T09:32:20Z</dcterms:modified>
</cp:coreProperties>
</file>