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2"/>
  </p:notesMasterIdLst>
  <p:handoutMasterIdLst>
    <p:handoutMasterId r:id="rId43"/>
  </p:handoutMasterIdLst>
  <p:sldIdLst>
    <p:sldId id="528" r:id="rId2"/>
    <p:sldId id="682" r:id="rId3"/>
    <p:sldId id="673" r:id="rId4"/>
    <p:sldId id="674" r:id="rId5"/>
    <p:sldId id="676" r:id="rId6"/>
    <p:sldId id="675" r:id="rId7"/>
    <p:sldId id="677" r:id="rId8"/>
    <p:sldId id="680" r:id="rId9"/>
    <p:sldId id="711" r:id="rId10"/>
    <p:sldId id="712" r:id="rId11"/>
    <p:sldId id="685" r:id="rId12"/>
    <p:sldId id="686" r:id="rId13"/>
    <p:sldId id="687" r:id="rId14"/>
    <p:sldId id="688" r:id="rId15"/>
    <p:sldId id="690" r:id="rId16"/>
    <p:sldId id="689" r:id="rId17"/>
    <p:sldId id="692" r:id="rId18"/>
    <p:sldId id="714" r:id="rId19"/>
    <p:sldId id="715" r:id="rId20"/>
    <p:sldId id="716" r:id="rId21"/>
    <p:sldId id="717" r:id="rId22"/>
    <p:sldId id="718" r:id="rId23"/>
    <p:sldId id="719" r:id="rId24"/>
    <p:sldId id="720" r:id="rId25"/>
    <p:sldId id="721" r:id="rId26"/>
    <p:sldId id="722" r:id="rId27"/>
    <p:sldId id="723" r:id="rId28"/>
    <p:sldId id="724" r:id="rId29"/>
    <p:sldId id="725" r:id="rId30"/>
    <p:sldId id="726" r:id="rId31"/>
    <p:sldId id="700" r:id="rId32"/>
    <p:sldId id="701" r:id="rId33"/>
    <p:sldId id="702" r:id="rId34"/>
    <p:sldId id="703" r:id="rId35"/>
    <p:sldId id="704" r:id="rId36"/>
    <p:sldId id="706" r:id="rId37"/>
    <p:sldId id="707" r:id="rId38"/>
    <p:sldId id="708" r:id="rId39"/>
    <p:sldId id="710" r:id="rId40"/>
    <p:sldId id="709" r:id="rId4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3D9B5"/>
    <a:srgbClr val="FFFFFF"/>
    <a:srgbClr val="FF0000"/>
    <a:srgbClr val="FF6600"/>
    <a:srgbClr val="B5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 autoAdjust="0"/>
    <p:restoredTop sz="86131" autoAdjust="0"/>
  </p:normalViewPr>
  <p:slideViewPr>
    <p:cSldViewPr>
      <p:cViewPr varScale="1">
        <p:scale>
          <a:sx n="140" d="100"/>
          <a:sy n="140" d="100"/>
        </p:scale>
        <p:origin x="14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70"/>
    </p:cViewPr>
  </p:sorterViewPr>
  <p:notesViewPr>
    <p:cSldViewPr>
      <p:cViewPr varScale="1">
        <p:scale>
          <a:sx n="54" d="100"/>
          <a:sy n="54" d="100"/>
        </p:scale>
        <p:origin x="-1854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DA07B09-9223-444F-B851-A91A144902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004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D10A1375-1992-43FA-BE6E-CCFDAEE06E5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7429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8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542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871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258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142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7017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092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2075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8216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909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487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4790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6594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594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242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1075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7509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5630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8633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7282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6732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974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9898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544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9679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7872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1637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24854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5244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7702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6218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7716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975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195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2321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318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588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9543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0A1375-1992-43FA-BE6E-CCFDAEE06E5D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354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875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875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125C6-6CE4-4FFC-A25E-869DE9BF22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DAAE2-B789-4F46-A728-120D70543E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0D42-3945-4759-AD37-63AD6264F0A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59B8C-F31F-43BE-855D-0F2DD4A830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9A08E-36C7-4597-A3A0-FD8DCE368AF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66E34-0829-4D80-9525-9440AA5624F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221A4-8F41-426A-8A66-2F5BE79F8F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0F76D-944E-44EE-9F15-B5B67D28DBE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06B7-3483-4FD1-9BFF-B4F32C033C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70BEC-AD69-4699-9FDE-78B8DD17039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0B129-7AFD-4F23-8EB4-1B6AA05B9B0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B8D7E-F7E9-40C1-B4CA-B185044779E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86436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grpSp>
          <p:nvGrpSpPr>
            <p:cNvPr id="4106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7864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7864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2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3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67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8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7864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6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</p:grpSp>
        <p:grpSp>
          <p:nvGrpSpPr>
            <p:cNvPr id="4109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786487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8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89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0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1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2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sp>
            <p:nvSpPr>
              <p:cNvPr id="786493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endParaRPr>
              </a:p>
            </p:txBody>
          </p:sp>
          <p:grpSp>
            <p:nvGrpSpPr>
              <p:cNvPr id="4117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86495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6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7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  <p:sp>
              <p:nvSpPr>
                <p:cNvPr id="786498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宋体" pitchFamily="2" charset="-122"/>
                  </a:endParaRPr>
                </a:p>
              </p:txBody>
            </p:sp>
          </p:grpSp>
        </p:grpSp>
      </p:grpSp>
      <p:sp>
        <p:nvSpPr>
          <p:cNvPr id="7864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65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65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65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65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600EDF8D-5208-42AC-843C-E8309324FA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1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26839-3BE9-4C17-997A-AC7E65DEEE96}" type="slidenum">
              <a:rPr lang="en-US" altLang="zh-CN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8130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第七章	蚁群优化算法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ACO metaheuristic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Developed especially for discrete/combinatorial optimization problems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The problem consists of finite set of components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Initial application: TSP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Consists of two main procedures: Construct Solutions (Forward Mode) and Pheromone Update (Backward Mode)</a:t>
            </a:r>
            <a:endParaRPr lang="zh-CN" altLang="en-US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</a:t>
            </a:r>
          </a:p>
        </p:txBody>
      </p:sp>
    </p:spTree>
    <p:extLst>
      <p:ext uri="{BB962C8B-B14F-4D97-AF65-F5344CB8AC3E}">
        <p14:creationId xmlns:p14="http://schemas.microsoft.com/office/powerpoint/2010/main" val="31027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ACO for TSP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ACO can be applied to TSP easily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Pheromone trails are associated with the arcs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Initially all pheromone trails are equal 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Based on the length of a tour generated by the nearest-neighbor heuristic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Each ant is placed to a city randomly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Ants construct a feasible solution by adding cities to its memory until all cities are visited</a:t>
            </a:r>
            <a:endParaRPr lang="zh-CN" altLang="en-US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</a:t>
            </a:r>
          </a:p>
        </p:txBody>
      </p:sp>
    </p:spTree>
    <p:extLst>
      <p:ext uri="{BB962C8B-B14F-4D97-AF65-F5344CB8AC3E}">
        <p14:creationId xmlns:p14="http://schemas.microsoft.com/office/powerpoint/2010/main" val="84281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ACO for TSP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The construction procedure is based on a probabilistic rule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Uses existing pheromone trails and heuristic information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Heuristic information = the inverse of the cities’ distance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After all ants finish the construction procedure, the path is retraced and update the pheromone trails accordingly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</a:t>
            </a:r>
          </a:p>
        </p:txBody>
      </p:sp>
    </p:spTree>
    <p:extLst>
      <p:ext uri="{BB962C8B-B14F-4D97-AF65-F5344CB8AC3E}">
        <p14:creationId xmlns:p14="http://schemas.microsoft.com/office/powerpoint/2010/main" val="428166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3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Construct Solutions</a:t>
                </a:r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Ant </a:t>
                </a:r>
                <a:r>
                  <a:rPr lang="en-US" altLang="zh-CN" b="1" dirty="0">
                    <a:solidFill>
                      <a:srgbClr val="FFFF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k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selects the next city </a:t>
                </a:r>
                <a:r>
                  <a:rPr lang="en-US" altLang="zh-CN" b="1" dirty="0">
                    <a:solidFill>
                      <a:srgbClr val="FFFF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j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probabilistically from city </a:t>
                </a:r>
                <a:r>
                  <a:rPr lang="en-US" altLang="zh-CN" b="1" dirty="0" err="1">
                    <a:solidFill>
                      <a:srgbClr val="FFFF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i</a:t>
                </a:r>
                <a:endParaRPr lang="en-US" altLang="zh-CN" b="1" dirty="0">
                  <a:solidFill>
                    <a:srgbClr val="FFFF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0" lvl="2" indent="0" algn="ctr" eaLnBrk="1" hangingPunct="1"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𝒊𝒋𝒌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zh-CN" altLang="en-US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𝜶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altLang="zh-CN" b="1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zh-CN" altLang="en-US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𝜷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楷体_GB2312" pitchFamily="49" charset="-122"/>
                                    <a:cs typeface="Times New Roman" pitchFamily="18" charset="0"/>
                                  </a:rPr>
                                  <m:t>𝒍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𝒊𝒌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1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  <a:cs typeface="Times New Roman" pitchFamily="18" charset="0"/>
                                          </a:rPr>
                                          <m:t>𝝉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  <a:cs typeface="Times New Roman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altLang="zh-CN" b="1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  <a:cs typeface="Times New Roman" pitchFamily="18" charset="0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lang="en-US" altLang="zh-CN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zh-CN" altLang="en-US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𝜶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[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1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  <a:cs typeface="Times New Roman" pitchFamily="18" charset="0"/>
                                          </a:rPr>
                                          <m:t>𝜼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  <a:cs typeface="Times New Roman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altLang="zh-CN" b="1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楷体_GB2312" pitchFamily="49" charset="-122"/>
                                            <a:cs typeface="Times New Roman" pitchFamily="18" charset="0"/>
                                          </a:rPr>
                                          <m:t>𝒍</m:t>
                                        </m:r>
                                      </m:sub>
                                    </m:sSub>
                                    <m:r>
                                      <a:rPr lang="en-US" altLang="zh-CN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zh-CN" altLang="en-US" b="1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楷体_GB2312" pitchFamily="49" charset="-122"/>
                                        <a:cs typeface="Times New Roman" pitchFamily="18" charset="0"/>
                                      </a:rPr>
                                      <m:t>𝜷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e>
                    </m:box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,  if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𝒋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𝒊𝒌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the existing pheromone trail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the heuristic information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the neighborhood of unvisited cities for ant </a:t>
                </a:r>
                <a:r>
                  <a:rPr lang="en-US" altLang="zh-CN" b="1" dirty="0">
                    <a:solidFill>
                      <a:srgbClr val="FFFF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k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ant city </a:t>
                </a:r>
                <a:r>
                  <a:rPr lang="en-US" altLang="zh-CN" b="1" dirty="0" err="1">
                    <a:solidFill>
                      <a:srgbClr val="FFFF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i</a:t>
                </a:r>
                <a:endParaRPr lang="en-US" altLang="zh-CN" b="1" dirty="0">
                  <a:solidFill>
                    <a:srgbClr val="FFFF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665" y="4897735"/>
            <a:ext cx="2810669" cy="1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6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3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Construct Solutions</a:t>
                </a:r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The probabilistic rule is based on the roulette wheel technique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The probability of choosing a particular city increases with the value of pheromone trails and heuristic information</a:t>
                </a:r>
                <a:endParaRPr lang="en-US" altLang="zh-CN" b="1" dirty="0">
                  <a:solidFill>
                    <a:srgbClr val="FFFF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, the closest cities are more likely to be selected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𝜷</m:t>
                    </m:r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𝟎</m:t>
                    </m:r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, random cities are more likely to be selected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Recommended values are 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𝜶</m:t>
                    </m:r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𝟏</m:t>
                    </m:r>
                  </m:oMath>
                </a14:m>
                <a:r>
                  <a:rPr lang="en-US" altLang="zh-CN" b="1" dirty="0">
                    <a:solidFill>
                      <a:srgbClr val="FFFF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</a:t>
                </a:r>
                <a:r>
                  <a:rPr lang="en-US" altLang="zh-CN" b="1" dirty="0"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and</a:t>
                </a:r>
                <a:r>
                  <a:rPr lang="en-US" altLang="zh-CN" b="1" dirty="0">
                    <a:solidFill>
                      <a:srgbClr val="FFFF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𝜷</m:t>
                    </m:r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𝟓</m:t>
                    </m:r>
                  </m:oMath>
                </a14:m>
                <a:endParaRPr lang="en-US" altLang="zh-CN" b="1" dirty="0">
                  <a:solidFill>
                    <a:srgbClr val="FFFF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 r="-1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</a:t>
            </a:r>
          </a:p>
        </p:txBody>
      </p:sp>
    </p:spTree>
    <p:extLst>
      <p:ext uri="{BB962C8B-B14F-4D97-AF65-F5344CB8AC3E}">
        <p14:creationId xmlns:p14="http://schemas.microsoft.com/office/powerpoint/2010/main" val="188800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4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Pheromone Update (Evaporate)</a:t>
                </a:r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With pheromone evaporation, a small amount of pheromone is deducted from all trails</a:t>
                </a:r>
              </a:p>
              <a:p>
                <a:pPr marL="0" lvl="1" indent="0" algn="ctr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−</m:t>
                    </m:r>
                    <m:r>
                      <a:rPr lang="zh-CN" altLang="en-US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𝝆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∀(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𝒊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𝒋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)</m:t>
                    </m:r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endParaRPr lang="en-US" altLang="zh-CN" b="1" dirty="0">
                  <a:solidFill>
                    <a:srgbClr val="FFFF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𝝆</m:t>
                    </m:r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the evaporation constant</a:t>
                </a:r>
                <a:endParaRPr lang="en-US" altLang="zh-CN" b="1" dirty="0">
                  <a:solidFill>
                    <a:srgbClr val="FFFF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Effect of pheromone evaporation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Helps ants to “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forget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” bad decisions (poor solutions) made in the past (previous iteration)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If an arc is not chosen by ants for a number of iterations, its associated pheromone value decreases exponentially</a:t>
                </a:r>
              </a:p>
            </p:txBody>
          </p:sp>
        </mc:Choice>
        <mc:Fallback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 r="-2116" b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</a:t>
            </a:r>
          </a:p>
        </p:txBody>
      </p:sp>
    </p:spTree>
    <p:extLst>
      <p:ext uri="{BB962C8B-B14F-4D97-AF65-F5344CB8AC3E}">
        <p14:creationId xmlns:p14="http://schemas.microsoft.com/office/powerpoint/2010/main" val="171924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4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Pheromone Update (Deposit)</a:t>
                </a:r>
                <a:endParaRPr lang="zh-CN" alt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Each ant updates its pheromone trails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The amount of pheromone is proportional to the solution quality of each ant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The higher the quality the more the pheromone</a:t>
                </a:r>
              </a:p>
              <a:p>
                <a:pPr marL="0" lvl="1" indent="0" algn="ctr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CN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𝒊𝒋</m:t>
                            </m:r>
                            <m:r>
                              <a:rPr lang="en-US" altLang="zh-CN" b="1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∀(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𝒊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𝒋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)</m:t>
                    </m:r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endParaRPr lang="en-US" altLang="zh-CN" b="1" dirty="0">
                  <a:solidFill>
                    <a:srgbClr val="FFFF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𝒎</m:t>
                    </m:r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the number of ants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the set of arcs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the amount of pheromone to be deposited by ant </a:t>
                </a:r>
                <a:r>
                  <a:rPr lang="en-US" altLang="zh-CN" b="1" dirty="0">
                    <a:solidFill>
                      <a:srgbClr val="FFFF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k</a:t>
                </a:r>
              </a:p>
            </p:txBody>
          </p:sp>
        </mc:Choice>
        <mc:Fallback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 r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7B0E41-FC39-4005-BE85-E96041D41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670" y="5841420"/>
            <a:ext cx="1414660" cy="74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ACO in Action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TSP with 5 cities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ACO with 2 ants</a:t>
            </a:r>
            <a:endParaRPr lang="zh-CN" altLang="en-US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BB3E9C-D756-406D-A304-F64BE6C79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73992"/>
              </p:ext>
            </p:extLst>
          </p:nvPr>
        </p:nvGraphicFramePr>
        <p:xfrm>
          <a:off x="2412000" y="3770544"/>
          <a:ext cx="4320000" cy="20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996401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98724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616973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214594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0486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69616964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925650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0065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702884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8370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03609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64204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455D6E5-1B32-4731-A253-55BBA823C695}"/>
              </a:ext>
            </a:extLst>
          </p:cNvPr>
          <p:cNvSpPr txBox="1"/>
          <p:nvPr/>
        </p:nvSpPr>
        <p:spPr>
          <a:xfrm>
            <a:off x="2417913" y="3370434"/>
            <a:ext cx="43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Matrix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2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Initial Phase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Initial values of pheromone are set to 0.5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8D2FE7-FDD0-4BE7-B1EC-A2719C36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22005"/>
              </p:ext>
            </p:extLst>
          </p:nvPr>
        </p:nvGraphicFramePr>
        <p:xfrm>
          <a:off x="123612" y="3199460"/>
          <a:ext cx="4320000" cy="20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996401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98724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616973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214594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0486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69616964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925650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0065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702884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8370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03609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64204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6888875-7BF7-437B-9FA6-61DC6695A02B}"/>
              </a:ext>
            </a:extLst>
          </p:cNvPr>
          <p:cNvSpPr txBox="1"/>
          <p:nvPr/>
        </p:nvSpPr>
        <p:spPr>
          <a:xfrm>
            <a:off x="129525" y="2799350"/>
            <a:ext cx="43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Matrix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D962E40-007F-485D-B93D-F3EA61879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35059"/>
              </p:ext>
            </p:extLst>
          </p:nvPr>
        </p:nvGraphicFramePr>
        <p:xfrm>
          <a:off x="4694475" y="3199460"/>
          <a:ext cx="4320000" cy="20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996401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98724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616973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214594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0486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69616964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925650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0065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702884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8370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03609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64204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0B4AA96-213E-4866-B1F2-F33989DC6108}"/>
              </a:ext>
            </a:extLst>
          </p:cNvPr>
          <p:cNvSpPr txBox="1"/>
          <p:nvPr/>
        </p:nvSpPr>
        <p:spPr>
          <a:xfrm>
            <a:off x="4700388" y="2799350"/>
            <a:ext cx="43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Pheromone Matrix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3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First Iteration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Ant 1</a:t>
            </a: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How to construct a tour (Forward Mode)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Step 1: start from city 1 randomly;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Step 2: select the next city to visit from city 1;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488454"/>
                  </p:ext>
                </p:extLst>
              </p:nvPr>
            </p:nvGraphicFramePr>
            <p:xfrm>
              <a:off x="1259999" y="3511034"/>
              <a:ext cx="6624001" cy="2231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l-GR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702884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8370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488454"/>
                  </p:ext>
                </p:extLst>
              </p:nvPr>
            </p:nvGraphicFramePr>
            <p:xfrm>
              <a:off x="1259999" y="3511034"/>
              <a:ext cx="6624001" cy="2231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71" r="-800000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471" r="-700000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471" r="-600000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471" r="-500000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3333" t="-1471" r="-404167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9587" t="-1471" r="-100413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9587" t="-1471" r="-413" b="-4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702884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8370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B5CF46B-1C88-4D92-A71F-F4AB42542B4D}"/>
              </a:ext>
            </a:extLst>
          </p:cNvPr>
          <p:cNvSpPr txBox="1"/>
          <p:nvPr/>
        </p:nvSpPr>
        <p:spPr>
          <a:xfrm>
            <a:off x="1099883" y="5898055"/>
            <a:ext cx="694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city 3 is chosen by Ant 1 as the next city to visit from city 1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47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起源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Ant Colony Optimization (ACO)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意大利学者</a:t>
            </a:r>
            <a:r>
              <a:rPr lang="pt-BR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Dorigo</a:t>
            </a: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于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1992</a:t>
            </a: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年</a:t>
            </a:r>
            <a:r>
              <a:rPr lang="zh-CN" altLang="pt-BR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提出</a:t>
            </a: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其灵感来源于蚂蚁在寻找食物过程中发现路径的行为</a:t>
            </a: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872858"/>
            <a:ext cx="642074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6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First Iteration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Ant 1</a:t>
            </a: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How to construct a tour (Forward Mode)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Step 3: select the next city to visit from city 3;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209968"/>
                  </p:ext>
                </p:extLst>
              </p:nvPr>
            </p:nvGraphicFramePr>
            <p:xfrm>
              <a:off x="1259998" y="3270213"/>
              <a:ext cx="6624001" cy="1867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l-GR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8370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3209968"/>
                  </p:ext>
                </p:extLst>
              </p:nvPr>
            </p:nvGraphicFramePr>
            <p:xfrm>
              <a:off x="1259998" y="3270213"/>
              <a:ext cx="6624001" cy="1867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93" r="-800000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493" r="-700000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493" r="-600000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493" r="-500000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3333" t="-1493" r="-404167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9587" t="-1493" r="-100413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9587" t="-1493" r="-413" b="-3835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8370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0.79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B5CF46B-1C88-4D92-A71F-F4AB42542B4D}"/>
              </a:ext>
            </a:extLst>
          </p:cNvPr>
          <p:cNvSpPr txBox="1"/>
          <p:nvPr/>
        </p:nvSpPr>
        <p:spPr>
          <a:xfrm>
            <a:off x="1099883" y="5589240"/>
            <a:ext cx="694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city 5 is chosen by Ant 1 as the next city to visit from city 3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83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First Iteration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Ant 1</a:t>
            </a: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How to construct a tour (Forward Mode)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Step 4: select the next city to visit from city 5;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10171"/>
                  </p:ext>
                </p:extLst>
              </p:nvPr>
            </p:nvGraphicFramePr>
            <p:xfrm>
              <a:off x="1259998" y="3270213"/>
              <a:ext cx="6624001" cy="1503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l-GR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10171"/>
                  </p:ext>
                </p:extLst>
              </p:nvPr>
            </p:nvGraphicFramePr>
            <p:xfrm>
              <a:off x="1259998" y="3270213"/>
              <a:ext cx="6624001" cy="1503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71" r="-800000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471" r="-700000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471" r="-600000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471" r="-500000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3333" t="-1471" r="-404167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9587" t="-1471" r="-100413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9587" t="-1471" r="-413" b="-28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0.81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B5CF46B-1C88-4D92-A71F-F4AB42542B4D}"/>
              </a:ext>
            </a:extLst>
          </p:cNvPr>
          <p:cNvSpPr txBox="1"/>
          <p:nvPr/>
        </p:nvSpPr>
        <p:spPr>
          <a:xfrm>
            <a:off x="1099883" y="5301208"/>
            <a:ext cx="694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city 2 is chosen by Ant 1 as the next city to visit from city 5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17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First Iteration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Ant 1</a:t>
            </a: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How to construct a tour (Forward Mode)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Step 5: select the next city to visit from city 2;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158514"/>
                  </p:ext>
                </p:extLst>
              </p:nvPr>
            </p:nvGraphicFramePr>
            <p:xfrm>
              <a:off x="1259998" y="2935460"/>
              <a:ext cx="6624001" cy="1138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l-GR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zh-CN" sz="1800" b="0" i="0" u="none" strike="noStrike" dirty="0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b="0" i="0" u="none" strike="noStrike" dirty="0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158514"/>
                  </p:ext>
                </p:extLst>
              </p:nvPr>
            </p:nvGraphicFramePr>
            <p:xfrm>
              <a:off x="1259998" y="2935460"/>
              <a:ext cx="6624001" cy="1138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71" r="-8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471" r="-7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471" r="-6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471" r="-5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3333" t="-1471" r="-4041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9587" t="-1471" r="-1004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9587" t="-1471" r="-41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zh-CN" sz="1800" b="0" i="0" u="none" strike="noStrike" dirty="0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b="0" i="0" u="none" strike="noStrike" dirty="0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B5CF46B-1C88-4D92-A71F-F4AB42542B4D}"/>
              </a:ext>
            </a:extLst>
          </p:cNvPr>
          <p:cNvSpPr txBox="1"/>
          <p:nvPr/>
        </p:nvSpPr>
        <p:spPr>
          <a:xfrm>
            <a:off x="1099883" y="4288123"/>
            <a:ext cx="694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city 4 is chosen by Ant 1 as the next city to visit from city 2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72CFA3-1065-499B-8BC9-94FB466BA1E4}"/>
              </a:ext>
            </a:extLst>
          </p:cNvPr>
          <p:cNvSpPr txBox="1"/>
          <p:nvPr/>
        </p:nvSpPr>
        <p:spPr>
          <a:xfrm>
            <a:off x="1099883" y="4915199"/>
            <a:ext cx="6944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Therefore, Ant 1 can construct a tour: 1-3-5-2-4-1. The distance value of this tour is: 19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7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First Iteration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Ant 2</a:t>
            </a: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How to construct a tour (Forward Mode)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Step 1: start from city 3 randomly;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Step 2: select the next city to visit from city 3;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8122909"/>
                  </p:ext>
                </p:extLst>
              </p:nvPr>
            </p:nvGraphicFramePr>
            <p:xfrm>
              <a:off x="1259999" y="3511034"/>
              <a:ext cx="6624001" cy="2231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l-GR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702884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8370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8122909"/>
                  </p:ext>
                </p:extLst>
              </p:nvPr>
            </p:nvGraphicFramePr>
            <p:xfrm>
              <a:off x="1259999" y="3511034"/>
              <a:ext cx="6624001" cy="22319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71" r="-800000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471" r="-700000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471" r="-600000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471" r="-500000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3333" t="-1471" r="-404167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9587" t="-1471" r="-100413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9587" t="-1471" r="-413" b="-46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702884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8370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0.955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B5CF46B-1C88-4D92-A71F-F4AB42542B4D}"/>
              </a:ext>
            </a:extLst>
          </p:cNvPr>
          <p:cNvSpPr txBox="1"/>
          <p:nvPr/>
        </p:nvSpPr>
        <p:spPr>
          <a:xfrm>
            <a:off x="1099883" y="5898055"/>
            <a:ext cx="694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city 5 is chosen by Ant 2 as the next city to visit from city 3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80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First Iteration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Ant 2</a:t>
            </a: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How to construct a tour (Forward Mode)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Step 3: select the next city to visit from city 5;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356369"/>
                  </p:ext>
                </p:extLst>
              </p:nvPr>
            </p:nvGraphicFramePr>
            <p:xfrm>
              <a:off x="1259998" y="3270213"/>
              <a:ext cx="6624001" cy="1867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l-GR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8370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356369"/>
                  </p:ext>
                </p:extLst>
              </p:nvPr>
            </p:nvGraphicFramePr>
            <p:xfrm>
              <a:off x="1259998" y="3270213"/>
              <a:ext cx="6624001" cy="18676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93" r="-800000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493" r="-700000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493" r="-600000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493" r="-500000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3333" t="-1493" r="-404167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9587" t="-1493" r="-100413" b="-3835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9587" t="-1493" r="-413" b="-3835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0.66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38370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0.38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B5CF46B-1C88-4D92-A71F-F4AB42542B4D}"/>
              </a:ext>
            </a:extLst>
          </p:cNvPr>
          <p:cNvSpPr txBox="1"/>
          <p:nvPr/>
        </p:nvSpPr>
        <p:spPr>
          <a:xfrm>
            <a:off x="1099883" y="5589240"/>
            <a:ext cx="694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city 2 is chosen by Ant 2 as the next city to visit from city 5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01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First Iteration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Ant 2</a:t>
            </a: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How to construct a tour (Forward Mode)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Step 4: select the next city to visit from city 2;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271431"/>
                  </p:ext>
                </p:extLst>
              </p:nvPr>
            </p:nvGraphicFramePr>
            <p:xfrm>
              <a:off x="1259998" y="3270213"/>
              <a:ext cx="6624001" cy="1503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l-GR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271431"/>
                  </p:ext>
                </p:extLst>
              </p:nvPr>
            </p:nvGraphicFramePr>
            <p:xfrm>
              <a:off x="1259998" y="3270213"/>
              <a:ext cx="6624001" cy="1503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71" r="-800000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471" r="-700000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471" r="-600000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471" r="-500000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3333" t="-1471" r="-404167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9587" t="-1471" r="-100413" b="-2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9587" t="-1471" r="-413" b="-28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5600651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0.56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0.18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B5CF46B-1C88-4D92-A71F-F4AB42542B4D}"/>
              </a:ext>
            </a:extLst>
          </p:cNvPr>
          <p:cNvSpPr txBox="1"/>
          <p:nvPr/>
        </p:nvSpPr>
        <p:spPr>
          <a:xfrm>
            <a:off x="1099883" y="5301208"/>
            <a:ext cx="694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city 1 is chosen by Ant 2 as the next city to visit from city 2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40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First Iteration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Ant 2</a:t>
            </a: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：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How to construct a tour (Forward Mode)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Step 5: select the next city to visit from city 2;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674085"/>
                  </p:ext>
                </p:extLst>
              </p:nvPr>
            </p:nvGraphicFramePr>
            <p:xfrm>
              <a:off x="1259998" y="2935460"/>
              <a:ext cx="6624001" cy="1138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l-GR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l-GR" altLang="zh-CN" sz="1800" i="1" dirty="0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𝜼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altLang="zh-CN" sz="1800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𝒊𝒋𝒌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DB4574B-E195-4E68-BED7-2E13F9DAE6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674085"/>
                  </p:ext>
                </p:extLst>
              </p:nvPr>
            </p:nvGraphicFramePr>
            <p:xfrm>
              <a:off x="1259998" y="2935460"/>
              <a:ext cx="6624001" cy="1138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00">
                      <a:extLst>
                        <a:ext uri="{9D8B030D-6E8A-4147-A177-3AD203B41FA5}">
                          <a16:colId xmlns:a16="http://schemas.microsoft.com/office/drawing/2014/main" val="181503343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859612569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4099725756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699640163"/>
                        </a:ext>
                      </a:extLst>
                    </a:gridCol>
                    <a:gridCol w="736000">
                      <a:extLst>
                        <a:ext uri="{9D8B030D-6E8A-4147-A177-3AD203B41FA5}">
                          <a16:colId xmlns:a16="http://schemas.microsoft.com/office/drawing/2014/main" val="2359872410"/>
                        </a:ext>
                      </a:extLst>
                    </a:gridCol>
                    <a:gridCol w="1472001">
                      <a:extLst>
                        <a:ext uri="{9D8B030D-6E8A-4147-A177-3AD203B41FA5}">
                          <a16:colId xmlns:a16="http://schemas.microsoft.com/office/drawing/2014/main" val="1261697360"/>
                        </a:ext>
                      </a:extLst>
                    </a:gridCol>
                    <a:gridCol w="1472000">
                      <a:extLst>
                        <a:ext uri="{9D8B030D-6E8A-4147-A177-3AD203B41FA5}">
                          <a16:colId xmlns:a16="http://schemas.microsoft.com/office/drawing/2014/main" val="990486716"/>
                        </a:ext>
                      </a:extLst>
                    </a:gridCol>
                  </a:tblGrid>
                  <a:tr h="410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71" r="-8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471" r="-7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471" r="-6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000" t="-1471" r="-5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3333" t="-1471" r="-4041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9587" t="-1471" r="-1004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49587" t="-1471" r="-41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925650"/>
                      </a:ext>
                    </a:extLst>
                  </a:tr>
                  <a:tr h="364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6960" marR="66960" marT="33480" marB="3348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7036091"/>
                      </a:ext>
                    </a:extLst>
                  </a:tr>
                  <a:tr h="36438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FFFF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Sum</a:t>
                          </a:r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5183" marR="65183" marT="32592" marB="32592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800" dirty="0">
                            <a:solidFill>
                              <a:srgbClr val="FFFFFF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marL="64800" marR="64800" marT="32400" marB="324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0.06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1.00</a:t>
                          </a:r>
                          <a:endParaRPr lang="zh-CN" altLang="en-US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56420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B5CF46B-1C88-4D92-A71F-F4AB42542B4D}"/>
              </a:ext>
            </a:extLst>
          </p:cNvPr>
          <p:cNvSpPr txBox="1"/>
          <p:nvPr/>
        </p:nvSpPr>
        <p:spPr>
          <a:xfrm>
            <a:off x="1099883" y="4288123"/>
            <a:ext cx="694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city 4 is chosen by Ant 2 as the next city to visit from city 1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72CFA3-1065-499B-8BC9-94FB466BA1E4}"/>
              </a:ext>
            </a:extLst>
          </p:cNvPr>
          <p:cNvSpPr txBox="1"/>
          <p:nvPr/>
        </p:nvSpPr>
        <p:spPr>
          <a:xfrm>
            <a:off x="1099883" y="4915199"/>
            <a:ext cx="6944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Therefore, Ant 2 can construct a tour: 3-5-2-1-4-3. The distance value of this tour is: 20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18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First Iteration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Update pheromone matrix (Backward Mode)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Step 1: Evaporation radio is 0.5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11831B5-4854-4D06-BE3C-2ED46A2D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89104"/>
              </p:ext>
            </p:extLst>
          </p:nvPr>
        </p:nvGraphicFramePr>
        <p:xfrm>
          <a:off x="2412000" y="3338496"/>
          <a:ext cx="4320000" cy="20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996401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98724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616973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214594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0486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69616964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925650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0065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702884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8370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03609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64204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D6E54D-E37F-4ACF-8B6B-E95D53BC100C}"/>
              </a:ext>
            </a:extLst>
          </p:cNvPr>
          <p:cNvSpPr txBox="1"/>
          <p:nvPr/>
        </p:nvSpPr>
        <p:spPr>
          <a:xfrm>
            <a:off x="2417913" y="2938386"/>
            <a:ext cx="43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Pheromone Matrix after evaporation 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18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3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First Iteration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Update pheromone matrix (Backward Mode)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Step 2: Update by ant 1 with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𝚫</m:t>
                    </m:r>
                    <m:r>
                      <a:rPr lang="zh-CN" altLang="en-US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𝝉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𝟎𝟓𝟑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11831B5-4854-4D06-BE3C-2ED46A2D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68523"/>
              </p:ext>
            </p:extLst>
          </p:nvPr>
        </p:nvGraphicFramePr>
        <p:xfrm>
          <a:off x="2412000" y="3429000"/>
          <a:ext cx="4320000" cy="20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996401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98724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616973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214594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0486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69616964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925650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0. 303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0065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702884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0. 303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8370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03609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64204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D6E54D-E37F-4ACF-8B6B-E95D53BC100C}"/>
              </a:ext>
            </a:extLst>
          </p:cNvPr>
          <p:cNvSpPr txBox="1"/>
          <p:nvPr/>
        </p:nvSpPr>
        <p:spPr>
          <a:xfrm>
            <a:off x="2446637" y="3028890"/>
            <a:ext cx="43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Pheromone Matrix after ant 1  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ED61A8-E765-4CC4-9052-D5A9787568D5}"/>
              </a:ext>
            </a:extLst>
          </p:cNvPr>
          <p:cNvSpPr/>
          <p:nvPr/>
        </p:nvSpPr>
        <p:spPr>
          <a:xfrm>
            <a:off x="575556" y="5661248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Ant 1 constructs a tour: 1-3-5-2-4-1, and the distance value of this tour is: 19.</a:t>
            </a:r>
            <a:endParaRPr lang="zh-C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939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29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3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First Iteration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Update pheromone matrix (Backward Mode)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Step 3: Update by ant 2 with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𝚫</m:t>
                    </m:r>
                    <m:r>
                      <a:rPr lang="zh-CN" altLang="en-US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𝝉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itchFamily="18" charset="0"/>
                      </a:rPr>
                      <m:t>𝟎𝟓</m:t>
                    </m:r>
                  </m:oMath>
                </a14:m>
                <a:endParaRPr lang="en-US" altLang="zh-CN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11831B5-4854-4D06-BE3C-2ED46A2D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72207"/>
              </p:ext>
            </p:extLst>
          </p:nvPr>
        </p:nvGraphicFramePr>
        <p:xfrm>
          <a:off x="2412000" y="3429000"/>
          <a:ext cx="4320000" cy="20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996401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98724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616973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214594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0486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69616964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925650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zh-CN" altLang="en-US" sz="18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0. 303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0065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702884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0. 303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zh-CN" altLang="en-US" sz="18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8370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03609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64204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D6E54D-E37F-4ACF-8B6B-E95D53BC100C}"/>
              </a:ext>
            </a:extLst>
          </p:cNvPr>
          <p:cNvSpPr txBox="1"/>
          <p:nvPr/>
        </p:nvSpPr>
        <p:spPr>
          <a:xfrm>
            <a:off x="2446637" y="3028890"/>
            <a:ext cx="43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Pheromone Matrix after ant 2  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ED61A8-E765-4CC4-9052-D5A9787568D5}"/>
              </a:ext>
            </a:extLst>
          </p:cNvPr>
          <p:cNvSpPr/>
          <p:nvPr/>
        </p:nvSpPr>
        <p:spPr>
          <a:xfrm>
            <a:off x="575556" y="5661248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Ant 2 constructs a tour: 3-5-2-1-4-3, and the distance value of this tour is: 20.</a:t>
            </a:r>
            <a:endParaRPr lang="zh-C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3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起源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蚂蚁的社会行为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—</a:t>
            </a: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共识主动性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</a:t>
            </a:r>
            <a:r>
              <a:rPr lang="en-US" altLang="zh-CN" b="1" dirty="0" err="1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Stigmergy</a:t>
            </a: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  <a:endParaRPr lang="zh-CN" altLang="en-US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真实蚂蚁几乎是全盲的</a:t>
            </a: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蚂蚁可以通过一种特有分泌物（信息素）的气味进行间接通信</a:t>
            </a: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当一只蚂蚁发现食物时，它就会在回家的路上留下一路的气味，其他的蚂蚁就会沿着这条路线去找食物，并不断地加强气味。如果食物被采集完了，没有蚂蚁再来，气味就会逐渐消散。</a:t>
            </a: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</p:spTree>
    <p:extLst>
      <p:ext uri="{BB962C8B-B14F-4D97-AF65-F5344CB8AC3E}">
        <p14:creationId xmlns:p14="http://schemas.microsoft.com/office/powerpoint/2010/main" val="681442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First Iteration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Update pheromone matrix (Backward Mode)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应用算例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11831B5-4854-4D06-BE3C-2ED46A2D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32505"/>
              </p:ext>
            </p:extLst>
          </p:nvPr>
        </p:nvGraphicFramePr>
        <p:xfrm>
          <a:off x="2412000" y="3429000"/>
          <a:ext cx="4320000" cy="20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996401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5987241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2616973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2145947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048671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69616964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925650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zh-CN" altLang="en-US" sz="18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0. 303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0065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702884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0. 303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zh-CN" altLang="en-US" sz="1800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370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036091"/>
                  </a:ext>
                </a:extLst>
              </a:tr>
              <a:tr h="3357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800" marR="64800" marT="32400" marB="324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64204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8D6E54D-E37F-4ACF-8B6B-E95D53BC100C}"/>
              </a:ext>
            </a:extLst>
          </p:cNvPr>
          <p:cNvSpPr txBox="1"/>
          <p:nvPr/>
        </p:nvSpPr>
        <p:spPr>
          <a:xfrm>
            <a:off x="2446637" y="3028890"/>
            <a:ext cx="43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Pheromone Matrix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55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ACO Variations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So far we described the basic version of ACO known as the Ant System (AS)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Several variations were proposed that mainly differ on the way pheromone trails are updated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Their objective is to address stagnation behavior</a:t>
            </a: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When all ants follow the same path early</a:t>
            </a:r>
            <a:endParaRPr lang="zh-CN" altLang="en-US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算法变型</a:t>
            </a:r>
          </a:p>
        </p:txBody>
      </p:sp>
    </p:spTree>
    <p:extLst>
      <p:ext uri="{BB962C8B-B14F-4D97-AF65-F5344CB8AC3E}">
        <p14:creationId xmlns:p14="http://schemas.microsoft.com/office/powerpoint/2010/main" val="1850292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Elitist Ant System (EAS)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Same construction rule with AS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Additional pheromone deposit to the best ant</a:t>
                </a:r>
              </a:p>
              <a:p>
                <a:pPr marL="0" lvl="2" indent="0" algn="ctr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𝒌</m:t>
                        </m:r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𝒎</m:t>
                        </m:r>
                      </m:sup>
                      <m:e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22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𝒊𝒋𝒌</m:t>
                            </m:r>
                          </m:sub>
                        </m:sSub>
                      </m:e>
                    </m:nary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+</m:t>
                    </m:r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𝒆</m:t>
                    </m:r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 ∆</m:t>
                    </m:r>
                    <m:sSubSup>
                      <m:sSubSupPr>
                        <m:ctrlP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zh-CN" altLang="en-US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𝒃𝒔</m:t>
                        </m:r>
                      </m:sup>
                    </m:sSubSup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∀(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𝒊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𝒋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)∈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endParaRPr lang="en-US" altLang="zh-CN" sz="22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𝒎</m:t>
                    </m:r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defined as in AS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𝒃𝒔</m:t>
                        </m:r>
                      </m:sup>
                    </m:sSubSup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the amount of pheromone the best ant deposit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𝒆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defines the weight given to the best ant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Finds better solution in a fewer iterations than AS</a:t>
                </a:r>
                <a:endParaRPr lang="zh-CN" altLang="en-US" sz="26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算法变型</a:t>
            </a:r>
          </a:p>
        </p:txBody>
      </p:sp>
    </p:spTree>
    <p:extLst>
      <p:ext uri="{BB962C8B-B14F-4D97-AF65-F5344CB8AC3E}">
        <p14:creationId xmlns:p14="http://schemas.microsoft.com/office/powerpoint/2010/main" val="2387656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3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Rank-based Ant System (</a:t>
                </a:r>
                <a:r>
                  <a:rPr lang="en-US" altLang="zh-CN" b="1" dirty="0" err="1">
                    <a:latin typeface="Times New Roman" pitchFamily="18" charset="0"/>
                    <a:cs typeface="Times New Roman" pitchFamily="18" charset="0"/>
                  </a:rPr>
                  <a:t>ASrank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Same construction rule with AS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Each ant deposits an amount of pheromone that decreases with its rank</a:t>
                </a:r>
              </a:p>
              <a:p>
                <a:pPr marL="0" lvl="2" indent="0" algn="ctr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𝒓</m:t>
                        </m:r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𝒘</m:t>
                        </m:r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𝟏</m:t>
                        </m:r>
                      </m:sup>
                      <m:e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𝒘</m:t>
                        </m:r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𝒓</m:t>
                        </m:r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)∆</m:t>
                        </m:r>
                        <m:sSub>
                          <m:sSubPr>
                            <m:ctrlPr>
                              <a:rPr lang="en-US" altLang="zh-CN" sz="22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  <a:cs typeface="Times New Roman" pitchFamily="18" charset="0"/>
                              </a:rPr>
                              <m:t>𝒊𝒋𝒌</m:t>
                            </m:r>
                          </m:sub>
                        </m:sSub>
                      </m:e>
                    </m:nary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+</m:t>
                    </m:r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𝒘</m:t>
                    </m:r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 ∆</m:t>
                    </m:r>
                    <m:sSubSup>
                      <m:sSubSupPr>
                        <m:ctrlP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zh-CN" altLang="en-US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𝒃𝒔</m:t>
                        </m:r>
                      </m:sup>
                    </m:sSubSup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∀(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𝒊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𝒋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)∈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endParaRPr lang="en-US" altLang="zh-CN" sz="22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𝒃𝒔</m:t>
                        </m:r>
                      </m:sup>
                    </m:sSubSup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defined as in EAS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defines the rank of the first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𝒘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best ants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𝒘</m:t>
                    </m:r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defines the number of ants allowed to deposit pheromone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The best ant always has the strongest weight, i.e.,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𝒘</m:t>
                    </m:r>
                  </m:oMath>
                </a14:m>
                <a:endParaRPr lang="en-US" altLang="zh-CN" sz="26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Performs significantly better than AS and slightly better than EAS</a:t>
                </a:r>
                <a:endParaRPr lang="zh-CN" altLang="en-US" sz="26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 b="-9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算法变型</a:t>
            </a:r>
          </a:p>
        </p:txBody>
      </p:sp>
    </p:spTree>
    <p:extLst>
      <p:ext uri="{BB962C8B-B14F-4D97-AF65-F5344CB8AC3E}">
        <p14:creationId xmlns:p14="http://schemas.microsoft.com/office/powerpoint/2010/main" val="3473945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4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MAX-MIN Ant System (MMAS)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Same construction rule with AS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Only the best ant is allowed to deposit pheromone</a:t>
                </a:r>
              </a:p>
              <a:p>
                <a:pPr marL="0" lvl="2" indent="0" algn="ctr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+</m:t>
                    </m:r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zh-CN" altLang="en-US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𝒃𝒆𝒔𝒕</m:t>
                        </m:r>
                      </m:sup>
                    </m:sSubSup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∀(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𝒊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𝒋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)∈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𝑨</m:t>
                    </m:r>
                  </m:oMath>
                </a14:m>
                <a:endParaRPr lang="en-US" altLang="zh-CN" sz="22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𝒃</m:t>
                        </m:r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𝒆</m:t>
                        </m:r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𝒔</m:t>
                        </m:r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the amount the best ant deposits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Lower and upper limits on the possible pheromone values are imposed to avoid stagnation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When a new best solution is found the limits are updated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Pheromone trails are occasionally re-initialized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Triggered when stagnation behavior occurs</a:t>
                </a: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 b="-6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算法变型</a:t>
            </a:r>
          </a:p>
        </p:txBody>
      </p:sp>
    </p:spTree>
    <p:extLst>
      <p:ext uri="{BB962C8B-B14F-4D97-AF65-F5344CB8AC3E}">
        <p14:creationId xmlns:p14="http://schemas.microsoft.com/office/powerpoint/2010/main" val="601832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5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Ant Colony System (ACS)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Different construction rule than the other variations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 new parameter </a:t>
            </a:r>
            <a:r>
              <a:rPr lang="en-US" altLang="zh-CN" sz="2600" b="1" dirty="0">
                <a:solidFill>
                  <a:srgbClr val="FFFF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q0</a:t>
            </a: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is introduced that allows to tune the exploration and exploitation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With probability </a:t>
            </a:r>
            <a:r>
              <a:rPr lang="en-US" altLang="zh-CN" sz="2600" b="1" dirty="0">
                <a:solidFill>
                  <a:srgbClr val="FFFF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1-q0</a:t>
            </a: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the same probabilistic rule with AS is used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With probability </a:t>
            </a:r>
            <a:r>
              <a:rPr lang="en-US" altLang="zh-CN" sz="2600" b="1" dirty="0">
                <a:solidFill>
                  <a:srgbClr val="FFFF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q0</a:t>
            </a: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the next city with maximum probability is selected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q0</a:t>
            </a: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is set to 0.9 hence the 2nd option is frequently used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算法变型</a:t>
            </a:r>
          </a:p>
        </p:txBody>
      </p:sp>
    </p:spTree>
    <p:extLst>
      <p:ext uri="{BB962C8B-B14F-4D97-AF65-F5344CB8AC3E}">
        <p14:creationId xmlns:p14="http://schemas.microsoft.com/office/powerpoint/2010/main" val="1689267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5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Ant Colony System (ACS)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Only the best ant is allowed to add pheromone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Pheromone evaporation is applied only to the arcs of the best ants</a:t>
                </a:r>
              </a:p>
              <a:p>
                <a:pPr marL="0" lvl="2" indent="0" algn="ctr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(</m:t>
                    </m:r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𝟏</m:t>
                    </m:r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−</m:t>
                    </m:r>
                    <m:r>
                      <a:rPr lang="zh-CN" altLang="en-US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𝝆</m:t>
                    </m:r>
                    <m:r>
                      <a:rPr lang="en-US" altLang="zh-CN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+</m:t>
                    </m:r>
                    <m:r>
                      <a:rPr lang="zh-CN" altLang="en-US" sz="2200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𝝆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𝒃</m:t>
                        </m:r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𝒆</m:t>
                        </m:r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𝒔</m:t>
                        </m:r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𝒕</m:t>
                        </m:r>
                      </m:sup>
                    </m:sSubSup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∀(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𝒊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𝒋</m:t>
                    </m:r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𝑻</m:t>
                        </m:r>
                      </m:e>
                      <m:sup>
                        <m:r>
                          <a:rPr lang="en-US" altLang="zh-CN" sz="2200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𝒃𝒆𝒔𝒕</m:t>
                        </m:r>
                      </m:sup>
                    </m:sSup>
                  </m:oMath>
                </a14:m>
                <a:endParaRPr lang="en-US" altLang="zh-CN" sz="22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zh-CN" altLang="en-US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𝝆</m:t>
                    </m:r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𝒃𝒆𝒔𝒕</m:t>
                        </m:r>
                      </m:sup>
                    </m:sSubSup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are defined as above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𝑻</m:t>
                        </m:r>
                      </m:e>
                      <m:sup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𝒃𝒆𝒔𝒕</m:t>
                        </m:r>
                      </m:sup>
                    </m:sSup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the tour of the best ant</a:t>
                </a:r>
                <a:endParaRPr lang="en-US" altLang="zh-CN" sz="26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 r="-2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算法变型</a:t>
            </a:r>
          </a:p>
        </p:txBody>
      </p:sp>
    </p:spTree>
    <p:extLst>
      <p:ext uri="{BB962C8B-B14F-4D97-AF65-F5344CB8AC3E}">
        <p14:creationId xmlns:p14="http://schemas.microsoft.com/office/powerpoint/2010/main" val="4027003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5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Ant Colony System (ACS)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Each ant performs a local pheromone update immediately after having crossed arc </a:t>
                </a:r>
                <a:r>
                  <a:rPr lang="en-US" altLang="zh-CN" sz="2600" b="1" dirty="0">
                    <a:solidFill>
                      <a:srgbClr val="FFFF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600" b="1" dirty="0" err="1">
                    <a:solidFill>
                      <a:srgbClr val="FFFF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i,j</a:t>
                </a:r>
                <a:r>
                  <a:rPr lang="en-US" altLang="zh-CN" sz="2600" b="1" dirty="0">
                    <a:solidFill>
                      <a:srgbClr val="FFFF00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)</a:t>
                </a:r>
              </a:p>
              <a:p>
                <a:pPr marL="0" lvl="2" indent="0" algn="ctr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200" b="1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=(</m:t>
                      </m:r>
                      <m:r>
                        <a:rPr lang="en-US" altLang="zh-CN" sz="2200" b="1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𝟏</m:t>
                      </m:r>
                      <m:r>
                        <a:rPr lang="en-US" altLang="zh-CN" sz="2200" b="1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−</m:t>
                      </m:r>
                      <m:r>
                        <a:rPr lang="zh-CN" altLang="en-US" sz="2200" b="1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𝝃</m:t>
                      </m:r>
                      <m:r>
                        <a:rPr lang="en-US" altLang="zh-CN" sz="2200" b="1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200" b="1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+</m:t>
                      </m:r>
                      <m:r>
                        <a:rPr lang="zh-CN" altLang="en-US" sz="2200" b="1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𝝃</m:t>
                      </m:r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zh-CN" sz="22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200" b="1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  <a:cs typeface="Times New Roman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the initial pheromone trail value</a:t>
                </a:r>
              </a:p>
              <a:p>
                <a:pPr marL="1409700" lvl="2" indent="-609600" eaLnBrk="1" hangingPunct="1"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zh-CN" altLang="en-US" sz="2200" b="1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楷体_GB2312" pitchFamily="49" charset="-122"/>
                        <a:cs typeface="Times New Roman" pitchFamily="18" charset="0"/>
                      </a:rPr>
                      <m:t>𝝃</m:t>
                    </m:r>
                  </m:oMath>
                </a14:m>
                <a:r>
                  <a:rPr lang="en-US" altLang="zh-CN" sz="22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 is a parameter similar with the evaporation rate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Note the all other variations described above perform a global pheromone update after all ants construct their solutions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endParaRPr lang="en-US" altLang="zh-CN" sz="26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算法变型</a:t>
            </a:r>
          </a:p>
        </p:txBody>
      </p:sp>
    </p:spTree>
    <p:extLst>
      <p:ext uri="{BB962C8B-B14F-4D97-AF65-F5344CB8AC3E}">
        <p14:creationId xmlns:p14="http://schemas.microsoft.com/office/powerpoint/2010/main" val="1146690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6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Population-based ACO (P-ACO)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Same construction rule with ACS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Uses an explicit memory that stores the best ant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“First in first out” policy is used to update memory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The pheromone trails are updated according to the ants currently stored in the memory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算法变型</a:t>
            </a:r>
          </a:p>
        </p:txBody>
      </p:sp>
    </p:spTree>
    <p:extLst>
      <p:ext uri="{BB962C8B-B14F-4D97-AF65-F5344CB8AC3E}">
        <p14:creationId xmlns:p14="http://schemas.microsoft.com/office/powerpoint/2010/main" val="420327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39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80000"/>
                  </a:lnSpc>
                  <a:buClr>
                    <a:schemeClr val="tx1"/>
                  </a:buClr>
                  <a:buSzPct val="100000"/>
                  <a:buFont typeface="+mj-lt"/>
                  <a:buAutoNum type="arabicPeriod" startAt="6"/>
                  <a:defRPr/>
                </a:pP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Population-based ACO (P-ACO)</a:t>
                </a: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When an ant enters the memory, a constant amount of pheromone is added to the trails</a:t>
                </a:r>
                <a:endParaRPr lang="en-US" altLang="zh-CN" sz="2600" b="1" dirty="0">
                  <a:solidFill>
                    <a:srgbClr val="FFFF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0" lvl="2" indent="0" algn="ctr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200" b="1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200" b="1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𝒊𝒋</m:t>
                          </m:r>
                          <m:r>
                            <a:rPr lang="en-US" altLang="zh-CN" sz="22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CN" sz="2200" b="1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𝒄𝒐𝒏𝒔𝒕𝒓𝒂𝒏𝒕</m:t>
                          </m:r>
                        </m:sub>
                      </m:sSub>
                    </m:oMath>
                  </m:oMathPara>
                </a14:m>
                <a:endParaRPr lang="en-US" altLang="zh-CN" sz="22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1009650" lvl="1" indent="-609600" eaLnBrk="1" hangingPunct="1">
                  <a:buClr>
                    <a:srgbClr val="FFFFFF"/>
                  </a:buClr>
                  <a:buSzPct val="100000"/>
                  <a:buFont typeface="Wingdings" pitchFamily="2" charset="2"/>
                  <a:buChar char="Ø"/>
                  <a:defRPr/>
                </a:pPr>
                <a:r>
                  <a:rPr lang="en-US" altLang="zh-CN" sz="2600" b="1" dirty="0">
                    <a:solidFill>
                      <a:srgbClr val="FFFFFF"/>
                    </a:solidFill>
                    <a:latin typeface="Times New Roman" pitchFamily="18" charset="0"/>
                    <a:ea typeface="宋体" panose="02010600030101010101" pitchFamily="2" charset="-122"/>
                    <a:cs typeface="Times New Roman" pitchFamily="18" charset="0"/>
                  </a:rPr>
                  <a:t>When an ant leaves the memory, a constant amount of pheromone is removed from the trails</a:t>
                </a:r>
                <a:endParaRPr lang="en-US" altLang="zh-CN" sz="2600" b="1" dirty="0">
                  <a:solidFill>
                    <a:srgbClr val="FFFF00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  <a:p>
                <a:pPr marL="0" lvl="2" indent="0" algn="ctr" eaLnBrk="1" hangingPunct="1">
                  <a:lnSpc>
                    <a:spcPct val="150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200" b="1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200" b="1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楷体_GB2312" pitchFamily="49" charset="-122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𝒊𝒋</m:t>
                          </m:r>
                          <m: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en-US" altLang="zh-CN" sz="2200" b="1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楷体_GB2312" pitchFamily="49" charset="-122"/>
                              <a:cs typeface="Times New Roman" pitchFamily="18" charset="0"/>
                            </a:rPr>
                            <m:t>𝒄𝒐𝒏𝒔𝒕𝒓𝒂𝒏𝒕</m:t>
                          </m:r>
                        </m:sub>
                      </m:sSub>
                    </m:oMath>
                  </m:oMathPara>
                </a14:m>
                <a:endParaRPr lang="en-US" altLang="zh-CN" sz="2600" b="1" dirty="0">
                  <a:solidFill>
                    <a:srgbClr val="FFFFFF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53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622" t="-3695" r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算法变型</a:t>
            </a:r>
          </a:p>
        </p:txBody>
      </p:sp>
    </p:spTree>
    <p:extLst>
      <p:ext uri="{BB962C8B-B14F-4D97-AF65-F5344CB8AC3E}">
        <p14:creationId xmlns:p14="http://schemas.microsoft.com/office/powerpoint/2010/main" val="57241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一个小例子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311" y="2583059"/>
            <a:ext cx="6287377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16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6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Remarks on the Variations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ACS uses a more greedy probabilistic rule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Local pheromone update is closer to the behavior of real ants that deposit pheromone as they are moving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ACS and MMAS are the state-of-the-art ACO algorithms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P-ACO is competitive with MMAS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P-ACO does not use any pheromone evaporation; trails are removed directly</a:t>
            </a:r>
          </a:p>
          <a:p>
            <a:pPr marL="1009650" lvl="1" indent="-609600" eaLnBrk="1" hangingPunct="1">
              <a:buClr>
                <a:srgbClr val="FFFFFF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MMAS explicitly imposes pheromone trail limits whereas ACS and P-ACO implicitly impose pheromone trail limits 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算法变型</a:t>
            </a:r>
          </a:p>
        </p:txBody>
      </p:sp>
    </p:spTree>
    <p:extLst>
      <p:ext uri="{BB962C8B-B14F-4D97-AF65-F5344CB8AC3E}">
        <p14:creationId xmlns:p14="http://schemas.microsoft.com/office/powerpoint/2010/main" val="29767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一个小例子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不等分支时，蚂蚁很快聚集到短路径分支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34" y="1916832"/>
            <a:ext cx="4822331" cy="35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8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一个小例子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相等分支时，蚂蚁最终聚集到一个分支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036712C-0A2F-44DB-BD67-8B4898B1EA01}"/>
              </a:ext>
            </a:extLst>
          </p:cNvPr>
          <p:cNvGrpSpPr/>
          <p:nvPr/>
        </p:nvGrpSpPr>
        <p:grpSpPr>
          <a:xfrm>
            <a:off x="2116914" y="1988840"/>
            <a:ext cx="4792696" cy="3429479"/>
            <a:chOff x="2116914" y="1988840"/>
            <a:chExt cx="4792696" cy="342947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6914" y="1988840"/>
              <a:ext cx="4792696" cy="3429479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8F0925E-1F5E-49FF-AB47-8868700ADE38}"/>
                </a:ext>
              </a:extLst>
            </p:cNvPr>
            <p:cNvSpPr txBox="1"/>
            <p:nvPr/>
          </p:nvSpPr>
          <p:spPr>
            <a:xfrm>
              <a:off x="5100610" y="3189960"/>
              <a:ext cx="1305702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0000"/>
                  </a:solidFill>
                </a:rPr>
                <a:t>After 10 minutes</a:t>
              </a:r>
              <a:endParaRPr lang="zh-CN" alt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087C537-AE37-4A34-BDDE-C5D916F882BD}"/>
                </a:ext>
              </a:extLst>
            </p:cNvPr>
            <p:cNvSpPr txBox="1"/>
            <p:nvPr/>
          </p:nvSpPr>
          <p:spPr>
            <a:xfrm>
              <a:off x="3860411" y="5013176"/>
              <a:ext cx="1305702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0000"/>
                  </a:solidFill>
                </a:rPr>
                <a:t>After 20 minutes</a:t>
              </a:r>
              <a:endParaRPr lang="zh-CN" alt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D83FFFE-C73C-4127-B634-44C3D19CF4C7}"/>
                </a:ext>
              </a:extLst>
            </p:cNvPr>
            <p:cNvSpPr txBox="1"/>
            <p:nvPr/>
          </p:nvSpPr>
          <p:spPr>
            <a:xfrm>
              <a:off x="2699792" y="3189960"/>
              <a:ext cx="1305702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0000"/>
                  </a:solidFill>
                </a:rPr>
                <a:t>After 1 minutes</a:t>
              </a:r>
              <a:endParaRPr lang="zh-CN" altLang="en-US" sz="1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51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一个小例子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2"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收敛后提供最短分支时，最短分支仅是偶尔被选择</a:t>
            </a:r>
            <a:endParaRPr lang="en-US" altLang="zh-CN" sz="2400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tx1"/>
              </a:buClr>
              <a:buSzPct val="100000"/>
              <a:buNone/>
              <a:defRPr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12" y="1844824"/>
            <a:ext cx="4766975" cy="35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5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 startAt="3"/>
              <a:defRPr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基本思想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从真实蚂蚁到人工蚂蚁</a:t>
            </a: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优化：能够发现最短路径</a:t>
            </a: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探索能力：即使群体收敛于一条路径，仍然会有少量蚂蚁随机地选择别的路径</a:t>
            </a: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开发能力：大部分蚂蚁更愿意选择并收敛于信息素浓度大的路径</a:t>
            </a: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记忆性：蚂蚁移动时会用信息素标记走过的路径</a:t>
            </a: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1409700" lvl="2" indent="-609600" eaLnBrk="1" hangingPunct="1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迭代：多次往返巢穴和食物源</a:t>
            </a:r>
            <a:endParaRPr lang="en-US" altLang="zh-CN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导言</a:t>
            </a:r>
          </a:p>
        </p:txBody>
      </p:sp>
    </p:spTree>
    <p:extLst>
      <p:ext uri="{BB962C8B-B14F-4D97-AF65-F5344CB8AC3E}">
        <p14:creationId xmlns:p14="http://schemas.microsoft.com/office/powerpoint/2010/main" val="407727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EB225-1160-44B5-AF0C-86CBEBCFE86B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ACO metaheuristic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 swarm intelligence algorithm rather than evolutionary algorithm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Does not use any search operators inspired by evolution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Inspired by the collective behavior of ant colonies</a:t>
            </a:r>
          </a:p>
          <a:p>
            <a:pPr marL="1009650" lvl="1" indent="-609600" eaLnBrk="1" hangingPunct="1">
              <a:buClr>
                <a:schemeClr val="tx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b="1" dirty="0">
                <a:solidFill>
                  <a:srgbClr val="FFFFFF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 population of ants interacts locally with each other and with their environment</a:t>
            </a:r>
            <a:endParaRPr lang="zh-CN" altLang="en-US" b="1" dirty="0">
              <a:solidFill>
                <a:srgbClr val="FFFFFF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基本算法</a:t>
            </a:r>
          </a:p>
        </p:txBody>
      </p:sp>
    </p:spTree>
    <p:extLst>
      <p:ext uri="{BB962C8B-B14F-4D97-AF65-F5344CB8AC3E}">
        <p14:creationId xmlns:p14="http://schemas.microsoft.com/office/powerpoint/2010/main" val="3801635232"/>
      </p:ext>
    </p:extLst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14126</TotalTime>
  <Words>2669</Words>
  <Application>Microsoft Office PowerPoint</Application>
  <PresentationFormat>全屏显示(4:3)</PresentationFormat>
  <Paragraphs>817</Paragraphs>
  <Slides>40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等线</vt:lpstr>
      <vt:lpstr>华文新魏</vt:lpstr>
      <vt:lpstr>楷体_GB2312</vt:lpstr>
      <vt:lpstr>宋体</vt:lpstr>
      <vt:lpstr>Arial</vt:lpstr>
      <vt:lpstr>Cambria Math</vt:lpstr>
      <vt:lpstr>Times New Roman</vt:lpstr>
      <vt:lpstr>Wingdings</vt:lpstr>
      <vt:lpstr>Ripple</vt:lpstr>
      <vt:lpstr>第七章 蚁群优化算法</vt:lpstr>
      <vt:lpstr>一.导言</vt:lpstr>
      <vt:lpstr>一.导言</vt:lpstr>
      <vt:lpstr>一.导言</vt:lpstr>
      <vt:lpstr>一.导言</vt:lpstr>
      <vt:lpstr>一.导言</vt:lpstr>
      <vt:lpstr>一.导言</vt:lpstr>
      <vt:lpstr>一.导言</vt:lpstr>
      <vt:lpstr>二.基本算法</vt:lpstr>
      <vt:lpstr>二.基本算法</vt:lpstr>
      <vt:lpstr>二.基本算法</vt:lpstr>
      <vt:lpstr>二.基本算法</vt:lpstr>
      <vt:lpstr>二.基本算法</vt:lpstr>
      <vt:lpstr>二.基本算法</vt:lpstr>
      <vt:lpstr>二.基本算法</vt:lpstr>
      <vt:lpstr>二.基本算法</vt:lpstr>
      <vt:lpstr>三.应用算例</vt:lpstr>
      <vt:lpstr>三.应用算例</vt:lpstr>
      <vt:lpstr>三.应用算例</vt:lpstr>
      <vt:lpstr>三.应用算例</vt:lpstr>
      <vt:lpstr>三.应用算例</vt:lpstr>
      <vt:lpstr>三.应用算例</vt:lpstr>
      <vt:lpstr>三.应用算例</vt:lpstr>
      <vt:lpstr>三.应用算例</vt:lpstr>
      <vt:lpstr>三.应用算例</vt:lpstr>
      <vt:lpstr>三.应用算例</vt:lpstr>
      <vt:lpstr>三.应用算例</vt:lpstr>
      <vt:lpstr>三.应用算例</vt:lpstr>
      <vt:lpstr>三.应用算例</vt:lpstr>
      <vt:lpstr>三.应用算例</vt:lpstr>
      <vt:lpstr>四.算法变型</vt:lpstr>
      <vt:lpstr>四.算法变型</vt:lpstr>
      <vt:lpstr>四.算法变型</vt:lpstr>
      <vt:lpstr>四.算法变型</vt:lpstr>
      <vt:lpstr>四.算法变型</vt:lpstr>
      <vt:lpstr>四.算法变型</vt:lpstr>
      <vt:lpstr>四.算法变型</vt:lpstr>
      <vt:lpstr>四.算法变型</vt:lpstr>
      <vt:lpstr>四.算法变型</vt:lpstr>
      <vt:lpstr>四.算法变型</vt:lpstr>
    </vt:vector>
  </TitlesOfParts>
  <Company>NEU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智能优化方法</dc:title>
  <dc:creator>Junwei Wang</dc:creator>
  <cp:lastModifiedBy>Didi</cp:lastModifiedBy>
  <cp:revision>2105</cp:revision>
  <cp:lastPrinted>2021-06-10T11:27:37Z</cp:lastPrinted>
  <dcterms:created xsi:type="dcterms:W3CDTF">2003-07-20T06:30:34Z</dcterms:created>
  <dcterms:modified xsi:type="dcterms:W3CDTF">2022-05-30T23:36:46Z</dcterms:modified>
</cp:coreProperties>
</file>