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299" r:id="rId4"/>
    <p:sldId id="300" r:id="rId5"/>
    <p:sldId id="288" r:id="rId6"/>
    <p:sldId id="285" r:id="rId7"/>
    <p:sldId id="286" r:id="rId8"/>
    <p:sldId id="287" r:id="rId9"/>
    <p:sldId id="284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맑은 고딕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맑은 고딕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맑은 고딕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5EA4"/>
    <a:srgbClr val="007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133E3A9-0A20-4414-A745-4BF3B89770B3}" type="datetimeFigureOut">
              <a:rPr lang="ko-KR" altLang="en-US"/>
              <a:pPr>
                <a:defRPr/>
              </a:pPr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EFC37-FB5C-42CB-BFEA-DFABECEDD6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48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746512-B1C5-4099-962C-C291A8A0CC59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476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정분\My Documents\알수없는 프로그램파일\down\표지_항만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8991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1"/>
          <p:cNvSpPr>
            <a:spLocks noChangeArrowheads="1"/>
          </p:cNvSpPr>
          <p:nvPr userDrawn="1"/>
        </p:nvSpPr>
        <p:spPr bwMode="ltGray">
          <a:xfrm>
            <a:off x="-6350" y="9525"/>
            <a:ext cx="9144000" cy="2205038"/>
          </a:xfrm>
          <a:prstGeom prst="rect">
            <a:avLst/>
          </a:prstGeom>
          <a:gradFill rotWithShape="1">
            <a:gsLst>
              <a:gs pos="0">
                <a:srgbClr val="005EA4"/>
              </a:gs>
              <a:gs pos="0">
                <a:schemeClr val="accent1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/>
            <a:endParaRPr lang="ko-KR" altLang="en-US">
              <a:ea typeface="Gulim" pitchFamily="34" charset="-127"/>
            </a:endParaRPr>
          </a:p>
        </p:txBody>
      </p:sp>
      <p:grpSp>
        <p:nvGrpSpPr>
          <p:cNvPr id="6" name="Group 23"/>
          <p:cNvGrpSpPr>
            <a:grpSpLocks/>
          </p:cNvGrpSpPr>
          <p:nvPr userDrawn="1"/>
        </p:nvGrpSpPr>
        <p:grpSpPr bwMode="auto"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" name="Freeform 25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0" name="Freeform 27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1" name="Freeform 28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</p:grpSp>
      <p:grpSp>
        <p:nvGrpSpPr>
          <p:cNvPr id="12" name="Group 18"/>
          <p:cNvGrpSpPr>
            <a:grpSpLocks/>
          </p:cNvGrpSpPr>
          <p:nvPr userDrawn="1"/>
        </p:nvGrpSpPr>
        <p:grpSpPr bwMode="auto">
          <a:xfrm>
            <a:off x="-6350" y="4724400"/>
            <a:ext cx="9144000" cy="2133600"/>
            <a:chOff x="0" y="2976"/>
            <a:chExt cx="5760" cy="1344"/>
          </a:xfrm>
        </p:grpSpPr>
        <p:sp>
          <p:nvSpPr>
            <p:cNvPr id="13" name="Rectangle 19"/>
            <p:cNvSpPr>
              <a:spLocks noChangeArrowheads="1"/>
            </p:cNvSpPr>
            <p:nvPr/>
          </p:nvSpPr>
          <p:spPr bwMode="ltGray">
            <a:xfrm>
              <a:off x="53" y="2976"/>
              <a:ext cx="5666" cy="134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ltGray">
            <a:xfrm>
              <a:off x="0" y="2976"/>
              <a:ext cx="5760" cy="912"/>
            </a:xfrm>
            <a:prstGeom prst="rect">
              <a:avLst/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</p:grpSp>
      <p:grpSp>
        <p:nvGrpSpPr>
          <p:cNvPr id="15" name="Group 23"/>
          <p:cNvGrpSpPr>
            <a:grpSpLocks/>
          </p:cNvGrpSpPr>
          <p:nvPr userDrawn="1"/>
        </p:nvGrpSpPr>
        <p:grpSpPr bwMode="auto"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16" name="AutoShape 24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958843"/>
            <a:ext cx="7772400" cy="1255711"/>
          </a:xfrm>
        </p:spPr>
        <p:txBody>
          <a:bodyPr/>
          <a:lstStyle>
            <a:lvl1pPr algn="ctr">
              <a:defRPr sz="4000" b="0" cap="none" spc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4857760"/>
            <a:ext cx="6400800" cy="1752600"/>
          </a:xfrm>
        </p:spPr>
        <p:txBody>
          <a:bodyPr/>
          <a:lstStyle>
            <a:lvl1pPr marL="0" indent="0" algn="ctr">
              <a:buNone/>
              <a:def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64EE-8614-4CE9-BF1E-D199922ADE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409D1-4747-4901-AA92-C0891E35A8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76500-A40E-4A44-9C8C-290CE822B4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CDA8-E77A-4807-A67A-339C923C3E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lang="ko-KR" altLang="en-US" sz="4400" b="1" kern="1200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휴먼엑스포" pitchFamily="18" charset="-127"/>
                <a:ea typeface="휴먼엑스포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75000"/>
                </a:schemeClr>
              </a:buClr>
              <a:buFont typeface="Wingdings" pitchFamily="2" charset="2"/>
              <a:buChar char="v"/>
              <a:defRPr sz="2400">
                <a:latin typeface="Times New Roman" pitchFamily="18" charset="0"/>
                <a:ea typeface="휴먼엑스포" pitchFamily="18" charset="-127"/>
                <a:cs typeface="Times New Roman" pitchFamily="18" charset="0"/>
              </a:defRPr>
            </a:lvl1pPr>
            <a:lvl2pPr>
              <a:buClr>
                <a:srgbClr val="FFC000"/>
              </a:buClr>
              <a:buFont typeface="Wingdings" pitchFamily="2" charset="2"/>
              <a:buChar char="Ø"/>
              <a:defRPr sz="2000">
                <a:latin typeface="Times New Roman" pitchFamily="18" charset="0"/>
                <a:ea typeface="휴먼엑스포" pitchFamily="18" charset="-127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ea typeface="휴먼엑스포" pitchFamily="18" charset="-127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61F3-3461-485C-9CDB-F46263B467A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198FB-3161-47F2-8153-953C23C6CE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2FD82-4C23-47BF-AD5F-D5EC7BFD41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5DEC-89A7-43DA-9D35-73DD98594B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back_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7" descr="손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428875" y="3770313"/>
            <a:ext cx="5643563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20"/>
          <p:cNvGrpSpPr>
            <a:grpSpLocks/>
          </p:cNvGrpSpPr>
          <p:nvPr userDrawn="1"/>
        </p:nvGrpSpPr>
        <p:grpSpPr bwMode="auto">
          <a:xfrm>
            <a:off x="5643563" y="642938"/>
            <a:ext cx="2562225" cy="3529012"/>
            <a:chOff x="5715008" y="3357562"/>
            <a:chExt cx="2000264" cy="3071834"/>
          </a:xfrm>
        </p:grpSpPr>
        <p:sp>
          <p:nvSpPr>
            <p:cNvPr id="5" name="직사각형 18"/>
            <p:cNvSpPr/>
            <p:nvPr userDrawn="1"/>
          </p:nvSpPr>
          <p:spPr bwMode="auto">
            <a:xfrm>
              <a:off x="5715008" y="3357562"/>
              <a:ext cx="2000264" cy="3071834"/>
            </a:xfrm>
            <a:prstGeom prst="rect">
              <a:avLst/>
            </a:prstGeom>
            <a:solidFill>
              <a:schemeClr val="bg1">
                <a:lumMod val="85000"/>
                <a:alpha val="66000"/>
              </a:schemeClr>
            </a:solidFill>
            <a:ln w="63500" cap="rnd" cmpd="sng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pic>
          <p:nvPicPr>
            <p:cNvPr id="6" name="Picture 2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6549" t="11075" r="26541" b="8638"/>
            <a:stretch>
              <a:fillRect/>
            </a:stretch>
          </p:blipFill>
          <p:spPr bwMode="auto">
            <a:xfrm>
              <a:off x="5786889" y="3433563"/>
              <a:ext cx="1877571" cy="29239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그룹 22"/>
          <p:cNvGrpSpPr>
            <a:grpSpLocks/>
          </p:cNvGrpSpPr>
          <p:nvPr userDrawn="1"/>
        </p:nvGrpSpPr>
        <p:grpSpPr bwMode="auto">
          <a:xfrm>
            <a:off x="714375" y="642938"/>
            <a:ext cx="4071938" cy="3627437"/>
            <a:chOff x="342644" y="357166"/>
            <a:chExt cx="4071966" cy="3626704"/>
          </a:xfrm>
        </p:grpSpPr>
        <p:pic>
          <p:nvPicPr>
            <p:cNvPr id="8" name="Picture 6" descr="제목 없음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596" y="357166"/>
              <a:ext cx="3840163" cy="28733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직사각형 21"/>
            <p:cNvSpPr/>
            <p:nvPr userDrawn="1"/>
          </p:nvSpPr>
          <p:spPr>
            <a:xfrm>
              <a:off x="342644" y="3199803"/>
              <a:ext cx="4071966" cy="7840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 latinLnBrk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atin typeface="Times New Roman" pitchFamily="18" charset="0"/>
                  <a:ea typeface="+mn-ea"/>
                  <a:cs typeface="Times New Roman" pitchFamily="18" charset="0"/>
                </a:rPr>
                <a:t>Production System Analysis Lab.</a:t>
              </a:r>
            </a:p>
            <a:p>
              <a:pPr algn="ctr" fontAlgn="auto" latinLnBrk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atin typeface="Times New Roman" pitchFamily="18" charset="0"/>
                  <a:ea typeface="+mn-ea"/>
                  <a:cs typeface="Times New Roman" pitchFamily="18" charset="0"/>
                </a:rPr>
                <a:t>Pusan National University, Busan, Korea</a:t>
              </a:r>
            </a:p>
          </p:txBody>
        </p:sp>
      </p:grpSp>
      <p:grpSp>
        <p:nvGrpSpPr>
          <p:cNvPr id="13" name="그룹 15"/>
          <p:cNvGrpSpPr>
            <a:grpSpLocks/>
          </p:cNvGrpSpPr>
          <p:nvPr userDrawn="1"/>
        </p:nvGrpSpPr>
        <p:grpSpPr bwMode="auto">
          <a:xfrm>
            <a:off x="2786063" y="4714875"/>
            <a:ext cx="4103687" cy="1000125"/>
            <a:chOff x="3628792" y="2271171"/>
            <a:chExt cx="4429156" cy="896380"/>
          </a:xfrm>
        </p:grpSpPr>
        <p:sp>
          <p:nvSpPr>
            <p:cNvPr id="14" name="직사각형 3"/>
            <p:cNvSpPr/>
            <p:nvPr userDrawn="1"/>
          </p:nvSpPr>
          <p:spPr bwMode="auto">
            <a:xfrm>
              <a:off x="3628792" y="2285399"/>
              <a:ext cx="4429156" cy="882152"/>
            </a:xfrm>
            <a:prstGeom prst="rect">
              <a:avLst/>
            </a:prstGeom>
            <a:solidFill>
              <a:schemeClr val="bg1">
                <a:lumMod val="85000"/>
                <a:alpha val="66000"/>
              </a:schemeClr>
            </a:solidFill>
            <a:ln w="63500" cap="rnd" cmpd="sng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TextBox 28"/>
            <p:cNvSpPr txBox="1"/>
            <p:nvPr userDrawn="1"/>
          </p:nvSpPr>
          <p:spPr bwMode="auto">
            <a:xfrm>
              <a:off x="3645833" y="2271171"/>
              <a:ext cx="4405418" cy="8701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휴먼엑스포" pitchFamily="18" charset="-127"/>
                  <a:ea typeface="휴먼엑스포" pitchFamily="18" charset="-127"/>
                  <a:cs typeface="+mn-cs"/>
                </a:rPr>
                <a:t>부산대학교 산업공학과</a:t>
              </a:r>
              <a:endPara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  <a:cs typeface="+mn-cs"/>
              </a:endParaRPr>
            </a:p>
            <a:p>
              <a:pPr algn="ctr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휴먼엑스포" pitchFamily="18" charset="-127"/>
                  <a:ea typeface="휴먼엑스포" pitchFamily="18" charset="-127"/>
                  <a:cs typeface="+mn-cs"/>
                </a:rPr>
                <a:t>생산시스템분석연구실</a:t>
              </a:r>
              <a:endPara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0.22934 -0.2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-1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0.00243 0.443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2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4EB91-EA4F-4E65-9B77-F162268229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29BB-1DD7-4CE2-B81C-951A3A01A2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42A9-DEB9-4681-B21B-11D65E543C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b-2-1-1.gi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60325"/>
            <a:ext cx="91440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그림 7" descr="b-2-2-1.gif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그림 8" descr="logo4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6450013"/>
            <a:ext cx="17859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텍스트 스타일을 </a:t>
            </a:r>
            <a:r>
              <a:rPr lang="ko-KR" altLang="en-US" dirty="0" err="1" smtClean="0"/>
              <a:t>편집합니다마스터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653213" y="6429375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b="1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C48897-BCB4-4168-974D-734AB15A9B3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lang="ko-KR" altLang="en-US" sz="4400" b="1" kern="1200" dirty="0">
          <a:ln w="17780" cmpd="sng">
            <a:solidFill>
              <a:srgbClr val="FFFFFF"/>
            </a:solidFill>
            <a:prstDash val="solid"/>
            <a:miter lim="800000"/>
          </a:ln>
          <a:gradFill rotWithShape="1">
            <a:gsLst>
              <a:gs pos="0">
                <a:srgbClr val="000000">
                  <a:tint val="92000"/>
                  <a:shade val="100000"/>
                  <a:satMod val="150000"/>
                </a:srgbClr>
              </a:gs>
              <a:gs pos="49000">
                <a:srgbClr val="000000">
                  <a:tint val="89000"/>
                  <a:shade val="90000"/>
                  <a:satMod val="150000"/>
                </a:srgbClr>
              </a:gs>
              <a:gs pos="50000">
                <a:srgbClr val="000000">
                  <a:tint val="100000"/>
                  <a:shade val="75000"/>
                  <a:satMod val="150000"/>
                </a:srgbClr>
              </a:gs>
              <a:gs pos="95000">
                <a:srgbClr val="000000">
                  <a:shade val="47000"/>
                  <a:satMod val="150000"/>
                </a:srgbClr>
              </a:gs>
              <a:gs pos="100000">
                <a:srgbClr val="000000">
                  <a:shade val="39000"/>
                  <a:satMod val="150000"/>
                </a:srgbClr>
              </a:gs>
            </a:gsLst>
            <a:lin ang="5400000"/>
          </a:gradFill>
          <a:effectLst>
            <a:outerShdw blurRad="50800" algn="tl" rotWithShape="0">
              <a:srgbClr val="000000"/>
            </a:outerShdw>
          </a:effectLst>
          <a:latin typeface="휴먼엑스포" pitchFamily="18" charset="-127"/>
          <a:ea typeface="휴먼엑스포" pitchFamily="18" charset="-127"/>
          <a:cs typeface="휴먼엑스포"/>
        </a:defRPr>
      </a:lvl1pPr>
      <a:lvl2pPr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2pPr>
      <a:lvl3pPr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3pPr>
      <a:lvl4pPr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4pPr>
      <a:lvl5pPr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lang="ko-KR" altLang="en-US" sz="2400" kern="1200" dirty="0">
          <a:solidFill>
            <a:schemeClr val="tx1"/>
          </a:solidFill>
          <a:latin typeface="휴먼엑스포" pitchFamily="18" charset="-127"/>
          <a:ea typeface="휴먼엑스포" pitchFamily="18" charset="-127"/>
          <a:cs typeface="휴먼엑스포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 dirty="0">
          <a:solidFill>
            <a:schemeClr val="tx1"/>
          </a:solidFill>
          <a:latin typeface="휴먼엑스포" pitchFamily="18" charset="-127"/>
          <a:ea typeface="휴먼엑스포" pitchFamily="18" charset="-127"/>
          <a:cs typeface="휴먼엑스포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lang="ko-KR" altLang="en-US" kern="1200" dirty="0">
          <a:solidFill>
            <a:schemeClr val="tx1"/>
          </a:solidFill>
          <a:latin typeface="휴먼엑스포" pitchFamily="18" charset="-127"/>
          <a:ea typeface="휴먼엑스포" pitchFamily="18" charset="-127"/>
          <a:cs typeface="휴먼엑스포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3"/>
          <p:cNvSpPr>
            <a:spLocks noGrp="1"/>
          </p:cNvSpPr>
          <p:nvPr>
            <p:ph type="ctrTitle"/>
          </p:nvPr>
        </p:nvSpPr>
        <p:spPr bwMode="auto">
          <a:xfrm>
            <a:off x="642938" y="958850"/>
            <a:ext cx="7772400" cy="125571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latinLnBrk="0"/>
            <a:r>
              <a:rPr lang="en-US" altLang="zh-CN" dirty="0" smtClean="0">
                <a:ea typeface="휴먼엑스포"/>
              </a:rPr>
              <a:t>GA Programming</a:t>
            </a:r>
            <a:endParaRPr dirty="0" smtClean="0">
              <a:ea typeface="휴먼엑스포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length=100,popsize=100,max_gen=200,elite_num=0; 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double pc=0.8, pm=0.01;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Chromosome[] </a:t>
            </a:r>
            <a:r>
              <a:rPr lang="en-US" altLang="zh-CN" sz="1600" dirty="0" err="1" smtClean="0"/>
              <a:t>old_pop,new_pop,pool_pop</a:t>
            </a:r>
            <a:r>
              <a:rPr lang="en-US" altLang="zh-CN" sz="1600" dirty="0" smtClean="0"/>
              <a:t>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Chromosome </a:t>
            </a:r>
            <a:r>
              <a:rPr lang="en-US" altLang="zh-CN" sz="1600" dirty="0" err="1" smtClean="0"/>
              <a:t>good_chr,best_chr</a:t>
            </a:r>
            <a:r>
              <a:rPr lang="en-US" altLang="zh-CN" sz="1600" dirty="0" smtClean="0"/>
              <a:t>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public GA(){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 // this is a constructive method for class GA, which aims to initialize the values of 	// all attributes in class GA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err="1" smtClean="0"/>
              <a:t>initializePop</a:t>
            </a:r>
            <a:r>
              <a:rPr lang="en-US" altLang="zh-CN" sz="1600" dirty="0" smtClean="0"/>
              <a:t>(){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run(){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sort(Chromosome[] pop){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selectChr</a:t>
            </a:r>
            <a:r>
              <a:rPr lang="en-US" altLang="zh-CN" sz="1600" dirty="0" smtClean="0"/>
              <a:t>(Chromosome[] pop){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crossover(Chromosome chr1, Chromosome chr2){ … }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public GA(){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old_pop</a:t>
            </a:r>
            <a:r>
              <a:rPr lang="en-US" altLang="zh-CN" sz="1300" dirty="0" smtClean="0"/>
              <a:t>=new Chromosome[</a:t>
            </a:r>
            <a:r>
              <a:rPr lang="en-US" altLang="zh-CN" sz="1300" dirty="0" err="1" smtClean="0"/>
              <a:t>popsize</a:t>
            </a:r>
            <a:r>
              <a:rPr lang="en-US" altLang="zh-CN" sz="13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new_pop</a:t>
            </a:r>
            <a:r>
              <a:rPr lang="en-US" altLang="zh-CN" sz="1300" dirty="0" smtClean="0"/>
              <a:t>=new Chromosome[</a:t>
            </a:r>
            <a:r>
              <a:rPr lang="en-US" altLang="zh-CN" sz="1300" dirty="0" err="1" smtClean="0"/>
              <a:t>popsize</a:t>
            </a:r>
            <a:r>
              <a:rPr lang="en-US" altLang="zh-CN" sz="13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for(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=0;i&lt;</a:t>
            </a:r>
            <a:r>
              <a:rPr lang="en-US" altLang="zh-CN" sz="1300" dirty="0" err="1" smtClean="0"/>
              <a:t>popsize;i</a:t>
            </a:r>
            <a:r>
              <a:rPr lang="en-US" altLang="zh-CN" sz="13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	</a:t>
            </a:r>
            <a:r>
              <a:rPr lang="en-US" altLang="zh-CN" sz="1300" dirty="0" err="1" smtClean="0"/>
              <a:t>old_pop</a:t>
            </a:r>
            <a:r>
              <a:rPr lang="en-US" altLang="zh-CN" sz="1300" dirty="0" smtClean="0"/>
              <a:t>[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]=new Chromosome(length);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	</a:t>
            </a:r>
            <a:r>
              <a:rPr lang="en-US" altLang="zh-CN" sz="1300" dirty="0" err="1" smtClean="0"/>
              <a:t>new_pop</a:t>
            </a:r>
            <a:r>
              <a:rPr lang="en-US" altLang="zh-CN" sz="1300" dirty="0" smtClean="0"/>
              <a:t>[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]=new Chromosome(length);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pool_pop</a:t>
            </a:r>
            <a:r>
              <a:rPr lang="en-US" altLang="zh-CN" sz="1300" dirty="0" smtClean="0"/>
              <a:t>=new Chromosome[</a:t>
            </a:r>
            <a:r>
              <a:rPr lang="en-US" altLang="zh-CN" sz="1300" dirty="0" err="1" smtClean="0"/>
              <a:t>popsize+elite_num</a:t>
            </a:r>
            <a:r>
              <a:rPr lang="en-US" altLang="zh-CN" sz="13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for(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=0;i&lt;</a:t>
            </a:r>
            <a:r>
              <a:rPr lang="en-US" altLang="zh-CN" sz="1300" dirty="0" err="1" smtClean="0"/>
              <a:t>pool_pop.length;i</a:t>
            </a:r>
            <a:r>
              <a:rPr lang="en-US" altLang="zh-CN" sz="13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	</a:t>
            </a:r>
            <a:r>
              <a:rPr lang="en-US" altLang="zh-CN" sz="1300" dirty="0" err="1" smtClean="0"/>
              <a:t>pool_pop</a:t>
            </a:r>
            <a:r>
              <a:rPr lang="en-US" altLang="zh-CN" sz="1300" dirty="0" smtClean="0"/>
              <a:t> [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]=new Chromosome(length);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good_chr</a:t>
            </a:r>
            <a:r>
              <a:rPr lang="en-US" altLang="zh-CN" sz="1300" dirty="0" smtClean="0"/>
              <a:t>=new Chromosome(length);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best_chr</a:t>
            </a:r>
            <a:r>
              <a:rPr lang="en-US" altLang="zh-CN" sz="1300" dirty="0" smtClean="0"/>
              <a:t>=new Chromosome(length);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err="1" smtClean="0"/>
              <a:t>initializePop</a:t>
            </a:r>
            <a:r>
              <a:rPr lang="en-US" altLang="zh-CN" sz="1600" dirty="0" smtClean="0"/>
              <a:t>(){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popsize;i</a:t>
            </a:r>
            <a:r>
              <a:rPr lang="en-US" altLang="zh-CN" sz="16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old_pop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].initialize();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old_pop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].evaluate();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run(){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initializePop</a:t>
            </a:r>
            <a:r>
              <a:rPr lang="en-US" altLang="zh-CN" sz="1200" dirty="0" smtClean="0"/>
              <a:t>(); sort(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good_chr.clone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[0]); </a:t>
            </a:r>
            <a:r>
              <a:rPr lang="en-US" altLang="zh-CN" sz="1200" dirty="0" err="1" smtClean="0"/>
              <a:t>best_chr.clone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good_chr</a:t>
            </a:r>
            <a:r>
              <a:rPr lang="en-US" altLang="zh-CN" sz="1200" dirty="0" smtClean="0"/>
              <a:t>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gen=1;gen&lt;</a:t>
            </a:r>
            <a:r>
              <a:rPr lang="en-US" altLang="zh-CN" sz="1200" dirty="0" err="1" smtClean="0"/>
              <a:t>max_gen;gen</a:t>
            </a:r>
            <a:r>
              <a:rPr lang="en-US" altLang="zh-CN" sz="12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].clone(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selectChr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)]);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</a:t>
            </a:r>
            <a:r>
              <a:rPr lang="en-US" altLang="zh-CN" sz="1200" dirty="0" smtClean="0"/>
              <a:t>/2;i++){ if(</a:t>
            </a:r>
            <a:r>
              <a:rPr lang="en-US" altLang="zh-CN" sz="1200" dirty="0" err="1" smtClean="0"/>
              <a:t>Math.random</a:t>
            </a:r>
            <a:r>
              <a:rPr lang="en-US" altLang="zh-CN" sz="1200" dirty="0" smtClean="0"/>
              <a:t>()&lt;pc){ crossover(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[2*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], 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[2*i+1]); }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].mutate(pm);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].evaluate();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pool_pop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].clone(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 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elite_num;i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pool_pop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popsize+i</a:t>
            </a:r>
            <a:r>
              <a:rPr lang="en-US" altLang="zh-CN" sz="1200" dirty="0" smtClean="0"/>
              <a:t>].clone(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sort(</a:t>
            </a:r>
            <a:r>
              <a:rPr lang="en-US" altLang="zh-CN" sz="1200" dirty="0" err="1" smtClean="0"/>
              <a:t>pool_pop</a:t>
            </a:r>
            <a:r>
              <a:rPr lang="en-US" altLang="zh-CN" sz="1200" dirty="0" smtClean="0"/>
              <a:t>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].clone(</a:t>
            </a:r>
            <a:r>
              <a:rPr lang="en-US" altLang="zh-CN" sz="1200" dirty="0" err="1" smtClean="0"/>
              <a:t>pool_pop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 </a:t>
            </a:r>
            <a:r>
              <a:rPr lang="en-US" altLang="zh-CN" sz="1200" dirty="0" err="1" smtClean="0"/>
              <a:t>good_chr.clone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[0]);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if(</a:t>
            </a:r>
            <a:r>
              <a:rPr lang="en-US" altLang="zh-CN" sz="1200" dirty="0" err="1" smtClean="0"/>
              <a:t>good_chr.fitness</a:t>
            </a:r>
            <a:r>
              <a:rPr lang="en-US" altLang="zh-CN" sz="1200" dirty="0" smtClean="0"/>
              <a:t>&gt;</a:t>
            </a:r>
            <a:r>
              <a:rPr lang="en-US" altLang="zh-CN" sz="1200" dirty="0" err="1" smtClean="0"/>
              <a:t>best_chr.fitness</a:t>
            </a:r>
            <a:r>
              <a:rPr lang="en-US" altLang="zh-CN" sz="1200" dirty="0" smtClean="0"/>
              <a:t>){ </a:t>
            </a:r>
            <a:r>
              <a:rPr lang="en-US" altLang="zh-CN" sz="1200" dirty="0" err="1" smtClean="0"/>
              <a:t>best_chr.clone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good_chr</a:t>
            </a:r>
            <a:r>
              <a:rPr lang="en-US" altLang="zh-CN" sz="1200" dirty="0" smtClean="0"/>
              <a:t>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best_chr.toprint</a:t>
            </a:r>
            <a:r>
              <a:rPr lang="en-US" altLang="zh-CN" sz="1200" dirty="0" smtClean="0"/>
              <a:t>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sort(Chromosome[] pop){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…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// this method is used to sort a set of chromosomes in descending order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selectChr</a:t>
            </a:r>
            <a:r>
              <a:rPr lang="en-US" altLang="zh-CN" sz="1600" dirty="0" smtClean="0"/>
              <a:t>(Chromosome[] pop){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n1=(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)(</a:t>
            </a:r>
            <a:r>
              <a:rPr lang="en-US" altLang="zh-CN" sz="1200" dirty="0" err="1" smtClean="0"/>
              <a:t>popsize</a:t>
            </a:r>
            <a:r>
              <a:rPr lang="en-US" altLang="zh-CN" sz="1200" dirty="0" smtClean="0"/>
              <a:t>*</a:t>
            </a:r>
            <a:r>
              <a:rPr lang="en-US" altLang="zh-CN" sz="1200" dirty="0" err="1" smtClean="0"/>
              <a:t>Math.random</a:t>
            </a:r>
            <a:r>
              <a:rPr lang="en-US" altLang="zh-CN" sz="1200" dirty="0" smtClean="0"/>
              <a:t>()),n2;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do{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n2 =(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)(</a:t>
            </a:r>
            <a:r>
              <a:rPr lang="en-US" altLang="zh-CN" sz="1200" dirty="0" err="1" smtClean="0"/>
              <a:t>popsize</a:t>
            </a:r>
            <a:r>
              <a:rPr lang="en-US" altLang="zh-CN" sz="1200" dirty="0" smtClean="0"/>
              <a:t>*</a:t>
            </a:r>
            <a:r>
              <a:rPr lang="en-US" altLang="zh-CN" sz="1200" dirty="0" err="1" smtClean="0"/>
              <a:t>Math.random</a:t>
            </a:r>
            <a:r>
              <a:rPr lang="en-US" altLang="zh-CN" sz="1200" dirty="0" smtClean="0"/>
              <a:t>());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}while(n1==n2);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if(pop[n1].fitness&gt;pop[n2].fitness){ return n1;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else{ return n2; }</a:t>
            </a:r>
            <a:endParaRPr lang="en-US" altLang="zh-CN" sz="1600" dirty="0" smtClean="0"/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crossover(Chromosome chr1, Chromosome chr2){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Chromosome chi1=new Chromosome(length), chi2=new Chromosome(length);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n=(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)(length*</a:t>
            </a:r>
            <a:r>
              <a:rPr lang="en-US" altLang="zh-CN" sz="1200" dirty="0" err="1" smtClean="0"/>
              <a:t>Math.random</a:t>
            </a:r>
            <a:r>
              <a:rPr lang="en-US" altLang="zh-CN" sz="1200" dirty="0" smtClean="0"/>
              <a:t>());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n;i</a:t>
            </a:r>
            <a:r>
              <a:rPr lang="en-US" altLang="zh-CN" sz="12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chi1.code[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]=chr1.code[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chi2.code[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]=chr2.code[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</a:t>
            </a:r>
            <a:r>
              <a:rPr lang="en-US" altLang="zh-CN" sz="1200" dirty="0" err="1" smtClean="0"/>
              <a:t>n;i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length;i</a:t>
            </a:r>
            <a:r>
              <a:rPr lang="en-US" altLang="zh-CN" sz="12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chi1.code[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]=chr2.code[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chi2.code[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]=chr1.code[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chr1.clone(chi1);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chr2.clone(chi2);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public void static main(String[] </a:t>
            </a:r>
            <a:r>
              <a:rPr lang="en-US" altLang="zh-CN" sz="1600" dirty="0" err="1" smtClean="0"/>
              <a:t>args</a:t>
            </a:r>
            <a:r>
              <a:rPr lang="en-US" altLang="zh-CN" sz="1600" dirty="0" smtClean="0"/>
              <a:t>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GA </a:t>
            </a:r>
            <a:r>
              <a:rPr lang="en-US" altLang="zh-CN" sz="1600" dirty="0" err="1" smtClean="0"/>
              <a:t>ga</a:t>
            </a:r>
            <a:r>
              <a:rPr lang="en-US" altLang="zh-CN" sz="1600" dirty="0" smtClean="0"/>
              <a:t>=new GA();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ga.run</a:t>
            </a:r>
            <a:r>
              <a:rPr lang="en-US" altLang="zh-CN" sz="1600" dirty="0" smtClean="0"/>
              <a:t>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 smtClean="0"/>
              <a:t>General </a:t>
            </a:r>
            <a:r>
              <a:rPr lang="en-US" altLang="zh-CN" dirty="0" err="1" smtClean="0"/>
              <a:t>framwork</a:t>
            </a:r>
            <a:r>
              <a:rPr lang="en-US" altLang="zh-CN" dirty="0" smtClean="0"/>
              <a:t> of GA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692091"/>
            <a:ext cx="4896544" cy="4401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parameterize(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popsize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 0;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initializePopulation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(0));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evaluatePopulation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(0));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selectForReproduction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 = crossover(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mutate(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evaluatePopulation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+1) =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selectForProceed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+1;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 stop condition is met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/>
            <a:r>
              <a:rPr lang="en-US" altLang="zh-CN" dirty="0" smtClean="0"/>
              <a:t>Test function</a:t>
            </a:r>
          </a:p>
          <a:p>
            <a:pPr marL="857250" lvl="1" indent="-457200" latinLnBrk="0"/>
            <a:r>
              <a:rPr lang="en-US" altLang="zh-CN" dirty="0" smtClean="0"/>
              <a:t>One-Max function: It is a 100-bit binary function, which aims to maximize the number of ones in a binary string. </a:t>
            </a:r>
          </a:p>
          <a:p>
            <a:pPr marL="457200" indent="-457200" latinLnBrk="0">
              <a:buNone/>
            </a:pPr>
            <a:endParaRPr lang="en-US" altLang="zh-CN" sz="2000" dirty="0" smtClean="0"/>
          </a:p>
          <a:p>
            <a:pPr marL="457200" indent="-457200" latinLnBrk="0">
              <a:buNone/>
            </a:pPr>
            <a:r>
              <a:rPr lang="en-US" altLang="zh-CN" sz="2000" dirty="0" smtClean="0"/>
              <a:t>Input</a:t>
            </a:r>
            <a:r>
              <a:rPr lang="en-US" altLang="zh-CN" sz="2000" dirty="0"/>
              <a:t>: an array A of 100-bit binary</a:t>
            </a:r>
          </a:p>
          <a:p>
            <a:pPr marL="457200" indent="-457200" latinLnBrk="0">
              <a:buNone/>
            </a:pPr>
            <a:r>
              <a:rPr lang="en-US" altLang="zh-CN" sz="2000" dirty="0"/>
              <a:t>Output: the function value of A</a:t>
            </a:r>
          </a:p>
          <a:p>
            <a:pPr marL="457200" indent="-457200" latinLnBrk="0">
              <a:buAutoNum type="arabicPeriod"/>
            </a:pPr>
            <a:r>
              <a:rPr lang="en-US" altLang="zh-CN" sz="2000" dirty="0"/>
              <a:t>Set </a:t>
            </a:r>
            <a:r>
              <a:rPr lang="en-US" altLang="zh-CN" sz="2000" dirty="0" err="1"/>
              <a:t>function_value</a:t>
            </a:r>
            <a:r>
              <a:rPr lang="en-US" altLang="zh-CN" sz="2000" dirty="0"/>
              <a:t>=0;</a:t>
            </a:r>
          </a:p>
          <a:p>
            <a:pPr marL="457200" indent="-457200" latinLnBrk="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For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 </a:t>
            </a:r>
            <a:r>
              <a:rPr lang="en-US" altLang="zh-CN" sz="2000" dirty="0">
                <a:solidFill>
                  <a:srgbClr val="FF0000"/>
                </a:solidFill>
              </a:rPr>
              <a:t>to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100 </a:t>
            </a:r>
            <a:r>
              <a:rPr lang="en-US" altLang="zh-CN" sz="2000" dirty="0" smtClean="0">
                <a:solidFill>
                  <a:srgbClr val="FF0000"/>
                </a:solidFill>
              </a:rPr>
              <a:t>do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 latinLnBrk="0">
              <a:buAutoNum type="arabicPeriod"/>
            </a:pPr>
            <a:r>
              <a:rPr lang="en-US" altLang="zh-CN" sz="2000" dirty="0"/>
              <a:t>  </a:t>
            </a:r>
            <a:r>
              <a:rPr lang="en-US" altLang="zh-CN" sz="2000" dirty="0" err="1"/>
              <a:t>function_value</a:t>
            </a:r>
            <a:r>
              <a:rPr lang="en-US" altLang="zh-CN" sz="2000" dirty="0" smtClean="0"/>
              <a:t>+=A[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  <a:endParaRPr lang="en-US" altLang="zh-CN" sz="2000" dirty="0"/>
          </a:p>
          <a:p>
            <a:pPr marL="457200" indent="-457200" latinLnBrk="0">
              <a:buAutoNum type="arabicPeriod"/>
            </a:pPr>
            <a:r>
              <a:rPr lang="en-US" altLang="zh-CN" sz="2000" dirty="0" err="1">
                <a:solidFill>
                  <a:srgbClr val="FF0000"/>
                </a:solidFill>
              </a:rPr>
              <a:t>Endfor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857250" lvl="1" indent="-457200" latinLnBrk="0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1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/>
            <a:r>
              <a:rPr lang="en-US" altLang="zh-CN" dirty="0" smtClean="0"/>
              <a:t>Algorithm design</a:t>
            </a:r>
          </a:p>
          <a:p>
            <a:pPr marL="857250" lvl="1" indent="-457200" latinLnBrk="0"/>
            <a:r>
              <a:rPr lang="en-US" altLang="zh-CN" dirty="0" smtClean="0"/>
              <a:t>Binary encoding scheme</a:t>
            </a:r>
          </a:p>
          <a:p>
            <a:pPr marL="857250" lvl="1" indent="-457200" latinLnBrk="0"/>
            <a:r>
              <a:rPr lang="en-US" altLang="zh-CN" dirty="0" smtClean="0"/>
              <a:t>Tournament selection method where the tournament size is set to 2</a:t>
            </a:r>
          </a:p>
          <a:p>
            <a:pPr marL="857250" lvl="1" indent="-457200" latinLnBrk="0"/>
            <a:r>
              <a:rPr lang="en-US" altLang="zh-CN" dirty="0" smtClean="0"/>
              <a:t>One-point crossover where the probability pc is set to 0.8</a:t>
            </a:r>
          </a:p>
          <a:p>
            <a:pPr marL="857250" lvl="1" indent="-457200" latinLnBrk="0"/>
            <a:r>
              <a:rPr lang="en-US" altLang="zh-CN" dirty="0" smtClean="0"/>
              <a:t>Bit-wise mutation where the probability pm is set to 0.01</a:t>
            </a:r>
          </a:p>
          <a:p>
            <a:pPr marL="857250" lvl="1" indent="-457200" latinLnBrk="0"/>
            <a:r>
              <a:rPr lang="en-US" altLang="zh-CN" dirty="0" smtClean="0"/>
              <a:t>GENITOR survivor selection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/>
            <a:r>
              <a:rPr lang="en-US" altLang="zh-CN" dirty="0" smtClean="0"/>
              <a:t>Chromosome</a:t>
            </a:r>
          </a:p>
          <a:p>
            <a:pPr marL="857250" lvl="1" indent="-457200" latinLnBrk="0"/>
            <a:r>
              <a:rPr lang="en-US" altLang="zh-CN" dirty="0" smtClean="0"/>
              <a:t>Define a class to express a chromosome</a:t>
            </a:r>
          </a:p>
          <a:p>
            <a:pPr marL="857250" lvl="1" indent="-457200" latinLnBrk="0"/>
            <a:r>
              <a:rPr lang="en-US" altLang="zh-CN" dirty="0" smtClean="0"/>
              <a:t>Attributes: code and fitness</a:t>
            </a:r>
          </a:p>
          <a:p>
            <a:pPr marL="857250" lvl="1" indent="-457200" latinLnBrk="0"/>
            <a:r>
              <a:rPr lang="en-US" altLang="zh-CN" dirty="0" smtClean="0"/>
              <a:t>Methods: initialize(), evaluate(), clone() and mutate();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Chromosome{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[] code; 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fitness;	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public Chromosome(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length){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code=new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[length];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fitness=0;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 // this is a constructive method for class Chromosome, which aims to initialize the 	// values of two attributes (code and fitness) in Chromosome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initialize(){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evaluate(){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clone(Chromosome </a:t>
            </a:r>
            <a:r>
              <a:rPr lang="en-US" altLang="zh-CN" sz="1600" dirty="0" err="1" smtClean="0"/>
              <a:t>chr</a:t>
            </a:r>
            <a:r>
              <a:rPr lang="en-US" altLang="zh-CN" sz="1600" dirty="0" smtClean="0"/>
              <a:t>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mutate(double pm){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err="1" smtClean="0"/>
              <a:t>toprint</a:t>
            </a:r>
            <a:r>
              <a:rPr lang="en-US" altLang="zh-CN" sz="1600" dirty="0" smtClean="0"/>
              <a:t>(){ … }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Chromosome{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initialize(){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code.length;i</a:t>
            </a:r>
            <a:r>
              <a:rPr lang="en-US" altLang="zh-CN" sz="16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if(</a:t>
            </a:r>
            <a:r>
              <a:rPr lang="en-US" altLang="zh-CN" sz="1600" dirty="0" err="1" smtClean="0"/>
              <a:t>Math.random</a:t>
            </a:r>
            <a:r>
              <a:rPr lang="en-US" altLang="zh-CN" sz="1600" dirty="0" smtClean="0"/>
              <a:t>()&lt;0.5){ 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]=0;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else{ 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]=1;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evaluate(){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smtClean="0"/>
              <a:t>	fitness=0;</a:t>
            </a:r>
            <a:endParaRPr lang="en-US" altLang="zh-CN" sz="1600" dirty="0" smtClean="0"/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code.length;i</a:t>
            </a:r>
            <a:r>
              <a:rPr lang="en-US" altLang="zh-CN" sz="1600" dirty="0" smtClean="0"/>
              <a:t>++) {fitness+=code[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Chromosome{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clone(Chromosome </a:t>
            </a:r>
            <a:r>
              <a:rPr lang="en-US" altLang="zh-CN" sz="1600" dirty="0" err="1" smtClean="0"/>
              <a:t>chr</a:t>
            </a:r>
            <a:r>
              <a:rPr lang="en-US" altLang="zh-CN" sz="1600" dirty="0" smtClean="0"/>
              <a:t>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code.length;i</a:t>
            </a:r>
            <a:r>
              <a:rPr lang="en-US" altLang="zh-CN" sz="16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</a:t>
            </a:r>
            <a:r>
              <a:rPr lang="en-US" altLang="zh-CN" sz="1600" dirty="0" err="1" smtClean="0"/>
              <a:t>chr.code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fitness=</a:t>
            </a:r>
            <a:r>
              <a:rPr lang="en-US" altLang="zh-CN" sz="1600" dirty="0" err="1" smtClean="0"/>
              <a:t>chr.fitness</a:t>
            </a:r>
            <a:endParaRPr lang="en-US" altLang="zh-CN" sz="1600" dirty="0" smtClean="0"/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mutate(double pm){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code.length;i</a:t>
            </a:r>
            <a:r>
              <a:rPr lang="en-US" altLang="zh-CN" sz="1600" dirty="0" smtClean="0"/>
              <a:t>++) 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 	if(</a:t>
            </a:r>
            <a:r>
              <a:rPr lang="en-US" altLang="zh-CN" sz="1600" dirty="0" err="1" smtClean="0"/>
              <a:t>Math.random</a:t>
            </a:r>
            <a:r>
              <a:rPr lang="en-US" altLang="zh-CN" sz="1600" dirty="0" smtClean="0"/>
              <a:t>()&lt;pm){ 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]=1-code[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 } 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err="1" smtClean="0"/>
              <a:t>toprint</a:t>
            </a:r>
            <a:r>
              <a:rPr lang="en-US" altLang="zh-CN" sz="1600" dirty="0" smtClean="0"/>
              <a:t>(){ … }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/>
            <a:r>
              <a:rPr lang="en-US" altLang="zh-CN" dirty="0" smtClean="0"/>
              <a:t>GA</a:t>
            </a:r>
          </a:p>
          <a:p>
            <a:pPr marL="857250" lvl="1" indent="-457200" latinLnBrk="0"/>
            <a:r>
              <a:rPr lang="en-US" altLang="zh-CN" dirty="0" smtClean="0"/>
              <a:t>a main class to execute GA </a:t>
            </a:r>
          </a:p>
          <a:p>
            <a:pPr marL="857250" lvl="1" indent="-457200" latinLnBrk="0"/>
            <a:r>
              <a:rPr lang="en-US" altLang="zh-CN" dirty="0" smtClean="0"/>
              <a:t>Attributes: length, </a:t>
            </a:r>
            <a:r>
              <a:rPr lang="en-US" altLang="zh-CN" dirty="0" err="1" smtClean="0"/>
              <a:t>popsize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max_gen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elite_num</a:t>
            </a:r>
            <a:r>
              <a:rPr lang="en-US" altLang="zh-CN" dirty="0" smtClean="0"/>
              <a:t>, pc, pm, </a:t>
            </a:r>
            <a:r>
              <a:rPr lang="en-US" altLang="zh-CN" dirty="0" err="1" smtClean="0"/>
              <a:t>old_pop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new_pop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pool_pop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good_chr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best_chr</a:t>
            </a:r>
            <a:r>
              <a:rPr lang="en-US" altLang="zh-CN" dirty="0" smtClean="0"/>
              <a:t> </a:t>
            </a:r>
          </a:p>
          <a:p>
            <a:pPr marL="857250" lvl="1" indent="-457200" latinLnBrk="0"/>
            <a:r>
              <a:rPr lang="en-US" altLang="zh-CN" dirty="0" smtClean="0"/>
              <a:t>Methods: </a:t>
            </a:r>
            <a:r>
              <a:rPr lang="en-US" altLang="zh-CN" dirty="0" err="1" smtClean="0"/>
              <a:t>initializePop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selectChr</a:t>
            </a:r>
            <a:r>
              <a:rPr lang="en-US" altLang="zh-CN" dirty="0" smtClean="0"/>
              <a:t>(), crossover(), sort() and run();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354</Words>
  <Application>Microsoft Office PowerPoint</Application>
  <PresentationFormat>全屏显示(4:3)</PresentationFormat>
  <Paragraphs>218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휴먼엑스포</vt:lpstr>
      <vt:lpstr>Gulim</vt:lpstr>
      <vt:lpstr>HY헤드라인M</vt:lpstr>
      <vt:lpstr>맑은 고딕</vt:lpstr>
      <vt:lpstr>宋体</vt:lpstr>
      <vt:lpstr>Arial</vt:lpstr>
      <vt:lpstr>Tahoma</vt:lpstr>
      <vt:lpstr>Times New Roman</vt:lpstr>
      <vt:lpstr>Wingdings</vt:lpstr>
      <vt:lpstr>Office 테마</vt:lpstr>
      <vt:lpstr>GA Programming</vt:lpstr>
      <vt:lpstr>General framwork of GA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goh</dc:creator>
  <cp:lastModifiedBy>Didi</cp:lastModifiedBy>
  <cp:revision>396</cp:revision>
  <dcterms:created xsi:type="dcterms:W3CDTF">2009-06-12T10:58:15Z</dcterms:created>
  <dcterms:modified xsi:type="dcterms:W3CDTF">2021-10-26T07:40:09Z</dcterms:modified>
</cp:coreProperties>
</file>