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6281"/>
  </p:normalViewPr>
  <p:slideViewPr>
    <p:cSldViewPr snapToGrid="0" snapToObjects="1">
      <p:cViewPr varScale="1">
        <p:scale>
          <a:sx n="118" d="100"/>
          <a:sy n="118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0.71960000000000002</c:v>
                </c:pt>
                <c:pt idx="1">
                  <c:v>0.67279999999999995</c:v>
                </c:pt>
                <c:pt idx="2">
                  <c:v>0.73829999999999996</c:v>
                </c:pt>
                <c:pt idx="3">
                  <c:v>0.6915</c:v>
                </c:pt>
                <c:pt idx="4">
                  <c:v>0.6915</c:v>
                </c:pt>
                <c:pt idx="5">
                  <c:v>0.68220000000000003</c:v>
                </c:pt>
                <c:pt idx="6">
                  <c:v>0.70089999999999997</c:v>
                </c:pt>
                <c:pt idx="7">
                  <c:v>0.70089999999999997</c:v>
                </c:pt>
                <c:pt idx="8">
                  <c:v>0.70089999999999997</c:v>
                </c:pt>
                <c:pt idx="9">
                  <c:v>0.70089999999999997</c:v>
                </c:pt>
                <c:pt idx="10">
                  <c:v>0.70089999999999997</c:v>
                </c:pt>
                <c:pt idx="11">
                  <c:v>0.6915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2-EE46-9951-BF1AB9DF5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1934784"/>
        <c:axId val="1481936432"/>
      </c:lineChart>
      <c:catAx>
        <c:axId val="148193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1936432"/>
        <c:crosses val="autoZero"/>
        <c:auto val="1"/>
        <c:lblAlgn val="ctr"/>
        <c:lblOffset val="100"/>
        <c:noMultiLvlLbl val="0"/>
      </c:catAx>
      <c:valAx>
        <c:axId val="148193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19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1772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81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30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68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225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1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8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28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06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88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C863-17A6-900F-C9F1-E2AA898C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2" y="1788454"/>
            <a:ext cx="8578186" cy="2098226"/>
          </a:xfrm>
        </p:spPr>
        <p:txBody>
          <a:bodyPr/>
          <a:lstStyle/>
          <a:p>
            <a:r>
              <a:rPr kumimoji="1" lang="zh-CN" altLang="en-US" dirty="0"/>
              <a:t>特征选择与</a:t>
            </a:r>
            <a:r>
              <a:rPr kumimoji="1" lang="en-US" altLang="zh-CN" dirty="0"/>
              <a:t>KNN</a:t>
            </a:r>
            <a:r>
              <a:rPr kumimoji="1" lang="zh-CN" altLang="en-US" dirty="0"/>
              <a:t>聚类</a:t>
            </a:r>
            <a:br>
              <a:rPr kumimoji="1" lang="en-US" altLang="zh-CN" dirty="0"/>
            </a:br>
            <a:r>
              <a:rPr kumimoji="1" lang="zh-CN" altLang="en-US" dirty="0"/>
              <a:t>实验设计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A5C97-E1F1-2FD6-BB8D-05BB12B70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878" y="5327879"/>
            <a:ext cx="6831673" cy="1086237"/>
          </a:xfrm>
        </p:spPr>
        <p:txBody>
          <a:bodyPr/>
          <a:lstStyle/>
          <a:p>
            <a:pPr algn="l"/>
            <a:r>
              <a:rPr kumimoji="1" lang="zh-CN" altLang="en-US" dirty="0"/>
              <a:t>人工智能</a:t>
            </a:r>
            <a:r>
              <a:rPr kumimoji="1" lang="en-US" altLang="zh-CN" dirty="0"/>
              <a:t>1903</a:t>
            </a:r>
            <a:r>
              <a:rPr kumimoji="1" lang="zh-CN" altLang="en-US" dirty="0"/>
              <a:t>班 王萱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人工智能</a:t>
            </a:r>
            <a:r>
              <a:rPr kumimoji="1" lang="en-US" altLang="zh-CN" dirty="0"/>
              <a:t>1904</a:t>
            </a:r>
            <a:r>
              <a:rPr kumimoji="1" lang="zh-CN" altLang="en-US" dirty="0"/>
              <a:t>班 魏良俊 吴洪涛 石纹昌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41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34E2-ABD9-727E-C8BC-5E9A520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E371-DCFE-8646-4436-839D5599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69571"/>
            <a:ext cx="10167257" cy="4397829"/>
          </a:xfrm>
        </p:spPr>
        <p:txBody>
          <a:bodyPr/>
          <a:lstStyle/>
          <a:p>
            <a:r>
              <a:rPr kumimoji="1" lang="en-US" altLang="zh-CN" sz="3200" dirty="0"/>
              <a:t>1.</a:t>
            </a:r>
            <a:r>
              <a:rPr kumimoji="1" lang="zh-CN" altLang="en-US" sz="3200" dirty="0"/>
              <a:t> 利用智能优化算法对</a:t>
            </a:r>
            <a:r>
              <a:rPr kumimoji="1" lang="en-US" altLang="zh-CN" sz="3200" dirty="0"/>
              <a:t>wine</a:t>
            </a:r>
            <a:r>
              <a:rPr kumimoji="1" lang="zh-CN" altLang="en-US" sz="3200" dirty="0"/>
              <a:t>数据集进行特征选择，并分析不同算法的效果。</a:t>
            </a:r>
            <a:endParaRPr kumimoji="1" lang="en-US" altLang="zh-CN" sz="3200" dirty="0"/>
          </a:p>
          <a:p>
            <a:r>
              <a:rPr kumimoji="1" lang="en-US" altLang="zh-CN" sz="3200" dirty="0"/>
              <a:t>2.</a:t>
            </a:r>
            <a:r>
              <a:rPr lang="zh-CN" altLang="en-US" sz="3200" dirty="0"/>
              <a:t>对</a:t>
            </a:r>
            <a:r>
              <a:rPr lang="en-US" altLang="zh-CN" sz="3200" dirty="0"/>
              <a:t>KNN</a:t>
            </a:r>
            <a:r>
              <a:rPr lang="zh-CN" altLang="en-US" sz="3200" dirty="0"/>
              <a:t>方法中</a:t>
            </a:r>
            <a:r>
              <a:rPr lang="en-US" altLang="zh-CN" sz="3200" dirty="0"/>
              <a:t>K</a:t>
            </a:r>
            <a:r>
              <a:rPr lang="zh-CN" altLang="en-US" sz="3200" dirty="0"/>
              <a:t>的取值进行灵敏性分析 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64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34E2-ABD9-727E-C8BC-5E9A520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二、使用模拟退火进行特征选择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E371-DCFE-8646-4436-839D5599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 数据编码</a:t>
            </a:r>
            <a:endParaRPr kumimoji="1" lang="en-US" altLang="zh-CN" sz="28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C40F9D-B7EC-76A6-BD49-DAC1AA8E529C}"/>
              </a:ext>
            </a:extLst>
          </p:cNvPr>
          <p:cNvSpPr txBox="1"/>
          <p:nvPr/>
        </p:nvSpPr>
        <p:spPr>
          <a:xfrm>
            <a:off x="3461657" y="30683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共</a:t>
            </a:r>
            <a:r>
              <a:rPr lang="en-US" altLang="zh-CN" sz="24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13</a:t>
            </a:r>
            <a:r>
              <a:rPr lang="zh-CN" altLang="en-US" sz="2400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个特征，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将解编码成：</a:t>
            </a:r>
            <a:endParaRPr lang="en-US" altLang="zh-CN" sz="2400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[0,1,1,0,0,1,0,1,1,0,1,0,0]</a:t>
            </a:r>
            <a:br>
              <a:rPr lang="zh-CN" altLang="en-US" sz="2400" dirty="0"/>
            </a:b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表示选择这个特征，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表示不选择这个特征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599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34E2-ABD9-727E-C8BC-5E9A520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二、使用模拟退火进行特征选择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E371-DCFE-8646-4436-839D5599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r>
              <a:rPr kumimoji="1" lang="en-US" altLang="zh-CN" sz="2800" dirty="0"/>
              <a:t>2.</a:t>
            </a:r>
            <a:r>
              <a:rPr kumimoji="1" lang="zh-CN" altLang="en-US" sz="2800" dirty="0"/>
              <a:t> 将解进行解码、归一化并进行</a:t>
            </a:r>
            <a:r>
              <a:rPr kumimoji="1" lang="en-US" altLang="zh-CN" sz="2800" dirty="0"/>
              <a:t>K</a:t>
            </a:r>
            <a:r>
              <a:rPr kumimoji="1" lang="zh-CN" altLang="en-US" sz="2800" dirty="0"/>
              <a:t>近邻分类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C70252-1640-8718-F83F-DD962596CFC8}"/>
              </a:ext>
            </a:extLst>
          </p:cNvPr>
          <p:cNvSpPr txBox="1"/>
          <p:nvPr/>
        </p:nvSpPr>
        <p:spPr>
          <a:xfrm>
            <a:off x="2242457" y="2705099"/>
            <a:ext cx="8828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CN" altLang="en-US" sz="2400" dirty="0"/>
            </a:br>
            <a:endParaRPr kumimoji="1"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94AA8-B610-811E-D998-C8C3BC40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59373"/>
            <a:ext cx="10609036" cy="20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9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34E2-ABD9-727E-C8BC-5E9A520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二、使用模拟退火进行特征选择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E371-DCFE-8646-4436-839D5599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r>
              <a:rPr kumimoji="1" lang="en-US" altLang="zh-CN" sz="2800" dirty="0"/>
              <a:t>3.</a:t>
            </a:r>
            <a:r>
              <a:rPr kumimoji="1" lang="zh-CN" altLang="en-US" sz="2800" dirty="0"/>
              <a:t> 是否转移和生成新解</a:t>
            </a:r>
            <a:endParaRPr kumimoji="1" lang="en-US" altLang="zh-CN" sz="28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B20CF1-895C-2ADC-2537-5BAB2B66058C}"/>
              </a:ext>
            </a:extLst>
          </p:cNvPr>
          <p:cNvSpPr txBox="1"/>
          <p:nvPr/>
        </p:nvSpPr>
        <p:spPr>
          <a:xfrm>
            <a:off x="2307771" y="2521059"/>
            <a:ext cx="8802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生成新解：在当前解的基础上随机选择一位进行反转，</a:t>
            </a:r>
            <a:endParaRPr kumimoji="1" lang="en-US" altLang="zh-CN" sz="2800" dirty="0"/>
          </a:p>
          <a:p>
            <a:r>
              <a:rPr kumimoji="1" lang="zh-CN" altLang="en-US" sz="2800" dirty="0"/>
              <a:t>不包括上次反转的解。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相当于带了一个小禁忌表。</a:t>
            </a:r>
          </a:p>
        </p:txBody>
      </p:sp>
    </p:spTree>
    <p:extLst>
      <p:ext uri="{BB962C8B-B14F-4D97-AF65-F5344CB8AC3E}">
        <p14:creationId xmlns:p14="http://schemas.microsoft.com/office/powerpoint/2010/main" val="145370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34E2-ABD9-727E-C8BC-5E9A520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二、使用模拟退火进行特征选择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E371-DCFE-8646-4436-839D5599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r>
              <a:rPr kumimoji="1" lang="en-US" altLang="zh-CN" sz="2800" dirty="0"/>
              <a:t>4.</a:t>
            </a:r>
            <a:r>
              <a:rPr kumimoji="1" lang="zh-CN" altLang="en-US" sz="2800" dirty="0"/>
              <a:t> 使用模拟退火进行特征选择和使用所有特征对比</a:t>
            </a:r>
            <a:endParaRPr kumimoji="1" lang="en-US" altLang="zh-CN" sz="28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80D88877-1F0C-1641-8A34-7080A04E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1906"/>
              </p:ext>
            </p:extLst>
          </p:nvPr>
        </p:nvGraphicFramePr>
        <p:xfrm>
          <a:off x="3079327" y="3112225"/>
          <a:ext cx="61857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10719054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45218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1306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带特征选择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所有特征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96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K=8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0.7009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4119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86E37C5-EA08-A2CE-3607-0D70C2A5357A}"/>
              </a:ext>
            </a:extLst>
          </p:cNvPr>
          <p:cNvSpPr txBox="1"/>
          <p:nvPr/>
        </p:nvSpPr>
        <p:spPr>
          <a:xfrm>
            <a:off x="3320143" y="2623695"/>
            <a:ext cx="341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[1, 0, 0, 1, 0, 0, 1, 1, 0, 1, 1, 1, 1]</a:t>
            </a:r>
          </a:p>
        </p:txBody>
      </p:sp>
    </p:spTree>
    <p:extLst>
      <p:ext uri="{BB962C8B-B14F-4D97-AF65-F5344CB8AC3E}">
        <p14:creationId xmlns:p14="http://schemas.microsoft.com/office/powerpoint/2010/main" val="90277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34E2-ABD9-727E-C8BC-5E9A520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三、不同</a:t>
            </a:r>
            <a:r>
              <a:rPr kumimoji="1" lang="en-US" altLang="zh-CN" dirty="0"/>
              <a:t>K</a:t>
            </a:r>
            <a:r>
              <a:rPr kumimoji="1" lang="zh-CN" altLang="en-US" dirty="0"/>
              <a:t>值对比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140E13E-51DD-1BE6-A560-942FC8A87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92311"/>
              </p:ext>
            </p:extLst>
          </p:nvPr>
        </p:nvGraphicFramePr>
        <p:xfrm>
          <a:off x="1607457" y="1503436"/>
          <a:ext cx="2137230" cy="497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615">
                  <a:extLst>
                    <a:ext uri="{9D8B030D-6E8A-4147-A177-3AD203B41FA5}">
                      <a16:colId xmlns:a16="http://schemas.microsoft.com/office/drawing/2014/main" val="1756805088"/>
                    </a:ext>
                  </a:extLst>
                </a:gridCol>
                <a:gridCol w="1068615">
                  <a:extLst>
                    <a:ext uri="{9D8B030D-6E8A-4147-A177-3AD203B41FA5}">
                      <a16:colId xmlns:a16="http://schemas.microsoft.com/office/drawing/2014/main" val="2912573089"/>
                    </a:ext>
                  </a:extLst>
                </a:gridCol>
              </a:tblGrid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10834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46975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86984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12350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0.6915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48095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0.6915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59230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15693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1064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58734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81090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82457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69073"/>
                  </a:ext>
                </a:extLst>
              </a:tr>
              <a:tr h="38289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0.6915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15705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448CEAA-2C3B-E0F3-4D1A-60320180C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949625"/>
              </p:ext>
            </p:extLst>
          </p:nvPr>
        </p:nvGraphicFramePr>
        <p:xfrm>
          <a:off x="4093029" y="1687285"/>
          <a:ext cx="7783285" cy="4680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13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34E2-ABD9-727E-C8BC-5E9A520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三、不同</a:t>
            </a:r>
            <a:r>
              <a:rPr kumimoji="1" lang="en-US" altLang="zh-CN" dirty="0"/>
              <a:t>K</a:t>
            </a:r>
            <a:r>
              <a:rPr kumimoji="1" lang="zh-CN" altLang="en-US" dirty="0"/>
              <a:t>值对比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862210-A1FF-7DAA-02EF-2A156039D221}"/>
              </a:ext>
            </a:extLst>
          </p:cNvPr>
          <p:cNvSpPr txBox="1"/>
          <p:nvPr/>
        </p:nvSpPr>
        <p:spPr>
          <a:xfrm>
            <a:off x="1730830" y="1428750"/>
            <a:ext cx="9808028" cy="502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如果选择较小的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值，就相当于用较小的领域中的训练实例进行预测，“学习”近似误差会减小，只有与输入实例较近或相似的训练实例才会对预测结果起作用，与此同时带来的问题是“学习”的估计误差会增大，换句话说，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值的减小就意味着整体模型变得复杂，容易发生过拟合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</a:p>
          <a:p>
            <a:pPr indent="457200">
              <a:lnSpc>
                <a:spcPct val="150000"/>
              </a:lnSpc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如果选择较大的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值，就相当于用较大领域中的训练实例进行预测，其优点是可以减少学习的估计误差，但缺点是学习的近似误差会增大。这时候，与输入实例较远（不相似的）训练实例也会对预测器作用，使预测发生错误，且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值的增大就意味着整体的模型变得简单。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49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C76118-FFEC-FD30-9094-E16352F0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7" y="2873829"/>
            <a:ext cx="9601200" cy="1485900"/>
          </a:xfrm>
        </p:spPr>
        <p:txBody>
          <a:bodyPr/>
          <a:lstStyle/>
          <a:p>
            <a:pPr algn="ctr"/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630014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{8E8E716C-5275-2249-8024-B1E16DCF966B}tf10001072</Template>
  <TotalTime>330</TotalTime>
  <Words>451</Words>
  <Application>Microsoft Macintosh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PingFang SC</vt:lpstr>
      <vt:lpstr>Franklin Gothic Book</vt:lpstr>
      <vt:lpstr>剪切</vt:lpstr>
      <vt:lpstr>特征选择与KNN聚类 实验设计</vt:lpstr>
      <vt:lpstr>一、实验内容</vt:lpstr>
      <vt:lpstr>二、使用模拟退火进行特征选择</vt:lpstr>
      <vt:lpstr>二、使用模拟退火进行特征选择</vt:lpstr>
      <vt:lpstr>二、使用模拟退火进行特征选择</vt:lpstr>
      <vt:lpstr>二、使用模拟退火进行特征选择</vt:lpstr>
      <vt:lpstr>三、不同K值对比</vt:lpstr>
      <vt:lpstr>三、不同K值对比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Benchmark问题求解与分析</dc:title>
  <dc:creator>萱 王</dc:creator>
  <cp:lastModifiedBy>萱 王</cp:lastModifiedBy>
  <cp:revision>17</cp:revision>
  <dcterms:created xsi:type="dcterms:W3CDTF">2022-05-05T14:09:48Z</dcterms:created>
  <dcterms:modified xsi:type="dcterms:W3CDTF">2022-06-15T08:17:10Z</dcterms:modified>
</cp:coreProperties>
</file>