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35"/>
  </p:notesMasterIdLst>
  <p:handoutMasterIdLst>
    <p:handoutMasterId r:id="rId36"/>
  </p:handoutMasterIdLst>
  <p:sldIdLst>
    <p:sldId id="691" r:id="rId2"/>
    <p:sldId id="577" r:id="rId3"/>
    <p:sldId id="634" r:id="rId4"/>
    <p:sldId id="635" r:id="rId5"/>
    <p:sldId id="636" r:id="rId6"/>
    <p:sldId id="637" r:id="rId7"/>
    <p:sldId id="698" r:id="rId8"/>
    <p:sldId id="638" r:id="rId9"/>
    <p:sldId id="639" r:id="rId10"/>
    <p:sldId id="640" r:id="rId11"/>
    <p:sldId id="699" r:id="rId12"/>
    <p:sldId id="641" r:id="rId13"/>
    <p:sldId id="642" r:id="rId14"/>
    <p:sldId id="643" r:id="rId15"/>
    <p:sldId id="708" r:id="rId16"/>
    <p:sldId id="648" r:id="rId17"/>
    <p:sldId id="649" r:id="rId18"/>
    <p:sldId id="650" r:id="rId19"/>
    <p:sldId id="651" r:id="rId20"/>
    <p:sldId id="652" r:id="rId21"/>
    <p:sldId id="653" r:id="rId22"/>
    <p:sldId id="601" r:id="rId23"/>
    <p:sldId id="602" r:id="rId24"/>
    <p:sldId id="603" r:id="rId25"/>
    <p:sldId id="701" r:id="rId26"/>
    <p:sldId id="736" r:id="rId27"/>
    <p:sldId id="654" r:id="rId28"/>
    <p:sldId id="737" r:id="rId29"/>
    <p:sldId id="606" r:id="rId30"/>
    <p:sldId id="655" r:id="rId31"/>
    <p:sldId id="738" r:id="rId32"/>
    <p:sldId id="739" r:id="rId33"/>
    <p:sldId id="740" r:id="rId34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FFFF"/>
    <a:srgbClr val="B5E3F3"/>
    <a:srgbClr val="FF0000"/>
    <a:srgbClr val="E3D9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40" autoAdjust="0"/>
    <p:restoredTop sz="86295" autoAdjust="0"/>
  </p:normalViewPr>
  <p:slideViewPr>
    <p:cSldViewPr>
      <p:cViewPr varScale="1">
        <p:scale>
          <a:sx n="108" d="100"/>
          <a:sy n="108" d="100"/>
        </p:scale>
        <p:origin x="110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8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 b="0">
                <a:effectLst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"</a:t>
            </a:r>
            <a:r>
              <a:rPr lang="zh-CN" altLang="en-US"/>
              <a:t>现代优化计算方法</a:t>
            </a:r>
            <a:r>
              <a:rPr lang="en-US" altLang="zh-CN"/>
              <a:t>"</a:t>
            </a:r>
            <a:r>
              <a:rPr lang="zh-CN" altLang="en-US"/>
              <a:t>课件</a:t>
            </a:r>
            <a:endParaRPr lang="en-US" altLang="zh-CN"/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 b="0">
                <a:effectLst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9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 b="0">
                <a:effectLst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东北大学 王洪峰 张瑞友</a:t>
            </a:r>
            <a:endParaRPr lang="en-US" altLang="zh-CN"/>
          </a:p>
        </p:txBody>
      </p:sp>
      <p:sp>
        <p:nvSpPr>
          <p:cNvPr id="299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 b="0">
                <a:effectLst/>
                <a:ea typeface="宋体" pitchFamily="2" charset="-122"/>
              </a:defRPr>
            </a:lvl1pPr>
          </a:lstStyle>
          <a:p>
            <a:pPr>
              <a:defRPr/>
            </a:pPr>
            <a:fld id="{DDA07B09-9223-444F-B851-A91A144902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1513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 b="0">
                <a:effectLst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"</a:t>
            </a:r>
            <a:r>
              <a:rPr lang="zh-CN" altLang="en-US"/>
              <a:t>现代优化计算方法</a:t>
            </a:r>
            <a:r>
              <a:rPr lang="en-US" altLang="zh-CN"/>
              <a:t>"</a:t>
            </a:r>
            <a:r>
              <a:rPr lang="zh-CN" altLang="en-US"/>
              <a:t>课件</a:t>
            </a:r>
            <a:endParaRPr lang="en-US" altLang="zh-CN"/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 b="0">
                <a:effectLst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96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 b="0">
                <a:effectLst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东北大学 王洪峰 张瑞友</a:t>
            </a:r>
            <a:endParaRPr lang="en-US" altLang="zh-CN"/>
          </a:p>
        </p:txBody>
      </p:sp>
      <p:sp>
        <p:nvSpPr>
          <p:cNvPr id="296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 b="0">
                <a:effectLst/>
                <a:ea typeface="宋体" pitchFamily="2" charset="-122"/>
              </a:defRPr>
            </a:lvl1pPr>
          </a:lstStyle>
          <a:p>
            <a:pPr>
              <a:defRPr/>
            </a:pPr>
            <a:fld id="{D10A1375-1992-43FA-BE6E-CCFDAEE06E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555653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0A1375-1992-43FA-BE6E-CCFDAEE06E5D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东北大学 王洪峰 张瑞友</a:t>
            </a:r>
            <a:endParaRPr lang="en-US" altLang="zh-CN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"</a:t>
            </a:r>
            <a:r>
              <a:rPr lang="zh-CN" altLang="en-US"/>
              <a:t>现代优化计算方法</a:t>
            </a:r>
            <a:r>
              <a:rPr lang="en-US" altLang="zh-CN"/>
              <a:t>"</a:t>
            </a:r>
            <a:r>
              <a:rPr lang="zh-CN" altLang="en-US"/>
              <a:t>课件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7812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0A1375-1992-43FA-BE6E-CCFDAEE06E5D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东北大学 王洪峰 张瑞友</a:t>
            </a:r>
            <a:endParaRPr lang="en-US" altLang="zh-CN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"</a:t>
            </a:r>
            <a:r>
              <a:rPr lang="zh-CN" altLang="en-US"/>
              <a:t>现代优化计算方法</a:t>
            </a:r>
            <a:r>
              <a:rPr lang="en-US" altLang="zh-CN"/>
              <a:t>"</a:t>
            </a:r>
            <a:r>
              <a:rPr lang="zh-CN" altLang="en-US"/>
              <a:t>课件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4854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0A1375-1992-43FA-BE6E-CCFDAEE06E5D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东北大学 王洪峰 张瑞友</a:t>
            </a:r>
            <a:endParaRPr lang="en-US" altLang="zh-CN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"</a:t>
            </a:r>
            <a:r>
              <a:rPr lang="zh-CN" altLang="en-US"/>
              <a:t>现代优化计算方法</a:t>
            </a:r>
            <a:r>
              <a:rPr lang="en-US" altLang="zh-CN"/>
              <a:t>"</a:t>
            </a:r>
            <a:r>
              <a:rPr lang="zh-CN" altLang="en-US"/>
              <a:t>课件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9293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0A1375-1992-43FA-BE6E-CCFDAEE06E5D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东北大学 王洪峰 张瑞友</a:t>
            </a:r>
            <a:endParaRPr lang="en-US" altLang="zh-CN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"</a:t>
            </a:r>
            <a:r>
              <a:rPr lang="zh-CN" altLang="en-US"/>
              <a:t>现代优化计算方法</a:t>
            </a:r>
            <a:r>
              <a:rPr lang="en-US" altLang="zh-CN"/>
              <a:t>"</a:t>
            </a:r>
            <a:r>
              <a:rPr lang="zh-CN" altLang="en-US"/>
              <a:t>课件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8912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0A1375-1992-43FA-BE6E-CCFDAEE06E5D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东北大学 王洪峰 张瑞友</a:t>
            </a:r>
            <a:endParaRPr lang="en-US" altLang="zh-CN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"</a:t>
            </a:r>
            <a:r>
              <a:rPr lang="zh-CN" altLang="en-US"/>
              <a:t>现代优化计算方法</a:t>
            </a:r>
            <a:r>
              <a:rPr lang="en-US" altLang="zh-CN"/>
              <a:t>"</a:t>
            </a:r>
            <a:r>
              <a:rPr lang="zh-CN" altLang="en-US"/>
              <a:t>课件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383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3175" y="4267200"/>
            <a:ext cx="9140825" cy="2590800"/>
            <a:chOff x="2" y="2688"/>
            <a:chExt cx="5758" cy="1632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2" y="2688"/>
              <a:ext cx="5758" cy="1632"/>
            </a:xfrm>
            <a:custGeom>
              <a:avLst/>
              <a:gdLst/>
              <a:ahLst/>
              <a:cxnLst>
                <a:cxn ang="0">
                  <a:pos x="5740" y="4316"/>
                </a:cxn>
                <a:cxn ang="0">
                  <a:pos x="0" y="4316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4316"/>
                </a:cxn>
                <a:cxn ang="0">
                  <a:pos x="5740" y="4316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20000"/>
                </a:lnSpc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3528" y="3715"/>
              <a:ext cx="792" cy="521"/>
              <a:chOff x="3527" y="3715"/>
              <a:chExt cx="792" cy="521"/>
            </a:xfrm>
          </p:grpSpPr>
          <p:sp>
            <p:nvSpPr>
              <p:cNvPr id="57" name="Oval 5"/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58" name="Oval 6"/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59" name="Oval 7"/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60" name="Oval 8"/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61" name="Oval 9"/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62" name="Freeform 10"/>
              <p:cNvSpPr>
                <a:spLocks/>
              </p:cNvSpPr>
              <p:nvPr/>
            </p:nvSpPr>
            <p:spPr bwMode="hidden">
              <a:xfrm>
                <a:off x="3575" y="3715"/>
                <a:ext cx="383" cy="161"/>
              </a:xfrm>
              <a:custGeom>
                <a:avLst/>
                <a:gdLst/>
                <a:ahLst/>
                <a:cxnLst>
                  <a:cxn ang="0">
                    <a:pos x="376" y="12"/>
                  </a:cxn>
                  <a:cxn ang="0">
                    <a:pos x="257" y="24"/>
                  </a:cxn>
                  <a:cxn ang="0">
                    <a:pos x="149" y="54"/>
                  </a:cxn>
                  <a:cxn ang="0">
                    <a:pos x="101" y="77"/>
                  </a:cxn>
                  <a:cxn ang="0">
                    <a:pos x="59" y="101"/>
                  </a:cxn>
                  <a:cxn ang="0">
                    <a:pos x="24" y="131"/>
                  </a:cxn>
                  <a:cxn ang="0">
                    <a:pos x="0" y="161"/>
                  </a:cxn>
                  <a:cxn ang="0">
                    <a:pos x="0" y="137"/>
                  </a:cxn>
                  <a:cxn ang="0">
                    <a:pos x="29" y="107"/>
                  </a:cxn>
                  <a:cxn ang="0">
                    <a:pos x="65" y="83"/>
                  </a:cxn>
                  <a:cxn ang="0">
                    <a:pos x="155" y="36"/>
                  </a:cxn>
                  <a:cxn ang="0">
                    <a:pos x="257" y="12"/>
                  </a:cxn>
                  <a:cxn ang="0">
                    <a:pos x="376" y="0"/>
                  </a:cxn>
                  <a:cxn ang="0">
                    <a:pos x="376" y="0"/>
                  </a:cxn>
                  <a:cxn ang="0">
                    <a:pos x="382" y="0"/>
                  </a:cxn>
                  <a:cxn ang="0">
                    <a:pos x="382" y="12"/>
                  </a:cxn>
                  <a:cxn ang="0">
                    <a:pos x="376" y="12"/>
                  </a:cxn>
                  <a:cxn ang="0">
                    <a:pos x="376" y="12"/>
                  </a:cxn>
                  <a:cxn ang="0">
                    <a:pos x="376" y="12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63" name="Freeform 11"/>
              <p:cNvSpPr>
                <a:spLocks/>
              </p:cNvSpPr>
              <p:nvPr/>
            </p:nvSpPr>
            <p:spPr bwMode="hidden">
              <a:xfrm>
                <a:off x="3695" y="4170"/>
                <a:ext cx="444" cy="66"/>
              </a:xfrm>
              <a:custGeom>
                <a:avLst/>
                <a:gdLst/>
                <a:ahLst/>
                <a:cxnLst>
                  <a:cxn ang="0">
                    <a:pos x="257" y="54"/>
                  </a:cxn>
                  <a:cxn ang="0">
                    <a:pos x="353" y="48"/>
                  </a:cxn>
                  <a:cxn ang="0">
                    <a:pos x="443" y="24"/>
                  </a:cxn>
                  <a:cxn ang="0">
                    <a:pos x="443" y="36"/>
                  </a:cxn>
                  <a:cxn ang="0">
                    <a:pos x="353" y="60"/>
                  </a:cxn>
                  <a:cxn ang="0">
                    <a:pos x="257" y="66"/>
                  </a:cxn>
                  <a:cxn ang="0">
                    <a:pos x="186" y="60"/>
                  </a:cxn>
                  <a:cxn ang="0">
                    <a:pos x="120" y="48"/>
                  </a:cxn>
                  <a:cxn ang="0">
                    <a:pos x="60" y="36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54" y="24"/>
                  </a:cxn>
                  <a:cxn ang="0">
                    <a:pos x="120" y="36"/>
                  </a:cxn>
                  <a:cxn ang="0">
                    <a:pos x="186" y="48"/>
                  </a:cxn>
                  <a:cxn ang="0">
                    <a:pos x="257" y="54"/>
                  </a:cxn>
                  <a:cxn ang="0">
                    <a:pos x="257" y="54"/>
                  </a:cxn>
                </a:cxnLst>
                <a:rect l="0" t="0" r="r" b="b"/>
                <a:pathLst>
                  <a:path w="443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84706"/>
                      <a:invGamma/>
                    </a:schemeClr>
                  </a:gs>
                  <a:gs pos="100000">
                    <a:schemeClr val="accent2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64" name="Freeform 12"/>
              <p:cNvSpPr>
                <a:spLocks/>
              </p:cNvSpPr>
              <p:nvPr/>
            </p:nvSpPr>
            <p:spPr bwMode="hidden">
              <a:xfrm>
                <a:off x="3527" y="3906"/>
                <a:ext cx="89" cy="216"/>
              </a:xfrm>
              <a:custGeom>
                <a:avLst/>
                <a:gdLst/>
                <a:ahLst/>
                <a:cxnLst>
                  <a:cxn ang="0">
                    <a:pos x="12" y="66"/>
                  </a:cxn>
                  <a:cxn ang="0">
                    <a:pos x="18" y="108"/>
                  </a:cxn>
                  <a:cxn ang="0">
                    <a:pos x="36" y="144"/>
                  </a:cxn>
                  <a:cxn ang="0">
                    <a:pos x="60" y="180"/>
                  </a:cxn>
                  <a:cxn ang="0">
                    <a:pos x="89" y="216"/>
                  </a:cxn>
                  <a:cxn ang="0">
                    <a:pos x="72" y="216"/>
                  </a:cxn>
                  <a:cxn ang="0">
                    <a:pos x="42" y="180"/>
                  </a:cxn>
                  <a:cxn ang="0">
                    <a:pos x="18" y="144"/>
                  </a:cxn>
                  <a:cxn ang="0">
                    <a:pos x="6" y="108"/>
                  </a:cxn>
                  <a:cxn ang="0">
                    <a:pos x="0" y="66"/>
                  </a:cxn>
                  <a:cxn ang="0">
                    <a:pos x="0" y="30"/>
                  </a:cxn>
                  <a:cxn ang="0">
                    <a:pos x="12" y="0"/>
                  </a:cxn>
                  <a:cxn ang="0">
                    <a:pos x="30" y="0"/>
                  </a:cxn>
                  <a:cxn ang="0">
                    <a:pos x="18" y="30"/>
                  </a:cxn>
                  <a:cxn ang="0">
                    <a:pos x="12" y="66"/>
                  </a:cxn>
                  <a:cxn ang="0">
                    <a:pos x="12" y="66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65" name="Freeform 13"/>
              <p:cNvSpPr>
                <a:spLocks/>
              </p:cNvSpPr>
              <p:nvPr/>
            </p:nvSpPr>
            <p:spPr bwMode="hidden">
              <a:xfrm>
                <a:off x="3569" y="3745"/>
                <a:ext cx="750" cy="461"/>
              </a:xfrm>
              <a:custGeom>
                <a:avLst/>
                <a:gdLst/>
                <a:ahLst/>
                <a:cxnLst>
                  <a:cxn ang="0">
                    <a:pos x="382" y="443"/>
                  </a:cxn>
                  <a:cxn ang="0">
                    <a:pos x="311" y="437"/>
                  </a:cxn>
                  <a:cxn ang="0">
                    <a:pos x="245" y="425"/>
                  </a:cxn>
                  <a:cxn ang="0">
                    <a:pos x="185" y="407"/>
                  </a:cxn>
                  <a:cxn ang="0">
                    <a:pos x="131" y="383"/>
                  </a:cxn>
                  <a:cxn ang="0">
                    <a:pos x="83" y="347"/>
                  </a:cxn>
                  <a:cxn ang="0">
                    <a:pos x="53" y="311"/>
                  </a:cxn>
                  <a:cxn ang="0">
                    <a:pos x="30" y="269"/>
                  </a:cxn>
                  <a:cxn ang="0">
                    <a:pos x="24" y="227"/>
                  </a:cxn>
                  <a:cxn ang="0">
                    <a:pos x="30" y="185"/>
                  </a:cxn>
                  <a:cxn ang="0">
                    <a:pos x="53" y="143"/>
                  </a:cxn>
                  <a:cxn ang="0">
                    <a:pos x="83" y="107"/>
                  </a:cxn>
                  <a:cxn ang="0">
                    <a:pos x="131" y="77"/>
                  </a:cxn>
                  <a:cxn ang="0">
                    <a:pos x="185" y="47"/>
                  </a:cxn>
                  <a:cxn ang="0">
                    <a:pos x="245" y="30"/>
                  </a:cxn>
                  <a:cxn ang="0">
                    <a:pos x="311" y="18"/>
                  </a:cxn>
                  <a:cxn ang="0">
                    <a:pos x="382" y="12"/>
                  </a:cxn>
                  <a:cxn ang="0">
                    <a:pos x="478" y="18"/>
                  </a:cxn>
                  <a:cxn ang="0">
                    <a:pos x="562" y="41"/>
                  </a:cxn>
                  <a:cxn ang="0">
                    <a:pos x="562" y="36"/>
                  </a:cxn>
                  <a:cxn ang="0">
                    <a:pos x="562" y="30"/>
                  </a:cxn>
                  <a:cxn ang="0">
                    <a:pos x="478" y="6"/>
                  </a:cxn>
                  <a:cxn ang="0">
                    <a:pos x="382" y="0"/>
                  </a:cxn>
                  <a:cxn ang="0">
                    <a:pos x="305" y="6"/>
                  </a:cxn>
                  <a:cxn ang="0">
                    <a:pos x="233" y="18"/>
                  </a:cxn>
                  <a:cxn ang="0">
                    <a:pos x="167" y="41"/>
                  </a:cxn>
                  <a:cxn ang="0">
                    <a:pos x="113" y="65"/>
                  </a:cxn>
                  <a:cxn ang="0">
                    <a:pos x="65" y="101"/>
                  </a:cxn>
                  <a:cxn ang="0">
                    <a:pos x="30" y="137"/>
                  </a:cxn>
                  <a:cxn ang="0">
                    <a:pos x="6" y="179"/>
                  </a:cxn>
                  <a:cxn ang="0">
                    <a:pos x="0" y="227"/>
                  </a:cxn>
                  <a:cxn ang="0">
                    <a:pos x="6" y="275"/>
                  </a:cxn>
                  <a:cxn ang="0">
                    <a:pos x="30" y="317"/>
                  </a:cxn>
                  <a:cxn ang="0">
                    <a:pos x="65" y="359"/>
                  </a:cxn>
                  <a:cxn ang="0">
                    <a:pos x="113" y="395"/>
                  </a:cxn>
                  <a:cxn ang="0">
                    <a:pos x="167" y="419"/>
                  </a:cxn>
                  <a:cxn ang="0">
                    <a:pos x="233" y="443"/>
                  </a:cxn>
                  <a:cxn ang="0">
                    <a:pos x="305" y="455"/>
                  </a:cxn>
                  <a:cxn ang="0">
                    <a:pos x="382" y="461"/>
                  </a:cxn>
                  <a:cxn ang="0">
                    <a:pos x="448" y="455"/>
                  </a:cxn>
                  <a:cxn ang="0">
                    <a:pos x="508" y="449"/>
                  </a:cxn>
                  <a:cxn ang="0">
                    <a:pos x="609" y="413"/>
                  </a:cxn>
                  <a:cxn ang="0">
                    <a:pos x="657" y="389"/>
                  </a:cxn>
                  <a:cxn ang="0">
                    <a:pos x="693" y="359"/>
                  </a:cxn>
                  <a:cxn ang="0">
                    <a:pos x="723" y="329"/>
                  </a:cxn>
                  <a:cxn ang="0">
                    <a:pos x="747" y="293"/>
                  </a:cxn>
                  <a:cxn ang="0">
                    <a:pos x="741" y="287"/>
                  </a:cxn>
                  <a:cxn ang="0">
                    <a:pos x="729" y="281"/>
                  </a:cxn>
                  <a:cxn ang="0">
                    <a:pos x="711" y="317"/>
                  </a:cxn>
                  <a:cxn ang="0">
                    <a:pos x="681" y="347"/>
                  </a:cxn>
                  <a:cxn ang="0">
                    <a:pos x="645" y="377"/>
                  </a:cxn>
                  <a:cxn ang="0">
                    <a:pos x="604" y="401"/>
                  </a:cxn>
                  <a:cxn ang="0">
                    <a:pos x="502" y="431"/>
                  </a:cxn>
                  <a:cxn ang="0">
                    <a:pos x="442" y="443"/>
                  </a:cxn>
                  <a:cxn ang="0">
                    <a:pos x="382" y="443"/>
                  </a:cxn>
                  <a:cxn ang="0">
                    <a:pos x="382" y="443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66" name="Freeform 14"/>
              <p:cNvSpPr>
                <a:spLocks/>
              </p:cNvSpPr>
              <p:nvPr/>
            </p:nvSpPr>
            <p:spPr bwMode="hidden">
              <a:xfrm>
                <a:off x="4037" y="3721"/>
                <a:ext cx="96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8" y="18"/>
                  </a:cxn>
                  <a:cxn ang="0">
                    <a:pos x="96" y="30"/>
                  </a:cxn>
                  <a:cxn ang="0">
                    <a:pos x="96" y="24"/>
                  </a:cxn>
                  <a:cxn ang="0">
                    <a:pos x="96" y="18"/>
                  </a:cxn>
                  <a:cxn ang="0">
                    <a:pos x="48" y="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67" name="Oval 15"/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</p:grpSp>
        <p:grpSp>
          <p:nvGrpSpPr>
            <p:cNvPr id="7" name="Group 16"/>
            <p:cNvGrpSpPr>
              <a:grpSpLocks/>
            </p:cNvGrpSpPr>
            <p:nvPr userDrawn="1"/>
          </p:nvGrpSpPr>
          <p:grpSpPr bwMode="auto">
            <a:xfrm>
              <a:off x="1776" y="3631"/>
              <a:ext cx="1626" cy="683"/>
              <a:chOff x="1776" y="3631"/>
              <a:chExt cx="1626" cy="683"/>
            </a:xfrm>
          </p:grpSpPr>
          <p:sp>
            <p:nvSpPr>
              <p:cNvPr id="39" name="Oval 17"/>
              <p:cNvSpPr>
                <a:spLocks noChangeArrowheads="1"/>
              </p:cNvSpPr>
              <p:nvPr/>
            </p:nvSpPr>
            <p:spPr bwMode="hidden">
              <a:xfrm>
                <a:off x="2268" y="3934"/>
                <a:ext cx="638" cy="3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40" name="Oval 18"/>
              <p:cNvSpPr>
                <a:spLocks noChangeArrowheads="1"/>
              </p:cNvSpPr>
              <p:nvPr/>
            </p:nvSpPr>
            <p:spPr bwMode="hidden">
              <a:xfrm>
                <a:off x="2314" y="3958"/>
                <a:ext cx="543" cy="332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41" name="Oval 19"/>
              <p:cNvSpPr>
                <a:spLocks noChangeArrowheads="1"/>
              </p:cNvSpPr>
              <p:nvPr/>
            </p:nvSpPr>
            <p:spPr bwMode="hidden">
              <a:xfrm>
                <a:off x="2341" y="3979"/>
                <a:ext cx="501" cy="29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42" name="Oval 20"/>
              <p:cNvSpPr>
                <a:spLocks noChangeArrowheads="1"/>
              </p:cNvSpPr>
              <p:nvPr/>
            </p:nvSpPr>
            <p:spPr bwMode="hidden">
              <a:xfrm>
                <a:off x="2368" y="3997"/>
                <a:ext cx="444" cy="258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43" name="Oval 21"/>
              <p:cNvSpPr>
                <a:spLocks noChangeArrowheads="1"/>
              </p:cNvSpPr>
              <p:nvPr/>
            </p:nvSpPr>
            <p:spPr bwMode="hidden">
              <a:xfrm>
                <a:off x="2385" y="4005"/>
                <a:ext cx="413" cy="240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44" name="Oval 22"/>
              <p:cNvSpPr>
                <a:spLocks noChangeArrowheads="1"/>
              </p:cNvSpPr>
              <p:nvPr/>
            </p:nvSpPr>
            <p:spPr bwMode="hidden">
              <a:xfrm>
                <a:off x="2437" y="4026"/>
                <a:ext cx="306" cy="192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45" name="Oval 23"/>
              <p:cNvSpPr>
                <a:spLocks noChangeArrowheads="1"/>
              </p:cNvSpPr>
              <p:nvPr/>
            </p:nvSpPr>
            <p:spPr bwMode="hidden">
              <a:xfrm>
                <a:off x="2476" y="4056"/>
                <a:ext cx="227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46" name="Oval 24"/>
              <p:cNvSpPr>
                <a:spLocks noChangeArrowheads="1"/>
              </p:cNvSpPr>
              <p:nvPr/>
            </p:nvSpPr>
            <p:spPr bwMode="hidden">
              <a:xfrm>
                <a:off x="2542" y="4097"/>
                <a:ext cx="90" cy="60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47" name="Freeform 25"/>
              <p:cNvSpPr>
                <a:spLocks/>
              </p:cNvSpPr>
              <p:nvPr/>
            </p:nvSpPr>
            <p:spPr bwMode="hidden">
              <a:xfrm>
                <a:off x="2585" y="3822"/>
                <a:ext cx="449" cy="18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78" y="12"/>
                  </a:cxn>
                  <a:cxn ang="0">
                    <a:pos x="150" y="18"/>
                  </a:cxn>
                  <a:cxn ang="0">
                    <a:pos x="215" y="36"/>
                  </a:cxn>
                  <a:cxn ang="0">
                    <a:pos x="275" y="60"/>
                  </a:cxn>
                  <a:cxn ang="0">
                    <a:pos x="329" y="84"/>
                  </a:cxn>
                  <a:cxn ang="0">
                    <a:pos x="377" y="114"/>
                  </a:cxn>
                  <a:cxn ang="0">
                    <a:pos x="419" y="150"/>
                  </a:cxn>
                  <a:cxn ang="0">
                    <a:pos x="448" y="186"/>
                  </a:cxn>
                  <a:cxn ang="0">
                    <a:pos x="448" y="162"/>
                  </a:cxn>
                  <a:cxn ang="0">
                    <a:pos x="413" y="126"/>
                  </a:cxn>
                  <a:cxn ang="0">
                    <a:pos x="371" y="96"/>
                  </a:cxn>
                  <a:cxn ang="0">
                    <a:pos x="323" y="66"/>
                  </a:cxn>
                  <a:cxn ang="0">
                    <a:pos x="269" y="48"/>
                  </a:cxn>
                  <a:cxn ang="0">
                    <a:pos x="144" y="12"/>
                  </a:cxn>
                  <a:cxn ang="0">
                    <a:pos x="78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6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48" name="Freeform 26"/>
              <p:cNvSpPr>
                <a:spLocks/>
              </p:cNvSpPr>
              <p:nvPr/>
            </p:nvSpPr>
            <p:spPr bwMode="hidden">
              <a:xfrm>
                <a:off x="2142" y="3852"/>
                <a:ext cx="892" cy="462"/>
              </a:xfrm>
              <a:custGeom>
                <a:avLst/>
                <a:gdLst/>
                <a:ahLst/>
                <a:cxnLst>
                  <a:cxn ang="0">
                    <a:pos x="23" y="276"/>
                  </a:cxn>
                  <a:cxn ang="0">
                    <a:pos x="29" y="222"/>
                  </a:cxn>
                  <a:cxn ang="0">
                    <a:pos x="59" y="174"/>
                  </a:cxn>
                  <a:cxn ang="0">
                    <a:pos x="95" y="132"/>
                  </a:cxn>
                  <a:cxn ang="0">
                    <a:pos x="149" y="96"/>
                  </a:cxn>
                  <a:cxn ang="0">
                    <a:pos x="209" y="60"/>
                  </a:cxn>
                  <a:cxn ang="0">
                    <a:pos x="281" y="36"/>
                  </a:cxn>
                  <a:cxn ang="0">
                    <a:pos x="364" y="24"/>
                  </a:cxn>
                  <a:cxn ang="0">
                    <a:pos x="448" y="18"/>
                  </a:cxn>
                  <a:cxn ang="0">
                    <a:pos x="532" y="24"/>
                  </a:cxn>
                  <a:cxn ang="0">
                    <a:pos x="609" y="36"/>
                  </a:cxn>
                  <a:cxn ang="0">
                    <a:pos x="681" y="60"/>
                  </a:cxn>
                  <a:cxn ang="0">
                    <a:pos x="741" y="96"/>
                  </a:cxn>
                  <a:cxn ang="0">
                    <a:pos x="795" y="132"/>
                  </a:cxn>
                  <a:cxn ang="0">
                    <a:pos x="831" y="174"/>
                  </a:cxn>
                  <a:cxn ang="0">
                    <a:pos x="861" y="222"/>
                  </a:cxn>
                  <a:cxn ang="0">
                    <a:pos x="867" y="276"/>
                  </a:cxn>
                  <a:cxn ang="0">
                    <a:pos x="855" y="330"/>
                  </a:cxn>
                  <a:cxn ang="0">
                    <a:pos x="831" y="378"/>
                  </a:cxn>
                  <a:cxn ang="0">
                    <a:pos x="783" y="426"/>
                  </a:cxn>
                  <a:cxn ang="0">
                    <a:pos x="723" y="462"/>
                  </a:cxn>
                  <a:cxn ang="0">
                    <a:pos x="765" y="462"/>
                  </a:cxn>
                  <a:cxn ang="0">
                    <a:pos x="819" y="426"/>
                  </a:cxn>
                  <a:cxn ang="0">
                    <a:pos x="855" y="378"/>
                  </a:cxn>
                  <a:cxn ang="0">
                    <a:pos x="884" y="330"/>
                  </a:cxn>
                  <a:cxn ang="0">
                    <a:pos x="890" y="276"/>
                  </a:cxn>
                  <a:cxn ang="0">
                    <a:pos x="884" y="222"/>
                  </a:cxn>
                  <a:cxn ang="0">
                    <a:pos x="855" y="168"/>
                  </a:cxn>
                  <a:cxn ang="0">
                    <a:pos x="813" y="120"/>
                  </a:cxn>
                  <a:cxn ang="0">
                    <a:pos x="759" y="84"/>
                  </a:cxn>
                  <a:cxn ang="0">
                    <a:pos x="693" y="48"/>
                  </a:cxn>
                  <a:cxn ang="0">
                    <a:pos x="621" y="24"/>
                  </a:cxn>
                  <a:cxn ang="0">
                    <a:pos x="538" y="6"/>
                  </a:cxn>
                  <a:cxn ang="0">
                    <a:pos x="448" y="0"/>
                  </a:cxn>
                  <a:cxn ang="0">
                    <a:pos x="358" y="6"/>
                  </a:cxn>
                  <a:cxn ang="0">
                    <a:pos x="275" y="24"/>
                  </a:cxn>
                  <a:cxn ang="0">
                    <a:pos x="197" y="48"/>
                  </a:cxn>
                  <a:cxn ang="0">
                    <a:pos x="131" y="84"/>
                  </a:cxn>
                  <a:cxn ang="0">
                    <a:pos x="77" y="120"/>
                  </a:cxn>
                  <a:cxn ang="0">
                    <a:pos x="35" y="168"/>
                  </a:cxn>
                  <a:cxn ang="0">
                    <a:pos x="12" y="222"/>
                  </a:cxn>
                  <a:cxn ang="0">
                    <a:pos x="0" y="276"/>
                  </a:cxn>
                  <a:cxn ang="0">
                    <a:pos x="6" y="330"/>
                  </a:cxn>
                  <a:cxn ang="0">
                    <a:pos x="35" y="378"/>
                  </a:cxn>
                  <a:cxn ang="0">
                    <a:pos x="71" y="426"/>
                  </a:cxn>
                  <a:cxn ang="0">
                    <a:pos x="125" y="462"/>
                  </a:cxn>
                  <a:cxn ang="0">
                    <a:pos x="167" y="462"/>
                  </a:cxn>
                  <a:cxn ang="0">
                    <a:pos x="107" y="426"/>
                  </a:cxn>
                  <a:cxn ang="0">
                    <a:pos x="59" y="378"/>
                  </a:cxn>
                  <a:cxn ang="0">
                    <a:pos x="35" y="330"/>
                  </a:cxn>
                  <a:cxn ang="0">
                    <a:pos x="23" y="276"/>
                  </a:cxn>
                  <a:cxn ang="0">
                    <a:pos x="23" y="276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4706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49" name="Freeform 27"/>
              <p:cNvSpPr>
                <a:spLocks/>
              </p:cNvSpPr>
              <p:nvPr/>
            </p:nvSpPr>
            <p:spPr bwMode="hidden">
              <a:xfrm>
                <a:off x="2082" y="3828"/>
                <a:ext cx="407" cy="486"/>
              </a:xfrm>
              <a:custGeom>
                <a:avLst/>
                <a:gdLst/>
                <a:ahLst/>
                <a:cxnLst>
                  <a:cxn ang="0">
                    <a:pos x="18" y="300"/>
                  </a:cxn>
                  <a:cxn ang="0">
                    <a:pos x="24" y="246"/>
                  </a:cxn>
                  <a:cxn ang="0">
                    <a:pos x="48" y="198"/>
                  </a:cxn>
                  <a:cxn ang="0">
                    <a:pos x="83" y="150"/>
                  </a:cxn>
                  <a:cxn ang="0">
                    <a:pos x="131" y="108"/>
                  </a:cxn>
                  <a:cxn ang="0">
                    <a:pos x="185" y="72"/>
                  </a:cxn>
                  <a:cxn ang="0">
                    <a:pos x="251" y="42"/>
                  </a:cxn>
                  <a:cxn ang="0">
                    <a:pos x="329" y="24"/>
                  </a:cxn>
                  <a:cxn ang="0">
                    <a:pos x="406" y="6"/>
                  </a:cxn>
                  <a:cxn ang="0">
                    <a:pos x="406" y="0"/>
                  </a:cxn>
                  <a:cxn ang="0">
                    <a:pos x="323" y="12"/>
                  </a:cxn>
                  <a:cxn ang="0">
                    <a:pos x="245" y="36"/>
                  </a:cxn>
                  <a:cxn ang="0">
                    <a:pos x="179" y="66"/>
                  </a:cxn>
                  <a:cxn ang="0">
                    <a:pos x="119" y="102"/>
                  </a:cxn>
                  <a:cxn ang="0">
                    <a:pos x="72" y="144"/>
                  </a:cxn>
                  <a:cxn ang="0">
                    <a:pos x="30" y="192"/>
                  </a:cxn>
                  <a:cxn ang="0">
                    <a:pos x="6" y="246"/>
                  </a:cxn>
                  <a:cxn ang="0">
                    <a:pos x="0" y="300"/>
                  </a:cxn>
                  <a:cxn ang="0">
                    <a:pos x="6" y="348"/>
                  </a:cxn>
                  <a:cxn ang="0">
                    <a:pos x="30" y="396"/>
                  </a:cxn>
                  <a:cxn ang="0">
                    <a:pos x="66" y="444"/>
                  </a:cxn>
                  <a:cxn ang="0">
                    <a:pos x="107" y="486"/>
                  </a:cxn>
                  <a:cxn ang="0">
                    <a:pos x="131" y="486"/>
                  </a:cxn>
                  <a:cxn ang="0">
                    <a:pos x="83" y="450"/>
                  </a:cxn>
                  <a:cxn ang="0">
                    <a:pos x="48" y="402"/>
                  </a:cxn>
                  <a:cxn ang="0">
                    <a:pos x="24" y="354"/>
                  </a:cxn>
                  <a:cxn ang="0">
                    <a:pos x="18" y="300"/>
                  </a:cxn>
                  <a:cxn ang="0">
                    <a:pos x="18" y="300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50" name="Freeform 28"/>
              <p:cNvSpPr>
                <a:spLocks/>
              </p:cNvSpPr>
              <p:nvPr/>
            </p:nvSpPr>
            <p:spPr bwMode="hidden">
              <a:xfrm>
                <a:off x="2987" y="4044"/>
                <a:ext cx="108" cy="252"/>
              </a:xfrm>
              <a:custGeom>
                <a:avLst/>
                <a:gdLst/>
                <a:ahLst/>
                <a:cxnLst>
                  <a:cxn ang="0">
                    <a:pos x="89" y="84"/>
                  </a:cxn>
                  <a:cxn ang="0">
                    <a:pos x="83" y="132"/>
                  </a:cxn>
                  <a:cxn ang="0">
                    <a:pos x="65" y="174"/>
                  </a:cxn>
                  <a:cxn ang="0">
                    <a:pos x="36" y="216"/>
                  </a:cxn>
                  <a:cxn ang="0">
                    <a:pos x="0" y="252"/>
                  </a:cxn>
                  <a:cxn ang="0">
                    <a:pos x="18" y="252"/>
                  </a:cxn>
                  <a:cxn ang="0">
                    <a:pos x="53" y="216"/>
                  </a:cxn>
                  <a:cxn ang="0">
                    <a:pos x="83" y="174"/>
                  </a:cxn>
                  <a:cxn ang="0">
                    <a:pos x="101" y="132"/>
                  </a:cxn>
                  <a:cxn ang="0">
                    <a:pos x="107" y="84"/>
                  </a:cxn>
                  <a:cxn ang="0">
                    <a:pos x="101" y="42"/>
                  </a:cxn>
                  <a:cxn ang="0">
                    <a:pos x="89" y="0"/>
                  </a:cxn>
                  <a:cxn ang="0">
                    <a:pos x="65" y="0"/>
                  </a:cxn>
                  <a:cxn ang="0">
                    <a:pos x="83" y="42"/>
                  </a:cxn>
                  <a:cxn ang="0">
                    <a:pos x="89" y="84"/>
                  </a:cxn>
                  <a:cxn ang="0">
                    <a:pos x="89" y="84"/>
                  </a:cxn>
                </a:cxnLst>
                <a:rect l="0" t="0" r="r" b="b"/>
                <a:pathLst>
                  <a:path w="107" h="252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1961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51" name="Freeform 29"/>
              <p:cNvSpPr>
                <a:spLocks/>
              </p:cNvSpPr>
              <p:nvPr/>
            </p:nvSpPr>
            <p:spPr bwMode="hidden">
              <a:xfrm>
                <a:off x="2068" y="3685"/>
                <a:ext cx="835" cy="150"/>
              </a:xfrm>
              <a:custGeom>
                <a:avLst/>
                <a:gdLst/>
                <a:ahLst/>
                <a:cxnLst>
                  <a:cxn ang="0">
                    <a:pos x="518" y="18"/>
                  </a:cxn>
                  <a:cxn ang="0">
                    <a:pos x="597" y="24"/>
                  </a:cxn>
                  <a:cxn ang="0">
                    <a:pos x="682" y="30"/>
                  </a:cxn>
                  <a:cxn ang="0">
                    <a:pos x="755" y="42"/>
                  </a:cxn>
                  <a:cxn ang="0">
                    <a:pos x="828" y="60"/>
                  </a:cxn>
                  <a:cxn ang="0">
                    <a:pos x="835" y="42"/>
                  </a:cxn>
                  <a:cxn ang="0">
                    <a:pos x="761" y="24"/>
                  </a:cxn>
                  <a:cxn ang="0">
                    <a:pos x="688" y="12"/>
                  </a:cxn>
                  <a:cxn ang="0">
                    <a:pos x="603" y="6"/>
                  </a:cxn>
                  <a:cxn ang="0">
                    <a:pos x="518" y="0"/>
                  </a:cxn>
                  <a:cxn ang="0">
                    <a:pos x="372" y="12"/>
                  </a:cxn>
                  <a:cxn ang="0">
                    <a:pos x="232" y="36"/>
                  </a:cxn>
                  <a:cxn ang="0">
                    <a:pos x="110" y="78"/>
                  </a:cxn>
                  <a:cxn ang="0">
                    <a:pos x="0" y="132"/>
                  </a:cxn>
                  <a:cxn ang="0">
                    <a:pos x="19" y="150"/>
                  </a:cxn>
                  <a:cxn ang="0">
                    <a:pos x="122" y="96"/>
                  </a:cxn>
                  <a:cxn ang="0">
                    <a:pos x="244" y="54"/>
                  </a:cxn>
                  <a:cxn ang="0">
                    <a:pos x="378" y="30"/>
                  </a:cxn>
                  <a:cxn ang="0">
                    <a:pos x="518" y="18"/>
                  </a:cxn>
                  <a:cxn ang="0">
                    <a:pos x="518" y="18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52" name="Freeform 30"/>
              <p:cNvSpPr>
                <a:spLocks/>
              </p:cNvSpPr>
              <p:nvPr/>
            </p:nvSpPr>
            <p:spPr bwMode="hidden">
              <a:xfrm>
                <a:off x="1867" y="3853"/>
                <a:ext cx="171" cy="461"/>
              </a:xfrm>
              <a:custGeom>
                <a:avLst/>
                <a:gdLst/>
                <a:ahLst/>
                <a:cxnLst>
                  <a:cxn ang="0">
                    <a:pos x="31" y="263"/>
                  </a:cxn>
                  <a:cxn ang="0">
                    <a:pos x="43" y="191"/>
                  </a:cxn>
                  <a:cxn ang="0">
                    <a:pos x="67" y="131"/>
                  </a:cxn>
                  <a:cxn ang="0">
                    <a:pos x="116" y="72"/>
                  </a:cxn>
                  <a:cxn ang="0">
                    <a:pos x="171" y="18"/>
                  </a:cxn>
                  <a:cxn ang="0">
                    <a:pos x="153" y="0"/>
                  </a:cxn>
                  <a:cxn ang="0">
                    <a:pos x="86" y="60"/>
                  </a:cxn>
                  <a:cxn ang="0">
                    <a:pos x="43" y="120"/>
                  </a:cxn>
                  <a:cxn ang="0">
                    <a:pos x="13" y="191"/>
                  </a:cxn>
                  <a:cxn ang="0">
                    <a:pos x="0" y="263"/>
                  </a:cxn>
                  <a:cxn ang="0">
                    <a:pos x="6" y="317"/>
                  </a:cxn>
                  <a:cxn ang="0">
                    <a:pos x="25" y="365"/>
                  </a:cxn>
                  <a:cxn ang="0">
                    <a:pos x="49" y="413"/>
                  </a:cxn>
                  <a:cxn ang="0">
                    <a:pos x="86" y="461"/>
                  </a:cxn>
                  <a:cxn ang="0">
                    <a:pos x="122" y="461"/>
                  </a:cxn>
                  <a:cxn ang="0">
                    <a:pos x="86" y="413"/>
                  </a:cxn>
                  <a:cxn ang="0">
                    <a:pos x="55" y="365"/>
                  </a:cxn>
                  <a:cxn ang="0">
                    <a:pos x="37" y="317"/>
                  </a:cxn>
                  <a:cxn ang="0">
                    <a:pos x="31" y="263"/>
                  </a:cxn>
                  <a:cxn ang="0">
                    <a:pos x="31" y="263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53" name="Freeform 31"/>
              <p:cNvSpPr>
                <a:spLocks/>
              </p:cNvSpPr>
              <p:nvPr/>
            </p:nvSpPr>
            <p:spPr bwMode="hidden">
              <a:xfrm>
                <a:off x="2951" y="3751"/>
                <a:ext cx="360" cy="563"/>
              </a:xfrm>
              <a:custGeom>
                <a:avLst/>
                <a:gdLst/>
                <a:ahLst/>
                <a:cxnLst>
                  <a:cxn ang="0">
                    <a:pos x="360" y="365"/>
                  </a:cxn>
                  <a:cxn ang="0">
                    <a:pos x="353" y="305"/>
                  </a:cxn>
                  <a:cxn ang="0">
                    <a:pos x="335" y="251"/>
                  </a:cxn>
                  <a:cxn ang="0">
                    <a:pos x="305" y="204"/>
                  </a:cxn>
                  <a:cxn ang="0">
                    <a:pos x="262" y="156"/>
                  </a:cxn>
                  <a:cxn ang="0">
                    <a:pos x="213" y="108"/>
                  </a:cxn>
                  <a:cxn ang="0">
                    <a:pos x="159" y="66"/>
                  </a:cxn>
                  <a:cxn ang="0">
                    <a:pos x="92" y="30"/>
                  </a:cxn>
                  <a:cxn ang="0">
                    <a:pos x="19" y="0"/>
                  </a:cxn>
                  <a:cxn ang="0">
                    <a:pos x="0" y="12"/>
                  </a:cxn>
                  <a:cxn ang="0">
                    <a:pos x="67" y="42"/>
                  </a:cxn>
                  <a:cxn ang="0">
                    <a:pos x="134" y="78"/>
                  </a:cxn>
                  <a:cxn ang="0">
                    <a:pos x="189" y="114"/>
                  </a:cxn>
                  <a:cxn ang="0">
                    <a:pos x="238" y="162"/>
                  </a:cxn>
                  <a:cxn ang="0">
                    <a:pos x="274" y="210"/>
                  </a:cxn>
                  <a:cxn ang="0">
                    <a:pos x="299" y="257"/>
                  </a:cxn>
                  <a:cxn ang="0">
                    <a:pos x="317" y="311"/>
                  </a:cxn>
                  <a:cxn ang="0">
                    <a:pos x="323" y="365"/>
                  </a:cxn>
                  <a:cxn ang="0">
                    <a:pos x="317" y="419"/>
                  </a:cxn>
                  <a:cxn ang="0">
                    <a:pos x="299" y="467"/>
                  </a:cxn>
                  <a:cxn ang="0">
                    <a:pos x="274" y="515"/>
                  </a:cxn>
                  <a:cxn ang="0">
                    <a:pos x="238" y="563"/>
                  </a:cxn>
                  <a:cxn ang="0">
                    <a:pos x="268" y="563"/>
                  </a:cxn>
                  <a:cxn ang="0">
                    <a:pos x="311" y="515"/>
                  </a:cxn>
                  <a:cxn ang="0">
                    <a:pos x="335" y="467"/>
                  </a:cxn>
                  <a:cxn ang="0">
                    <a:pos x="353" y="419"/>
                  </a:cxn>
                  <a:cxn ang="0">
                    <a:pos x="360" y="365"/>
                  </a:cxn>
                  <a:cxn ang="0">
                    <a:pos x="360" y="36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54" name="Freeform 32"/>
              <p:cNvSpPr>
                <a:spLocks/>
              </p:cNvSpPr>
              <p:nvPr/>
            </p:nvSpPr>
            <p:spPr bwMode="hidden">
              <a:xfrm>
                <a:off x="2318" y="3631"/>
                <a:ext cx="1078" cy="425"/>
              </a:xfrm>
              <a:custGeom>
                <a:avLst/>
                <a:gdLst/>
                <a:ahLst/>
                <a:cxnLst>
                  <a:cxn ang="0">
                    <a:pos x="1053" y="425"/>
                  </a:cxn>
                  <a:cxn ang="0">
                    <a:pos x="1078" y="419"/>
                  </a:cxn>
                  <a:cxn ang="0">
                    <a:pos x="1066" y="377"/>
                  </a:cxn>
                  <a:cxn ang="0">
                    <a:pos x="1047" y="336"/>
                  </a:cxn>
                  <a:cxn ang="0">
                    <a:pos x="986" y="252"/>
                  </a:cxn>
                  <a:cxn ang="0">
                    <a:pos x="907" y="180"/>
                  </a:cxn>
                  <a:cxn ang="0">
                    <a:pos x="810" y="120"/>
                  </a:cxn>
                  <a:cxn ang="0">
                    <a:pos x="694" y="72"/>
                  </a:cxn>
                  <a:cxn ang="0">
                    <a:pos x="560" y="30"/>
                  </a:cxn>
                  <a:cxn ang="0">
                    <a:pos x="420" y="6"/>
                  </a:cxn>
                  <a:cxn ang="0">
                    <a:pos x="268" y="0"/>
                  </a:cxn>
                  <a:cxn ang="0">
                    <a:pos x="134" y="6"/>
                  </a:cxn>
                  <a:cxn ang="0">
                    <a:pos x="0" y="24"/>
                  </a:cxn>
                  <a:cxn ang="0">
                    <a:pos x="12" y="36"/>
                  </a:cxn>
                  <a:cxn ang="0">
                    <a:pos x="134" y="18"/>
                  </a:cxn>
                  <a:cxn ang="0">
                    <a:pos x="268" y="12"/>
                  </a:cxn>
                  <a:cxn ang="0">
                    <a:pos x="420" y="18"/>
                  </a:cxn>
                  <a:cxn ang="0">
                    <a:pos x="554" y="42"/>
                  </a:cxn>
                  <a:cxn ang="0">
                    <a:pos x="682" y="84"/>
                  </a:cxn>
                  <a:cxn ang="0">
                    <a:pos x="798" y="132"/>
                  </a:cxn>
                  <a:cxn ang="0">
                    <a:pos x="895" y="192"/>
                  </a:cxn>
                  <a:cxn ang="0">
                    <a:pos x="968" y="264"/>
                  </a:cxn>
                  <a:cxn ang="0">
                    <a:pos x="999" y="300"/>
                  </a:cxn>
                  <a:cxn ang="0">
                    <a:pos x="1023" y="342"/>
                  </a:cxn>
                  <a:cxn ang="0">
                    <a:pos x="1041" y="383"/>
                  </a:cxn>
                  <a:cxn ang="0">
                    <a:pos x="1053" y="425"/>
                  </a:cxn>
                  <a:cxn ang="0">
                    <a:pos x="1053" y="425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55" name="Freeform 33"/>
              <p:cNvSpPr>
                <a:spLocks/>
              </p:cNvSpPr>
              <p:nvPr/>
            </p:nvSpPr>
            <p:spPr bwMode="hidden">
              <a:xfrm>
                <a:off x="3304" y="4080"/>
                <a:ext cx="98" cy="234"/>
              </a:xfrm>
              <a:custGeom>
                <a:avLst/>
                <a:gdLst/>
                <a:ahLst/>
                <a:cxnLst>
                  <a:cxn ang="0">
                    <a:pos x="0" y="234"/>
                  </a:cxn>
                  <a:cxn ang="0">
                    <a:pos x="25" y="234"/>
                  </a:cxn>
                  <a:cxn ang="0">
                    <a:pos x="55" y="186"/>
                  </a:cxn>
                  <a:cxn ang="0">
                    <a:pos x="80" y="138"/>
                  </a:cxn>
                  <a:cxn ang="0">
                    <a:pos x="92" y="90"/>
                  </a:cxn>
                  <a:cxn ang="0">
                    <a:pos x="98" y="36"/>
                  </a:cxn>
                  <a:cxn ang="0">
                    <a:pos x="98" y="0"/>
                  </a:cxn>
                  <a:cxn ang="0">
                    <a:pos x="74" y="0"/>
                  </a:cxn>
                  <a:cxn ang="0">
                    <a:pos x="74" y="36"/>
                  </a:cxn>
                  <a:cxn ang="0">
                    <a:pos x="67" y="90"/>
                  </a:cxn>
                  <a:cxn ang="0">
                    <a:pos x="55" y="138"/>
                  </a:cxn>
                  <a:cxn ang="0">
                    <a:pos x="31" y="186"/>
                  </a:cxn>
                  <a:cxn ang="0">
                    <a:pos x="0" y="234"/>
                  </a:cxn>
                  <a:cxn ang="0">
                    <a:pos x="0" y="234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56" name="Freeform 34"/>
              <p:cNvSpPr>
                <a:spLocks/>
              </p:cNvSpPr>
              <p:nvPr/>
            </p:nvSpPr>
            <p:spPr bwMode="hidden">
              <a:xfrm>
                <a:off x="1776" y="3673"/>
                <a:ext cx="481" cy="641"/>
              </a:xfrm>
              <a:custGeom>
                <a:avLst/>
                <a:gdLst/>
                <a:ahLst/>
                <a:cxnLst>
                  <a:cxn ang="0">
                    <a:pos x="18" y="443"/>
                  </a:cxn>
                  <a:cxn ang="0">
                    <a:pos x="24" y="371"/>
                  </a:cxn>
                  <a:cxn ang="0">
                    <a:pos x="55" y="305"/>
                  </a:cxn>
                  <a:cxn ang="0">
                    <a:pos x="91" y="246"/>
                  </a:cxn>
                  <a:cxn ang="0">
                    <a:pos x="146" y="186"/>
                  </a:cxn>
                  <a:cxn ang="0">
                    <a:pos x="213" y="132"/>
                  </a:cxn>
                  <a:cxn ang="0">
                    <a:pos x="292" y="84"/>
                  </a:cxn>
                  <a:cxn ang="0">
                    <a:pos x="384" y="48"/>
                  </a:cxn>
                  <a:cxn ang="0">
                    <a:pos x="481" y="12"/>
                  </a:cxn>
                  <a:cxn ang="0">
                    <a:pos x="457" y="0"/>
                  </a:cxn>
                  <a:cxn ang="0">
                    <a:pos x="359" y="36"/>
                  </a:cxn>
                  <a:cxn ang="0">
                    <a:pos x="274" y="78"/>
                  </a:cxn>
                  <a:cxn ang="0">
                    <a:pos x="195" y="126"/>
                  </a:cxn>
                  <a:cxn ang="0">
                    <a:pos x="128" y="180"/>
                  </a:cxn>
                  <a:cxn ang="0">
                    <a:pos x="73" y="240"/>
                  </a:cxn>
                  <a:cxn ang="0">
                    <a:pos x="37" y="305"/>
                  </a:cxn>
                  <a:cxn ang="0">
                    <a:pos x="6" y="371"/>
                  </a:cxn>
                  <a:cxn ang="0">
                    <a:pos x="0" y="443"/>
                  </a:cxn>
                  <a:cxn ang="0">
                    <a:pos x="6" y="497"/>
                  </a:cxn>
                  <a:cxn ang="0">
                    <a:pos x="18" y="545"/>
                  </a:cxn>
                  <a:cxn ang="0">
                    <a:pos x="43" y="593"/>
                  </a:cxn>
                  <a:cxn ang="0">
                    <a:pos x="73" y="641"/>
                  </a:cxn>
                  <a:cxn ang="0">
                    <a:pos x="97" y="641"/>
                  </a:cxn>
                  <a:cxn ang="0">
                    <a:pos x="67" y="593"/>
                  </a:cxn>
                  <a:cxn ang="0">
                    <a:pos x="43" y="545"/>
                  </a:cxn>
                  <a:cxn ang="0">
                    <a:pos x="24" y="497"/>
                  </a:cxn>
                  <a:cxn ang="0">
                    <a:pos x="18" y="443"/>
                  </a:cxn>
                  <a:cxn ang="0">
                    <a:pos x="18" y="443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</p:grpSp>
        <p:grpSp>
          <p:nvGrpSpPr>
            <p:cNvPr id="8" name="Group 35"/>
            <p:cNvGrpSpPr>
              <a:grpSpLocks/>
            </p:cNvGrpSpPr>
            <p:nvPr userDrawn="1"/>
          </p:nvGrpSpPr>
          <p:grpSpPr bwMode="auto">
            <a:xfrm>
              <a:off x="4128" y="3360"/>
              <a:ext cx="1351" cy="821"/>
              <a:chOff x="4128" y="3360"/>
              <a:chExt cx="1351" cy="821"/>
            </a:xfrm>
          </p:grpSpPr>
          <p:sp>
            <p:nvSpPr>
              <p:cNvPr id="22" name="Freeform 36"/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avLst/>
                <a:gdLst/>
                <a:ahLst/>
                <a:cxnLst>
                  <a:cxn ang="0">
                    <a:pos x="484" y="6"/>
                  </a:cxn>
                  <a:cxn ang="0">
                    <a:pos x="263" y="60"/>
                  </a:cxn>
                  <a:cxn ang="0">
                    <a:pos x="101" y="162"/>
                  </a:cxn>
                  <a:cxn ang="0">
                    <a:pos x="12" y="294"/>
                  </a:cxn>
                  <a:cxn ang="0">
                    <a:pos x="0" y="366"/>
                  </a:cxn>
                  <a:cxn ang="0">
                    <a:pos x="12" y="437"/>
                  </a:cxn>
                  <a:cxn ang="0">
                    <a:pos x="101" y="569"/>
                  </a:cxn>
                  <a:cxn ang="0">
                    <a:pos x="263" y="671"/>
                  </a:cxn>
                  <a:cxn ang="0">
                    <a:pos x="484" y="725"/>
                  </a:cxn>
                  <a:cxn ang="0">
                    <a:pos x="723" y="725"/>
                  </a:cxn>
                  <a:cxn ang="0">
                    <a:pos x="938" y="671"/>
                  </a:cxn>
                  <a:cxn ang="0">
                    <a:pos x="1100" y="569"/>
                  </a:cxn>
                  <a:cxn ang="0">
                    <a:pos x="1189" y="437"/>
                  </a:cxn>
                  <a:cxn ang="0">
                    <a:pos x="1201" y="366"/>
                  </a:cxn>
                  <a:cxn ang="0">
                    <a:pos x="1189" y="294"/>
                  </a:cxn>
                  <a:cxn ang="0">
                    <a:pos x="1100" y="162"/>
                  </a:cxn>
                  <a:cxn ang="0">
                    <a:pos x="938" y="60"/>
                  </a:cxn>
                  <a:cxn ang="0">
                    <a:pos x="723" y="6"/>
                  </a:cxn>
                  <a:cxn ang="0">
                    <a:pos x="604" y="0"/>
                  </a:cxn>
                  <a:cxn ang="0">
                    <a:pos x="490" y="701"/>
                  </a:cxn>
                  <a:cxn ang="0">
                    <a:pos x="287" y="647"/>
                  </a:cxn>
                  <a:cxn ang="0">
                    <a:pos x="131" y="557"/>
                  </a:cxn>
                  <a:cxn ang="0">
                    <a:pos x="48" y="437"/>
                  </a:cxn>
                  <a:cxn ang="0">
                    <a:pos x="36" y="366"/>
                  </a:cxn>
                  <a:cxn ang="0">
                    <a:pos x="48" y="300"/>
                  </a:cxn>
                  <a:cxn ang="0">
                    <a:pos x="131" y="174"/>
                  </a:cxn>
                  <a:cxn ang="0">
                    <a:pos x="287" y="84"/>
                  </a:cxn>
                  <a:cxn ang="0">
                    <a:pos x="490" y="30"/>
                  </a:cxn>
                  <a:cxn ang="0">
                    <a:pos x="717" y="30"/>
                  </a:cxn>
                  <a:cxn ang="0">
                    <a:pos x="920" y="84"/>
                  </a:cxn>
                  <a:cxn ang="0">
                    <a:pos x="1070" y="174"/>
                  </a:cxn>
                  <a:cxn ang="0">
                    <a:pos x="1153" y="300"/>
                  </a:cxn>
                  <a:cxn ang="0">
                    <a:pos x="1153" y="437"/>
                  </a:cxn>
                  <a:cxn ang="0">
                    <a:pos x="1070" y="557"/>
                  </a:cxn>
                  <a:cxn ang="0">
                    <a:pos x="920" y="647"/>
                  </a:cxn>
                  <a:cxn ang="0">
                    <a:pos x="717" y="701"/>
                  </a:cxn>
                  <a:cxn ang="0">
                    <a:pos x="604" y="707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3" name="Freeform 37"/>
              <p:cNvSpPr>
                <a:spLocks/>
              </p:cNvSpPr>
              <p:nvPr/>
            </p:nvSpPr>
            <p:spPr bwMode="hidden">
              <a:xfrm>
                <a:off x="4128" y="3366"/>
                <a:ext cx="544" cy="737"/>
              </a:xfrm>
              <a:custGeom>
                <a:avLst/>
                <a:gdLst/>
                <a:ahLst/>
                <a:cxnLst>
                  <a:cxn ang="0">
                    <a:pos x="24" y="402"/>
                  </a:cxn>
                  <a:cxn ang="0">
                    <a:pos x="36" y="330"/>
                  </a:cxn>
                  <a:cxn ang="0">
                    <a:pos x="66" y="264"/>
                  </a:cxn>
                  <a:cxn ang="0">
                    <a:pos x="108" y="204"/>
                  </a:cxn>
                  <a:cxn ang="0">
                    <a:pos x="173" y="150"/>
                  </a:cxn>
                  <a:cxn ang="0">
                    <a:pos x="251" y="102"/>
                  </a:cxn>
                  <a:cxn ang="0">
                    <a:pos x="335" y="60"/>
                  </a:cxn>
                  <a:cxn ang="0">
                    <a:pos x="436" y="30"/>
                  </a:cxn>
                  <a:cxn ang="0">
                    <a:pos x="544" y="12"/>
                  </a:cxn>
                  <a:cxn ang="0">
                    <a:pos x="544" y="0"/>
                  </a:cxn>
                  <a:cxn ang="0">
                    <a:pos x="430" y="18"/>
                  </a:cxn>
                  <a:cxn ang="0">
                    <a:pos x="329" y="48"/>
                  </a:cxn>
                  <a:cxn ang="0">
                    <a:pos x="233" y="90"/>
                  </a:cxn>
                  <a:cxn ang="0">
                    <a:pos x="155" y="138"/>
                  </a:cxn>
                  <a:cxn ang="0">
                    <a:pos x="90" y="198"/>
                  </a:cxn>
                  <a:cxn ang="0">
                    <a:pos x="42" y="258"/>
                  </a:cxn>
                  <a:cxn ang="0">
                    <a:pos x="12" y="330"/>
                  </a:cxn>
                  <a:cxn ang="0">
                    <a:pos x="0" y="402"/>
                  </a:cxn>
                  <a:cxn ang="0">
                    <a:pos x="6" y="455"/>
                  </a:cxn>
                  <a:cxn ang="0">
                    <a:pos x="18" y="503"/>
                  </a:cxn>
                  <a:cxn ang="0">
                    <a:pos x="42" y="545"/>
                  </a:cxn>
                  <a:cxn ang="0">
                    <a:pos x="78" y="593"/>
                  </a:cxn>
                  <a:cxn ang="0">
                    <a:pos x="114" y="635"/>
                  </a:cxn>
                  <a:cxn ang="0">
                    <a:pos x="161" y="671"/>
                  </a:cxn>
                  <a:cxn ang="0">
                    <a:pos x="221" y="707"/>
                  </a:cxn>
                  <a:cxn ang="0">
                    <a:pos x="281" y="737"/>
                  </a:cxn>
                  <a:cxn ang="0">
                    <a:pos x="323" y="737"/>
                  </a:cxn>
                  <a:cxn ang="0">
                    <a:pos x="257" y="707"/>
                  </a:cxn>
                  <a:cxn ang="0">
                    <a:pos x="203" y="671"/>
                  </a:cxn>
                  <a:cxn ang="0">
                    <a:pos x="149" y="635"/>
                  </a:cxn>
                  <a:cxn ang="0">
                    <a:pos x="108" y="593"/>
                  </a:cxn>
                  <a:cxn ang="0">
                    <a:pos x="72" y="551"/>
                  </a:cxn>
                  <a:cxn ang="0">
                    <a:pos x="48" y="503"/>
                  </a:cxn>
                  <a:cxn ang="0">
                    <a:pos x="30" y="455"/>
                  </a:cxn>
                  <a:cxn ang="0">
                    <a:pos x="24" y="402"/>
                  </a:cxn>
                  <a:cxn ang="0">
                    <a:pos x="24" y="402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4" name="Freeform 38"/>
              <p:cNvSpPr>
                <a:spLocks/>
              </p:cNvSpPr>
              <p:nvPr/>
            </p:nvSpPr>
            <p:spPr bwMode="hidden">
              <a:xfrm>
                <a:off x="4792" y="3360"/>
                <a:ext cx="609" cy="252"/>
              </a:xfrm>
              <a:custGeom>
                <a:avLst/>
                <a:gdLst/>
                <a:ahLst/>
                <a:cxnLst>
                  <a:cxn ang="0">
                    <a:pos x="12" y="12"/>
                  </a:cxn>
                  <a:cxn ang="0">
                    <a:pos x="113" y="18"/>
                  </a:cxn>
                  <a:cxn ang="0">
                    <a:pos x="203" y="30"/>
                  </a:cxn>
                  <a:cxn ang="0">
                    <a:pos x="292" y="48"/>
                  </a:cxn>
                  <a:cxn ang="0">
                    <a:pos x="376" y="78"/>
                  </a:cxn>
                  <a:cxn ang="0">
                    <a:pos x="448" y="114"/>
                  </a:cxn>
                  <a:cxn ang="0">
                    <a:pos x="514" y="156"/>
                  </a:cxn>
                  <a:cxn ang="0">
                    <a:pos x="567" y="198"/>
                  </a:cxn>
                  <a:cxn ang="0">
                    <a:pos x="609" y="252"/>
                  </a:cxn>
                  <a:cxn ang="0">
                    <a:pos x="609" y="216"/>
                  </a:cxn>
                  <a:cxn ang="0">
                    <a:pos x="561" y="168"/>
                  </a:cxn>
                  <a:cxn ang="0">
                    <a:pos x="502" y="126"/>
                  </a:cxn>
                  <a:cxn ang="0">
                    <a:pos x="436" y="90"/>
                  </a:cxn>
                  <a:cxn ang="0">
                    <a:pos x="364" y="60"/>
                  </a:cxn>
                  <a:cxn ang="0">
                    <a:pos x="286" y="36"/>
                  </a:cxn>
                  <a:cxn ang="0">
                    <a:pos x="197" y="18"/>
                  </a:cxn>
                  <a:cxn ang="0">
                    <a:pos x="10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609" h="252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5" name="Freeform 39"/>
              <p:cNvSpPr>
                <a:spLocks/>
              </p:cNvSpPr>
              <p:nvPr/>
            </p:nvSpPr>
            <p:spPr bwMode="hidden">
              <a:xfrm>
                <a:off x="5246" y="4007"/>
                <a:ext cx="72" cy="54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36" y="30"/>
                  </a:cxn>
                  <a:cxn ang="0">
                    <a:pos x="0" y="54"/>
                  </a:cxn>
                  <a:cxn ang="0">
                    <a:pos x="36" y="54"/>
                  </a:cxn>
                  <a:cxn ang="0">
                    <a:pos x="54" y="42"/>
                  </a:cxn>
                  <a:cxn ang="0">
                    <a:pos x="72" y="24"/>
                  </a:cxn>
                  <a:cxn ang="0">
                    <a:pos x="72" y="24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6" name="Freeform 40"/>
              <p:cNvSpPr>
                <a:spLocks/>
              </p:cNvSpPr>
              <p:nvPr/>
            </p:nvSpPr>
            <p:spPr bwMode="hidden">
              <a:xfrm>
                <a:off x="4505" y="4073"/>
                <a:ext cx="705" cy="108"/>
              </a:xfrm>
              <a:custGeom>
                <a:avLst/>
                <a:gdLst/>
                <a:ahLst/>
                <a:cxnLst>
                  <a:cxn ang="0">
                    <a:pos x="299" y="90"/>
                  </a:cxn>
                  <a:cxn ang="0">
                    <a:pos x="221" y="90"/>
                  </a:cxn>
                  <a:cxn ang="0">
                    <a:pos x="143" y="78"/>
                  </a:cxn>
                  <a:cxn ang="0">
                    <a:pos x="0" y="48"/>
                  </a:cxn>
                  <a:cxn ang="0">
                    <a:pos x="0" y="66"/>
                  </a:cxn>
                  <a:cxn ang="0">
                    <a:pos x="143" y="96"/>
                  </a:cxn>
                  <a:cxn ang="0">
                    <a:pos x="221" y="108"/>
                  </a:cxn>
                  <a:cxn ang="0">
                    <a:pos x="299" y="108"/>
                  </a:cxn>
                  <a:cxn ang="0">
                    <a:pos x="412" y="102"/>
                  </a:cxn>
                  <a:cxn ang="0">
                    <a:pos x="520" y="84"/>
                  </a:cxn>
                  <a:cxn ang="0">
                    <a:pos x="615" y="60"/>
                  </a:cxn>
                  <a:cxn ang="0">
                    <a:pos x="705" y="24"/>
                  </a:cxn>
                  <a:cxn ang="0">
                    <a:pos x="705" y="0"/>
                  </a:cxn>
                  <a:cxn ang="0">
                    <a:pos x="615" y="42"/>
                  </a:cxn>
                  <a:cxn ang="0">
                    <a:pos x="520" y="66"/>
                  </a:cxn>
                  <a:cxn ang="0">
                    <a:pos x="412" y="84"/>
                  </a:cxn>
                  <a:cxn ang="0">
                    <a:pos x="299" y="90"/>
                  </a:cxn>
                  <a:cxn ang="0">
                    <a:pos x="299" y="90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7" name="Freeform 41"/>
              <p:cNvSpPr>
                <a:spLocks/>
              </p:cNvSpPr>
              <p:nvPr/>
            </p:nvSpPr>
            <p:spPr bwMode="hidden">
              <a:xfrm>
                <a:off x="5336" y="3654"/>
                <a:ext cx="143" cy="341"/>
              </a:xfrm>
              <a:custGeom>
                <a:avLst/>
                <a:gdLst/>
                <a:ahLst/>
                <a:cxnLst>
                  <a:cxn ang="0">
                    <a:pos x="119" y="114"/>
                  </a:cxn>
                  <a:cxn ang="0">
                    <a:pos x="113" y="173"/>
                  </a:cxn>
                  <a:cxn ang="0">
                    <a:pos x="89" y="239"/>
                  </a:cxn>
                  <a:cxn ang="0">
                    <a:pos x="47" y="293"/>
                  </a:cxn>
                  <a:cxn ang="0">
                    <a:pos x="0" y="341"/>
                  </a:cxn>
                  <a:cxn ang="0">
                    <a:pos x="29" y="341"/>
                  </a:cxn>
                  <a:cxn ang="0">
                    <a:pos x="77" y="287"/>
                  </a:cxn>
                  <a:cxn ang="0">
                    <a:pos x="113" y="233"/>
                  </a:cxn>
                  <a:cxn ang="0">
                    <a:pos x="137" y="173"/>
                  </a:cxn>
                  <a:cxn ang="0">
                    <a:pos x="143" y="114"/>
                  </a:cxn>
                  <a:cxn ang="0">
                    <a:pos x="137" y="60"/>
                  </a:cxn>
                  <a:cxn ang="0">
                    <a:pos x="119" y="0"/>
                  </a:cxn>
                  <a:cxn ang="0">
                    <a:pos x="89" y="0"/>
                  </a:cxn>
                  <a:cxn ang="0">
                    <a:pos x="113" y="60"/>
                  </a:cxn>
                  <a:cxn ang="0">
                    <a:pos x="119" y="114"/>
                  </a:cxn>
                  <a:cxn ang="0">
                    <a:pos x="119" y="114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8" name="Freeform 42"/>
              <p:cNvSpPr>
                <a:spLocks/>
              </p:cNvSpPr>
              <p:nvPr/>
            </p:nvSpPr>
            <p:spPr bwMode="hidden">
              <a:xfrm>
                <a:off x="5061" y="3624"/>
                <a:ext cx="83" cy="90"/>
              </a:xfrm>
              <a:custGeom>
                <a:avLst/>
                <a:gdLst/>
                <a:ahLst/>
                <a:cxnLst>
                  <a:cxn ang="0">
                    <a:pos x="59" y="90"/>
                  </a:cxn>
                  <a:cxn ang="0">
                    <a:pos x="83" y="84"/>
                  </a:cxn>
                  <a:cxn ang="0">
                    <a:pos x="71" y="60"/>
                  </a:cxn>
                  <a:cxn ang="0">
                    <a:pos x="53" y="42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35" y="48"/>
                  </a:cxn>
                  <a:cxn ang="0">
                    <a:pos x="59" y="90"/>
                  </a:cxn>
                  <a:cxn ang="0">
                    <a:pos x="59" y="90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9" name="Freeform 43"/>
              <p:cNvSpPr>
                <a:spLocks/>
              </p:cNvSpPr>
              <p:nvPr/>
            </p:nvSpPr>
            <p:spPr bwMode="hidden">
              <a:xfrm>
                <a:off x="4445" y="3552"/>
                <a:ext cx="717" cy="431"/>
              </a:xfrm>
              <a:custGeom>
                <a:avLst/>
                <a:gdLst/>
                <a:ahLst/>
                <a:cxnLst>
                  <a:cxn ang="0">
                    <a:pos x="693" y="216"/>
                  </a:cxn>
                  <a:cxn ang="0">
                    <a:pos x="687" y="257"/>
                  </a:cxn>
                  <a:cxn ang="0">
                    <a:pos x="669" y="293"/>
                  </a:cxn>
                  <a:cxn ang="0">
                    <a:pos x="633" y="329"/>
                  </a:cxn>
                  <a:cxn ang="0">
                    <a:pos x="598" y="359"/>
                  </a:cxn>
                  <a:cxn ang="0">
                    <a:pos x="544" y="383"/>
                  </a:cxn>
                  <a:cxn ang="0">
                    <a:pos x="490" y="401"/>
                  </a:cxn>
                  <a:cxn ang="0">
                    <a:pos x="424" y="413"/>
                  </a:cxn>
                  <a:cxn ang="0">
                    <a:pos x="359" y="419"/>
                  </a:cxn>
                  <a:cxn ang="0">
                    <a:pos x="293" y="413"/>
                  </a:cxn>
                  <a:cxn ang="0">
                    <a:pos x="227" y="401"/>
                  </a:cxn>
                  <a:cxn ang="0">
                    <a:pos x="173" y="383"/>
                  </a:cxn>
                  <a:cxn ang="0">
                    <a:pos x="119" y="359"/>
                  </a:cxn>
                  <a:cxn ang="0">
                    <a:pos x="84" y="329"/>
                  </a:cxn>
                  <a:cxn ang="0">
                    <a:pos x="48" y="293"/>
                  </a:cxn>
                  <a:cxn ang="0">
                    <a:pos x="30" y="257"/>
                  </a:cxn>
                  <a:cxn ang="0">
                    <a:pos x="24" y="216"/>
                  </a:cxn>
                  <a:cxn ang="0">
                    <a:pos x="30" y="174"/>
                  </a:cxn>
                  <a:cxn ang="0">
                    <a:pos x="48" y="138"/>
                  </a:cxn>
                  <a:cxn ang="0">
                    <a:pos x="84" y="102"/>
                  </a:cxn>
                  <a:cxn ang="0">
                    <a:pos x="119" y="72"/>
                  </a:cxn>
                  <a:cxn ang="0">
                    <a:pos x="173" y="48"/>
                  </a:cxn>
                  <a:cxn ang="0">
                    <a:pos x="227" y="30"/>
                  </a:cxn>
                  <a:cxn ang="0">
                    <a:pos x="293" y="18"/>
                  </a:cxn>
                  <a:cxn ang="0">
                    <a:pos x="359" y="12"/>
                  </a:cxn>
                  <a:cxn ang="0">
                    <a:pos x="418" y="18"/>
                  </a:cxn>
                  <a:cxn ang="0">
                    <a:pos x="478" y="30"/>
                  </a:cxn>
                  <a:cxn ang="0">
                    <a:pos x="532" y="48"/>
                  </a:cxn>
                  <a:cxn ang="0">
                    <a:pos x="580" y="66"/>
                  </a:cxn>
                  <a:cxn ang="0">
                    <a:pos x="586" y="48"/>
                  </a:cxn>
                  <a:cxn ang="0">
                    <a:pos x="478" y="12"/>
                  </a:cxn>
                  <a:cxn ang="0">
                    <a:pos x="418" y="6"/>
                  </a:cxn>
                  <a:cxn ang="0">
                    <a:pos x="359" y="0"/>
                  </a:cxn>
                  <a:cxn ang="0">
                    <a:pos x="287" y="6"/>
                  </a:cxn>
                  <a:cxn ang="0">
                    <a:pos x="221" y="18"/>
                  </a:cxn>
                  <a:cxn ang="0">
                    <a:pos x="161" y="36"/>
                  </a:cxn>
                  <a:cxn ang="0">
                    <a:pos x="107" y="66"/>
                  </a:cxn>
                  <a:cxn ang="0">
                    <a:pos x="60" y="96"/>
                  </a:cxn>
                  <a:cxn ang="0">
                    <a:pos x="30" y="132"/>
                  </a:cxn>
                  <a:cxn ang="0">
                    <a:pos x="6" y="174"/>
                  </a:cxn>
                  <a:cxn ang="0">
                    <a:pos x="0" y="216"/>
                  </a:cxn>
                  <a:cxn ang="0">
                    <a:pos x="6" y="257"/>
                  </a:cxn>
                  <a:cxn ang="0">
                    <a:pos x="30" y="299"/>
                  </a:cxn>
                  <a:cxn ang="0">
                    <a:pos x="60" y="335"/>
                  </a:cxn>
                  <a:cxn ang="0">
                    <a:pos x="107" y="371"/>
                  </a:cxn>
                  <a:cxn ang="0">
                    <a:pos x="161" y="395"/>
                  </a:cxn>
                  <a:cxn ang="0">
                    <a:pos x="221" y="413"/>
                  </a:cxn>
                  <a:cxn ang="0">
                    <a:pos x="287" y="425"/>
                  </a:cxn>
                  <a:cxn ang="0">
                    <a:pos x="359" y="431"/>
                  </a:cxn>
                  <a:cxn ang="0">
                    <a:pos x="430" y="425"/>
                  </a:cxn>
                  <a:cxn ang="0">
                    <a:pos x="496" y="413"/>
                  </a:cxn>
                  <a:cxn ang="0">
                    <a:pos x="562" y="395"/>
                  </a:cxn>
                  <a:cxn ang="0">
                    <a:pos x="610" y="371"/>
                  </a:cxn>
                  <a:cxn ang="0">
                    <a:pos x="657" y="335"/>
                  </a:cxn>
                  <a:cxn ang="0">
                    <a:pos x="687" y="299"/>
                  </a:cxn>
                  <a:cxn ang="0">
                    <a:pos x="711" y="257"/>
                  </a:cxn>
                  <a:cxn ang="0">
                    <a:pos x="717" y="216"/>
                  </a:cxn>
                  <a:cxn ang="0">
                    <a:pos x="717" y="204"/>
                  </a:cxn>
                  <a:cxn ang="0">
                    <a:pos x="711" y="192"/>
                  </a:cxn>
                  <a:cxn ang="0">
                    <a:pos x="687" y="198"/>
                  </a:cxn>
                  <a:cxn ang="0">
                    <a:pos x="693" y="210"/>
                  </a:cxn>
                  <a:cxn ang="0">
                    <a:pos x="693" y="216"/>
                  </a:cxn>
                  <a:cxn ang="0">
                    <a:pos x="693" y="216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lnTo>
                      <a:pt x="693" y="21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0" name="Freeform 44"/>
              <p:cNvSpPr>
                <a:spLocks/>
              </p:cNvSpPr>
              <p:nvPr/>
            </p:nvSpPr>
            <p:spPr bwMode="hidden">
              <a:xfrm>
                <a:off x="4349" y="3510"/>
                <a:ext cx="909" cy="533"/>
              </a:xfrm>
              <a:custGeom>
                <a:avLst/>
                <a:gdLst/>
                <a:ahLst/>
                <a:cxnLst>
                  <a:cxn ang="0">
                    <a:pos x="616" y="0"/>
                  </a:cxn>
                  <a:cxn ang="0">
                    <a:pos x="616" y="18"/>
                  </a:cxn>
                  <a:cxn ang="0">
                    <a:pos x="724" y="60"/>
                  </a:cxn>
                  <a:cxn ang="0">
                    <a:pos x="765" y="84"/>
                  </a:cxn>
                  <a:cxn ang="0">
                    <a:pos x="807" y="114"/>
                  </a:cxn>
                  <a:cxn ang="0">
                    <a:pos x="837" y="144"/>
                  </a:cxn>
                  <a:cxn ang="0">
                    <a:pos x="861" y="180"/>
                  </a:cxn>
                  <a:cxn ang="0">
                    <a:pos x="873" y="216"/>
                  </a:cxn>
                  <a:cxn ang="0">
                    <a:pos x="879" y="258"/>
                  </a:cxn>
                  <a:cxn ang="0">
                    <a:pos x="873" y="311"/>
                  </a:cxn>
                  <a:cxn ang="0">
                    <a:pos x="843" y="359"/>
                  </a:cxn>
                  <a:cxn ang="0">
                    <a:pos x="807" y="401"/>
                  </a:cxn>
                  <a:cxn ang="0">
                    <a:pos x="753" y="443"/>
                  </a:cxn>
                  <a:cxn ang="0">
                    <a:pos x="694" y="473"/>
                  </a:cxn>
                  <a:cxn ang="0">
                    <a:pos x="622" y="497"/>
                  </a:cxn>
                  <a:cxn ang="0">
                    <a:pos x="538" y="509"/>
                  </a:cxn>
                  <a:cxn ang="0">
                    <a:pos x="455" y="515"/>
                  </a:cxn>
                  <a:cxn ang="0">
                    <a:pos x="371" y="509"/>
                  </a:cxn>
                  <a:cxn ang="0">
                    <a:pos x="287" y="497"/>
                  </a:cxn>
                  <a:cxn ang="0">
                    <a:pos x="215" y="473"/>
                  </a:cxn>
                  <a:cxn ang="0">
                    <a:pos x="156" y="443"/>
                  </a:cxn>
                  <a:cxn ang="0">
                    <a:pos x="102" y="401"/>
                  </a:cxn>
                  <a:cxn ang="0">
                    <a:pos x="66" y="359"/>
                  </a:cxn>
                  <a:cxn ang="0">
                    <a:pos x="36" y="311"/>
                  </a:cxn>
                  <a:cxn ang="0">
                    <a:pos x="30" y="258"/>
                  </a:cxn>
                  <a:cxn ang="0">
                    <a:pos x="36" y="222"/>
                  </a:cxn>
                  <a:cxn ang="0">
                    <a:pos x="48" y="186"/>
                  </a:cxn>
                  <a:cxn ang="0">
                    <a:pos x="66" y="156"/>
                  </a:cxn>
                  <a:cxn ang="0">
                    <a:pos x="90" y="126"/>
                  </a:cxn>
                  <a:cxn ang="0">
                    <a:pos x="66" y="114"/>
                  </a:cxn>
                  <a:cxn ang="0">
                    <a:pos x="36" y="144"/>
                  </a:cxn>
                  <a:cxn ang="0">
                    <a:pos x="18" y="180"/>
                  </a:cxn>
                  <a:cxn ang="0">
                    <a:pos x="6" y="216"/>
                  </a:cxn>
                  <a:cxn ang="0">
                    <a:pos x="0" y="258"/>
                  </a:cxn>
                  <a:cxn ang="0">
                    <a:pos x="12" y="311"/>
                  </a:cxn>
                  <a:cxn ang="0">
                    <a:pos x="36" y="365"/>
                  </a:cxn>
                  <a:cxn ang="0">
                    <a:pos x="78" y="413"/>
                  </a:cxn>
                  <a:cxn ang="0">
                    <a:pos x="132" y="449"/>
                  </a:cxn>
                  <a:cxn ang="0">
                    <a:pos x="203" y="485"/>
                  </a:cxn>
                  <a:cxn ang="0">
                    <a:pos x="275" y="509"/>
                  </a:cxn>
                  <a:cxn ang="0">
                    <a:pos x="365" y="527"/>
                  </a:cxn>
                  <a:cxn ang="0">
                    <a:pos x="455" y="533"/>
                  </a:cxn>
                  <a:cxn ang="0">
                    <a:pos x="544" y="527"/>
                  </a:cxn>
                  <a:cxn ang="0">
                    <a:pos x="634" y="509"/>
                  </a:cxn>
                  <a:cxn ang="0">
                    <a:pos x="712" y="485"/>
                  </a:cxn>
                  <a:cxn ang="0">
                    <a:pos x="777" y="449"/>
                  </a:cxn>
                  <a:cxn ang="0">
                    <a:pos x="831" y="413"/>
                  </a:cxn>
                  <a:cxn ang="0">
                    <a:pos x="873" y="365"/>
                  </a:cxn>
                  <a:cxn ang="0">
                    <a:pos x="897" y="311"/>
                  </a:cxn>
                  <a:cxn ang="0">
                    <a:pos x="909" y="258"/>
                  </a:cxn>
                  <a:cxn ang="0">
                    <a:pos x="903" y="216"/>
                  </a:cxn>
                  <a:cxn ang="0">
                    <a:pos x="885" y="174"/>
                  </a:cxn>
                  <a:cxn ang="0">
                    <a:pos x="861" y="132"/>
                  </a:cxn>
                  <a:cxn ang="0">
                    <a:pos x="825" y="102"/>
                  </a:cxn>
                  <a:cxn ang="0">
                    <a:pos x="783" y="66"/>
                  </a:cxn>
                  <a:cxn ang="0">
                    <a:pos x="735" y="42"/>
                  </a:cxn>
                  <a:cxn ang="0">
                    <a:pos x="616" y="0"/>
                  </a:cxn>
                  <a:cxn ang="0">
                    <a:pos x="616" y="0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1" name="Freeform 45"/>
              <p:cNvSpPr>
                <a:spLocks/>
              </p:cNvSpPr>
              <p:nvPr/>
            </p:nvSpPr>
            <p:spPr bwMode="hidden">
              <a:xfrm>
                <a:off x="4564" y="3492"/>
                <a:ext cx="365" cy="66"/>
              </a:xfrm>
              <a:custGeom>
                <a:avLst/>
                <a:gdLst/>
                <a:ahLst/>
                <a:cxnLst>
                  <a:cxn ang="0">
                    <a:pos x="240" y="18"/>
                  </a:cxn>
                  <a:cxn ang="0">
                    <a:pos x="299" y="24"/>
                  </a:cxn>
                  <a:cxn ang="0">
                    <a:pos x="359" y="30"/>
                  </a:cxn>
                  <a:cxn ang="0">
                    <a:pos x="365" y="12"/>
                  </a:cxn>
                  <a:cxn ang="0">
                    <a:pos x="305" y="6"/>
                  </a:cxn>
                  <a:cxn ang="0">
                    <a:pos x="240" y="0"/>
                  </a:cxn>
                  <a:cxn ang="0">
                    <a:pos x="174" y="6"/>
                  </a:cxn>
                  <a:cxn ang="0">
                    <a:pos x="114" y="12"/>
                  </a:cxn>
                  <a:cxn ang="0">
                    <a:pos x="0" y="42"/>
                  </a:cxn>
                  <a:cxn ang="0">
                    <a:pos x="0" y="66"/>
                  </a:cxn>
                  <a:cxn ang="0">
                    <a:pos x="54" y="48"/>
                  </a:cxn>
                  <a:cxn ang="0">
                    <a:pos x="114" y="30"/>
                  </a:cxn>
                  <a:cxn ang="0">
                    <a:pos x="174" y="24"/>
                  </a:cxn>
                  <a:cxn ang="0">
                    <a:pos x="240" y="18"/>
                  </a:cxn>
                  <a:cxn ang="0">
                    <a:pos x="240" y="18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2" name="Freeform 46"/>
              <p:cNvSpPr>
                <a:spLocks/>
              </p:cNvSpPr>
              <p:nvPr/>
            </p:nvSpPr>
            <p:spPr bwMode="hidden">
              <a:xfrm>
                <a:off x="4463" y="3558"/>
                <a:ext cx="66" cy="48"/>
              </a:xfrm>
              <a:custGeom>
                <a:avLst/>
                <a:gdLst/>
                <a:ahLst/>
                <a:cxnLst>
                  <a:cxn ang="0">
                    <a:pos x="66" y="18"/>
                  </a:cxn>
                  <a:cxn ang="0">
                    <a:pos x="48" y="0"/>
                  </a:cxn>
                  <a:cxn ang="0">
                    <a:pos x="24" y="12"/>
                  </a:cxn>
                  <a:cxn ang="0">
                    <a:pos x="0" y="30"/>
                  </a:cxn>
                  <a:cxn ang="0">
                    <a:pos x="12" y="48"/>
                  </a:cxn>
                  <a:cxn ang="0">
                    <a:pos x="42" y="30"/>
                  </a:cxn>
                  <a:cxn ang="0">
                    <a:pos x="66" y="18"/>
                  </a:cxn>
                  <a:cxn ang="0">
                    <a:pos x="66" y="18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3" name="Oval 47"/>
              <p:cNvSpPr>
                <a:spLocks noChangeArrowheads="1"/>
              </p:cNvSpPr>
              <p:nvPr/>
            </p:nvSpPr>
            <p:spPr bwMode="hidden">
              <a:xfrm>
                <a:off x="4546" y="3608"/>
                <a:ext cx="518" cy="31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4" name="Oval 48"/>
              <p:cNvSpPr>
                <a:spLocks noChangeArrowheads="1"/>
              </p:cNvSpPr>
              <p:nvPr/>
            </p:nvSpPr>
            <p:spPr bwMode="hidden">
              <a:xfrm>
                <a:off x="4578" y="3630"/>
                <a:ext cx="446" cy="27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5" name="Oval 49"/>
              <p:cNvSpPr>
                <a:spLocks noChangeArrowheads="1"/>
              </p:cNvSpPr>
              <p:nvPr/>
            </p:nvSpPr>
            <p:spPr bwMode="hidden">
              <a:xfrm>
                <a:off x="4610" y="3650"/>
                <a:ext cx="386" cy="233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6" name="Oval 50"/>
              <p:cNvSpPr>
                <a:spLocks noChangeArrowheads="1"/>
              </p:cNvSpPr>
              <p:nvPr/>
            </p:nvSpPr>
            <p:spPr bwMode="hidden">
              <a:xfrm>
                <a:off x="4654" y="3678"/>
                <a:ext cx="298" cy="1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7" name="Oval 51"/>
              <p:cNvSpPr>
                <a:spLocks noChangeArrowheads="1"/>
              </p:cNvSpPr>
              <p:nvPr/>
            </p:nvSpPr>
            <p:spPr bwMode="hidden">
              <a:xfrm>
                <a:off x="4690" y="3698"/>
                <a:ext cx="222" cy="139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8" name="Oval 52"/>
              <p:cNvSpPr>
                <a:spLocks noChangeArrowheads="1"/>
              </p:cNvSpPr>
              <p:nvPr/>
            </p:nvSpPr>
            <p:spPr bwMode="hidden">
              <a:xfrm>
                <a:off x="4738" y="3728"/>
                <a:ext cx="126" cy="8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</p:grpSp>
        <p:grpSp>
          <p:nvGrpSpPr>
            <p:cNvPr id="9" name="Group 53"/>
            <p:cNvGrpSpPr>
              <a:grpSpLocks/>
            </p:cNvGrpSpPr>
            <p:nvPr userDrawn="1"/>
          </p:nvGrpSpPr>
          <p:grpSpPr bwMode="auto">
            <a:xfrm>
              <a:off x="5280" y="3024"/>
              <a:ext cx="425" cy="258"/>
              <a:chOff x="5280" y="3024"/>
              <a:chExt cx="425" cy="258"/>
            </a:xfrm>
          </p:grpSpPr>
          <p:sp>
            <p:nvSpPr>
              <p:cNvPr id="10" name="Freeform 54"/>
              <p:cNvSpPr>
                <a:spLocks/>
              </p:cNvSpPr>
              <p:nvPr/>
            </p:nvSpPr>
            <p:spPr bwMode="hidden">
              <a:xfrm>
                <a:off x="5280" y="3186"/>
                <a:ext cx="383" cy="96"/>
              </a:xfrm>
              <a:custGeom>
                <a:avLst/>
                <a:gdLst/>
                <a:ahLst/>
                <a:cxnLst>
                  <a:cxn ang="0">
                    <a:pos x="209" y="96"/>
                  </a:cxn>
                  <a:cxn ang="0">
                    <a:pos x="143" y="90"/>
                  </a:cxn>
                  <a:cxn ang="0">
                    <a:pos x="83" y="66"/>
                  </a:cxn>
                  <a:cxn ang="0">
                    <a:pos x="35" y="3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9" y="42"/>
                  </a:cxn>
                  <a:cxn ang="0">
                    <a:pos x="77" y="72"/>
                  </a:cxn>
                  <a:cxn ang="0">
                    <a:pos x="137" y="90"/>
                  </a:cxn>
                  <a:cxn ang="0">
                    <a:pos x="209" y="96"/>
                  </a:cxn>
                  <a:cxn ang="0">
                    <a:pos x="263" y="90"/>
                  </a:cxn>
                  <a:cxn ang="0">
                    <a:pos x="311" y="84"/>
                  </a:cxn>
                  <a:cxn ang="0">
                    <a:pos x="352" y="66"/>
                  </a:cxn>
                  <a:cxn ang="0">
                    <a:pos x="382" y="42"/>
                  </a:cxn>
                  <a:cxn ang="0">
                    <a:pos x="376" y="42"/>
                  </a:cxn>
                  <a:cxn ang="0">
                    <a:pos x="346" y="66"/>
                  </a:cxn>
                  <a:cxn ang="0">
                    <a:pos x="305" y="78"/>
                  </a:cxn>
                  <a:cxn ang="0">
                    <a:pos x="263" y="90"/>
                  </a:cxn>
                  <a:cxn ang="0">
                    <a:pos x="209" y="96"/>
                  </a:cxn>
                  <a:cxn ang="0">
                    <a:pos x="209" y="96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11" name="Freeform 55"/>
              <p:cNvSpPr>
                <a:spLocks/>
              </p:cNvSpPr>
              <p:nvPr/>
            </p:nvSpPr>
            <p:spPr bwMode="hidden">
              <a:xfrm>
                <a:off x="5315" y="3024"/>
                <a:ext cx="258" cy="54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6"/>
                  </a:cxn>
                  <a:cxn ang="0">
                    <a:pos x="258" y="12"/>
                  </a:cxn>
                  <a:cxn ang="0">
                    <a:pos x="252" y="6"/>
                  </a:cxn>
                  <a:cxn ang="0">
                    <a:pos x="216" y="0"/>
                  </a:cxn>
                  <a:cxn ang="0">
                    <a:pos x="174" y="0"/>
                  </a:cxn>
                  <a:cxn ang="0">
                    <a:pos x="120" y="6"/>
                  </a:cxn>
                  <a:cxn ang="0">
                    <a:pos x="78" y="12"/>
                  </a:cxn>
                  <a:cxn ang="0">
                    <a:pos x="36" y="30"/>
                  </a:cxn>
                  <a:cxn ang="0">
                    <a:pos x="0" y="48"/>
                  </a:cxn>
                  <a:cxn ang="0">
                    <a:pos x="6" y="54"/>
                  </a:cxn>
                  <a:cxn ang="0">
                    <a:pos x="36" y="36"/>
                  </a:cxn>
                  <a:cxn ang="0">
                    <a:pos x="78" y="18"/>
                  </a:cxn>
                  <a:cxn ang="0">
                    <a:pos x="120" y="6"/>
                  </a:cxn>
                  <a:cxn ang="0">
                    <a:pos x="174" y="0"/>
                  </a:cxn>
                  <a:cxn ang="0">
                    <a:pos x="174" y="0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12" name="Freeform 56"/>
              <p:cNvSpPr>
                <a:spLocks/>
              </p:cNvSpPr>
              <p:nvPr/>
            </p:nvSpPr>
            <p:spPr bwMode="hidden">
              <a:xfrm>
                <a:off x="5645" y="3066"/>
                <a:ext cx="60" cy="156"/>
              </a:xfrm>
              <a:custGeom>
                <a:avLst/>
                <a:gdLst/>
                <a:ahLst/>
                <a:cxnLst>
                  <a:cxn ang="0">
                    <a:pos x="54" y="90"/>
                  </a:cxn>
                  <a:cxn ang="0">
                    <a:pos x="48" y="126"/>
                  </a:cxn>
                  <a:cxn ang="0">
                    <a:pos x="24" y="156"/>
                  </a:cxn>
                  <a:cxn ang="0">
                    <a:pos x="30" y="156"/>
                  </a:cxn>
                  <a:cxn ang="0">
                    <a:pos x="54" y="126"/>
                  </a:cxn>
                  <a:cxn ang="0">
                    <a:pos x="60" y="90"/>
                  </a:cxn>
                  <a:cxn ang="0">
                    <a:pos x="54" y="66"/>
                  </a:cxn>
                  <a:cxn ang="0">
                    <a:pos x="48" y="42"/>
                  </a:cxn>
                  <a:cxn ang="0">
                    <a:pos x="30" y="18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4" y="24"/>
                  </a:cxn>
                  <a:cxn ang="0">
                    <a:pos x="42" y="42"/>
                  </a:cxn>
                  <a:cxn ang="0">
                    <a:pos x="48" y="66"/>
                  </a:cxn>
                  <a:cxn ang="0">
                    <a:pos x="54" y="90"/>
                  </a:cxn>
                  <a:cxn ang="0">
                    <a:pos x="54" y="90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13" name="Freeform 57"/>
              <p:cNvSpPr>
                <a:spLocks/>
              </p:cNvSpPr>
              <p:nvPr/>
            </p:nvSpPr>
            <p:spPr bwMode="hidden">
              <a:xfrm>
                <a:off x="5375" y="3246"/>
                <a:ext cx="192" cy="18"/>
              </a:xfrm>
              <a:custGeom>
                <a:avLst/>
                <a:gdLst/>
                <a:ahLst/>
                <a:cxnLst>
                  <a:cxn ang="0">
                    <a:pos x="114" y="12"/>
                  </a:cxn>
                  <a:cxn ang="0">
                    <a:pos x="72" y="6"/>
                  </a:cxn>
                  <a:cxn ang="0">
                    <a:pos x="30" y="0"/>
                  </a:cxn>
                  <a:cxn ang="0">
                    <a:pos x="0" y="0"/>
                  </a:cxn>
                  <a:cxn ang="0">
                    <a:pos x="54" y="12"/>
                  </a:cxn>
                  <a:cxn ang="0">
                    <a:pos x="114" y="18"/>
                  </a:cxn>
                  <a:cxn ang="0">
                    <a:pos x="156" y="18"/>
                  </a:cxn>
                  <a:cxn ang="0">
                    <a:pos x="192" y="12"/>
                  </a:cxn>
                  <a:cxn ang="0">
                    <a:pos x="186" y="0"/>
                  </a:cxn>
                  <a:cxn ang="0">
                    <a:pos x="150" y="6"/>
                  </a:cxn>
                  <a:cxn ang="0">
                    <a:pos x="114" y="12"/>
                  </a:cxn>
                  <a:cxn ang="0">
                    <a:pos x="114" y="12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14" name="Freeform 58"/>
              <p:cNvSpPr>
                <a:spLocks/>
              </p:cNvSpPr>
              <p:nvPr/>
            </p:nvSpPr>
            <p:spPr bwMode="hidden">
              <a:xfrm>
                <a:off x="5304" y="3042"/>
                <a:ext cx="161" cy="186"/>
              </a:xfrm>
              <a:custGeom>
                <a:avLst/>
                <a:gdLst/>
                <a:ahLst/>
                <a:cxnLst>
                  <a:cxn ang="0">
                    <a:pos x="11" y="114"/>
                  </a:cxn>
                  <a:cxn ang="0">
                    <a:pos x="17" y="96"/>
                  </a:cxn>
                  <a:cxn ang="0">
                    <a:pos x="23" y="78"/>
                  </a:cxn>
                  <a:cxn ang="0">
                    <a:pos x="53" y="42"/>
                  </a:cxn>
                  <a:cxn ang="0">
                    <a:pos x="101" y="18"/>
                  </a:cxn>
                  <a:cxn ang="0">
                    <a:pos x="155" y="6"/>
                  </a:cxn>
                  <a:cxn ang="0">
                    <a:pos x="161" y="0"/>
                  </a:cxn>
                  <a:cxn ang="0">
                    <a:pos x="95" y="12"/>
                  </a:cxn>
                  <a:cxn ang="0">
                    <a:pos x="47" y="36"/>
                  </a:cxn>
                  <a:cxn ang="0">
                    <a:pos x="11" y="72"/>
                  </a:cxn>
                  <a:cxn ang="0">
                    <a:pos x="5" y="90"/>
                  </a:cxn>
                  <a:cxn ang="0">
                    <a:pos x="0" y="114"/>
                  </a:cxn>
                  <a:cxn ang="0">
                    <a:pos x="11" y="150"/>
                  </a:cxn>
                  <a:cxn ang="0">
                    <a:pos x="23" y="168"/>
                  </a:cxn>
                  <a:cxn ang="0">
                    <a:pos x="41" y="186"/>
                  </a:cxn>
                  <a:cxn ang="0">
                    <a:pos x="65" y="186"/>
                  </a:cxn>
                  <a:cxn ang="0">
                    <a:pos x="41" y="168"/>
                  </a:cxn>
                  <a:cxn ang="0">
                    <a:pos x="23" y="150"/>
                  </a:cxn>
                  <a:cxn ang="0">
                    <a:pos x="17" y="132"/>
                  </a:cxn>
                  <a:cxn ang="0">
                    <a:pos x="11" y="114"/>
                  </a:cxn>
                  <a:cxn ang="0">
                    <a:pos x="11" y="114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15" name="Freeform 59"/>
              <p:cNvSpPr>
                <a:spLocks/>
              </p:cNvSpPr>
              <p:nvPr/>
            </p:nvSpPr>
            <p:spPr bwMode="hidden">
              <a:xfrm>
                <a:off x="5489" y="3042"/>
                <a:ext cx="186" cy="210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66" y="12"/>
                  </a:cxn>
                  <a:cxn ang="0">
                    <a:pos x="119" y="36"/>
                  </a:cxn>
                  <a:cxn ang="0">
                    <a:pos x="155" y="72"/>
                  </a:cxn>
                  <a:cxn ang="0">
                    <a:pos x="161" y="90"/>
                  </a:cxn>
                  <a:cxn ang="0">
                    <a:pos x="167" y="114"/>
                  </a:cxn>
                  <a:cxn ang="0">
                    <a:pos x="161" y="138"/>
                  </a:cxn>
                  <a:cxn ang="0">
                    <a:pos x="149" y="162"/>
                  </a:cxn>
                  <a:cxn ang="0">
                    <a:pos x="119" y="180"/>
                  </a:cxn>
                  <a:cxn ang="0">
                    <a:pos x="90" y="198"/>
                  </a:cxn>
                  <a:cxn ang="0">
                    <a:pos x="96" y="210"/>
                  </a:cxn>
                  <a:cxn ang="0">
                    <a:pos x="131" y="192"/>
                  </a:cxn>
                  <a:cxn ang="0">
                    <a:pos x="161" y="168"/>
                  </a:cxn>
                  <a:cxn ang="0">
                    <a:pos x="179" y="144"/>
                  </a:cxn>
                  <a:cxn ang="0">
                    <a:pos x="185" y="114"/>
                  </a:cxn>
                  <a:cxn ang="0">
                    <a:pos x="179" y="90"/>
                  </a:cxn>
                  <a:cxn ang="0">
                    <a:pos x="173" y="66"/>
                  </a:cxn>
                  <a:cxn ang="0">
                    <a:pos x="155" y="48"/>
                  </a:cxn>
                  <a:cxn ang="0">
                    <a:pos x="131" y="30"/>
                  </a:cxn>
                  <a:cxn ang="0">
                    <a:pos x="72" y="6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16" name="Freeform 60"/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avLst/>
                <a:gdLst/>
                <a:ahLst/>
                <a:cxnLst>
                  <a:cxn ang="0">
                    <a:pos x="150" y="0"/>
                  </a:cxn>
                  <a:cxn ang="0">
                    <a:pos x="90" y="6"/>
                  </a:cxn>
                  <a:cxn ang="0">
                    <a:pos x="42" y="30"/>
                  </a:cxn>
                  <a:cxn ang="0">
                    <a:pos x="12" y="54"/>
                  </a:cxn>
                  <a:cxn ang="0">
                    <a:pos x="6" y="72"/>
                  </a:cxn>
                  <a:cxn ang="0">
                    <a:pos x="0" y="90"/>
                  </a:cxn>
                  <a:cxn ang="0">
                    <a:pos x="6" y="108"/>
                  </a:cxn>
                  <a:cxn ang="0">
                    <a:pos x="12" y="126"/>
                  </a:cxn>
                  <a:cxn ang="0">
                    <a:pos x="42" y="156"/>
                  </a:cxn>
                  <a:cxn ang="0">
                    <a:pos x="90" y="180"/>
                  </a:cxn>
                  <a:cxn ang="0">
                    <a:pos x="150" y="186"/>
                  </a:cxn>
                  <a:cxn ang="0">
                    <a:pos x="209" y="180"/>
                  </a:cxn>
                  <a:cxn ang="0">
                    <a:pos x="257" y="156"/>
                  </a:cxn>
                  <a:cxn ang="0">
                    <a:pos x="287" y="126"/>
                  </a:cxn>
                  <a:cxn ang="0">
                    <a:pos x="299" y="108"/>
                  </a:cxn>
                  <a:cxn ang="0">
                    <a:pos x="299" y="90"/>
                  </a:cxn>
                  <a:cxn ang="0">
                    <a:pos x="299" y="72"/>
                  </a:cxn>
                  <a:cxn ang="0">
                    <a:pos x="287" y="54"/>
                  </a:cxn>
                  <a:cxn ang="0">
                    <a:pos x="257" y="30"/>
                  </a:cxn>
                  <a:cxn ang="0">
                    <a:pos x="209" y="6"/>
                  </a:cxn>
                  <a:cxn ang="0">
                    <a:pos x="150" y="0"/>
                  </a:cxn>
                  <a:cxn ang="0">
                    <a:pos x="150" y="0"/>
                  </a:cxn>
                  <a:cxn ang="0">
                    <a:pos x="150" y="180"/>
                  </a:cxn>
                  <a:cxn ang="0">
                    <a:pos x="96" y="174"/>
                  </a:cxn>
                  <a:cxn ang="0">
                    <a:pos x="48" y="156"/>
                  </a:cxn>
                  <a:cxn ang="0">
                    <a:pos x="18" y="126"/>
                  </a:cxn>
                  <a:cxn ang="0">
                    <a:pos x="12" y="108"/>
                  </a:cxn>
                  <a:cxn ang="0">
                    <a:pos x="6" y="90"/>
                  </a:cxn>
                  <a:cxn ang="0">
                    <a:pos x="12" y="72"/>
                  </a:cxn>
                  <a:cxn ang="0">
                    <a:pos x="18" y="54"/>
                  </a:cxn>
                  <a:cxn ang="0">
                    <a:pos x="48" y="30"/>
                  </a:cxn>
                  <a:cxn ang="0">
                    <a:pos x="96" y="12"/>
                  </a:cxn>
                  <a:cxn ang="0">
                    <a:pos x="150" y="6"/>
                  </a:cxn>
                  <a:cxn ang="0">
                    <a:pos x="203" y="12"/>
                  </a:cxn>
                  <a:cxn ang="0">
                    <a:pos x="251" y="30"/>
                  </a:cxn>
                  <a:cxn ang="0">
                    <a:pos x="281" y="54"/>
                  </a:cxn>
                  <a:cxn ang="0">
                    <a:pos x="293" y="72"/>
                  </a:cxn>
                  <a:cxn ang="0">
                    <a:pos x="293" y="90"/>
                  </a:cxn>
                  <a:cxn ang="0">
                    <a:pos x="293" y="108"/>
                  </a:cxn>
                  <a:cxn ang="0">
                    <a:pos x="281" y="126"/>
                  </a:cxn>
                  <a:cxn ang="0">
                    <a:pos x="251" y="156"/>
                  </a:cxn>
                  <a:cxn ang="0">
                    <a:pos x="203" y="174"/>
                  </a:cxn>
                  <a:cxn ang="0">
                    <a:pos x="150" y="180"/>
                  </a:cxn>
                  <a:cxn ang="0">
                    <a:pos x="150" y="180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grpSp>
            <p:nvGrpSpPr>
              <p:cNvPr id="17" name="Group 61"/>
              <p:cNvGrpSpPr>
                <a:grpSpLocks/>
              </p:cNvGrpSpPr>
              <p:nvPr/>
            </p:nvGrpSpPr>
            <p:grpSpPr bwMode="auto"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18" name="Oval 62"/>
                <p:cNvSpPr>
                  <a:spLocks noChangeArrowheads="1"/>
                </p:cNvSpPr>
                <p:nvPr userDrawn="1"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pitchFamily="2" charset="-122"/>
                  </a:endParaRPr>
                </a:p>
              </p:txBody>
            </p:sp>
            <p:sp>
              <p:nvSpPr>
                <p:cNvPr id="19" name="Oval 63"/>
                <p:cNvSpPr>
                  <a:spLocks noChangeArrowheads="1"/>
                </p:cNvSpPr>
                <p:nvPr userDrawn="1"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pitchFamily="2" charset="-122"/>
                  </a:endParaRPr>
                </a:p>
              </p:txBody>
            </p:sp>
            <p:sp>
              <p:nvSpPr>
                <p:cNvPr id="20" name="Oval 64"/>
                <p:cNvSpPr>
                  <a:spLocks noChangeArrowheads="1"/>
                </p:cNvSpPr>
                <p:nvPr userDrawn="1"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pitchFamily="2" charset="-122"/>
                  </a:endParaRPr>
                </a:p>
              </p:txBody>
            </p:sp>
            <p:sp>
              <p:nvSpPr>
                <p:cNvPr id="21" name="Oval 65"/>
                <p:cNvSpPr>
                  <a:spLocks noChangeArrowheads="1"/>
                </p:cNvSpPr>
                <p:nvPr userDrawn="1"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pitchFamily="2" charset="-122"/>
                  </a:endParaRPr>
                </a:p>
              </p:txBody>
            </p:sp>
          </p:grpSp>
        </p:grpSp>
      </p:grpSp>
      <p:sp>
        <p:nvSpPr>
          <p:cNvPr id="787522" name="Rectangle 6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922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87523" name="Rectangle 6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8" name="Rectangle 68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0125C6-6CE4-4FFC-A25E-869DE9BF22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2DAAE2-B789-4F46-A728-120D70543E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483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483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260D42-3945-4759-AD37-63AD6264F0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259B8C-F31F-43BE-855D-0F2DD4A830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59A08E-36C7-4597-A3A0-FD8DCE368A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266E34-0829-4D80-9525-9440AA5624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A221A4-8F41-426A-8A66-2F5BE79F8F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10F76D-944E-44EE-9F15-B5B67D28DB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0206B7-3483-4FD1-9BFF-B4F32C033C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470BEC-AD69-4699-9FDE-78B8DD1703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F0B129-7AFD-4F23-8EB4-1B6AA05B9B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CB8D7E-F7E9-40C1-B4CA-B185044779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434" name="Freeform 2"/>
          <p:cNvSpPr>
            <a:spLocks/>
          </p:cNvSpPr>
          <p:nvPr/>
        </p:nvSpPr>
        <p:spPr bwMode="hidden">
          <a:xfrm>
            <a:off x="6627813" y="6429375"/>
            <a:ext cx="285750" cy="209550"/>
          </a:xfrm>
          <a:custGeom>
            <a:avLst/>
            <a:gdLst/>
            <a:ahLst/>
            <a:cxnLst>
              <a:cxn ang="0">
                <a:pos x="0" y="132"/>
              </a:cxn>
              <a:cxn ang="0">
                <a:pos x="29" y="132"/>
              </a:cxn>
              <a:cxn ang="0">
                <a:pos x="77" y="108"/>
              </a:cxn>
              <a:cxn ang="0">
                <a:pos x="119" y="78"/>
              </a:cxn>
              <a:cxn ang="0">
                <a:pos x="155" y="48"/>
              </a:cxn>
              <a:cxn ang="0">
                <a:pos x="179" y="12"/>
              </a:cxn>
              <a:cxn ang="0">
                <a:pos x="173" y="6"/>
              </a:cxn>
              <a:cxn ang="0">
                <a:pos x="167" y="0"/>
              </a:cxn>
              <a:cxn ang="0">
                <a:pos x="137" y="42"/>
              </a:cxn>
              <a:cxn ang="0">
                <a:pos x="101" y="78"/>
              </a:cxn>
              <a:cxn ang="0">
                <a:pos x="53" y="108"/>
              </a:cxn>
              <a:cxn ang="0">
                <a:pos x="0" y="132"/>
              </a:cxn>
              <a:cxn ang="0">
                <a:pos x="0" y="132"/>
              </a:cxn>
            </a:cxnLst>
            <a:rect l="0" t="0" r="r" b="b"/>
            <a:pathLst>
              <a:path w="179" h="132">
                <a:moveTo>
                  <a:pt x="0" y="132"/>
                </a:moveTo>
                <a:lnTo>
                  <a:pt x="29" y="132"/>
                </a:lnTo>
                <a:lnTo>
                  <a:pt x="77" y="108"/>
                </a:lnTo>
                <a:lnTo>
                  <a:pt x="119" y="78"/>
                </a:lnTo>
                <a:lnTo>
                  <a:pt x="155" y="48"/>
                </a:lnTo>
                <a:lnTo>
                  <a:pt x="179" y="12"/>
                </a:lnTo>
                <a:lnTo>
                  <a:pt x="173" y="6"/>
                </a:lnTo>
                <a:lnTo>
                  <a:pt x="167" y="0"/>
                </a:lnTo>
                <a:lnTo>
                  <a:pt x="137" y="42"/>
                </a:lnTo>
                <a:lnTo>
                  <a:pt x="101" y="78"/>
                </a:lnTo>
                <a:lnTo>
                  <a:pt x="53" y="108"/>
                </a:lnTo>
                <a:lnTo>
                  <a:pt x="0" y="132"/>
                </a:lnTo>
                <a:lnTo>
                  <a:pt x="0" y="132"/>
                </a:ln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87843"/>
                  <a:invGamma/>
                </a:schemeClr>
              </a:gs>
            </a:gsLst>
            <a:lin ang="189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grpSp>
        <p:nvGrpSpPr>
          <p:cNvPr id="4099" name="Group 3"/>
          <p:cNvGrpSpPr>
            <a:grpSpLocks/>
          </p:cNvGrpSpPr>
          <p:nvPr/>
        </p:nvGrpSpPr>
        <p:grpSpPr bwMode="auto">
          <a:xfrm>
            <a:off x="3175" y="4267200"/>
            <a:ext cx="9140825" cy="2590800"/>
            <a:chOff x="2" y="2688"/>
            <a:chExt cx="5758" cy="1632"/>
          </a:xfrm>
        </p:grpSpPr>
        <p:sp>
          <p:nvSpPr>
            <p:cNvPr id="786436" name="Freeform 4"/>
            <p:cNvSpPr>
              <a:spLocks/>
            </p:cNvSpPr>
            <p:nvPr/>
          </p:nvSpPr>
          <p:spPr bwMode="hidden">
            <a:xfrm>
              <a:off x="2" y="2688"/>
              <a:ext cx="5758" cy="1632"/>
            </a:xfrm>
            <a:custGeom>
              <a:avLst/>
              <a:gdLst/>
              <a:ahLst/>
              <a:cxnLst>
                <a:cxn ang="0">
                  <a:pos x="5740" y="4316"/>
                </a:cxn>
                <a:cxn ang="0">
                  <a:pos x="0" y="4316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4316"/>
                </a:cxn>
                <a:cxn ang="0">
                  <a:pos x="5740" y="4316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20000"/>
                </a:lnSpc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grpSp>
          <p:nvGrpSpPr>
            <p:cNvPr id="4106" name="Group 5"/>
            <p:cNvGrpSpPr>
              <a:grpSpLocks/>
            </p:cNvGrpSpPr>
            <p:nvPr userDrawn="1"/>
          </p:nvGrpSpPr>
          <p:grpSpPr bwMode="auto">
            <a:xfrm>
              <a:off x="3528" y="3715"/>
              <a:ext cx="792" cy="521"/>
              <a:chOff x="3527" y="3715"/>
              <a:chExt cx="792" cy="521"/>
            </a:xfrm>
          </p:grpSpPr>
          <p:sp>
            <p:nvSpPr>
              <p:cNvPr id="786438" name="Oval 6"/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39" name="Oval 7"/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40" name="Oval 8"/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41" name="Oval 9"/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42" name="Oval 10"/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43" name="Freeform 11"/>
              <p:cNvSpPr>
                <a:spLocks/>
              </p:cNvSpPr>
              <p:nvPr/>
            </p:nvSpPr>
            <p:spPr bwMode="hidden">
              <a:xfrm>
                <a:off x="3575" y="3715"/>
                <a:ext cx="383" cy="161"/>
              </a:xfrm>
              <a:custGeom>
                <a:avLst/>
                <a:gdLst/>
                <a:ahLst/>
                <a:cxnLst>
                  <a:cxn ang="0">
                    <a:pos x="376" y="12"/>
                  </a:cxn>
                  <a:cxn ang="0">
                    <a:pos x="257" y="24"/>
                  </a:cxn>
                  <a:cxn ang="0">
                    <a:pos x="149" y="54"/>
                  </a:cxn>
                  <a:cxn ang="0">
                    <a:pos x="101" y="77"/>
                  </a:cxn>
                  <a:cxn ang="0">
                    <a:pos x="59" y="101"/>
                  </a:cxn>
                  <a:cxn ang="0">
                    <a:pos x="24" y="131"/>
                  </a:cxn>
                  <a:cxn ang="0">
                    <a:pos x="0" y="161"/>
                  </a:cxn>
                  <a:cxn ang="0">
                    <a:pos x="0" y="137"/>
                  </a:cxn>
                  <a:cxn ang="0">
                    <a:pos x="29" y="107"/>
                  </a:cxn>
                  <a:cxn ang="0">
                    <a:pos x="65" y="83"/>
                  </a:cxn>
                  <a:cxn ang="0">
                    <a:pos x="155" y="36"/>
                  </a:cxn>
                  <a:cxn ang="0">
                    <a:pos x="257" y="12"/>
                  </a:cxn>
                  <a:cxn ang="0">
                    <a:pos x="376" y="0"/>
                  </a:cxn>
                  <a:cxn ang="0">
                    <a:pos x="376" y="0"/>
                  </a:cxn>
                  <a:cxn ang="0">
                    <a:pos x="382" y="0"/>
                  </a:cxn>
                  <a:cxn ang="0">
                    <a:pos x="382" y="12"/>
                  </a:cxn>
                  <a:cxn ang="0">
                    <a:pos x="376" y="12"/>
                  </a:cxn>
                  <a:cxn ang="0">
                    <a:pos x="376" y="12"/>
                  </a:cxn>
                  <a:cxn ang="0">
                    <a:pos x="376" y="12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44" name="Freeform 12"/>
              <p:cNvSpPr>
                <a:spLocks/>
              </p:cNvSpPr>
              <p:nvPr/>
            </p:nvSpPr>
            <p:spPr bwMode="hidden">
              <a:xfrm>
                <a:off x="3695" y="4170"/>
                <a:ext cx="444" cy="66"/>
              </a:xfrm>
              <a:custGeom>
                <a:avLst/>
                <a:gdLst/>
                <a:ahLst/>
                <a:cxnLst>
                  <a:cxn ang="0">
                    <a:pos x="257" y="54"/>
                  </a:cxn>
                  <a:cxn ang="0">
                    <a:pos x="353" y="48"/>
                  </a:cxn>
                  <a:cxn ang="0">
                    <a:pos x="443" y="24"/>
                  </a:cxn>
                  <a:cxn ang="0">
                    <a:pos x="443" y="36"/>
                  </a:cxn>
                  <a:cxn ang="0">
                    <a:pos x="353" y="60"/>
                  </a:cxn>
                  <a:cxn ang="0">
                    <a:pos x="257" y="66"/>
                  </a:cxn>
                  <a:cxn ang="0">
                    <a:pos x="186" y="60"/>
                  </a:cxn>
                  <a:cxn ang="0">
                    <a:pos x="120" y="48"/>
                  </a:cxn>
                  <a:cxn ang="0">
                    <a:pos x="60" y="36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54" y="24"/>
                  </a:cxn>
                  <a:cxn ang="0">
                    <a:pos x="120" y="36"/>
                  </a:cxn>
                  <a:cxn ang="0">
                    <a:pos x="186" y="48"/>
                  </a:cxn>
                  <a:cxn ang="0">
                    <a:pos x="257" y="54"/>
                  </a:cxn>
                  <a:cxn ang="0">
                    <a:pos x="257" y="54"/>
                  </a:cxn>
                </a:cxnLst>
                <a:rect l="0" t="0" r="r" b="b"/>
                <a:pathLst>
                  <a:path w="443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84706"/>
                      <a:invGamma/>
                    </a:schemeClr>
                  </a:gs>
                  <a:gs pos="100000">
                    <a:schemeClr val="accent2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45" name="Freeform 13"/>
              <p:cNvSpPr>
                <a:spLocks/>
              </p:cNvSpPr>
              <p:nvPr/>
            </p:nvSpPr>
            <p:spPr bwMode="hidden">
              <a:xfrm>
                <a:off x="3527" y="3906"/>
                <a:ext cx="89" cy="216"/>
              </a:xfrm>
              <a:custGeom>
                <a:avLst/>
                <a:gdLst/>
                <a:ahLst/>
                <a:cxnLst>
                  <a:cxn ang="0">
                    <a:pos x="12" y="66"/>
                  </a:cxn>
                  <a:cxn ang="0">
                    <a:pos x="18" y="108"/>
                  </a:cxn>
                  <a:cxn ang="0">
                    <a:pos x="36" y="144"/>
                  </a:cxn>
                  <a:cxn ang="0">
                    <a:pos x="60" y="180"/>
                  </a:cxn>
                  <a:cxn ang="0">
                    <a:pos x="89" y="216"/>
                  </a:cxn>
                  <a:cxn ang="0">
                    <a:pos x="72" y="216"/>
                  </a:cxn>
                  <a:cxn ang="0">
                    <a:pos x="42" y="180"/>
                  </a:cxn>
                  <a:cxn ang="0">
                    <a:pos x="18" y="144"/>
                  </a:cxn>
                  <a:cxn ang="0">
                    <a:pos x="6" y="108"/>
                  </a:cxn>
                  <a:cxn ang="0">
                    <a:pos x="0" y="66"/>
                  </a:cxn>
                  <a:cxn ang="0">
                    <a:pos x="0" y="30"/>
                  </a:cxn>
                  <a:cxn ang="0">
                    <a:pos x="12" y="0"/>
                  </a:cxn>
                  <a:cxn ang="0">
                    <a:pos x="30" y="0"/>
                  </a:cxn>
                  <a:cxn ang="0">
                    <a:pos x="18" y="30"/>
                  </a:cxn>
                  <a:cxn ang="0">
                    <a:pos x="12" y="66"/>
                  </a:cxn>
                  <a:cxn ang="0">
                    <a:pos x="12" y="66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46" name="Freeform 14"/>
              <p:cNvSpPr>
                <a:spLocks/>
              </p:cNvSpPr>
              <p:nvPr/>
            </p:nvSpPr>
            <p:spPr bwMode="hidden">
              <a:xfrm>
                <a:off x="3569" y="3745"/>
                <a:ext cx="750" cy="461"/>
              </a:xfrm>
              <a:custGeom>
                <a:avLst/>
                <a:gdLst/>
                <a:ahLst/>
                <a:cxnLst>
                  <a:cxn ang="0">
                    <a:pos x="382" y="443"/>
                  </a:cxn>
                  <a:cxn ang="0">
                    <a:pos x="311" y="437"/>
                  </a:cxn>
                  <a:cxn ang="0">
                    <a:pos x="245" y="425"/>
                  </a:cxn>
                  <a:cxn ang="0">
                    <a:pos x="185" y="407"/>
                  </a:cxn>
                  <a:cxn ang="0">
                    <a:pos x="131" y="383"/>
                  </a:cxn>
                  <a:cxn ang="0">
                    <a:pos x="83" y="347"/>
                  </a:cxn>
                  <a:cxn ang="0">
                    <a:pos x="53" y="311"/>
                  </a:cxn>
                  <a:cxn ang="0">
                    <a:pos x="30" y="269"/>
                  </a:cxn>
                  <a:cxn ang="0">
                    <a:pos x="24" y="227"/>
                  </a:cxn>
                  <a:cxn ang="0">
                    <a:pos x="30" y="185"/>
                  </a:cxn>
                  <a:cxn ang="0">
                    <a:pos x="53" y="143"/>
                  </a:cxn>
                  <a:cxn ang="0">
                    <a:pos x="83" y="107"/>
                  </a:cxn>
                  <a:cxn ang="0">
                    <a:pos x="131" y="77"/>
                  </a:cxn>
                  <a:cxn ang="0">
                    <a:pos x="185" y="47"/>
                  </a:cxn>
                  <a:cxn ang="0">
                    <a:pos x="245" y="30"/>
                  </a:cxn>
                  <a:cxn ang="0">
                    <a:pos x="311" y="18"/>
                  </a:cxn>
                  <a:cxn ang="0">
                    <a:pos x="382" y="12"/>
                  </a:cxn>
                  <a:cxn ang="0">
                    <a:pos x="478" y="18"/>
                  </a:cxn>
                  <a:cxn ang="0">
                    <a:pos x="562" y="41"/>
                  </a:cxn>
                  <a:cxn ang="0">
                    <a:pos x="562" y="36"/>
                  </a:cxn>
                  <a:cxn ang="0">
                    <a:pos x="562" y="30"/>
                  </a:cxn>
                  <a:cxn ang="0">
                    <a:pos x="478" y="6"/>
                  </a:cxn>
                  <a:cxn ang="0">
                    <a:pos x="382" y="0"/>
                  </a:cxn>
                  <a:cxn ang="0">
                    <a:pos x="305" y="6"/>
                  </a:cxn>
                  <a:cxn ang="0">
                    <a:pos x="233" y="18"/>
                  </a:cxn>
                  <a:cxn ang="0">
                    <a:pos x="167" y="41"/>
                  </a:cxn>
                  <a:cxn ang="0">
                    <a:pos x="113" y="65"/>
                  </a:cxn>
                  <a:cxn ang="0">
                    <a:pos x="65" y="101"/>
                  </a:cxn>
                  <a:cxn ang="0">
                    <a:pos x="30" y="137"/>
                  </a:cxn>
                  <a:cxn ang="0">
                    <a:pos x="6" y="179"/>
                  </a:cxn>
                  <a:cxn ang="0">
                    <a:pos x="0" y="227"/>
                  </a:cxn>
                  <a:cxn ang="0">
                    <a:pos x="6" y="275"/>
                  </a:cxn>
                  <a:cxn ang="0">
                    <a:pos x="30" y="317"/>
                  </a:cxn>
                  <a:cxn ang="0">
                    <a:pos x="65" y="359"/>
                  </a:cxn>
                  <a:cxn ang="0">
                    <a:pos x="113" y="395"/>
                  </a:cxn>
                  <a:cxn ang="0">
                    <a:pos x="167" y="419"/>
                  </a:cxn>
                  <a:cxn ang="0">
                    <a:pos x="233" y="443"/>
                  </a:cxn>
                  <a:cxn ang="0">
                    <a:pos x="305" y="455"/>
                  </a:cxn>
                  <a:cxn ang="0">
                    <a:pos x="382" y="461"/>
                  </a:cxn>
                  <a:cxn ang="0">
                    <a:pos x="448" y="455"/>
                  </a:cxn>
                  <a:cxn ang="0">
                    <a:pos x="508" y="449"/>
                  </a:cxn>
                  <a:cxn ang="0">
                    <a:pos x="609" y="413"/>
                  </a:cxn>
                  <a:cxn ang="0">
                    <a:pos x="657" y="389"/>
                  </a:cxn>
                  <a:cxn ang="0">
                    <a:pos x="693" y="359"/>
                  </a:cxn>
                  <a:cxn ang="0">
                    <a:pos x="723" y="329"/>
                  </a:cxn>
                  <a:cxn ang="0">
                    <a:pos x="747" y="293"/>
                  </a:cxn>
                  <a:cxn ang="0">
                    <a:pos x="741" y="287"/>
                  </a:cxn>
                  <a:cxn ang="0">
                    <a:pos x="729" y="281"/>
                  </a:cxn>
                  <a:cxn ang="0">
                    <a:pos x="711" y="317"/>
                  </a:cxn>
                  <a:cxn ang="0">
                    <a:pos x="681" y="347"/>
                  </a:cxn>
                  <a:cxn ang="0">
                    <a:pos x="645" y="377"/>
                  </a:cxn>
                  <a:cxn ang="0">
                    <a:pos x="604" y="401"/>
                  </a:cxn>
                  <a:cxn ang="0">
                    <a:pos x="502" y="431"/>
                  </a:cxn>
                  <a:cxn ang="0">
                    <a:pos x="442" y="443"/>
                  </a:cxn>
                  <a:cxn ang="0">
                    <a:pos x="382" y="443"/>
                  </a:cxn>
                  <a:cxn ang="0">
                    <a:pos x="382" y="443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47" name="Freeform 15"/>
              <p:cNvSpPr>
                <a:spLocks/>
              </p:cNvSpPr>
              <p:nvPr/>
            </p:nvSpPr>
            <p:spPr bwMode="hidden">
              <a:xfrm>
                <a:off x="4037" y="3721"/>
                <a:ext cx="96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8" y="18"/>
                  </a:cxn>
                  <a:cxn ang="0">
                    <a:pos x="96" y="30"/>
                  </a:cxn>
                  <a:cxn ang="0">
                    <a:pos x="96" y="24"/>
                  </a:cxn>
                  <a:cxn ang="0">
                    <a:pos x="96" y="18"/>
                  </a:cxn>
                  <a:cxn ang="0">
                    <a:pos x="48" y="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48" name="Oval 16"/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</p:grpSp>
        <p:grpSp>
          <p:nvGrpSpPr>
            <p:cNvPr id="4107" name="Group 17"/>
            <p:cNvGrpSpPr>
              <a:grpSpLocks/>
            </p:cNvGrpSpPr>
            <p:nvPr userDrawn="1"/>
          </p:nvGrpSpPr>
          <p:grpSpPr bwMode="auto">
            <a:xfrm>
              <a:off x="1776" y="3631"/>
              <a:ext cx="1626" cy="683"/>
              <a:chOff x="1776" y="3631"/>
              <a:chExt cx="1626" cy="683"/>
            </a:xfrm>
          </p:grpSpPr>
          <p:sp>
            <p:nvSpPr>
              <p:cNvPr id="786450" name="Oval 18"/>
              <p:cNvSpPr>
                <a:spLocks noChangeArrowheads="1"/>
              </p:cNvSpPr>
              <p:nvPr/>
            </p:nvSpPr>
            <p:spPr bwMode="hidden">
              <a:xfrm>
                <a:off x="2268" y="3934"/>
                <a:ext cx="638" cy="3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51" name="Oval 19"/>
              <p:cNvSpPr>
                <a:spLocks noChangeArrowheads="1"/>
              </p:cNvSpPr>
              <p:nvPr/>
            </p:nvSpPr>
            <p:spPr bwMode="hidden">
              <a:xfrm>
                <a:off x="2314" y="3958"/>
                <a:ext cx="543" cy="332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52" name="Oval 20"/>
              <p:cNvSpPr>
                <a:spLocks noChangeArrowheads="1"/>
              </p:cNvSpPr>
              <p:nvPr/>
            </p:nvSpPr>
            <p:spPr bwMode="hidden">
              <a:xfrm>
                <a:off x="2341" y="3979"/>
                <a:ext cx="501" cy="29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53" name="Oval 21"/>
              <p:cNvSpPr>
                <a:spLocks noChangeArrowheads="1"/>
              </p:cNvSpPr>
              <p:nvPr/>
            </p:nvSpPr>
            <p:spPr bwMode="hidden">
              <a:xfrm>
                <a:off x="2368" y="3997"/>
                <a:ext cx="444" cy="258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54" name="Oval 22"/>
              <p:cNvSpPr>
                <a:spLocks noChangeArrowheads="1"/>
              </p:cNvSpPr>
              <p:nvPr/>
            </p:nvSpPr>
            <p:spPr bwMode="hidden">
              <a:xfrm>
                <a:off x="2385" y="4005"/>
                <a:ext cx="413" cy="240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55" name="Oval 23"/>
              <p:cNvSpPr>
                <a:spLocks noChangeArrowheads="1"/>
              </p:cNvSpPr>
              <p:nvPr/>
            </p:nvSpPr>
            <p:spPr bwMode="hidden">
              <a:xfrm>
                <a:off x="2437" y="4026"/>
                <a:ext cx="306" cy="192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56" name="Oval 24"/>
              <p:cNvSpPr>
                <a:spLocks noChangeArrowheads="1"/>
              </p:cNvSpPr>
              <p:nvPr/>
            </p:nvSpPr>
            <p:spPr bwMode="hidden">
              <a:xfrm>
                <a:off x="2476" y="4056"/>
                <a:ext cx="227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57" name="Oval 25"/>
              <p:cNvSpPr>
                <a:spLocks noChangeArrowheads="1"/>
              </p:cNvSpPr>
              <p:nvPr/>
            </p:nvSpPr>
            <p:spPr bwMode="hidden">
              <a:xfrm>
                <a:off x="2542" y="4097"/>
                <a:ext cx="90" cy="60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58" name="Freeform 26"/>
              <p:cNvSpPr>
                <a:spLocks/>
              </p:cNvSpPr>
              <p:nvPr/>
            </p:nvSpPr>
            <p:spPr bwMode="hidden">
              <a:xfrm>
                <a:off x="2585" y="3822"/>
                <a:ext cx="449" cy="18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78" y="12"/>
                  </a:cxn>
                  <a:cxn ang="0">
                    <a:pos x="150" y="18"/>
                  </a:cxn>
                  <a:cxn ang="0">
                    <a:pos x="215" y="36"/>
                  </a:cxn>
                  <a:cxn ang="0">
                    <a:pos x="275" y="60"/>
                  </a:cxn>
                  <a:cxn ang="0">
                    <a:pos x="329" y="84"/>
                  </a:cxn>
                  <a:cxn ang="0">
                    <a:pos x="377" y="114"/>
                  </a:cxn>
                  <a:cxn ang="0">
                    <a:pos x="419" y="150"/>
                  </a:cxn>
                  <a:cxn ang="0">
                    <a:pos x="448" y="186"/>
                  </a:cxn>
                  <a:cxn ang="0">
                    <a:pos x="448" y="162"/>
                  </a:cxn>
                  <a:cxn ang="0">
                    <a:pos x="413" y="126"/>
                  </a:cxn>
                  <a:cxn ang="0">
                    <a:pos x="371" y="96"/>
                  </a:cxn>
                  <a:cxn ang="0">
                    <a:pos x="323" y="66"/>
                  </a:cxn>
                  <a:cxn ang="0">
                    <a:pos x="269" y="48"/>
                  </a:cxn>
                  <a:cxn ang="0">
                    <a:pos x="144" y="12"/>
                  </a:cxn>
                  <a:cxn ang="0">
                    <a:pos x="78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6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59" name="Freeform 27"/>
              <p:cNvSpPr>
                <a:spLocks/>
              </p:cNvSpPr>
              <p:nvPr/>
            </p:nvSpPr>
            <p:spPr bwMode="hidden">
              <a:xfrm>
                <a:off x="2142" y="3852"/>
                <a:ext cx="892" cy="462"/>
              </a:xfrm>
              <a:custGeom>
                <a:avLst/>
                <a:gdLst/>
                <a:ahLst/>
                <a:cxnLst>
                  <a:cxn ang="0">
                    <a:pos x="23" y="276"/>
                  </a:cxn>
                  <a:cxn ang="0">
                    <a:pos x="29" y="222"/>
                  </a:cxn>
                  <a:cxn ang="0">
                    <a:pos x="59" y="174"/>
                  </a:cxn>
                  <a:cxn ang="0">
                    <a:pos x="95" y="132"/>
                  </a:cxn>
                  <a:cxn ang="0">
                    <a:pos x="149" y="96"/>
                  </a:cxn>
                  <a:cxn ang="0">
                    <a:pos x="209" y="60"/>
                  </a:cxn>
                  <a:cxn ang="0">
                    <a:pos x="281" y="36"/>
                  </a:cxn>
                  <a:cxn ang="0">
                    <a:pos x="364" y="24"/>
                  </a:cxn>
                  <a:cxn ang="0">
                    <a:pos x="448" y="18"/>
                  </a:cxn>
                  <a:cxn ang="0">
                    <a:pos x="532" y="24"/>
                  </a:cxn>
                  <a:cxn ang="0">
                    <a:pos x="609" y="36"/>
                  </a:cxn>
                  <a:cxn ang="0">
                    <a:pos x="681" y="60"/>
                  </a:cxn>
                  <a:cxn ang="0">
                    <a:pos x="741" y="96"/>
                  </a:cxn>
                  <a:cxn ang="0">
                    <a:pos x="795" y="132"/>
                  </a:cxn>
                  <a:cxn ang="0">
                    <a:pos x="831" y="174"/>
                  </a:cxn>
                  <a:cxn ang="0">
                    <a:pos x="861" y="222"/>
                  </a:cxn>
                  <a:cxn ang="0">
                    <a:pos x="867" y="276"/>
                  </a:cxn>
                  <a:cxn ang="0">
                    <a:pos x="855" y="330"/>
                  </a:cxn>
                  <a:cxn ang="0">
                    <a:pos x="831" y="378"/>
                  </a:cxn>
                  <a:cxn ang="0">
                    <a:pos x="783" y="426"/>
                  </a:cxn>
                  <a:cxn ang="0">
                    <a:pos x="723" y="462"/>
                  </a:cxn>
                  <a:cxn ang="0">
                    <a:pos x="765" y="462"/>
                  </a:cxn>
                  <a:cxn ang="0">
                    <a:pos x="819" y="426"/>
                  </a:cxn>
                  <a:cxn ang="0">
                    <a:pos x="855" y="378"/>
                  </a:cxn>
                  <a:cxn ang="0">
                    <a:pos x="884" y="330"/>
                  </a:cxn>
                  <a:cxn ang="0">
                    <a:pos x="890" y="276"/>
                  </a:cxn>
                  <a:cxn ang="0">
                    <a:pos x="884" y="222"/>
                  </a:cxn>
                  <a:cxn ang="0">
                    <a:pos x="855" y="168"/>
                  </a:cxn>
                  <a:cxn ang="0">
                    <a:pos x="813" y="120"/>
                  </a:cxn>
                  <a:cxn ang="0">
                    <a:pos x="759" y="84"/>
                  </a:cxn>
                  <a:cxn ang="0">
                    <a:pos x="693" y="48"/>
                  </a:cxn>
                  <a:cxn ang="0">
                    <a:pos x="621" y="24"/>
                  </a:cxn>
                  <a:cxn ang="0">
                    <a:pos x="538" y="6"/>
                  </a:cxn>
                  <a:cxn ang="0">
                    <a:pos x="448" y="0"/>
                  </a:cxn>
                  <a:cxn ang="0">
                    <a:pos x="358" y="6"/>
                  </a:cxn>
                  <a:cxn ang="0">
                    <a:pos x="275" y="24"/>
                  </a:cxn>
                  <a:cxn ang="0">
                    <a:pos x="197" y="48"/>
                  </a:cxn>
                  <a:cxn ang="0">
                    <a:pos x="131" y="84"/>
                  </a:cxn>
                  <a:cxn ang="0">
                    <a:pos x="77" y="120"/>
                  </a:cxn>
                  <a:cxn ang="0">
                    <a:pos x="35" y="168"/>
                  </a:cxn>
                  <a:cxn ang="0">
                    <a:pos x="12" y="222"/>
                  </a:cxn>
                  <a:cxn ang="0">
                    <a:pos x="0" y="276"/>
                  </a:cxn>
                  <a:cxn ang="0">
                    <a:pos x="6" y="330"/>
                  </a:cxn>
                  <a:cxn ang="0">
                    <a:pos x="35" y="378"/>
                  </a:cxn>
                  <a:cxn ang="0">
                    <a:pos x="71" y="426"/>
                  </a:cxn>
                  <a:cxn ang="0">
                    <a:pos x="125" y="462"/>
                  </a:cxn>
                  <a:cxn ang="0">
                    <a:pos x="167" y="462"/>
                  </a:cxn>
                  <a:cxn ang="0">
                    <a:pos x="107" y="426"/>
                  </a:cxn>
                  <a:cxn ang="0">
                    <a:pos x="59" y="378"/>
                  </a:cxn>
                  <a:cxn ang="0">
                    <a:pos x="35" y="330"/>
                  </a:cxn>
                  <a:cxn ang="0">
                    <a:pos x="23" y="276"/>
                  </a:cxn>
                  <a:cxn ang="0">
                    <a:pos x="23" y="276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4706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60" name="Freeform 28"/>
              <p:cNvSpPr>
                <a:spLocks/>
              </p:cNvSpPr>
              <p:nvPr/>
            </p:nvSpPr>
            <p:spPr bwMode="hidden">
              <a:xfrm>
                <a:off x="2082" y="3828"/>
                <a:ext cx="407" cy="486"/>
              </a:xfrm>
              <a:custGeom>
                <a:avLst/>
                <a:gdLst/>
                <a:ahLst/>
                <a:cxnLst>
                  <a:cxn ang="0">
                    <a:pos x="18" y="300"/>
                  </a:cxn>
                  <a:cxn ang="0">
                    <a:pos x="24" y="246"/>
                  </a:cxn>
                  <a:cxn ang="0">
                    <a:pos x="48" y="198"/>
                  </a:cxn>
                  <a:cxn ang="0">
                    <a:pos x="83" y="150"/>
                  </a:cxn>
                  <a:cxn ang="0">
                    <a:pos x="131" y="108"/>
                  </a:cxn>
                  <a:cxn ang="0">
                    <a:pos x="185" y="72"/>
                  </a:cxn>
                  <a:cxn ang="0">
                    <a:pos x="251" y="42"/>
                  </a:cxn>
                  <a:cxn ang="0">
                    <a:pos x="329" y="24"/>
                  </a:cxn>
                  <a:cxn ang="0">
                    <a:pos x="406" y="6"/>
                  </a:cxn>
                  <a:cxn ang="0">
                    <a:pos x="406" y="0"/>
                  </a:cxn>
                  <a:cxn ang="0">
                    <a:pos x="323" y="12"/>
                  </a:cxn>
                  <a:cxn ang="0">
                    <a:pos x="245" y="36"/>
                  </a:cxn>
                  <a:cxn ang="0">
                    <a:pos x="179" y="66"/>
                  </a:cxn>
                  <a:cxn ang="0">
                    <a:pos x="119" y="102"/>
                  </a:cxn>
                  <a:cxn ang="0">
                    <a:pos x="72" y="144"/>
                  </a:cxn>
                  <a:cxn ang="0">
                    <a:pos x="30" y="192"/>
                  </a:cxn>
                  <a:cxn ang="0">
                    <a:pos x="6" y="246"/>
                  </a:cxn>
                  <a:cxn ang="0">
                    <a:pos x="0" y="300"/>
                  </a:cxn>
                  <a:cxn ang="0">
                    <a:pos x="6" y="348"/>
                  </a:cxn>
                  <a:cxn ang="0">
                    <a:pos x="30" y="396"/>
                  </a:cxn>
                  <a:cxn ang="0">
                    <a:pos x="66" y="444"/>
                  </a:cxn>
                  <a:cxn ang="0">
                    <a:pos x="107" y="486"/>
                  </a:cxn>
                  <a:cxn ang="0">
                    <a:pos x="131" y="486"/>
                  </a:cxn>
                  <a:cxn ang="0">
                    <a:pos x="83" y="450"/>
                  </a:cxn>
                  <a:cxn ang="0">
                    <a:pos x="48" y="402"/>
                  </a:cxn>
                  <a:cxn ang="0">
                    <a:pos x="24" y="354"/>
                  </a:cxn>
                  <a:cxn ang="0">
                    <a:pos x="18" y="300"/>
                  </a:cxn>
                  <a:cxn ang="0">
                    <a:pos x="18" y="300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61" name="Freeform 29"/>
              <p:cNvSpPr>
                <a:spLocks/>
              </p:cNvSpPr>
              <p:nvPr/>
            </p:nvSpPr>
            <p:spPr bwMode="hidden">
              <a:xfrm>
                <a:off x="2987" y="4044"/>
                <a:ext cx="108" cy="252"/>
              </a:xfrm>
              <a:custGeom>
                <a:avLst/>
                <a:gdLst/>
                <a:ahLst/>
                <a:cxnLst>
                  <a:cxn ang="0">
                    <a:pos x="89" y="84"/>
                  </a:cxn>
                  <a:cxn ang="0">
                    <a:pos x="83" y="132"/>
                  </a:cxn>
                  <a:cxn ang="0">
                    <a:pos x="65" y="174"/>
                  </a:cxn>
                  <a:cxn ang="0">
                    <a:pos x="36" y="216"/>
                  </a:cxn>
                  <a:cxn ang="0">
                    <a:pos x="0" y="252"/>
                  </a:cxn>
                  <a:cxn ang="0">
                    <a:pos x="18" y="252"/>
                  </a:cxn>
                  <a:cxn ang="0">
                    <a:pos x="53" y="216"/>
                  </a:cxn>
                  <a:cxn ang="0">
                    <a:pos x="83" y="174"/>
                  </a:cxn>
                  <a:cxn ang="0">
                    <a:pos x="101" y="132"/>
                  </a:cxn>
                  <a:cxn ang="0">
                    <a:pos x="107" y="84"/>
                  </a:cxn>
                  <a:cxn ang="0">
                    <a:pos x="101" y="42"/>
                  </a:cxn>
                  <a:cxn ang="0">
                    <a:pos x="89" y="0"/>
                  </a:cxn>
                  <a:cxn ang="0">
                    <a:pos x="65" y="0"/>
                  </a:cxn>
                  <a:cxn ang="0">
                    <a:pos x="83" y="42"/>
                  </a:cxn>
                  <a:cxn ang="0">
                    <a:pos x="89" y="84"/>
                  </a:cxn>
                  <a:cxn ang="0">
                    <a:pos x="89" y="84"/>
                  </a:cxn>
                </a:cxnLst>
                <a:rect l="0" t="0" r="r" b="b"/>
                <a:pathLst>
                  <a:path w="107" h="252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1961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62" name="Freeform 30"/>
              <p:cNvSpPr>
                <a:spLocks/>
              </p:cNvSpPr>
              <p:nvPr/>
            </p:nvSpPr>
            <p:spPr bwMode="hidden">
              <a:xfrm>
                <a:off x="2068" y="3685"/>
                <a:ext cx="835" cy="150"/>
              </a:xfrm>
              <a:custGeom>
                <a:avLst/>
                <a:gdLst/>
                <a:ahLst/>
                <a:cxnLst>
                  <a:cxn ang="0">
                    <a:pos x="518" y="18"/>
                  </a:cxn>
                  <a:cxn ang="0">
                    <a:pos x="597" y="24"/>
                  </a:cxn>
                  <a:cxn ang="0">
                    <a:pos x="682" y="30"/>
                  </a:cxn>
                  <a:cxn ang="0">
                    <a:pos x="755" y="42"/>
                  </a:cxn>
                  <a:cxn ang="0">
                    <a:pos x="828" y="60"/>
                  </a:cxn>
                  <a:cxn ang="0">
                    <a:pos x="835" y="42"/>
                  </a:cxn>
                  <a:cxn ang="0">
                    <a:pos x="761" y="24"/>
                  </a:cxn>
                  <a:cxn ang="0">
                    <a:pos x="688" y="12"/>
                  </a:cxn>
                  <a:cxn ang="0">
                    <a:pos x="603" y="6"/>
                  </a:cxn>
                  <a:cxn ang="0">
                    <a:pos x="518" y="0"/>
                  </a:cxn>
                  <a:cxn ang="0">
                    <a:pos x="372" y="12"/>
                  </a:cxn>
                  <a:cxn ang="0">
                    <a:pos x="232" y="36"/>
                  </a:cxn>
                  <a:cxn ang="0">
                    <a:pos x="110" y="78"/>
                  </a:cxn>
                  <a:cxn ang="0">
                    <a:pos x="0" y="132"/>
                  </a:cxn>
                  <a:cxn ang="0">
                    <a:pos x="19" y="150"/>
                  </a:cxn>
                  <a:cxn ang="0">
                    <a:pos x="122" y="96"/>
                  </a:cxn>
                  <a:cxn ang="0">
                    <a:pos x="244" y="54"/>
                  </a:cxn>
                  <a:cxn ang="0">
                    <a:pos x="378" y="30"/>
                  </a:cxn>
                  <a:cxn ang="0">
                    <a:pos x="518" y="18"/>
                  </a:cxn>
                  <a:cxn ang="0">
                    <a:pos x="518" y="18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63" name="Freeform 31"/>
              <p:cNvSpPr>
                <a:spLocks/>
              </p:cNvSpPr>
              <p:nvPr/>
            </p:nvSpPr>
            <p:spPr bwMode="hidden">
              <a:xfrm>
                <a:off x="1867" y="3853"/>
                <a:ext cx="171" cy="461"/>
              </a:xfrm>
              <a:custGeom>
                <a:avLst/>
                <a:gdLst/>
                <a:ahLst/>
                <a:cxnLst>
                  <a:cxn ang="0">
                    <a:pos x="31" y="263"/>
                  </a:cxn>
                  <a:cxn ang="0">
                    <a:pos x="43" y="191"/>
                  </a:cxn>
                  <a:cxn ang="0">
                    <a:pos x="67" y="131"/>
                  </a:cxn>
                  <a:cxn ang="0">
                    <a:pos x="116" y="72"/>
                  </a:cxn>
                  <a:cxn ang="0">
                    <a:pos x="171" y="18"/>
                  </a:cxn>
                  <a:cxn ang="0">
                    <a:pos x="153" y="0"/>
                  </a:cxn>
                  <a:cxn ang="0">
                    <a:pos x="86" y="60"/>
                  </a:cxn>
                  <a:cxn ang="0">
                    <a:pos x="43" y="120"/>
                  </a:cxn>
                  <a:cxn ang="0">
                    <a:pos x="13" y="191"/>
                  </a:cxn>
                  <a:cxn ang="0">
                    <a:pos x="0" y="263"/>
                  </a:cxn>
                  <a:cxn ang="0">
                    <a:pos x="6" y="317"/>
                  </a:cxn>
                  <a:cxn ang="0">
                    <a:pos x="25" y="365"/>
                  </a:cxn>
                  <a:cxn ang="0">
                    <a:pos x="49" y="413"/>
                  </a:cxn>
                  <a:cxn ang="0">
                    <a:pos x="86" y="461"/>
                  </a:cxn>
                  <a:cxn ang="0">
                    <a:pos x="122" y="461"/>
                  </a:cxn>
                  <a:cxn ang="0">
                    <a:pos x="86" y="413"/>
                  </a:cxn>
                  <a:cxn ang="0">
                    <a:pos x="55" y="365"/>
                  </a:cxn>
                  <a:cxn ang="0">
                    <a:pos x="37" y="317"/>
                  </a:cxn>
                  <a:cxn ang="0">
                    <a:pos x="31" y="263"/>
                  </a:cxn>
                  <a:cxn ang="0">
                    <a:pos x="31" y="263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64" name="Freeform 32"/>
              <p:cNvSpPr>
                <a:spLocks/>
              </p:cNvSpPr>
              <p:nvPr/>
            </p:nvSpPr>
            <p:spPr bwMode="hidden">
              <a:xfrm>
                <a:off x="2951" y="3751"/>
                <a:ext cx="360" cy="563"/>
              </a:xfrm>
              <a:custGeom>
                <a:avLst/>
                <a:gdLst/>
                <a:ahLst/>
                <a:cxnLst>
                  <a:cxn ang="0">
                    <a:pos x="360" y="365"/>
                  </a:cxn>
                  <a:cxn ang="0">
                    <a:pos x="353" y="305"/>
                  </a:cxn>
                  <a:cxn ang="0">
                    <a:pos x="335" y="251"/>
                  </a:cxn>
                  <a:cxn ang="0">
                    <a:pos x="305" y="204"/>
                  </a:cxn>
                  <a:cxn ang="0">
                    <a:pos x="262" y="156"/>
                  </a:cxn>
                  <a:cxn ang="0">
                    <a:pos x="213" y="108"/>
                  </a:cxn>
                  <a:cxn ang="0">
                    <a:pos x="159" y="66"/>
                  </a:cxn>
                  <a:cxn ang="0">
                    <a:pos x="92" y="30"/>
                  </a:cxn>
                  <a:cxn ang="0">
                    <a:pos x="19" y="0"/>
                  </a:cxn>
                  <a:cxn ang="0">
                    <a:pos x="0" y="12"/>
                  </a:cxn>
                  <a:cxn ang="0">
                    <a:pos x="67" y="42"/>
                  </a:cxn>
                  <a:cxn ang="0">
                    <a:pos x="134" y="78"/>
                  </a:cxn>
                  <a:cxn ang="0">
                    <a:pos x="189" y="114"/>
                  </a:cxn>
                  <a:cxn ang="0">
                    <a:pos x="238" y="162"/>
                  </a:cxn>
                  <a:cxn ang="0">
                    <a:pos x="274" y="210"/>
                  </a:cxn>
                  <a:cxn ang="0">
                    <a:pos x="299" y="257"/>
                  </a:cxn>
                  <a:cxn ang="0">
                    <a:pos x="317" y="311"/>
                  </a:cxn>
                  <a:cxn ang="0">
                    <a:pos x="323" y="365"/>
                  </a:cxn>
                  <a:cxn ang="0">
                    <a:pos x="317" y="419"/>
                  </a:cxn>
                  <a:cxn ang="0">
                    <a:pos x="299" y="467"/>
                  </a:cxn>
                  <a:cxn ang="0">
                    <a:pos x="274" y="515"/>
                  </a:cxn>
                  <a:cxn ang="0">
                    <a:pos x="238" y="563"/>
                  </a:cxn>
                  <a:cxn ang="0">
                    <a:pos x="268" y="563"/>
                  </a:cxn>
                  <a:cxn ang="0">
                    <a:pos x="311" y="515"/>
                  </a:cxn>
                  <a:cxn ang="0">
                    <a:pos x="335" y="467"/>
                  </a:cxn>
                  <a:cxn ang="0">
                    <a:pos x="353" y="419"/>
                  </a:cxn>
                  <a:cxn ang="0">
                    <a:pos x="360" y="365"/>
                  </a:cxn>
                  <a:cxn ang="0">
                    <a:pos x="360" y="36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65" name="Freeform 33"/>
              <p:cNvSpPr>
                <a:spLocks/>
              </p:cNvSpPr>
              <p:nvPr/>
            </p:nvSpPr>
            <p:spPr bwMode="hidden">
              <a:xfrm>
                <a:off x="2318" y="3631"/>
                <a:ext cx="1078" cy="425"/>
              </a:xfrm>
              <a:custGeom>
                <a:avLst/>
                <a:gdLst/>
                <a:ahLst/>
                <a:cxnLst>
                  <a:cxn ang="0">
                    <a:pos x="1053" y="425"/>
                  </a:cxn>
                  <a:cxn ang="0">
                    <a:pos x="1078" y="419"/>
                  </a:cxn>
                  <a:cxn ang="0">
                    <a:pos x="1066" y="377"/>
                  </a:cxn>
                  <a:cxn ang="0">
                    <a:pos x="1047" y="336"/>
                  </a:cxn>
                  <a:cxn ang="0">
                    <a:pos x="986" y="252"/>
                  </a:cxn>
                  <a:cxn ang="0">
                    <a:pos x="907" y="180"/>
                  </a:cxn>
                  <a:cxn ang="0">
                    <a:pos x="810" y="120"/>
                  </a:cxn>
                  <a:cxn ang="0">
                    <a:pos x="694" y="72"/>
                  </a:cxn>
                  <a:cxn ang="0">
                    <a:pos x="560" y="30"/>
                  </a:cxn>
                  <a:cxn ang="0">
                    <a:pos x="420" y="6"/>
                  </a:cxn>
                  <a:cxn ang="0">
                    <a:pos x="268" y="0"/>
                  </a:cxn>
                  <a:cxn ang="0">
                    <a:pos x="134" y="6"/>
                  </a:cxn>
                  <a:cxn ang="0">
                    <a:pos x="0" y="24"/>
                  </a:cxn>
                  <a:cxn ang="0">
                    <a:pos x="12" y="36"/>
                  </a:cxn>
                  <a:cxn ang="0">
                    <a:pos x="134" y="18"/>
                  </a:cxn>
                  <a:cxn ang="0">
                    <a:pos x="268" y="12"/>
                  </a:cxn>
                  <a:cxn ang="0">
                    <a:pos x="420" y="18"/>
                  </a:cxn>
                  <a:cxn ang="0">
                    <a:pos x="554" y="42"/>
                  </a:cxn>
                  <a:cxn ang="0">
                    <a:pos x="682" y="84"/>
                  </a:cxn>
                  <a:cxn ang="0">
                    <a:pos x="798" y="132"/>
                  </a:cxn>
                  <a:cxn ang="0">
                    <a:pos x="895" y="192"/>
                  </a:cxn>
                  <a:cxn ang="0">
                    <a:pos x="968" y="264"/>
                  </a:cxn>
                  <a:cxn ang="0">
                    <a:pos x="999" y="300"/>
                  </a:cxn>
                  <a:cxn ang="0">
                    <a:pos x="1023" y="342"/>
                  </a:cxn>
                  <a:cxn ang="0">
                    <a:pos x="1041" y="383"/>
                  </a:cxn>
                  <a:cxn ang="0">
                    <a:pos x="1053" y="425"/>
                  </a:cxn>
                  <a:cxn ang="0">
                    <a:pos x="1053" y="425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66" name="Freeform 34"/>
              <p:cNvSpPr>
                <a:spLocks/>
              </p:cNvSpPr>
              <p:nvPr/>
            </p:nvSpPr>
            <p:spPr bwMode="hidden">
              <a:xfrm>
                <a:off x="3304" y="4080"/>
                <a:ext cx="98" cy="234"/>
              </a:xfrm>
              <a:custGeom>
                <a:avLst/>
                <a:gdLst/>
                <a:ahLst/>
                <a:cxnLst>
                  <a:cxn ang="0">
                    <a:pos x="0" y="234"/>
                  </a:cxn>
                  <a:cxn ang="0">
                    <a:pos x="25" y="234"/>
                  </a:cxn>
                  <a:cxn ang="0">
                    <a:pos x="55" y="186"/>
                  </a:cxn>
                  <a:cxn ang="0">
                    <a:pos x="80" y="138"/>
                  </a:cxn>
                  <a:cxn ang="0">
                    <a:pos x="92" y="90"/>
                  </a:cxn>
                  <a:cxn ang="0">
                    <a:pos x="98" y="36"/>
                  </a:cxn>
                  <a:cxn ang="0">
                    <a:pos x="98" y="0"/>
                  </a:cxn>
                  <a:cxn ang="0">
                    <a:pos x="74" y="0"/>
                  </a:cxn>
                  <a:cxn ang="0">
                    <a:pos x="74" y="36"/>
                  </a:cxn>
                  <a:cxn ang="0">
                    <a:pos x="67" y="90"/>
                  </a:cxn>
                  <a:cxn ang="0">
                    <a:pos x="55" y="138"/>
                  </a:cxn>
                  <a:cxn ang="0">
                    <a:pos x="31" y="186"/>
                  </a:cxn>
                  <a:cxn ang="0">
                    <a:pos x="0" y="234"/>
                  </a:cxn>
                  <a:cxn ang="0">
                    <a:pos x="0" y="234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67" name="Freeform 35"/>
              <p:cNvSpPr>
                <a:spLocks/>
              </p:cNvSpPr>
              <p:nvPr/>
            </p:nvSpPr>
            <p:spPr bwMode="hidden">
              <a:xfrm>
                <a:off x="1776" y="3673"/>
                <a:ext cx="481" cy="641"/>
              </a:xfrm>
              <a:custGeom>
                <a:avLst/>
                <a:gdLst/>
                <a:ahLst/>
                <a:cxnLst>
                  <a:cxn ang="0">
                    <a:pos x="18" y="443"/>
                  </a:cxn>
                  <a:cxn ang="0">
                    <a:pos x="24" y="371"/>
                  </a:cxn>
                  <a:cxn ang="0">
                    <a:pos x="55" y="305"/>
                  </a:cxn>
                  <a:cxn ang="0">
                    <a:pos x="91" y="246"/>
                  </a:cxn>
                  <a:cxn ang="0">
                    <a:pos x="146" y="186"/>
                  </a:cxn>
                  <a:cxn ang="0">
                    <a:pos x="213" y="132"/>
                  </a:cxn>
                  <a:cxn ang="0">
                    <a:pos x="292" y="84"/>
                  </a:cxn>
                  <a:cxn ang="0">
                    <a:pos x="384" y="48"/>
                  </a:cxn>
                  <a:cxn ang="0">
                    <a:pos x="481" y="12"/>
                  </a:cxn>
                  <a:cxn ang="0">
                    <a:pos x="457" y="0"/>
                  </a:cxn>
                  <a:cxn ang="0">
                    <a:pos x="359" y="36"/>
                  </a:cxn>
                  <a:cxn ang="0">
                    <a:pos x="274" y="78"/>
                  </a:cxn>
                  <a:cxn ang="0">
                    <a:pos x="195" y="126"/>
                  </a:cxn>
                  <a:cxn ang="0">
                    <a:pos x="128" y="180"/>
                  </a:cxn>
                  <a:cxn ang="0">
                    <a:pos x="73" y="240"/>
                  </a:cxn>
                  <a:cxn ang="0">
                    <a:pos x="37" y="305"/>
                  </a:cxn>
                  <a:cxn ang="0">
                    <a:pos x="6" y="371"/>
                  </a:cxn>
                  <a:cxn ang="0">
                    <a:pos x="0" y="443"/>
                  </a:cxn>
                  <a:cxn ang="0">
                    <a:pos x="6" y="497"/>
                  </a:cxn>
                  <a:cxn ang="0">
                    <a:pos x="18" y="545"/>
                  </a:cxn>
                  <a:cxn ang="0">
                    <a:pos x="43" y="593"/>
                  </a:cxn>
                  <a:cxn ang="0">
                    <a:pos x="73" y="641"/>
                  </a:cxn>
                  <a:cxn ang="0">
                    <a:pos x="97" y="641"/>
                  </a:cxn>
                  <a:cxn ang="0">
                    <a:pos x="67" y="593"/>
                  </a:cxn>
                  <a:cxn ang="0">
                    <a:pos x="43" y="545"/>
                  </a:cxn>
                  <a:cxn ang="0">
                    <a:pos x="24" y="497"/>
                  </a:cxn>
                  <a:cxn ang="0">
                    <a:pos x="18" y="443"/>
                  </a:cxn>
                  <a:cxn ang="0">
                    <a:pos x="18" y="443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</p:grpSp>
        <p:grpSp>
          <p:nvGrpSpPr>
            <p:cNvPr id="4108" name="Group 36"/>
            <p:cNvGrpSpPr>
              <a:grpSpLocks/>
            </p:cNvGrpSpPr>
            <p:nvPr userDrawn="1"/>
          </p:nvGrpSpPr>
          <p:grpSpPr bwMode="auto">
            <a:xfrm>
              <a:off x="4128" y="3360"/>
              <a:ext cx="1351" cy="821"/>
              <a:chOff x="4128" y="3360"/>
              <a:chExt cx="1351" cy="821"/>
            </a:xfrm>
          </p:grpSpPr>
          <p:sp>
            <p:nvSpPr>
              <p:cNvPr id="786469" name="Freeform 37"/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avLst/>
                <a:gdLst/>
                <a:ahLst/>
                <a:cxnLst>
                  <a:cxn ang="0">
                    <a:pos x="484" y="6"/>
                  </a:cxn>
                  <a:cxn ang="0">
                    <a:pos x="263" y="60"/>
                  </a:cxn>
                  <a:cxn ang="0">
                    <a:pos x="101" y="162"/>
                  </a:cxn>
                  <a:cxn ang="0">
                    <a:pos x="12" y="294"/>
                  </a:cxn>
                  <a:cxn ang="0">
                    <a:pos x="0" y="366"/>
                  </a:cxn>
                  <a:cxn ang="0">
                    <a:pos x="12" y="437"/>
                  </a:cxn>
                  <a:cxn ang="0">
                    <a:pos x="101" y="569"/>
                  </a:cxn>
                  <a:cxn ang="0">
                    <a:pos x="263" y="671"/>
                  </a:cxn>
                  <a:cxn ang="0">
                    <a:pos x="484" y="725"/>
                  </a:cxn>
                  <a:cxn ang="0">
                    <a:pos x="723" y="725"/>
                  </a:cxn>
                  <a:cxn ang="0">
                    <a:pos x="938" y="671"/>
                  </a:cxn>
                  <a:cxn ang="0">
                    <a:pos x="1100" y="569"/>
                  </a:cxn>
                  <a:cxn ang="0">
                    <a:pos x="1189" y="437"/>
                  </a:cxn>
                  <a:cxn ang="0">
                    <a:pos x="1201" y="366"/>
                  </a:cxn>
                  <a:cxn ang="0">
                    <a:pos x="1189" y="294"/>
                  </a:cxn>
                  <a:cxn ang="0">
                    <a:pos x="1100" y="162"/>
                  </a:cxn>
                  <a:cxn ang="0">
                    <a:pos x="938" y="60"/>
                  </a:cxn>
                  <a:cxn ang="0">
                    <a:pos x="723" y="6"/>
                  </a:cxn>
                  <a:cxn ang="0">
                    <a:pos x="604" y="0"/>
                  </a:cxn>
                  <a:cxn ang="0">
                    <a:pos x="490" y="701"/>
                  </a:cxn>
                  <a:cxn ang="0">
                    <a:pos x="287" y="647"/>
                  </a:cxn>
                  <a:cxn ang="0">
                    <a:pos x="131" y="557"/>
                  </a:cxn>
                  <a:cxn ang="0">
                    <a:pos x="48" y="437"/>
                  </a:cxn>
                  <a:cxn ang="0">
                    <a:pos x="36" y="366"/>
                  </a:cxn>
                  <a:cxn ang="0">
                    <a:pos x="48" y="300"/>
                  </a:cxn>
                  <a:cxn ang="0">
                    <a:pos x="131" y="174"/>
                  </a:cxn>
                  <a:cxn ang="0">
                    <a:pos x="287" y="84"/>
                  </a:cxn>
                  <a:cxn ang="0">
                    <a:pos x="490" y="30"/>
                  </a:cxn>
                  <a:cxn ang="0">
                    <a:pos x="717" y="30"/>
                  </a:cxn>
                  <a:cxn ang="0">
                    <a:pos x="920" y="84"/>
                  </a:cxn>
                  <a:cxn ang="0">
                    <a:pos x="1070" y="174"/>
                  </a:cxn>
                  <a:cxn ang="0">
                    <a:pos x="1153" y="300"/>
                  </a:cxn>
                  <a:cxn ang="0">
                    <a:pos x="1153" y="437"/>
                  </a:cxn>
                  <a:cxn ang="0">
                    <a:pos x="1070" y="557"/>
                  </a:cxn>
                  <a:cxn ang="0">
                    <a:pos x="920" y="647"/>
                  </a:cxn>
                  <a:cxn ang="0">
                    <a:pos x="717" y="701"/>
                  </a:cxn>
                  <a:cxn ang="0">
                    <a:pos x="604" y="707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70" name="Freeform 38"/>
              <p:cNvSpPr>
                <a:spLocks/>
              </p:cNvSpPr>
              <p:nvPr/>
            </p:nvSpPr>
            <p:spPr bwMode="hidden">
              <a:xfrm>
                <a:off x="4128" y="3366"/>
                <a:ext cx="544" cy="737"/>
              </a:xfrm>
              <a:custGeom>
                <a:avLst/>
                <a:gdLst/>
                <a:ahLst/>
                <a:cxnLst>
                  <a:cxn ang="0">
                    <a:pos x="24" y="402"/>
                  </a:cxn>
                  <a:cxn ang="0">
                    <a:pos x="36" y="330"/>
                  </a:cxn>
                  <a:cxn ang="0">
                    <a:pos x="66" y="264"/>
                  </a:cxn>
                  <a:cxn ang="0">
                    <a:pos x="108" y="204"/>
                  </a:cxn>
                  <a:cxn ang="0">
                    <a:pos x="173" y="150"/>
                  </a:cxn>
                  <a:cxn ang="0">
                    <a:pos x="251" y="102"/>
                  </a:cxn>
                  <a:cxn ang="0">
                    <a:pos x="335" y="60"/>
                  </a:cxn>
                  <a:cxn ang="0">
                    <a:pos x="436" y="30"/>
                  </a:cxn>
                  <a:cxn ang="0">
                    <a:pos x="544" y="12"/>
                  </a:cxn>
                  <a:cxn ang="0">
                    <a:pos x="544" y="0"/>
                  </a:cxn>
                  <a:cxn ang="0">
                    <a:pos x="430" y="18"/>
                  </a:cxn>
                  <a:cxn ang="0">
                    <a:pos x="329" y="48"/>
                  </a:cxn>
                  <a:cxn ang="0">
                    <a:pos x="233" y="90"/>
                  </a:cxn>
                  <a:cxn ang="0">
                    <a:pos x="155" y="138"/>
                  </a:cxn>
                  <a:cxn ang="0">
                    <a:pos x="90" y="198"/>
                  </a:cxn>
                  <a:cxn ang="0">
                    <a:pos x="42" y="258"/>
                  </a:cxn>
                  <a:cxn ang="0">
                    <a:pos x="12" y="330"/>
                  </a:cxn>
                  <a:cxn ang="0">
                    <a:pos x="0" y="402"/>
                  </a:cxn>
                  <a:cxn ang="0">
                    <a:pos x="6" y="455"/>
                  </a:cxn>
                  <a:cxn ang="0">
                    <a:pos x="18" y="503"/>
                  </a:cxn>
                  <a:cxn ang="0">
                    <a:pos x="42" y="545"/>
                  </a:cxn>
                  <a:cxn ang="0">
                    <a:pos x="78" y="593"/>
                  </a:cxn>
                  <a:cxn ang="0">
                    <a:pos x="114" y="635"/>
                  </a:cxn>
                  <a:cxn ang="0">
                    <a:pos x="161" y="671"/>
                  </a:cxn>
                  <a:cxn ang="0">
                    <a:pos x="221" y="707"/>
                  </a:cxn>
                  <a:cxn ang="0">
                    <a:pos x="281" y="737"/>
                  </a:cxn>
                  <a:cxn ang="0">
                    <a:pos x="323" y="737"/>
                  </a:cxn>
                  <a:cxn ang="0">
                    <a:pos x="257" y="707"/>
                  </a:cxn>
                  <a:cxn ang="0">
                    <a:pos x="203" y="671"/>
                  </a:cxn>
                  <a:cxn ang="0">
                    <a:pos x="149" y="635"/>
                  </a:cxn>
                  <a:cxn ang="0">
                    <a:pos x="108" y="593"/>
                  </a:cxn>
                  <a:cxn ang="0">
                    <a:pos x="72" y="551"/>
                  </a:cxn>
                  <a:cxn ang="0">
                    <a:pos x="48" y="503"/>
                  </a:cxn>
                  <a:cxn ang="0">
                    <a:pos x="30" y="455"/>
                  </a:cxn>
                  <a:cxn ang="0">
                    <a:pos x="24" y="402"/>
                  </a:cxn>
                  <a:cxn ang="0">
                    <a:pos x="24" y="402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71" name="Freeform 39"/>
              <p:cNvSpPr>
                <a:spLocks/>
              </p:cNvSpPr>
              <p:nvPr/>
            </p:nvSpPr>
            <p:spPr bwMode="hidden">
              <a:xfrm>
                <a:off x="4792" y="3360"/>
                <a:ext cx="609" cy="252"/>
              </a:xfrm>
              <a:custGeom>
                <a:avLst/>
                <a:gdLst/>
                <a:ahLst/>
                <a:cxnLst>
                  <a:cxn ang="0">
                    <a:pos x="12" y="12"/>
                  </a:cxn>
                  <a:cxn ang="0">
                    <a:pos x="113" y="18"/>
                  </a:cxn>
                  <a:cxn ang="0">
                    <a:pos x="203" y="30"/>
                  </a:cxn>
                  <a:cxn ang="0">
                    <a:pos x="292" y="48"/>
                  </a:cxn>
                  <a:cxn ang="0">
                    <a:pos x="376" y="78"/>
                  </a:cxn>
                  <a:cxn ang="0">
                    <a:pos x="448" y="114"/>
                  </a:cxn>
                  <a:cxn ang="0">
                    <a:pos x="514" y="156"/>
                  </a:cxn>
                  <a:cxn ang="0">
                    <a:pos x="567" y="198"/>
                  </a:cxn>
                  <a:cxn ang="0">
                    <a:pos x="609" y="252"/>
                  </a:cxn>
                  <a:cxn ang="0">
                    <a:pos x="609" y="216"/>
                  </a:cxn>
                  <a:cxn ang="0">
                    <a:pos x="561" y="168"/>
                  </a:cxn>
                  <a:cxn ang="0">
                    <a:pos x="502" y="126"/>
                  </a:cxn>
                  <a:cxn ang="0">
                    <a:pos x="436" y="90"/>
                  </a:cxn>
                  <a:cxn ang="0">
                    <a:pos x="364" y="60"/>
                  </a:cxn>
                  <a:cxn ang="0">
                    <a:pos x="286" y="36"/>
                  </a:cxn>
                  <a:cxn ang="0">
                    <a:pos x="197" y="18"/>
                  </a:cxn>
                  <a:cxn ang="0">
                    <a:pos x="10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609" h="252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72" name="Freeform 40"/>
              <p:cNvSpPr>
                <a:spLocks/>
              </p:cNvSpPr>
              <p:nvPr/>
            </p:nvSpPr>
            <p:spPr bwMode="hidden">
              <a:xfrm>
                <a:off x="5246" y="4007"/>
                <a:ext cx="72" cy="54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36" y="30"/>
                  </a:cxn>
                  <a:cxn ang="0">
                    <a:pos x="0" y="54"/>
                  </a:cxn>
                  <a:cxn ang="0">
                    <a:pos x="36" y="54"/>
                  </a:cxn>
                  <a:cxn ang="0">
                    <a:pos x="54" y="42"/>
                  </a:cxn>
                  <a:cxn ang="0">
                    <a:pos x="72" y="24"/>
                  </a:cxn>
                  <a:cxn ang="0">
                    <a:pos x="72" y="24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73" name="Freeform 41"/>
              <p:cNvSpPr>
                <a:spLocks/>
              </p:cNvSpPr>
              <p:nvPr/>
            </p:nvSpPr>
            <p:spPr bwMode="hidden">
              <a:xfrm>
                <a:off x="4505" y="4073"/>
                <a:ext cx="705" cy="108"/>
              </a:xfrm>
              <a:custGeom>
                <a:avLst/>
                <a:gdLst/>
                <a:ahLst/>
                <a:cxnLst>
                  <a:cxn ang="0">
                    <a:pos x="299" y="90"/>
                  </a:cxn>
                  <a:cxn ang="0">
                    <a:pos x="221" y="90"/>
                  </a:cxn>
                  <a:cxn ang="0">
                    <a:pos x="143" y="78"/>
                  </a:cxn>
                  <a:cxn ang="0">
                    <a:pos x="0" y="48"/>
                  </a:cxn>
                  <a:cxn ang="0">
                    <a:pos x="0" y="66"/>
                  </a:cxn>
                  <a:cxn ang="0">
                    <a:pos x="143" y="96"/>
                  </a:cxn>
                  <a:cxn ang="0">
                    <a:pos x="221" y="108"/>
                  </a:cxn>
                  <a:cxn ang="0">
                    <a:pos x="299" y="108"/>
                  </a:cxn>
                  <a:cxn ang="0">
                    <a:pos x="412" y="102"/>
                  </a:cxn>
                  <a:cxn ang="0">
                    <a:pos x="520" y="84"/>
                  </a:cxn>
                  <a:cxn ang="0">
                    <a:pos x="615" y="60"/>
                  </a:cxn>
                  <a:cxn ang="0">
                    <a:pos x="705" y="24"/>
                  </a:cxn>
                  <a:cxn ang="0">
                    <a:pos x="705" y="0"/>
                  </a:cxn>
                  <a:cxn ang="0">
                    <a:pos x="615" y="42"/>
                  </a:cxn>
                  <a:cxn ang="0">
                    <a:pos x="520" y="66"/>
                  </a:cxn>
                  <a:cxn ang="0">
                    <a:pos x="412" y="84"/>
                  </a:cxn>
                  <a:cxn ang="0">
                    <a:pos x="299" y="90"/>
                  </a:cxn>
                  <a:cxn ang="0">
                    <a:pos x="299" y="90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74" name="Freeform 42"/>
              <p:cNvSpPr>
                <a:spLocks/>
              </p:cNvSpPr>
              <p:nvPr/>
            </p:nvSpPr>
            <p:spPr bwMode="hidden">
              <a:xfrm>
                <a:off x="5336" y="3654"/>
                <a:ext cx="143" cy="341"/>
              </a:xfrm>
              <a:custGeom>
                <a:avLst/>
                <a:gdLst/>
                <a:ahLst/>
                <a:cxnLst>
                  <a:cxn ang="0">
                    <a:pos x="119" y="114"/>
                  </a:cxn>
                  <a:cxn ang="0">
                    <a:pos x="113" y="173"/>
                  </a:cxn>
                  <a:cxn ang="0">
                    <a:pos x="89" y="239"/>
                  </a:cxn>
                  <a:cxn ang="0">
                    <a:pos x="47" y="293"/>
                  </a:cxn>
                  <a:cxn ang="0">
                    <a:pos x="0" y="341"/>
                  </a:cxn>
                  <a:cxn ang="0">
                    <a:pos x="29" y="341"/>
                  </a:cxn>
                  <a:cxn ang="0">
                    <a:pos x="77" y="287"/>
                  </a:cxn>
                  <a:cxn ang="0">
                    <a:pos x="113" y="233"/>
                  </a:cxn>
                  <a:cxn ang="0">
                    <a:pos x="137" y="173"/>
                  </a:cxn>
                  <a:cxn ang="0">
                    <a:pos x="143" y="114"/>
                  </a:cxn>
                  <a:cxn ang="0">
                    <a:pos x="137" y="60"/>
                  </a:cxn>
                  <a:cxn ang="0">
                    <a:pos x="119" y="0"/>
                  </a:cxn>
                  <a:cxn ang="0">
                    <a:pos x="89" y="0"/>
                  </a:cxn>
                  <a:cxn ang="0">
                    <a:pos x="113" y="60"/>
                  </a:cxn>
                  <a:cxn ang="0">
                    <a:pos x="119" y="114"/>
                  </a:cxn>
                  <a:cxn ang="0">
                    <a:pos x="119" y="114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75" name="Freeform 43"/>
              <p:cNvSpPr>
                <a:spLocks/>
              </p:cNvSpPr>
              <p:nvPr/>
            </p:nvSpPr>
            <p:spPr bwMode="hidden">
              <a:xfrm>
                <a:off x="5061" y="3624"/>
                <a:ext cx="83" cy="90"/>
              </a:xfrm>
              <a:custGeom>
                <a:avLst/>
                <a:gdLst/>
                <a:ahLst/>
                <a:cxnLst>
                  <a:cxn ang="0">
                    <a:pos x="59" y="90"/>
                  </a:cxn>
                  <a:cxn ang="0">
                    <a:pos x="83" y="84"/>
                  </a:cxn>
                  <a:cxn ang="0">
                    <a:pos x="71" y="60"/>
                  </a:cxn>
                  <a:cxn ang="0">
                    <a:pos x="53" y="42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35" y="48"/>
                  </a:cxn>
                  <a:cxn ang="0">
                    <a:pos x="59" y="90"/>
                  </a:cxn>
                  <a:cxn ang="0">
                    <a:pos x="59" y="90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76" name="Freeform 44"/>
              <p:cNvSpPr>
                <a:spLocks/>
              </p:cNvSpPr>
              <p:nvPr/>
            </p:nvSpPr>
            <p:spPr bwMode="hidden">
              <a:xfrm>
                <a:off x="4445" y="3552"/>
                <a:ext cx="717" cy="431"/>
              </a:xfrm>
              <a:custGeom>
                <a:avLst/>
                <a:gdLst/>
                <a:ahLst/>
                <a:cxnLst>
                  <a:cxn ang="0">
                    <a:pos x="693" y="216"/>
                  </a:cxn>
                  <a:cxn ang="0">
                    <a:pos x="687" y="257"/>
                  </a:cxn>
                  <a:cxn ang="0">
                    <a:pos x="669" y="293"/>
                  </a:cxn>
                  <a:cxn ang="0">
                    <a:pos x="633" y="329"/>
                  </a:cxn>
                  <a:cxn ang="0">
                    <a:pos x="598" y="359"/>
                  </a:cxn>
                  <a:cxn ang="0">
                    <a:pos x="544" y="383"/>
                  </a:cxn>
                  <a:cxn ang="0">
                    <a:pos x="490" y="401"/>
                  </a:cxn>
                  <a:cxn ang="0">
                    <a:pos x="424" y="413"/>
                  </a:cxn>
                  <a:cxn ang="0">
                    <a:pos x="359" y="419"/>
                  </a:cxn>
                  <a:cxn ang="0">
                    <a:pos x="293" y="413"/>
                  </a:cxn>
                  <a:cxn ang="0">
                    <a:pos x="227" y="401"/>
                  </a:cxn>
                  <a:cxn ang="0">
                    <a:pos x="173" y="383"/>
                  </a:cxn>
                  <a:cxn ang="0">
                    <a:pos x="119" y="359"/>
                  </a:cxn>
                  <a:cxn ang="0">
                    <a:pos x="84" y="329"/>
                  </a:cxn>
                  <a:cxn ang="0">
                    <a:pos x="48" y="293"/>
                  </a:cxn>
                  <a:cxn ang="0">
                    <a:pos x="30" y="257"/>
                  </a:cxn>
                  <a:cxn ang="0">
                    <a:pos x="24" y="216"/>
                  </a:cxn>
                  <a:cxn ang="0">
                    <a:pos x="30" y="174"/>
                  </a:cxn>
                  <a:cxn ang="0">
                    <a:pos x="48" y="138"/>
                  </a:cxn>
                  <a:cxn ang="0">
                    <a:pos x="84" y="102"/>
                  </a:cxn>
                  <a:cxn ang="0">
                    <a:pos x="119" y="72"/>
                  </a:cxn>
                  <a:cxn ang="0">
                    <a:pos x="173" y="48"/>
                  </a:cxn>
                  <a:cxn ang="0">
                    <a:pos x="227" y="30"/>
                  </a:cxn>
                  <a:cxn ang="0">
                    <a:pos x="293" y="18"/>
                  </a:cxn>
                  <a:cxn ang="0">
                    <a:pos x="359" y="12"/>
                  </a:cxn>
                  <a:cxn ang="0">
                    <a:pos x="418" y="18"/>
                  </a:cxn>
                  <a:cxn ang="0">
                    <a:pos x="478" y="30"/>
                  </a:cxn>
                  <a:cxn ang="0">
                    <a:pos x="532" y="48"/>
                  </a:cxn>
                  <a:cxn ang="0">
                    <a:pos x="580" y="66"/>
                  </a:cxn>
                  <a:cxn ang="0">
                    <a:pos x="586" y="48"/>
                  </a:cxn>
                  <a:cxn ang="0">
                    <a:pos x="478" y="12"/>
                  </a:cxn>
                  <a:cxn ang="0">
                    <a:pos x="418" y="6"/>
                  </a:cxn>
                  <a:cxn ang="0">
                    <a:pos x="359" y="0"/>
                  </a:cxn>
                  <a:cxn ang="0">
                    <a:pos x="287" y="6"/>
                  </a:cxn>
                  <a:cxn ang="0">
                    <a:pos x="221" y="18"/>
                  </a:cxn>
                  <a:cxn ang="0">
                    <a:pos x="161" y="36"/>
                  </a:cxn>
                  <a:cxn ang="0">
                    <a:pos x="107" y="66"/>
                  </a:cxn>
                  <a:cxn ang="0">
                    <a:pos x="60" y="96"/>
                  </a:cxn>
                  <a:cxn ang="0">
                    <a:pos x="30" y="132"/>
                  </a:cxn>
                  <a:cxn ang="0">
                    <a:pos x="6" y="174"/>
                  </a:cxn>
                  <a:cxn ang="0">
                    <a:pos x="0" y="216"/>
                  </a:cxn>
                  <a:cxn ang="0">
                    <a:pos x="6" y="257"/>
                  </a:cxn>
                  <a:cxn ang="0">
                    <a:pos x="30" y="299"/>
                  </a:cxn>
                  <a:cxn ang="0">
                    <a:pos x="60" y="335"/>
                  </a:cxn>
                  <a:cxn ang="0">
                    <a:pos x="107" y="371"/>
                  </a:cxn>
                  <a:cxn ang="0">
                    <a:pos x="161" y="395"/>
                  </a:cxn>
                  <a:cxn ang="0">
                    <a:pos x="221" y="413"/>
                  </a:cxn>
                  <a:cxn ang="0">
                    <a:pos x="287" y="425"/>
                  </a:cxn>
                  <a:cxn ang="0">
                    <a:pos x="359" y="431"/>
                  </a:cxn>
                  <a:cxn ang="0">
                    <a:pos x="430" y="425"/>
                  </a:cxn>
                  <a:cxn ang="0">
                    <a:pos x="496" y="413"/>
                  </a:cxn>
                  <a:cxn ang="0">
                    <a:pos x="562" y="395"/>
                  </a:cxn>
                  <a:cxn ang="0">
                    <a:pos x="610" y="371"/>
                  </a:cxn>
                  <a:cxn ang="0">
                    <a:pos x="657" y="335"/>
                  </a:cxn>
                  <a:cxn ang="0">
                    <a:pos x="687" y="299"/>
                  </a:cxn>
                  <a:cxn ang="0">
                    <a:pos x="711" y="257"/>
                  </a:cxn>
                  <a:cxn ang="0">
                    <a:pos x="717" y="216"/>
                  </a:cxn>
                  <a:cxn ang="0">
                    <a:pos x="717" y="204"/>
                  </a:cxn>
                  <a:cxn ang="0">
                    <a:pos x="711" y="192"/>
                  </a:cxn>
                  <a:cxn ang="0">
                    <a:pos x="687" y="198"/>
                  </a:cxn>
                  <a:cxn ang="0">
                    <a:pos x="693" y="210"/>
                  </a:cxn>
                  <a:cxn ang="0">
                    <a:pos x="693" y="216"/>
                  </a:cxn>
                  <a:cxn ang="0">
                    <a:pos x="693" y="216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lnTo>
                      <a:pt x="693" y="21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77" name="Freeform 45"/>
              <p:cNvSpPr>
                <a:spLocks/>
              </p:cNvSpPr>
              <p:nvPr/>
            </p:nvSpPr>
            <p:spPr bwMode="hidden">
              <a:xfrm>
                <a:off x="4349" y="3510"/>
                <a:ext cx="909" cy="533"/>
              </a:xfrm>
              <a:custGeom>
                <a:avLst/>
                <a:gdLst/>
                <a:ahLst/>
                <a:cxnLst>
                  <a:cxn ang="0">
                    <a:pos x="616" y="0"/>
                  </a:cxn>
                  <a:cxn ang="0">
                    <a:pos x="616" y="18"/>
                  </a:cxn>
                  <a:cxn ang="0">
                    <a:pos x="724" y="60"/>
                  </a:cxn>
                  <a:cxn ang="0">
                    <a:pos x="765" y="84"/>
                  </a:cxn>
                  <a:cxn ang="0">
                    <a:pos x="807" y="114"/>
                  </a:cxn>
                  <a:cxn ang="0">
                    <a:pos x="837" y="144"/>
                  </a:cxn>
                  <a:cxn ang="0">
                    <a:pos x="861" y="180"/>
                  </a:cxn>
                  <a:cxn ang="0">
                    <a:pos x="873" y="216"/>
                  </a:cxn>
                  <a:cxn ang="0">
                    <a:pos x="879" y="258"/>
                  </a:cxn>
                  <a:cxn ang="0">
                    <a:pos x="873" y="311"/>
                  </a:cxn>
                  <a:cxn ang="0">
                    <a:pos x="843" y="359"/>
                  </a:cxn>
                  <a:cxn ang="0">
                    <a:pos x="807" y="401"/>
                  </a:cxn>
                  <a:cxn ang="0">
                    <a:pos x="753" y="443"/>
                  </a:cxn>
                  <a:cxn ang="0">
                    <a:pos x="694" y="473"/>
                  </a:cxn>
                  <a:cxn ang="0">
                    <a:pos x="622" y="497"/>
                  </a:cxn>
                  <a:cxn ang="0">
                    <a:pos x="538" y="509"/>
                  </a:cxn>
                  <a:cxn ang="0">
                    <a:pos x="455" y="515"/>
                  </a:cxn>
                  <a:cxn ang="0">
                    <a:pos x="371" y="509"/>
                  </a:cxn>
                  <a:cxn ang="0">
                    <a:pos x="287" y="497"/>
                  </a:cxn>
                  <a:cxn ang="0">
                    <a:pos x="215" y="473"/>
                  </a:cxn>
                  <a:cxn ang="0">
                    <a:pos x="156" y="443"/>
                  </a:cxn>
                  <a:cxn ang="0">
                    <a:pos x="102" y="401"/>
                  </a:cxn>
                  <a:cxn ang="0">
                    <a:pos x="66" y="359"/>
                  </a:cxn>
                  <a:cxn ang="0">
                    <a:pos x="36" y="311"/>
                  </a:cxn>
                  <a:cxn ang="0">
                    <a:pos x="30" y="258"/>
                  </a:cxn>
                  <a:cxn ang="0">
                    <a:pos x="36" y="222"/>
                  </a:cxn>
                  <a:cxn ang="0">
                    <a:pos x="48" y="186"/>
                  </a:cxn>
                  <a:cxn ang="0">
                    <a:pos x="66" y="156"/>
                  </a:cxn>
                  <a:cxn ang="0">
                    <a:pos x="90" y="126"/>
                  </a:cxn>
                  <a:cxn ang="0">
                    <a:pos x="66" y="114"/>
                  </a:cxn>
                  <a:cxn ang="0">
                    <a:pos x="36" y="144"/>
                  </a:cxn>
                  <a:cxn ang="0">
                    <a:pos x="18" y="180"/>
                  </a:cxn>
                  <a:cxn ang="0">
                    <a:pos x="6" y="216"/>
                  </a:cxn>
                  <a:cxn ang="0">
                    <a:pos x="0" y="258"/>
                  </a:cxn>
                  <a:cxn ang="0">
                    <a:pos x="12" y="311"/>
                  </a:cxn>
                  <a:cxn ang="0">
                    <a:pos x="36" y="365"/>
                  </a:cxn>
                  <a:cxn ang="0">
                    <a:pos x="78" y="413"/>
                  </a:cxn>
                  <a:cxn ang="0">
                    <a:pos x="132" y="449"/>
                  </a:cxn>
                  <a:cxn ang="0">
                    <a:pos x="203" y="485"/>
                  </a:cxn>
                  <a:cxn ang="0">
                    <a:pos x="275" y="509"/>
                  </a:cxn>
                  <a:cxn ang="0">
                    <a:pos x="365" y="527"/>
                  </a:cxn>
                  <a:cxn ang="0">
                    <a:pos x="455" y="533"/>
                  </a:cxn>
                  <a:cxn ang="0">
                    <a:pos x="544" y="527"/>
                  </a:cxn>
                  <a:cxn ang="0">
                    <a:pos x="634" y="509"/>
                  </a:cxn>
                  <a:cxn ang="0">
                    <a:pos x="712" y="485"/>
                  </a:cxn>
                  <a:cxn ang="0">
                    <a:pos x="777" y="449"/>
                  </a:cxn>
                  <a:cxn ang="0">
                    <a:pos x="831" y="413"/>
                  </a:cxn>
                  <a:cxn ang="0">
                    <a:pos x="873" y="365"/>
                  </a:cxn>
                  <a:cxn ang="0">
                    <a:pos x="897" y="311"/>
                  </a:cxn>
                  <a:cxn ang="0">
                    <a:pos x="909" y="258"/>
                  </a:cxn>
                  <a:cxn ang="0">
                    <a:pos x="903" y="216"/>
                  </a:cxn>
                  <a:cxn ang="0">
                    <a:pos x="885" y="174"/>
                  </a:cxn>
                  <a:cxn ang="0">
                    <a:pos x="861" y="132"/>
                  </a:cxn>
                  <a:cxn ang="0">
                    <a:pos x="825" y="102"/>
                  </a:cxn>
                  <a:cxn ang="0">
                    <a:pos x="783" y="66"/>
                  </a:cxn>
                  <a:cxn ang="0">
                    <a:pos x="735" y="42"/>
                  </a:cxn>
                  <a:cxn ang="0">
                    <a:pos x="616" y="0"/>
                  </a:cxn>
                  <a:cxn ang="0">
                    <a:pos x="616" y="0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78" name="Freeform 46"/>
              <p:cNvSpPr>
                <a:spLocks/>
              </p:cNvSpPr>
              <p:nvPr/>
            </p:nvSpPr>
            <p:spPr bwMode="hidden">
              <a:xfrm>
                <a:off x="4564" y="3492"/>
                <a:ext cx="365" cy="66"/>
              </a:xfrm>
              <a:custGeom>
                <a:avLst/>
                <a:gdLst/>
                <a:ahLst/>
                <a:cxnLst>
                  <a:cxn ang="0">
                    <a:pos x="240" y="18"/>
                  </a:cxn>
                  <a:cxn ang="0">
                    <a:pos x="299" y="24"/>
                  </a:cxn>
                  <a:cxn ang="0">
                    <a:pos x="359" y="30"/>
                  </a:cxn>
                  <a:cxn ang="0">
                    <a:pos x="365" y="12"/>
                  </a:cxn>
                  <a:cxn ang="0">
                    <a:pos x="305" y="6"/>
                  </a:cxn>
                  <a:cxn ang="0">
                    <a:pos x="240" y="0"/>
                  </a:cxn>
                  <a:cxn ang="0">
                    <a:pos x="174" y="6"/>
                  </a:cxn>
                  <a:cxn ang="0">
                    <a:pos x="114" y="12"/>
                  </a:cxn>
                  <a:cxn ang="0">
                    <a:pos x="0" y="42"/>
                  </a:cxn>
                  <a:cxn ang="0">
                    <a:pos x="0" y="66"/>
                  </a:cxn>
                  <a:cxn ang="0">
                    <a:pos x="54" y="48"/>
                  </a:cxn>
                  <a:cxn ang="0">
                    <a:pos x="114" y="30"/>
                  </a:cxn>
                  <a:cxn ang="0">
                    <a:pos x="174" y="24"/>
                  </a:cxn>
                  <a:cxn ang="0">
                    <a:pos x="240" y="18"/>
                  </a:cxn>
                  <a:cxn ang="0">
                    <a:pos x="240" y="18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79" name="Freeform 47"/>
              <p:cNvSpPr>
                <a:spLocks/>
              </p:cNvSpPr>
              <p:nvPr/>
            </p:nvSpPr>
            <p:spPr bwMode="hidden">
              <a:xfrm>
                <a:off x="4463" y="3558"/>
                <a:ext cx="66" cy="48"/>
              </a:xfrm>
              <a:custGeom>
                <a:avLst/>
                <a:gdLst/>
                <a:ahLst/>
                <a:cxnLst>
                  <a:cxn ang="0">
                    <a:pos x="66" y="18"/>
                  </a:cxn>
                  <a:cxn ang="0">
                    <a:pos x="48" y="0"/>
                  </a:cxn>
                  <a:cxn ang="0">
                    <a:pos x="24" y="12"/>
                  </a:cxn>
                  <a:cxn ang="0">
                    <a:pos x="0" y="30"/>
                  </a:cxn>
                  <a:cxn ang="0">
                    <a:pos x="12" y="48"/>
                  </a:cxn>
                  <a:cxn ang="0">
                    <a:pos x="42" y="30"/>
                  </a:cxn>
                  <a:cxn ang="0">
                    <a:pos x="66" y="18"/>
                  </a:cxn>
                  <a:cxn ang="0">
                    <a:pos x="66" y="18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80" name="Oval 48"/>
              <p:cNvSpPr>
                <a:spLocks noChangeArrowheads="1"/>
              </p:cNvSpPr>
              <p:nvPr/>
            </p:nvSpPr>
            <p:spPr bwMode="hidden">
              <a:xfrm>
                <a:off x="4546" y="3608"/>
                <a:ext cx="518" cy="31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81" name="Oval 49"/>
              <p:cNvSpPr>
                <a:spLocks noChangeArrowheads="1"/>
              </p:cNvSpPr>
              <p:nvPr/>
            </p:nvSpPr>
            <p:spPr bwMode="hidden">
              <a:xfrm>
                <a:off x="4578" y="3630"/>
                <a:ext cx="446" cy="27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82" name="Oval 50"/>
              <p:cNvSpPr>
                <a:spLocks noChangeArrowheads="1"/>
              </p:cNvSpPr>
              <p:nvPr/>
            </p:nvSpPr>
            <p:spPr bwMode="hidden">
              <a:xfrm>
                <a:off x="4610" y="3650"/>
                <a:ext cx="386" cy="233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83" name="Oval 51"/>
              <p:cNvSpPr>
                <a:spLocks noChangeArrowheads="1"/>
              </p:cNvSpPr>
              <p:nvPr/>
            </p:nvSpPr>
            <p:spPr bwMode="hidden">
              <a:xfrm>
                <a:off x="4654" y="3678"/>
                <a:ext cx="298" cy="1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84" name="Oval 52"/>
              <p:cNvSpPr>
                <a:spLocks noChangeArrowheads="1"/>
              </p:cNvSpPr>
              <p:nvPr/>
            </p:nvSpPr>
            <p:spPr bwMode="hidden">
              <a:xfrm>
                <a:off x="4690" y="3698"/>
                <a:ext cx="222" cy="139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85" name="Oval 53"/>
              <p:cNvSpPr>
                <a:spLocks noChangeArrowheads="1"/>
              </p:cNvSpPr>
              <p:nvPr/>
            </p:nvSpPr>
            <p:spPr bwMode="hidden">
              <a:xfrm>
                <a:off x="4738" y="3728"/>
                <a:ext cx="126" cy="8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</p:grpSp>
        <p:grpSp>
          <p:nvGrpSpPr>
            <p:cNvPr id="4109" name="Group 54"/>
            <p:cNvGrpSpPr>
              <a:grpSpLocks/>
            </p:cNvGrpSpPr>
            <p:nvPr userDrawn="1"/>
          </p:nvGrpSpPr>
          <p:grpSpPr bwMode="auto">
            <a:xfrm>
              <a:off x="5280" y="3024"/>
              <a:ext cx="425" cy="258"/>
              <a:chOff x="5280" y="3024"/>
              <a:chExt cx="425" cy="258"/>
            </a:xfrm>
          </p:grpSpPr>
          <p:sp>
            <p:nvSpPr>
              <p:cNvPr id="786487" name="Freeform 55"/>
              <p:cNvSpPr>
                <a:spLocks/>
              </p:cNvSpPr>
              <p:nvPr/>
            </p:nvSpPr>
            <p:spPr bwMode="hidden">
              <a:xfrm>
                <a:off x="5280" y="3186"/>
                <a:ext cx="383" cy="96"/>
              </a:xfrm>
              <a:custGeom>
                <a:avLst/>
                <a:gdLst/>
                <a:ahLst/>
                <a:cxnLst>
                  <a:cxn ang="0">
                    <a:pos x="209" y="96"/>
                  </a:cxn>
                  <a:cxn ang="0">
                    <a:pos x="143" y="90"/>
                  </a:cxn>
                  <a:cxn ang="0">
                    <a:pos x="83" y="66"/>
                  </a:cxn>
                  <a:cxn ang="0">
                    <a:pos x="35" y="3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9" y="42"/>
                  </a:cxn>
                  <a:cxn ang="0">
                    <a:pos x="77" y="72"/>
                  </a:cxn>
                  <a:cxn ang="0">
                    <a:pos x="137" y="90"/>
                  </a:cxn>
                  <a:cxn ang="0">
                    <a:pos x="209" y="96"/>
                  </a:cxn>
                  <a:cxn ang="0">
                    <a:pos x="263" y="90"/>
                  </a:cxn>
                  <a:cxn ang="0">
                    <a:pos x="311" y="84"/>
                  </a:cxn>
                  <a:cxn ang="0">
                    <a:pos x="352" y="66"/>
                  </a:cxn>
                  <a:cxn ang="0">
                    <a:pos x="382" y="42"/>
                  </a:cxn>
                  <a:cxn ang="0">
                    <a:pos x="376" y="42"/>
                  </a:cxn>
                  <a:cxn ang="0">
                    <a:pos x="346" y="66"/>
                  </a:cxn>
                  <a:cxn ang="0">
                    <a:pos x="305" y="78"/>
                  </a:cxn>
                  <a:cxn ang="0">
                    <a:pos x="263" y="90"/>
                  </a:cxn>
                  <a:cxn ang="0">
                    <a:pos x="209" y="96"/>
                  </a:cxn>
                  <a:cxn ang="0">
                    <a:pos x="209" y="96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88" name="Freeform 56"/>
              <p:cNvSpPr>
                <a:spLocks/>
              </p:cNvSpPr>
              <p:nvPr/>
            </p:nvSpPr>
            <p:spPr bwMode="hidden">
              <a:xfrm>
                <a:off x="5315" y="3024"/>
                <a:ext cx="258" cy="54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6"/>
                  </a:cxn>
                  <a:cxn ang="0">
                    <a:pos x="258" y="12"/>
                  </a:cxn>
                  <a:cxn ang="0">
                    <a:pos x="252" y="6"/>
                  </a:cxn>
                  <a:cxn ang="0">
                    <a:pos x="216" y="0"/>
                  </a:cxn>
                  <a:cxn ang="0">
                    <a:pos x="174" y="0"/>
                  </a:cxn>
                  <a:cxn ang="0">
                    <a:pos x="120" y="6"/>
                  </a:cxn>
                  <a:cxn ang="0">
                    <a:pos x="78" y="12"/>
                  </a:cxn>
                  <a:cxn ang="0">
                    <a:pos x="36" y="30"/>
                  </a:cxn>
                  <a:cxn ang="0">
                    <a:pos x="0" y="48"/>
                  </a:cxn>
                  <a:cxn ang="0">
                    <a:pos x="6" y="54"/>
                  </a:cxn>
                  <a:cxn ang="0">
                    <a:pos x="36" y="36"/>
                  </a:cxn>
                  <a:cxn ang="0">
                    <a:pos x="78" y="18"/>
                  </a:cxn>
                  <a:cxn ang="0">
                    <a:pos x="120" y="6"/>
                  </a:cxn>
                  <a:cxn ang="0">
                    <a:pos x="174" y="0"/>
                  </a:cxn>
                  <a:cxn ang="0">
                    <a:pos x="174" y="0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89" name="Freeform 57"/>
              <p:cNvSpPr>
                <a:spLocks/>
              </p:cNvSpPr>
              <p:nvPr/>
            </p:nvSpPr>
            <p:spPr bwMode="hidden">
              <a:xfrm>
                <a:off x="5645" y="3066"/>
                <a:ext cx="60" cy="156"/>
              </a:xfrm>
              <a:custGeom>
                <a:avLst/>
                <a:gdLst/>
                <a:ahLst/>
                <a:cxnLst>
                  <a:cxn ang="0">
                    <a:pos x="54" y="90"/>
                  </a:cxn>
                  <a:cxn ang="0">
                    <a:pos x="48" y="126"/>
                  </a:cxn>
                  <a:cxn ang="0">
                    <a:pos x="24" y="156"/>
                  </a:cxn>
                  <a:cxn ang="0">
                    <a:pos x="30" y="156"/>
                  </a:cxn>
                  <a:cxn ang="0">
                    <a:pos x="54" y="126"/>
                  </a:cxn>
                  <a:cxn ang="0">
                    <a:pos x="60" y="90"/>
                  </a:cxn>
                  <a:cxn ang="0">
                    <a:pos x="54" y="66"/>
                  </a:cxn>
                  <a:cxn ang="0">
                    <a:pos x="48" y="42"/>
                  </a:cxn>
                  <a:cxn ang="0">
                    <a:pos x="30" y="18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4" y="24"/>
                  </a:cxn>
                  <a:cxn ang="0">
                    <a:pos x="42" y="42"/>
                  </a:cxn>
                  <a:cxn ang="0">
                    <a:pos x="48" y="66"/>
                  </a:cxn>
                  <a:cxn ang="0">
                    <a:pos x="54" y="90"/>
                  </a:cxn>
                  <a:cxn ang="0">
                    <a:pos x="54" y="90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90" name="Freeform 58"/>
              <p:cNvSpPr>
                <a:spLocks/>
              </p:cNvSpPr>
              <p:nvPr/>
            </p:nvSpPr>
            <p:spPr bwMode="hidden">
              <a:xfrm>
                <a:off x="5375" y="3246"/>
                <a:ext cx="192" cy="18"/>
              </a:xfrm>
              <a:custGeom>
                <a:avLst/>
                <a:gdLst/>
                <a:ahLst/>
                <a:cxnLst>
                  <a:cxn ang="0">
                    <a:pos x="114" y="12"/>
                  </a:cxn>
                  <a:cxn ang="0">
                    <a:pos x="72" y="6"/>
                  </a:cxn>
                  <a:cxn ang="0">
                    <a:pos x="30" y="0"/>
                  </a:cxn>
                  <a:cxn ang="0">
                    <a:pos x="0" y="0"/>
                  </a:cxn>
                  <a:cxn ang="0">
                    <a:pos x="54" y="12"/>
                  </a:cxn>
                  <a:cxn ang="0">
                    <a:pos x="114" y="18"/>
                  </a:cxn>
                  <a:cxn ang="0">
                    <a:pos x="156" y="18"/>
                  </a:cxn>
                  <a:cxn ang="0">
                    <a:pos x="192" y="12"/>
                  </a:cxn>
                  <a:cxn ang="0">
                    <a:pos x="186" y="0"/>
                  </a:cxn>
                  <a:cxn ang="0">
                    <a:pos x="150" y="6"/>
                  </a:cxn>
                  <a:cxn ang="0">
                    <a:pos x="114" y="12"/>
                  </a:cxn>
                  <a:cxn ang="0">
                    <a:pos x="114" y="12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91" name="Freeform 59"/>
              <p:cNvSpPr>
                <a:spLocks/>
              </p:cNvSpPr>
              <p:nvPr/>
            </p:nvSpPr>
            <p:spPr bwMode="hidden">
              <a:xfrm>
                <a:off x="5304" y="3042"/>
                <a:ext cx="161" cy="186"/>
              </a:xfrm>
              <a:custGeom>
                <a:avLst/>
                <a:gdLst/>
                <a:ahLst/>
                <a:cxnLst>
                  <a:cxn ang="0">
                    <a:pos x="11" y="114"/>
                  </a:cxn>
                  <a:cxn ang="0">
                    <a:pos x="17" y="96"/>
                  </a:cxn>
                  <a:cxn ang="0">
                    <a:pos x="23" y="78"/>
                  </a:cxn>
                  <a:cxn ang="0">
                    <a:pos x="53" y="42"/>
                  </a:cxn>
                  <a:cxn ang="0">
                    <a:pos x="101" y="18"/>
                  </a:cxn>
                  <a:cxn ang="0">
                    <a:pos x="155" y="6"/>
                  </a:cxn>
                  <a:cxn ang="0">
                    <a:pos x="161" y="0"/>
                  </a:cxn>
                  <a:cxn ang="0">
                    <a:pos x="95" y="12"/>
                  </a:cxn>
                  <a:cxn ang="0">
                    <a:pos x="47" y="36"/>
                  </a:cxn>
                  <a:cxn ang="0">
                    <a:pos x="11" y="72"/>
                  </a:cxn>
                  <a:cxn ang="0">
                    <a:pos x="5" y="90"/>
                  </a:cxn>
                  <a:cxn ang="0">
                    <a:pos x="0" y="114"/>
                  </a:cxn>
                  <a:cxn ang="0">
                    <a:pos x="11" y="150"/>
                  </a:cxn>
                  <a:cxn ang="0">
                    <a:pos x="23" y="168"/>
                  </a:cxn>
                  <a:cxn ang="0">
                    <a:pos x="41" y="186"/>
                  </a:cxn>
                  <a:cxn ang="0">
                    <a:pos x="65" y="186"/>
                  </a:cxn>
                  <a:cxn ang="0">
                    <a:pos x="41" y="168"/>
                  </a:cxn>
                  <a:cxn ang="0">
                    <a:pos x="23" y="150"/>
                  </a:cxn>
                  <a:cxn ang="0">
                    <a:pos x="17" y="132"/>
                  </a:cxn>
                  <a:cxn ang="0">
                    <a:pos x="11" y="114"/>
                  </a:cxn>
                  <a:cxn ang="0">
                    <a:pos x="11" y="114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92" name="Freeform 60"/>
              <p:cNvSpPr>
                <a:spLocks/>
              </p:cNvSpPr>
              <p:nvPr/>
            </p:nvSpPr>
            <p:spPr bwMode="hidden">
              <a:xfrm>
                <a:off x="5489" y="3042"/>
                <a:ext cx="186" cy="210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66" y="12"/>
                  </a:cxn>
                  <a:cxn ang="0">
                    <a:pos x="119" y="36"/>
                  </a:cxn>
                  <a:cxn ang="0">
                    <a:pos x="155" y="72"/>
                  </a:cxn>
                  <a:cxn ang="0">
                    <a:pos x="161" y="90"/>
                  </a:cxn>
                  <a:cxn ang="0">
                    <a:pos x="167" y="114"/>
                  </a:cxn>
                  <a:cxn ang="0">
                    <a:pos x="161" y="138"/>
                  </a:cxn>
                  <a:cxn ang="0">
                    <a:pos x="149" y="162"/>
                  </a:cxn>
                  <a:cxn ang="0">
                    <a:pos x="119" y="180"/>
                  </a:cxn>
                  <a:cxn ang="0">
                    <a:pos x="90" y="198"/>
                  </a:cxn>
                  <a:cxn ang="0">
                    <a:pos x="96" y="210"/>
                  </a:cxn>
                  <a:cxn ang="0">
                    <a:pos x="131" y="192"/>
                  </a:cxn>
                  <a:cxn ang="0">
                    <a:pos x="161" y="168"/>
                  </a:cxn>
                  <a:cxn ang="0">
                    <a:pos x="179" y="144"/>
                  </a:cxn>
                  <a:cxn ang="0">
                    <a:pos x="185" y="114"/>
                  </a:cxn>
                  <a:cxn ang="0">
                    <a:pos x="179" y="90"/>
                  </a:cxn>
                  <a:cxn ang="0">
                    <a:pos x="173" y="66"/>
                  </a:cxn>
                  <a:cxn ang="0">
                    <a:pos x="155" y="48"/>
                  </a:cxn>
                  <a:cxn ang="0">
                    <a:pos x="131" y="30"/>
                  </a:cxn>
                  <a:cxn ang="0">
                    <a:pos x="72" y="6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93" name="Freeform 61"/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avLst/>
                <a:gdLst/>
                <a:ahLst/>
                <a:cxnLst>
                  <a:cxn ang="0">
                    <a:pos x="150" y="0"/>
                  </a:cxn>
                  <a:cxn ang="0">
                    <a:pos x="90" y="6"/>
                  </a:cxn>
                  <a:cxn ang="0">
                    <a:pos x="42" y="30"/>
                  </a:cxn>
                  <a:cxn ang="0">
                    <a:pos x="12" y="54"/>
                  </a:cxn>
                  <a:cxn ang="0">
                    <a:pos x="6" y="72"/>
                  </a:cxn>
                  <a:cxn ang="0">
                    <a:pos x="0" y="90"/>
                  </a:cxn>
                  <a:cxn ang="0">
                    <a:pos x="6" y="108"/>
                  </a:cxn>
                  <a:cxn ang="0">
                    <a:pos x="12" y="126"/>
                  </a:cxn>
                  <a:cxn ang="0">
                    <a:pos x="42" y="156"/>
                  </a:cxn>
                  <a:cxn ang="0">
                    <a:pos x="90" y="180"/>
                  </a:cxn>
                  <a:cxn ang="0">
                    <a:pos x="150" y="186"/>
                  </a:cxn>
                  <a:cxn ang="0">
                    <a:pos x="209" y="180"/>
                  </a:cxn>
                  <a:cxn ang="0">
                    <a:pos x="257" y="156"/>
                  </a:cxn>
                  <a:cxn ang="0">
                    <a:pos x="287" y="126"/>
                  </a:cxn>
                  <a:cxn ang="0">
                    <a:pos x="299" y="108"/>
                  </a:cxn>
                  <a:cxn ang="0">
                    <a:pos x="299" y="90"/>
                  </a:cxn>
                  <a:cxn ang="0">
                    <a:pos x="299" y="72"/>
                  </a:cxn>
                  <a:cxn ang="0">
                    <a:pos x="287" y="54"/>
                  </a:cxn>
                  <a:cxn ang="0">
                    <a:pos x="257" y="30"/>
                  </a:cxn>
                  <a:cxn ang="0">
                    <a:pos x="209" y="6"/>
                  </a:cxn>
                  <a:cxn ang="0">
                    <a:pos x="150" y="0"/>
                  </a:cxn>
                  <a:cxn ang="0">
                    <a:pos x="150" y="0"/>
                  </a:cxn>
                  <a:cxn ang="0">
                    <a:pos x="150" y="180"/>
                  </a:cxn>
                  <a:cxn ang="0">
                    <a:pos x="96" y="174"/>
                  </a:cxn>
                  <a:cxn ang="0">
                    <a:pos x="48" y="156"/>
                  </a:cxn>
                  <a:cxn ang="0">
                    <a:pos x="18" y="126"/>
                  </a:cxn>
                  <a:cxn ang="0">
                    <a:pos x="12" y="108"/>
                  </a:cxn>
                  <a:cxn ang="0">
                    <a:pos x="6" y="90"/>
                  </a:cxn>
                  <a:cxn ang="0">
                    <a:pos x="12" y="72"/>
                  </a:cxn>
                  <a:cxn ang="0">
                    <a:pos x="18" y="54"/>
                  </a:cxn>
                  <a:cxn ang="0">
                    <a:pos x="48" y="30"/>
                  </a:cxn>
                  <a:cxn ang="0">
                    <a:pos x="96" y="12"/>
                  </a:cxn>
                  <a:cxn ang="0">
                    <a:pos x="150" y="6"/>
                  </a:cxn>
                  <a:cxn ang="0">
                    <a:pos x="203" y="12"/>
                  </a:cxn>
                  <a:cxn ang="0">
                    <a:pos x="251" y="30"/>
                  </a:cxn>
                  <a:cxn ang="0">
                    <a:pos x="281" y="54"/>
                  </a:cxn>
                  <a:cxn ang="0">
                    <a:pos x="293" y="72"/>
                  </a:cxn>
                  <a:cxn ang="0">
                    <a:pos x="293" y="90"/>
                  </a:cxn>
                  <a:cxn ang="0">
                    <a:pos x="293" y="108"/>
                  </a:cxn>
                  <a:cxn ang="0">
                    <a:pos x="281" y="126"/>
                  </a:cxn>
                  <a:cxn ang="0">
                    <a:pos x="251" y="156"/>
                  </a:cxn>
                  <a:cxn ang="0">
                    <a:pos x="203" y="174"/>
                  </a:cxn>
                  <a:cxn ang="0">
                    <a:pos x="150" y="180"/>
                  </a:cxn>
                  <a:cxn ang="0">
                    <a:pos x="150" y="180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grpSp>
            <p:nvGrpSpPr>
              <p:cNvPr id="4117" name="Group 62"/>
              <p:cNvGrpSpPr>
                <a:grpSpLocks/>
              </p:cNvGrpSpPr>
              <p:nvPr/>
            </p:nvGrpSpPr>
            <p:grpSpPr bwMode="auto"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786495" name="Oval 63"/>
                <p:cNvSpPr>
                  <a:spLocks noChangeArrowheads="1"/>
                </p:cNvSpPr>
                <p:nvPr userDrawn="1"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pitchFamily="2" charset="-122"/>
                  </a:endParaRPr>
                </a:p>
              </p:txBody>
            </p:sp>
            <p:sp>
              <p:nvSpPr>
                <p:cNvPr id="786496" name="Oval 64"/>
                <p:cNvSpPr>
                  <a:spLocks noChangeArrowheads="1"/>
                </p:cNvSpPr>
                <p:nvPr userDrawn="1"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pitchFamily="2" charset="-122"/>
                  </a:endParaRPr>
                </a:p>
              </p:txBody>
            </p:sp>
            <p:sp>
              <p:nvSpPr>
                <p:cNvPr id="786497" name="Oval 65"/>
                <p:cNvSpPr>
                  <a:spLocks noChangeArrowheads="1"/>
                </p:cNvSpPr>
                <p:nvPr userDrawn="1"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pitchFamily="2" charset="-122"/>
                  </a:endParaRPr>
                </a:p>
              </p:txBody>
            </p:sp>
            <p:sp>
              <p:nvSpPr>
                <p:cNvPr id="786498" name="Oval 66"/>
                <p:cNvSpPr>
                  <a:spLocks noChangeArrowheads="1"/>
                </p:cNvSpPr>
                <p:nvPr userDrawn="1"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pitchFamily="2" charset="-122"/>
                  </a:endParaRPr>
                </a:p>
              </p:txBody>
            </p:sp>
          </p:grpSp>
        </p:grpSp>
      </p:grpSp>
      <p:sp>
        <p:nvSpPr>
          <p:cNvPr id="786499" name="Rectangle 6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786500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86501" name="Rectangle 6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b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86502" name="Rectangle 7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b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86503" name="Rectangle 7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b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defRPr>
            </a:lvl1pPr>
          </a:lstStyle>
          <a:p>
            <a:pPr>
              <a:defRPr/>
            </a:pPr>
            <a:fld id="{600EDF8D-5208-42AC-843C-E8309324FA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91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  <p:sldLayoutId id="214748389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Ø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image" Target="../media/image8.wmf"/><Relationship Id="rId7" Type="http://schemas.openxmlformats.org/officeDocument/2006/relationships/image" Target="../media/image10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11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2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6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oleObject" Target="../embeddings/oleObject24.bin"/><Relationship Id="rId18" Type="http://schemas.openxmlformats.org/officeDocument/2006/relationships/image" Target="../media/image26.wmf"/><Relationship Id="rId3" Type="http://schemas.openxmlformats.org/officeDocument/2006/relationships/image" Target="../media/image19.wmf"/><Relationship Id="rId7" Type="http://schemas.openxmlformats.org/officeDocument/2006/relationships/image" Target="../media/image21.wmf"/><Relationship Id="rId12" Type="http://schemas.openxmlformats.org/officeDocument/2006/relationships/oleObject" Target="../embeddings/oleObject23.bin"/><Relationship Id="rId17" Type="http://schemas.openxmlformats.org/officeDocument/2006/relationships/oleObject" Target="../embeddings/oleObject26.bin"/><Relationship Id="rId2" Type="http://schemas.openxmlformats.org/officeDocument/2006/relationships/oleObject" Target="../embeddings/oleObject18.bin"/><Relationship Id="rId16" Type="http://schemas.openxmlformats.org/officeDocument/2006/relationships/image" Target="../media/image25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23.wmf"/><Relationship Id="rId5" Type="http://schemas.openxmlformats.org/officeDocument/2006/relationships/image" Target="../media/image20.wmf"/><Relationship Id="rId15" Type="http://schemas.openxmlformats.org/officeDocument/2006/relationships/oleObject" Target="../embeddings/oleObject25.bin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2.wmf"/><Relationship Id="rId14" Type="http://schemas.openxmlformats.org/officeDocument/2006/relationships/image" Target="../media/image24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image" Target="../media/image27.wmf"/><Relationship Id="rId7" Type="http://schemas.openxmlformats.org/officeDocument/2006/relationships/image" Target="../media/image29.w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28.wmf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8.bin"/><Relationship Id="rId9" Type="http://schemas.openxmlformats.org/officeDocument/2006/relationships/image" Target="../media/image30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33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426839-3BE9-4C17-997A-AC7E65DEEE96}" type="slidenum">
              <a:rPr lang="en-US" altLang="zh-CN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81306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55576" y="897632"/>
            <a:ext cx="7772400" cy="17367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第四章	模拟退火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79AEB9-905B-4E82-88CB-F0EDCCBC789B}" type="slidenum">
              <a:rPr lang="en-US" altLang="zh-CN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42350" cy="5111750"/>
          </a:xfrm>
        </p:spPr>
        <p:txBody>
          <a:bodyPr/>
          <a:lstStyle/>
          <a:p>
            <a:pPr marL="609600" indent="-60960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  <a:defRPr/>
            </a:pPr>
            <a:r>
              <a:rPr lang="en-US" altLang="zh-CN" b="1" dirty="0">
                <a:latin typeface="宋体" pitchFamily="2" charset="-122"/>
              </a:rPr>
              <a:t>2.</a:t>
            </a:r>
            <a:r>
              <a:rPr lang="zh-CN" altLang="en-US" b="1" dirty="0">
                <a:latin typeface="宋体" pitchFamily="2" charset="-122"/>
              </a:rPr>
              <a:t>金属退火过程</a:t>
            </a:r>
            <a:endParaRPr lang="en-US" altLang="zh-CN" b="1" dirty="0">
              <a:latin typeface="宋体" pitchFamily="2" charset="-122"/>
            </a:endParaRPr>
          </a:p>
          <a:p>
            <a:pPr marL="1009650" lvl="1" indent="-60960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Char char="Ø"/>
              <a:defRPr/>
            </a:pPr>
            <a:r>
              <a:rPr lang="sq-AL" altLang="zh-CN" b="1" dirty="0">
                <a:latin typeface="Times New Roman" pitchFamily="18" charset="0"/>
                <a:cs typeface="Times New Roman" pitchFamily="18" charset="0"/>
              </a:rPr>
              <a:t>Bolzman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方程</a:t>
            </a:r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pPr marL="0" lvl="2" indent="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+mj-ea"/>
              <a:buAutoNum type="circleNumDbPlain" startAt="2"/>
              <a:defRPr/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i="1" baseline="30000" dirty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表示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中唯一的最低能量的状态，         是关于温度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单调递减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lvl="2" indent="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  <a:defRPr/>
            </a:pPr>
            <a:endParaRPr lang="en-US" altLang="zh-CN" sz="2400" dirty="0">
              <a:latin typeface="Times New Roman" pitchFamily="18" charset="0"/>
            </a:endParaRPr>
          </a:p>
          <a:p>
            <a:pPr marL="0" lvl="2" indent="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  <a:defRPr/>
            </a:pPr>
            <a:r>
              <a:rPr lang="zh-CN" altLang="en-US" sz="2400" dirty="0">
                <a:latin typeface="Times New Roman" pitchFamily="18" charset="0"/>
              </a:rPr>
              <a:t>对</a:t>
            </a:r>
            <a:r>
              <a:rPr lang="en-US" altLang="zh-CN" sz="2400" i="1" dirty="0">
                <a:latin typeface="Times New Roman" pitchFamily="18" charset="0"/>
              </a:rPr>
              <a:t>P</a:t>
            </a:r>
            <a:r>
              <a:rPr lang="en-US" altLang="zh-CN" sz="2400" i="1" baseline="-25000" dirty="0">
                <a:latin typeface="Times New Roman" pitchFamily="18" charset="0"/>
              </a:rPr>
              <a:t>i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en-US" altLang="zh-CN" sz="2400" i="1" dirty="0" err="1">
                <a:latin typeface="Times New Roman" pitchFamily="18" charset="0"/>
              </a:rPr>
              <a:t>T</a:t>
            </a:r>
            <a:r>
              <a:rPr lang="en-US" altLang="zh-CN" sz="2400" i="1" baseline="-25000" dirty="0" err="1">
                <a:latin typeface="Times New Roman" pitchFamily="18" charset="0"/>
              </a:rPr>
              <a:t>k</a:t>
            </a:r>
            <a:r>
              <a:rPr lang="en-US" altLang="zh-CN" sz="2400" dirty="0">
                <a:latin typeface="Times New Roman" pitchFamily="18" charset="0"/>
              </a:rPr>
              <a:t>)</a:t>
            </a:r>
            <a:r>
              <a:rPr lang="zh-CN" altLang="en-US" sz="2400" dirty="0">
                <a:latin typeface="Times New Roman" pitchFamily="18" charset="0"/>
              </a:rPr>
              <a:t>求对温度的导数，则</a:t>
            </a:r>
            <a:endParaRPr lang="en-US" altLang="zh-CN" sz="2400" dirty="0">
              <a:latin typeface="Times New Roman" pitchFamily="18" charset="0"/>
            </a:endParaRPr>
          </a:p>
          <a:p>
            <a:pPr marL="1009650" lvl="1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None/>
              <a:defRPr/>
            </a:pPr>
            <a:endParaRPr lang="en-US" altLang="zh-CN" sz="2400" b="1" dirty="0">
              <a:latin typeface="Times New Roman" pitchFamily="18" charset="0"/>
            </a:endParaRPr>
          </a:p>
          <a:p>
            <a:pPr marL="1009650" lvl="1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None/>
              <a:defRPr/>
            </a:pPr>
            <a:endParaRPr lang="en-US" altLang="zh-CN" sz="2400" b="1" dirty="0">
              <a:latin typeface="Times New Roman" pitchFamily="18" charset="0"/>
            </a:endParaRPr>
          </a:p>
          <a:p>
            <a:pPr marL="1009650" lvl="1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None/>
              <a:defRPr/>
            </a:pPr>
            <a:endParaRPr lang="en-US" altLang="zh-CN" sz="2400" b="1" dirty="0">
              <a:latin typeface="Times New Roman" pitchFamily="18" charset="0"/>
            </a:endParaRPr>
          </a:p>
          <a:p>
            <a:pPr marL="1009650" lvl="1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None/>
              <a:defRPr/>
            </a:pPr>
            <a:endParaRPr lang="en-US" altLang="zh-CN" sz="2400" b="1" dirty="0">
              <a:latin typeface="Times New Roman" pitchFamily="18" charset="0"/>
            </a:endParaRPr>
          </a:p>
          <a:p>
            <a:pPr marL="1009650" lvl="1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None/>
              <a:defRPr/>
            </a:pPr>
            <a:endParaRPr lang="en-US" altLang="zh-CN" sz="2400" b="1" dirty="0">
              <a:latin typeface="Times New Roman" pitchFamily="18" charset="0"/>
            </a:endParaRPr>
          </a:p>
          <a:p>
            <a:pPr marL="1009650" lvl="1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None/>
              <a:defRPr/>
            </a:pPr>
            <a:endParaRPr lang="en-US" altLang="zh-CN" sz="2400" b="1" dirty="0">
              <a:latin typeface="Times New Roman" pitchFamily="18" charset="0"/>
            </a:endParaRPr>
          </a:p>
          <a:p>
            <a:pPr marL="1009650" lvl="1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None/>
              <a:defRPr/>
            </a:pPr>
            <a:endParaRPr lang="zh-CN" altLang="en-US" sz="2400" b="1" dirty="0">
              <a:latin typeface="Times New Roman" pitchFamily="18" charset="0"/>
            </a:endParaRPr>
          </a:p>
        </p:txBody>
      </p:sp>
      <p:sp>
        <p:nvSpPr>
          <p:cNvPr id="253972" name="Rectangle 20"/>
          <p:cNvSpPr>
            <a:spLocks noGrp="1" noChangeArrowheads="1"/>
          </p:cNvSpPr>
          <p:nvPr>
            <p:ph type="title"/>
          </p:nvPr>
        </p:nvSpPr>
        <p:spPr>
          <a:xfrm>
            <a:off x="206375" y="188913"/>
            <a:ext cx="8613775" cy="6477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一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导言</a:t>
            </a:r>
          </a:p>
        </p:txBody>
      </p:sp>
      <p:graphicFrame>
        <p:nvGraphicFramePr>
          <p:cNvPr id="75779" name="Object 3"/>
          <p:cNvGraphicFramePr>
            <a:graphicFrameLocks noChangeAspect="1"/>
          </p:cNvGraphicFramePr>
          <p:nvPr/>
        </p:nvGraphicFramePr>
        <p:xfrm>
          <a:off x="5364088" y="2564904"/>
          <a:ext cx="902173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31640" imgH="241200" progId="">
                  <p:embed/>
                </p:oleObj>
              </mc:Choice>
              <mc:Fallback>
                <p:oleObj name="Equation" r:id="rId2" imgW="431640" imgH="2412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2564904"/>
                        <a:ext cx="902173" cy="50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0" name="Object 4"/>
          <p:cNvGraphicFramePr>
            <a:graphicFrameLocks noChangeAspect="1"/>
          </p:cNvGraphicFramePr>
          <p:nvPr/>
        </p:nvGraphicFramePr>
        <p:xfrm>
          <a:off x="1338783" y="4528716"/>
          <a:ext cx="6905625" cy="185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54200" imgH="927000" progId="">
                  <p:embed/>
                </p:oleObj>
              </mc:Choice>
              <mc:Fallback>
                <p:oleObj name="Equation" r:id="rId4" imgW="3454200" imgH="9270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8783" y="4528716"/>
                        <a:ext cx="6905625" cy="185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79AEB9-905B-4E82-88CB-F0EDCCBC789B}" type="slidenum">
              <a:rPr lang="en-US" altLang="zh-CN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42350" cy="5111750"/>
          </a:xfrm>
        </p:spPr>
        <p:txBody>
          <a:bodyPr/>
          <a:lstStyle/>
          <a:p>
            <a:pPr marL="609600" indent="-60960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  <a:defRPr/>
            </a:pPr>
            <a:r>
              <a:rPr lang="en-US" altLang="zh-CN" b="1" dirty="0">
                <a:latin typeface="宋体" pitchFamily="2" charset="-122"/>
              </a:rPr>
              <a:t>2.</a:t>
            </a:r>
            <a:r>
              <a:rPr lang="zh-CN" altLang="en-US" b="1" dirty="0">
                <a:latin typeface="宋体" pitchFamily="2" charset="-122"/>
              </a:rPr>
              <a:t>金属退火过程</a:t>
            </a:r>
            <a:endParaRPr lang="en-US" altLang="zh-CN" b="1" dirty="0">
              <a:latin typeface="宋体" pitchFamily="2" charset="-122"/>
            </a:endParaRPr>
          </a:p>
          <a:p>
            <a:pPr marL="1009650" lvl="1" indent="-60960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Char char="Ø"/>
              <a:defRPr/>
            </a:pPr>
            <a:r>
              <a:rPr lang="sq-AL" altLang="zh-CN" b="1" dirty="0">
                <a:latin typeface="Times New Roman" pitchFamily="18" charset="0"/>
                <a:cs typeface="Times New Roman" pitchFamily="18" charset="0"/>
              </a:rPr>
              <a:t>Bolzman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方程</a:t>
            </a:r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pPr marL="1009650" lvl="1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None/>
              <a:defRPr/>
            </a:pP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  <a:p>
            <a:pPr marL="0" lvl="1" indent="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  <a:defRPr/>
            </a:pPr>
            <a:r>
              <a:rPr lang="zh-CN" altLang="en-US" sz="2400" dirty="0">
                <a:latin typeface="Times New Roman" pitchFamily="18" charset="0"/>
              </a:rPr>
              <a:t>由于</a:t>
            </a:r>
            <a:endParaRPr lang="en-US" altLang="zh-CN" sz="2400" dirty="0">
              <a:latin typeface="Times New Roman" pitchFamily="18" charset="0"/>
            </a:endParaRPr>
          </a:p>
          <a:p>
            <a:pPr marL="0" lvl="1" indent="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  <a:defRPr/>
            </a:pPr>
            <a:endParaRPr lang="en-US" altLang="zh-CN" sz="2400" dirty="0">
              <a:latin typeface="Times New Roman" pitchFamily="18" charset="0"/>
            </a:endParaRPr>
          </a:p>
          <a:p>
            <a:pPr marL="0" lvl="1" indent="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  <a:defRPr/>
            </a:pPr>
            <a:r>
              <a:rPr lang="zh-CN" altLang="en-US" sz="2400" dirty="0">
                <a:latin typeface="Times New Roman" pitchFamily="18" charset="0"/>
              </a:rPr>
              <a:t>且存在当            时，</a:t>
            </a:r>
            <a:endParaRPr lang="en-US" altLang="zh-CN" sz="2400" dirty="0">
              <a:latin typeface="Times New Roman" pitchFamily="18" charset="0"/>
            </a:endParaRPr>
          </a:p>
          <a:p>
            <a:pPr marL="0" lvl="1" indent="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  <a:defRPr/>
            </a:pPr>
            <a:endParaRPr lang="en-US" altLang="zh-CN" sz="2400" dirty="0">
              <a:latin typeface="Times New Roman" pitchFamily="18" charset="0"/>
            </a:endParaRPr>
          </a:p>
          <a:p>
            <a:pPr marL="0" lvl="1" indent="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  <a:defRPr/>
            </a:pPr>
            <a:r>
              <a:rPr lang="zh-CN" altLang="en-US" sz="2400" dirty="0">
                <a:latin typeface="Times New Roman" pitchFamily="18" charset="0"/>
              </a:rPr>
              <a:t>故</a:t>
            </a:r>
          </a:p>
        </p:txBody>
      </p:sp>
      <p:sp>
        <p:nvSpPr>
          <p:cNvPr id="253972" name="Rectangle 20"/>
          <p:cNvSpPr>
            <a:spLocks noGrp="1" noChangeArrowheads="1"/>
          </p:cNvSpPr>
          <p:nvPr>
            <p:ph type="title"/>
          </p:nvPr>
        </p:nvSpPr>
        <p:spPr>
          <a:xfrm>
            <a:off x="206375" y="188913"/>
            <a:ext cx="8613775" cy="6477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一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导言</a:t>
            </a:r>
          </a:p>
        </p:txBody>
      </p:sp>
      <p:graphicFrame>
        <p:nvGraphicFramePr>
          <p:cNvPr id="75781" name="Object 5"/>
          <p:cNvGraphicFramePr>
            <a:graphicFrameLocks noChangeAspect="1"/>
          </p:cNvGraphicFramePr>
          <p:nvPr/>
        </p:nvGraphicFramePr>
        <p:xfrm>
          <a:off x="827584" y="4797152"/>
          <a:ext cx="1547813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74360" imgH="469800" progId="">
                  <p:embed/>
                </p:oleObj>
              </mc:Choice>
              <mc:Fallback>
                <p:oleObj name="Equation" r:id="rId2" imgW="774360" imgH="4698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4797152"/>
                        <a:ext cx="1547813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0885" name="Object 5"/>
          <p:cNvGraphicFramePr>
            <a:graphicFrameLocks noChangeAspect="1"/>
          </p:cNvGraphicFramePr>
          <p:nvPr/>
        </p:nvGraphicFramePr>
        <p:xfrm>
          <a:off x="1043608" y="2708920"/>
          <a:ext cx="6473825" cy="103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238200" imgH="520560" progId="">
                  <p:embed/>
                </p:oleObj>
              </mc:Choice>
              <mc:Fallback>
                <p:oleObj name="Equation" r:id="rId4" imgW="3238200" imgH="52056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2708920"/>
                        <a:ext cx="6473825" cy="1039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0887" name="Object 7"/>
          <p:cNvGraphicFramePr>
            <a:graphicFrameLocks noChangeAspect="1"/>
          </p:cNvGraphicFramePr>
          <p:nvPr/>
        </p:nvGraphicFramePr>
        <p:xfrm>
          <a:off x="1637060" y="4030464"/>
          <a:ext cx="736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68280" imgH="228600" progId="">
                  <p:embed/>
                </p:oleObj>
              </mc:Choice>
              <mc:Fallback>
                <p:oleObj name="Equation" r:id="rId6" imgW="368280" imgH="228600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7060" y="4030464"/>
                        <a:ext cx="736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0888" name="Object 8"/>
          <p:cNvGraphicFramePr>
            <a:graphicFrameLocks noChangeAspect="1"/>
          </p:cNvGraphicFramePr>
          <p:nvPr/>
        </p:nvGraphicFramePr>
        <p:xfrm>
          <a:off x="3059832" y="3954512"/>
          <a:ext cx="1498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49160" imgH="241200" progId="">
                  <p:embed/>
                </p:oleObj>
              </mc:Choice>
              <mc:Fallback>
                <p:oleObj name="Equation" r:id="rId8" imgW="749160" imgH="241200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3954512"/>
                        <a:ext cx="14986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79AEB9-905B-4E82-88CB-F0EDCCBC789B}" type="slidenum">
              <a:rPr lang="en-US" altLang="zh-CN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42350" cy="5111750"/>
          </a:xfrm>
        </p:spPr>
        <p:txBody>
          <a:bodyPr/>
          <a:lstStyle/>
          <a:p>
            <a:pPr marL="609600" indent="-60960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  <a:defRPr/>
            </a:pPr>
            <a:r>
              <a:rPr lang="en-US" altLang="zh-CN" b="1" dirty="0">
                <a:latin typeface="+mn-ea"/>
                <a:cs typeface="Times New Roman" panose="02020603050405020304" pitchFamily="18" charset="0"/>
              </a:rPr>
              <a:t>2.</a:t>
            </a:r>
            <a:r>
              <a:rPr lang="zh-CN" altLang="en-US" b="1" dirty="0">
                <a:latin typeface="+mn-ea"/>
                <a:cs typeface="Times New Roman" panose="02020603050405020304" pitchFamily="18" charset="0"/>
              </a:rPr>
              <a:t>金属退火过程</a:t>
            </a:r>
            <a:endParaRPr lang="en-US" altLang="zh-CN" b="1" dirty="0">
              <a:latin typeface="+mn-ea"/>
              <a:cs typeface="Times New Roman" panose="02020603050405020304" pitchFamily="18" charset="0"/>
            </a:endParaRPr>
          </a:p>
          <a:p>
            <a:pPr marL="1009650" lvl="1" indent="-60960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Char char="Ø"/>
              <a:defRPr/>
            </a:pPr>
            <a:r>
              <a:rPr lang="sq-AL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Bolzman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方程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2" indent="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+mj-ea"/>
              <a:buAutoNum type="circleNumDbPlain" startAt="3"/>
              <a:defRPr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i*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2" indent="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+mj-ea"/>
              <a:buAutoNum type="circleNumDbPlain" startAt="3"/>
              <a:defRPr/>
            </a:pP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2" indent="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+mj-ea"/>
              <a:buAutoNum type="circleNumDbPlain" startAt="3"/>
              <a:defRPr/>
            </a:pP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2" indent="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+mj-ea"/>
              <a:buAutoNum type="circleNumDbPlain" startAt="3"/>
              <a:defRPr/>
            </a:pP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2" indent="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+mj-ea"/>
              <a:buAutoNum type="circleNumDbPlain" startAt="3"/>
              <a:defRPr/>
            </a:pP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2" indent="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  <a:defRPr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同理，当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</a:p>
        </p:txBody>
      </p:sp>
      <p:sp>
        <p:nvSpPr>
          <p:cNvPr id="253972" name="Rectangle 20"/>
          <p:cNvSpPr>
            <a:spLocks noGrp="1" noChangeArrowheads="1"/>
          </p:cNvSpPr>
          <p:nvPr>
            <p:ph type="title"/>
          </p:nvPr>
        </p:nvSpPr>
        <p:spPr>
          <a:xfrm>
            <a:off x="206375" y="188913"/>
            <a:ext cx="8613775" cy="6477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一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导言</a:t>
            </a:r>
          </a:p>
        </p:txBody>
      </p:sp>
      <p:graphicFrame>
        <p:nvGraphicFramePr>
          <p:cNvPr id="76807" name="Object 7"/>
          <p:cNvGraphicFramePr>
            <a:graphicFrameLocks noChangeAspect="1"/>
          </p:cNvGraphicFramePr>
          <p:nvPr/>
        </p:nvGraphicFramePr>
        <p:xfrm>
          <a:off x="1237704" y="3140968"/>
          <a:ext cx="607060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35160" imgH="901440" progId="">
                  <p:embed/>
                </p:oleObj>
              </mc:Choice>
              <mc:Fallback>
                <p:oleObj name="Equation" r:id="rId2" imgW="3035160" imgH="901440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7704" y="3140968"/>
                        <a:ext cx="6070600" cy="180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9" name="Object 9"/>
          <p:cNvGraphicFramePr>
            <a:graphicFrameLocks noChangeAspect="1"/>
          </p:cNvGraphicFramePr>
          <p:nvPr/>
        </p:nvGraphicFramePr>
        <p:xfrm>
          <a:off x="2800603" y="5119148"/>
          <a:ext cx="1463883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74360" imgH="266400" progId="">
                  <p:embed/>
                </p:oleObj>
              </mc:Choice>
              <mc:Fallback>
                <p:oleObj name="Equation" r:id="rId4" imgW="774360" imgH="266400" progId="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0603" y="5119148"/>
                        <a:ext cx="1463883" cy="50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79AEB9-905B-4E82-88CB-F0EDCCBC789B}" type="slidenum">
              <a:rPr lang="en-US" altLang="zh-CN"/>
              <a:pPr>
                <a:defRPr/>
              </a:pPr>
              <a:t>13</a:t>
            </a:fld>
            <a:endParaRPr lang="en-US" altLang="zh-CN" dirty="0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42350" cy="5111750"/>
          </a:xfrm>
        </p:spPr>
        <p:txBody>
          <a:bodyPr/>
          <a:lstStyle/>
          <a:p>
            <a:pPr marL="609600" indent="-60960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  <a:defRPr/>
            </a:pPr>
            <a:r>
              <a:rPr lang="en-US" altLang="zh-CN" b="1" dirty="0">
                <a:latin typeface="+mn-ea"/>
                <a:cs typeface="Times New Roman" panose="02020603050405020304" pitchFamily="18" charset="0"/>
              </a:rPr>
              <a:t>2.</a:t>
            </a:r>
            <a:r>
              <a:rPr lang="zh-CN" altLang="en-US" b="1" dirty="0">
                <a:latin typeface="+mn-ea"/>
                <a:cs typeface="Times New Roman" panose="02020603050405020304" pitchFamily="18" charset="0"/>
              </a:rPr>
              <a:t>金属退火过程</a:t>
            </a:r>
            <a:endParaRPr lang="en-US" altLang="zh-CN" b="1" dirty="0">
              <a:latin typeface="+mn-ea"/>
              <a:cs typeface="Times New Roman" panose="02020603050405020304" pitchFamily="18" charset="0"/>
            </a:endParaRPr>
          </a:p>
          <a:p>
            <a:pPr marL="1009650" lvl="1" indent="-60960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Char char="Ø"/>
              <a:defRPr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温度</a:t>
            </a:r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的影响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2" indent="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+mj-ea"/>
              <a:buAutoNum type="circleNumDbPlain"/>
              <a:defRPr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2" indent="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+mj-ea"/>
              <a:buAutoNum type="circleNumDbPlain"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很大时，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≈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1/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，这意味着</a:t>
            </a:r>
            <a:r>
              <a:rPr lang="zh-CN" alt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各状态的概率几乎相等。</a:t>
            </a:r>
            <a:endParaRPr lang="en-US" altLang="zh-CN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2" indent="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+mj-ea"/>
              <a:buAutoNum type="circleNumDbPlain"/>
              <a:defRPr/>
            </a:pP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2" indent="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+mj-ea"/>
              <a:buAutoNum type="circleNumDbPlain"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，这意味着</a:t>
            </a:r>
            <a:r>
              <a:rPr lang="en-US" altLang="zh-CN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的小差别带来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的巨大差别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09700" lvl="2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Font typeface="+mj-ea"/>
              <a:buAutoNum type="circleNumDbPlain"/>
              <a:defRPr/>
            </a:pP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09700" lvl="2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None/>
              <a:defRPr/>
            </a:pP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09700" lvl="2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None/>
              <a:defRPr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3972" name="Rectangle 20"/>
          <p:cNvSpPr>
            <a:spLocks noGrp="1" noChangeArrowheads="1"/>
          </p:cNvSpPr>
          <p:nvPr>
            <p:ph type="title"/>
          </p:nvPr>
        </p:nvSpPr>
        <p:spPr>
          <a:xfrm>
            <a:off x="206375" y="188913"/>
            <a:ext cx="8613775" cy="6477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一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导言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79AEB9-905B-4E82-88CB-F0EDCCBC789B}" type="slidenum">
              <a:rPr lang="en-US" altLang="zh-CN"/>
              <a:pPr>
                <a:defRPr/>
              </a:pPr>
              <a:t>14</a:t>
            </a:fld>
            <a:endParaRPr lang="en-US" altLang="zh-CN" dirty="0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42350" cy="5111750"/>
          </a:xfrm>
        </p:spPr>
        <p:txBody>
          <a:bodyPr/>
          <a:lstStyle/>
          <a:p>
            <a:pPr marL="609600" indent="-60960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  <a:defRPr/>
            </a:pPr>
            <a:r>
              <a:rPr lang="en-US" altLang="zh-CN" b="1" dirty="0">
                <a:latin typeface="宋体" pitchFamily="2" charset="-122"/>
              </a:rPr>
              <a:t>2.</a:t>
            </a:r>
            <a:r>
              <a:rPr lang="zh-CN" altLang="en-US" b="1" dirty="0">
                <a:latin typeface="宋体" pitchFamily="2" charset="-122"/>
              </a:rPr>
              <a:t>金属退火过程</a:t>
            </a:r>
            <a:endParaRPr lang="en-US" altLang="zh-CN" b="1" dirty="0">
              <a:latin typeface="宋体" pitchFamily="2" charset="-122"/>
            </a:endParaRPr>
          </a:p>
          <a:p>
            <a:pPr marL="1009650" lvl="1" indent="-60960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Char char="Ø"/>
              <a:defRPr/>
            </a:pP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温度</a:t>
            </a:r>
            <a:r>
              <a:rPr lang="en-US" altLang="zh-CN" b="1" i="1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b="1" i="1" baseline="-25000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k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对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b="1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b="1" i="1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b="1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的影响</a:t>
            </a:r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pPr marL="0" lvl="1" indent="-60960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  <a:defRPr/>
            </a:pPr>
            <a:r>
              <a:rPr lang="zh-CN" alt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例：</a:t>
            </a:r>
            <a:r>
              <a:rPr lang="en-US" altLang="zh-CN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400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=90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400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=100</a:t>
            </a:r>
            <a:endParaRPr lang="en-US" altLang="zh-CN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0" lvl="1" indent="-60960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  <a:defRPr/>
            </a:pPr>
            <a:r>
              <a:rPr lang="zh-CN" altLang="en-US" sz="2400" dirty="0">
                <a:effectLst/>
                <a:latin typeface="Times New Roman" pitchFamily="18" charset="0"/>
                <a:cs typeface="Times New Roman" pitchFamily="18" charset="0"/>
              </a:rPr>
              <a:t>当</a:t>
            </a:r>
            <a:r>
              <a:rPr lang="en-US" altLang="zh-CN" sz="2400" i="1" dirty="0" err="1">
                <a:effectLst/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400" i="1" baseline="-25000" dirty="0" err="1">
                <a:effectLst/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400" dirty="0">
                <a:effectLst/>
                <a:latin typeface="Times New Roman" pitchFamily="18" charset="0"/>
                <a:cs typeface="Times New Roman" pitchFamily="18" charset="0"/>
              </a:rPr>
              <a:t>=100</a:t>
            </a:r>
            <a:r>
              <a:rPr lang="zh-CN" altLang="en-US" sz="2400" dirty="0">
                <a:effectLst/>
                <a:latin typeface="Times New Roman" pitchFamily="18" charset="0"/>
                <a:cs typeface="Times New Roman" pitchFamily="18" charset="0"/>
              </a:rPr>
              <a:t>时</a:t>
            </a:r>
            <a:endParaRPr lang="en-US" altLang="zh-CN" sz="2400" dirty="0">
              <a:effectLst/>
              <a:latin typeface="Times New Roman" pitchFamily="18" charset="0"/>
              <a:cs typeface="Times New Roman" pitchFamily="18" charset="0"/>
            </a:endParaRPr>
          </a:p>
          <a:p>
            <a:pPr marL="0" lvl="1" indent="-60960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  <a:defRPr/>
            </a:pP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0" lvl="1" indent="-60960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  <a:defRPr/>
            </a:pP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0" lvl="1" indent="-60960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  <a:defRPr/>
            </a:pP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0" lvl="1" indent="-60960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  <a:defRPr/>
            </a:pPr>
            <a:r>
              <a:rPr lang="zh-CN" altLang="en-US" sz="2400" dirty="0"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此时</a:t>
            </a:r>
            <a:r>
              <a:rPr lang="en-US" altLang="zh-CN" sz="2400" i="1" dirty="0">
                <a:effectLst/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i="1" baseline="-25000" dirty="0"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dirty="0"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i="1" dirty="0" err="1">
                <a:effectLst/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400" i="1" baseline="-25000" dirty="0" err="1">
                <a:effectLst/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400" dirty="0">
                <a:effectLst/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2400" dirty="0">
                <a:effectLst/>
                <a:latin typeface="Times New Roman" pitchFamily="18" charset="0"/>
                <a:cs typeface="Times New Roman" pitchFamily="18" charset="0"/>
              </a:rPr>
              <a:t> ≈ </a:t>
            </a:r>
            <a:r>
              <a:rPr lang="en-US" altLang="zh-CN" sz="2400" i="1" dirty="0" err="1">
                <a:effectLst/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i="1" baseline="-25000" dirty="0" err="1">
                <a:effectLst/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400" dirty="0"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i="1" dirty="0" err="1">
                <a:effectLst/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400" i="1" baseline="-25000" dirty="0" err="1">
                <a:effectLst/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400" dirty="0">
                <a:effectLst/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dirty="0">
                <a:effectLst/>
                <a:latin typeface="楷体_GB2312" pitchFamily="49" charset="-122"/>
                <a:ea typeface="楷体_GB2312" pitchFamily="49" charset="-122"/>
              </a:rPr>
              <a:t>           </a:t>
            </a:r>
            <a:endParaRPr lang="en-US" altLang="zh-CN" sz="2400" dirty="0"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53972" name="Rectangle 20"/>
          <p:cNvSpPr>
            <a:spLocks noGrp="1" noChangeArrowheads="1"/>
          </p:cNvSpPr>
          <p:nvPr>
            <p:ph type="title"/>
          </p:nvPr>
        </p:nvSpPr>
        <p:spPr>
          <a:xfrm>
            <a:off x="206375" y="188913"/>
            <a:ext cx="8613775" cy="6477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一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导言</a:t>
            </a:r>
          </a:p>
        </p:txBody>
      </p:sp>
      <p:graphicFrame>
        <p:nvGraphicFramePr>
          <p:cNvPr id="11879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6075141"/>
              </p:ext>
            </p:extLst>
          </p:nvPr>
        </p:nvGraphicFramePr>
        <p:xfrm>
          <a:off x="1809080" y="3645024"/>
          <a:ext cx="52832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41320" imgH="660240" progId="">
                  <p:embed/>
                </p:oleObj>
              </mc:Choice>
              <mc:Fallback>
                <p:oleObj name="Equation" r:id="rId2" imgW="2641320" imgH="660240" progId="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080" y="3645024"/>
                        <a:ext cx="5283200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79AEB9-905B-4E82-88CB-F0EDCCBC789B}" type="slidenum">
              <a:rPr lang="en-US" altLang="zh-CN"/>
              <a:pPr>
                <a:defRPr/>
              </a:pPr>
              <a:t>15</a:t>
            </a:fld>
            <a:endParaRPr lang="en-US" altLang="zh-CN" dirty="0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42350" cy="5111750"/>
          </a:xfrm>
        </p:spPr>
        <p:txBody>
          <a:bodyPr/>
          <a:lstStyle/>
          <a:p>
            <a:pPr marL="609600" indent="-60960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  <a:defRPr/>
            </a:pPr>
            <a:r>
              <a:rPr lang="en-US" altLang="zh-CN" b="1" dirty="0">
                <a:latin typeface="宋体" pitchFamily="2" charset="-122"/>
              </a:rPr>
              <a:t>2.</a:t>
            </a:r>
            <a:r>
              <a:rPr lang="zh-CN" altLang="en-US" b="1" dirty="0">
                <a:latin typeface="宋体" pitchFamily="2" charset="-122"/>
              </a:rPr>
              <a:t>金属退火过程</a:t>
            </a:r>
            <a:endParaRPr lang="en-US" altLang="zh-CN" b="1" dirty="0">
              <a:latin typeface="宋体" pitchFamily="2" charset="-122"/>
            </a:endParaRPr>
          </a:p>
          <a:p>
            <a:pPr marL="1009650" lvl="1" indent="-60960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Char char="Ø"/>
              <a:defRPr/>
            </a:pP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温度</a:t>
            </a:r>
            <a:r>
              <a:rPr lang="en-US" altLang="zh-CN" b="1" i="1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b="1" i="1" baseline="-25000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k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对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b="1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b="1" i="1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b="1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的影响</a:t>
            </a:r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pPr marL="0" lvl="1" indent="-60960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  <a:defRPr/>
            </a:pPr>
            <a:r>
              <a:rPr lang="zh-CN" altLang="en-US" sz="2400" dirty="0">
                <a:solidFill>
                  <a:srgbClr val="FFFFFF"/>
                </a:solidFill>
                <a:effectLst/>
                <a:latin typeface="Times New Roman" pitchFamily="18" charset="0"/>
                <a:cs typeface="Times New Roman" pitchFamily="18" charset="0"/>
              </a:rPr>
              <a:t>例：</a:t>
            </a:r>
            <a:r>
              <a:rPr lang="en-US" altLang="zh-CN" sz="2400" i="1" dirty="0" err="1">
                <a:effectLst/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400" i="1" baseline="-25000" dirty="0" err="1"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dirty="0">
                <a:effectLst/>
                <a:latin typeface="Times New Roman" pitchFamily="18" charset="0"/>
                <a:cs typeface="Times New Roman" pitchFamily="18" charset="0"/>
              </a:rPr>
              <a:t>=90</a:t>
            </a:r>
            <a:r>
              <a:rPr lang="zh-CN" altLang="en-US" sz="2400" dirty="0">
                <a:effectLst/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i="1" dirty="0" err="1">
                <a:effectLst/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400" i="1" baseline="-25000" dirty="0" err="1">
                <a:effectLst/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400" dirty="0">
                <a:effectLst/>
                <a:latin typeface="Times New Roman" pitchFamily="18" charset="0"/>
                <a:cs typeface="Times New Roman" pitchFamily="18" charset="0"/>
              </a:rPr>
              <a:t>=100</a:t>
            </a:r>
            <a:endParaRPr lang="en-US" altLang="zh-CN" sz="2400" dirty="0">
              <a:solidFill>
                <a:srgbClr val="FFFFFF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lvl="1" indent="-60960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  <a:defRPr/>
            </a:pPr>
            <a:r>
              <a:rPr lang="zh-CN" altLang="en-US" sz="2400" dirty="0">
                <a:effectLst/>
                <a:latin typeface="Times New Roman" pitchFamily="18" charset="0"/>
                <a:cs typeface="Times New Roman" pitchFamily="18" charset="0"/>
              </a:rPr>
              <a:t>当</a:t>
            </a:r>
            <a:r>
              <a:rPr lang="en-US" altLang="zh-CN" sz="2400" i="1" dirty="0" err="1">
                <a:effectLst/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400" i="1" baseline="-25000" dirty="0" err="1">
                <a:effectLst/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400" dirty="0">
                <a:effectLst/>
                <a:latin typeface="Times New Roman" pitchFamily="18" charset="0"/>
                <a:cs typeface="Times New Roman" pitchFamily="18" charset="0"/>
              </a:rPr>
              <a:t>=1</a:t>
            </a:r>
            <a:r>
              <a:rPr lang="zh-CN" altLang="en-US" sz="2400" dirty="0">
                <a:effectLst/>
                <a:latin typeface="Times New Roman" pitchFamily="18" charset="0"/>
                <a:cs typeface="Times New Roman" pitchFamily="18" charset="0"/>
              </a:rPr>
              <a:t>时</a:t>
            </a:r>
            <a:endParaRPr lang="en-US" altLang="zh-CN" sz="2400" dirty="0">
              <a:effectLst/>
              <a:latin typeface="Times New Roman" pitchFamily="18" charset="0"/>
              <a:cs typeface="Times New Roman" pitchFamily="18" charset="0"/>
            </a:endParaRPr>
          </a:p>
          <a:p>
            <a:pPr marL="0" lvl="1" indent="-60960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  <a:defRPr/>
            </a:pPr>
            <a:endParaRPr lang="en-US" altLang="zh-CN" sz="2400" b="1" dirty="0">
              <a:effectLst/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0" lvl="1" indent="-60960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  <a:defRPr/>
            </a:pPr>
            <a:endParaRPr lang="en-US" altLang="zh-CN" sz="2400" b="1" dirty="0">
              <a:effectLst/>
              <a:latin typeface="楷体_GB2312" pitchFamily="49" charset="-122"/>
              <a:ea typeface="楷体_GB2312" pitchFamily="49" charset="-122"/>
            </a:endParaRPr>
          </a:p>
          <a:p>
            <a:pPr marL="0" lvl="1" indent="-60960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  <a:defRPr/>
            </a:pPr>
            <a:endParaRPr lang="en-US" altLang="zh-CN" sz="2400" dirty="0">
              <a:effectLst/>
              <a:latin typeface="+mn-ea"/>
            </a:endParaRPr>
          </a:p>
          <a:p>
            <a:pPr marL="0" lvl="1" indent="-60960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  <a:defRPr/>
            </a:pPr>
            <a:r>
              <a:rPr lang="zh-CN" altLang="en-US" sz="2400" dirty="0">
                <a:effectLst/>
                <a:latin typeface="+mn-ea"/>
              </a:rPr>
              <a:t>此时</a:t>
            </a:r>
            <a:r>
              <a:rPr lang="en-US" altLang="zh-CN" sz="2400" i="1" dirty="0">
                <a:effectLst/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i="1" baseline="-25000" dirty="0"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dirty="0"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i="1" dirty="0" err="1">
                <a:effectLst/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400" i="1" baseline="-25000" dirty="0" err="1">
                <a:effectLst/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400" dirty="0">
                <a:effectLst/>
                <a:latin typeface="Times New Roman" pitchFamily="18" charset="0"/>
                <a:cs typeface="Times New Roman" pitchFamily="18" charset="0"/>
              </a:rPr>
              <a:t>)+</a:t>
            </a:r>
            <a:r>
              <a:rPr lang="en-US" altLang="zh-CN" sz="2400" i="1" dirty="0" err="1">
                <a:effectLst/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i="1" baseline="-25000" dirty="0" err="1">
                <a:effectLst/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400" dirty="0"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i="1" dirty="0" err="1">
                <a:effectLst/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400" i="1" baseline="-25000" dirty="0" err="1">
                <a:effectLst/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400" dirty="0">
                <a:effectLst/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2400" dirty="0">
                <a:effectLst/>
                <a:latin typeface="Times New Roman" pitchFamily="18" charset="0"/>
                <a:cs typeface="Times New Roman" pitchFamily="18" charset="0"/>
              </a:rPr>
              <a:t> ≈</a:t>
            </a:r>
            <a:r>
              <a:rPr lang="en-US" altLang="zh-CN" sz="2400" i="1" dirty="0">
                <a:effectLst/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i="1" baseline="-25000" dirty="0"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dirty="0"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i="1" dirty="0" err="1">
                <a:effectLst/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400" i="1" baseline="-25000" dirty="0" err="1">
                <a:effectLst/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400" dirty="0">
                <a:effectLst/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zh-CN" sz="2400" dirty="0">
              <a:effectLst/>
              <a:latin typeface="+mn-ea"/>
            </a:endParaRPr>
          </a:p>
        </p:txBody>
      </p:sp>
      <p:sp>
        <p:nvSpPr>
          <p:cNvPr id="253972" name="Rectangle 20"/>
          <p:cNvSpPr>
            <a:spLocks noGrp="1" noChangeArrowheads="1"/>
          </p:cNvSpPr>
          <p:nvPr>
            <p:ph type="title"/>
          </p:nvPr>
        </p:nvSpPr>
        <p:spPr>
          <a:xfrm>
            <a:off x="206375" y="188913"/>
            <a:ext cx="8613775" cy="6477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一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导言</a:t>
            </a:r>
          </a:p>
        </p:txBody>
      </p:sp>
      <p:graphicFrame>
        <p:nvGraphicFramePr>
          <p:cNvPr id="2979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0580687"/>
              </p:ext>
            </p:extLst>
          </p:nvPr>
        </p:nvGraphicFramePr>
        <p:xfrm>
          <a:off x="2110780" y="3861048"/>
          <a:ext cx="4189412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95200" imgH="469800" progId="">
                  <p:embed/>
                </p:oleObj>
              </mc:Choice>
              <mc:Fallback>
                <p:oleObj name="Equation" r:id="rId2" imgW="2095200" imgH="4698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0780" y="3861048"/>
                        <a:ext cx="4189412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79AEB9-905B-4E82-88CB-F0EDCCBC789B}" type="slidenum">
              <a:rPr lang="en-US" altLang="zh-CN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42350" cy="5111750"/>
          </a:xfrm>
        </p:spPr>
        <p:txBody>
          <a:bodyPr/>
          <a:lstStyle/>
          <a:p>
            <a:pPr marL="609600" indent="-60960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  <a:defRPr/>
            </a:pPr>
            <a:r>
              <a:rPr lang="en-US" altLang="zh-CN" b="1" dirty="0">
                <a:latin typeface="+mn-ea"/>
                <a:cs typeface="Times New Roman" panose="02020603050405020304" pitchFamily="18" charset="0"/>
              </a:rPr>
              <a:t>3.</a:t>
            </a:r>
            <a:r>
              <a:rPr lang="zh-CN" altLang="en-US" b="1" dirty="0">
                <a:latin typeface="+mn-ea"/>
                <a:cs typeface="Times New Roman" panose="02020603050405020304" pitchFamily="18" charset="0"/>
              </a:rPr>
              <a:t>组合优化与退火</a:t>
            </a:r>
            <a:endParaRPr lang="en-US" altLang="zh-CN" b="1" dirty="0">
              <a:latin typeface="+mn-ea"/>
              <a:cs typeface="Times New Roman" panose="02020603050405020304" pitchFamily="18" charset="0"/>
            </a:endParaRPr>
          </a:p>
          <a:p>
            <a:pPr marL="1009650" lvl="1" indent="-60960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Char char="Ø"/>
              <a:defRPr/>
            </a:pPr>
            <a:r>
              <a:rPr lang="sq-AL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Metropolis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准则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以概率接受新状态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若在温度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，当前状态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新状态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  <a:p>
            <a:pPr marL="0" lvl="1" indent="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  <a:defRPr/>
            </a:pPr>
            <a:r>
              <a:rPr lang="zh-CN" altLang="en-U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400" i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i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，则接受 </a:t>
            </a:r>
            <a:r>
              <a:rPr lang="en-US" altLang="zh-CN" sz="2400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zh-CN" altLang="en-U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为当前状态</a:t>
            </a:r>
            <a:endParaRPr lang="en-US" altLang="zh-CN" sz="24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  <a:defRPr/>
            </a:pPr>
            <a:r>
              <a:rPr lang="zh-CN" altLang="en-U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否则，若概率 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=exp[-(</a:t>
            </a:r>
            <a:r>
              <a:rPr lang="en-US" altLang="zh-CN" sz="24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4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)/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zh-CN" altLang="en-U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大于</a:t>
            </a:r>
            <a:r>
              <a:rPr lang="en-US" altLang="zh-CN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[0,1)</a:t>
            </a:r>
            <a:r>
              <a:rPr lang="zh-CN" altLang="en-U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区间的随机数，则仍接受状态 </a:t>
            </a:r>
            <a:r>
              <a:rPr lang="en-US" altLang="zh-CN" sz="2400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为当前状态；若不成立则保留状态 </a:t>
            </a:r>
            <a:r>
              <a:rPr lang="en-US" altLang="zh-CN" sz="2400" i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为当前状态</a:t>
            </a:r>
            <a:endParaRPr lang="en-US" altLang="zh-CN" sz="24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3972" name="Rectangle 20"/>
          <p:cNvSpPr>
            <a:spLocks noGrp="1" noChangeArrowheads="1"/>
          </p:cNvSpPr>
          <p:nvPr>
            <p:ph type="title"/>
          </p:nvPr>
        </p:nvSpPr>
        <p:spPr>
          <a:xfrm>
            <a:off x="206375" y="188913"/>
            <a:ext cx="8613775" cy="6477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一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导言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79AEB9-905B-4E82-88CB-F0EDCCBC789B}" type="slidenum">
              <a:rPr lang="en-US" altLang="zh-CN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42350" cy="5111750"/>
          </a:xfrm>
        </p:spPr>
        <p:txBody>
          <a:bodyPr/>
          <a:lstStyle/>
          <a:p>
            <a:pPr marL="609600" indent="-60960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  <a:defRPr/>
            </a:pPr>
            <a:r>
              <a:rPr lang="en-US" altLang="zh-CN" b="1" dirty="0">
                <a:latin typeface="宋体" pitchFamily="2" charset="-122"/>
              </a:rPr>
              <a:t>3.</a:t>
            </a:r>
            <a:r>
              <a:rPr lang="zh-CN" altLang="en-US" b="1" dirty="0">
                <a:latin typeface="宋体" pitchFamily="2" charset="-122"/>
              </a:rPr>
              <a:t>组合优化与退火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253972" name="Rectangle 20"/>
          <p:cNvSpPr>
            <a:spLocks noGrp="1" noChangeArrowheads="1"/>
          </p:cNvSpPr>
          <p:nvPr>
            <p:ph type="title"/>
          </p:nvPr>
        </p:nvSpPr>
        <p:spPr>
          <a:xfrm>
            <a:off x="206375" y="188913"/>
            <a:ext cx="8613775" cy="6477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一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导言</a:t>
            </a:r>
          </a:p>
        </p:txBody>
      </p:sp>
      <p:graphicFrame>
        <p:nvGraphicFramePr>
          <p:cNvPr id="6" name="Group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249530"/>
              </p:ext>
            </p:extLst>
          </p:nvPr>
        </p:nvGraphicFramePr>
        <p:xfrm>
          <a:off x="323528" y="2421085"/>
          <a:ext cx="8135938" cy="4032251"/>
        </p:xfrm>
        <a:graphic>
          <a:graphicData uri="http://schemas.openxmlformats.org/drawingml/2006/table">
            <a:tbl>
              <a:tblPr/>
              <a:tblGrid>
                <a:gridCol w="516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7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9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组合优化问题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物理退火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解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状态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目标函数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能量函数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最优解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最低能量状态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设定初始高温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加温过程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基于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Metropolis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准则的搜索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等温过程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温度参数的下降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冷却过程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36CB13-63F9-4BF7-8ACD-B9910466E08D}" type="slidenum">
              <a:rPr lang="en-US" altLang="zh-CN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42350" cy="511175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Font typeface="+mj-lt"/>
              <a:buAutoNum type="arabicPeriod"/>
              <a:defRPr/>
            </a:pPr>
            <a:r>
              <a:rPr lang="zh-CN" altLang="en-US" b="1" dirty="0">
                <a:latin typeface="+mn-ea"/>
                <a:cs typeface="Times New Roman" panose="02020603050405020304" pitchFamily="18" charset="0"/>
              </a:rPr>
              <a:t>构成要素</a:t>
            </a:r>
            <a:endParaRPr lang="en-US" altLang="zh-CN" b="1" dirty="0">
              <a:latin typeface="+mn-ea"/>
              <a:cs typeface="Times New Roman" panose="02020603050405020304" pitchFamily="18" charset="0"/>
            </a:endParaRPr>
          </a:p>
          <a:p>
            <a:pPr marL="1009650" lvl="1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Font typeface="Wingdings" pitchFamily="2" charset="2"/>
              <a:buChar char="Ø"/>
              <a:defRPr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解的表达与邻域移动方式同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</a:p>
          <a:p>
            <a:pPr marL="1009650" lvl="1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Font typeface="Wingdings" pitchFamily="2" charset="2"/>
              <a:buChar char="Ø"/>
              <a:defRPr/>
            </a:pP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09650" lvl="1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Font typeface="Wingdings" pitchFamily="2" charset="2"/>
              <a:buChar char="Ø"/>
              <a:defRPr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邻域解的产生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09650" lvl="1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None/>
              <a:defRPr/>
            </a:pPr>
            <a:r>
              <a:rPr lang="zh-CN" alt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在当前解的邻域结构内以一定概率方式（均匀分布、</a:t>
            </a:r>
            <a:endParaRPr lang="en-US" altLang="zh-CN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09650" lvl="1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None/>
              <a:defRPr/>
            </a:pPr>
            <a:r>
              <a:rPr lang="zh-CN" alt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正态分布、指数分布等）产生</a:t>
            </a:r>
            <a:endParaRPr lang="en-US" altLang="zh-CN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09650" lvl="1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None/>
              <a:defRPr/>
            </a:pPr>
            <a:endParaRPr lang="en-US" altLang="zh-CN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09650" lvl="1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None/>
              <a:defRPr/>
            </a:pPr>
            <a:endParaRPr lang="en-US" altLang="zh-CN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09650" lvl="1" indent="-609600" eaLnBrk="1" hangingPunct="1">
              <a:lnSpc>
                <a:spcPct val="80000"/>
              </a:lnSpc>
              <a:buClr>
                <a:srgbClr val="FFFFFF"/>
              </a:buClr>
              <a:buSzPct val="100000"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选择策略</a:t>
            </a:r>
            <a:endParaRPr lang="en-US" altLang="zh-CN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09650" lvl="1" indent="-609600" eaLnBrk="1" hangingPunct="1">
              <a:lnSpc>
                <a:spcPct val="80000"/>
              </a:lnSpc>
              <a:buClr>
                <a:srgbClr val="FFFFFF"/>
              </a:buClr>
              <a:buSzPct val="100000"/>
              <a:buNone/>
              <a:defRPr/>
            </a:pPr>
            <a:r>
              <a:rPr lang="zh-CN" alt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一般采用</a:t>
            </a:r>
            <a:r>
              <a:rPr lang="en-US" altLang="zh-CN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min[1,exp(-∆</a:t>
            </a:r>
            <a:r>
              <a:rPr lang="en-US" altLang="zh-CN" b="1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f/t</a:t>
            </a:r>
            <a:r>
              <a:rPr lang="en-US" altLang="zh-CN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)]</a:t>
            </a:r>
          </a:p>
          <a:p>
            <a:pPr marL="1009650" lvl="1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None/>
              <a:defRPr/>
            </a:pPr>
            <a:endParaRPr lang="en-US" altLang="zh-CN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09650" lvl="1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None/>
              <a:defRPr/>
            </a:pPr>
            <a:endParaRPr lang="en-US" altLang="zh-CN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09650" lvl="1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None/>
              <a:defRPr/>
            </a:pP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3972" name="Rectangle 20"/>
          <p:cNvSpPr>
            <a:spLocks noGrp="1" noChangeArrowheads="1"/>
          </p:cNvSpPr>
          <p:nvPr>
            <p:ph type="title"/>
          </p:nvPr>
        </p:nvSpPr>
        <p:spPr>
          <a:xfrm>
            <a:off x="206375" y="188913"/>
            <a:ext cx="8613775" cy="6477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二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基本算法框架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36CB13-63F9-4BF7-8ACD-B9910466E08D}" type="slidenum">
              <a:rPr lang="en-US" altLang="zh-CN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42350" cy="511175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Font typeface="+mj-lt"/>
              <a:buAutoNum type="arabicPeriod"/>
              <a:defRPr/>
            </a:pPr>
            <a:r>
              <a:rPr lang="zh-CN" altLang="en-US" b="1" dirty="0">
                <a:latin typeface="宋体" pitchFamily="2" charset="-122"/>
              </a:rPr>
              <a:t>构成要素</a:t>
            </a:r>
            <a:endParaRPr lang="en-US" altLang="zh-CN" b="1" dirty="0">
              <a:latin typeface="宋体" pitchFamily="2" charset="-122"/>
            </a:endParaRPr>
          </a:p>
          <a:p>
            <a:pPr marL="1009650" lvl="1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Font typeface="Wingdings" pitchFamily="2" charset="2"/>
              <a:buChar char="Ø"/>
              <a:defRPr/>
            </a:pPr>
            <a:r>
              <a:rPr lang="zh-CN" altLang="en-US" b="1" dirty="0">
                <a:latin typeface="+mn-ea"/>
                <a:cs typeface="Times New Roman" pitchFamily="18" charset="0"/>
              </a:rPr>
              <a:t>初始温度</a:t>
            </a:r>
            <a:endParaRPr lang="en-US" altLang="zh-CN" b="1" dirty="0">
              <a:latin typeface="+mn-ea"/>
              <a:cs typeface="Times New Roman" pitchFamily="18" charset="0"/>
            </a:endParaRPr>
          </a:p>
          <a:p>
            <a:pPr marL="1409700" lvl="2" indent="-609600" eaLnBrk="1" hangingPunct="1">
              <a:lnSpc>
                <a:spcPct val="80000"/>
              </a:lnSpc>
              <a:buClr>
                <a:srgbClr val="FFFFFF"/>
              </a:buClr>
              <a:buSzPct val="100000"/>
              <a:buFont typeface="+mj-ea"/>
              <a:buAutoNum type="circleNumDbPlain"/>
              <a:defRPr/>
            </a:pPr>
            <a:r>
              <a:rPr lang="zh-CN" altLang="en-US" sz="2800" b="1" dirty="0">
                <a:solidFill>
                  <a:srgbClr val="FFFFFF"/>
                </a:solidFill>
                <a:latin typeface="+mn-ea"/>
              </a:rPr>
              <a:t>均匀抽样一组状态，以各状态目标值的方差为初温</a:t>
            </a:r>
            <a:endParaRPr lang="en-US" altLang="zh-CN" sz="2800" b="1" dirty="0">
              <a:solidFill>
                <a:srgbClr val="FFFFFF"/>
              </a:solidFill>
              <a:latin typeface="+mn-ea"/>
            </a:endParaRPr>
          </a:p>
          <a:p>
            <a:pPr marL="1409700" lvl="2" indent="-609600" eaLnBrk="1" hangingPunct="1">
              <a:lnSpc>
                <a:spcPct val="80000"/>
              </a:lnSpc>
              <a:buClr>
                <a:srgbClr val="FFFFFF"/>
              </a:buClr>
              <a:buSzPct val="100000"/>
              <a:buFont typeface="+mj-ea"/>
              <a:buAutoNum type="circleNumDbPlain"/>
              <a:defRPr/>
            </a:pPr>
            <a:r>
              <a:rPr lang="zh-CN" altLang="en-US" sz="2800" b="1" dirty="0">
                <a:solidFill>
                  <a:srgbClr val="FFFFFF"/>
                </a:solidFill>
                <a:latin typeface="+mn-ea"/>
              </a:rPr>
              <a:t>随机产生一组状态，确定两两状态间的最大目标值差，根据差值，利用一定的函数确定初温</a:t>
            </a:r>
            <a:endParaRPr lang="en-US" altLang="zh-CN" sz="2800" b="1" dirty="0">
              <a:solidFill>
                <a:srgbClr val="FFFFFF"/>
              </a:solidFill>
              <a:latin typeface="+mn-ea"/>
            </a:endParaRPr>
          </a:p>
          <a:p>
            <a:pPr marL="1409700" lvl="2" indent="-609600" eaLnBrk="1" hangingPunct="1">
              <a:lnSpc>
                <a:spcPct val="80000"/>
              </a:lnSpc>
              <a:buClr>
                <a:srgbClr val="FFFFFF"/>
              </a:buClr>
              <a:buSzPct val="100000"/>
              <a:buFont typeface="+mj-ea"/>
              <a:buAutoNum type="circleNumDbPlain"/>
              <a:defRPr/>
            </a:pPr>
            <a:r>
              <a:rPr lang="zh-CN" altLang="en-US" sz="2800" b="1" dirty="0">
                <a:solidFill>
                  <a:srgbClr val="FFFFFF"/>
                </a:solidFill>
                <a:latin typeface="+mn-ea"/>
              </a:rPr>
              <a:t>利用经验公式</a:t>
            </a:r>
            <a:endParaRPr lang="en-US" altLang="zh-CN" sz="2800" b="1" dirty="0">
              <a:solidFill>
                <a:srgbClr val="FFFFFF"/>
              </a:solidFill>
              <a:latin typeface="+mn-ea"/>
            </a:endParaRPr>
          </a:p>
          <a:p>
            <a:pPr marL="1009650" lvl="1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None/>
              <a:defRPr/>
            </a:pPr>
            <a:endParaRPr lang="zh-CN" altLang="en-US" b="1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253972" name="Rectangle 20"/>
          <p:cNvSpPr>
            <a:spLocks noGrp="1" noChangeArrowheads="1"/>
          </p:cNvSpPr>
          <p:nvPr>
            <p:ph type="title"/>
          </p:nvPr>
        </p:nvSpPr>
        <p:spPr>
          <a:xfrm>
            <a:off x="206375" y="188913"/>
            <a:ext cx="8613775" cy="6477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二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基本算法框架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3608" y="4941168"/>
            <a:ext cx="72728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+mn-ea"/>
                <a:ea typeface="+mn-ea"/>
                <a:cs typeface="Times New Roman" pitchFamily="18" charset="0"/>
              </a:rPr>
              <a:t>实验表明：初温越大，获得高质量解的机率越大，但花费较多的计算时间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79AEB9-905B-4E82-88CB-F0EDCCBC789B}" type="slidenum">
              <a:rPr lang="en-US" altLang="zh-CN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42350" cy="5111750"/>
          </a:xfrm>
        </p:spPr>
        <p:txBody>
          <a:bodyPr/>
          <a:lstStyle/>
          <a:p>
            <a:pPr marL="609600" indent="-60960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  <a:defRPr/>
            </a:pPr>
            <a:r>
              <a:rPr lang="en-US" altLang="zh-CN" b="1" dirty="0">
                <a:latin typeface="宋体" pitchFamily="2" charset="-122"/>
              </a:rPr>
              <a:t>1.</a:t>
            </a:r>
            <a:r>
              <a:rPr lang="zh-CN" altLang="en-US" b="1" dirty="0">
                <a:latin typeface="宋体" pitchFamily="2" charset="-122"/>
              </a:rPr>
              <a:t>算法的提出</a:t>
            </a:r>
            <a:endParaRPr lang="en-US" altLang="zh-CN" b="1" dirty="0">
              <a:latin typeface="宋体" pitchFamily="2" charset="-122"/>
            </a:endParaRPr>
          </a:p>
          <a:p>
            <a:pPr marL="1009650" lvl="1" indent="-60960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Char char="Ø"/>
              <a:defRPr/>
            </a:pP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原始算法是由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Metropolis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等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(1953)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提出，但未引起反响； 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1983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年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Kirkpatrick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等将其应用于组合优化，才得到广泛的应用</a:t>
            </a:r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pPr marL="1009650" lvl="1" indent="-60960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Char char="Ø"/>
              <a:defRPr/>
            </a:pP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目的是为了克服优化过程中陷入局优和初值依赖等弊端</a:t>
            </a:r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pPr marL="1009650" lvl="1" indent="-60960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Char char="Ø"/>
              <a:defRPr/>
            </a:pP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基本思想是模拟热力学中的退火过程</a:t>
            </a:r>
          </a:p>
        </p:txBody>
      </p:sp>
      <p:sp>
        <p:nvSpPr>
          <p:cNvPr id="253972" name="Rectangle 20"/>
          <p:cNvSpPr>
            <a:spLocks noGrp="1" noChangeArrowheads="1"/>
          </p:cNvSpPr>
          <p:nvPr>
            <p:ph type="title"/>
          </p:nvPr>
        </p:nvSpPr>
        <p:spPr>
          <a:xfrm>
            <a:off x="206375" y="188913"/>
            <a:ext cx="8613775" cy="6477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一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导言</a:t>
            </a:r>
          </a:p>
        </p:txBody>
      </p:sp>
      <p:sp>
        <p:nvSpPr>
          <p:cNvPr id="2549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6093296"/>
            <a:ext cx="914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0" dirty="0">
                <a:latin typeface="Times New Roman" pitchFamily="18" charset="0"/>
                <a:cs typeface="Times New Roman" pitchFamily="18" charset="0"/>
              </a:rPr>
              <a:t>[1] Metropolis M, </a:t>
            </a:r>
            <a:r>
              <a:rPr lang="en-US" altLang="zh-CN" sz="1400" b="0" dirty="0" err="1">
                <a:latin typeface="Times New Roman" pitchFamily="18" charset="0"/>
                <a:cs typeface="Times New Roman" pitchFamily="18" charset="0"/>
              </a:rPr>
              <a:t>Rosenbluth</a:t>
            </a:r>
            <a:r>
              <a:rPr lang="en-US" altLang="zh-CN" sz="1400" b="0" dirty="0">
                <a:latin typeface="Times New Roman" pitchFamily="18" charset="0"/>
                <a:cs typeface="Times New Roman" pitchFamily="18" charset="0"/>
              </a:rPr>
              <a:t> A, </a:t>
            </a:r>
            <a:r>
              <a:rPr lang="en-US" altLang="zh-CN" sz="1400" b="0" dirty="0" err="1">
                <a:latin typeface="Times New Roman" pitchFamily="18" charset="0"/>
                <a:cs typeface="Times New Roman" pitchFamily="18" charset="0"/>
              </a:rPr>
              <a:t>Rosenbluth</a:t>
            </a:r>
            <a:r>
              <a:rPr lang="en-US" altLang="zh-CN" sz="1400" b="0" dirty="0">
                <a:latin typeface="Times New Roman" pitchFamily="18" charset="0"/>
                <a:cs typeface="Times New Roman" pitchFamily="18" charset="0"/>
              </a:rPr>
              <a:t> M, Teller A, Teller E (1953). Equation of state calculations by fast computing machines. J </a:t>
            </a:r>
            <a:r>
              <a:rPr lang="en-US" altLang="zh-CN" sz="1400" b="0" dirty="0" err="1">
                <a:latin typeface="Times New Roman" pitchFamily="18" charset="0"/>
                <a:cs typeface="Times New Roman" pitchFamily="18" charset="0"/>
              </a:rPr>
              <a:t>Chem</a:t>
            </a:r>
            <a:r>
              <a:rPr lang="en-US" altLang="zh-CN" sz="1400" b="0" dirty="0">
                <a:latin typeface="Times New Roman" pitchFamily="18" charset="0"/>
                <a:cs typeface="Times New Roman" pitchFamily="18" charset="0"/>
              </a:rPr>
              <a:t> Phys, 21: 1087-1092.</a:t>
            </a:r>
          </a:p>
          <a:p>
            <a:r>
              <a:rPr lang="en-US" altLang="zh-CN" sz="1400" b="0" dirty="0">
                <a:latin typeface="Times New Roman" pitchFamily="18" charset="0"/>
                <a:cs typeface="Times New Roman" pitchFamily="18" charset="0"/>
              </a:rPr>
              <a:t>[2] Kirkpatrick S, </a:t>
            </a:r>
            <a:r>
              <a:rPr lang="en-US" altLang="zh-CN" sz="1400" b="0" dirty="0" err="1">
                <a:latin typeface="Times New Roman" pitchFamily="18" charset="0"/>
                <a:cs typeface="Times New Roman" pitchFamily="18" charset="0"/>
              </a:rPr>
              <a:t>Gelatt</a:t>
            </a:r>
            <a:r>
              <a:rPr lang="en-US" altLang="zh-CN" sz="1400" b="0" dirty="0">
                <a:latin typeface="Times New Roman" pitchFamily="18" charset="0"/>
                <a:cs typeface="Times New Roman" pitchFamily="18" charset="0"/>
              </a:rPr>
              <a:t> CD </a:t>
            </a:r>
            <a:r>
              <a:rPr lang="en-US" altLang="zh-CN" sz="1400" b="0" dirty="0" err="1">
                <a:latin typeface="Times New Roman" pitchFamily="18" charset="0"/>
                <a:cs typeface="Times New Roman" pitchFamily="18" charset="0"/>
              </a:rPr>
              <a:t>Jr</a:t>
            </a:r>
            <a:r>
              <a:rPr lang="en-US" altLang="zh-CN" sz="1400" b="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1400" b="0" dirty="0" err="1">
                <a:latin typeface="Times New Roman" pitchFamily="18" charset="0"/>
                <a:cs typeface="Times New Roman" pitchFamily="18" charset="0"/>
              </a:rPr>
              <a:t>Vecchi</a:t>
            </a:r>
            <a:r>
              <a:rPr lang="en-US" altLang="zh-CN" sz="1400" b="0" dirty="0">
                <a:latin typeface="Times New Roman" pitchFamily="18" charset="0"/>
                <a:cs typeface="Times New Roman" pitchFamily="18" charset="0"/>
              </a:rPr>
              <a:t> MP (1983). Optimization by simulated annealing. Science, 220: 671-680.</a:t>
            </a:r>
            <a:endParaRPr lang="zh-CN" altLang="en-US" sz="1400" b="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36CB13-63F9-4BF7-8ACD-B9910466E08D}" type="slidenum">
              <a:rPr lang="en-US" altLang="zh-CN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42350" cy="511175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Font typeface="+mj-lt"/>
              <a:buAutoNum type="arabicPeriod"/>
              <a:defRPr/>
            </a:pPr>
            <a:r>
              <a:rPr lang="zh-CN" altLang="en-US" b="1" dirty="0">
                <a:latin typeface="宋体" pitchFamily="2" charset="-122"/>
              </a:rPr>
              <a:t>构成要素</a:t>
            </a:r>
            <a:endParaRPr lang="en-US" altLang="zh-CN" b="1" dirty="0">
              <a:latin typeface="宋体" pitchFamily="2" charset="-122"/>
            </a:endParaRPr>
          </a:p>
          <a:p>
            <a:pPr marL="1009650" lvl="1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Font typeface="Wingdings" pitchFamily="2" charset="2"/>
              <a:buChar char="Ø"/>
              <a:defRPr/>
            </a:pPr>
            <a:r>
              <a:rPr lang="zh-CN" altLang="en-US" b="1" dirty="0">
                <a:latin typeface="+mn-ea"/>
                <a:cs typeface="Times New Roman" pitchFamily="18" charset="0"/>
              </a:rPr>
              <a:t>降温函数</a:t>
            </a:r>
            <a:endParaRPr lang="en-US" altLang="zh-CN" b="1" dirty="0">
              <a:latin typeface="+mn-ea"/>
              <a:cs typeface="Times New Roman" pitchFamily="18" charset="0"/>
            </a:endParaRPr>
          </a:p>
          <a:p>
            <a:pPr marL="1409700" lvl="2" indent="-609600" eaLnBrk="1" hangingPunct="1">
              <a:lnSpc>
                <a:spcPct val="80000"/>
              </a:lnSpc>
              <a:buClr>
                <a:srgbClr val="FFFFFF"/>
              </a:buClr>
              <a:buSzPct val="100000"/>
              <a:buFont typeface="+mj-ea"/>
              <a:buAutoNum type="circleNumDbPlain"/>
              <a:defRPr/>
            </a:pPr>
            <a:r>
              <a:rPr lang="en-US" altLang="zh-CN" sz="2800" b="1" dirty="0">
                <a:solidFill>
                  <a:srgbClr val="FFFFFF"/>
                </a:solidFill>
                <a:latin typeface="+mn-ea"/>
              </a:rPr>
              <a:t>         </a:t>
            </a:r>
            <a:r>
              <a:rPr lang="zh-CN" altLang="en-US" sz="2800" b="1" dirty="0">
                <a:solidFill>
                  <a:srgbClr val="FFFFFF"/>
                </a:solidFill>
                <a:latin typeface="+mn-ea"/>
              </a:rPr>
              <a:t>，其中</a:t>
            </a:r>
            <a:endParaRPr lang="en-US" altLang="zh-CN" sz="2800" b="1" dirty="0">
              <a:solidFill>
                <a:srgbClr val="FFFFFF"/>
              </a:solidFill>
              <a:latin typeface="+mn-ea"/>
            </a:endParaRPr>
          </a:p>
          <a:p>
            <a:pPr marL="1409700" lvl="2" indent="-609600" eaLnBrk="1" hangingPunct="1">
              <a:lnSpc>
                <a:spcPct val="80000"/>
              </a:lnSpc>
              <a:buClr>
                <a:srgbClr val="FFFFFF"/>
              </a:buClr>
              <a:buSzPct val="100000"/>
              <a:buFont typeface="+mj-ea"/>
              <a:buAutoNum type="circleNumDbPlain"/>
              <a:defRPr/>
            </a:pPr>
            <a:endParaRPr lang="en-US" altLang="zh-CN" sz="2800" b="1" dirty="0">
              <a:solidFill>
                <a:srgbClr val="FFFFFF"/>
              </a:solidFill>
              <a:latin typeface="+mn-ea"/>
            </a:endParaRPr>
          </a:p>
          <a:p>
            <a:pPr marL="1409700" lvl="2" indent="-609600" eaLnBrk="1" hangingPunct="1">
              <a:lnSpc>
                <a:spcPct val="80000"/>
              </a:lnSpc>
              <a:buClr>
                <a:srgbClr val="FFFFFF"/>
              </a:buClr>
              <a:buSzPct val="100000"/>
              <a:buFont typeface="+mj-ea"/>
              <a:buAutoNum type="circleNumDbPlain"/>
              <a:defRPr/>
            </a:pPr>
            <a:endParaRPr lang="en-US" altLang="zh-CN" sz="2800" b="1" dirty="0">
              <a:solidFill>
                <a:srgbClr val="FFFFFF"/>
              </a:solidFill>
              <a:latin typeface="+mn-ea"/>
            </a:endParaRPr>
          </a:p>
          <a:p>
            <a:pPr marL="1409700" lvl="2" indent="-609600" eaLnBrk="1" hangingPunct="1">
              <a:lnSpc>
                <a:spcPct val="80000"/>
              </a:lnSpc>
              <a:buClr>
                <a:srgbClr val="FFFFFF"/>
              </a:buClr>
              <a:buSzPct val="100000"/>
              <a:buFont typeface="+mj-ea"/>
              <a:buAutoNum type="circleNumDbPlain"/>
              <a:defRPr/>
            </a:pPr>
            <a:r>
              <a:rPr lang="en-US" altLang="zh-CN" sz="2800" b="1" dirty="0">
                <a:solidFill>
                  <a:srgbClr val="FFFFFF"/>
                </a:solidFill>
                <a:latin typeface="+mn-ea"/>
              </a:rPr>
              <a:t> </a:t>
            </a:r>
          </a:p>
          <a:p>
            <a:pPr marL="1009650" lvl="1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None/>
              <a:defRPr/>
            </a:pPr>
            <a:endParaRPr lang="zh-CN" altLang="en-US" b="1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253972" name="Rectangle 20"/>
          <p:cNvSpPr>
            <a:spLocks noGrp="1" noChangeArrowheads="1"/>
          </p:cNvSpPr>
          <p:nvPr>
            <p:ph type="title"/>
          </p:nvPr>
        </p:nvSpPr>
        <p:spPr>
          <a:xfrm>
            <a:off x="206375" y="188913"/>
            <a:ext cx="8613775" cy="6477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二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基本算法框架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47664" y="2761764"/>
            <a:ext cx="5544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+mn-ea"/>
                <a:ea typeface="+mn-ea"/>
                <a:cs typeface="Times New Roman" pitchFamily="18" charset="0"/>
              </a:rPr>
              <a:t>优点：简单易行</a:t>
            </a:r>
          </a:p>
        </p:txBody>
      </p:sp>
      <p:graphicFrame>
        <p:nvGraphicFramePr>
          <p:cNvPr id="1576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412342"/>
              </p:ext>
            </p:extLst>
          </p:nvPr>
        </p:nvGraphicFramePr>
        <p:xfrm>
          <a:off x="1619672" y="2132856"/>
          <a:ext cx="171608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85800" imgH="228600" progId="">
                  <p:embed/>
                </p:oleObj>
              </mc:Choice>
              <mc:Fallback>
                <p:oleObj name="Equation" r:id="rId3" imgW="685800" imgH="2286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2132856"/>
                        <a:ext cx="1716088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699" name="Object 3"/>
          <p:cNvGraphicFramePr>
            <a:graphicFrameLocks noChangeAspect="1"/>
          </p:cNvGraphicFramePr>
          <p:nvPr/>
        </p:nvGraphicFramePr>
        <p:xfrm>
          <a:off x="4557142" y="2151906"/>
          <a:ext cx="257016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28520" imgH="203040" progId="">
                  <p:embed/>
                </p:oleObj>
              </mc:Choice>
              <mc:Fallback>
                <p:oleObj name="Equation" r:id="rId5" imgW="1028520" imgH="20304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7142" y="2151906"/>
                        <a:ext cx="257016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0" name="Object 4"/>
          <p:cNvGraphicFramePr>
            <a:graphicFrameLocks noChangeAspect="1"/>
          </p:cNvGraphicFramePr>
          <p:nvPr/>
        </p:nvGraphicFramePr>
        <p:xfrm>
          <a:off x="1690315" y="3412926"/>
          <a:ext cx="2195513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876240" imgH="228600" progId="">
                  <p:embed/>
                </p:oleObj>
              </mc:Choice>
              <mc:Fallback>
                <p:oleObj name="Equation" r:id="rId7" imgW="876240" imgH="2286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0315" y="3412926"/>
                        <a:ext cx="2195513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36CB13-63F9-4BF7-8ACD-B9910466E08D}" type="slidenum">
              <a:rPr lang="en-US" altLang="zh-CN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42350" cy="511175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Font typeface="+mj-lt"/>
              <a:buAutoNum type="arabicPeriod"/>
              <a:defRPr/>
            </a:pPr>
            <a:r>
              <a:rPr lang="zh-CN" altLang="en-US" b="1" dirty="0">
                <a:latin typeface="宋体" pitchFamily="2" charset="-122"/>
              </a:rPr>
              <a:t>构成要素</a:t>
            </a:r>
            <a:endParaRPr lang="en-US" altLang="zh-CN" b="1" dirty="0">
              <a:latin typeface="宋体" pitchFamily="2" charset="-122"/>
            </a:endParaRPr>
          </a:p>
          <a:p>
            <a:pPr marL="1009650" lvl="1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Font typeface="Wingdings" pitchFamily="2" charset="2"/>
              <a:buChar char="Ø"/>
              <a:defRPr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热平衡条件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09650" lvl="1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None/>
              <a:defRPr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Metropolis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抽样稳定准则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09700" lvl="2" indent="-609600" eaLnBrk="1" hangingPunct="1">
              <a:lnSpc>
                <a:spcPct val="80000"/>
              </a:lnSpc>
              <a:buClr>
                <a:srgbClr val="FFFFFF"/>
              </a:buClr>
              <a:buSzPct val="100000"/>
              <a:buFont typeface="+mj-ea"/>
              <a:buAutoNum type="circleNumDbPlain"/>
              <a:defRPr/>
            </a:pPr>
            <a:r>
              <a:rPr lang="zh-CN" altLang="en-US" sz="28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设置内循环迭代次数</a:t>
            </a:r>
            <a:endParaRPr lang="en-US" altLang="zh-CN" sz="28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09700" lvl="2" indent="-609600" eaLnBrk="1" hangingPunct="1">
              <a:lnSpc>
                <a:spcPct val="80000"/>
              </a:lnSpc>
              <a:buClr>
                <a:srgbClr val="FFFFFF"/>
              </a:buClr>
              <a:buSzPct val="100000"/>
              <a:buFont typeface="+mj-ea"/>
              <a:buAutoNum type="circleNumDbPlain"/>
              <a:defRPr/>
            </a:pPr>
            <a:r>
              <a:rPr lang="zh-CN" altLang="en-US" sz="28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检验目标函数的均值是否稳定</a:t>
            </a:r>
            <a:endParaRPr lang="en-US" altLang="zh-CN" sz="28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09700" lvl="2" indent="-609600" eaLnBrk="1" hangingPunct="1">
              <a:lnSpc>
                <a:spcPct val="80000"/>
              </a:lnSpc>
              <a:buClr>
                <a:srgbClr val="FFFFFF"/>
              </a:buClr>
              <a:buSzPct val="100000"/>
              <a:buFont typeface="+mj-ea"/>
              <a:buAutoNum type="circleNumDbPlain"/>
              <a:defRPr/>
            </a:pPr>
            <a:r>
              <a:rPr lang="zh-CN" altLang="en-US" sz="28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连续若干步的目标值变化较小</a:t>
            </a:r>
            <a:endParaRPr lang="en-US" altLang="zh-CN" sz="28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09650" lvl="1" indent="-609600" eaLnBrk="1" hangingPunct="1">
              <a:lnSpc>
                <a:spcPct val="80000"/>
              </a:lnSpc>
              <a:buClr>
                <a:srgbClr val="FFFFFF"/>
              </a:buClr>
              <a:buSzPct val="100000"/>
              <a:buFont typeface="Wingdings" pitchFamily="2" charset="2"/>
              <a:buChar char="Ø"/>
              <a:defRPr/>
            </a:pPr>
            <a:endParaRPr lang="en-US" altLang="zh-CN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09650" lvl="1" indent="-609600" eaLnBrk="1" hangingPunct="1">
              <a:lnSpc>
                <a:spcPct val="80000"/>
              </a:lnSpc>
              <a:buClr>
                <a:srgbClr val="FFFFFF"/>
              </a:buClr>
              <a:buSzPct val="100000"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停止准则</a:t>
            </a:r>
            <a:endParaRPr lang="en-US" altLang="zh-CN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09700" lvl="2" indent="-609600" eaLnBrk="1" hangingPunct="1">
              <a:lnSpc>
                <a:spcPct val="80000"/>
              </a:lnSpc>
              <a:buClr>
                <a:srgbClr val="FFFFFF"/>
              </a:buClr>
              <a:buSzPct val="100000"/>
              <a:buFont typeface="+mj-ea"/>
              <a:buAutoNum type="circleNumDbPlain"/>
              <a:defRPr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设置外循环迭代次数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09700" lvl="2" indent="-609600" eaLnBrk="1" hangingPunct="1">
              <a:lnSpc>
                <a:spcPct val="80000"/>
              </a:lnSpc>
              <a:buClr>
                <a:srgbClr val="FFFFFF"/>
              </a:buClr>
              <a:buSzPct val="100000"/>
              <a:buFont typeface="+mj-ea"/>
              <a:buAutoNum type="circleNumDbPlain"/>
              <a:defRPr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设置终止温度的阈值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09700" lvl="2" indent="-609600" eaLnBrk="1" hangingPunct="1">
              <a:lnSpc>
                <a:spcPct val="80000"/>
              </a:lnSpc>
              <a:buClr>
                <a:srgbClr val="FFFFFF"/>
              </a:buClr>
              <a:buSzPct val="100000"/>
              <a:buFont typeface="+mj-ea"/>
              <a:buAutoNum type="circleNumDbPlain"/>
              <a:defRPr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算法搜索到的最优值连续若干步保持不变</a:t>
            </a:r>
          </a:p>
        </p:txBody>
      </p:sp>
      <p:sp>
        <p:nvSpPr>
          <p:cNvPr id="253972" name="Rectangle 20"/>
          <p:cNvSpPr>
            <a:spLocks noGrp="1" noChangeArrowheads="1"/>
          </p:cNvSpPr>
          <p:nvPr>
            <p:ph type="title"/>
          </p:nvPr>
        </p:nvSpPr>
        <p:spPr>
          <a:xfrm>
            <a:off x="206375" y="188913"/>
            <a:ext cx="8613775" cy="6477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二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基本算法框架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36CB13-63F9-4BF7-8ACD-B9910466E08D}" type="slidenum">
              <a:rPr lang="en-US" altLang="zh-CN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42350" cy="511175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Font typeface="+mj-lt"/>
              <a:buAutoNum type="arabicPeriod" startAt="2"/>
              <a:defRPr/>
            </a:pPr>
            <a:r>
              <a:rPr lang="zh-CN" altLang="en-US" b="1" dirty="0">
                <a:latin typeface="宋体" pitchFamily="2" charset="-122"/>
              </a:rPr>
              <a:t>算法流程</a:t>
            </a:r>
            <a:endParaRPr lang="en-US" altLang="zh-CN" b="1" dirty="0">
              <a:latin typeface="宋体" pitchFamily="2" charset="-122"/>
            </a:endParaRPr>
          </a:p>
          <a:p>
            <a:pPr marL="1409700" lvl="2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FontTx/>
              <a:buNone/>
              <a:defRPr/>
            </a:pPr>
            <a:r>
              <a:rPr lang="en-US" altLang="zh-CN" sz="28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</a:t>
            </a:r>
          </a:p>
          <a:p>
            <a:pPr marL="1409700" lvl="2" indent="0" eaLnBrk="1" hangingPunct="1">
              <a:buClr>
                <a:schemeClr val="tx1"/>
              </a:buClr>
              <a:buSzPct val="100000"/>
              <a:buNone/>
              <a:defRPr/>
            </a:pPr>
            <a:r>
              <a:rPr lang="zh-CN" altLang="en-US" sz="28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选一个初始点</a:t>
            </a:r>
            <a:r>
              <a:rPr lang="en-US" altLang="zh-CN" sz="2800" i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i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       )</a:t>
            </a:r>
            <a:r>
              <a:rPr lang="zh-CN" altLang="en-US" sz="28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，给定初始温度    ，终止温度    ，令迭代指标            ，          ；</a:t>
            </a:r>
            <a:endParaRPr lang="en-US" altLang="zh-CN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09700" lvl="2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FontTx/>
              <a:buNone/>
              <a:defRPr/>
            </a:pPr>
            <a:endParaRPr lang="en-US" altLang="zh-CN" sz="28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09700" lvl="2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FontTx/>
              <a:buNone/>
              <a:defRPr/>
            </a:pPr>
            <a:endParaRPr lang="en-US" altLang="zh-CN" sz="28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09700" lvl="2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FontTx/>
              <a:buNone/>
              <a:defRPr/>
            </a:pPr>
            <a:r>
              <a:rPr lang="en-US" altLang="zh-CN" sz="28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</a:p>
          <a:p>
            <a:pPr marL="1409700" lvl="2" indent="0" eaLnBrk="1" hangingPunct="1">
              <a:buClr>
                <a:schemeClr val="tx1"/>
              </a:buClr>
              <a:buSzPct val="100000"/>
              <a:buNone/>
              <a:defRPr/>
            </a:pPr>
            <a:r>
              <a:rPr lang="zh-CN" altLang="en-US" sz="28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随机产生一个邻域解                ，计算目标值增量                                ；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3972" name="Rectangle 20"/>
          <p:cNvSpPr>
            <a:spLocks noGrp="1" noChangeArrowheads="1"/>
          </p:cNvSpPr>
          <p:nvPr>
            <p:ph type="title"/>
          </p:nvPr>
        </p:nvSpPr>
        <p:spPr>
          <a:xfrm>
            <a:off x="206375" y="188913"/>
            <a:ext cx="8613775" cy="6477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二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基本算法框架</a:t>
            </a:r>
          </a:p>
        </p:txBody>
      </p:sp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4173860" y="2295525"/>
          <a:ext cx="82867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0120" imgH="177480" progId="">
                  <p:embed/>
                </p:oleObj>
              </mc:Choice>
              <mc:Fallback>
                <p:oleObj name="Equation" r:id="rId2" imgW="330120" imgH="17748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3860" y="2295525"/>
                        <a:ext cx="828675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39552" y="3265820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+mn-ea"/>
                <a:ea typeface="+mn-ea"/>
              </a:rPr>
              <a:t>注：选择   时，要足够高，使</a:t>
            </a:r>
          </a:p>
        </p:txBody>
      </p:sp>
      <p:graphicFrame>
        <p:nvGraphicFramePr>
          <p:cNvPr id="35848" name="Object 8"/>
          <p:cNvGraphicFramePr>
            <a:graphicFrameLocks noChangeAspect="1"/>
          </p:cNvGraphicFramePr>
          <p:nvPr/>
        </p:nvGraphicFramePr>
        <p:xfrm>
          <a:off x="7649294" y="2242964"/>
          <a:ext cx="4127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4880" imgH="228600" progId="">
                  <p:embed/>
                </p:oleObj>
              </mc:Choice>
              <mc:Fallback>
                <p:oleObj name="Equation" r:id="rId4" imgW="164880" imgH="228600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9294" y="2242964"/>
                        <a:ext cx="4127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9" name="Object 9"/>
          <p:cNvGraphicFramePr>
            <a:graphicFrameLocks noChangeAspect="1"/>
          </p:cNvGraphicFramePr>
          <p:nvPr/>
        </p:nvGraphicFramePr>
        <p:xfrm>
          <a:off x="2846388" y="2640013"/>
          <a:ext cx="4445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7480" imgH="241200" progId="">
                  <p:embed/>
                </p:oleObj>
              </mc:Choice>
              <mc:Fallback>
                <p:oleObj name="Equation" r:id="rId6" imgW="177480" imgH="241200" progId="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6388" y="2640013"/>
                        <a:ext cx="44450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0" name="Object 10"/>
          <p:cNvGraphicFramePr>
            <a:graphicFrameLocks noChangeAspect="1"/>
          </p:cNvGraphicFramePr>
          <p:nvPr/>
        </p:nvGraphicFramePr>
        <p:xfrm>
          <a:off x="5436096" y="2708920"/>
          <a:ext cx="89217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55320" imgH="177480" progId="">
                  <p:embed/>
                </p:oleObj>
              </mc:Choice>
              <mc:Fallback>
                <p:oleObj name="Equation" r:id="rId8" imgW="355320" imgH="177480" progId="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2708920"/>
                        <a:ext cx="892175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1" name="Object 11"/>
          <p:cNvGraphicFramePr>
            <a:graphicFrameLocks noChangeAspect="1"/>
          </p:cNvGraphicFramePr>
          <p:nvPr/>
        </p:nvGraphicFramePr>
        <p:xfrm>
          <a:off x="6552332" y="2663825"/>
          <a:ext cx="1116012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44240" imgH="228600" progId="">
                  <p:embed/>
                </p:oleObj>
              </mc:Choice>
              <mc:Fallback>
                <p:oleObj name="Equation" r:id="rId10" imgW="444240" imgH="228600" progId="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2332" y="2663825"/>
                        <a:ext cx="1116012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2" name="Object 12"/>
          <p:cNvGraphicFramePr>
            <a:graphicFrameLocks noChangeAspect="1"/>
          </p:cNvGraphicFramePr>
          <p:nvPr/>
        </p:nvGraphicFramePr>
        <p:xfrm>
          <a:off x="2195736" y="3289548"/>
          <a:ext cx="4127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4880" imgH="228600" progId="">
                  <p:embed/>
                </p:oleObj>
              </mc:Choice>
              <mc:Fallback>
                <p:oleObj name="Equation" r:id="rId12" imgW="164880" imgH="228600" progId="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3289548"/>
                        <a:ext cx="4127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4" name="Object 14"/>
          <p:cNvGraphicFramePr>
            <a:graphicFrameLocks noChangeAspect="1"/>
          </p:cNvGraphicFramePr>
          <p:nvPr/>
        </p:nvGraphicFramePr>
        <p:xfrm>
          <a:off x="5508104" y="3289548"/>
          <a:ext cx="168433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672840" imgH="228600" progId="">
                  <p:embed/>
                </p:oleObj>
              </mc:Choice>
              <mc:Fallback>
                <p:oleObj name="Equation" r:id="rId13" imgW="672840" imgH="228600" progId="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3289548"/>
                        <a:ext cx="1684338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5" name="Object 15"/>
          <p:cNvGraphicFramePr>
            <a:graphicFrameLocks noChangeAspect="1"/>
          </p:cNvGraphicFramePr>
          <p:nvPr/>
        </p:nvGraphicFramePr>
        <p:xfrm>
          <a:off x="5004048" y="4471020"/>
          <a:ext cx="136366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545760" imgH="203040" progId="">
                  <p:embed/>
                </p:oleObj>
              </mc:Choice>
              <mc:Fallback>
                <p:oleObj name="Equation" r:id="rId15" imgW="545760" imgH="203040" progId="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4471020"/>
                        <a:ext cx="136366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6" name="Object 16"/>
          <p:cNvGraphicFramePr>
            <a:graphicFrameLocks noChangeAspect="1"/>
          </p:cNvGraphicFramePr>
          <p:nvPr/>
        </p:nvGraphicFramePr>
        <p:xfrm>
          <a:off x="2532534" y="4823494"/>
          <a:ext cx="2803525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117440" imgH="253800" progId="">
                  <p:embed/>
                </p:oleObj>
              </mc:Choice>
              <mc:Fallback>
                <p:oleObj name="Equation" r:id="rId17" imgW="1117440" imgH="253800" progId="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2534" y="4823494"/>
                        <a:ext cx="2803525" cy="63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36CB13-63F9-4BF7-8ACD-B9910466E08D}" type="slidenum">
              <a:rPr lang="en-US" altLang="zh-CN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42350" cy="511175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Font typeface="+mj-lt"/>
              <a:buAutoNum type="arabicPeriod" startAt="2"/>
              <a:defRPr/>
            </a:pPr>
            <a:r>
              <a:rPr lang="zh-CN" altLang="en-US" b="1" dirty="0">
                <a:latin typeface="宋体" pitchFamily="2" charset="-122"/>
              </a:rPr>
              <a:t>算法流程</a:t>
            </a:r>
            <a:endParaRPr lang="en-US" altLang="zh-CN" b="1" dirty="0">
              <a:latin typeface="宋体" pitchFamily="2" charset="-122"/>
            </a:endParaRPr>
          </a:p>
          <a:p>
            <a:pPr marL="1409700" lvl="2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FontTx/>
              <a:buNone/>
              <a:defRPr/>
            </a:pPr>
            <a:r>
              <a:rPr lang="en-US" altLang="zh-CN" sz="2800" b="1" dirty="0">
                <a:solidFill>
                  <a:srgbClr val="FFFFFF"/>
                </a:solidFill>
                <a:latin typeface="Times New Roman" pitchFamily="18" charset="0"/>
                <a:ea typeface="楷体_GB2312" pitchFamily="49" charset="-122"/>
              </a:rPr>
              <a:t>Step 3</a:t>
            </a:r>
          </a:p>
          <a:p>
            <a:pPr marL="1409700" lvl="2" indent="0" eaLnBrk="1" hangingPunct="1">
              <a:buClr>
                <a:schemeClr val="tx1"/>
              </a:buClr>
              <a:buSzPct val="100000"/>
              <a:buNone/>
              <a:defRPr/>
            </a:pPr>
            <a:r>
              <a:rPr lang="zh-CN" altLang="en-US" sz="28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              ，令</a:t>
            </a:r>
            <a:r>
              <a:rPr lang="en-US" altLang="zh-CN" sz="2800" b="1" i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b="1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比</a:t>
            </a:r>
            <a:r>
              <a:rPr lang="en-US" altLang="zh-CN" sz="28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好，无条件转移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409700" lvl="2" indent="0" eaLnBrk="1" hangingPunct="1">
              <a:buClr>
                <a:schemeClr val="tx1"/>
              </a:buClr>
              <a:buSzPct val="100000"/>
              <a:buNone/>
              <a:defRPr/>
            </a:pPr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否则产生                     ，若                               ，则令</a:t>
            </a:r>
            <a:r>
              <a:rPr lang="en-US" altLang="zh-CN" sz="2800" b="1" i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b="1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8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；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比</a:t>
            </a:r>
            <a:r>
              <a:rPr lang="en-US" altLang="zh-CN" sz="2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好，有条件转移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8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09700" lvl="2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FontTx/>
              <a:buNone/>
              <a:defRPr/>
            </a:pPr>
            <a:endParaRPr lang="en-US" altLang="zh-CN" sz="28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09700" lvl="2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FontTx/>
              <a:buNone/>
              <a:defRPr/>
            </a:pPr>
            <a:endParaRPr lang="en-US" altLang="zh-CN" sz="28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09700" lvl="2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FontTx/>
              <a:buNone/>
              <a:defRPr/>
            </a:pPr>
            <a:r>
              <a:rPr lang="en-US" altLang="zh-CN" sz="28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4</a:t>
            </a:r>
          </a:p>
          <a:p>
            <a:pPr marL="1409700" lvl="2" indent="0" eaLnBrk="1" hangingPunct="1">
              <a:buClr>
                <a:schemeClr val="tx1"/>
              </a:buClr>
              <a:buSzPct val="100000"/>
              <a:buNone/>
              <a:defRPr/>
            </a:pPr>
            <a:r>
              <a:rPr lang="zh-CN" altLang="en-US" sz="28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若达到热平衡（内循环停止准则），转</a:t>
            </a:r>
            <a:r>
              <a:rPr lang="en-US" altLang="zh-CN" sz="28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5</a:t>
            </a:r>
            <a:r>
              <a:rPr lang="zh-CN" altLang="en-US" sz="28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；否则，转</a:t>
            </a:r>
            <a:r>
              <a:rPr lang="en-US" altLang="zh-CN" sz="28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  <a:r>
              <a:rPr lang="zh-CN" altLang="en-US" sz="28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marL="1409700" lvl="2" indent="0" eaLnBrk="1" hangingPunct="1">
              <a:buClr>
                <a:schemeClr val="tx1"/>
              </a:buClr>
              <a:buSzPct val="100000"/>
              <a:buNone/>
              <a:defRPr/>
            </a:pP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53972" name="Rectangle 20"/>
          <p:cNvSpPr>
            <a:spLocks noGrp="1" noChangeArrowheads="1"/>
          </p:cNvSpPr>
          <p:nvPr>
            <p:ph type="title"/>
          </p:nvPr>
        </p:nvSpPr>
        <p:spPr>
          <a:xfrm>
            <a:off x="206375" y="188913"/>
            <a:ext cx="8613775" cy="6477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二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基本算法框架</a:t>
            </a:r>
          </a:p>
        </p:txBody>
      </p:sp>
      <p:graphicFrame>
        <p:nvGraphicFramePr>
          <p:cNvPr id="41998" name="Object 14"/>
          <p:cNvGraphicFramePr>
            <a:graphicFrameLocks noChangeAspect="1"/>
          </p:cNvGraphicFramePr>
          <p:nvPr/>
        </p:nvGraphicFramePr>
        <p:xfrm>
          <a:off x="2195736" y="2268538"/>
          <a:ext cx="1114425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4240" imgH="203040" progId="">
                  <p:embed/>
                </p:oleObj>
              </mc:Choice>
              <mc:Fallback>
                <p:oleObj name="Equation" r:id="rId2" imgW="444240" imgH="203040" progId="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2268538"/>
                        <a:ext cx="1114425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9" name="Object 15"/>
          <p:cNvGraphicFramePr>
            <a:graphicFrameLocks noChangeAspect="1"/>
          </p:cNvGraphicFramePr>
          <p:nvPr/>
        </p:nvGraphicFramePr>
        <p:xfrm>
          <a:off x="3347864" y="2776984"/>
          <a:ext cx="168116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72840" imgH="203040" progId="">
                  <p:embed/>
                </p:oleObj>
              </mc:Choice>
              <mc:Fallback>
                <p:oleObj name="Equation" r:id="rId4" imgW="672840" imgH="203040" progId="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2776984"/>
                        <a:ext cx="168116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1" name="Object 17"/>
          <p:cNvGraphicFramePr>
            <a:graphicFrameLocks noChangeAspect="1"/>
          </p:cNvGraphicFramePr>
          <p:nvPr/>
        </p:nvGraphicFramePr>
        <p:xfrm>
          <a:off x="5815186" y="2742828"/>
          <a:ext cx="2735263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91880" imgH="228600" progId="">
                  <p:embed/>
                </p:oleObj>
              </mc:Choice>
              <mc:Fallback>
                <p:oleObj name="Equation" r:id="rId6" imgW="1091880" imgH="228600" progId="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5186" y="2742828"/>
                        <a:ext cx="2735263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43608" y="3696652"/>
            <a:ext cx="712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注：   高时，广域搜索；  低时，局域搜索</a:t>
            </a:r>
          </a:p>
        </p:txBody>
      </p:sp>
      <p:graphicFrame>
        <p:nvGraphicFramePr>
          <p:cNvPr id="42002" name="Object 18"/>
          <p:cNvGraphicFramePr>
            <a:graphicFrameLocks noChangeAspect="1"/>
          </p:cNvGraphicFramePr>
          <p:nvPr/>
        </p:nvGraphicFramePr>
        <p:xfrm>
          <a:off x="1763688" y="3715816"/>
          <a:ext cx="414338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4880" imgH="228600" progId="">
                  <p:embed/>
                </p:oleObj>
              </mc:Choice>
              <mc:Fallback>
                <p:oleObj name="Equation" r:id="rId8" imgW="164880" imgH="228600" progId="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3715816"/>
                        <a:ext cx="414338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1396350"/>
              </p:ext>
            </p:extLst>
          </p:nvPr>
        </p:nvGraphicFramePr>
        <p:xfrm>
          <a:off x="4788024" y="3720008"/>
          <a:ext cx="414338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4880" imgH="228600" progId="">
                  <p:embed/>
                </p:oleObj>
              </mc:Choice>
              <mc:Fallback>
                <p:oleObj name="Equation" r:id="rId10" imgW="164880" imgH="228600" progId="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3720008"/>
                        <a:ext cx="414338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36CB13-63F9-4BF7-8ACD-B9910466E08D}" type="slidenum">
              <a:rPr lang="en-US" altLang="zh-CN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42350" cy="511175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Font typeface="+mj-lt"/>
              <a:buAutoNum type="arabicPeriod" startAt="2"/>
              <a:defRPr/>
            </a:pPr>
            <a:r>
              <a:rPr lang="zh-CN" altLang="en-US" b="1" dirty="0">
                <a:latin typeface="宋体" pitchFamily="2" charset="-122"/>
              </a:rPr>
              <a:t>算法流程</a:t>
            </a:r>
            <a:endParaRPr lang="en-US" altLang="zh-CN" b="1" dirty="0">
              <a:latin typeface="宋体" pitchFamily="2" charset="-122"/>
            </a:endParaRPr>
          </a:p>
          <a:p>
            <a:pPr marL="1409700" lvl="2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FontTx/>
              <a:buNone/>
              <a:defRPr/>
            </a:pPr>
            <a:r>
              <a:rPr lang="en-US" altLang="zh-CN" sz="2800" b="1" dirty="0">
                <a:solidFill>
                  <a:srgbClr val="FFFFFF"/>
                </a:solidFill>
                <a:latin typeface="Times New Roman" pitchFamily="18" charset="0"/>
                <a:ea typeface="楷体_GB2312" pitchFamily="49" charset="-122"/>
              </a:rPr>
              <a:t>Step 5</a:t>
            </a:r>
          </a:p>
          <a:p>
            <a:pPr marL="1409700" lvl="2" indent="0" eaLnBrk="1" hangingPunct="1">
              <a:buClr>
                <a:schemeClr val="tx1"/>
              </a:buClr>
              <a:buSzPct val="100000"/>
              <a:buNone/>
              <a:defRPr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800" b="1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b="1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zh-CN" altLang="en-US" sz="28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，更新      </a:t>
            </a:r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，若              （外循环停止准则），则停止；否则，转</a:t>
            </a:r>
            <a:r>
              <a: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3972" name="Rectangle 20"/>
          <p:cNvSpPr>
            <a:spLocks noGrp="1" noChangeArrowheads="1"/>
          </p:cNvSpPr>
          <p:nvPr>
            <p:ph type="title"/>
          </p:nvPr>
        </p:nvSpPr>
        <p:spPr>
          <a:xfrm>
            <a:off x="206375" y="188913"/>
            <a:ext cx="8613775" cy="6477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二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基本算法框架</a:t>
            </a:r>
          </a:p>
        </p:txBody>
      </p:sp>
      <p:graphicFrame>
        <p:nvGraphicFramePr>
          <p:cNvPr id="43020" name="Object 12"/>
          <p:cNvGraphicFramePr>
            <a:graphicFrameLocks noChangeAspect="1"/>
          </p:cNvGraphicFramePr>
          <p:nvPr/>
        </p:nvGraphicFramePr>
        <p:xfrm>
          <a:off x="4231010" y="2241749"/>
          <a:ext cx="414337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4880" imgH="228600" progId="">
                  <p:embed/>
                </p:oleObj>
              </mc:Choice>
              <mc:Fallback>
                <p:oleObj name="Equation" r:id="rId2" imgW="164880" imgH="228600" progId="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1010" y="2241749"/>
                        <a:ext cx="414337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1" name="Object 13"/>
          <p:cNvGraphicFramePr>
            <a:graphicFrameLocks noChangeAspect="1"/>
          </p:cNvGraphicFramePr>
          <p:nvPr/>
        </p:nvGraphicFramePr>
        <p:xfrm>
          <a:off x="5474370" y="2204864"/>
          <a:ext cx="1147762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57200" imgH="241200" progId="">
                  <p:embed/>
                </p:oleObj>
              </mc:Choice>
              <mc:Fallback>
                <p:oleObj name="Equation" r:id="rId4" imgW="457200" imgH="241200" progId="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4370" y="2204864"/>
                        <a:ext cx="1147762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36CB13-63F9-4BF7-8ACD-B9910466E08D}" type="slidenum">
              <a:rPr lang="en-US" altLang="zh-CN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42350" cy="511175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Font typeface="+mj-lt"/>
              <a:buAutoNum type="arabicPeriod" startAt="3"/>
              <a:defRPr/>
            </a:pPr>
            <a:r>
              <a:rPr lang="zh-CN" altLang="en-US" b="1" dirty="0">
                <a:latin typeface="宋体" pitchFamily="2" charset="-122"/>
              </a:rPr>
              <a:t>算法伪码图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253972" name="Rectangle 20"/>
          <p:cNvSpPr>
            <a:spLocks noGrp="1" noChangeArrowheads="1"/>
          </p:cNvSpPr>
          <p:nvPr>
            <p:ph type="title"/>
          </p:nvPr>
        </p:nvSpPr>
        <p:spPr>
          <a:xfrm>
            <a:off x="206375" y="188913"/>
            <a:ext cx="8613775" cy="6477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二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基本算法框架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259632" y="1916832"/>
          <a:ext cx="684076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2769">
                <a:tc>
                  <a:txBody>
                    <a:bodyPr/>
                    <a:lstStyle/>
                    <a:p>
                      <a:r>
                        <a:rPr lang="en-US" altLang="zh-CN" sz="18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Generate</a:t>
                      </a:r>
                      <a:r>
                        <a:rPr lang="en-US" altLang="zh-CN" sz="1800" b="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an initial solution </a:t>
                      </a:r>
                      <a:r>
                        <a:rPr lang="en-US" altLang="zh-CN" sz="1800" b="0" i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lang="en-US" altLang="zh-CN" sz="1800" b="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;</a:t>
                      </a:r>
                      <a:endParaRPr lang="zh-CN" altLang="en-US" sz="18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769">
                <a:tc>
                  <a:txBody>
                    <a:bodyPr/>
                    <a:lstStyle/>
                    <a:p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Initialize</a:t>
                      </a:r>
                      <a:r>
                        <a:rPr lang="en-US" altLang="zh-CN" sz="1800" b="0" baseline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the temperature </a:t>
                      </a:r>
                      <a:r>
                        <a:rPr lang="en-US" altLang="zh-CN" sz="1800" b="0" i="1" baseline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lang="en-US" altLang="zh-CN" sz="1800" b="0" baseline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;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769">
                <a:tc>
                  <a:txBody>
                    <a:bodyPr/>
                    <a:lstStyle/>
                    <a:p>
                      <a:r>
                        <a:rPr lang="en-US" altLang="zh-CN" sz="1800" b="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while</a:t>
                      </a: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the</a:t>
                      </a:r>
                      <a:r>
                        <a:rPr lang="en-US" altLang="zh-CN" sz="1800" b="0" baseline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stop condition is not met </a:t>
                      </a:r>
                      <a:r>
                        <a:rPr lang="en-US" altLang="zh-CN" sz="1800" b="0" baseline="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do</a:t>
                      </a:r>
                      <a:endParaRPr lang="zh-CN" altLang="en-US" sz="1800" b="0" dirty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769">
                <a:tc>
                  <a:txBody>
                    <a:bodyPr/>
                    <a:lstStyle/>
                    <a:p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   </a:t>
                      </a:r>
                      <a:r>
                        <a:rPr lang="en-US" altLang="zh-CN" sz="1800" b="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repeat</a:t>
                      </a:r>
                      <a:endParaRPr lang="zh-CN" altLang="en-US" sz="1800" b="0" dirty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769">
                <a:tc>
                  <a:txBody>
                    <a:bodyPr/>
                    <a:lstStyle/>
                    <a:p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       Select</a:t>
                      </a:r>
                      <a:r>
                        <a:rPr lang="en-US" altLang="zh-CN" sz="1800" b="0" baseline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b="0" i="1" baseline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s’ </a:t>
                      </a:r>
                      <a:r>
                        <a:rPr lang="en-US" altLang="zh-CN" sz="1800" b="0" baseline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∈</a:t>
                      </a:r>
                      <a:r>
                        <a:rPr lang="en-US" altLang="zh-CN" sz="1800" b="0" i="1" baseline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lang="en-US" altLang="zh-CN" sz="1800" b="0" baseline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00" b="0" i="1" baseline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lang="en-US" altLang="zh-CN" sz="1800" b="0" baseline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) randomly;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2769">
                <a:tc>
                  <a:txBody>
                    <a:bodyPr/>
                    <a:lstStyle/>
                    <a:p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zh-CN" sz="1800" b="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if</a:t>
                      </a: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b="0" i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00" b="0" i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s’</a:t>
                      </a: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)&lt;=</a:t>
                      </a:r>
                      <a:r>
                        <a:rPr lang="en-US" altLang="zh-CN" sz="1800" b="0" i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00" b="0" i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) </a:t>
                      </a:r>
                      <a:r>
                        <a:rPr lang="en-US" altLang="zh-CN" sz="1800" b="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then</a:t>
                      </a:r>
                      <a:endParaRPr lang="zh-CN" altLang="en-US" sz="1800" b="0" dirty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2769">
                <a:tc>
                  <a:txBody>
                    <a:bodyPr/>
                    <a:lstStyle/>
                    <a:p>
                      <a:r>
                        <a:rPr lang="en-US" altLang="zh-CN" sz="1800" b="0" baseline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           </a:t>
                      </a:r>
                      <a:r>
                        <a:rPr lang="en-US" altLang="zh-CN" sz="1800" b="0" i="1" baseline="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lang="en-US" altLang="zh-CN" sz="1800" b="0" baseline="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0" i="1" baseline="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lang="en-US" altLang="zh-CN" sz="1800" b="0" i="1" baseline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’</a:t>
                      </a:r>
                      <a:r>
                        <a:rPr lang="en-US" altLang="zh-CN" sz="1800" b="0" baseline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;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2769">
                <a:tc>
                  <a:txBody>
                    <a:bodyPr/>
                    <a:lstStyle/>
                    <a:p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zh-CN" sz="1800" b="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else</a:t>
                      </a:r>
                      <a:endParaRPr lang="zh-CN" altLang="en-US" sz="1800" b="0" dirty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2769">
                <a:tc>
                  <a:txBody>
                    <a:bodyPr/>
                    <a:lstStyle/>
                    <a:p>
                      <a:r>
                        <a:rPr lang="en-US" altLang="zh-CN" sz="1800" b="0" baseline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           </a:t>
                      </a:r>
                      <a:r>
                        <a:rPr lang="en-US" altLang="zh-CN" sz="1800" b="0" i="1" baseline="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lang="en-US" altLang="zh-CN" sz="1800" b="0" baseline="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0" i="1" baseline="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lang="en-US" altLang="zh-CN" sz="1800" b="0" i="1" baseline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’</a:t>
                      </a:r>
                      <a:r>
                        <a:rPr lang="en-US" altLang="zh-CN" sz="1800" b="0" baseline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with a probability </a:t>
                      </a:r>
                      <a:r>
                        <a:rPr lang="en-US" altLang="zh-CN" sz="1800" b="0" i="1" baseline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lang="en-US" altLang="zh-CN" sz="1800" b="0" baseline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00" b="0" i="1" baseline="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lang="en-US" altLang="zh-CN" sz="1800" b="0" baseline="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n-US" altLang="zh-CN" sz="1800" b="0" i="1" baseline="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lang="en-US" altLang="zh-CN" sz="1800" b="0" baseline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00" b="0" i="1" baseline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s’</a:t>
                      </a:r>
                      <a:r>
                        <a:rPr lang="en-US" altLang="zh-CN" sz="1800" b="0" baseline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),</a:t>
                      </a:r>
                      <a:r>
                        <a:rPr lang="en-US" altLang="zh-CN" sz="1800" b="0" i="1" baseline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lang="en-US" altLang="zh-CN" sz="1800" b="0" baseline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00" b="0" i="1" baseline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lang="en-US" altLang="zh-CN" sz="1800" b="0" baseline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));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2769">
                <a:tc>
                  <a:txBody>
                    <a:bodyPr/>
                    <a:lstStyle/>
                    <a:p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zh-CN" sz="1800" b="0" dirty="0" err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endif</a:t>
                      </a:r>
                      <a:endParaRPr lang="zh-CN" altLang="en-US" sz="1800" b="0" dirty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2769">
                <a:tc>
                  <a:txBody>
                    <a:bodyPr/>
                    <a:lstStyle/>
                    <a:p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   </a:t>
                      </a:r>
                      <a:r>
                        <a:rPr lang="en-US" altLang="zh-CN" sz="1800" b="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until</a:t>
                      </a: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the “thermodynamic equilibrium” condition</a:t>
                      </a:r>
                      <a:r>
                        <a:rPr lang="en-US" altLang="zh-CN" sz="1800" b="0" baseline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is met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2769">
                <a:tc>
                  <a:txBody>
                    <a:bodyPr/>
                    <a:lstStyle/>
                    <a:p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   Decrease</a:t>
                      </a:r>
                      <a:r>
                        <a:rPr lang="en-US" altLang="zh-CN" sz="1800" b="0" baseline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b="0" i="1" baseline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lang="en-US" altLang="zh-CN" sz="1800" b="0" baseline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;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2769">
                <a:tc>
                  <a:txBody>
                    <a:bodyPr/>
                    <a:lstStyle/>
                    <a:p>
                      <a:r>
                        <a:rPr lang="en-US" altLang="zh-CN" sz="1800" b="0" dirty="0" err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endwhile</a:t>
                      </a:r>
                      <a:endParaRPr lang="zh-CN" altLang="en-US" sz="1800" b="0" dirty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36CB13-63F9-4BF7-8ACD-B9910466E08D}" type="slidenum">
              <a:rPr lang="en-US" altLang="zh-CN"/>
              <a:pPr>
                <a:defRPr/>
              </a:pPr>
              <a:t>26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395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50825" y="1341438"/>
                <a:ext cx="8642350" cy="5111750"/>
              </a:xfrm>
            </p:spPr>
            <p:txBody>
              <a:bodyPr/>
              <a:lstStyle/>
              <a:p>
                <a:pPr marL="609600" indent="-609600" eaLnBrk="1" hangingPunct="1">
                  <a:lnSpc>
                    <a:spcPct val="80000"/>
                  </a:lnSpc>
                  <a:buClr>
                    <a:schemeClr val="tx1"/>
                  </a:buClr>
                  <a:buSzPct val="100000"/>
                  <a:buFont typeface="+mj-lt"/>
                  <a:buAutoNum type="arabicPeriod"/>
                  <a:defRPr/>
                </a:pPr>
                <a:r>
                  <a:rPr lang="zh-CN" altLang="en-US" b="1" dirty="0">
                    <a:latin typeface="宋体" pitchFamily="2" charset="-122"/>
                  </a:rPr>
                  <a:t>问题提出</a:t>
                </a:r>
                <a:endParaRPr lang="en-US" altLang="zh-CN" b="1" dirty="0">
                  <a:latin typeface="宋体" pitchFamily="2" charset="-122"/>
                </a:endParaRPr>
              </a:p>
              <a:p>
                <a:pPr marL="1009650" lvl="1" indent="-609600" eaLnBrk="1" hangingPunct="1">
                  <a:lnSpc>
                    <a:spcPct val="80000"/>
                  </a:lnSpc>
                  <a:buClr>
                    <a:schemeClr val="tx1"/>
                  </a:buClr>
                  <a:buSzPct val="100000"/>
                  <a:buNone/>
                  <a:defRPr/>
                </a:pPr>
                <a:r>
                  <a:rPr lang="zh-CN" altLang="en-US" b="1" dirty="0">
                    <a:latin typeface="+mn-ea"/>
                    <a:cs typeface="Times New Roman" pitchFamily="18" charset="0"/>
                  </a:rPr>
                  <a:t>单机极小化总流水时间的排序问题</a:t>
                </a:r>
                <a:endParaRPr lang="en-US" altLang="zh-CN" b="1" dirty="0">
                  <a:latin typeface="+mn-ea"/>
                  <a:cs typeface="Times New Roman" pitchFamily="18" charset="0"/>
                </a:endParaRPr>
              </a:p>
              <a:p>
                <a:pPr marL="1009650" lvl="1" indent="-609600" eaLnBrk="1" hangingPunct="1">
                  <a:lnSpc>
                    <a:spcPct val="80000"/>
                  </a:lnSpc>
                  <a:buClr>
                    <a:schemeClr val="tx1"/>
                  </a:buClr>
                  <a:buSzPct val="100000"/>
                  <a:buNone/>
                  <a:defRPr/>
                </a:pPr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  <a:cs typeface="Times New Roman" pitchFamily="18" charset="0"/>
                  </a:rPr>
                  <a:t>四个工作：</a:t>
                </a:r>
                <a:endPara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cs typeface="Times New Roman" pitchFamily="18" charset="0"/>
                </a:endParaRPr>
              </a:p>
              <a:p>
                <a:pPr marL="1009650" lvl="1" indent="-609600" eaLnBrk="1" hangingPunct="1">
                  <a:lnSpc>
                    <a:spcPct val="80000"/>
                  </a:lnSpc>
                  <a:buClr>
                    <a:schemeClr val="tx1"/>
                  </a:buClr>
                  <a:buSzPct val="100000"/>
                  <a:buNone/>
                  <a:defRPr/>
                </a:pPr>
                <a:endPara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cs typeface="Times New Roman" pitchFamily="18" charset="0"/>
                </a:endParaRPr>
              </a:p>
              <a:p>
                <a:pPr marL="1009650" lvl="1" indent="-609600" algn="ctr" eaLnBrk="1" hangingPunct="1">
                  <a:lnSpc>
                    <a:spcPct val="80000"/>
                  </a:lnSpc>
                  <a:buClr>
                    <a:schemeClr val="tx1"/>
                  </a:buClr>
                  <a:buSzPct val="100000"/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r>
                      <a:rPr lang="en-US" altLang="zh-CN" b="1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itchFamily="18" charset="0"/>
                      </a:rPr>
                      <m:t>𝟖</m:t>
                    </m:r>
                  </m:oMath>
                </a14:m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  <a:cs typeface="Times New Roman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r>
                      <a:rPr lang="en-US" altLang="zh-CN" b="1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itchFamily="18" charset="0"/>
                      </a:rPr>
                      <m:t>𝟏𝟖</m:t>
                    </m:r>
                  </m:oMath>
                </a14:m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  <a:cs typeface="Times New Roman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r>
                      <a:rPr lang="en-US" altLang="zh-CN" b="1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itchFamily="18" charset="0"/>
                      </a:rPr>
                      <m:t>𝟓</m:t>
                    </m:r>
                  </m:oMath>
                </a14:m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  <a:cs typeface="Times New Roman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𝟒</m:t>
                        </m:r>
                      </m:sub>
                    </m:sSub>
                    <m:r>
                      <a:rPr lang="en-US" altLang="zh-CN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r>
                      <a:rPr lang="en-US" altLang="zh-CN" b="1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itchFamily="18" charset="0"/>
                      </a:rPr>
                      <m:t>𝟏𝟓</m:t>
                    </m:r>
                  </m:oMath>
                </a14:m>
                <a:endPara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cs typeface="Times New Roman" pitchFamily="18" charset="0"/>
                </a:endParaRPr>
              </a:p>
              <a:p>
                <a:pPr marL="1009650" lvl="1" indent="-609600" eaLnBrk="1" hangingPunct="1">
                  <a:lnSpc>
                    <a:spcPct val="80000"/>
                  </a:lnSpc>
                  <a:buClr>
                    <a:schemeClr val="tx1"/>
                  </a:buClr>
                  <a:buSzPct val="100000"/>
                  <a:buNone/>
                  <a:defRPr/>
                </a:pPr>
                <a:endPara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cs typeface="Times New Roman" pitchFamily="18" charset="0"/>
                </a:endParaRPr>
              </a:p>
              <a:p>
                <a:pPr marL="1009650" lvl="1" indent="-609600" eaLnBrk="1" hangingPunct="1">
                  <a:lnSpc>
                    <a:spcPct val="80000"/>
                  </a:lnSpc>
                  <a:buClr>
                    <a:schemeClr val="tx1"/>
                  </a:buClr>
                  <a:buSzPct val="100000"/>
                  <a:buNone/>
                  <a:defRPr/>
                </a:pPr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  <a:cs typeface="Times New Roman" pitchFamily="18" charset="0"/>
                  </a:rPr>
                  <a:t>求使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itchFamily="18" charset="0"/>
                      </a:rPr>
                      <m:t>𝒎𝒊𝒏</m:t>
                    </m:r>
                    <m:nary>
                      <m:naryPr>
                        <m:chr m:val="∑"/>
                        <m:ctrlPr>
                          <a:rPr lang="en-US" altLang="zh-CN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𝒊</m:t>
                        </m:r>
                        <m:r>
                          <a:rPr lang="en-US" altLang="zh-CN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𝟒</m:t>
                        </m:r>
                      </m:sup>
                      <m:e>
                        <m:sSub>
                          <m:sSubPr>
                            <m:ctrlPr>
                              <a:rPr lang="en-US" altLang="zh-CN" b="1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lang="en-US" altLang="zh-CN" b="1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  <a:cs typeface="Times New Roman" pitchFamily="18" charset="0"/>
                  </a:rPr>
                  <a:t>的最优顺序</a:t>
                </a:r>
                <a:endPara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cs typeface="Times New Roman" pitchFamily="18" charset="0"/>
                </a:endParaRPr>
              </a:p>
              <a:p>
                <a:pPr marL="1009650" lvl="1" indent="-609600" eaLnBrk="1" hangingPunct="1">
                  <a:lnSpc>
                    <a:spcPct val="80000"/>
                  </a:lnSpc>
                  <a:buClr>
                    <a:schemeClr val="tx1"/>
                  </a:buClr>
                  <a:buSzPct val="100000"/>
                  <a:buNone/>
                  <a:defRPr/>
                </a:pPr>
                <a:endParaRPr lang="zh-CN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_GB2312" pitchFamily="49" charset="-122"/>
                  <a:ea typeface="楷体_GB2312" pitchFamily="49" charset="-122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539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50825" y="1341438"/>
                <a:ext cx="8642350" cy="5111750"/>
              </a:xfrm>
              <a:blipFill>
                <a:blip r:embed="rId2"/>
                <a:stretch>
                  <a:fillRect l="-1410" t="-35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3972" name="Rectangle 20"/>
          <p:cNvSpPr>
            <a:spLocks noGrp="1" noChangeArrowheads="1"/>
          </p:cNvSpPr>
          <p:nvPr>
            <p:ph type="title"/>
          </p:nvPr>
        </p:nvSpPr>
        <p:spPr>
          <a:xfrm>
            <a:off x="206375" y="188913"/>
            <a:ext cx="8613775" cy="6477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三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算法举例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36CB13-63F9-4BF7-8ACD-B9910466E08D}" type="slidenum">
              <a:rPr lang="en-US" altLang="zh-CN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42350" cy="511175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Font typeface="+mj-lt"/>
              <a:buAutoNum type="arabicPeriod"/>
              <a:defRPr/>
            </a:pPr>
            <a:r>
              <a:rPr lang="zh-CN" altLang="en-US" b="1" dirty="0">
                <a:latin typeface="宋体" pitchFamily="2" charset="-122"/>
              </a:rPr>
              <a:t>问题提出</a:t>
            </a:r>
            <a:endParaRPr lang="en-US" altLang="zh-CN" b="1" dirty="0">
              <a:latin typeface="宋体" pitchFamily="2" charset="-122"/>
            </a:endParaRPr>
          </a:p>
          <a:p>
            <a:pPr marL="1009650" lvl="1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None/>
              <a:defRPr/>
            </a:pPr>
            <a:endParaRPr lang="en-US" altLang="zh-CN" b="1" dirty="0"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  <a:p>
            <a:pPr marL="1009650" lvl="1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None/>
              <a:defRPr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预备知识：按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SPT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准则，最优顺序为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3-1-4-2</a:t>
            </a:r>
          </a:p>
          <a:p>
            <a:pPr marL="1009650" lvl="1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None/>
              <a:defRPr/>
            </a:pP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  <a:p>
            <a:pPr marL="1009650" lvl="1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None/>
              <a:defRPr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253972" name="Rectangle 20"/>
          <p:cNvSpPr>
            <a:spLocks noGrp="1" noChangeArrowheads="1"/>
          </p:cNvSpPr>
          <p:nvPr>
            <p:ph type="title"/>
          </p:nvPr>
        </p:nvSpPr>
        <p:spPr>
          <a:xfrm>
            <a:off x="206375" y="188913"/>
            <a:ext cx="8613775" cy="6477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三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算法举例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2123728" y="2809085"/>
                <a:ext cx="4896544" cy="2931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en-US" altLang="zh-CN" sz="28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en-US" altLang="zh-CN" sz="28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en-US" altLang="zh-CN" sz="28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2809085"/>
                <a:ext cx="4896544" cy="293131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36CB13-63F9-4BF7-8ACD-B9910466E08D}" type="slidenum">
              <a:rPr lang="en-US" altLang="zh-CN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42350" cy="511175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Font typeface="+mj-lt"/>
              <a:buAutoNum type="arabicPeriod"/>
              <a:defRPr/>
            </a:pPr>
            <a:r>
              <a:rPr lang="zh-CN" altLang="en-US" b="1" dirty="0">
                <a:latin typeface="宋体" pitchFamily="2" charset="-122"/>
              </a:rPr>
              <a:t>问题提出</a:t>
            </a:r>
            <a:endParaRPr lang="en-US" altLang="zh-CN" b="1" dirty="0">
              <a:latin typeface="宋体" pitchFamily="2" charset="-122"/>
            </a:endParaRPr>
          </a:p>
          <a:p>
            <a:pPr marL="1009650" lvl="1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None/>
              <a:defRPr/>
            </a:pPr>
            <a:endParaRPr lang="en-US" altLang="zh-CN" b="1" dirty="0"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  <a:p>
            <a:pPr marL="1009650" lvl="1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None/>
              <a:defRPr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预备知识：按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SPT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准则，最优顺序为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3-1-4-2</a:t>
            </a:r>
          </a:p>
          <a:p>
            <a:pPr marL="1009650" lvl="1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None/>
              <a:defRPr/>
            </a:pP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  <a:p>
            <a:pPr marL="1009650" lvl="1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None/>
              <a:defRPr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253972" name="Rectangle 20"/>
          <p:cNvSpPr>
            <a:spLocks noGrp="1" noChangeArrowheads="1"/>
          </p:cNvSpPr>
          <p:nvPr>
            <p:ph type="title"/>
          </p:nvPr>
        </p:nvSpPr>
        <p:spPr>
          <a:xfrm>
            <a:off x="206375" y="188913"/>
            <a:ext cx="8613775" cy="6477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三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算法举例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128886" y="2852936"/>
                <a:ext cx="6768752" cy="31338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𝑷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]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𝑷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2800" b="1" i="1" smtClean="0"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]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𝑷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2800" b="1" i="1" smtClean="0">
                                              <a:latin typeface="Cambria Math" panose="02040503050406030204" pitchFamily="18" charset="0"/>
                                            </a:rPr>
                                            <m:t>𝟑</m:t>
                                          </m:r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]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𝑷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2800" b="1" i="1" smtClean="0">
                                              <a:latin typeface="Cambria Math" panose="02040503050406030204" pitchFamily="18" charset="0"/>
                                            </a:rPr>
                                            <m:t>𝟒</m:t>
                                          </m:r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]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  <m:t>𝟒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  <m:t>𝟑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800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𝟒</m:t>
                      </m:r>
                      <m:r>
                        <a:rPr lang="en-US" altLang="zh-CN" sz="28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𝟒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𝟏𝟔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𝟏𝟖</m:t>
                      </m:r>
                    </m:oMath>
                  </m:oMathPara>
                </a14:m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800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𝟗𝟐</m:t>
                      </m:r>
                    </m:oMath>
                  </m:oMathPara>
                </a14:m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886" y="2852936"/>
                <a:ext cx="6768752" cy="313387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94745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36CB13-63F9-4BF7-8ACD-B9910466E08D}" type="slidenum">
              <a:rPr lang="en-US" altLang="zh-CN"/>
              <a:pPr>
                <a:defRPr/>
              </a:pPr>
              <a:t>29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395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50825" y="1341438"/>
                <a:ext cx="8642350" cy="5111750"/>
              </a:xfrm>
            </p:spPr>
            <p:txBody>
              <a:bodyPr/>
              <a:lstStyle/>
              <a:p>
                <a:pPr marL="609600" indent="-609600" eaLnBrk="1" hangingPunct="1">
                  <a:lnSpc>
                    <a:spcPct val="80000"/>
                  </a:lnSpc>
                  <a:buClr>
                    <a:schemeClr val="tx1"/>
                  </a:buClr>
                  <a:buSzPct val="100000"/>
                  <a:buFont typeface="+mj-lt"/>
                  <a:buAutoNum type="arabicPeriod" startAt="2"/>
                  <a:defRPr/>
                </a:pPr>
                <a:r>
                  <a:rPr lang="zh-CN" altLang="en-US" b="1" dirty="0">
                    <a:latin typeface="宋体" pitchFamily="2" charset="-122"/>
                  </a:rPr>
                  <a:t>算法设计</a:t>
                </a:r>
                <a:endParaRPr lang="en-US" altLang="zh-CN" b="1" dirty="0">
                  <a:latin typeface="宋体" pitchFamily="2" charset="-122"/>
                </a:endParaRPr>
              </a:p>
              <a:p>
                <a:pPr marL="1009650" lvl="1" indent="-609600" eaLnBrk="1" hangingPunct="1">
                  <a:buClr>
                    <a:srgbClr val="FFFFFF"/>
                  </a:buClr>
                  <a:buSzPct val="100000"/>
                  <a:buFont typeface="Wingdings" pitchFamily="2" charset="2"/>
                  <a:buChar char="Ø"/>
                  <a:defRPr/>
                </a:pPr>
                <a:r>
                  <a:rPr lang="zh-CN" altLang="en-US" b="1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编码方式：顺序编码</a:t>
                </a:r>
                <a:endParaRPr lang="en-US" altLang="zh-CN" b="1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009650" lvl="1" indent="-609600" eaLnBrk="1" hangingPunct="1">
                  <a:buClr>
                    <a:srgbClr val="FFFFFF"/>
                  </a:buClr>
                  <a:buSzPct val="100000"/>
                  <a:buFont typeface="Wingdings" pitchFamily="2" charset="2"/>
                  <a:buChar char="Ø"/>
                  <a:defRPr/>
                </a:pPr>
                <a:r>
                  <a:rPr lang="zh-CN" altLang="en-US" b="1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初始解的产生：随机产生，如</a:t>
                </a:r>
                <a:r>
                  <a:rPr lang="en-US" altLang="zh-CN" b="1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1-4-2-3</a:t>
                </a:r>
              </a:p>
              <a:p>
                <a:pPr marL="1009650" lvl="1" indent="-609600" eaLnBrk="1" hangingPunct="1">
                  <a:buClr>
                    <a:srgbClr val="FFFFFF"/>
                  </a:buClr>
                  <a:buSzPct val="100000"/>
                  <a:buFont typeface="Wingdings" pitchFamily="2" charset="2"/>
                  <a:buChar char="Ø"/>
                  <a:defRPr/>
                </a:pPr>
                <a:r>
                  <a:rPr lang="zh-CN" altLang="en-US" b="1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邻域移动方式：</a:t>
                </a:r>
                <a:r>
                  <a:rPr lang="en-US" altLang="zh-CN" b="1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2-OPT</a:t>
                </a:r>
                <a:r>
                  <a:rPr lang="zh-CN" altLang="en-US" b="1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，即两两交换</a:t>
                </a:r>
                <a:endParaRPr lang="en-US" altLang="zh-CN" b="1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009650" lvl="1" indent="-609600" eaLnBrk="1" hangingPunct="1">
                  <a:buClr>
                    <a:srgbClr val="FFFFFF"/>
                  </a:buClr>
                  <a:buSzPct val="100000"/>
                  <a:buFont typeface="Wingdings" pitchFamily="2" charset="2"/>
                  <a:buChar char="Ø"/>
                  <a:defRPr/>
                </a:pPr>
                <a:r>
                  <a:rPr lang="zh-CN" altLang="en-US" b="1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初始温度：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b="1" i="1" dirty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𝟏𝟎𝟎</m:t>
                    </m:r>
                  </m:oMath>
                </a14:m>
                <a:endParaRPr lang="en-US" altLang="zh-CN" b="1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009650" lvl="1" indent="-609600" eaLnBrk="1" hangingPunct="1">
                  <a:buClr>
                    <a:srgbClr val="FFFFFF"/>
                  </a:buClr>
                  <a:buSzPct val="100000"/>
                  <a:buFont typeface="Wingdings" pitchFamily="2" charset="2"/>
                  <a:buChar char="Ø"/>
                  <a:defRPr/>
                </a:pPr>
                <a:r>
                  <a:rPr lang="zh-CN" altLang="en-US" b="1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终止温度：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b="1" i="1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</m:sSub>
                    <m:r>
                      <a:rPr lang="en-US" altLang="zh-CN" b="1" i="1" dirty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altLang="zh-CN" b="1" i="1" dirty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zh-CN" b="1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009650" lvl="1" indent="-609600" eaLnBrk="1" hangingPunct="1">
                  <a:buClr>
                    <a:srgbClr val="FFFFFF"/>
                  </a:buClr>
                  <a:buSzPct val="100000"/>
                  <a:buFont typeface="Wingdings" pitchFamily="2" charset="2"/>
                  <a:buChar char="Ø"/>
                  <a:defRPr/>
                </a:pPr>
                <a:r>
                  <a:rPr lang="zh-CN" altLang="en-US" b="1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降温函数：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b="1" i="1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b="1" i="1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dirty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1" i="1" dirty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b="1" i="1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zh-CN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𝟐𝟎</m:t>
                    </m:r>
                  </m:oMath>
                </a14:m>
                <a:endParaRPr lang="en-US" altLang="zh-CN" b="1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009650" lvl="1" indent="-609600" eaLnBrk="1" hangingPunct="1">
                  <a:buClr>
                    <a:srgbClr val="FFFFFF"/>
                  </a:buClr>
                  <a:buSzPct val="100000"/>
                  <a:buFont typeface="Wingdings" pitchFamily="2" charset="2"/>
                  <a:buChar char="Ø"/>
                  <a:defRPr/>
                </a:pPr>
                <a:r>
                  <a:rPr lang="zh-CN" altLang="en-US" b="1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内循环最大迭代次数：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d>
                      <m:dPr>
                        <m:ctrlPr>
                          <a:rPr lang="en-US" altLang="zh-CN" b="1" i="1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dirty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dirty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altLang="zh-CN" b="1" i="1" dirty="0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d>
                    <m:r>
                      <a:rPr lang="en-US" altLang="zh-CN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endParaRPr lang="en-US" altLang="zh-CN" b="1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39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50825" y="1341438"/>
                <a:ext cx="8642350" cy="5111750"/>
              </a:xfrm>
              <a:blipFill>
                <a:blip r:embed="rId2"/>
                <a:stretch>
                  <a:fillRect l="-1410" t="-35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3972" name="Rectangle 20"/>
          <p:cNvSpPr>
            <a:spLocks noGrp="1" noChangeArrowheads="1"/>
          </p:cNvSpPr>
          <p:nvPr>
            <p:ph type="title"/>
          </p:nvPr>
        </p:nvSpPr>
        <p:spPr>
          <a:xfrm>
            <a:off x="206375" y="188913"/>
            <a:ext cx="8613775" cy="6477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三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算法举例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79AEB9-905B-4E82-88CB-F0EDCCBC789B}" type="slidenum">
              <a:rPr lang="en-US" altLang="zh-CN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42350" cy="5111750"/>
          </a:xfrm>
        </p:spPr>
        <p:txBody>
          <a:bodyPr/>
          <a:lstStyle/>
          <a:p>
            <a:pPr marL="609600" indent="-60960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  <a:defRPr/>
            </a:pPr>
            <a:r>
              <a:rPr lang="en-US" altLang="zh-CN" b="1" dirty="0">
                <a:latin typeface="宋体" pitchFamily="2" charset="-122"/>
              </a:rPr>
              <a:t>2.</a:t>
            </a:r>
            <a:r>
              <a:rPr lang="zh-CN" altLang="en-US" b="1" dirty="0">
                <a:latin typeface="宋体" pitchFamily="2" charset="-122"/>
              </a:rPr>
              <a:t>金属退火过程</a:t>
            </a:r>
            <a:endParaRPr lang="en-US" altLang="zh-CN" b="1" dirty="0">
              <a:latin typeface="宋体" pitchFamily="2" charset="-122"/>
            </a:endParaRPr>
          </a:p>
          <a:p>
            <a:pPr marL="1009650" lvl="1" indent="-60960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Char char="Ø"/>
              <a:defRPr/>
            </a:pP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什么是退火</a:t>
            </a:r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pPr marL="0" lvl="1" indent="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  <a:defRPr/>
            </a:pP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退火</a:t>
            </a:r>
            <a:r>
              <a:rPr lang="zh-CN" altLang="en-US" sz="2400" dirty="0">
                <a:latin typeface="+mn-ea"/>
              </a:rPr>
              <a:t>是指将固体加热到足够高的温度，使分子呈随机排列状态，然后逐步降温使之冷却，最后分子以低能状态排列，固体达到某种稳定状态</a:t>
            </a:r>
            <a:endParaRPr lang="en-US" altLang="zh-CN" sz="2400" dirty="0">
              <a:latin typeface="+mn-ea"/>
              <a:cs typeface="Times New Roman" pitchFamily="18" charset="0"/>
            </a:endParaRPr>
          </a:p>
        </p:txBody>
      </p:sp>
      <p:sp>
        <p:nvSpPr>
          <p:cNvPr id="253972" name="Rectangle 20"/>
          <p:cNvSpPr>
            <a:spLocks noGrp="1" noChangeArrowheads="1"/>
          </p:cNvSpPr>
          <p:nvPr>
            <p:ph type="title"/>
          </p:nvPr>
        </p:nvSpPr>
        <p:spPr>
          <a:xfrm>
            <a:off x="206375" y="188913"/>
            <a:ext cx="8613775" cy="6477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一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导言</a:t>
            </a:r>
          </a:p>
        </p:txBody>
      </p:sp>
      <p:pic>
        <p:nvPicPr>
          <p:cNvPr id="6" name="Picture 9" descr="sword-making-fogforgi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156176" y="4686640"/>
            <a:ext cx="2438400" cy="1694688"/>
          </a:xfrm>
          <a:prstGeom prst="rect">
            <a:avLst/>
          </a:prstGeom>
          <a:noFill/>
          <a:ln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A4BB9A-B39C-485E-A70E-72A29C4A6E0A}" type="slidenum">
              <a:rPr lang="en-US" altLang="zh-CN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851971" name="Rectangle 3"/>
          <p:cNvSpPr>
            <a:spLocks noGrp="1" noChangeArrowheads="1"/>
          </p:cNvSpPr>
          <p:nvPr>
            <p:ph type="title"/>
          </p:nvPr>
        </p:nvSpPr>
        <p:spPr>
          <a:xfrm>
            <a:off x="206375" y="188913"/>
            <a:ext cx="8613775" cy="647700"/>
          </a:xfrm>
        </p:spPr>
        <p:txBody>
          <a:bodyPr/>
          <a:lstStyle/>
          <a:p>
            <a:pPr marL="838200" indent="-838200" algn="l" eaLnBrk="1" hangingPunct="1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三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算法举例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/>
            </p:nvGraphicFramePr>
            <p:xfrm>
              <a:off x="206375" y="1988840"/>
              <a:ext cx="8631373" cy="237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76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72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7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48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480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4400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91373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1584000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86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>
                              <a:solidFill>
                                <a:srgbClr val="FFFF00"/>
                              </a:solidFill>
                            </a:rPr>
                            <a:t>内循环次数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zh-CN" altLang="en-US" sz="2000" dirty="0">
                            <a:solidFill>
                              <a:srgbClr val="FFFF00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oMath>
                            </m:oMathPara>
                          </a14:m>
                          <a:endParaRPr lang="zh-CN" altLang="en-US" sz="2000" dirty="0">
                            <a:solidFill>
                              <a:srgbClr val="FFFF00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r>
                                  <a:rPr lang="en-US" altLang="zh-CN" sz="2000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000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000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2000" dirty="0">
                            <a:solidFill>
                              <a:srgbClr val="FFFF00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altLang="zh-CN" sz="2000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oMath>
                            </m:oMathPara>
                          </a14:m>
                          <a:endParaRPr lang="zh-CN" altLang="en-US" sz="2000" dirty="0">
                            <a:solidFill>
                              <a:srgbClr val="FFFF00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smtClean="0">
                                    <a:solidFill>
                                      <a:srgbClr val="FFFF00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楷体_GB2312" pitchFamily="49" charset="-122"/>
                                  </a:rPr>
                                  <m:t>𝒆𝒙𝒑</m:t>
                                </m:r>
                                <m:d>
                                  <m:dPr>
                                    <m:ctrlPr>
                                      <a:rPr lang="en-US" altLang="zh-CN" sz="2000" b="1" i="1" smtClean="0">
                                        <a:solidFill>
                                          <a:srgbClr val="FFFF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楷体_GB2312" pitchFamily="49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1" i="1" smtClean="0">
                                        <a:solidFill>
                                          <a:srgbClr val="FFFF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楷体_GB2312" pitchFamily="49" charset="-122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altLang="zh-CN" sz="2000" b="1" i="1" smtClean="0">
                                            <a:solidFill>
                                              <a:srgbClr val="FFFF00"/>
                                            </a:solidFill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  <a:ea typeface="楷体_GB2312" pitchFamily="49" charset="-122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zh-CN" altLang="en-US" sz="2000" b="1" i="1" smtClean="0">
                                            <a:solidFill>
                                              <a:srgbClr val="FFFF00"/>
                                            </a:solidFill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  <a:ea typeface="楷体_GB2312" pitchFamily="49" charset="-122"/>
                                          </a:rPr>
                                          <m:t>𝚫</m:t>
                                        </m:r>
                                        <m:r>
                                          <a:rPr lang="en-US" altLang="zh-CN" sz="2000" b="1" i="1" smtClean="0">
                                            <a:solidFill>
                                              <a:srgbClr val="FFFF00"/>
                                            </a:solidFill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  <a:ea typeface="楷体_GB2312" pitchFamily="49" charset="-122"/>
                                          </a:rPr>
                                          <m:t>𝒇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altLang="zh-CN" sz="2000" b="1" i="1" smtClean="0">
                                                <a:solidFill>
                                                  <a:srgbClr val="FFFF00"/>
                                                </a:solidFill>
                                                <a:effectLst>
                                                  <a:outerShdw blurRad="38100" dist="38100" dir="2700000" algn="tl">
                                                    <a:srgbClr val="000000">
                                                      <a:alpha val="43137"/>
                                                    </a:srgbClr>
                                                  </a:outerShdw>
                                                </a:effectLst>
                                                <a:latin typeface="Cambria Math" panose="02040503050406030204" pitchFamily="18" charset="0"/>
                                                <a:ea typeface="楷体_GB2312" pitchFamily="49" charset="-122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000" b="1" i="1" smtClean="0">
                                                <a:solidFill>
                                                  <a:srgbClr val="FFFF00"/>
                                                </a:solidFill>
                                                <a:effectLst>
                                                  <a:outerShdw blurRad="38100" dist="38100" dir="2700000" algn="tl">
                                                    <a:srgbClr val="000000">
                                                      <a:alpha val="43137"/>
                                                    </a:srgbClr>
                                                  </a:outerShdw>
                                                </a:effectLst>
                                                <a:latin typeface="Cambria Math" panose="02040503050406030204" pitchFamily="18" charset="0"/>
                                                <a:ea typeface="楷体_GB2312" pitchFamily="49" charset="-122"/>
                                              </a:rPr>
                                              <m:t>𝑻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000" b="1" i="1" smtClean="0">
                                                <a:solidFill>
                                                  <a:srgbClr val="FFFF00"/>
                                                </a:solidFill>
                                                <a:effectLst>
                                                  <a:outerShdw blurRad="38100" dist="38100" dir="2700000" algn="tl">
                                                    <a:srgbClr val="000000">
                                                      <a:alpha val="43137"/>
                                                    </a:srgbClr>
                                                  </a:outerShdw>
                                                </a:effectLst>
                                                <a:latin typeface="Cambria Math" panose="02040503050406030204" pitchFamily="18" charset="0"/>
                                                <a:ea typeface="楷体_GB2312" pitchFamily="49" charset="-122"/>
                                              </a:rPr>
                                              <m:t>𝒌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zh-CN" altLang="en-US" sz="2000" dirty="0">
                            <a:solidFill>
                              <a:srgbClr val="FFFF00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000" b="1" i="1" smtClean="0">
                                    <a:solidFill>
                                      <a:srgbClr val="FFFF00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楷体_GB2312" pitchFamily="49" charset="-122"/>
                                  </a:rPr>
                                  <m:t>𝝃</m:t>
                                </m:r>
                              </m:oMath>
                            </m:oMathPara>
                          </a14:m>
                          <a:endParaRPr lang="zh-CN" altLang="en-US" sz="2000" dirty="0">
                            <a:solidFill>
                              <a:srgbClr val="FFFF00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是否执行</a:t>
                          </a:r>
                          <a:r>
                            <a:rPr lang="en-US" altLang="zh-CN" sz="2000" dirty="0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LS</a:t>
                          </a:r>
                          <a:endParaRPr lang="zh-CN" altLang="en-US" sz="2000" dirty="0">
                            <a:solidFill>
                              <a:srgbClr val="FFFF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0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b="1" dirty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①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1-4-2-3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1-3-2-4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98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-20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null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null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dirty="0" smtClean="0">
                                    <a:solidFill>
                                      <a:srgbClr val="FFFFFF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altLang="zh-CN" sz="2000" b="1" i="1" dirty="0" smtClean="0">
                                    <a:solidFill>
                                      <a:srgbClr val="FFFFFF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←</m:t>
                                </m:r>
                                <m:r>
                                  <a:rPr lang="en-US" altLang="zh-CN" sz="2000" b="1" i="1" dirty="0" smtClean="0">
                                    <a:solidFill>
                                      <a:srgbClr val="FFFFFF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𝒋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0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b="1" dirty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②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b="1" dirty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1-3-2-4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4-3-2-1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119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21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b="1" dirty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0.8106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0.7414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dirty="0" smtClean="0">
                                    <a:solidFill>
                                      <a:srgbClr val="FFFFFF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altLang="zh-CN" sz="2000" b="1" i="1" dirty="0" smtClean="0">
                                    <a:solidFill>
                                      <a:srgbClr val="FFFFFF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←</m:t>
                                </m:r>
                                <m:r>
                                  <a:rPr lang="en-US" altLang="zh-CN" sz="2000" b="1" i="1" dirty="0" smtClean="0">
                                    <a:solidFill>
                                      <a:srgbClr val="FFFFFF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𝒋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0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b="1" dirty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③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b="1" dirty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4-3-2-1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b="1" dirty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4-2-3-1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132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13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b="1" dirty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0.8781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0.3991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dirty="0" smtClean="0">
                                    <a:solidFill>
                                      <a:srgbClr val="FFFFFF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altLang="zh-CN" sz="2000" b="1" i="1" dirty="0" smtClean="0">
                                    <a:solidFill>
                                      <a:srgbClr val="FFFFFF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←</m:t>
                                </m:r>
                                <m:r>
                                  <a:rPr lang="en-US" altLang="zh-CN" sz="2000" b="1" i="1" dirty="0" smtClean="0">
                                    <a:solidFill>
                                      <a:srgbClr val="FFFFFF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𝒋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5555773"/>
                  </p:ext>
                </p:extLst>
              </p:nvPr>
            </p:nvGraphicFramePr>
            <p:xfrm>
              <a:off x="206375" y="1988840"/>
              <a:ext cx="8631373" cy="237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76000"/>
                    <a:gridCol w="972000"/>
                    <a:gridCol w="972000"/>
                    <a:gridCol w="648000"/>
                    <a:gridCol w="648000"/>
                    <a:gridCol w="1440000"/>
                    <a:gridCol w="891373"/>
                    <a:gridCol w="1584000"/>
                  </a:tblGrid>
                  <a:tr h="86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solidFill>
                                <a:srgbClr val="FFFF00"/>
                              </a:solidFill>
                            </a:rPr>
                            <a:t>内循环次数</a:t>
                          </a:r>
                          <a:endParaRPr lang="zh-CN" altLang="en-US" sz="2000" dirty="0">
                            <a:solidFill>
                              <a:srgbClr val="FFFF00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51875" t="-704" r="-636875" b="-1845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53459" t="-704" r="-540881" b="-1845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25234" t="-704" r="-703738" b="-1845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631132" t="-704" r="-610377" b="-1845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27004" t="-704" r="-172996" b="-1845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693151" t="-704" r="-180822" b="-1845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是否执行</a:t>
                          </a:r>
                          <a:r>
                            <a:rPr lang="en-US" altLang="zh-CN" sz="2000" dirty="0" smtClean="0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LS</a:t>
                          </a:r>
                          <a:endParaRPr lang="zh-CN" altLang="en-US" sz="2000" dirty="0">
                            <a:solidFill>
                              <a:srgbClr val="FFFF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</a:tr>
                  <a:tr h="50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b="1" dirty="0" smtClean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①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1-4-2-3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1-3-2-4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98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-20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null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null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45385" t="-172289" r="-1538" b="-215663"/>
                          </a:stretch>
                        </a:blipFill>
                      </a:tcPr>
                    </a:tc>
                  </a:tr>
                  <a:tr h="50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b="1" dirty="0" smtClean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②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b="1" dirty="0" smtClean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1-3-2-4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4-3-2-1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119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21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b="1" dirty="0" smtClean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0.8106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0.7414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45385" t="-272289" r="-1538" b="-115663"/>
                          </a:stretch>
                        </a:blipFill>
                      </a:tcPr>
                    </a:tc>
                  </a:tr>
                  <a:tr h="50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b="1" dirty="0" smtClean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③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b="1" dirty="0" smtClean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4-3-2-1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b="1" dirty="0" smtClean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4-2-3-1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132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13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b="1" dirty="0" smtClean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0.8781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0.3991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45385" t="-372289" r="-1538" b="-1566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06375" y="1412776"/>
                <a:ext cx="75339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当前解：</a:t>
                </a:r>
                <a:r>
                  <a:rPr lang="en-US" altLang="zh-CN" sz="2400" i="1" dirty="0" err="1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=1-4-2-3</a:t>
                </a:r>
                <a:r>
                  <a:rPr lang="zh-CN" altLang="en-US" sz="2400" dirty="0">
                    <a:latin typeface="Times New Roman" pitchFamily="18" charset="0"/>
                    <a:cs typeface="Times New Roman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lang="en-US" altLang="zh-CN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𝟏𝟏𝟖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𝑻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𝒌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楷体_GB2312" pitchFamily="49" charset="-122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楷体_GB2312" pitchFamily="49" charset="-122"/>
                      </a:rPr>
                      <m:t>𝟏𝟎𝟎</m:t>
                    </m:r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75" y="1412776"/>
                <a:ext cx="7533977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1294" t="-14667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206375" y="4479503"/>
                <a:ext cx="7533977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注释：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𝒋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从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𝒊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邻域内随机产生，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+mn-ea"/>
                      </a:rPr>
                      <m:t>𝝃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是随机产生的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Times New Roman" pitchFamily="18" charset="0"/>
                      </a:rPr>
                      <m:t>𝑈</m:t>
                    </m:r>
                    <m:r>
                      <a:rPr lang="en-US" altLang="zh-CN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Times New Roman" pitchFamily="18" charset="0"/>
                      </a:rPr>
                      <m:t>(0,1)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；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:r>
                  <a:rPr lang="zh-CN" altLang="en-US" sz="240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①为无条件转移；</a:t>
                </a:r>
                <a:endParaRPr lang="en-US" altLang="zh-CN" sz="2400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:r>
                  <a:rPr lang="zh-CN" altLang="en-US" sz="240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②③为有条件转移；</a:t>
                </a:r>
                <a:endParaRPr lang="en-US" altLang="zh-CN" sz="2400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:r>
                  <a:rPr lang="zh-CN" altLang="en-US" sz="240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在②③中，虽然目标值变坏，但搜索范围变大</a:t>
                </a:r>
                <a:endParaRPr lang="en-US" altLang="zh-CN" sz="2400" dirty="0" err="1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75" y="4479503"/>
                <a:ext cx="7533977" cy="1938992"/>
              </a:xfrm>
              <a:prstGeom prst="rect">
                <a:avLst/>
              </a:prstGeom>
              <a:blipFill>
                <a:blip r:embed="rId4"/>
                <a:stretch>
                  <a:fillRect l="-1294" t="-3459" b="-5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A4BB9A-B39C-485E-A70E-72A29C4A6E0A}" type="slidenum">
              <a:rPr lang="en-US" altLang="zh-CN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851971" name="Rectangle 3"/>
          <p:cNvSpPr>
            <a:spLocks noGrp="1" noChangeArrowheads="1"/>
          </p:cNvSpPr>
          <p:nvPr>
            <p:ph type="title"/>
          </p:nvPr>
        </p:nvSpPr>
        <p:spPr>
          <a:xfrm>
            <a:off x="206375" y="188913"/>
            <a:ext cx="8613775" cy="647700"/>
          </a:xfrm>
        </p:spPr>
        <p:txBody>
          <a:bodyPr/>
          <a:lstStyle/>
          <a:p>
            <a:pPr marL="838200" indent="-838200" algn="l" eaLnBrk="1" hangingPunct="1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三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算法举例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/>
            </p:nvGraphicFramePr>
            <p:xfrm>
              <a:off x="206375" y="1988840"/>
              <a:ext cx="8631373" cy="237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76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72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7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48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480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4400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91373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1584000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86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>
                              <a:solidFill>
                                <a:srgbClr val="FFFF00"/>
                              </a:solidFill>
                            </a:rPr>
                            <a:t>内循环次数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zh-CN" altLang="en-US" sz="2000" dirty="0">
                            <a:solidFill>
                              <a:srgbClr val="FFFF00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oMath>
                            </m:oMathPara>
                          </a14:m>
                          <a:endParaRPr lang="zh-CN" altLang="en-US" sz="2000" dirty="0">
                            <a:solidFill>
                              <a:srgbClr val="FFFF00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r>
                                  <a:rPr lang="en-US" altLang="zh-CN" sz="2000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000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000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2000" dirty="0">
                            <a:solidFill>
                              <a:srgbClr val="FFFF00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altLang="zh-CN" sz="2000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oMath>
                            </m:oMathPara>
                          </a14:m>
                          <a:endParaRPr lang="zh-CN" altLang="en-US" sz="2000" dirty="0">
                            <a:solidFill>
                              <a:srgbClr val="FFFF00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smtClean="0">
                                    <a:solidFill>
                                      <a:srgbClr val="FFFF00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楷体_GB2312" pitchFamily="49" charset="-122"/>
                                  </a:rPr>
                                  <m:t>𝒆𝒙𝒑</m:t>
                                </m:r>
                                <m:d>
                                  <m:dPr>
                                    <m:ctrlPr>
                                      <a:rPr lang="en-US" altLang="zh-CN" sz="2000" b="1" i="1" smtClean="0">
                                        <a:solidFill>
                                          <a:srgbClr val="FFFF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楷体_GB2312" pitchFamily="49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1" i="1" smtClean="0">
                                        <a:solidFill>
                                          <a:srgbClr val="FFFF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楷体_GB2312" pitchFamily="49" charset="-122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altLang="zh-CN" sz="2000" b="1" i="1" smtClean="0">
                                            <a:solidFill>
                                              <a:srgbClr val="FFFF00"/>
                                            </a:solidFill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  <a:ea typeface="楷体_GB2312" pitchFamily="49" charset="-122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zh-CN" altLang="en-US" sz="2000" b="1" i="1" smtClean="0">
                                            <a:solidFill>
                                              <a:srgbClr val="FFFF00"/>
                                            </a:solidFill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  <a:ea typeface="楷体_GB2312" pitchFamily="49" charset="-122"/>
                                          </a:rPr>
                                          <m:t>𝚫</m:t>
                                        </m:r>
                                        <m:r>
                                          <a:rPr lang="en-US" altLang="zh-CN" sz="2000" b="1" i="1" smtClean="0">
                                            <a:solidFill>
                                              <a:srgbClr val="FFFF00"/>
                                            </a:solidFill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  <a:ea typeface="楷体_GB2312" pitchFamily="49" charset="-122"/>
                                          </a:rPr>
                                          <m:t>𝒇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altLang="zh-CN" sz="2000" b="1" i="1" smtClean="0">
                                                <a:solidFill>
                                                  <a:srgbClr val="FFFF00"/>
                                                </a:solidFill>
                                                <a:effectLst>
                                                  <a:outerShdw blurRad="38100" dist="38100" dir="2700000" algn="tl">
                                                    <a:srgbClr val="000000">
                                                      <a:alpha val="43137"/>
                                                    </a:srgbClr>
                                                  </a:outerShdw>
                                                </a:effectLst>
                                                <a:latin typeface="Cambria Math" panose="02040503050406030204" pitchFamily="18" charset="0"/>
                                                <a:ea typeface="楷体_GB2312" pitchFamily="49" charset="-122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000" b="1" i="1" smtClean="0">
                                                <a:solidFill>
                                                  <a:srgbClr val="FFFF00"/>
                                                </a:solidFill>
                                                <a:effectLst>
                                                  <a:outerShdw blurRad="38100" dist="38100" dir="2700000" algn="tl">
                                                    <a:srgbClr val="000000">
                                                      <a:alpha val="43137"/>
                                                    </a:srgbClr>
                                                  </a:outerShdw>
                                                </a:effectLst>
                                                <a:latin typeface="Cambria Math" panose="02040503050406030204" pitchFamily="18" charset="0"/>
                                                <a:ea typeface="楷体_GB2312" pitchFamily="49" charset="-122"/>
                                              </a:rPr>
                                              <m:t>𝑻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000" b="1" i="1" smtClean="0">
                                                <a:solidFill>
                                                  <a:srgbClr val="FFFF00"/>
                                                </a:solidFill>
                                                <a:effectLst>
                                                  <a:outerShdw blurRad="38100" dist="38100" dir="2700000" algn="tl">
                                                    <a:srgbClr val="000000">
                                                      <a:alpha val="43137"/>
                                                    </a:srgbClr>
                                                  </a:outerShdw>
                                                </a:effectLst>
                                                <a:latin typeface="Cambria Math" panose="02040503050406030204" pitchFamily="18" charset="0"/>
                                                <a:ea typeface="楷体_GB2312" pitchFamily="49" charset="-122"/>
                                              </a:rPr>
                                              <m:t>𝒌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zh-CN" altLang="en-US" sz="2000" dirty="0">
                            <a:solidFill>
                              <a:srgbClr val="FFFF00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000" b="1" i="1" smtClean="0">
                                    <a:solidFill>
                                      <a:srgbClr val="FFFF00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楷体_GB2312" pitchFamily="49" charset="-122"/>
                                  </a:rPr>
                                  <m:t>𝝃</m:t>
                                </m:r>
                              </m:oMath>
                            </m:oMathPara>
                          </a14:m>
                          <a:endParaRPr lang="zh-CN" altLang="en-US" sz="2000" dirty="0">
                            <a:solidFill>
                              <a:srgbClr val="FFFF00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是否执行</a:t>
                          </a:r>
                          <a:r>
                            <a:rPr lang="en-US" altLang="zh-CN" sz="2000" dirty="0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LS</a:t>
                          </a:r>
                          <a:endParaRPr lang="zh-CN" altLang="en-US" sz="2000" dirty="0">
                            <a:solidFill>
                              <a:srgbClr val="FFFF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0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b="1" dirty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①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4-2-3-1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4-2-1-3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135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0.9632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0.3413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dirty="0" smtClean="0">
                                    <a:solidFill>
                                      <a:srgbClr val="FFFFFF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altLang="zh-CN" sz="2000" b="1" i="1" dirty="0" smtClean="0">
                                    <a:solidFill>
                                      <a:srgbClr val="FFFFFF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←</m:t>
                                </m:r>
                                <m:r>
                                  <a:rPr lang="en-US" altLang="zh-CN" sz="2000" b="1" i="1" dirty="0" smtClean="0">
                                    <a:solidFill>
                                      <a:srgbClr val="FFFFFF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𝒋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0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b="1" dirty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②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4-2-1-3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b="1" dirty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4-3-1-2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109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-26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b="1" dirty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null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null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dirty="0" smtClean="0">
                                    <a:solidFill>
                                      <a:srgbClr val="FFFFFF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altLang="zh-CN" sz="2000" b="1" i="1" dirty="0" smtClean="0">
                                    <a:solidFill>
                                      <a:srgbClr val="FFFFFF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←</m:t>
                                </m:r>
                                <m:r>
                                  <a:rPr lang="en-US" altLang="zh-CN" sz="2000" b="1" i="1" dirty="0" smtClean="0">
                                    <a:solidFill>
                                      <a:srgbClr val="FFFFFF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𝒋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0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b="1" dirty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③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b="1" dirty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4-3-1-2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b="1" dirty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4-3-2-1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119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b="1" dirty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0.8825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0.9286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dirty="0" smtClean="0">
                                    <a:solidFill>
                                      <a:srgbClr val="FFFFFF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altLang="zh-CN" sz="2000" b="1" i="1" dirty="0" smtClean="0">
                                    <a:solidFill>
                                      <a:srgbClr val="FFFFFF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←</m:t>
                                </m:r>
                                <m:r>
                                  <a:rPr lang="en-US" altLang="zh-CN" sz="2000" b="1" i="1" dirty="0" smtClean="0">
                                    <a:solidFill>
                                      <a:srgbClr val="FFFFFF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7247947"/>
                  </p:ext>
                </p:extLst>
              </p:nvPr>
            </p:nvGraphicFramePr>
            <p:xfrm>
              <a:off x="206375" y="1988840"/>
              <a:ext cx="8631373" cy="237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76000"/>
                    <a:gridCol w="972000"/>
                    <a:gridCol w="972000"/>
                    <a:gridCol w="648000"/>
                    <a:gridCol w="648000"/>
                    <a:gridCol w="1440000"/>
                    <a:gridCol w="891373"/>
                    <a:gridCol w="1584000"/>
                  </a:tblGrid>
                  <a:tr h="86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solidFill>
                                <a:srgbClr val="FFFF00"/>
                              </a:solidFill>
                            </a:rPr>
                            <a:t>内循环次数</a:t>
                          </a:r>
                          <a:endParaRPr lang="zh-CN" altLang="en-US" sz="2000" dirty="0">
                            <a:solidFill>
                              <a:srgbClr val="FFFF00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51875" t="-704" r="-636875" b="-1845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53459" t="-704" r="-540881" b="-1845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25234" t="-704" r="-703738" b="-1845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631132" t="-704" r="-610377" b="-1845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27004" t="-704" r="-172996" b="-1845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693151" t="-704" r="-180822" b="-1845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是否执行</a:t>
                          </a:r>
                          <a:r>
                            <a:rPr lang="en-US" altLang="zh-CN" sz="2000" dirty="0" smtClean="0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LS</a:t>
                          </a:r>
                          <a:endParaRPr lang="zh-CN" altLang="en-US" sz="2000" dirty="0">
                            <a:solidFill>
                              <a:srgbClr val="FFFF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</a:tr>
                  <a:tr h="50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b="1" dirty="0" smtClean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①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4-2-3-1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4-2-1-3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135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0.9632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0.3413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45385" t="-172289" r="-1538" b="-215663"/>
                          </a:stretch>
                        </a:blipFill>
                      </a:tcPr>
                    </a:tc>
                  </a:tr>
                  <a:tr h="50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b="1" dirty="0" smtClean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②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4-2-1-3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b="1" dirty="0" smtClean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4-3-1-2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109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-26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b="1" dirty="0" smtClean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null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null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45385" t="-272289" r="-1538" b="-115663"/>
                          </a:stretch>
                        </a:blipFill>
                      </a:tcPr>
                    </a:tc>
                  </a:tr>
                  <a:tr h="50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b="1" dirty="0" smtClean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③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b="1" dirty="0" smtClean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4-3-1-2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b="1" dirty="0" smtClean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4-3-2-1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119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b="1" dirty="0" smtClean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0.8825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0.9286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45385" t="-372289" r="-1538" b="-1566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06375" y="1412776"/>
                <a:ext cx="75339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当前解：</a:t>
                </a:r>
                <a:r>
                  <a:rPr lang="en-US" altLang="zh-CN" sz="2400" i="1" dirty="0" err="1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=4-2-3-1</a:t>
                </a:r>
                <a:r>
                  <a:rPr lang="zh-CN" altLang="en-US" sz="2400" dirty="0">
                    <a:latin typeface="Times New Roman" pitchFamily="18" charset="0"/>
                    <a:cs typeface="Times New Roman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lang="en-US" altLang="zh-CN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𝟏𝟑𝟐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𝑻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𝒌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楷体_GB2312" pitchFamily="49" charset="-122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楷体_GB2312" pitchFamily="49" charset="-122"/>
                      </a:rPr>
                      <m:t>𝟖𝟎</m:t>
                    </m:r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75" y="1412776"/>
                <a:ext cx="7533977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1294" t="-14667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/>
          <p:cNvSpPr txBox="1"/>
          <p:nvPr/>
        </p:nvSpPr>
        <p:spPr>
          <a:xfrm>
            <a:off x="206375" y="4479503"/>
            <a:ext cx="75339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注释：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当前温度降低至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80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；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①为有条件转移；</a:t>
            </a:r>
            <a:endParaRPr lang="en-US" altLang="zh-CN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②为无条件转移；</a:t>
            </a:r>
            <a:endParaRPr lang="en-US" altLang="zh-CN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在③中，停在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4-3-1-2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状态，目标值仍为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109</a:t>
            </a:r>
          </a:p>
        </p:txBody>
      </p:sp>
    </p:spTree>
    <p:extLst>
      <p:ext uri="{BB962C8B-B14F-4D97-AF65-F5344CB8AC3E}">
        <p14:creationId xmlns:p14="http://schemas.microsoft.com/office/powerpoint/2010/main" val="12261088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A4BB9A-B39C-485E-A70E-72A29C4A6E0A}" type="slidenum">
              <a:rPr lang="en-US" altLang="zh-CN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851971" name="Rectangle 3"/>
          <p:cNvSpPr>
            <a:spLocks noGrp="1" noChangeArrowheads="1"/>
          </p:cNvSpPr>
          <p:nvPr>
            <p:ph type="title"/>
          </p:nvPr>
        </p:nvSpPr>
        <p:spPr>
          <a:xfrm>
            <a:off x="206375" y="188913"/>
            <a:ext cx="8613775" cy="647700"/>
          </a:xfrm>
        </p:spPr>
        <p:txBody>
          <a:bodyPr/>
          <a:lstStyle/>
          <a:p>
            <a:pPr marL="838200" indent="-838200" algn="l" eaLnBrk="1" hangingPunct="1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三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算法举例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/>
            </p:nvGraphicFramePr>
            <p:xfrm>
              <a:off x="206375" y="1988840"/>
              <a:ext cx="8631373" cy="237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76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72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7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48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480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4400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91373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1584000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86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>
                              <a:solidFill>
                                <a:srgbClr val="FFFF00"/>
                              </a:solidFill>
                            </a:rPr>
                            <a:t>内循环次数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zh-CN" altLang="en-US" sz="2000" dirty="0">
                            <a:solidFill>
                              <a:srgbClr val="FFFF00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oMath>
                            </m:oMathPara>
                          </a14:m>
                          <a:endParaRPr lang="zh-CN" altLang="en-US" sz="2000" dirty="0">
                            <a:solidFill>
                              <a:srgbClr val="FFFF00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r>
                                  <a:rPr lang="en-US" altLang="zh-CN" sz="2000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000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000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2000" dirty="0">
                            <a:solidFill>
                              <a:srgbClr val="FFFF00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altLang="zh-CN" sz="2000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oMath>
                            </m:oMathPara>
                          </a14:m>
                          <a:endParaRPr lang="zh-CN" altLang="en-US" sz="2000" dirty="0">
                            <a:solidFill>
                              <a:srgbClr val="FFFF00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smtClean="0">
                                    <a:solidFill>
                                      <a:srgbClr val="FFFF00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楷体_GB2312" pitchFamily="49" charset="-122"/>
                                  </a:rPr>
                                  <m:t>𝒆𝒙𝒑</m:t>
                                </m:r>
                                <m:d>
                                  <m:dPr>
                                    <m:ctrlPr>
                                      <a:rPr lang="en-US" altLang="zh-CN" sz="2000" b="1" i="1" smtClean="0">
                                        <a:solidFill>
                                          <a:srgbClr val="FFFF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楷体_GB2312" pitchFamily="49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1" i="1" smtClean="0">
                                        <a:solidFill>
                                          <a:srgbClr val="FFFF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楷体_GB2312" pitchFamily="49" charset="-122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altLang="zh-CN" sz="2000" b="1" i="1" smtClean="0">
                                            <a:solidFill>
                                              <a:srgbClr val="FFFF00"/>
                                            </a:solidFill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  <a:ea typeface="楷体_GB2312" pitchFamily="49" charset="-122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zh-CN" altLang="en-US" sz="2000" b="1" i="1" smtClean="0">
                                            <a:solidFill>
                                              <a:srgbClr val="FFFF00"/>
                                            </a:solidFill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  <a:ea typeface="楷体_GB2312" pitchFamily="49" charset="-122"/>
                                          </a:rPr>
                                          <m:t>𝚫</m:t>
                                        </m:r>
                                        <m:r>
                                          <a:rPr lang="en-US" altLang="zh-CN" sz="2000" b="1" i="1" smtClean="0">
                                            <a:solidFill>
                                              <a:srgbClr val="FFFF00"/>
                                            </a:solidFill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  <a:ea typeface="楷体_GB2312" pitchFamily="49" charset="-122"/>
                                          </a:rPr>
                                          <m:t>𝒇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altLang="zh-CN" sz="2000" b="1" i="1" smtClean="0">
                                                <a:solidFill>
                                                  <a:srgbClr val="FFFF00"/>
                                                </a:solidFill>
                                                <a:effectLst>
                                                  <a:outerShdw blurRad="38100" dist="38100" dir="2700000" algn="tl">
                                                    <a:srgbClr val="000000">
                                                      <a:alpha val="43137"/>
                                                    </a:srgbClr>
                                                  </a:outerShdw>
                                                </a:effectLst>
                                                <a:latin typeface="Cambria Math" panose="02040503050406030204" pitchFamily="18" charset="0"/>
                                                <a:ea typeface="楷体_GB2312" pitchFamily="49" charset="-122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000" b="1" i="1" smtClean="0">
                                                <a:solidFill>
                                                  <a:srgbClr val="FFFF00"/>
                                                </a:solidFill>
                                                <a:effectLst>
                                                  <a:outerShdw blurRad="38100" dist="38100" dir="2700000" algn="tl">
                                                    <a:srgbClr val="000000">
                                                      <a:alpha val="43137"/>
                                                    </a:srgbClr>
                                                  </a:outerShdw>
                                                </a:effectLst>
                                                <a:latin typeface="Cambria Math" panose="02040503050406030204" pitchFamily="18" charset="0"/>
                                                <a:ea typeface="楷体_GB2312" pitchFamily="49" charset="-122"/>
                                              </a:rPr>
                                              <m:t>𝑻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000" b="1" i="1" smtClean="0">
                                                <a:solidFill>
                                                  <a:srgbClr val="FFFF00"/>
                                                </a:solidFill>
                                                <a:effectLst>
                                                  <a:outerShdw blurRad="38100" dist="38100" dir="2700000" algn="tl">
                                                    <a:srgbClr val="000000">
                                                      <a:alpha val="43137"/>
                                                    </a:srgbClr>
                                                  </a:outerShdw>
                                                </a:effectLst>
                                                <a:latin typeface="Cambria Math" panose="02040503050406030204" pitchFamily="18" charset="0"/>
                                                <a:ea typeface="楷体_GB2312" pitchFamily="49" charset="-122"/>
                                              </a:rPr>
                                              <m:t>𝒌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zh-CN" altLang="en-US" sz="2000" dirty="0">
                            <a:solidFill>
                              <a:srgbClr val="FFFF00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000" b="1" i="1" smtClean="0">
                                    <a:solidFill>
                                      <a:srgbClr val="FFFF00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楷体_GB2312" pitchFamily="49" charset="-122"/>
                                  </a:rPr>
                                  <m:t>𝝃</m:t>
                                </m:r>
                              </m:oMath>
                            </m:oMathPara>
                          </a14:m>
                          <a:endParaRPr lang="zh-CN" altLang="en-US" sz="2000" dirty="0">
                            <a:solidFill>
                              <a:srgbClr val="FFFF00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是否执行</a:t>
                          </a:r>
                          <a:r>
                            <a:rPr lang="en-US" altLang="zh-CN" sz="2000" dirty="0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LS</a:t>
                          </a:r>
                          <a:endParaRPr lang="zh-CN" altLang="en-US" sz="2000" dirty="0">
                            <a:solidFill>
                              <a:srgbClr val="FFFF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0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b="1" dirty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①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4-3-1-2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1-3-4-2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95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-24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b="1" dirty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null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null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dirty="0" smtClean="0">
                                    <a:solidFill>
                                      <a:srgbClr val="FFFFFF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altLang="zh-CN" sz="2000" b="1" i="1" dirty="0" smtClean="0">
                                    <a:solidFill>
                                      <a:srgbClr val="FFFFFF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←</m:t>
                                </m:r>
                                <m:r>
                                  <a:rPr lang="en-US" altLang="zh-CN" sz="2000" b="1" i="1" dirty="0" smtClean="0">
                                    <a:solidFill>
                                      <a:srgbClr val="FFFFFF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𝒋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0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b="1" dirty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②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1-3-4-2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b="1" dirty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3-1-4-2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92</a:t>
                          </a:r>
                          <a:endParaRPr lang="zh-CN" altLang="en-US" sz="2000" b="1" dirty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b="1" dirty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null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null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dirty="0" smtClean="0">
                                    <a:solidFill>
                                      <a:srgbClr val="FFFFFF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altLang="zh-CN" sz="2000" b="1" i="1" dirty="0" smtClean="0">
                                    <a:solidFill>
                                      <a:srgbClr val="FFFFFF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←</m:t>
                                </m:r>
                                <m:r>
                                  <a:rPr lang="en-US" altLang="zh-CN" sz="2000" b="1" i="1" dirty="0" smtClean="0">
                                    <a:solidFill>
                                      <a:srgbClr val="FFFFFF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𝒋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0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b="1" dirty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③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b="1" dirty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3-1-4-2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b="1" dirty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2-1-4-3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131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39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b="1" dirty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0.5220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0.7105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dirty="0" smtClean="0">
                                    <a:solidFill>
                                      <a:srgbClr val="FFFFFF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altLang="zh-CN" sz="2000" b="1" i="1" dirty="0" smtClean="0">
                                    <a:solidFill>
                                      <a:srgbClr val="FFFFFF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←</m:t>
                                </m:r>
                                <m:r>
                                  <a:rPr lang="en-US" altLang="zh-CN" sz="2000" b="1" i="1" dirty="0" smtClean="0">
                                    <a:solidFill>
                                      <a:srgbClr val="FFFFFF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0146530"/>
                  </p:ext>
                </p:extLst>
              </p:nvPr>
            </p:nvGraphicFramePr>
            <p:xfrm>
              <a:off x="206375" y="1988840"/>
              <a:ext cx="8631373" cy="237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76000"/>
                    <a:gridCol w="972000"/>
                    <a:gridCol w="972000"/>
                    <a:gridCol w="648000"/>
                    <a:gridCol w="648000"/>
                    <a:gridCol w="1440000"/>
                    <a:gridCol w="891373"/>
                    <a:gridCol w="1584000"/>
                  </a:tblGrid>
                  <a:tr h="86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solidFill>
                                <a:srgbClr val="FFFF00"/>
                              </a:solidFill>
                            </a:rPr>
                            <a:t>内循环次数</a:t>
                          </a:r>
                          <a:endParaRPr lang="zh-CN" altLang="en-US" sz="2000" dirty="0">
                            <a:solidFill>
                              <a:srgbClr val="FFFF00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51875" t="-704" r="-636875" b="-1845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53459" t="-704" r="-540881" b="-1845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25234" t="-704" r="-703738" b="-1845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631132" t="-704" r="-610377" b="-1845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27004" t="-704" r="-172996" b="-1845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693151" t="-704" r="-180822" b="-1845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是否执行</a:t>
                          </a:r>
                          <a:r>
                            <a:rPr lang="en-US" altLang="zh-CN" sz="2000" dirty="0" smtClean="0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LS</a:t>
                          </a:r>
                          <a:endParaRPr lang="zh-CN" altLang="en-US" sz="2000" dirty="0">
                            <a:solidFill>
                              <a:srgbClr val="FFFF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</a:tr>
                  <a:tr h="50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b="1" dirty="0" smtClean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①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4-3-1-2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1-3-4-2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95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-24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b="1" dirty="0" smtClean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null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null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45385" t="-172289" r="-1538" b="-215663"/>
                          </a:stretch>
                        </a:blipFill>
                      </a:tcPr>
                    </a:tc>
                  </a:tr>
                  <a:tr h="50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b="1" dirty="0" smtClean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②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1-3-4-2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b="1" dirty="0" smtClean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3-1-4-2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92</a:t>
                          </a:r>
                          <a:endParaRPr lang="zh-CN" altLang="en-US" sz="2000" b="1" dirty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b="1" dirty="0" smtClean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null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null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45385" t="-272289" r="-1538" b="-115663"/>
                          </a:stretch>
                        </a:blipFill>
                      </a:tcPr>
                    </a:tc>
                  </a:tr>
                  <a:tr h="50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b="1" dirty="0" smtClean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③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b="1" dirty="0" smtClean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3-1-4-2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b="1" dirty="0" smtClean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2-1-4-3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131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39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b="1" dirty="0" smtClean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0.5220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0.7105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45385" t="-372289" r="-1538" b="-1566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06375" y="1412776"/>
                <a:ext cx="75339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(3)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当前解：</a:t>
                </a:r>
                <a:r>
                  <a:rPr lang="en-US" altLang="zh-CN" sz="2400" i="1" dirty="0" err="1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=4-3-1-2</a:t>
                </a:r>
                <a:r>
                  <a:rPr lang="zh-CN" altLang="en-US" sz="2400" dirty="0">
                    <a:latin typeface="Times New Roman" pitchFamily="18" charset="0"/>
                    <a:cs typeface="Times New Roman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lang="en-US" altLang="zh-CN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𝟏𝟎𝟗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𝑻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𝒌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楷体_GB2312" pitchFamily="49" charset="-122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楷体_GB2312" pitchFamily="49" charset="-122"/>
                      </a:rPr>
                      <m:t>𝟔𝟎</m:t>
                    </m:r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75" y="1412776"/>
                <a:ext cx="7533977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1294" t="-14667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/>
          <p:cNvSpPr txBox="1"/>
          <p:nvPr/>
        </p:nvSpPr>
        <p:spPr>
          <a:xfrm>
            <a:off x="206375" y="4479503"/>
            <a:ext cx="75339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注释：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当前温度降低至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60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；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① ②为无条件转移；</a:t>
            </a:r>
            <a:endParaRPr lang="en-US" altLang="zh-CN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在③中，停在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3-1-4-2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状态，目标值仍为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92</a:t>
            </a:r>
          </a:p>
        </p:txBody>
      </p:sp>
    </p:spTree>
    <p:extLst>
      <p:ext uri="{BB962C8B-B14F-4D97-AF65-F5344CB8AC3E}">
        <p14:creationId xmlns:p14="http://schemas.microsoft.com/office/powerpoint/2010/main" val="22796643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A4BB9A-B39C-485E-A70E-72A29C4A6E0A}" type="slidenum">
              <a:rPr lang="en-US" altLang="zh-CN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851971" name="Rectangle 3"/>
          <p:cNvSpPr>
            <a:spLocks noGrp="1" noChangeArrowheads="1"/>
          </p:cNvSpPr>
          <p:nvPr>
            <p:ph type="title"/>
          </p:nvPr>
        </p:nvSpPr>
        <p:spPr>
          <a:xfrm>
            <a:off x="206375" y="188913"/>
            <a:ext cx="8613775" cy="647700"/>
          </a:xfrm>
        </p:spPr>
        <p:txBody>
          <a:bodyPr/>
          <a:lstStyle/>
          <a:p>
            <a:pPr marL="838200" indent="-838200" algn="l" eaLnBrk="1" hangingPunct="1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三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算法举例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06375" y="1412776"/>
            <a:ext cx="86137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若继续降温，则当前温度低于终止温度，故算法停止。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endParaRPr lang="en-US" altLang="zh-CN" sz="2400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上述算法所获得的最终解为：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3-1-4-2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，目标值为：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92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注意：上述算法可能不会终止在最优解，故一般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算法一定要保持历史最优</a:t>
            </a:r>
          </a:p>
        </p:txBody>
      </p:sp>
    </p:spTree>
    <p:extLst>
      <p:ext uri="{BB962C8B-B14F-4D97-AF65-F5344CB8AC3E}">
        <p14:creationId xmlns:p14="http://schemas.microsoft.com/office/powerpoint/2010/main" val="542179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79AEB9-905B-4E82-88CB-F0EDCCBC789B}" type="slidenum">
              <a:rPr lang="en-US" altLang="zh-CN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42350" cy="5111750"/>
          </a:xfrm>
        </p:spPr>
        <p:txBody>
          <a:bodyPr/>
          <a:lstStyle/>
          <a:p>
            <a:pPr marL="609600" indent="-60960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  <a:defRPr/>
            </a:pPr>
            <a:r>
              <a:rPr lang="en-US" altLang="zh-CN" b="1" dirty="0">
                <a:latin typeface="宋体" pitchFamily="2" charset="-122"/>
              </a:rPr>
              <a:t>2.</a:t>
            </a:r>
            <a:r>
              <a:rPr lang="zh-CN" altLang="en-US" b="1" dirty="0">
                <a:latin typeface="宋体" pitchFamily="2" charset="-122"/>
              </a:rPr>
              <a:t>金属退火过程</a:t>
            </a:r>
            <a:endParaRPr lang="en-US" altLang="zh-CN" b="1" dirty="0">
              <a:latin typeface="宋体" pitchFamily="2" charset="-122"/>
            </a:endParaRPr>
          </a:p>
          <a:p>
            <a:pPr marL="1009650" lvl="1" indent="-60960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Char char="Ø"/>
              <a:defRPr/>
            </a:pP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什么是退火</a:t>
            </a:r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pPr marL="0" lvl="1" indent="-60960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  <a:defRPr/>
            </a:pP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加温过程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——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增强粒子的热运动，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消除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系统原先可能存在的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非均匀态</a:t>
            </a:r>
            <a:endParaRPr lang="en-US" altLang="zh-CN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marL="0" lvl="1" indent="-60960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  <a:defRPr/>
            </a:pP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等温过程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——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对于与环境换热而温度不变的封闭系统，系统状态的自发变化总是朝自由能减少的方向进行，当自由能达到最小时，系统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达到平衡态</a:t>
            </a:r>
            <a:endParaRPr lang="en-US" altLang="zh-CN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Times New Roman" pitchFamily="18" charset="0"/>
            </a:endParaRPr>
          </a:p>
          <a:p>
            <a:pPr marL="0" lvl="1" indent="-60960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  <a:defRPr/>
            </a:pP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冷却过程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——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使粒子热运动减弱并渐趋有序，系统能量逐渐下降，从而得到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低能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的晶体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结构</a:t>
            </a:r>
            <a:endParaRPr lang="en-US" altLang="zh-CN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Times New Roman" pitchFamily="18" charset="0"/>
            </a:endParaRPr>
          </a:p>
        </p:txBody>
      </p:sp>
      <p:sp>
        <p:nvSpPr>
          <p:cNvPr id="253972" name="Rectangle 20"/>
          <p:cNvSpPr>
            <a:spLocks noGrp="1" noChangeArrowheads="1"/>
          </p:cNvSpPr>
          <p:nvPr>
            <p:ph type="title"/>
          </p:nvPr>
        </p:nvSpPr>
        <p:spPr>
          <a:xfrm>
            <a:off x="206375" y="188913"/>
            <a:ext cx="8613775" cy="6477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一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导言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79AEB9-905B-4E82-88CB-F0EDCCBC789B}" type="slidenum">
              <a:rPr lang="en-US" altLang="zh-CN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42350" cy="5111750"/>
          </a:xfrm>
        </p:spPr>
        <p:txBody>
          <a:bodyPr/>
          <a:lstStyle/>
          <a:p>
            <a:pPr marL="609600" indent="-60960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  <a:defRPr/>
            </a:pPr>
            <a:r>
              <a:rPr lang="en-US" altLang="zh-CN" b="1" dirty="0">
                <a:latin typeface="宋体" pitchFamily="2" charset="-122"/>
              </a:rPr>
              <a:t>2.</a:t>
            </a:r>
            <a:r>
              <a:rPr lang="zh-CN" altLang="en-US" b="1" dirty="0">
                <a:latin typeface="宋体" pitchFamily="2" charset="-122"/>
              </a:rPr>
              <a:t>金属退火过程</a:t>
            </a:r>
            <a:endParaRPr lang="en-US" altLang="zh-CN" b="1" dirty="0">
              <a:latin typeface="宋体" pitchFamily="2" charset="-122"/>
            </a:endParaRPr>
          </a:p>
          <a:p>
            <a:pPr marL="1009650" lvl="1" indent="-60960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Char char="Ø"/>
              <a:defRPr/>
            </a:pP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什么是退火</a:t>
            </a:r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pPr marL="1009650" lvl="1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None/>
              <a:defRPr/>
            </a:pPr>
            <a:endParaRPr lang="en-US" altLang="zh-CN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  <a:p>
            <a:pPr marL="1009650" lvl="1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None/>
              <a:defRPr/>
            </a:pPr>
            <a:endParaRPr lang="en-US" altLang="zh-CN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  <a:p>
            <a:pPr marL="1009650" lvl="1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None/>
              <a:defRPr/>
            </a:pPr>
            <a:endParaRPr lang="en-US" altLang="zh-CN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253972" name="Rectangle 20"/>
          <p:cNvSpPr>
            <a:spLocks noGrp="1" noChangeArrowheads="1"/>
          </p:cNvSpPr>
          <p:nvPr>
            <p:ph type="title"/>
          </p:nvPr>
        </p:nvSpPr>
        <p:spPr>
          <a:xfrm>
            <a:off x="206375" y="188913"/>
            <a:ext cx="8613775" cy="6477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一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导言</a:t>
            </a:r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1777776" y="3399705"/>
            <a:ext cx="5170488" cy="1541463"/>
            <a:chOff x="857" y="1344"/>
            <a:chExt cx="3257" cy="971"/>
          </a:xfrm>
        </p:grpSpPr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1194" y="1534"/>
              <a:ext cx="680" cy="29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609600" indent="-609600" algn="ctr"/>
              <a:r>
                <a:rPr lang="zh-CN" altLang="en-US" sz="2400" b="0" dirty="0"/>
                <a:t>高温</a:t>
              </a:r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1965" y="1684"/>
              <a:ext cx="1134" cy="113"/>
            </a:xfrm>
            <a:prstGeom prst="rightArrow">
              <a:avLst>
                <a:gd name="adj1" fmla="val 50000"/>
                <a:gd name="adj2" fmla="val 250885"/>
              </a:avLst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0"/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3180" y="1543"/>
              <a:ext cx="681" cy="29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609600" indent="-609600" algn="ctr"/>
              <a:r>
                <a:rPr lang="zh-CN" altLang="en-US" sz="2400" b="0" dirty="0"/>
                <a:t>低温</a:t>
              </a: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4" y="1344"/>
              <a:ext cx="1180" cy="25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609600" indent="-609600" algn="ctr"/>
              <a:r>
                <a:rPr lang="zh-CN" altLang="en-US" sz="2000" b="0" dirty="0"/>
                <a:t>缓慢下降</a:t>
              </a: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857" y="2024"/>
              <a:ext cx="1361" cy="29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609600" indent="-609600" algn="ctr"/>
              <a:r>
                <a:rPr lang="zh-CN" altLang="en-US" sz="2400" b="0" dirty="0"/>
                <a:t>高能状态</a:t>
              </a: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2934" y="2024"/>
              <a:ext cx="1180" cy="29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609600" indent="-609600" algn="ctr"/>
              <a:r>
                <a:rPr lang="zh-CN" altLang="en-US" sz="2400" b="0" dirty="0"/>
                <a:t>低能状态</a:t>
              </a:r>
            </a:p>
          </p:txBody>
        </p:sp>
      </p:grpSp>
    </p:spTree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79AEB9-905B-4E82-88CB-F0EDCCBC789B}" type="slidenum">
              <a:rPr lang="en-US" altLang="zh-CN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42350" cy="5111750"/>
          </a:xfrm>
        </p:spPr>
        <p:txBody>
          <a:bodyPr/>
          <a:lstStyle/>
          <a:p>
            <a:pPr marL="609600" indent="-60960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  <a:defRPr/>
            </a:pPr>
            <a:r>
              <a:rPr lang="en-US" altLang="zh-CN" b="1" dirty="0">
                <a:latin typeface="+mn-ea"/>
                <a:cs typeface="Times New Roman" panose="02020603050405020304" pitchFamily="18" charset="0"/>
              </a:rPr>
              <a:t>2.</a:t>
            </a:r>
            <a:r>
              <a:rPr lang="zh-CN" altLang="en-US" b="1" dirty="0">
                <a:latin typeface="+mn-ea"/>
                <a:cs typeface="Times New Roman" panose="02020603050405020304" pitchFamily="18" charset="0"/>
              </a:rPr>
              <a:t>金属退火过程</a:t>
            </a:r>
            <a:endParaRPr lang="en-US" altLang="zh-CN" b="1" dirty="0">
              <a:latin typeface="+mn-ea"/>
              <a:cs typeface="Times New Roman" panose="02020603050405020304" pitchFamily="18" charset="0"/>
            </a:endParaRPr>
          </a:p>
          <a:p>
            <a:pPr marL="1009650" lvl="1" indent="-60960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Char char="Ø"/>
              <a:defRPr/>
            </a:pPr>
            <a:r>
              <a:rPr lang="zh-CN" altLang="en-US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数学描述</a:t>
            </a:r>
            <a:endParaRPr lang="en-US" altLang="zh-CN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lvl="1" indent="-60960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设热力学系统</a:t>
            </a:r>
            <a:r>
              <a:rPr lang="en-US" altLang="zh-CN" sz="2400" i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中有</a:t>
            </a:r>
            <a:r>
              <a:rPr lang="en-US" altLang="zh-CN" sz="2400" i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个状态（有限且离散的），其中状态</a:t>
            </a:r>
            <a:r>
              <a:rPr lang="en-US" altLang="zh-CN" sz="2400" i="1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的能量为</a:t>
            </a:r>
            <a:r>
              <a:rPr lang="en-US" altLang="zh-CN" sz="2400" i="1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，在温度</a:t>
            </a:r>
            <a:r>
              <a:rPr lang="en-US" altLang="zh-CN" sz="2400" i="1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下，经一段时间达到热平衡，此时处在状态</a:t>
            </a:r>
            <a:r>
              <a:rPr lang="en-US" altLang="zh-CN" sz="2400" i="1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的概率为：</a:t>
            </a:r>
            <a:endParaRPr lang="en-US" altLang="zh-CN" sz="2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lvl="1" indent="-60960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  <a:defRPr/>
            </a:pPr>
            <a:endParaRPr lang="en-US" altLang="zh-CN" sz="2400" dirty="0">
              <a:solidFill>
                <a:srgbClr val="FFFFFF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lvl="1" indent="-60960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  <a:defRPr/>
            </a:pPr>
            <a:endParaRPr lang="en-US" altLang="zh-CN" sz="2400" dirty="0">
              <a:solidFill>
                <a:srgbClr val="FFFFFF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lvl="1" indent="-60960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  <a:defRPr/>
            </a:pPr>
            <a:r>
              <a:rPr lang="zh-CN" altLang="en-US" sz="240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则有如下关系：</a:t>
            </a:r>
            <a:r>
              <a:rPr lang="en-US" altLang="zh-CN" sz="2400" i="1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↓→ </a:t>
            </a:r>
            <a:r>
              <a:rPr lang="en-US" altLang="zh-CN" sz="2400" i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↑</a:t>
            </a:r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 </a:t>
            </a:r>
            <a:r>
              <a:rPr lang="en-US" altLang="zh-CN" sz="2400" i="1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↓→ </a:t>
            </a:r>
            <a:r>
              <a:rPr lang="en-US" altLang="zh-CN" sz="2400" i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↓</a:t>
            </a:r>
          </a:p>
        </p:txBody>
      </p:sp>
      <p:sp>
        <p:nvSpPr>
          <p:cNvPr id="253972" name="Rectangle 20"/>
          <p:cNvSpPr>
            <a:spLocks noGrp="1" noChangeArrowheads="1"/>
          </p:cNvSpPr>
          <p:nvPr>
            <p:ph type="title"/>
          </p:nvPr>
        </p:nvSpPr>
        <p:spPr>
          <a:xfrm>
            <a:off x="206375" y="188913"/>
            <a:ext cx="8613775" cy="6477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一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导言</a:t>
            </a:r>
          </a:p>
        </p:txBody>
      </p:sp>
      <p:graphicFrame>
        <p:nvGraphicFramePr>
          <p:cNvPr id="72706" name="Object 2"/>
          <p:cNvGraphicFramePr>
            <a:graphicFrameLocks noChangeAspect="1"/>
          </p:cNvGraphicFramePr>
          <p:nvPr/>
        </p:nvGraphicFramePr>
        <p:xfrm>
          <a:off x="2915817" y="3861048"/>
          <a:ext cx="2880319" cy="768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3880" imgH="406080" progId="">
                  <p:embed/>
                </p:oleObj>
              </mc:Choice>
              <mc:Fallback>
                <p:oleObj name="Equation" r:id="rId2" imgW="1523880" imgH="40608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7" y="3861048"/>
                        <a:ext cx="2880319" cy="7687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347566" y="5445224"/>
            <a:ext cx="2304554" cy="548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ct val="10000"/>
              </a:spcBef>
              <a:buClr>
                <a:schemeClr val="folHlink"/>
              </a:buClr>
              <a:buSzPct val="90000"/>
            </a:pPr>
            <a:r>
              <a:rPr lang="zh-CN" altLang="en-US" sz="24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 pitchFamily="49" charset="-122"/>
              </a:rPr>
              <a:t>如何确定</a:t>
            </a:r>
            <a:r>
              <a:rPr lang="en-US" altLang="zh-CN" sz="2400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C</a:t>
            </a:r>
            <a:r>
              <a:rPr lang="en-US" altLang="zh-CN" sz="2400" b="0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k</a:t>
            </a:r>
            <a:r>
              <a:rPr lang="sq-AL" altLang="zh-CN" sz="24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 pitchFamily="49" charset="-122"/>
              </a:rPr>
              <a:t>?</a:t>
            </a:r>
            <a:endParaRPr lang="zh-CN" altLang="en-US" sz="2400" b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79AEB9-905B-4E82-88CB-F0EDCCBC789B}" type="slidenum">
              <a:rPr lang="en-US" altLang="zh-CN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42350" cy="5111750"/>
          </a:xfrm>
        </p:spPr>
        <p:txBody>
          <a:bodyPr/>
          <a:lstStyle/>
          <a:p>
            <a:pPr marL="609600" indent="-60960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  <a:defRPr/>
            </a:pPr>
            <a:r>
              <a:rPr lang="en-US" altLang="zh-CN" b="1" dirty="0">
                <a:latin typeface="宋体" pitchFamily="2" charset="-122"/>
              </a:rPr>
              <a:t>2.</a:t>
            </a:r>
            <a:r>
              <a:rPr lang="zh-CN" altLang="en-US" b="1" dirty="0">
                <a:latin typeface="宋体" pitchFamily="2" charset="-122"/>
              </a:rPr>
              <a:t>金属退火过程</a:t>
            </a:r>
            <a:endParaRPr lang="en-US" altLang="zh-CN" b="1" dirty="0">
              <a:latin typeface="宋体" pitchFamily="2" charset="-122"/>
            </a:endParaRPr>
          </a:p>
          <a:p>
            <a:pPr marL="1009650" lvl="1" indent="-60960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Char char="Ø"/>
              <a:defRPr/>
            </a:pP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数学描述</a:t>
            </a:r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3972" name="Rectangle 20"/>
          <p:cNvSpPr>
            <a:spLocks noGrp="1" noChangeArrowheads="1"/>
          </p:cNvSpPr>
          <p:nvPr>
            <p:ph type="title"/>
          </p:nvPr>
        </p:nvSpPr>
        <p:spPr>
          <a:xfrm>
            <a:off x="206375" y="188913"/>
            <a:ext cx="8613775" cy="6477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一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导言</a:t>
            </a:r>
          </a:p>
        </p:txBody>
      </p:sp>
      <p:graphicFrame>
        <p:nvGraphicFramePr>
          <p:cNvPr id="73731" name="Object 3"/>
          <p:cNvGraphicFramePr>
            <a:graphicFrameLocks noChangeAspect="1"/>
          </p:cNvGraphicFramePr>
          <p:nvPr/>
        </p:nvGraphicFramePr>
        <p:xfrm>
          <a:off x="611560" y="2708920"/>
          <a:ext cx="7931150" cy="279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74840" imgH="1117440" progId="">
                  <p:embed/>
                </p:oleObj>
              </mc:Choice>
              <mc:Fallback>
                <p:oleObj name="Equation" r:id="rId2" imgW="3174840" imgH="111744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2708920"/>
                        <a:ext cx="7931150" cy="2792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79AEB9-905B-4E82-88CB-F0EDCCBC789B}" type="slidenum">
              <a:rPr lang="en-US" altLang="zh-CN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42350" cy="5111750"/>
          </a:xfrm>
        </p:spPr>
        <p:txBody>
          <a:bodyPr/>
          <a:lstStyle/>
          <a:p>
            <a:pPr marL="609600" indent="-60960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  <a:defRPr/>
            </a:pPr>
            <a:r>
              <a:rPr lang="en-US" altLang="zh-CN" b="1" dirty="0">
                <a:latin typeface="宋体" pitchFamily="2" charset="-122"/>
              </a:rPr>
              <a:t>2.</a:t>
            </a:r>
            <a:r>
              <a:rPr lang="zh-CN" altLang="en-US" b="1" dirty="0">
                <a:latin typeface="宋体" pitchFamily="2" charset="-122"/>
              </a:rPr>
              <a:t>金属退火过程</a:t>
            </a:r>
            <a:endParaRPr lang="en-US" altLang="zh-CN" b="1" dirty="0">
              <a:latin typeface="宋体" pitchFamily="2" charset="-122"/>
            </a:endParaRPr>
          </a:p>
          <a:p>
            <a:pPr marL="1009650" lvl="1" indent="-60960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Char char="Ø"/>
              <a:defRPr/>
            </a:pP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数学描述</a:t>
            </a:r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pPr marL="0" lvl="1" indent="-60960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  <a:defRPr/>
            </a:pPr>
            <a:endParaRPr lang="en-US" altLang="zh-CN" sz="2400" dirty="0">
              <a:latin typeface="楷体_GB2312" pitchFamily="49" charset="-122"/>
              <a:ea typeface="楷体_GB2312" pitchFamily="49" charset="-122"/>
            </a:endParaRPr>
          </a:p>
          <a:p>
            <a:pPr marL="0" lvl="1" indent="-60960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  <a:defRPr/>
            </a:pP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通过求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400" i="1" baseline="-25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，获得</a:t>
            </a:r>
            <a:r>
              <a:rPr lang="en-US" altLang="zh-CN" sz="2400" dirty="0" err="1">
                <a:latin typeface="Times New Roman" pitchFamily="18" charset="0"/>
                <a:cs typeface="Times New Roman" pitchFamily="18" charset="0"/>
              </a:rPr>
              <a:t>Bolzman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方程：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3972" name="Rectangle 20"/>
          <p:cNvSpPr>
            <a:spLocks noGrp="1" noChangeArrowheads="1"/>
          </p:cNvSpPr>
          <p:nvPr>
            <p:ph type="title"/>
          </p:nvPr>
        </p:nvSpPr>
        <p:spPr>
          <a:xfrm>
            <a:off x="206375" y="188913"/>
            <a:ext cx="8613775" cy="6477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一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导言</a:t>
            </a:r>
          </a:p>
        </p:txBody>
      </p:sp>
      <p:graphicFrame>
        <p:nvGraphicFramePr>
          <p:cNvPr id="73731" name="Object 3"/>
          <p:cNvGraphicFramePr>
            <a:graphicFrameLocks noChangeAspect="1"/>
          </p:cNvGraphicFramePr>
          <p:nvPr/>
        </p:nvGraphicFramePr>
        <p:xfrm>
          <a:off x="2483768" y="3789040"/>
          <a:ext cx="3456383" cy="18397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74640" imgH="838080" progId="">
                  <p:embed/>
                </p:oleObj>
              </mc:Choice>
              <mc:Fallback>
                <p:oleObj name="Equation" r:id="rId2" imgW="1574640" imgH="83808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3789040"/>
                        <a:ext cx="3456383" cy="18397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79AEB9-905B-4E82-88CB-F0EDCCBC789B}" type="slidenum">
              <a:rPr lang="en-US" altLang="zh-CN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42350" cy="5111750"/>
          </a:xfrm>
        </p:spPr>
        <p:txBody>
          <a:bodyPr/>
          <a:lstStyle/>
          <a:p>
            <a:pPr marL="609600" indent="-60960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  <a:defRPr/>
            </a:pPr>
            <a:r>
              <a:rPr lang="en-US" altLang="zh-CN" b="1" dirty="0">
                <a:latin typeface="宋体" pitchFamily="2" charset="-122"/>
              </a:rPr>
              <a:t>2.</a:t>
            </a:r>
            <a:r>
              <a:rPr lang="zh-CN" altLang="en-US" b="1" dirty="0">
                <a:latin typeface="宋体" pitchFamily="2" charset="-122"/>
              </a:rPr>
              <a:t>金属退火过程</a:t>
            </a:r>
            <a:endParaRPr lang="en-US" altLang="zh-CN" b="1" dirty="0">
              <a:latin typeface="宋体" pitchFamily="2" charset="-122"/>
            </a:endParaRPr>
          </a:p>
          <a:p>
            <a:pPr marL="1009650" lvl="1" indent="-60960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Char char="Ø"/>
              <a:defRPr/>
            </a:pPr>
            <a:r>
              <a:rPr lang="sq-AL" altLang="zh-CN" b="1" dirty="0">
                <a:latin typeface="Times New Roman" pitchFamily="18" charset="0"/>
                <a:cs typeface="Times New Roman" pitchFamily="18" charset="0"/>
              </a:rPr>
              <a:t>Bolzman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方程</a:t>
            </a:r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pPr marL="0" lvl="2" indent="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+mj-ea"/>
              <a:buAutoNum type="circleNumDbPlain"/>
              <a:defRPr/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同一温度下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处在能量小的状态要比处在能量大的状态概率大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lvl="2" indent="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  <a:defRPr/>
            </a:pPr>
            <a:endParaRPr lang="en-US" altLang="zh-CN" dirty="0">
              <a:latin typeface="宋体" charset="-122"/>
              <a:ea typeface="楷体_GB2312" pitchFamily="49" charset="-122"/>
            </a:endParaRPr>
          </a:p>
          <a:p>
            <a:pPr marL="0" lvl="2" indent="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  <a:defRPr/>
            </a:pPr>
            <a:r>
              <a:rPr lang="zh-CN" altLang="en-US" sz="2400" dirty="0">
                <a:latin typeface="宋体" charset="-122"/>
              </a:rPr>
              <a:t>若存在</a:t>
            </a:r>
            <a:r>
              <a:rPr lang="en-US" altLang="zh-CN" sz="2400" i="1" dirty="0">
                <a:latin typeface="Times New Roman" pitchFamily="18" charset="0"/>
              </a:rPr>
              <a:t>E</a:t>
            </a:r>
            <a:r>
              <a:rPr lang="en-US" altLang="zh-CN" sz="2400" baseline="-25000" dirty="0">
                <a:latin typeface="Times New Roman" pitchFamily="18" charset="0"/>
              </a:rPr>
              <a:t>1</a:t>
            </a:r>
            <a:r>
              <a:rPr lang="en-US" altLang="zh-CN" sz="2400" dirty="0">
                <a:latin typeface="Times New Roman" pitchFamily="18" charset="0"/>
              </a:rPr>
              <a:t>&lt;</a:t>
            </a:r>
            <a:r>
              <a:rPr lang="en-US" altLang="zh-CN" sz="2400" i="1" dirty="0">
                <a:latin typeface="Times New Roman" pitchFamily="18" charset="0"/>
              </a:rPr>
              <a:t>E</a:t>
            </a:r>
            <a:r>
              <a:rPr lang="en-US" altLang="zh-CN" sz="2400" baseline="-25000" dirty="0">
                <a:latin typeface="Times New Roman" pitchFamily="18" charset="0"/>
              </a:rPr>
              <a:t>2</a:t>
            </a:r>
            <a:r>
              <a:rPr lang="zh-CN" altLang="en-US" sz="2400" dirty="0">
                <a:latin typeface="Times New Roman" pitchFamily="18" charset="0"/>
              </a:rPr>
              <a:t>，则在同一温度</a:t>
            </a:r>
            <a:r>
              <a:rPr lang="en-US" altLang="zh-CN" sz="2400" i="1" dirty="0" err="1">
                <a:latin typeface="Times New Roman" pitchFamily="18" charset="0"/>
              </a:rPr>
              <a:t>T</a:t>
            </a:r>
            <a:r>
              <a:rPr lang="en-US" altLang="zh-CN" sz="2400" i="1" baseline="-25000" dirty="0" err="1">
                <a:latin typeface="Times New Roman" pitchFamily="18" charset="0"/>
              </a:rPr>
              <a:t>k</a:t>
            </a:r>
            <a:r>
              <a:rPr lang="zh-CN" altLang="en-US" sz="2400" dirty="0">
                <a:latin typeface="Times New Roman" pitchFamily="18" charset="0"/>
              </a:rPr>
              <a:t>下，有</a:t>
            </a:r>
            <a:endParaRPr lang="en-US" altLang="zh-CN" dirty="0">
              <a:latin typeface="Times New Roman" pitchFamily="18" charset="0"/>
            </a:endParaRPr>
          </a:p>
          <a:p>
            <a:pPr marL="0" lvl="2" indent="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  <a:defRPr/>
            </a:pPr>
            <a:endParaRPr lang="en-US" altLang="zh-CN" sz="2400" dirty="0">
              <a:latin typeface="Times New Roman" pitchFamily="18" charset="0"/>
            </a:endParaRPr>
          </a:p>
          <a:p>
            <a:pPr marL="0" lvl="2" indent="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  <a:defRPr/>
            </a:pPr>
            <a:endParaRPr lang="en-US" altLang="zh-CN" dirty="0">
              <a:latin typeface="Times New Roman" pitchFamily="18" charset="0"/>
            </a:endParaRPr>
          </a:p>
          <a:p>
            <a:pPr marL="0" lvl="2" indent="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  <a:defRPr/>
            </a:pPr>
            <a:endParaRPr lang="en-US" altLang="zh-CN" sz="2400" dirty="0">
              <a:latin typeface="Times New Roman" pitchFamily="18" charset="0"/>
            </a:endParaRPr>
          </a:p>
          <a:p>
            <a:pPr marL="0" lvl="2" indent="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  <a:defRPr/>
            </a:pPr>
            <a:r>
              <a:rPr lang="zh-CN" altLang="en-US" sz="2400" dirty="0">
                <a:latin typeface="Times New Roman" pitchFamily="18" charset="0"/>
              </a:rPr>
              <a:t>故</a:t>
            </a:r>
            <a:r>
              <a:rPr lang="en-US" altLang="zh-CN" sz="2400" i="1" dirty="0">
                <a:latin typeface="Times New Roman" pitchFamily="18" charset="0"/>
              </a:rPr>
              <a:t>P</a:t>
            </a:r>
            <a:r>
              <a:rPr lang="en-US" altLang="zh-CN" sz="2400" baseline="-25000" dirty="0">
                <a:latin typeface="Times New Roman" pitchFamily="18" charset="0"/>
              </a:rPr>
              <a:t>1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en-US" altLang="zh-CN" sz="2400" i="1" dirty="0" err="1">
                <a:latin typeface="Times New Roman" pitchFamily="18" charset="0"/>
              </a:rPr>
              <a:t>T</a:t>
            </a:r>
            <a:r>
              <a:rPr lang="en-US" altLang="zh-CN" sz="2400" i="1" baseline="-25000" dirty="0" err="1">
                <a:latin typeface="Times New Roman" pitchFamily="18" charset="0"/>
              </a:rPr>
              <a:t>k</a:t>
            </a:r>
            <a:r>
              <a:rPr lang="en-US" altLang="zh-CN" sz="2400" dirty="0">
                <a:latin typeface="Times New Roman" pitchFamily="18" charset="0"/>
              </a:rPr>
              <a:t>)&gt;</a:t>
            </a:r>
            <a:r>
              <a:rPr lang="en-US" altLang="zh-CN" sz="2400" i="1" dirty="0">
                <a:latin typeface="Times New Roman" pitchFamily="18" charset="0"/>
              </a:rPr>
              <a:t>P</a:t>
            </a:r>
            <a:r>
              <a:rPr lang="en-US" altLang="zh-CN" sz="2400" baseline="-25000" dirty="0">
                <a:latin typeface="Times New Roman" pitchFamily="18" charset="0"/>
              </a:rPr>
              <a:t>2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en-US" altLang="zh-CN" sz="2400" i="1" dirty="0" err="1">
                <a:latin typeface="Times New Roman" pitchFamily="18" charset="0"/>
              </a:rPr>
              <a:t>T</a:t>
            </a:r>
            <a:r>
              <a:rPr lang="en-US" altLang="zh-CN" sz="2400" i="1" baseline="-25000" dirty="0" err="1">
                <a:latin typeface="Times New Roman" pitchFamily="18" charset="0"/>
              </a:rPr>
              <a:t>k</a:t>
            </a:r>
            <a:r>
              <a:rPr lang="en-US" altLang="zh-CN" sz="2400" dirty="0">
                <a:latin typeface="Times New Roman" pitchFamily="18" charset="0"/>
              </a:rPr>
              <a:t>)</a:t>
            </a:r>
            <a:endParaRPr lang="zh-CN" altLang="en-US" sz="2400" dirty="0">
              <a:latin typeface="Times New Roman" pitchFamily="18" charset="0"/>
            </a:endParaRPr>
          </a:p>
        </p:txBody>
      </p:sp>
      <p:sp>
        <p:nvSpPr>
          <p:cNvPr id="253972" name="Rectangle 20"/>
          <p:cNvSpPr>
            <a:spLocks noGrp="1" noChangeArrowheads="1"/>
          </p:cNvSpPr>
          <p:nvPr>
            <p:ph type="title"/>
          </p:nvPr>
        </p:nvSpPr>
        <p:spPr>
          <a:xfrm>
            <a:off x="206375" y="188913"/>
            <a:ext cx="8613775" cy="6477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一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导言</a:t>
            </a:r>
          </a:p>
        </p:txBody>
      </p:sp>
      <p:graphicFrame>
        <p:nvGraphicFramePr>
          <p:cNvPr id="74755" name="Object 3"/>
          <p:cNvGraphicFramePr>
            <a:graphicFrameLocks noChangeAspect="1"/>
          </p:cNvGraphicFramePr>
          <p:nvPr/>
        </p:nvGraphicFramePr>
        <p:xfrm>
          <a:off x="1457102" y="4077072"/>
          <a:ext cx="5491162" cy="157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43200" imgH="787320" progId="">
                  <p:embed/>
                </p:oleObj>
              </mc:Choice>
              <mc:Fallback>
                <p:oleObj name="Equation" r:id="rId2" imgW="2743200" imgH="78732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7102" y="4077072"/>
                        <a:ext cx="5491162" cy="157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Ripple">
  <a:themeElements>
    <a:clrScheme name="Ripple 3">
      <a:dk1>
        <a:srgbClr val="008AE8"/>
      </a:dk1>
      <a:lt1>
        <a:srgbClr val="FFFFFF"/>
      </a:lt1>
      <a:dk2>
        <a:srgbClr val="0068AE"/>
      </a:dk2>
      <a:lt2>
        <a:srgbClr val="CCECFF"/>
      </a:lt2>
      <a:accent1>
        <a:srgbClr val="009999"/>
      </a:accent1>
      <a:accent2>
        <a:srgbClr val="0088E4"/>
      </a:accent2>
      <a:accent3>
        <a:srgbClr val="AAB9D3"/>
      </a:accent3>
      <a:accent4>
        <a:srgbClr val="DADADA"/>
      </a:accent4>
      <a:accent5>
        <a:srgbClr val="AACACA"/>
      </a:accent5>
      <a:accent6>
        <a:srgbClr val="007BCF"/>
      </a:accent6>
      <a:hlink>
        <a:srgbClr val="99FF99"/>
      </a:hlink>
      <a:folHlink>
        <a:srgbClr val="AFE1FF"/>
      </a:folHlink>
    </a:clrScheme>
    <a:fontScheme name="Ripple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812800" marR="0" indent="-812800" algn="l" defTabSz="914400" rtl="0" eaLnBrk="1" fontAlgn="base" latinLnBrk="0" hangingPunct="1">
          <a:lnSpc>
            <a:spcPct val="12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80000"/>
          <a:buFont typeface="Wingdings" pitchFamily="2" charset="2"/>
          <a:buNone/>
          <a:tabLst/>
          <a:defRPr kumimoji="0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812800" marR="0" indent="-812800" algn="l" defTabSz="914400" rtl="0" eaLnBrk="1" fontAlgn="base" latinLnBrk="0" hangingPunct="1">
          <a:lnSpc>
            <a:spcPct val="12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80000"/>
          <a:buFont typeface="Wingdings" pitchFamily="2" charset="2"/>
          <a:buNone/>
          <a:tabLst/>
          <a:defRPr kumimoji="0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Ripple 1">
        <a:dk1>
          <a:srgbClr val="2B2B85"/>
        </a:dk1>
        <a:lt1>
          <a:srgbClr val="FFFFFF"/>
        </a:lt1>
        <a:dk2>
          <a:srgbClr val="00254A"/>
        </a:dk2>
        <a:lt2>
          <a:srgbClr val="C0C0C0"/>
        </a:lt2>
        <a:accent1>
          <a:srgbClr val="0099FF"/>
        </a:accent1>
        <a:accent2>
          <a:srgbClr val="006699"/>
        </a:accent2>
        <a:accent3>
          <a:srgbClr val="AAACB1"/>
        </a:accent3>
        <a:accent4>
          <a:srgbClr val="DADADA"/>
        </a:accent4>
        <a:accent5>
          <a:srgbClr val="AACAFF"/>
        </a:accent5>
        <a:accent6>
          <a:srgbClr val="005C8A"/>
        </a:accent6>
        <a:hlink>
          <a:srgbClr val="99CCFF"/>
        </a:hlink>
        <a:folHlink>
          <a:srgbClr val="8F8FB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2">
        <a:dk1>
          <a:srgbClr val="3B4B5D"/>
        </a:dk1>
        <a:lt1>
          <a:srgbClr val="FFFFFF"/>
        </a:lt1>
        <a:dk2>
          <a:srgbClr val="466886"/>
        </a:dk2>
        <a:lt2>
          <a:srgbClr val="CCECFF"/>
        </a:lt2>
        <a:accent1>
          <a:srgbClr val="6D9D97"/>
        </a:accent1>
        <a:accent2>
          <a:srgbClr val="53718C"/>
        </a:accent2>
        <a:accent3>
          <a:srgbClr val="B0B9C3"/>
        </a:accent3>
        <a:accent4>
          <a:srgbClr val="DADADA"/>
        </a:accent4>
        <a:accent5>
          <a:srgbClr val="BACCC9"/>
        </a:accent5>
        <a:accent6>
          <a:srgbClr val="4A667E"/>
        </a:accent6>
        <a:hlink>
          <a:srgbClr val="99CCFF"/>
        </a:hlink>
        <a:folHlink>
          <a:srgbClr val="A97CF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3">
        <a:dk1>
          <a:srgbClr val="008AE8"/>
        </a:dk1>
        <a:lt1>
          <a:srgbClr val="FFFFFF"/>
        </a:lt1>
        <a:dk2>
          <a:srgbClr val="0068AE"/>
        </a:dk2>
        <a:lt2>
          <a:srgbClr val="CCECFF"/>
        </a:lt2>
        <a:accent1>
          <a:srgbClr val="009999"/>
        </a:accent1>
        <a:accent2>
          <a:srgbClr val="0088E4"/>
        </a:accent2>
        <a:accent3>
          <a:srgbClr val="AAB9D3"/>
        </a:accent3>
        <a:accent4>
          <a:srgbClr val="DADADA"/>
        </a:accent4>
        <a:accent5>
          <a:srgbClr val="AACACA"/>
        </a:accent5>
        <a:accent6>
          <a:srgbClr val="007BCF"/>
        </a:accent6>
        <a:hlink>
          <a:srgbClr val="99FF99"/>
        </a:hlink>
        <a:folHlink>
          <a:srgbClr val="AFE1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4">
        <a:dk1>
          <a:srgbClr val="9B69FF"/>
        </a:dk1>
        <a:lt1>
          <a:srgbClr val="FFFFFF"/>
        </a:lt1>
        <a:dk2>
          <a:srgbClr val="666699"/>
        </a:dk2>
        <a:lt2>
          <a:srgbClr val="D9D9FF"/>
        </a:lt2>
        <a:accent1>
          <a:srgbClr val="66CCFF"/>
        </a:accent1>
        <a:accent2>
          <a:srgbClr val="9966FF"/>
        </a:accent2>
        <a:accent3>
          <a:srgbClr val="B8B8CA"/>
        </a:accent3>
        <a:accent4>
          <a:srgbClr val="DADADA"/>
        </a:accent4>
        <a:accent5>
          <a:srgbClr val="B8E2FF"/>
        </a:accent5>
        <a:accent6>
          <a:srgbClr val="8A5CE7"/>
        </a:accent6>
        <a:hlink>
          <a:srgbClr val="0099CC"/>
        </a:hlink>
        <a:folHlink>
          <a:srgbClr val="00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5">
        <a:dk1>
          <a:srgbClr val="008080"/>
        </a:dk1>
        <a:lt1>
          <a:srgbClr val="FFFFFF"/>
        </a:lt1>
        <a:dk2>
          <a:srgbClr val="006666"/>
        </a:dk2>
        <a:lt2>
          <a:srgbClr val="FFFFCC"/>
        </a:lt2>
        <a:accent1>
          <a:srgbClr val="0099FF"/>
        </a:accent1>
        <a:accent2>
          <a:srgbClr val="008080"/>
        </a:accent2>
        <a:accent3>
          <a:srgbClr val="AAB8B8"/>
        </a:accent3>
        <a:accent4>
          <a:srgbClr val="DADADA"/>
        </a:accent4>
        <a:accent5>
          <a:srgbClr val="AACAFF"/>
        </a:accent5>
        <a:accent6>
          <a:srgbClr val="007373"/>
        </a:accent6>
        <a:hlink>
          <a:srgbClr val="1ACE9F"/>
        </a:hlink>
        <a:folHlink>
          <a:srgbClr val="A5B5C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6">
        <a:dk1>
          <a:srgbClr val="CDD9D1"/>
        </a:dk1>
        <a:lt1>
          <a:srgbClr val="FFFFFF"/>
        </a:lt1>
        <a:dk2>
          <a:srgbClr val="A3BBA9"/>
        </a:dk2>
        <a:lt2>
          <a:srgbClr val="007D80"/>
        </a:lt2>
        <a:accent1>
          <a:srgbClr val="9CA8A4"/>
        </a:accent1>
        <a:accent2>
          <a:srgbClr val="CBD7CE"/>
        </a:accent2>
        <a:accent3>
          <a:srgbClr val="CEDAD1"/>
        </a:accent3>
        <a:accent4>
          <a:srgbClr val="DADADA"/>
        </a:accent4>
        <a:accent5>
          <a:srgbClr val="CBD1CF"/>
        </a:accent5>
        <a:accent6>
          <a:srgbClr val="B8C3BA"/>
        </a:accent6>
        <a:hlink>
          <a:srgbClr val="0099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7">
        <a:dk1>
          <a:srgbClr val="686B5D"/>
        </a:dk1>
        <a:lt1>
          <a:srgbClr val="DCDAD0"/>
        </a:lt1>
        <a:dk2>
          <a:srgbClr val="525040"/>
        </a:dk2>
        <a:lt2>
          <a:srgbClr val="D3D2A6"/>
        </a:lt2>
        <a:accent1>
          <a:srgbClr val="5D8770"/>
        </a:accent1>
        <a:accent2>
          <a:srgbClr val="686B5D"/>
        </a:accent2>
        <a:accent3>
          <a:srgbClr val="B3B3AF"/>
        </a:accent3>
        <a:accent4>
          <a:srgbClr val="BCBAB1"/>
        </a:accent4>
        <a:accent5>
          <a:srgbClr val="B6C3BB"/>
        </a:accent5>
        <a:accent6>
          <a:srgbClr val="5E6053"/>
        </a:accent6>
        <a:hlink>
          <a:srgbClr val="85B7A9"/>
        </a:hlink>
        <a:folHlink>
          <a:srgbClr val="B8936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8">
        <a:dk1>
          <a:srgbClr val="000000"/>
        </a:dk1>
        <a:lt1>
          <a:srgbClr val="EAEAEA"/>
        </a:lt1>
        <a:dk2>
          <a:srgbClr val="000000"/>
        </a:dk2>
        <a:lt2>
          <a:srgbClr val="B2B2B2"/>
        </a:lt2>
        <a:accent1>
          <a:srgbClr val="A4BCC4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CFDADE"/>
        </a:accent5>
        <a:accent6>
          <a:srgbClr val="E7E7E7"/>
        </a:accent6>
        <a:hlink>
          <a:srgbClr val="0066FF"/>
        </a:hlink>
        <a:folHlink>
          <a:srgbClr val="00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pple 9">
        <a:dk1>
          <a:srgbClr val="000000"/>
        </a:dk1>
        <a:lt1>
          <a:srgbClr val="D7D1B9"/>
        </a:lt1>
        <a:dk2>
          <a:srgbClr val="B39257"/>
        </a:dk2>
        <a:lt2>
          <a:srgbClr val="B1A887"/>
        </a:lt2>
        <a:accent1>
          <a:srgbClr val="FFCC66"/>
        </a:accent1>
        <a:accent2>
          <a:srgbClr val="E6E3AC"/>
        </a:accent2>
        <a:accent3>
          <a:srgbClr val="E8E5D9"/>
        </a:accent3>
        <a:accent4>
          <a:srgbClr val="000000"/>
        </a:accent4>
        <a:accent5>
          <a:srgbClr val="FFE2B8"/>
        </a:accent5>
        <a:accent6>
          <a:srgbClr val="D0CE9B"/>
        </a:accent6>
        <a:hlink>
          <a:srgbClr val="666633"/>
        </a:hlink>
        <a:folHlink>
          <a:srgbClr val="9C9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14099</TotalTime>
  <Words>2037</Words>
  <Application>Microsoft Macintosh PowerPoint</Application>
  <PresentationFormat>全屏显示(4:3)</PresentationFormat>
  <Paragraphs>414</Paragraphs>
  <Slides>33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2" baseType="lpstr">
      <vt:lpstr>华文新魏</vt:lpstr>
      <vt:lpstr>楷体_GB2312</vt:lpstr>
      <vt:lpstr>宋体</vt:lpstr>
      <vt:lpstr>Arial</vt:lpstr>
      <vt:lpstr>Cambria Math</vt:lpstr>
      <vt:lpstr>Times New Roman</vt:lpstr>
      <vt:lpstr>Wingdings</vt:lpstr>
      <vt:lpstr>Ripple</vt:lpstr>
      <vt:lpstr>Equation</vt:lpstr>
      <vt:lpstr>第四章 模拟退火</vt:lpstr>
      <vt:lpstr>一.导言</vt:lpstr>
      <vt:lpstr>一.导言</vt:lpstr>
      <vt:lpstr>一.导言</vt:lpstr>
      <vt:lpstr>一.导言</vt:lpstr>
      <vt:lpstr>一.导言</vt:lpstr>
      <vt:lpstr>一.导言</vt:lpstr>
      <vt:lpstr>一.导言</vt:lpstr>
      <vt:lpstr>一.导言</vt:lpstr>
      <vt:lpstr>一.导言</vt:lpstr>
      <vt:lpstr>一.导言</vt:lpstr>
      <vt:lpstr>一.导言</vt:lpstr>
      <vt:lpstr>一.导言</vt:lpstr>
      <vt:lpstr>一.导言</vt:lpstr>
      <vt:lpstr>一.导言</vt:lpstr>
      <vt:lpstr>一.导言</vt:lpstr>
      <vt:lpstr>一.导言</vt:lpstr>
      <vt:lpstr>二.基本算法框架</vt:lpstr>
      <vt:lpstr>二.基本算法框架</vt:lpstr>
      <vt:lpstr>二.基本算法框架</vt:lpstr>
      <vt:lpstr>二.基本算法框架</vt:lpstr>
      <vt:lpstr>二.基本算法框架</vt:lpstr>
      <vt:lpstr>二.基本算法框架</vt:lpstr>
      <vt:lpstr>二.基本算法框架</vt:lpstr>
      <vt:lpstr>二.基本算法框架</vt:lpstr>
      <vt:lpstr>三.算法举例</vt:lpstr>
      <vt:lpstr>三.算法举例</vt:lpstr>
      <vt:lpstr>三.算法举例</vt:lpstr>
      <vt:lpstr>三.算法举例</vt:lpstr>
      <vt:lpstr>三.算法举例</vt:lpstr>
      <vt:lpstr>三.算法举例</vt:lpstr>
      <vt:lpstr>三.算法举例</vt:lpstr>
      <vt:lpstr>三.算法举例</vt:lpstr>
    </vt:vector>
  </TitlesOfParts>
  <Company>NEU Systems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智能优化方法</dc:title>
  <dc:creator>Junwei Wang</dc:creator>
  <cp:lastModifiedBy>萱 王</cp:lastModifiedBy>
  <cp:revision>1459</cp:revision>
  <cp:lastPrinted>2019-11-13T07:46:21Z</cp:lastPrinted>
  <dcterms:created xsi:type="dcterms:W3CDTF">2003-07-20T06:30:34Z</dcterms:created>
  <dcterms:modified xsi:type="dcterms:W3CDTF">2022-05-14T16:08:35Z</dcterms:modified>
</cp:coreProperties>
</file>