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4"/>
  </p:notesMasterIdLst>
  <p:handoutMasterIdLst>
    <p:handoutMasterId r:id="rId25"/>
  </p:handoutMasterIdLst>
  <p:sldIdLst>
    <p:sldId id="528" r:id="rId2"/>
    <p:sldId id="597" r:id="rId3"/>
    <p:sldId id="629" r:id="rId4"/>
    <p:sldId id="630" r:id="rId5"/>
    <p:sldId id="631" r:id="rId6"/>
    <p:sldId id="632" r:id="rId7"/>
    <p:sldId id="633" r:id="rId8"/>
    <p:sldId id="634" r:id="rId9"/>
    <p:sldId id="635" r:id="rId10"/>
    <p:sldId id="636" r:id="rId11"/>
    <p:sldId id="599" r:id="rId12"/>
    <p:sldId id="601" r:id="rId13"/>
    <p:sldId id="637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FF6600"/>
    <a:srgbClr val="B5E3F3"/>
    <a:srgbClr val="E3D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 autoAdjust="0"/>
    <p:restoredTop sz="82061" autoAdjust="0"/>
  </p:normalViewPr>
  <p:slideViewPr>
    <p:cSldViewPr>
      <p:cViewPr varScale="1">
        <p:scale>
          <a:sx n="133" d="100"/>
          <a:sy n="133" d="100"/>
        </p:scale>
        <p:origin x="249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70"/>
    </p:cViewPr>
  </p:sorterViewPr>
  <p:notesViewPr>
    <p:cSldViewPr>
      <p:cViewPr varScale="1">
        <p:scale>
          <a:sx n="63" d="100"/>
          <a:sy n="63" d="100"/>
        </p:scale>
        <p:origin x="-199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DA07B09-9223-444F-B851-A91A144902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250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10A1375-1992-43FA-BE6E-CCFDAEE06E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58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1303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637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300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5580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8413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5031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6451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1967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9491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429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6353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883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766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17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986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292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76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75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730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875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875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125C6-6CE4-4FFC-A25E-869DE9BF22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DAAE2-B789-4F46-A728-120D70543E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0D42-3945-4759-AD37-63AD6264F0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59B8C-F31F-43BE-855D-0F2DD4A830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9A08E-36C7-4597-A3A0-FD8DCE368A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66E34-0829-4D80-9525-9440AA5624F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221A4-8F41-426A-8A66-2F5BE79F8F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F76D-944E-44EE-9F15-B5B67D28DB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06B7-3483-4FD1-9BFF-B4F32C033C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70BEC-AD69-4699-9FDE-78B8DD1703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0B129-7AFD-4F23-8EB4-1B6AA05B9B0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B8D7E-F7E9-40C1-B4CA-B185044779E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86436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4106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7864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7864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2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3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7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8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7864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6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9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86487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8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9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0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1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2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3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4117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86495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6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7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8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864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65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65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65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65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600EDF8D-5208-42AC-843C-E8309324FA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1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.png"/><Relationship Id="rId9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26839-3BE9-4C17-997A-AC7E65DEEE96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遗传规划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Times New Roman" pitchFamily="18" charset="0"/>
                <a:ea typeface="+mj-ea"/>
                <a:cs typeface="Times New Roman" pitchFamily="18" charset="0"/>
              </a:rPr>
              <a:t>基于树的编码方法</a:t>
            </a:r>
            <a:endParaRPr lang="en-US" altLang="zh-CN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中个体编码是线性结构（字符串，整数串，实数向量，排列）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中树形编码是非线性结构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中个体的大小是固定的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中树形结构是根据深度和宽度变化的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1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基于树的编码方法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函数集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1866900" lvl="3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算术运算符：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-, *, %</a:t>
            </a:r>
          </a:p>
          <a:p>
            <a:pPr marL="1866900" lvl="3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超越函数：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sin, cos, tan, log,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6900" lvl="3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布尔表达式：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or, not</a:t>
            </a:r>
          </a:p>
          <a:p>
            <a:pPr marL="1866900" lvl="3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If-then-else,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-Case</a:t>
            </a:r>
          </a:p>
          <a:p>
            <a:pPr marL="1866900" lvl="3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循环表达式：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Do-until, While-do, For-do</a:t>
            </a:r>
          </a:p>
          <a:p>
            <a:pPr marL="1866900" lvl="3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控制转移说明：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to, Call, Jump</a:t>
            </a:r>
          </a:p>
          <a:p>
            <a:pPr marL="1866900" lvl="3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变量赋值函数：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a:=, Read, Write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终止集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1866900" lvl="3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6900" lvl="3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6900" lvl="3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endParaRPr lang="en-US" altLang="zh-CN" sz="2400" b="1" dirty="0">
              <a:solidFill>
                <a:srgbClr val="FFFF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基于树的编码方法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个体的产生</a:t>
            </a:r>
            <a:endParaRPr lang="en-US" altLang="zh-CN" b="1" dirty="0">
              <a:solidFill>
                <a:srgbClr val="FFFFFF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5576" y="2420888"/>
            <a:ext cx="8136904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Step 1    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从函数集</a:t>
            </a: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中选择根结点；</a:t>
            </a:r>
            <a:endParaRPr lang="en-US" altLang="zh-CN" sz="24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 2    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根据给定的最大深度分别从函数集</a:t>
            </a: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和终止</a:t>
            </a:r>
            <a:endParaRPr lang="en-US" altLang="zh-CN" sz="24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</a:t>
            </a: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中选择元素</a:t>
            </a:r>
            <a:endParaRPr lang="en-US" altLang="zh-CN" sz="24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1) 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如果待定结点深度小于给定的最大深度，从</a:t>
            </a:r>
            <a:endParaRPr lang="en-US" altLang="zh-CN" sz="24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函数集</a:t>
            </a: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及终止集</a:t>
            </a: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的并集</a:t>
            </a: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F∪T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中选取结点</a:t>
            </a:r>
            <a:endParaRPr lang="en-US" altLang="zh-CN" sz="24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2)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如果待定结点深度等于给定的最大深度，从</a:t>
            </a:r>
            <a:endParaRPr lang="en-US" altLang="zh-CN" sz="24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终止集</a:t>
            </a:r>
            <a:r>
              <a:rPr lang="en-US" altLang="zh-CN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中选取结点</a:t>
            </a:r>
            <a:endParaRPr lang="en-US" altLang="zh-CN" sz="24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遗传运算策略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同时采用交叉和变异运算来产生新个体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probabilistically</a:t>
            </a:r>
          </a:p>
          <a:p>
            <a:pPr marL="1009650" lvl="1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仅考虑采用一种运算来产生新个体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 OR mutation</a:t>
            </a: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probabilistically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9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97456" y="1196752"/>
            <a:ext cx="3394424" cy="4824536"/>
            <a:chOff x="97456" y="1196752"/>
            <a:chExt cx="3394424" cy="4824536"/>
          </a:xfrm>
        </p:grpSpPr>
        <p:sp>
          <p:nvSpPr>
            <p:cNvPr id="3" name="文本框 2"/>
            <p:cNvSpPr txBox="1"/>
            <p:nvPr/>
          </p:nvSpPr>
          <p:spPr>
            <a:xfrm>
              <a:off x="1331880" y="1300698"/>
              <a:ext cx="21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populatin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size?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>
              <a:off x="2401712" y="1658944"/>
              <a:ext cx="120" cy="360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文本框 8"/>
            <p:cNvSpPr txBox="1"/>
            <p:nvPr/>
          </p:nvSpPr>
          <p:spPr>
            <a:xfrm>
              <a:off x="1321592" y="2040752"/>
              <a:ext cx="2160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two individuals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 flipH="1">
              <a:off x="2391424" y="2379024"/>
              <a:ext cx="120" cy="360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文本框 10"/>
            <p:cNvSpPr txBox="1"/>
            <p:nvPr/>
          </p:nvSpPr>
          <p:spPr>
            <a:xfrm>
              <a:off x="1321832" y="2740776"/>
              <a:ext cx="216000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crossover with probability pc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H="1">
              <a:off x="2391664" y="3325176"/>
              <a:ext cx="120" cy="360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文本框 13"/>
            <p:cNvSpPr txBox="1"/>
            <p:nvPr/>
          </p:nvSpPr>
          <p:spPr>
            <a:xfrm>
              <a:off x="1319920" y="3708321"/>
              <a:ext cx="216000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mutation with probability pm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H="1">
              <a:off x="2403384" y="4303144"/>
              <a:ext cx="120" cy="360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1331640" y="4696337"/>
              <a:ext cx="216000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offspring to intermediate pool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>
              <a:off x="2403384" y="5291160"/>
              <a:ext cx="120" cy="360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1331640" y="5682734"/>
              <a:ext cx="2160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=i+2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肘形连接符 18"/>
            <p:cNvCxnSpPr>
              <a:stCxn id="18" idx="3"/>
              <a:endCxn id="3" idx="3"/>
            </p:cNvCxnSpPr>
            <p:nvPr/>
          </p:nvCxnSpPr>
          <p:spPr bwMode="auto">
            <a:xfrm flipV="1">
              <a:off x="3491640" y="1480698"/>
              <a:ext cx="240" cy="4371313"/>
            </a:xfrm>
            <a:prstGeom prst="bentConnector3">
              <a:avLst>
                <a:gd name="adj1" fmla="val 141405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971600" y="1480698"/>
              <a:ext cx="360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文本框 22"/>
            <p:cNvSpPr txBox="1"/>
            <p:nvPr/>
          </p:nvSpPr>
          <p:spPr>
            <a:xfrm>
              <a:off x="97456" y="1218185"/>
              <a:ext cx="122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generation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1600" y="119675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21408" y="165798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796256" y="1232597"/>
            <a:ext cx="21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size?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H="1">
            <a:off x="6866088" y="1590843"/>
            <a:ext cx="120" cy="36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5785968" y="1972651"/>
            <a:ext cx="216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variation op. probabilistically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32" idx="2"/>
            <a:endCxn id="34" idx="0"/>
          </p:cNvCxnSpPr>
          <p:nvPr/>
        </p:nvCxnSpPr>
        <p:spPr bwMode="auto">
          <a:xfrm flipH="1">
            <a:off x="5580232" y="2557426"/>
            <a:ext cx="1285736" cy="253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4500232" y="2811091"/>
            <a:ext cx="216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individual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H="1">
            <a:off x="5621856" y="3861048"/>
            <a:ext cx="120" cy="36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4535976" y="3505176"/>
            <a:ext cx="216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mutation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5644537" y="4826127"/>
            <a:ext cx="120" cy="36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4542096" y="4221088"/>
            <a:ext cx="216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offspring to intermediate pool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42096" y="5206391"/>
            <a:ext cx="216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肘形连接符 40"/>
          <p:cNvCxnSpPr>
            <a:stCxn id="40" idx="2"/>
            <a:endCxn id="30" idx="3"/>
          </p:cNvCxnSpPr>
          <p:nvPr/>
        </p:nvCxnSpPr>
        <p:spPr bwMode="auto">
          <a:xfrm rot="5400000" flipH="1" flipV="1">
            <a:off x="4723002" y="2311691"/>
            <a:ext cx="4132348" cy="2334160"/>
          </a:xfrm>
          <a:prstGeom prst="bentConnector4">
            <a:avLst>
              <a:gd name="adj1" fmla="val -10395"/>
              <a:gd name="adj2" fmla="val 14724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>
            <a:off x="5435976" y="1412597"/>
            <a:ext cx="36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4561832" y="1150084"/>
            <a:ext cx="122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generation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35976" y="112865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5784" y="158988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5615818" y="3147912"/>
            <a:ext cx="120" cy="36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6762624" y="2805146"/>
            <a:ext cx="216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two individuals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H="1">
            <a:off x="7884248" y="3855103"/>
            <a:ext cx="120" cy="36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文本框 51"/>
          <p:cNvSpPr txBox="1"/>
          <p:nvPr/>
        </p:nvSpPr>
        <p:spPr>
          <a:xfrm>
            <a:off x="6798368" y="3499231"/>
            <a:ext cx="216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crossover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flipH="1">
            <a:off x="7906929" y="4820182"/>
            <a:ext cx="120" cy="36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文本框 53"/>
          <p:cNvSpPr txBox="1"/>
          <p:nvPr/>
        </p:nvSpPr>
        <p:spPr>
          <a:xfrm>
            <a:off x="6804488" y="4215143"/>
            <a:ext cx="216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offspring to intermediate pool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804488" y="5200446"/>
            <a:ext cx="216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flipH="1">
            <a:off x="7878210" y="3141967"/>
            <a:ext cx="120" cy="36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stCxn id="32" idx="2"/>
            <a:endCxn id="50" idx="0"/>
          </p:cNvCxnSpPr>
          <p:nvPr/>
        </p:nvCxnSpPr>
        <p:spPr bwMode="auto">
          <a:xfrm>
            <a:off x="6865968" y="2557426"/>
            <a:ext cx="976656" cy="2477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3959" name="直接箭头连接符 253958"/>
          <p:cNvCxnSpPr>
            <a:stCxn id="55" idx="2"/>
          </p:cNvCxnSpPr>
          <p:nvPr/>
        </p:nvCxnSpPr>
        <p:spPr bwMode="auto">
          <a:xfrm>
            <a:off x="7884488" y="5539000"/>
            <a:ext cx="0" cy="432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3960" name="文本框 253959"/>
          <p:cNvSpPr txBox="1"/>
          <p:nvPr/>
        </p:nvSpPr>
        <p:spPr>
          <a:xfrm>
            <a:off x="5199976" y="251723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620000" y="248895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61" name="文本框 253960"/>
          <p:cNvSpPr txBox="1"/>
          <p:nvPr/>
        </p:nvSpPr>
        <p:spPr>
          <a:xfrm>
            <a:off x="1357576" y="6309320"/>
            <a:ext cx="235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flowchart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611061" y="6241252"/>
            <a:ext cx="235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 flowchart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9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遗传运算策略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变异</a:t>
            </a:r>
            <a:endParaRPr lang="en-US" altLang="zh-CN" b="1" dirty="0">
              <a:solidFill>
                <a:srgbClr val="FFFFFF"/>
              </a:solidFill>
              <a:latin typeface="+mn-ea"/>
              <a:cs typeface="Times New Roman" pitchFamily="18" charset="0"/>
            </a:endParaRP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randomly chosen subtree by randomly generated tree</a:t>
            </a:r>
          </a:p>
        </p:txBody>
      </p:sp>
    </p:spTree>
    <p:extLst>
      <p:ext uri="{BB962C8B-B14F-4D97-AF65-F5344CB8AC3E}">
        <p14:creationId xmlns:p14="http://schemas.microsoft.com/office/powerpoint/2010/main" val="116431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9A08E-36C7-4597-A3A0-FD8DCE368AF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959664" y="1484784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5720" y="227691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89648" y="1772816"/>
            <a:ext cx="1080000" cy="541061"/>
            <a:chOff x="2317287" y="1771715"/>
            <a:chExt cx="1080000" cy="541061"/>
          </a:xfrm>
        </p:grpSpPr>
        <p:cxnSp>
          <p:nvCxnSpPr>
            <p:cNvPr id="8" name="直接连接符 7"/>
            <p:cNvCxnSpPr/>
            <p:nvPr/>
          </p:nvCxnSpPr>
          <p:spPr bwMode="auto">
            <a:xfrm flipH="1">
              <a:off x="2317287" y="1772776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 flipH="1" flipV="1">
              <a:off x="2857287" y="1771715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383552" y="2348880"/>
                <a:ext cx="36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52" y="2348880"/>
                <a:ext cx="360000" cy="36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1095616" y="2744984"/>
            <a:ext cx="864000" cy="540000"/>
            <a:chOff x="1885287" y="2704785"/>
            <a:chExt cx="864000" cy="540000"/>
          </a:xfrm>
        </p:grpSpPr>
        <p:cxnSp>
          <p:nvCxnSpPr>
            <p:cNvPr id="12" name="直接连接符 11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2319752" y="2672976"/>
            <a:ext cx="864000" cy="540000"/>
            <a:chOff x="1885287" y="2704785"/>
            <a:chExt cx="864000" cy="540000"/>
          </a:xfrm>
        </p:grpSpPr>
        <p:cxnSp>
          <p:nvCxnSpPr>
            <p:cNvPr id="15" name="直接连接符 14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899592" y="333522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743632" y="3316922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32" y="3316922"/>
                <a:ext cx="36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2103632" y="3298815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3752" y="328046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15600" y="3681088"/>
            <a:ext cx="864000" cy="540000"/>
            <a:chOff x="1885287" y="2704785"/>
            <a:chExt cx="864000" cy="540000"/>
          </a:xfrm>
        </p:grpSpPr>
        <p:cxnSp>
          <p:nvCxnSpPr>
            <p:cNvPr id="22" name="直接连接符 21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文本框 23"/>
          <p:cNvSpPr txBox="1"/>
          <p:nvPr/>
        </p:nvSpPr>
        <p:spPr>
          <a:xfrm>
            <a:off x="1599576" y="4239439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27608" y="42210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58758" y="3653638"/>
            <a:ext cx="864000" cy="540000"/>
            <a:chOff x="1885287" y="2704785"/>
            <a:chExt cx="864000" cy="540000"/>
          </a:xfrm>
        </p:grpSpPr>
        <p:cxnSp>
          <p:nvCxnSpPr>
            <p:cNvPr id="27" name="直接连接符 26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文本框 28"/>
          <p:cNvSpPr txBox="1"/>
          <p:nvPr/>
        </p:nvSpPr>
        <p:spPr>
          <a:xfrm>
            <a:off x="2751704" y="42210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43792" y="42210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290758" y="4648648"/>
            <a:ext cx="864000" cy="540000"/>
            <a:chOff x="1885287" y="2704785"/>
            <a:chExt cx="864000" cy="540000"/>
          </a:xfrm>
        </p:grpSpPr>
        <p:cxnSp>
          <p:nvCxnSpPr>
            <p:cNvPr id="32" name="直接连接符 31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文本框 33"/>
          <p:cNvSpPr txBox="1"/>
          <p:nvPr/>
        </p:nvSpPr>
        <p:spPr>
          <a:xfrm>
            <a:off x="3023973" y="52481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75840" y="526113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2771800" y="3229538"/>
            <a:ext cx="827038" cy="5595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12800" marR="0" indent="-8128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68232" y="1637184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444288" y="242931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498216" y="1925216"/>
            <a:ext cx="1080000" cy="541061"/>
            <a:chOff x="2317287" y="1771715"/>
            <a:chExt cx="1080000" cy="541061"/>
          </a:xfrm>
        </p:grpSpPr>
        <p:cxnSp>
          <p:nvCxnSpPr>
            <p:cNvPr id="40" name="直接连接符 39"/>
            <p:cNvCxnSpPr/>
            <p:nvPr/>
          </p:nvCxnSpPr>
          <p:spPr bwMode="auto">
            <a:xfrm flipH="1">
              <a:off x="2317287" y="1772776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H="1" flipV="1">
              <a:off x="2857287" y="1771715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292120" y="2501280"/>
                <a:ext cx="36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120" y="2501280"/>
                <a:ext cx="360000" cy="36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5004184" y="2897384"/>
            <a:ext cx="864000" cy="540000"/>
            <a:chOff x="1885287" y="2704785"/>
            <a:chExt cx="864000" cy="540000"/>
          </a:xfrm>
        </p:grpSpPr>
        <p:cxnSp>
          <p:nvCxnSpPr>
            <p:cNvPr id="44" name="直接连接符 43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组合 45"/>
          <p:cNvGrpSpPr/>
          <p:nvPr/>
        </p:nvGrpSpPr>
        <p:grpSpPr>
          <a:xfrm>
            <a:off x="6228320" y="2825376"/>
            <a:ext cx="864000" cy="540000"/>
            <a:chOff x="1885287" y="2704785"/>
            <a:chExt cx="864000" cy="540000"/>
          </a:xfrm>
        </p:grpSpPr>
        <p:cxnSp>
          <p:nvCxnSpPr>
            <p:cNvPr id="47" name="直接连接符 46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文本框 48"/>
          <p:cNvSpPr txBox="1"/>
          <p:nvPr/>
        </p:nvSpPr>
        <p:spPr>
          <a:xfrm>
            <a:off x="4808160" y="348762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652200" y="3469322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200" y="3469322"/>
                <a:ext cx="36000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/>
          <p:cNvSpPr txBox="1"/>
          <p:nvPr/>
        </p:nvSpPr>
        <p:spPr>
          <a:xfrm>
            <a:off x="6012200" y="3451215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12320" y="343286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724168" y="3833488"/>
            <a:ext cx="864000" cy="540000"/>
            <a:chOff x="1885287" y="2704785"/>
            <a:chExt cx="864000" cy="540000"/>
          </a:xfrm>
        </p:grpSpPr>
        <p:cxnSp>
          <p:nvCxnSpPr>
            <p:cNvPr id="54" name="直接连接符 53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文本框 55"/>
          <p:cNvSpPr txBox="1"/>
          <p:nvPr/>
        </p:nvSpPr>
        <p:spPr>
          <a:xfrm>
            <a:off x="5508144" y="4391839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336176" y="43734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7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遗传运算策略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变异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replace randomly chosen subtree by randomly generated tree</a:t>
            </a: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two parameters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probability pm to choose mutation vs. crossover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probability to choose an internal point as the root of the subtree to be replace</a:t>
            </a: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pm is advised to be very small, like 0.05, even or 0</a:t>
            </a: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the size of the child can exceed the size of parent</a:t>
            </a:r>
          </a:p>
        </p:txBody>
      </p:sp>
    </p:spTree>
    <p:extLst>
      <p:ext uri="{BB962C8B-B14F-4D97-AF65-F5344CB8AC3E}">
        <p14:creationId xmlns:p14="http://schemas.microsoft.com/office/powerpoint/2010/main" val="305029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遗传运算策略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交叉</a:t>
            </a:r>
            <a:endParaRPr lang="en-US" altLang="zh-CN" b="1" dirty="0">
              <a:solidFill>
                <a:srgbClr val="FFFFFF"/>
              </a:solidFill>
              <a:latin typeface="+mn-ea"/>
              <a:cs typeface="Times New Roman" pitchFamily="18" charset="0"/>
            </a:endParaRP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exchange two randomly chosen subtrees among the parents</a:t>
            </a:r>
          </a:p>
        </p:txBody>
      </p:sp>
    </p:spTree>
    <p:extLst>
      <p:ext uri="{BB962C8B-B14F-4D97-AF65-F5344CB8AC3E}">
        <p14:creationId xmlns:p14="http://schemas.microsoft.com/office/powerpoint/2010/main" val="378709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9A08E-36C7-4597-A3A0-FD8DCE368AF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grpSp>
        <p:nvGrpSpPr>
          <p:cNvPr id="37" name="组合 36"/>
          <p:cNvGrpSpPr/>
          <p:nvPr/>
        </p:nvGrpSpPr>
        <p:grpSpPr>
          <a:xfrm>
            <a:off x="683568" y="188640"/>
            <a:ext cx="3528392" cy="3168352"/>
            <a:chOff x="683568" y="188640"/>
            <a:chExt cx="3436248" cy="4176464"/>
          </a:xfrm>
        </p:grpSpPr>
        <p:sp>
          <p:nvSpPr>
            <p:cNvPr id="5" name="文本框 4"/>
            <p:cNvSpPr txBox="1"/>
            <p:nvPr/>
          </p:nvSpPr>
          <p:spPr>
            <a:xfrm>
              <a:off x="1743640" y="188640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19696" y="980768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373624" y="476672"/>
              <a:ext cx="1080000" cy="541061"/>
              <a:chOff x="2317287" y="1771715"/>
              <a:chExt cx="1080000" cy="541061"/>
            </a:xfrm>
          </p:grpSpPr>
          <p:cxnSp>
            <p:nvCxnSpPr>
              <p:cNvPr id="8" name="直接连接符 7"/>
              <p:cNvCxnSpPr/>
              <p:nvPr/>
            </p:nvCxnSpPr>
            <p:spPr bwMode="auto">
              <a:xfrm flipH="1">
                <a:off x="2317287" y="1772776"/>
                <a:ext cx="540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 flipH="1" flipV="1">
                <a:off x="2857287" y="1771715"/>
                <a:ext cx="540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167528" y="1052736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28" y="1052736"/>
                  <a:ext cx="360000" cy="36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/>
            <p:cNvGrpSpPr/>
            <p:nvPr/>
          </p:nvGrpSpPr>
          <p:grpSpPr>
            <a:xfrm>
              <a:off x="879592" y="1448840"/>
              <a:ext cx="864000" cy="540000"/>
              <a:chOff x="1885287" y="2704785"/>
              <a:chExt cx="864000" cy="540000"/>
            </a:xfrm>
          </p:grpSpPr>
          <p:cxnSp>
            <p:nvCxnSpPr>
              <p:cNvPr id="12" name="直接连接符 11"/>
              <p:cNvCxnSpPr/>
              <p:nvPr/>
            </p:nvCxnSpPr>
            <p:spPr bwMode="auto">
              <a:xfrm flipH="1">
                <a:off x="1885287" y="2704785"/>
                <a:ext cx="432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 flipH="1" flipV="1">
                <a:off x="2317287" y="2704785"/>
                <a:ext cx="432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" name="组合 13"/>
            <p:cNvGrpSpPr/>
            <p:nvPr/>
          </p:nvGrpSpPr>
          <p:grpSpPr>
            <a:xfrm>
              <a:off x="2103728" y="1376832"/>
              <a:ext cx="864000" cy="540000"/>
              <a:chOff x="1885287" y="2704785"/>
              <a:chExt cx="864000" cy="540000"/>
            </a:xfrm>
          </p:grpSpPr>
          <p:cxnSp>
            <p:nvCxnSpPr>
              <p:cNvPr id="15" name="直接连接符 14"/>
              <p:cNvCxnSpPr/>
              <p:nvPr/>
            </p:nvCxnSpPr>
            <p:spPr bwMode="auto">
              <a:xfrm flipH="1">
                <a:off x="1885287" y="2704785"/>
                <a:ext cx="432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 flipH="1" flipV="1">
                <a:off x="2317287" y="2704785"/>
                <a:ext cx="432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文本框 16"/>
            <p:cNvSpPr txBox="1"/>
            <p:nvPr/>
          </p:nvSpPr>
          <p:spPr>
            <a:xfrm>
              <a:off x="683568" y="2039080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527608" y="2020778"/>
                  <a:ext cx="36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08" y="2020778"/>
                  <a:ext cx="3600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/>
            <p:cNvSpPr txBox="1"/>
            <p:nvPr/>
          </p:nvSpPr>
          <p:spPr>
            <a:xfrm>
              <a:off x="1887608" y="2002671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87728" y="1984320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99576" y="2384944"/>
              <a:ext cx="864000" cy="540000"/>
              <a:chOff x="1885287" y="2704785"/>
              <a:chExt cx="864000" cy="540000"/>
            </a:xfrm>
          </p:grpSpPr>
          <p:cxnSp>
            <p:nvCxnSpPr>
              <p:cNvPr id="22" name="直接连接符 21"/>
              <p:cNvCxnSpPr/>
              <p:nvPr/>
            </p:nvCxnSpPr>
            <p:spPr bwMode="auto">
              <a:xfrm flipH="1">
                <a:off x="1885287" y="2704785"/>
                <a:ext cx="432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 flipH="1" flipV="1">
                <a:off x="2317287" y="2704785"/>
                <a:ext cx="432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文本框 23"/>
            <p:cNvSpPr txBox="1"/>
            <p:nvPr/>
          </p:nvSpPr>
          <p:spPr>
            <a:xfrm>
              <a:off x="1383552" y="2943295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11584" y="2924944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642734" y="2357494"/>
              <a:ext cx="864000" cy="540000"/>
              <a:chOff x="1885287" y="2704785"/>
              <a:chExt cx="864000" cy="540000"/>
            </a:xfrm>
          </p:grpSpPr>
          <p:cxnSp>
            <p:nvCxnSpPr>
              <p:cNvPr id="27" name="直接连接符 26"/>
              <p:cNvCxnSpPr/>
              <p:nvPr/>
            </p:nvCxnSpPr>
            <p:spPr bwMode="auto">
              <a:xfrm flipH="1">
                <a:off x="1885287" y="2704785"/>
                <a:ext cx="432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 flipH="1" flipV="1">
                <a:off x="2317287" y="2704785"/>
                <a:ext cx="432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" name="文本框 28"/>
            <p:cNvSpPr txBox="1"/>
            <p:nvPr/>
          </p:nvSpPr>
          <p:spPr>
            <a:xfrm>
              <a:off x="2535680" y="2924944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27768" y="2924944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074734" y="3352504"/>
              <a:ext cx="864000" cy="540000"/>
              <a:chOff x="1885287" y="2704785"/>
              <a:chExt cx="864000" cy="540000"/>
            </a:xfrm>
          </p:grpSpPr>
          <p:cxnSp>
            <p:nvCxnSpPr>
              <p:cNvPr id="32" name="直接连接符 31"/>
              <p:cNvCxnSpPr/>
              <p:nvPr/>
            </p:nvCxnSpPr>
            <p:spPr bwMode="auto">
              <a:xfrm flipH="1">
                <a:off x="1885287" y="2704785"/>
                <a:ext cx="432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 flipH="1" flipV="1">
                <a:off x="2317287" y="2704785"/>
                <a:ext cx="432000" cy="540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" name="文本框 33"/>
            <p:cNvSpPr txBox="1"/>
            <p:nvPr/>
          </p:nvSpPr>
          <p:spPr>
            <a:xfrm>
              <a:off x="2807949" y="3952044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59816" y="3964994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2555776" y="1933394"/>
              <a:ext cx="827038" cy="5595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12800" marR="0" indent="-812800" algn="l" defTabSz="914400" rtl="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itchFamily="2" charset="2"/>
                <a:buNone/>
                <a:tabLst/>
              </a:pPr>
              <a:endParaRPr kumimoji="0" lang="zh-CN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908195" y="201518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499698" y="802443"/>
            <a:ext cx="369654" cy="27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28257" y="420025"/>
            <a:ext cx="1108961" cy="410460"/>
            <a:chOff x="2317287" y="1771715"/>
            <a:chExt cx="1080000" cy="541061"/>
          </a:xfrm>
        </p:grpSpPr>
        <p:cxnSp>
          <p:nvCxnSpPr>
            <p:cNvPr id="69" name="直接连接符 68"/>
            <p:cNvCxnSpPr/>
            <p:nvPr/>
          </p:nvCxnSpPr>
          <p:spPr bwMode="auto">
            <a:xfrm flipH="1">
              <a:off x="2317287" y="1772776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H="1" flipV="1">
              <a:off x="2857287" y="1771715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316635" y="857039"/>
                <a:ext cx="369654" cy="27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635" y="857039"/>
                <a:ext cx="369654" cy="273103"/>
              </a:xfrm>
              <a:prstGeom prst="rect">
                <a:avLst/>
              </a:prstGeom>
              <a:blipFill rotWithShape="0">
                <a:blip r:embed="rId5"/>
                <a:stretch>
                  <a:fillRect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5020977" y="1157532"/>
            <a:ext cx="887168" cy="409655"/>
            <a:chOff x="1885287" y="2704785"/>
            <a:chExt cx="864000" cy="540000"/>
          </a:xfrm>
        </p:grpSpPr>
        <p:cxnSp>
          <p:nvCxnSpPr>
            <p:cNvPr id="67" name="直接连接符 66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6277939" y="1102905"/>
            <a:ext cx="887168" cy="409655"/>
            <a:chOff x="1885287" y="2704785"/>
            <a:chExt cx="864000" cy="540000"/>
          </a:xfrm>
        </p:grpSpPr>
        <p:cxnSp>
          <p:nvCxnSpPr>
            <p:cNvPr id="65" name="直接连接符 64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文本框 44"/>
          <p:cNvSpPr txBox="1"/>
          <p:nvPr/>
        </p:nvSpPr>
        <p:spPr>
          <a:xfrm>
            <a:off x="4819697" y="1605300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86370" y="1591416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056024" y="1577679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80281" y="1563758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831399" y="1846856"/>
            <a:ext cx="887168" cy="409655"/>
            <a:chOff x="1885287" y="2704785"/>
            <a:chExt cx="864000" cy="540000"/>
          </a:xfrm>
        </p:grpSpPr>
        <p:cxnSp>
          <p:nvCxnSpPr>
            <p:cNvPr id="61" name="直接连接符 60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文本框 52"/>
          <p:cNvSpPr txBox="1"/>
          <p:nvPr/>
        </p:nvSpPr>
        <p:spPr>
          <a:xfrm>
            <a:off x="6721474" y="2277335"/>
            <a:ext cx="369654" cy="30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34801" y="2277335"/>
            <a:ext cx="44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012604" y="844161"/>
            <a:ext cx="849215" cy="424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12800" marR="0" indent="-8128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761687" y="3977409"/>
            <a:ext cx="369654" cy="27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353190" y="4578334"/>
            <a:ext cx="369654" cy="27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381749" y="4195916"/>
            <a:ext cx="1108961" cy="410460"/>
            <a:chOff x="2317287" y="1771715"/>
            <a:chExt cx="1080000" cy="541061"/>
          </a:xfrm>
        </p:grpSpPr>
        <p:cxnSp>
          <p:nvCxnSpPr>
            <p:cNvPr id="102" name="直接连接符 101"/>
            <p:cNvCxnSpPr/>
            <p:nvPr/>
          </p:nvCxnSpPr>
          <p:spPr bwMode="auto">
            <a:xfrm flipH="1">
              <a:off x="2317287" y="1772776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flipH="1" flipV="1">
              <a:off x="2857287" y="1771715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1170127" y="4632930"/>
                <a:ext cx="369654" cy="27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27" y="4632930"/>
                <a:ext cx="369654" cy="273103"/>
              </a:xfrm>
              <a:prstGeom prst="rect">
                <a:avLst/>
              </a:prstGeom>
              <a:blipFill rotWithShape="0">
                <a:blip r:embed="rId6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/>
          <p:cNvGrpSpPr/>
          <p:nvPr/>
        </p:nvGrpSpPr>
        <p:grpSpPr>
          <a:xfrm>
            <a:off x="874469" y="4933423"/>
            <a:ext cx="887168" cy="409655"/>
            <a:chOff x="1885287" y="2704785"/>
            <a:chExt cx="864000" cy="540000"/>
          </a:xfrm>
        </p:grpSpPr>
        <p:cxnSp>
          <p:nvCxnSpPr>
            <p:cNvPr id="100" name="直接连接符 99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>
            <a:off x="2131431" y="4878796"/>
            <a:ext cx="887168" cy="409655"/>
            <a:chOff x="1885287" y="2704785"/>
            <a:chExt cx="864000" cy="540000"/>
          </a:xfrm>
        </p:grpSpPr>
        <p:cxnSp>
          <p:nvCxnSpPr>
            <p:cNvPr id="98" name="直接连接符 97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文本框 77"/>
          <p:cNvSpPr txBox="1"/>
          <p:nvPr/>
        </p:nvSpPr>
        <p:spPr>
          <a:xfrm>
            <a:off x="673189" y="5381191"/>
            <a:ext cx="369654" cy="30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1539862" y="5367307"/>
                <a:ext cx="369654" cy="303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62" y="5367307"/>
                <a:ext cx="369654" cy="303532"/>
              </a:xfrm>
              <a:prstGeom prst="rect">
                <a:avLst/>
              </a:prstGeom>
              <a:blipFill rotWithShape="0">
                <a:blip r:embed="rId7"/>
                <a:stretch>
                  <a:fillRect l="-1667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1909516" y="5353570"/>
            <a:ext cx="369654" cy="30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833773" y="5339649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1613760" y="5643571"/>
            <a:ext cx="887168" cy="409655"/>
            <a:chOff x="1885287" y="2704785"/>
            <a:chExt cx="864000" cy="540000"/>
          </a:xfrm>
        </p:grpSpPr>
        <p:cxnSp>
          <p:nvCxnSpPr>
            <p:cNvPr id="96" name="直接连接符 95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文本框 82"/>
          <p:cNvSpPr txBox="1"/>
          <p:nvPr/>
        </p:nvSpPr>
        <p:spPr>
          <a:xfrm>
            <a:off x="1391943" y="6067147"/>
            <a:ext cx="369654" cy="30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242179" y="6053226"/>
            <a:ext cx="369654" cy="30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2684891" y="5622747"/>
            <a:ext cx="887168" cy="409655"/>
            <a:chOff x="1885287" y="2704785"/>
            <a:chExt cx="864000" cy="540000"/>
          </a:xfrm>
        </p:grpSpPr>
        <p:cxnSp>
          <p:nvCxnSpPr>
            <p:cNvPr id="94" name="直接连接符 93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文本框 85"/>
          <p:cNvSpPr txBox="1"/>
          <p:nvPr/>
        </p:nvSpPr>
        <p:spPr>
          <a:xfrm>
            <a:off x="2574966" y="6053226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388294" y="6053226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652098" y="4492997"/>
            <a:ext cx="369654" cy="27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5680657" y="4110579"/>
            <a:ext cx="1108961" cy="410460"/>
            <a:chOff x="2317287" y="1771715"/>
            <a:chExt cx="1080000" cy="541061"/>
          </a:xfrm>
        </p:grpSpPr>
        <p:cxnSp>
          <p:nvCxnSpPr>
            <p:cNvPr id="106" name="直接连接符 105"/>
            <p:cNvCxnSpPr/>
            <p:nvPr/>
          </p:nvCxnSpPr>
          <p:spPr bwMode="auto">
            <a:xfrm flipH="1">
              <a:off x="2317287" y="1772776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 flipV="1">
              <a:off x="2857287" y="1771715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5469035" y="4547593"/>
                <a:ext cx="369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035" y="4547593"/>
                <a:ext cx="369654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组合 108"/>
          <p:cNvGrpSpPr/>
          <p:nvPr/>
        </p:nvGrpSpPr>
        <p:grpSpPr>
          <a:xfrm>
            <a:off x="5173377" y="4848086"/>
            <a:ext cx="887168" cy="409655"/>
            <a:chOff x="1885287" y="2704785"/>
            <a:chExt cx="864000" cy="540000"/>
          </a:xfrm>
        </p:grpSpPr>
        <p:cxnSp>
          <p:nvCxnSpPr>
            <p:cNvPr id="110" name="直接连接符 109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组合 111"/>
          <p:cNvGrpSpPr/>
          <p:nvPr/>
        </p:nvGrpSpPr>
        <p:grpSpPr>
          <a:xfrm>
            <a:off x="6430339" y="4793459"/>
            <a:ext cx="887168" cy="409655"/>
            <a:chOff x="1885287" y="2704785"/>
            <a:chExt cx="864000" cy="540000"/>
          </a:xfrm>
        </p:grpSpPr>
        <p:cxnSp>
          <p:nvCxnSpPr>
            <p:cNvPr id="113" name="直接连接符 112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文本框 114"/>
          <p:cNvSpPr txBox="1"/>
          <p:nvPr/>
        </p:nvSpPr>
        <p:spPr>
          <a:xfrm>
            <a:off x="4972097" y="5295854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838770" y="5281970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208424" y="5268233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7132681" y="5254312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6983799" y="5537410"/>
            <a:ext cx="887168" cy="409655"/>
            <a:chOff x="1885287" y="2704785"/>
            <a:chExt cx="864000" cy="540000"/>
          </a:xfrm>
        </p:grpSpPr>
        <p:cxnSp>
          <p:nvCxnSpPr>
            <p:cNvPr id="120" name="直接连接符 119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文本框 121"/>
          <p:cNvSpPr txBox="1"/>
          <p:nvPr/>
        </p:nvSpPr>
        <p:spPr>
          <a:xfrm>
            <a:off x="6873874" y="5967889"/>
            <a:ext cx="369654" cy="30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687201" y="5967889"/>
            <a:ext cx="44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587175" y="5622747"/>
            <a:ext cx="887168" cy="409655"/>
            <a:chOff x="1885287" y="2704785"/>
            <a:chExt cx="864000" cy="540000"/>
          </a:xfrm>
        </p:grpSpPr>
        <p:cxnSp>
          <p:nvCxnSpPr>
            <p:cNvPr id="126" name="直接连接符 125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8" name="文本框 127"/>
          <p:cNvSpPr txBox="1"/>
          <p:nvPr/>
        </p:nvSpPr>
        <p:spPr>
          <a:xfrm>
            <a:off x="5477250" y="6053226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290578" y="6053226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173823" y="3385673"/>
            <a:ext cx="167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724128" y="3111351"/>
            <a:ext cx="167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074554" y="3854485"/>
            <a:ext cx="36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326223" y="6363431"/>
            <a:ext cx="167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7604" y="6338748"/>
            <a:ext cx="167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5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引言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年，美国斯坦福大学</a:t>
            </a:r>
            <a:r>
              <a:rPr lang="en-US" altLang="zh-CN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Koza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提出了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很多应用问题都可以重新形成为程序归纳问题，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为这些程序归纳问题提供了一种强壮有效的求解算法，同样适用于机器学习、预测、分类等问题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特点：类似于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；需要巨大的种群；速度慢；特殊的编码方法（树、图等）；变异运算不是必须的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遗传运算策略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  <a:cs typeface="Times New Roman" pitchFamily="18" charset="0"/>
              </a:rPr>
              <a:t>交叉</a:t>
            </a:r>
            <a:endParaRPr lang="en-US" altLang="zh-CN" b="1" dirty="0">
              <a:solidFill>
                <a:srgbClr val="FFFFFF"/>
              </a:solidFill>
              <a:latin typeface="+mn-ea"/>
              <a:cs typeface="Times New Roman" pitchFamily="18" charset="0"/>
            </a:endParaRP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exchange two randomly chosen subtrees among the parents</a:t>
            </a: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two parameters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probability pc to choose crossover vs. mutation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probability to choose an internal point within each parent as crossover point</a:t>
            </a: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the size of the child can exceed the size of parent</a:t>
            </a: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4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遗传运算策略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根据适值正比选择</a:t>
            </a: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Over-selection in very large populations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population by fitness and divide it into two groups: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1: best x% of population, group 2: other (100-x)%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selection operation chooses from group 1, 20% from group 2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pop.size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=1000, 2000, 4000, 8000; x=32%, 16%, 8%, 4%</a:t>
            </a:r>
          </a:p>
          <a:p>
            <a:pPr marL="1409700" lvl="2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Survivor selection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Typical: generational scheme (thus none)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is becoming popular for its elitism</a:t>
            </a:r>
          </a:p>
          <a:p>
            <a:pPr marL="1866900" lvl="3" indent="-609600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47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Symbolic Regression</a:t>
                </a:r>
              </a:p>
              <a:p>
                <a:pPr marL="1009650" lvl="1" indent="-60960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Given some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,…,(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)</a:t>
                </a:r>
              </a:p>
              <a:p>
                <a:pPr marL="1009650" lvl="1" indent="-60960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Find function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𝒇</m:t>
                    </m:r>
                    <m:r>
                      <a:rPr lang="en-US" altLang="zh-CN" sz="24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 </a:t>
                </a:r>
                <a:r>
                  <a:rPr lang="en-US" altLang="zh-CN" sz="2400" b="1" dirty="0" err="1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s.t.</a:t>
                </a:r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𝒊</m:t>
                    </m:r>
                    <m:r>
                      <a:rPr lang="en-US" altLang="zh-CN" sz="24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r>
                      <a:rPr lang="en-US" altLang="zh-CN" sz="24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:</m:t>
                    </m:r>
                    <m:r>
                      <a:rPr lang="en-US" altLang="zh-CN" sz="24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rgbClr val="FFFF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Possible GP solution:</a:t>
                </a:r>
              </a:p>
              <a:p>
                <a:pPr marL="1409700" lvl="2" indent="-60960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0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Representation by F=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{+, −,∗, /, </m:t>
                    </m:r>
                    <m:r>
                      <m:rPr>
                        <m:sty m:val="p"/>
                      </m:rP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sin</m:t>
                    </m:r>
                    <m: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cos</m:t>
                    </m:r>
                    <m: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altLang="zh-CN" sz="20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, T=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𝑹</m:t>
                    </m:r>
                    <m: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∪</m:t>
                    </m:r>
                    <m: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{</m:t>
                    </m:r>
                    <m: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}</m:t>
                    </m:r>
                  </m:oMath>
                </a14:m>
                <a:endParaRPr lang="en-US" altLang="zh-CN" sz="2000" b="1" dirty="0">
                  <a:solidFill>
                    <a:srgbClr val="FFFF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FFFFFF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000" b="1" dirty="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Fitness is the error: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𝒆𝒓𝒓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CN" sz="20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1" i="1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altLang="zh-CN" sz="2000" b="1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000" b="1" i="1" dirty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1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000" b="1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b="1" i="1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b="1" dirty="0">
                  <a:solidFill>
                    <a:srgbClr val="FFFF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834" t="-3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108848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引言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示例</a:t>
            </a:r>
            <a:r>
              <a:rPr lang="en-US" altLang="zh-CN" b="1" dirty="0">
                <a:latin typeface="+mn-ea"/>
                <a:cs typeface="Times New Roman" pitchFamily="18" charset="0"/>
              </a:rPr>
              <a:t>-</a:t>
            </a:r>
            <a:r>
              <a:rPr lang="zh-CN" altLang="en-US" b="1" dirty="0">
                <a:latin typeface="+mn-ea"/>
                <a:cs typeface="Times New Roman" pitchFamily="18" charset="0"/>
              </a:rPr>
              <a:t>信用评估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银行想区分贷款申请人的优劣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需要利用历史数据匹配进行建模</a:t>
            </a:r>
            <a:endParaRPr lang="en-US" altLang="zh-CN" b="1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18394"/>
              </p:ext>
            </p:extLst>
          </p:nvPr>
        </p:nvGraphicFramePr>
        <p:xfrm>
          <a:off x="1331640" y="3573016"/>
          <a:ext cx="64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children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Marital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ID-1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Married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ID-2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ID-3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Divorced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4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引言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信用评估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一种匹配模型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eaLnBrk="1" hangingPunct="1">
              <a:buClr>
                <a:srgbClr val="FFFFFF"/>
              </a:buClr>
              <a:buSzPct val="100000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(NOC=2) AND (S&gt;80000)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一般形式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eaLnBrk="1" hangingPunct="1">
              <a:buClr>
                <a:srgbClr val="FFFFFF"/>
              </a:buClr>
              <a:buSzPct val="100000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在上述模型中唯一未知的是正确的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我们的搜索空间是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的集合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对应的适值可以定义为其代表的匹配模型结果为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的百分比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利用解析树编码来表达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381009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引言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信用评估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eaLnBrk="1" hangingPunct="1">
              <a:buClr>
                <a:srgbClr val="FFFFFF"/>
              </a:buClr>
              <a:buSzPct val="100000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(NOC=2) AND (S&gt;80000)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</a:p>
          <a:p>
            <a:pPr marL="800100" lvl="2" indent="0" eaLnBrk="1" hangingPunct="1">
              <a:buClr>
                <a:srgbClr val="FFFFFF"/>
              </a:buClr>
              <a:buSzPct val="10000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能够表示为：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04822" y="3295490"/>
            <a:ext cx="7159030" cy="2581782"/>
            <a:chOff x="904822" y="3435648"/>
            <a:chExt cx="7159030" cy="2581782"/>
          </a:xfrm>
        </p:grpSpPr>
        <p:sp>
          <p:nvSpPr>
            <p:cNvPr id="2" name="文本框 1"/>
            <p:cNvSpPr txBox="1"/>
            <p:nvPr/>
          </p:nvSpPr>
          <p:spPr>
            <a:xfrm>
              <a:off x="3995936" y="3435648"/>
              <a:ext cx="864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 flipH="1">
              <a:off x="2915936" y="3873457"/>
              <a:ext cx="108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4854044" y="3867648"/>
              <a:ext cx="108012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2483493" y="4407648"/>
              <a:ext cx="432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934164" y="4407648"/>
              <a:ext cx="432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flipH="1">
              <a:off x="1763493" y="4839648"/>
              <a:ext cx="720000" cy="72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5214164" y="4834250"/>
              <a:ext cx="720000" cy="72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 flipV="1">
              <a:off x="2915493" y="4834250"/>
              <a:ext cx="720000" cy="72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 flipV="1">
              <a:off x="6371852" y="4834250"/>
              <a:ext cx="720000" cy="72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文本框 16"/>
            <p:cNvSpPr txBox="1"/>
            <p:nvPr/>
          </p:nvSpPr>
          <p:spPr>
            <a:xfrm>
              <a:off x="904822" y="5554250"/>
              <a:ext cx="86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5493" y="5554250"/>
              <a:ext cx="43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782164" y="5555765"/>
              <a:ext cx="43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91852" y="5554250"/>
              <a:ext cx="972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80000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35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zh-CN" altLang="en-US" b="1" dirty="0">
                    <a:latin typeface="Times New Roman" pitchFamily="18" charset="0"/>
                    <a:ea typeface="+mj-ea"/>
                    <a:cs typeface="Times New Roman" pitchFamily="18" charset="0"/>
                  </a:rPr>
                  <a:t>基于树的编码方法</a:t>
                </a:r>
                <a:endParaRPr lang="en-US" altLang="zh-CN" b="1" dirty="0">
                  <a:latin typeface="Times New Roman" pitchFamily="18" charset="0"/>
                  <a:ea typeface="+mj-ea"/>
                  <a:cs typeface="Times New Roman" pitchFamily="18" charset="0"/>
                </a:endParaRPr>
              </a:p>
              <a:p>
                <a:pPr marL="1009650" lvl="1" indent="-609600" eaLnBrk="1" hangingPunct="1">
                  <a:spcBef>
                    <a:spcPts val="6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树编码是一种普遍的编码形式，例如</a:t>
                </a:r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spcBef>
                    <a:spcPts val="6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算数公式：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  <m:r>
                      <a:rPr lang="zh-CN" altLang="en-US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𝝅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+(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𝟓</m:t>
                        </m:r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spcBef>
                    <a:spcPts val="6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逻辑运算：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⋀</m:t>
                    </m:r>
                    <m:r>
                      <a:rPr lang="en-US" altLang="zh-CN" b="1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𝐭𝐫𝐮𝐞</m:t>
                    </m:r>
                    <m:r>
                      <a:rPr lang="en-US" altLang="zh-CN" b="1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→((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⋁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)⋁(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↔(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⋀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)))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spcBef>
                    <a:spcPts val="600"/>
                  </a:spcBef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程序：</a:t>
                </a:r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4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411760" y="3573016"/>
            <a:ext cx="237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 eaLnBrk="1" hangingPunct="1">
              <a:spcBef>
                <a:spcPts val="600"/>
              </a:spcBef>
              <a:buClr>
                <a:srgbClr val="FFFFFF"/>
              </a:buClr>
              <a:buSzPct val="100000"/>
              <a:buNone/>
              <a:defRPr/>
            </a:pPr>
            <a:r>
              <a:rPr lang="en-US" altLang="zh-CN" sz="2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=1;</a:t>
            </a:r>
          </a:p>
          <a:p>
            <a:pPr marL="400050" lvl="1" indent="0" eaLnBrk="1" hangingPunct="1">
              <a:spcBef>
                <a:spcPts val="600"/>
              </a:spcBef>
              <a:buClr>
                <a:srgbClr val="FFFFFF"/>
              </a:buClr>
              <a:buSzPct val="10000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while(</a:t>
            </a:r>
            <a:r>
              <a:rPr lang="en-US" altLang="zh-CN" sz="2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&lt;20)</a:t>
            </a:r>
          </a:p>
          <a:p>
            <a:pPr marL="400050" lvl="1" indent="0" eaLnBrk="1" hangingPunct="1">
              <a:spcBef>
                <a:spcPts val="600"/>
              </a:spcBef>
              <a:buClr>
                <a:srgbClr val="FFFFFF"/>
              </a:buClr>
              <a:buSzPct val="10000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400050" lvl="1" indent="0" eaLnBrk="1" hangingPunct="1">
              <a:spcBef>
                <a:spcPts val="600"/>
              </a:spcBef>
              <a:buClr>
                <a:srgbClr val="FFFFFF"/>
              </a:buClr>
              <a:buSzPct val="10000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=i+1</a:t>
            </a:r>
          </a:p>
          <a:p>
            <a:pPr marL="400050" lvl="1" indent="0" eaLnBrk="1" hangingPunct="1">
              <a:spcBef>
                <a:spcPts val="600"/>
              </a:spcBef>
              <a:buClr>
                <a:srgbClr val="FFFFFF"/>
              </a:buClr>
              <a:buSzPct val="10000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14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959664" y="1484784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35720" y="227691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89648" y="1772816"/>
            <a:ext cx="1080000" cy="541061"/>
            <a:chOff x="2317287" y="1771715"/>
            <a:chExt cx="1080000" cy="541061"/>
          </a:xfrm>
        </p:grpSpPr>
        <p:cxnSp>
          <p:nvCxnSpPr>
            <p:cNvPr id="12" name="直接连接符 11"/>
            <p:cNvCxnSpPr/>
            <p:nvPr/>
          </p:nvCxnSpPr>
          <p:spPr bwMode="auto">
            <a:xfrm flipH="1">
              <a:off x="2317287" y="1772776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 flipV="1">
              <a:off x="2857287" y="1771715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383552" y="2348880"/>
                <a:ext cx="36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52" y="2348880"/>
                <a:ext cx="360000" cy="360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095616" y="2744984"/>
            <a:ext cx="864000" cy="540000"/>
            <a:chOff x="1885287" y="2704785"/>
            <a:chExt cx="864000" cy="540000"/>
          </a:xfrm>
        </p:grpSpPr>
        <p:cxnSp>
          <p:nvCxnSpPr>
            <p:cNvPr id="22" name="直接连接符 21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组合 35"/>
          <p:cNvGrpSpPr/>
          <p:nvPr/>
        </p:nvGrpSpPr>
        <p:grpSpPr>
          <a:xfrm>
            <a:off x="2319752" y="2672976"/>
            <a:ext cx="864000" cy="540000"/>
            <a:chOff x="1885287" y="2704785"/>
            <a:chExt cx="864000" cy="540000"/>
          </a:xfrm>
        </p:grpSpPr>
        <p:cxnSp>
          <p:nvCxnSpPr>
            <p:cNvPr id="37" name="直接连接符 36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文本框 38"/>
          <p:cNvSpPr txBox="1"/>
          <p:nvPr/>
        </p:nvSpPr>
        <p:spPr>
          <a:xfrm>
            <a:off x="899592" y="333522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743632" y="3316922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32" y="3316922"/>
                <a:ext cx="360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2103632" y="3298815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03752" y="328046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815600" y="3681088"/>
            <a:ext cx="864000" cy="540000"/>
            <a:chOff x="1885287" y="2704785"/>
            <a:chExt cx="864000" cy="540000"/>
          </a:xfrm>
        </p:grpSpPr>
        <p:cxnSp>
          <p:nvCxnSpPr>
            <p:cNvPr id="44" name="直接连接符 43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文本框 45"/>
          <p:cNvSpPr txBox="1"/>
          <p:nvPr/>
        </p:nvSpPr>
        <p:spPr>
          <a:xfrm>
            <a:off x="1599576" y="4239439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27608" y="42210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58758" y="3653638"/>
            <a:ext cx="864000" cy="540000"/>
            <a:chOff x="1885287" y="2704785"/>
            <a:chExt cx="864000" cy="540000"/>
          </a:xfrm>
        </p:grpSpPr>
        <p:cxnSp>
          <p:nvCxnSpPr>
            <p:cNvPr id="49" name="直接连接符 48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文本框 51"/>
          <p:cNvSpPr txBox="1"/>
          <p:nvPr/>
        </p:nvSpPr>
        <p:spPr>
          <a:xfrm>
            <a:off x="2751704" y="42210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43792" y="42210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290758" y="4648648"/>
            <a:ext cx="864000" cy="540000"/>
            <a:chOff x="1885287" y="2704785"/>
            <a:chExt cx="864000" cy="540000"/>
          </a:xfrm>
        </p:grpSpPr>
        <p:cxnSp>
          <p:nvCxnSpPr>
            <p:cNvPr id="55" name="直接连接符 54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文本框 56"/>
          <p:cNvSpPr txBox="1"/>
          <p:nvPr/>
        </p:nvSpPr>
        <p:spPr>
          <a:xfrm>
            <a:off x="3023973" y="52481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75840" y="526113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462934" y="1442113"/>
                <a:ext cx="3782474" cy="736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𝟐</m:t>
                      </m:r>
                      <m:r>
                        <a:rPr lang="en-US" altLang="zh-C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∙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𝝅</m:t>
                      </m:r>
                      <m:r>
                        <a:rPr lang="en-US" altLang="zh-C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+(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  <m:r>
                            <a:rPr lang="en-US" altLang="zh-CN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𝟓</m:t>
                          </m:r>
                          <m:r>
                            <a:rPr lang="en-US" altLang="zh-CN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34" y="1442113"/>
                <a:ext cx="3782474" cy="7363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36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59664" y="1484784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64" y="1484784"/>
                <a:ext cx="36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535720" y="2276912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20" y="2276912"/>
                <a:ext cx="360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589648" y="1772816"/>
            <a:ext cx="1080000" cy="541061"/>
            <a:chOff x="2317287" y="1771715"/>
            <a:chExt cx="1080000" cy="541061"/>
          </a:xfrm>
        </p:grpSpPr>
        <p:cxnSp>
          <p:nvCxnSpPr>
            <p:cNvPr id="12" name="直接连接符 11"/>
            <p:cNvCxnSpPr/>
            <p:nvPr/>
          </p:nvCxnSpPr>
          <p:spPr bwMode="auto">
            <a:xfrm flipH="1">
              <a:off x="2317287" y="1772776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 flipV="1">
              <a:off x="2857287" y="1771715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383552" y="2348880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52" y="2348880"/>
                <a:ext cx="36000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095616" y="2744984"/>
            <a:ext cx="864000" cy="540000"/>
            <a:chOff x="1885287" y="2704785"/>
            <a:chExt cx="864000" cy="540000"/>
          </a:xfrm>
        </p:grpSpPr>
        <p:cxnSp>
          <p:nvCxnSpPr>
            <p:cNvPr id="22" name="直接连接符 21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组合 35"/>
          <p:cNvGrpSpPr/>
          <p:nvPr/>
        </p:nvGrpSpPr>
        <p:grpSpPr>
          <a:xfrm>
            <a:off x="2319752" y="2672976"/>
            <a:ext cx="864000" cy="540000"/>
            <a:chOff x="1885287" y="2704785"/>
            <a:chExt cx="864000" cy="540000"/>
          </a:xfrm>
        </p:grpSpPr>
        <p:cxnSp>
          <p:nvCxnSpPr>
            <p:cNvPr id="37" name="直接连接符 36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文本框 38"/>
          <p:cNvSpPr txBox="1"/>
          <p:nvPr/>
        </p:nvSpPr>
        <p:spPr>
          <a:xfrm>
            <a:off x="899592" y="333522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743632" y="3316922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𝐭𝐫𝐮𝐞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32" y="3316922"/>
                <a:ext cx="36000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52542" r="-37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195776" y="3298815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76" y="3298815"/>
                <a:ext cx="360000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131840" y="3244914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244914"/>
                <a:ext cx="360000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1815600" y="3681088"/>
            <a:ext cx="864000" cy="540000"/>
            <a:chOff x="1885287" y="2704785"/>
            <a:chExt cx="864000" cy="540000"/>
          </a:xfrm>
        </p:grpSpPr>
        <p:cxnSp>
          <p:nvCxnSpPr>
            <p:cNvPr id="44" name="直接连接符 43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文本框 45"/>
          <p:cNvSpPr txBox="1"/>
          <p:nvPr/>
        </p:nvSpPr>
        <p:spPr>
          <a:xfrm>
            <a:off x="1599576" y="4239439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27608" y="42210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58758" y="3653638"/>
            <a:ext cx="864000" cy="540000"/>
            <a:chOff x="1885287" y="2704785"/>
            <a:chExt cx="864000" cy="540000"/>
          </a:xfrm>
        </p:grpSpPr>
        <p:cxnSp>
          <p:nvCxnSpPr>
            <p:cNvPr id="49" name="直接连接符 48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文本框 51"/>
          <p:cNvSpPr txBox="1"/>
          <p:nvPr/>
        </p:nvSpPr>
        <p:spPr>
          <a:xfrm>
            <a:off x="2751704" y="42210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3543792" y="4221088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792" y="4221088"/>
                <a:ext cx="360000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3290758" y="4648648"/>
            <a:ext cx="864000" cy="540000"/>
            <a:chOff x="1885287" y="2704785"/>
            <a:chExt cx="864000" cy="540000"/>
          </a:xfrm>
        </p:grpSpPr>
        <p:cxnSp>
          <p:nvCxnSpPr>
            <p:cNvPr id="55" name="直接连接符 54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文本框 56"/>
          <p:cNvSpPr txBox="1"/>
          <p:nvPr/>
        </p:nvSpPr>
        <p:spPr>
          <a:xfrm>
            <a:off x="3023973" y="52481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75840" y="526113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784422" y="1455167"/>
                <a:ext cx="4964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𝒙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⋀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true</m:t>
                      </m:r>
                      <m:r>
                        <a:rPr lang="en-US" altLang="zh-C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)→((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𝒙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⋁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𝒚</m:t>
                      </m:r>
                      <m:r>
                        <a:rPr lang="en-US" altLang="zh-C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)⋁(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𝒛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↔(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𝒙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⋀</m:t>
                      </m:r>
                      <m:r>
                        <a:rPr lang="zh-CN" alt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𝒚</m:t>
                      </m:r>
                      <m:r>
                        <a:rPr lang="en-US" altLang="zh-CN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)))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22" y="1455167"/>
                <a:ext cx="496404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0667" r="-86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5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979752" y="1412776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535720" y="2276912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𝐰𝐡𝐢𝐥𝐞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20" y="2276912"/>
                <a:ext cx="36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77966" r="-6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589648" y="1772816"/>
            <a:ext cx="1080000" cy="541061"/>
            <a:chOff x="2317287" y="1771715"/>
            <a:chExt cx="1080000" cy="541061"/>
          </a:xfrm>
        </p:grpSpPr>
        <p:cxnSp>
          <p:nvCxnSpPr>
            <p:cNvPr id="12" name="直接连接符 11"/>
            <p:cNvCxnSpPr/>
            <p:nvPr/>
          </p:nvCxnSpPr>
          <p:spPr bwMode="auto">
            <a:xfrm flipH="1">
              <a:off x="2317287" y="1772776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 flipV="1">
              <a:off x="2857287" y="1771715"/>
              <a:ext cx="540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383552" y="2348880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52" y="2348880"/>
                <a:ext cx="360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095616" y="2744984"/>
            <a:ext cx="864000" cy="540000"/>
            <a:chOff x="1885287" y="2704785"/>
            <a:chExt cx="864000" cy="540000"/>
          </a:xfrm>
        </p:grpSpPr>
        <p:cxnSp>
          <p:nvCxnSpPr>
            <p:cNvPr id="22" name="直接连接符 21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组合 35"/>
          <p:cNvGrpSpPr/>
          <p:nvPr/>
        </p:nvGrpSpPr>
        <p:grpSpPr>
          <a:xfrm>
            <a:off x="2319752" y="2672976"/>
            <a:ext cx="864000" cy="540000"/>
            <a:chOff x="1885287" y="2704785"/>
            <a:chExt cx="864000" cy="540000"/>
          </a:xfrm>
        </p:grpSpPr>
        <p:cxnSp>
          <p:nvCxnSpPr>
            <p:cNvPr id="37" name="直接连接符 36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文本框 38"/>
          <p:cNvSpPr txBox="1"/>
          <p:nvPr/>
        </p:nvSpPr>
        <p:spPr>
          <a:xfrm>
            <a:off x="899592" y="3335224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743632" y="3316922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32" y="3316922"/>
                <a:ext cx="36000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195776" y="3298815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76" y="3298815"/>
                <a:ext cx="36000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131840" y="3244914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244914"/>
                <a:ext cx="36000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1815600" y="3681088"/>
            <a:ext cx="864000" cy="540000"/>
            <a:chOff x="1885287" y="2704785"/>
            <a:chExt cx="864000" cy="540000"/>
          </a:xfrm>
        </p:grpSpPr>
        <p:cxnSp>
          <p:nvCxnSpPr>
            <p:cNvPr id="44" name="直接连接符 43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文本框 45"/>
          <p:cNvSpPr txBox="1"/>
          <p:nvPr/>
        </p:nvSpPr>
        <p:spPr>
          <a:xfrm>
            <a:off x="1599576" y="4239439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427608" y="4221088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08" y="4221088"/>
                <a:ext cx="360000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22034" r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/>
          <p:cNvGrpSpPr/>
          <p:nvPr/>
        </p:nvGrpSpPr>
        <p:grpSpPr>
          <a:xfrm>
            <a:off x="2858758" y="3653638"/>
            <a:ext cx="864000" cy="540000"/>
            <a:chOff x="1885287" y="2704785"/>
            <a:chExt cx="864000" cy="540000"/>
          </a:xfrm>
        </p:grpSpPr>
        <p:cxnSp>
          <p:nvCxnSpPr>
            <p:cNvPr id="49" name="直接连接符 48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文本框 51"/>
          <p:cNvSpPr txBox="1"/>
          <p:nvPr/>
        </p:nvSpPr>
        <p:spPr>
          <a:xfrm>
            <a:off x="2751704" y="42210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3543792" y="4221088"/>
                <a:ext cx="36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792" y="4221088"/>
                <a:ext cx="360000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3290758" y="4648648"/>
            <a:ext cx="864000" cy="540000"/>
            <a:chOff x="1885287" y="2704785"/>
            <a:chExt cx="864000" cy="540000"/>
          </a:xfrm>
        </p:grpSpPr>
        <p:cxnSp>
          <p:nvCxnSpPr>
            <p:cNvPr id="55" name="直接连接符 54"/>
            <p:cNvCxnSpPr/>
            <p:nvPr/>
          </p:nvCxnSpPr>
          <p:spPr bwMode="auto">
            <a:xfrm flipH="1">
              <a:off x="1885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H="1" flipV="1">
              <a:off x="2317287" y="2704785"/>
              <a:ext cx="432000" cy="54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文本框 56"/>
          <p:cNvSpPr txBox="1"/>
          <p:nvPr/>
        </p:nvSpPr>
        <p:spPr>
          <a:xfrm>
            <a:off x="3023973" y="524818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75840" y="5261138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24128" y="1484784"/>
            <a:ext cx="237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 eaLnBrk="1" hangingPunct="1">
              <a:spcBef>
                <a:spcPts val="600"/>
              </a:spcBef>
              <a:buClr>
                <a:srgbClr val="FFFFFF"/>
              </a:buClr>
              <a:buSzPct val="100000"/>
              <a:buNone/>
              <a:defRPr/>
            </a:pPr>
            <a:r>
              <a:rPr lang="en-US" altLang="zh-CN" sz="2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=1;</a:t>
            </a:r>
          </a:p>
          <a:p>
            <a:pPr marL="400050" lvl="1" indent="0" eaLnBrk="1" hangingPunct="1">
              <a:spcBef>
                <a:spcPts val="600"/>
              </a:spcBef>
              <a:buClr>
                <a:srgbClr val="FFFFFF"/>
              </a:buClr>
              <a:buSzPct val="10000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while(</a:t>
            </a:r>
            <a:r>
              <a:rPr lang="en-US" altLang="zh-CN" sz="2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&lt;20)</a:t>
            </a:r>
          </a:p>
          <a:p>
            <a:pPr marL="400050" lvl="1" indent="0" eaLnBrk="1" hangingPunct="1">
              <a:spcBef>
                <a:spcPts val="600"/>
              </a:spcBef>
              <a:buClr>
                <a:srgbClr val="FFFFFF"/>
              </a:buClr>
              <a:buSzPct val="10000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400050" lvl="1" indent="0" eaLnBrk="1" hangingPunct="1">
              <a:spcBef>
                <a:spcPts val="600"/>
              </a:spcBef>
              <a:buClr>
                <a:srgbClr val="FFFFFF"/>
              </a:buClr>
              <a:buSzPct val="10000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=i+1</a:t>
            </a:r>
          </a:p>
          <a:p>
            <a:pPr marL="400050" lvl="1" indent="0" eaLnBrk="1" hangingPunct="1">
              <a:spcBef>
                <a:spcPts val="600"/>
              </a:spcBef>
              <a:buClr>
                <a:srgbClr val="FFFFFF"/>
              </a:buClr>
              <a:buSzPct val="10000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7090446"/>
      </p:ext>
    </p:extLst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13330</TotalTime>
  <Words>1123</Words>
  <Application>Microsoft Office PowerPoint</Application>
  <PresentationFormat>全屏显示(4:3)</PresentationFormat>
  <Paragraphs>317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华文新魏</vt:lpstr>
      <vt:lpstr>楷体_GB2312</vt:lpstr>
      <vt:lpstr>宋体</vt:lpstr>
      <vt:lpstr>Arial</vt:lpstr>
      <vt:lpstr>Cambria Math</vt:lpstr>
      <vt:lpstr>Times New Roman</vt:lpstr>
      <vt:lpstr>Wingdings</vt:lpstr>
      <vt:lpstr>Ripple</vt:lpstr>
      <vt:lpstr>遗传规划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</vt:vector>
  </TitlesOfParts>
  <Company>NEU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智能优化方法</dc:title>
  <dc:creator>Junwei Wang</dc:creator>
  <cp:lastModifiedBy>Didi</cp:lastModifiedBy>
  <cp:revision>2317</cp:revision>
  <dcterms:created xsi:type="dcterms:W3CDTF">2003-07-20T06:30:34Z</dcterms:created>
  <dcterms:modified xsi:type="dcterms:W3CDTF">2022-05-23T16:12:13Z</dcterms:modified>
</cp:coreProperties>
</file>