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65"/>
  </p:notesMasterIdLst>
  <p:sldIdLst>
    <p:sldId id="264" r:id="rId2"/>
    <p:sldId id="265" r:id="rId3"/>
    <p:sldId id="270" r:id="rId4"/>
    <p:sldId id="287" r:id="rId5"/>
    <p:sldId id="333" r:id="rId6"/>
    <p:sldId id="271" r:id="rId7"/>
    <p:sldId id="334" r:id="rId8"/>
    <p:sldId id="288" r:id="rId9"/>
    <p:sldId id="304" r:id="rId10"/>
    <p:sldId id="267" r:id="rId11"/>
    <p:sldId id="305" r:id="rId12"/>
    <p:sldId id="306" r:id="rId13"/>
    <p:sldId id="307" r:id="rId14"/>
    <p:sldId id="308" r:id="rId15"/>
    <p:sldId id="290" r:id="rId16"/>
    <p:sldId id="309" r:id="rId17"/>
    <p:sldId id="293" r:id="rId18"/>
    <p:sldId id="294" r:id="rId19"/>
    <p:sldId id="289" r:id="rId20"/>
    <p:sldId id="272" r:id="rId21"/>
    <p:sldId id="332" r:id="rId22"/>
    <p:sldId id="330" r:id="rId23"/>
    <p:sldId id="331" r:id="rId24"/>
    <p:sldId id="273" r:id="rId25"/>
    <p:sldId id="274" r:id="rId26"/>
    <p:sldId id="275" r:id="rId27"/>
    <p:sldId id="335" r:id="rId28"/>
    <p:sldId id="295" r:id="rId29"/>
    <p:sldId id="296" r:id="rId30"/>
    <p:sldId id="276" r:id="rId31"/>
    <p:sldId id="297" r:id="rId32"/>
    <p:sldId id="312" r:id="rId33"/>
    <p:sldId id="313" r:id="rId34"/>
    <p:sldId id="314" r:id="rId35"/>
    <p:sldId id="336" r:id="rId36"/>
    <p:sldId id="337" r:id="rId37"/>
    <p:sldId id="338" r:id="rId38"/>
    <p:sldId id="339" r:id="rId39"/>
    <p:sldId id="340" r:id="rId40"/>
    <p:sldId id="341" r:id="rId41"/>
    <p:sldId id="342" r:id="rId42"/>
    <p:sldId id="316" r:id="rId43"/>
    <p:sldId id="298" r:id="rId44"/>
    <p:sldId id="299" r:id="rId45"/>
    <p:sldId id="310" r:id="rId46"/>
    <p:sldId id="311" r:id="rId47"/>
    <p:sldId id="317" r:id="rId48"/>
    <p:sldId id="318" r:id="rId49"/>
    <p:sldId id="319" r:id="rId50"/>
    <p:sldId id="300" r:id="rId51"/>
    <p:sldId id="320" r:id="rId52"/>
    <p:sldId id="301" r:id="rId53"/>
    <p:sldId id="321" r:id="rId54"/>
    <p:sldId id="322" r:id="rId55"/>
    <p:sldId id="323" r:id="rId56"/>
    <p:sldId id="324" r:id="rId57"/>
    <p:sldId id="325" r:id="rId58"/>
    <p:sldId id="302" r:id="rId59"/>
    <p:sldId id="303" r:id="rId60"/>
    <p:sldId id="326" r:id="rId61"/>
    <p:sldId id="327" r:id="rId62"/>
    <p:sldId id="328" r:id="rId63"/>
    <p:sldId id="329" r:id="rId6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9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923"/>
    <a:srgbClr val="0D81C1"/>
    <a:srgbClr val="FFCC00"/>
    <a:srgbClr val="7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66" y="672"/>
      </p:cViewPr>
      <p:guideLst>
        <p:guide orient="horz" pos="2183"/>
        <p:guide pos="29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D97DB-9788-4784-BE32-DBB9595C7952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5A0D7-58CE-461C-979B-1D5271367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263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>
            <a:extLst>
              <a:ext uri="{FF2B5EF4-FFF2-40B4-BE49-F238E27FC236}">
                <a16:creationId xmlns:a16="http://schemas.microsoft.com/office/drawing/2014/main" id="{D7F4EA5D-075C-4FB4-BFAA-885D88E6E49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D4A965-2C2B-4233-B588-25079E3BF78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2019/10/30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7">
            <a:extLst>
              <a:ext uri="{FF2B5EF4-FFF2-40B4-BE49-F238E27FC236}">
                <a16:creationId xmlns:a16="http://schemas.microsoft.com/office/drawing/2014/main" id="{AB4B416D-367B-4D51-86AE-AB23737FE9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3B624AF-3A23-44BE-8672-81F2C4100DEB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461AFAC7-9D47-48D1-9020-52AD4D4375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B98D6822-D143-4356-811A-8E1D52825A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  <p:extLst>
      <p:ext uri="{BB962C8B-B14F-4D97-AF65-F5344CB8AC3E}">
        <p14:creationId xmlns:p14="http://schemas.microsoft.com/office/powerpoint/2010/main" val="3455194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15">
            <a:extLst>
              <a:ext uri="{FF2B5EF4-FFF2-40B4-BE49-F238E27FC236}">
                <a16:creationId xmlns:a16="http://schemas.microsoft.com/office/drawing/2014/main" id="{C6A64FF8-40C1-46E0-BF41-9C5822F0A4E4}"/>
              </a:ext>
            </a:extLst>
          </p:cNvPr>
          <p:cNvCxnSpPr/>
          <p:nvPr userDrawn="1"/>
        </p:nvCxnSpPr>
        <p:spPr>
          <a:xfrm>
            <a:off x="0" y="638175"/>
            <a:ext cx="9144000" cy="0"/>
          </a:xfrm>
          <a:prstGeom prst="line">
            <a:avLst/>
          </a:prstGeom>
          <a:ln w="12700">
            <a:solidFill>
              <a:srgbClr val="000000">
                <a:alpha val="2705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18">
            <a:extLst>
              <a:ext uri="{FF2B5EF4-FFF2-40B4-BE49-F238E27FC236}">
                <a16:creationId xmlns:a16="http://schemas.microsoft.com/office/drawing/2014/main" id="{3FCAB2CD-1108-402F-83F0-FC6908967B8A}"/>
              </a:ext>
            </a:extLst>
          </p:cNvPr>
          <p:cNvCxnSpPr/>
          <p:nvPr userDrawn="1"/>
        </p:nvCxnSpPr>
        <p:spPr>
          <a:xfrm>
            <a:off x="0" y="6597650"/>
            <a:ext cx="9144000" cy="0"/>
          </a:xfrm>
          <a:prstGeom prst="line">
            <a:avLst/>
          </a:prstGeom>
          <a:ln w="12700">
            <a:solidFill>
              <a:srgbClr val="000000">
                <a:alpha val="2705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10">
            <a:extLst>
              <a:ext uri="{FF2B5EF4-FFF2-40B4-BE49-F238E27FC236}">
                <a16:creationId xmlns:a16="http://schemas.microsoft.com/office/drawing/2014/main" id="{3F1DAC38-B7F6-43AE-90F6-4C6B55E30C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4925"/>
            <a:ext cx="57626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6">
            <a:extLst>
              <a:ext uri="{FF2B5EF4-FFF2-40B4-BE49-F238E27FC236}">
                <a16:creationId xmlns:a16="http://schemas.microsoft.com/office/drawing/2014/main" id="{DC4E9B51-E512-4E8E-8117-9B1DC305442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651500" y="46038"/>
            <a:ext cx="34925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ts val="600"/>
              </a:spcBef>
            </a:pPr>
            <a:r>
              <a:rPr lang="en-US" altLang="zh-CN">
                <a:solidFill>
                  <a:srgbClr val="0070C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North Minzu University</a:t>
            </a:r>
            <a:endParaRPr lang="en-US" altLang="zh-CN" sz="1600">
              <a:solidFill>
                <a:srgbClr val="0070C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zh-CN" sz="1200" i="1">
                <a:solidFill>
                  <a:srgbClr val="0070C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School of Computer Science and Engineering</a:t>
            </a:r>
            <a:endParaRPr lang="en-US" altLang="zh-CN" sz="1400" i="1">
              <a:solidFill>
                <a:srgbClr val="0070C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1031">
            <a:extLst>
              <a:ext uri="{FF2B5EF4-FFF2-40B4-BE49-F238E27FC236}">
                <a16:creationId xmlns:a16="http://schemas.microsoft.com/office/drawing/2014/main" id="{6A04376D-CA7A-43DA-968D-C1447F2174E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2940050" y="6604000"/>
            <a:ext cx="3257550" cy="304800"/>
          </a:xfrm>
        </p:spPr>
        <p:txBody>
          <a:bodyPr/>
          <a:lstStyle>
            <a:lvl1pPr>
              <a:defRPr sz="1100" i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7" name="灯片编号占位符 1">
            <a:extLst>
              <a:ext uri="{FF2B5EF4-FFF2-40B4-BE49-F238E27FC236}">
                <a16:creationId xmlns:a16="http://schemas.microsoft.com/office/drawing/2014/main" id="{F9AD068F-68BE-4413-A1DE-8DECD21C43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47C3FA0-3B05-4FA5-8E6F-066DDB1029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5387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836712"/>
            <a:ext cx="8001000" cy="1216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2284512"/>
            <a:ext cx="8001000" cy="4267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31">
            <a:extLst>
              <a:ext uri="{FF2B5EF4-FFF2-40B4-BE49-F238E27FC236}">
                <a16:creationId xmlns:a16="http://schemas.microsoft.com/office/drawing/2014/main" id="{449D19A6-CBBF-4080-B5CD-D149636A1BA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2940050" y="6604000"/>
            <a:ext cx="3257550" cy="304800"/>
          </a:xfrm>
        </p:spPr>
        <p:txBody>
          <a:bodyPr/>
          <a:lstStyle>
            <a:lvl1pPr>
              <a:defRPr sz="1100" i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8A1C32AE-D03C-4AB6-9775-55FDFC2A3E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79E9EF5-4B49-4815-ADC3-746BDD0FC3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0626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31">
            <a:extLst>
              <a:ext uri="{FF2B5EF4-FFF2-40B4-BE49-F238E27FC236}">
                <a16:creationId xmlns:a16="http://schemas.microsoft.com/office/drawing/2014/main" id="{FB3DA4EB-2B87-4751-A796-95D01388A29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81A34FEE-7BB5-48DC-BC62-887D7A3D3D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7BDD80F-9C40-4BC5-9B4B-D7ABBE18CC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8972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836712"/>
            <a:ext cx="8001000" cy="1216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2284512"/>
            <a:ext cx="3924300" cy="4267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2284512"/>
            <a:ext cx="3924300" cy="4267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31">
            <a:extLst>
              <a:ext uri="{FF2B5EF4-FFF2-40B4-BE49-F238E27FC236}">
                <a16:creationId xmlns:a16="http://schemas.microsoft.com/office/drawing/2014/main" id="{A8570471-BFA9-4D5F-A729-76095243C38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6" name="灯片编号占位符 1">
            <a:extLst>
              <a:ext uri="{FF2B5EF4-FFF2-40B4-BE49-F238E27FC236}">
                <a16:creationId xmlns:a16="http://schemas.microsoft.com/office/drawing/2014/main" id="{50404C16-E142-45CB-AE54-7FFB2F8AD0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D10FD5F-42E1-47C0-9057-559AE99EDD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9526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74675" y="836712"/>
            <a:ext cx="8001000" cy="1216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31">
            <a:extLst>
              <a:ext uri="{FF2B5EF4-FFF2-40B4-BE49-F238E27FC236}">
                <a16:creationId xmlns:a16="http://schemas.microsoft.com/office/drawing/2014/main" id="{6B5EB7E0-1783-4797-971B-3A270FFD484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4" name="灯片编号占位符 1">
            <a:extLst>
              <a:ext uri="{FF2B5EF4-FFF2-40B4-BE49-F238E27FC236}">
                <a16:creationId xmlns:a16="http://schemas.microsoft.com/office/drawing/2014/main" id="{EF15ADD7-9980-49AB-94DC-22B62736E1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019BF7-7351-4F3D-B316-0D7A177683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699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1">
            <a:extLst>
              <a:ext uri="{FF2B5EF4-FFF2-40B4-BE49-F238E27FC236}">
                <a16:creationId xmlns:a16="http://schemas.microsoft.com/office/drawing/2014/main" id="{C77E36D3-4509-4EE6-8FA8-79469774C5C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3" name="灯片编号占位符 1">
            <a:extLst>
              <a:ext uri="{FF2B5EF4-FFF2-40B4-BE49-F238E27FC236}">
                <a16:creationId xmlns:a16="http://schemas.microsoft.com/office/drawing/2014/main" id="{3E2D7F56-9F9F-4749-87E0-3266068CDE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D20EE0C-48AB-40C3-BB6E-78456A86C2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0845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82391"/>
            <a:ext cx="3008313" cy="116205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682391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844441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31">
            <a:extLst>
              <a:ext uri="{FF2B5EF4-FFF2-40B4-BE49-F238E27FC236}">
                <a16:creationId xmlns:a16="http://schemas.microsoft.com/office/drawing/2014/main" id="{DF1BFE6C-AF6A-4083-B3C1-717261602B6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6" name="灯片编号占位符 1">
            <a:extLst>
              <a:ext uri="{FF2B5EF4-FFF2-40B4-BE49-F238E27FC236}">
                <a16:creationId xmlns:a16="http://schemas.microsoft.com/office/drawing/2014/main" id="{BC86C46D-EF25-4726-9E70-9BE0796078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E54660-53DC-41C1-BAE7-8240D41DBA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9997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2258144"/>
            <a:ext cx="8001000" cy="4267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574675" y="836712"/>
            <a:ext cx="8001000" cy="1216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Rectangle 1031">
            <a:extLst>
              <a:ext uri="{FF2B5EF4-FFF2-40B4-BE49-F238E27FC236}">
                <a16:creationId xmlns:a16="http://schemas.microsoft.com/office/drawing/2014/main" id="{251D018C-CEFA-47ED-8099-22D0A3745DA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C55FA8BB-BD58-4443-848D-2DF734A186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40CECE8-646B-4524-AA8F-AA795FF2CA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7773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6738" y="2258144"/>
            <a:ext cx="8001000" cy="4267200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574675" y="836712"/>
            <a:ext cx="8001000" cy="1216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Rectangle 1031">
            <a:extLst>
              <a:ext uri="{FF2B5EF4-FFF2-40B4-BE49-F238E27FC236}">
                <a16:creationId xmlns:a16="http://schemas.microsoft.com/office/drawing/2014/main" id="{2AF30C2A-DA3E-4755-9731-43E2B0F07A5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56150656-3CD3-41C8-8D63-4C5FC4690D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24678F2-F7D7-4808-B87C-97F2D73061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0863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necteur droit 15">
            <a:extLst>
              <a:ext uri="{FF2B5EF4-FFF2-40B4-BE49-F238E27FC236}">
                <a16:creationId xmlns:a16="http://schemas.microsoft.com/office/drawing/2014/main" id="{A11BDD26-4EC4-46F5-800E-7A221056BBA5}"/>
              </a:ext>
            </a:extLst>
          </p:cNvPr>
          <p:cNvCxnSpPr/>
          <p:nvPr userDrawn="1"/>
        </p:nvCxnSpPr>
        <p:spPr>
          <a:xfrm>
            <a:off x="0" y="638175"/>
            <a:ext cx="9144000" cy="0"/>
          </a:xfrm>
          <a:prstGeom prst="line">
            <a:avLst/>
          </a:prstGeom>
          <a:ln w="12700">
            <a:solidFill>
              <a:srgbClr val="000000">
                <a:alpha val="2705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8">
            <a:extLst>
              <a:ext uri="{FF2B5EF4-FFF2-40B4-BE49-F238E27FC236}">
                <a16:creationId xmlns:a16="http://schemas.microsoft.com/office/drawing/2014/main" id="{90CD8D34-E2B2-4776-B20A-C116291D76D6}"/>
              </a:ext>
            </a:extLst>
          </p:cNvPr>
          <p:cNvCxnSpPr/>
          <p:nvPr userDrawn="1"/>
        </p:nvCxnSpPr>
        <p:spPr>
          <a:xfrm>
            <a:off x="0" y="6597650"/>
            <a:ext cx="9144000" cy="0"/>
          </a:xfrm>
          <a:prstGeom prst="line">
            <a:avLst/>
          </a:prstGeom>
          <a:ln w="12700">
            <a:solidFill>
              <a:srgbClr val="000000">
                <a:alpha val="2705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031">
            <a:extLst>
              <a:ext uri="{FF2B5EF4-FFF2-40B4-BE49-F238E27FC236}">
                <a16:creationId xmlns:a16="http://schemas.microsoft.com/office/drawing/2014/main" id="{1672BA8E-3DD7-4862-8695-1ADF4F222D8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40050" y="6600825"/>
            <a:ext cx="32575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100" i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/>
              <a:t>HTML5 Technology</a:t>
            </a:r>
            <a:endParaRPr lang="en-US" altLang="zh-CN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0F84FD6-FB5E-4709-B025-A4B112C24C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691313" y="6600825"/>
            <a:ext cx="2057400" cy="26828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29A1FA8-A827-40FC-9879-AE1C83515051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30" name="图片 3">
            <a:extLst>
              <a:ext uri="{FF2B5EF4-FFF2-40B4-BE49-F238E27FC236}">
                <a16:creationId xmlns:a16="http://schemas.microsoft.com/office/drawing/2014/main" id="{EB99FD9F-3774-421A-9BF9-E0A264B2A3F2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4925"/>
            <a:ext cx="57626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本框 6">
            <a:extLst>
              <a:ext uri="{FF2B5EF4-FFF2-40B4-BE49-F238E27FC236}">
                <a16:creationId xmlns:a16="http://schemas.microsoft.com/office/drawing/2014/main" id="{4042AE4C-755A-4E97-B99B-C719FDC9A80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651500" y="46038"/>
            <a:ext cx="34925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ts val="600"/>
              </a:spcBef>
            </a:pPr>
            <a:r>
              <a:rPr lang="en-US" altLang="zh-CN">
                <a:solidFill>
                  <a:srgbClr val="0070C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North Minzu University</a:t>
            </a:r>
            <a:endParaRPr lang="en-US" altLang="zh-CN" sz="1600">
              <a:solidFill>
                <a:srgbClr val="0070C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zh-CN" sz="1200" i="1">
                <a:solidFill>
                  <a:srgbClr val="0070C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School of Computer Science and Engineering</a:t>
            </a:r>
            <a:endParaRPr lang="en-US" altLang="zh-CN" sz="1400" i="1">
              <a:solidFill>
                <a:srgbClr val="0070C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72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1" r:id="rId5"/>
    <p:sldLayoutId id="2147483692" r:id="rId6"/>
    <p:sldLayoutId id="2147483693" r:id="rId7"/>
    <p:sldLayoutId id="2147483695" r:id="rId8"/>
    <p:sldLayoutId id="2147483697" r:id="rId9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+mj-lt"/>
          <a:ea typeface="宋体" panose="02010600030101010101" pitchFamily="2" charset="-122"/>
          <a:cs typeface="宋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  <a:ea typeface="宋体" panose="02010600030101010101" pitchFamily="2" charset="-122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  <a:ea typeface="宋体" panose="02010600030101010101" pitchFamily="2" charset="-122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  <a:ea typeface="宋体" panose="02010600030101010101" pitchFamily="2" charset="-122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  <a:ea typeface="宋体" panose="02010600030101010101" pitchFamily="2" charset="-122"/>
          <a:cs typeface="宋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b="1">
          <a:solidFill>
            <a:schemeClr val="tx1"/>
          </a:solidFill>
          <a:latin typeface="+mn-lt"/>
          <a:ea typeface="宋体" panose="02010600030101010101" pitchFamily="2" charset="-122"/>
          <a:cs typeface="宋体" charset="0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kumimoji="1" sz="2600">
          <a:solidFill>
            <a:schemeClr val="tx1"/>
          </a:solidFill>
          <a:latin typeface="+mn-lt"/>
          <a:ea typeface="宋体" panose="02010600030101010101" pitchFamily="2" charset="-122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kumimoji="1" sz="23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D71B96B4-AA70-41AF-9958-9FF562B115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1769999"/>
            <a:ext cx="5689600" cy="102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第一章 </a:t>
            </a: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HTML5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概述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E2E5F7-8886-41EA-9689-CD244A83BF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18437" name="灯片编号占位符 3">
            <a:extLst>
              <a:ext uri="{FF2B5EF4-FFF2-40B4-BE49-F238E27FC236}">
                <a16:creationId xmlns:a16="http://schemas.microsoft.com/office/drawing/2014/main" id="{3134749C-24BB-4D83-81CA-CD6F8D2D80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875C348-A130-42DE-9258-5B83379106D0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4127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58825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/>
              <a:t>1.3 </a:t>
            </a:r>
            <a:r>
              <a:rPr lang="zh-CN" altLang="en-US" dirty="0"/>
              <a:t>新的认识</a:t>
            </a:r>
            <a:endParaRPr lang="zh-CN" altLang="en-US" sz="3600" b="0" dirty="0"/>
          </a:p>
        </p:txBody>
      </p:sp>
      <p:sp>
        <p:nvSpPr>
          <p:cNvPr id="247811" name="Rectangle 3">
            <a:extLst>
              <a:ext uri="{FF2B5EF4-FFF2-40B4-BE49-F238E27FC236}">
                <a16:creationId xmlns:a16="http://schemas.microsoft.com/office/drawing/2014/main" id="{F5E1A31D-6FA6-4262-B3DD-73A47AB8C7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40544" y="1770198"/>
            <a:ext cx="8062912" cy="419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400" dirty="0"/>
              <a:t>兼容性和存在即合理</a:t>
            </a:r>
            <a:endParaRPr lang="en-US" altLang="zh-CN" sz="2400" dirty="0"/>
          </a:p>
          <a:p>
            <a:pPr eaLnBrk="1" hangingPunct="1"/>
            <a:r>
              <a:rPr lang="zh-CN" altLang="en-US" sz="2400" dirty="0"/>
              <a:t>效率和用户优先</a:t>
            </a:r>
            <a:endParaRPr lang="en-US" altLang="zh-CN" sz="2400" dirty="0"/>
          </a:p>
          <a:p>
            <a:pPr eaLnBrk="1" hangingPunct="1"/>
            <a:r>
              <a:rPr lang="zh-CN" altLang="en-US" sz="2400" dirty="0"/>
              <a:t>化繁为简</a:t>
            </a:r>
            <a:endParaRPr lang="en-US" altLang="zh-CN" sz="2400" dirty="0"/>
          </a:p>
          <a:p>
            <a:pPr eaLnBrk="1" hangingPunct="1"/>
            <a:r>
              <a:rPr lang="zh-CN" altLang="en-US" sz="2400" dirty="0"/>
              <a:t>通用访问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811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1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04740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兼容性和存在即合理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圆角矩形 1"/>
          <p:cNvSpPr/>
          <p:nvPr/>
        </p:nvSpPr>
        <p:spPr bwMode="auto">
          <a:xfrm>
            <a:off x="656705" y="2185603"/>
            <a:ext cx="7776555" cy="3068041"/>
          </a:xfrm>
          <a:prstGeom prst="roundRect">
            <a:avLst/>
          </a:prstGeom>
          <a:noFill/>
          <a:ln w="19050" cap="flat" cmpd="sng" algn="ctr">
            <a:solidFill>
              <a:srgbClr val="0D81C1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ts val="33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10243" y="3119768"/>
            <a:ext cx="72528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Verdana" pitchFamily="34" charset="0"/>
                <a:ea typeface="宋体" pitchFamily="2" charset="-122"/>
              </a:rPr>
              <a:t>2</a:t>
            </a:r>
            <a:r>
              <a:rPr lang="zh-CN" altLang="en-US" sz="2400" dirty="0">
                <a:latin typeface="Verdana" pitchFamily="34" charset="0"/>
                <a:ea typeface="宋体" pitchFamily="2" charset="-122"/>
              </a:rPr>
              <a:t>、对原有</a:t>
            </a:r>
            <a:r>
              <a:rPr lang="en-US" altLang="zh-CN" sz="2400" dirty="0">
                <a:latin typeface="Verdana" pitchFamily="34" charset="0"/>
                <a:ea typeface="宋体" pitchFamily="2" charset="-122"/>
              </a:rPr>
              <a:t>HTML</a:t>
            </a:r>
            <a:r>
              <a:rPr lang="zh-CN" altLang="en-US" sz="2400" dirty="0">
                <a:latin typeface="Verdana" pitchFamily="34" charset="0"/>
                <a:ea typeface="宋体" pitchFamily="2" charset="-122"/>
              </a:rPr>
              <a:t>的用法进行总结，创造一些新标签。例如：</a:t>
            </a:r>
            <a:r>
              <a:rPr lang="en-US" altLang="zh-CN" sz="2400" dirty="0">
                <a:latin typeface="Verdana" pitchFamily="34" charset="0"/>
                <a:ea typeface="宋体" pitchFamily="2" charset="-122"/>
              </a:rPr>
              <a:t>article</a:t>
            </a:r>
            <a:r>
              <a:rPr lang="zh-CN" altLang="en-US" sz="2400" dirty="0">
                <a:latin typeface="Verdana" pitchFamily="34" charset="0"/>
                <a:ea typeface="宋体" pitchFamily="2" charset="-122"/>
              </a:rPr>
              <a:t>、</a:t>
            </a:r>
            <a:r>
              <a:rPr lang="en-US" altLang="zh-CN" sz="2400" dirty="0">
                <a:latin typeface="Verdana" pitchFamily="34" charset="0"/>
                <a:ea typeface="宋体" pitchFamily="2" charset="-122"/>
              </a:rPr>
              <a:t>footer</a:t>
            </a:r>
            <a:r>
              <a:rPr lang="zh-CN" altLang="en-US" sz="2400" dirty="0">
                <a:latin typeface="Verdana" pitchFamily="34" charset="0"/>
                <a:ea typeface="宋体" pitchFamily="2" charset="-122"/>
              </a:rPr>
              <a:t>、</a:t>
            </a:r>
            <a:r>
              <a:rPr lang="en-US" altLang="zh-CN" sz="2400" dirty="0">
                <a:latin typeface="Verdana" pitchFamily="34" charset="0"/>
                <a:ea typeface="宋体" pitchFamily="2" charset="-122"/>
              </a:rPr>
              <a:t>header</a:t>
            </a:r>
            <a:r>
              <a:rPr lang="zh-CN" altLang="en-US" sz="2400" dirty="0">
                <a:latin typeface="Verdana" pitchFamily="34" charset="0"/>
                <a:ea typeface="宋体" pitchFamily="2" charset="-122"/>
              </a:rPr>
              <a:t>、</a:t>
            </a:r>
            <a:r>
              <a:rPr lang="en-US" altLang="zh-CN" sz="2400" dirty="0" err="1">
                <a:latin typeface="Verdana" pitchFamily="34" charset="0"/>
                <a:ea typeface="宋体" pitchFamily="2" charset="-122"/>
              </a:rPr>
              <a:t>nav</a:t>
            </a:r>
            <a:r>
              <a:rPr lang="zh-CN" altLang="en-US" sz="2400" dirty="0">
                <a:latin typeface="Verdana" pitchFamily="34" charset="0"/>
                <a:ea typeface="宋体" pitchFamily="2" charset="-122"/>
              </a:rPr>
              <a:t>、</a:t>
            </a:r>
            <a:r>
              <a:rPr lang="en-US" altLang="zh-CN" sz="2400" dirty="0">
                <a:latin typeface="Verdana" pitchFamily="34" charset="0"/>
                <a:ea typeface="宋体" pitchFamily="2" charset="-122"/>
              </a:rPr>
              <a:t>section</a:t>
            </a:r>
            <a:r>
              <a:rPr lang="zh-CN" altLang="en-US" sz="2400" dirty="0">
                <a:latin typeface="Verdana" pitchFamily="34" charset="0"/>
                <a:ea typeface="宋体" pitchFamily="2" charset="-122"/>
              </a:rPr>
              <a:t>等标签。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10243" y="2483012"/>
            <a:ext cx="5540299" cy="569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Verdana" pitchFamily="34" charset="0"/>
                <a:ea typeface="宋体" pitchFamily="2" charset="-122"/>
              </a:rPr>
              <a:t>1</a:t>
            </a:r>
            <a:r>
              <a:rPr lang="zh-CN" altLang="en-US" sz="2400" dirty="0">
                <a:latin typeface="Verdana" pitchFamily="34" charset="0"/>
                <a:ea typeface="宋体" pitchFamily="2" charset="-122"/>
              </a:rPr>
              <a:t>、兼容现存的</a:t>
            </a:r>
            <a:r>
              <a:rPr lang="en-US" altLang="zh-CN" sz="2400" dirty="0">
                <a:latin typeface="Verdana" pitchFamily="34" charset="0"/>
                <a:ea typeface="宋体" pitchFamily="2" charset="-122"/>
              </a:rPr>
              <a:t>HTML</a:t>
            </a:r>
            <a:r>
              <a:rPr lang="zh-CN" altLang="en-US" sz="2400" dirty="0">
                <a:latin typeface="Verdana" pitchFamily="34" charset="0"/>
                <a:ea typeface="宋体" pitchFamily="2" charset="-122"/>
              </a:rPr>
              <a:t>文档，平滑过渡。</a:t>
            </a:r>
            <a:endParaRPr lang="en-US" altLang="zh-CN" sz="2400" dirty="0">
              <a:latin typeface="Verdan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0386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04740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效率与用户优先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圆角矩形 1"/>
          <p:cNvSpPr/>
          <p:nvPr/>
        </p:nvSpPr>
        <p:spPr bwMode="auto">
          <a:xfrm>
            <a:off x="656705" y="2185603"/>
            <a:ext cx="7776555" cy="3068041"/>
          </a:xfrm>
          <a:prstGeom prst="roundRect">
            <a:avLst/>
          </a:prstGeom>
          <a:noFill/>
          <a:ln w="19050" cap="flat" cmpd="sng" algn="ctr">
            <a:solidFill>
              <a:srgbClr val="0D81C1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ts val="33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10243" y="3119768"/>
            <a:ext cx="7252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Verdana" pitchFamily="34" charset="0"/>
                <a:ea typeface="宋体" pitchFamily="2" charset="-122"/>
              </a:rPr>
              <a:t>2</a:t>
            </a:r>
            <a:r>
              <a:rPr lang="zh-CN" altLang="en-US" sz="2400" dirty="0">
                <a:latin typeface="Verdana" pitchFamily="34" charset="0"/>
                <a:ea typeface="宋体" pitchFamily="2" charset="-122"/>
              </a:rPr>
              <a:t>、安全机制的设计。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10243" y="2483012"/>
            <a:ext cx="2842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Verdana" pitchFamily="34" charset="0"/>
                <a:ea typeface="宋体" pitchFamily="2" charset="-122"/>
              </a:rPr>
              <a:t>1</a:t>
            </a:r>
            <a:r>
              <a:rPr lang="zh-CN" altLang="en-US" sz="2400" dirty="0">
                <a:latin typeface="Verdana" pitchFamily="34" charset="0"/>
                <a:ea typeface="宋体" pitchFamily="2" charset="-122"/>
              </a:rPr>
              <a:t>、不严格的语法。</a:t>
            </a:r>
            <a:endParaRPr lang="en-US" altLang="zh-CN" sz="2400" dirty="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10243" y="3766099"/>
            <a:ext cx="7252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Verdana" pitchFamily="34" charset="0"/>
                <a:ea typeface="宋体" pitchFamily="2" charset="-122"/>
              </a:rPr>
              <a:t>3</a:t>
            </a:r>
            <a:r>
              <a:rPr lang="zh-CN" altLang="en-US" sz="2400" dirty="0">
                <a:latin typeface="Verdana" pitchFamily="34" charset="0"/>
                <a:ea typeface="宋体" pitchFamily="2" charset="-122"/>
              </a:rPr>
              <a:t>、表现和内容分离。</a:t>
            </a:r>
          </a:p>
        </p:txBody>
      </p:sp>
    </p:spTree>
    <p:extLst>
      <p:ext uri="{BB962C8B-B14F-4D97-AF65-F5344CB8AC3E}">
        <p14:creationId xmlns:p14="http://schemas.microsoft.com/office/powerpoint/2010/main" val="351461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04740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化繁为简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圆角矩形 1"/>
          <p:cNvSpPr/>
          <p:nvPr/>
        </p:nvSpPr>
        <p:spPr bwMode="auto">
          <a:xfrm>
            <a:off x="656705" y="2185603"/>
            <a:ext cx="7776555" cy="3159481"/>
          </a:xfrm>
          <a:prstGeom prst="roundRect">
            <a:avLst/>
          </a:prstGeom>
          <a:noFill/>
          <a:ln w="19050" cap="flat" cmpd="sng" algn="ctr">
            <a:solidFill>
              <a:srgbClr val="0D81C1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ts val="33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10243" y="3119768"/>
            <a:ext cx="7252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Verdana" pitchFamily="34" charset="0"/>
                <a:ea typeface="宋体" pitchFamily="2" charset="-122"/>
              </a:rPr>
              <a:t>2</a:t>
            </a:r>
            <a:r>
              <a:rPr lang="zh-CN" altLang="en-US" sz="2400" dirty="0">
                <a:latin typeface="Verdana" pitchFamily="34" charset="0"/>
                <a:ea typeface="宋体" pitchFamily="2" charset="-122"/>
              </a:rPr>
              <a:t>、新的简化的</a:t>
            </a:r>
            <a:r>
              <a:rPr lang="en-US" altLang="zh-CN" sz="2400" dirty="0" err="1">
                <a:latin typeface="Verdana" pitchFamily="34" charset="0"/>
                <a:ea typeface="宋体" pitchFamily="2" charset="-122"/>
              </a:rPr>
              <a:t>DOCTYPE</a:t>
            </a:r>
            <a:r>
              <a:rPr lang="zh-CN" altLang="en-US" sz="2400" dirty="0">
                <a:latin typeface="Verdana" pitchFamily="34" charset="0"/>
                <a:ea typeface="宋体" pitchFamily="2" charset="-122"/>
              </a:rPr>
              <a:t>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10243" y="2483012"/>
            <a:ext cx="7195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Verdana" pitchFamily="34" charset="0"/>
                <a:ea typeface="宋体" pitchFamily="2" charset="-122"/>
              </a:rPr>
              <a:t>1</a:t>
            </a:r>
            <a:r>
              <a:rPr lang="zh-CN" altLang="en-US" sz="2400" dirty="0">
                <a:latin typeface="Verdana" pitchFamily="34" charset="0"/>
                <a:ea typeface="宋体" pitchFamily="2" charset="-122"/>
              </a:rPr>
              <a:t>、以浏览器原生能力代替复杂的</a:t>
            </a:r>
            <a:r>
              <a:rPr lang="en-US" altLang="zh-CN" sz="2400" dirty="0">
                <a:latin typeface="Verdana" pitchFamily="34" charset="0"/>
                <a:ea typeface="宋体" pitchFamily="2" charset="-122"/>
              </a:rPr>
              <a:t>JavaScript</a:t>
            </a:r>
            <a:r>
              <a:rPr lang="zh-CN" altLang="en-US" sz="2400" dirty="0">
                <a:latin typeface="Verdana" pitchFamily="34" charset="0"/>
                <a:ea typeface="宋体" pitchFamily="2" charset="-122"/>
              </a:rPr>
              <a:t>代码。</a:t>
            </a:r>
            <a:endParaRPr lang="en-US" altLang="zh-CN" sz="2400" dirty="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10243" y="3766099"/>
            <a:ext cx="7252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Verdana" pitchFamily="34" charset="0"/>
                <a:ea typeface="宋体" pitchFamily="2" charset="-122"/>
              </a:rPr>
              <a:t>3</a:t>
            </a:r>
            <a:r>
              <a:rPr lang="zh-CN" altLang="en-US" sz="2400" dirty="0">
                <a:latin typeface="Verdana" pitchFamily="34" charset="0"/>
                <a:ea typeface="宋体" pitchFamily="2" charset="-122"/>
              </a:rPr>
              <a:t>、新的简化的字符集声明。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24213" y="4402855"/>
            <a:ext cx="7252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Verdana" pitchFamily="34" charset="0"/>
                <a:ea typeface="宋体" pitchFamily="2" charset="-122"/>
              </a:rPr>
              <a:t>4</a:t>
            </a:r>
            <a:r>
              <a:rPr lang="zh-CN" altLang="en-US" sz="2400" dirty="0">
                <a:latin typeface="Verdana" pitchFamily="34" charset="0"/>
                <a:ea typeface="宋体" pitchFamily="2" charset="-122"/>
              </a:rPr>
              <a:t>、简单而强大的</a:t>
            </a:r>
            <a:r>
              <a:rPr lang="en-US" altLang="zh-CN" sz="2400" dirty="0" err="1">
                <a:latin typeface="Verdana" pitchFamily="34" charset="0"/>
                <a:ea typeface="宋体" pitchFamily="2" charset="-122"/>
              </a:rPr>
              <a:t>HTML5</a:t>
            </a:r>
            <a:r>
              <a:rPr lang="en-US" altLang="zh-CN" sz="2400" dirty="0">
                <a:latin typeface="Verdana" pitchFamily="34" charset="0"/>
                <a:ea typeface="宋体" pitchFamily="2" charset="-122"/>
              </a:rPr>
              <a:t> API</a:t>
            </a:r>
            <a:r>
              <a:rPr lang="zh-CN" altLang="en-US" sz="2400" dirty="0">
                <a:latin typeface="Verdana" pitchFamily="34" charset="0"/>
                <a:ea typeface="宋体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97032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04740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通用访问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圆角矩形 1"/>
          <p:cNvSpPr/>
          <p:nvPr/>
        </p:nvSpPr>
        <p:spPr bwMode="auto">
          <a:xfrm>
            <a:off x="656705" y="2185604"/>
            <a:ext cx="7776555" cy="2560964"/>
          </a:xfrm>
          <a:prstGeom prst="roundRect">
            <a:avLst/>
          </a:prstGeom>
          <a:noFill/>
          <a:ln w="19050" cap="flat" cmpd="sng" algn="ctr">
            <a:solidFill>
              <a:srgbClr val="0D81C1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ts val="33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10243" y="3119768"/>
            <a:ext cx="7252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Verdana" pitchFamily="34" charset="0"/>
                <a:ea typeface="宋体" pitchFamily="2" charset="-122"/>
              </a:rPr>
              <a:t>2</a:t>
            </a:r>
            <a:r>
              <a:rPr lang="zh-CN" altLang="en-US" sz="2400" dirty="0">
                <a:latin typeface="Verdana" pitchFamily="34" charset="0"/>
                <a:ea typeface="宋体" pitchFamily="2" charset="-122"/>
              </a:rPr>
              <a:t>、媒体中立。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10243" y="2483012"/>
            <a:ext cx="2226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Verdana" pitchFamily="34" charset="0"/>
                <a:ea typeface="宋体" pitchFamily="2" charset="-122"/>
              </a:rPr>
              <a:t>1</a:t>
            </a:r>
            <a:r>
              <a:rPr lang="zh-CN" altLang="en-US" sz="2400" dirty="0">
                <a:latin typeface="Verdana" pitchFamily="34" charset="0"/>
                <a:ea typeface="宋体" pitchFamily="2" charset="-122"/>
              </a:rPr>
              <a:t>、可访问性。</a:t>
            </a:r>
            <a:endParaRPr lang="en-US" altLang="zh-CN" sz="2400" dirty="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10243" y="3766099"/>
            <a:ext cx="7252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Verdana" pitchFamily="34" charset="0"/>
                <a:ea typeface="宋体" pitchFamily="2" charset="-122"/>
              </a:rPr>
              <a:t>3</a:t>
            </a:r>
            <a:r>
              <a:rPr lang="zh-CN" altLang="en-US" sz="2400" dirty="0">
                <a:latin typeface="Verdana" pitchFamily="34" charset="0"/>
                <a:ea typeface="宋体" pitchFamily="2" charset="-122"/>
              </a:rPr>
              <a:t>、支持所有语种。</a:t>
            </a:r>
          </a:p>
        </p:txBody>
      </p:sp>
    </p:spTree>
    <p:extLst>
      <p:ext uri="{BB962C8B-B14F-4D97-AF65-F5344CB8AC3E}">
        <p14:creationId xmlns:p14="http://schemas.microsoft.com/office/powerpoint/2010/main" val="589552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58825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Clr>
                <a:srgbClr val="C00000"/>
              </a:buClr>
            </a:pPr>
            <a:r>
              <a:rPr lang="en-US" altLang="zh-CN" dirty="0"/>
              <a:t>1.4 </a:t>
            </a:r>
            <a:r>
              <a:rPr lang="zh-CN" altLang="en-US" dirty="0"/>
              <a:t>无插件范式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683722" y="1745029"/>
            <a:ext cx="7776555" cy="4564331"/>
          </a:xfrm>
          <a:prstGeom prst="roundRect">
            <a:avLst/>
          </a:prstGeom>
          <a:noFill/>
          <a:ln w="19050" cap="flat" cmpd="sng" algn="ctr">
            <a:solidFill>
              <a:srgbClr val="0D81C1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ts val="33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72590" y="2503088"/>
            <a:ext cx="7252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Verdana" pitchFamily="34" charset="0"/>
                <a:ea typeface="宋体" pitchFamily="2" charset="-122"/>
              </a:rPr>
              <a:t>插件安装可能失败；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37260" y="1856757"/>
            <a:ext cx="3897221" cy="569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Verdana" pitchFamily="34" charset="0"/>
                <a:ea typeface="宋体" pitchFamily="2" charset="-122"/>
              </a:rPr>
              <a:t>插件的方式存在很多问题：</a:t>
            </a:r>
            <a:endParaRPr lang="en-US" altLang="zh-CN" sz="2400" b="1" dirty="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72590" y="3136664"/>
            <a:ext cx="7252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Verdana" pitchFamily="34" charset="0"/>
                <a:ea typeface="宋体" pitchFamily="2" charset="-122"/>
              </a:rPr>
              <a:t>插件可以被禁用或屏蔽（例如</a:t>
            </a:r>
            <a:r>
              <a:rPr lang="en-US" altLang="zh-CN" sz="2400" dirty="0">
                <a:latin typeface="Verdana" pitchFamily="34" charset="0"/>
                <a:ea typeface="宋体" pitchFamily="2" charset="-122"/>
              </a:rPr>
              <a:t>Apple</a:t>
            </a:r>
            <a:r>
              <a:rPr lang="zh-CN" altLang="en-US" sz="2400" dirty="0">
                <a:latin typeface="Verdana" pitchFamily="34" charset="0"/>
                <a:ea typeface="宋体" pitchFamily="2" charset="-122"/>
              </a:rPr>
              <a:t>的</a:t>
            </a:r>
            <a:r>
              <a:rPr lang="en-US" altLang="zh-CN" sz="2400" dirty="0">
                <a:latin typeface="Verdana" pitchFamily="34" charset="0"/>
                <a:ea typeface="宋体" pitchFamily="2" charset="-122"/>
              </a:rPr>
              <a:t>iPad</a:t>
            </a:r>
            <a:r>
              <a:rPr lang="zh-CN" altLang="en-US" sz="2400" dirty="0">
                <a:latin typeface="Verdana" pitchFamily="34" charset="0"/>
                <a:ea typeface="宋体" pitchFamily="2" charset="-122"/>
              </a:rPr>
              <a:t>就不支持</a:t>
            </a:r>
            <a:r>
              <a:rPr lang="en-US" altLang="zh-CN" sz="2400" dirty="0">
                <a:latin typeface="Verdana" pitchFamily="34" charset="0"/>
                <a:ea typeface="宋体" pitchFamily="2" charset="-122"/>
              </a:rPr>
              <a:t>Flash</a:t>
            </a:r>
            <a:r>
              <a:rPr lang="zh-CN" altLang="en-US" sz="2400" dirty="0">
                <a:latin typeface="Verdana" pitchFamily="34" charset="0"/>
                <a:ea typeface="宋体" pitchFamily="2" charset="-122"/>
              </a:rPr>
              <a:t>插件）；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72590" y="4324238"/>
            <a:ext cx="7252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Verdana" pitchFamily="34" charset="0"/>
                <a:ea typeface="宋体" pitchFamily="2" charset="-122"/>
              </a:rPr>
              <a:t>插件自身会成为被攻击的对象；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945572" y="4957814"/>
            <a:ext cx="7252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Verdana" pitchFamily="34" charset="0"/>
                <a:ea typeface="宋体" pitchFamily="2" charset="-122"/>
              </a:rPr>
              <a:t>插件不容易与</a:t>
            </a:r>
            <a:r>
              <a:rPr lang="en-US" altLang="zh-CN" sz="2400" dirty="0">
                <a:latin typeface="Verdana" pitchFamily="34" charset="0"/>
                <a:ea typeface="宋体" pitchFamily="2" charset="-122"/>
              </a:rPr>
              <a:t>HTML</a:t>
            </a:r>
            <a:r>
              <a:rPr lang="zh-CN" altLang="en-US" sz="2400" dirty="0">
                <a:latin typeface="Verdana" pitchFamily="34" charset="0"/>
                <a:ea typeface="宋体" pitchFamily="2" charset="-122"/>
              </a:rPr>
              <a:t>文档的其他部分集成（因为插件边界、剪裁和透明度问题）。</a:t>
            </a:r>
          </a:p>
        </p:txBody>
      </p:sp>
    </p:spTree>
    <p:extLst>
      <p:ext uri="{BB962C8B-B14F-4D97-AF65-F5344CB8AC3E}">
        <p14:creationId xmlns:p14="http://schemas.microsoft.com/office/powerpoint/2010/main" val="1250779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04740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Clr>
                <a:srgbClr val="C00000"/>
              </a:buClr>
            </a:pPr>
            <a:r>
              <a:rPr lang="en-US" altLang="zh-CN" dirty="0"/>
              <a:t>1.4 </a:t>
            </a:r>
            <a:r>
              <a:rPr lang="zh-CN" altLang="en-US" dirty="0"/>
              <a:t>无插件范式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圆角矩形 1"/>
          <p:cNvSpPr/>
          <p:nvPr/>
        </p:nvSpPr>
        <p:spPr bwMode="auto">
          <a:xfrm>
            <a:off x="656705" y="2185604"/>
            <a:ext cx="7776555" cy="3109603"/>
          </a:xfrm>
          <a:prstGeom prst="roundRect">
            <a:avLst/>
          </a:prstGeom>
          <a:noFill/>
          <a:ln w="19050" cap="flat" cmpd="sng" algn="ctr">
            <a:solidFill>
              <a:srgbClr val="0D81C1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    </a:t>
            </a:r>
            <a:r>
              <a:rPr lang="en-US" altLang="zh-CN" sz="2400" dirty="0" err="1">
                <a:latin typeface="+mn-ea"/>
              </a:rPr>
              <a:t>HTML5</a:t>
            </a:r>
            <a:r>
              <a:rPr lang="zh-CN" altLang="en-US" sz="2400" dirty="0">
                <a:latin typeface="+mn-ea"/>
              </a:rPr>
              <a:t>不仅仅是提供新元素支持新功能，更重要的是添加了对脚本和布局之间的原生交互能力，可以实现以前实现不了的效果。（例如</a:t>
            </a:r>
            <a:r>
              <a:rPr lang="en-US" altLang="zh-CN" sz="2400" dirty="0">
                <a:latin typeface="+mn-ea"/>
              </a:rPr>
              <a:t>canvas</a:t>
            </a:r>
            <a:r>
              <a:rPr lang="zh-CN" altLang="en-US" sz="2400" dirty="0">
                <a:latin typeface="+mn-ea"/>
              </a:rPr>
              <a:t>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499911" y="4360378"/>
            <a:ext cx="2339102" cy="646331"/>
          </a:xfrm>
          <a:prstGeom prst="rect">
            <a:avLst/>
          </a:prstGeom>
          <a:solidFill>
            <a:srgbClr val="0D81C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不需要安装插件</a:t>
            </a:r>
            <a:endParaRPr lang="en-US" altLang="zh-CN" sz="2400" dirty="0">
              <a:solidFill>
                <a:schemeClr val="bg1"/>
              </a:solidFill>
              <a:latin typeface="Verdan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679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58825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 err="1"/>
              <a:t>HTML5</a:t>
            </a:r>
            <a:r>
              <a:rPr lang="zh-CN" altLang="en-US" dirty="0"/>
              <a:t>包括什么，不包括什么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9628" y="1626061"/>
            <a:ext cx="7758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    </a:t>
            </a:r>
            <a:r>
              <a:rPr lang="en-US" altLang="zh-CN" sz="2400" dirty="0" err="1">
                <a:latin typeface="+mn-ea"/>
              </a:rPr>
              <a:t>HTML5</a:t>
            </a:r>
            <a:r>
              <a:rPr lang="zh-CN" altLang="en-US" sz="2400" dirty="0">
                <a:latin typeface="+mn-ea"/>
              </a:rPr>
              <a:t>不仅涵盖了核心的标记元素，同时也包括很多新的</a:t>
            </a:r>
            <a:r>
              <a:rPr lang="en-US" altLang="zh-CN" sz="2400" dirty="0">
                <a:latin typeface="+mn-ea"/>
              </a:rPr>
              <a:t>API</a:t>
            </a:r>
            <a:r>
              <a:rPr lang="zh-CN" altLang="en-US" sz="2400" dirty="0">
                <a:latin typeface="+mn-ea"/>
              </a:rPr>
              <a:t>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23206" y="2851329"/>
            <a:ext cx="2781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+mn-ea"/>
              </a:rPr>
              <a:t>Canvas(</a:t>
            </a:r>
            <a:r>
              <a:rPr lang="en-US" altLang="zh-CN" sz="2400" dirty="0" err="1">
                <a:latin typeface="+mn-ea"/>
              </a:rPr>
              <a:t>2D</a:t>
            </a:r>
            <a:r>
              <a:rPr lang="zh-CN" altLang="en-US" sz="2400" dirty="0">
                <a:latin typeface="+mn-ea"/>
              </a:rPr>
              <a:t>和</a:t>
            </a:r>
            <a:r>
              <a:rPr lang="en-US" altLang="zh-CN" sz="2400" dirty="0">
                <a:latin typeface="+mn-ea"/>
              </a:rPr>
              <a:t>3D</a:t>
            </a:r>
            <a:r>
              <a:rPr lang="zh-CN" altLang="en-US" sz="2400" dirty="0">
                <a:latin typeface="+mn-ea"/>
              </a:rPr>
              <a:t>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604673" y="2851329"/>
            <a:ext cx="3858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+mn-ea"/>
              </a:rPr>
              <a:t>Cross-document</a:t>
            </a:r>
            <a:r>
              <a:rPr lang="zh-CN" altLang="en-US" sz="2400" dirty="0">
                <a:latin typeface="+mn-ea"/>
              </a:rPr>
              <a:t>消息传送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23206" y="3495061"/>
            <a:ext cx="2165978" cy="559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+mn-ea"/>
              </a:rPr>
              <a:t>Geolocation</a:t>
            </a:r>
            <a:endParaRPr lang="zh-CN" altLang="en-US" sz="2400" dirty="0">
              <a:latin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04673" y="3495061"/>
            <a:ext cx="2319866" cy="559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+mn-ea"/>
              </a:rPr>
              <a:t>Audio</a:t>
            </a:r>
            <a:r>
              <a:rPr lang="zh-CN" altLang="en-US" sz="2400" dirty="0">
                <a:latin typeface="+mn-ea"/>
              </a:rPr>
              <a:t>和</a:t>
            </a:r>
            <a:r>
              <a:rPr lang="en-US" altLang="zh-CN" sz="2400" dirty="0">
                <a:latin typeface="+mn-ea"/>
              </a:rPr>
              <a:t>Video</a:t>
            </a:r>
            <a:endParaRPr lang="zh-CN" altLang="en-US" sz="2400" dirty="0">
              <a:latin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23206" y="4052231"/>
            <a:ext cx="1242648" cy="559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+mn-ea"/>
              </a:rPr>
              <a:t>Forms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604673" y="4052231"/>
            <a:ext cx="1396536" cy="559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+mn-ea"/>
              </a:rPr>
              <a:t>MathML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23206" y="4609401"/>
            <a:ext cx="1858201" cy="559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+mn-ea"/>
              </a:rPr>
              <a:t>Microdata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604673" y="4609401"/>
            <a:ext cx="3243196" cy="559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+mn-ea"/>
              </a:rPr>
              <a:t>Server-Sent Events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23206" y="5810304"/>
            <a:ext cx="4935967" cy="559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+mn-ea"/>
              </a:rPr>
              <a:t>Scalable Vector Graphics(</a:t>
            </a:r>
            <a:r>
              <a:rPr lang="en-US" altLang="zh-CN" sz="2400" dirty="0" err="1">
                <a:latin typeface="+mn-ea"/>
              </a:rPr>
              <a:t>SVG</a:t>
            </a:r>
            <a:r>
              <a:rPr lang="en-US" altLang="zh-CN" sz="2400" dirty="0">
                <a:latin typeface="+mn-ea"/>
              </a:rPr>
              <a:t>)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723206" y="5166571"/>
            <a:ext cx="3397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err="1">
                <a:latin typeface="+mn-ea"/>
              </a:rPr>
              <a:t>WebSocket</a:t>
            </a:r>
            <a:r>
              <a:rPr lang="en-US" altLang="zh-CN" sz="2400" dirty="0">
                <a:latin typeface="+mn-ea"/>
              </a:rPr>
              <a:t> API</a:t>
            </a:r>
            <a:r>
              <a:rPr lang="zh-CN" altLang="en-US" sz="2400" dirty="0">
                <a:latin typeface="+mn-ea"/>
              </a:rPr>
              <a:t>及协议</a:t>
            </a:r>
            <a:endParaRPr lang="en-US" altLang="zh-CN" sz="2400" dirty="0">
              <a:latin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604673" y="5166571"/>
            <a:ext cx="3243196" cy="559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+mn-ea"/>
              </a:rPr>
              <a:t>Web Origin Concept</a:t>
            </a:r>
          </a:p>
        </p:txBody>
      </p:sp>
      <p:sp>
        <p:nvSpPr>
          <p:cNvPr id="17" name="圆角矩形 16"/>
          <p:cNvSpPr/>
          <p:nvPr/>
        </p:nvSpPr>
        <p:spPr bwMode="auto">
          <a:xfrm>
            <a:off x="680547" y="1689622"/>
            <a:ext cx="7776555" cy="1089611"/>
          </a:xfrm>
          <a:prstGeom prst="roundRect">
            <a:avLst/>
          </a:prstGeom>
          <a:noFill/>
          <a:ln w="19050" cap="flat" cmpd="sng" algn="ctr">
            <a:solidFill>
              <a:srgbClr val="0D81C1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ts val="33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14418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5" grpId="0"/>
      <p:bldP spid="16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89964" y="2451572"/>
            <a:ext cx="2165978" cy="559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+mn-ea"/>
              </a:rPr>
              <a:t>Web Workers</a:t>
            </a:r>
            <a:endParaRPr lang="zh-CN" altLang="en-US" sz="2400" dirty="0">
              <a:latin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44543" y="3094439"/>
            <a:ext cx="1088760" cy="559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+mn-ea"/>
              </a:rPr>
              <a:t>拖放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889964" y="3094439"/>
            <a:ext cx="3858749" cy="559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err="1">
                <a:latin typeface="+mn-ea"/>
              </a:rPr>
              <a:t>XMLHttpRequest</a:t>
            </a:r>
            <a:r>
              <a:rPr lang="en-US" altLang="zh-CN" sz="2400" dirty="0">
                <a:latin typeface="+mn-ea"/>
              </a:rPr>
              <a:t> Level 2</a:t>
            </a:r>
            <a:endParaRPr lang="zh-CN" altLang="en-US" sz="2400" dirty="0">
              <a:latin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44543" y="1722144"/>
            <a:ext cx="2165978" cy="559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+mn-ea"/>
              </a:rPr>
              <a:t>Web Storage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844543" y="2365010"/>
            <a:ext cx="4012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+mn-ea"/>
              </a:rPr>
              <a:t>应用缓存（离线</a:t>
            </a:r>
            <a:r>
              <a:rPr lang="en-US" altLang="zh-CN" sz="2400" dirty="0">
                <a:latin typeface="+mn-ea"/>
              </a:rPr>
              <a:t>Web</a:t>
            </a:r>
            <a:r>
              <a:rPr lang="zh-CN" altLang="en-US" sz="2400" dirty="0">
                <a:latin typeface="+mn-ea"/>
              </a:rPr>
              <a:t>应用）</a:t>
            </a:r>
            <a:endParaRPr lang="en-US" altLang="zh-CN" sz="2400" dirty="0">
              <a:latin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889964" y="1722144"/>
            <a:ext cx="20120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+mn-ea"/>
              </a:rPr>
              <a:t>索引数据库</a:t>
            </a:r>
            <a:endParaRPr lang="en-US" altLang="zh-CN" sz="2400" dirty="0">
              <a:latin typeface="+mn-ea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58825"/>
            <a:ext cx="8001000" cy="89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宋体" panose="02010600030101010101" pitchFamily="2" charset="-122"/>
                <a:cs typeface="宋体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itchFamily="34" charset="0"/>
                <a:ea typeface="宋体" panose="02010600030101010101" pitchFamily="2" charset="-122"/>
                <a:cs typeface="宋体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itchFamily="34" charset="0"/>
                <a:ea typeface="宋体" panose="02010600030101010101" pitchFamily="2" charset="-122"/>
                <a:cs typeface="宋体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itchFamily="34" charset="0"/>
                <a:ea typeface="宋体" panose="02010600030101010101" pitchFamily="2" charset="-122"/>
                <a:cs typeface="宋体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itchFamily="34" charset="0"/>
                <a:ea typeface="宋体" panose="02010600030101010101" pitchFamily="2" charset="-122"/>
                <a:cs typeface="宋体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marL="571500" indent="-571500" eaLnBrk="1" hangingPunct="1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kern="0"/>
              <a:t>HTML5</a:t>
            </a:r>
            <a:r>
              <a:rPr lang="zh-CN" altLang="en-US" kern="0"/>
              <a:t>包括什么，不包括什么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1727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7" grpId="0"/>
      <p:bldP spid="19" grpId="0"/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58825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/>
              <a:t>1.5 </a:t>
            </a:r>
            <a:r>
              <a:rPr lang="en-US" altLang="zh-CN" dirty="0" err="1"/>
              <a:t>HTML5</a:t>
            </a:r>
            <a:r>
              <a:rPr lang="zh-CN" altLang="en-US" dirty="0"/>
              <a:t>的新功能</a:t>
            </a:r>
            <a:endParaRPr lang="zh-CN" altLang="en-US" sz="3600" b="0" dirty="0"/>
          </a:p>
        </p:txBody>
      </p:sp>
      <p:sp>
        <p:nvSpPr>
          <p:cNvPr id="247811" name="Rectangle 3">
            <a:extLst>
              <a:ext uri="{FF2B5EF4-FFF2-40B4-BE49-F238E27FC236}">
                <a16:creationId xmlns:a16="http://schemas.microsoft.com/office/drawing/2014/main" id="{F5E1A31D-6FA6-4262-B3DD-73A47AB8C7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8362" y="1770198"/>
            <a:ext cx="8062912" cy="463060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200" b="0" dirty="0"/>
              <a:t>新的</a:t>
            </a:r>
            <a:r>
              <a:rPr lang="en-US" altLang="zh-CN" sz="3200" b="0" dirty="0" err="1"/>
              <a:t>DOCTYPE</a:t>
            </a:r>
            <a:r>
              <a:rPr lang="zh-CN" altLang="en-US" sz="3200" b="0" dirty="0"/>
              <a:t>和字符集</a:t>
            </a:r>
            <a:endParaRPr lang="en-US" altLang="zh-CN" sz="3200" b="0" dirty="0"/>
          </a:p>
          <a:p>
            <a:pPr eaLnBrk="1" hangingPunct="1"/>
            <a:r>
              <a:rPr lang="zh-CN" altLang="en-US" sz="3200" b="0" dirty="0"/>
              <a:t>新元素和旧元素</a:t>
            </a:r>
            <a:endParaRPr lang="en-US" altLang="zh-CN" sz="3200" b="0" dirty="0"/>
          </a:p>
          <a:p>
            <a:pPr eaLnBrk="1" hangingPunct="1"/>
            <a:r>
              <a:rPr lang="zh-CN" altLang="en-US" sz="3200" b="0" dirty="0"/>
              <a:t>语义化标记</a:t>
            </a:r>
            <a:endParaRPr lang="en-US" altLang="zh-CN" sz="3200" b="0" dirty="0"/>
          </a:p>
          <a:p>
            <a:pPr eaLnBrk="1" hangingPunct="1"/>
            <a:r>
              <a:rPr lang="zh-CN" altLang="en-US" sz="3200" b="0" dirty="0"/>
              <a:t>使用</a:t>
            </a:r>
            <a:r>
              <a:rPr lang="en-US" altLang="zh-CN" sz="3200" b="0" dirty="0"/>
              <a:t>Selectors API</a:t>
            </a:r>
            <a:r>
              <a:rPr lang="zh-CN" altLang="en-US" sz="3200" b="0" dirty="0"/>
              <a:t>简化选取操作</a:t>
            </a:r>
            <a:endParaRPr lang="en-US" altLang="zh-CN" sz="3200" b="0" dirty="0"/>
          </a:p>
          <a:p>
            <a:pPr eaLnBrk="1" hangingPunct="1"/>
            <a:r>
              <a:rPr lang="en-US" altLang="zh-CN" sz="3200" b="0" dirty="0"/>
              <a:t>JavaScript</a:t>
            </a:r>
            <a:r>
              <a:rPr lang="zh-CN" altLang="en-US" sz="3200" b="0" dirty="0"/>
              <a:t>日志和调试</a:t>
            </a:r>
            <a:endParaRPr lang="en-US" altLang="zh-CN" sz="3200" b="0" dirty="0"/>
          </a:p>
          <a:p>
            <a:pPr eaLnBrk="1" hangingPunct="1"/>
            <a:r>
              <a:rPr lang="en-US" altLang="zh-CN" sz="3200" b="0" dirty="0" err="1"/>
              <a:t>window.JSON</a:t>
            </a:r>
            <a:r>
              <a:rPr lang="zh-CN" altLang="en-US" sz="2800" b="0" dirty="0"/>
              <a:t> </a:t>
            </a:r>
            <a:endParaRPr lang="en-US" altLang="zh-CN" sz="2800" b="0" dirty="0"/>
          </a:p>
          <a:p>
            <a:pPr eaLnBrk="1" hangingPunct="1"/>
            <a:r>
              <a:rPr lang="en-US" altLang="zh-CN" sz="2800" b="0" dirty="0"/>
              <a:t>DOM Level 3</a:t>
            </a:r>
          </a:p>
          <a:p>
            <a:pPr eaLnBrk="1" hangingPunct="1"/>
            <a:r>
              <a:rPr lang="en-US" altLang="zh-CN" sz="2800" b="0" dirty="0"/>
              <a:t>Monkeys</a:t>
            </a:r>
            <a:r>
              <a:rPr lang="zh-CN" altLang="en-US" sz="2800" b="0" dirty="0"/>
              <a:t>、</a:t>
            </a:r>
            <a:r>
              <a:rPr lang="en-US" altLang="zh-CN" sz="2800" b="0" dirty="0"/>
              <a:t>Squirrelfish</a:t>
            </a:r>
            <a:r>
              <a:rPr lang="zh-CN" altLang="en-US" sz="2800" b="0" dirty="0"/>
              <a:t>和其他</a:t>
            </a:r>
            <a:r>
              <a:rPr lang="en-US" altLang="zh-CN" sz="2800" b="0" dirty="0"/>
              <a:t>JavaScript</a:t>
            </a:r>
            <a:r>
              <a:rPr lang="zh-CN" altLang="en-US" sz="2800" b="0" dirty="0"/>
              <a:t>引擎  </a:t>
            </a:r>
            <a:endParaRPr lang="zh-CN" altLang="en-US" sz="240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3276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1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C107BD14-568E-4F83-B3C0-05B192EA12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68325" y="684213"/>
            <a:ext cx="8001000" cy="1216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/>
              <a:t>内容安排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C0306350-F9D0-4A89-9746-63D2013454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5076" y="1900238"/>
            <a:ext cx="5380038" cy="41338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2600" dirty="0"/>
              <a:t>1.1 </a:t>
            </a:r>
            <a:r>
              <a:rPr lang="zh-CN" altLang="en-US" sz="2600" dirty="0"/>
              <a:t>什么是</a:t>
            </a:r>
            <a:r>
              <a:rPr lang="en-US" altLang="zh-CN" sz="2600" dirty="0" err="1"/>
              <a:t>HTML5</a:t>
            </a:r>
            <a:endParaRPr lang="en-US" altLang="zh-CN" sz="2600" dirty="0"/>
          </a:p>
          <a:p>
            <a:pPr eaLnBrk="1" hangingPunct="1"/>
            <a:r>
              <a:rPr lang="en-US" altLang="zh-CN" sz="2600" dirty="0"/>
              <a:t>1.2 HTML5 </a:t>
            </a:r>
            <a:r>
              <a:rPr lang="zh-CN" altLang="en-US" sz="2600" dirty="0"/>
              <a:t>发展史</a:t>
            </a:r>
          </a:p>
          <a:p>
            <a:pPr eaLnBrk="1" hangingPunct="1"/>
            <a:r>
              <a:rPr lang="en-US" altLang="zh-CN" sz="2600" dirty="0"/>
              <a:t>1.3 </a:t>
            </a:r>
            <a:r>
              <a:rPr lang="zh-CN" altLang="en-US" sz="2600" dirty="0"/>
              <a:t>新的认识</a:t>
            </a:r>
          </a:p>
          <a:p>
            <a:pPr eaLnBrk="1" hangingPunct="1"/>
            <a:r>
              <a:rPr lang="en-US" altLang="zh-CN" sz="2600" dirty="0"/>
              <a:t>1.4 </a:t>
            </a:r>
            <a:r>
              <a:rPr lang="zh-CN" altLang="en-US" sz="2600" dirty="0"/>
              <a:t>无插件范式</a:t>
            </a:r>
          </a:p>
          <a:p>
            <a:pPr eaLnBrk="1" hangingPunct="1"/>
            <a:r>
              <a:rPr lang="en-US" altLang="zh-CN" sz="2600" dirty="0"/>
              <a:t>1.5 </a:t>
            </a:r>
            <a:r>
              <a:rPr lang="en-US" altLang="zh-CN" sz="2600" dirty="0" err="1"/>
              <a:t>HTML5</a:t>
            </a:r>
            <a:r>
              <a:rPr lang="zh-CN" altLang="en-US" sz="2600" dirty="0"/>
              <a:t>的新功能</a:t>
            </a:r>
            <a:endParaRPr lang="en-US" altLang="zh-CN" sz="2600" dirty="0"/>
          </a:p>
          <a:p>
            <a:pPr eaLnBrk="1" hangingPunct="1"/>
            <a:r>
              <a:rPr lang="en-US" altLang="zh-CN" sz="2600" dirty="0"/>
              <a:t>1.6 </a:t>
            </a:r>
            <a:r>
              <a:rPr lang="zh-CN" altLang="en-US" sz="2600" dirty="0"/>
              <a:t>课后思考</a:t>
            </a:r>
            <a:endParaRPr lang="en-US" altLang="zh-CN" sz="2600" dirty="0"/>
          </a:p>
          <a:p>
            <a:pPr eaLnBrk="1" hangingPunct="1"/>
            <a:r>
              <a:rPr lang="en-US" altLang="zh-CN" sz="2600" dirty="0"/>
              <a:t>1.7 </a:t>
            </a:r>
            <a:r>
              <a:rPr lang="zh-CN" altLang="en-US" sz="2600" dirty="0"/>
              <a:t>小结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15F4801-5981-4B1F-A156-8252AF1CE7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19462" name="灯片编号占位符 3">
            <a:extLst>
              <a:ext uri="{FF2B5EF4-FFF2-40B4-BE49-F238E27FC236}">
                <a16:creationId xmlns:a16="http://schemas.microsoft.com/office/drawing/2014/main" id="{58208E41-D981-4DC6-820A-C55E440EC7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BD2020-EDC8-4F87-9D28-B4ED1E7F130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9640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04740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新的</a:t>
            </a:r>
            <a:r>
              <a:rPr lang="en-US" altLang="zh-CN" dirty="0" err="1"/>
              <a:t>DOCTYPE</a:t>
            </a:r>
            <a:r>
              <a:rPr lang="zh-CN" altLang="en-US" dirty="0"/>
              <a:t>和字符集</a:t>
            </a:r>
            <a:endParaRPr lang="en-US" altLang="zh-CN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38226" y="2619873"/>
            <a:ext cx="75562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/>
              <a:t>&lt;!</a:t>
            </a:r>
            <a:r>
              <a:rPr lang="en-US" altLang="zh-CN" sz="2400" dirty="0" err="1"/>
              <a:t>DOCTYPE</a:t>
            </a:r>
            <a:r>
              <a:rPr lang="en-US" altLang="zh-CN" sz="2400" dirty="0"/>
              <a:t>&gt;</a:t>
            </a:r>
            <a:r>
              <a:rPr lang="zh-CN" altLang="en-US" sz="2400" dirty="0">
                <a:latin typeface="+mn-ea"/>
              </a:rPr>
              <a:t>声明位于</a:t>
            </a:r>
            <a:r>
              <a:rPr lang="en-US" altLang="zh-CN" sz="2400" dirty="0"/>
              <a:t>HTML</a:t>
            </a:r>
            <a:r>
              <a:rPr lang="zh-CN" altLang="en-US" sz="2400" dirty="0">
                <a:latin typeface="+mn-ea"/>
              </a:rPr>
              <a:t>文档中的最前面的位置，它位于</a:t>
            </a:r>
            <a:r>
              <a:rPr lang="en-US" altLang="zh-CN" sz="2400" dirty="0"/>
              <a:t>&lt;html&gt;</a:t>
            </a:r>
            <a:r>
              <a:rPr lang="zh-CN" altLang="en-US" sz="2400" dirty="0">
                <a:latin typeface="+mn-ea"/>
              </a:rPr>
              <a:t>标签之前。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38226" y="3765930"/>
            <a:ext cx="7710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+mn-ea"/>
              </a:rPr>
              <a:t>该标签告知浏览器文档所使用的</a:t>
            </a:r>
            <a:r>
              <a:rPr lang="en-US" altLang="zh-CN" sz="2400" dirty="0"/>
              <a:t>HTML</a:t>
            </a:r>
            <a:r>
              <a:rPr lang="zh-CN" altLang="en-US" sz="2400" dirty="0">
                <a:latin typeface="+mn-ea"/>
              </a:rPr>
              <a:t>或</a:t>
            </a:r>
            <a:r>
              <a:rPr lang="en-US" altLang="zh-CN" sz="2400" dirty="0"/>
              <a:t>XHTML</a:t>
            </a:r>
            <a:r>
              <a:rPr lang="zh-CN" altLang="en-US" sz="2400" dirty="0">
                <a:latin typeface="+mn-ea"/>
              </a:rPr>
              <a:t>规范。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38226" y="4487247"/>
            <a:ext cx="75562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+mn-ea"/>
              </a:rPr>
              <a:t>在</a:t>
            </a:r>
            <a:r>
              <a:rPr lang="en-US" altLang="zh-CN" sz="2400" dirty="0" err="1"/>
              <a:t>HTML4</a:t>
            </a:r>
            <a:r>
              <a:rPr lang="zh-CN" altLang="en-US" sz="2400" dirty="0">
                <a:latin typeface="+mn-ea"/>
              </a:rPr>
              <a:t>中，</a:t>
            </a:r>
            <a:r>
              <a:rPr lang="en-US" altLang="zh-CN" sz="2400" dirty="0"/>
              <a:t>&lt;!</a:t>
            </a:r>
            <a:r>
              <a:rPr lang="en-US" altLang="zh-CN" sz="2400" dirty="0" err="1"/>
              <a:t>DOCTYPE</a:t>
            </a:r>
            <a:r>
              <a:rPr lang="en-US" altLang="zh-CN" sz="2400" dirty="0"/>
              <a:t>&gt;</a:t>
            </a:r>
            <a:r>
              <a:rPr lang="zh-CN" altLang="en-US" sz="2400" dirty="0">
                <a:latin typeface="+mn-ea"/>
              </a:rPr>
              <a:t>标签可以声明三种类型</a:t>
            </a:r>
            <a:r>
              <a:rPr lang="en-US" altLang="zh-CN" sz="2400" dirty="0"/>
              <a:t>DTD</a:t>
            </a:r>
            <a:r>
              <a:rPr lang="zh-CN" altLang="en-US" sz="2400" dirty="0">
                <a:latin typeface="+mn-ea"/>
              </a:rPr>
              <a:t>类型，分别表示严格版本</a:t>
            </a:r>
            <a:r>
              <a:rPr lang="en-US" altLang="zh-CN" sz="2400" dirty="0"/>
              <a:t>(Strict)</a:t>
            </a:r>
            <a:r>
              <a:rPr lang="zh-CN" altLang="en-US" sz="2400" dirty="0">
                <a:latin typeface="+mn-ea"/>
              </a:rPr>
              <a:t>、过渡版本</a:t>
            </a:r>
            <a:r>
              <a:rPr lang="en-US" altLang="zh-CN" sz="2400" dirty="0"/>
              <a:t>(Transitional)</a:t>
            </a:r>
            <a:r>
              <a:rPr lang="zh-CN" altLang="en-US" sz="2400" dirty="0">
                <a:latin typeface="+mn-ea"/>
              </a:rPr>
              <a:t>和基于框架</a:t>
            </a:r>
            <a:r>
              <a:rPr lang="en-US" altLang="zh-CN" sz="2400" dirty="0"/>
              <a:t>(Frameset)</a:t>
            </a:r>
            <a:r>
              <a:rPr lang="zh-CN" altLang="en-US" sz="2400" dirty="0">
                <a:latin typeface="+mn-ea"/>
              </a:rPr>
              <a:t>的</a:t>
            </a:r>
            <a:r>
              <a:rPr lang="en-US" altLang="zh-CN" sz="2400" dirty="0"/>
              <a:t>HTML</a:t>
            </a:r>
            <a:r>
              <a:rPr lang="zh-CN" altLang="en-US" sz="2400" dirty="0">
                <a:latin typeface="+mn-ea"/>
              </a:rPr>
              <a:t>文档。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325" y="1889247"/>
            <a:ext cx="8001000" cy="89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宋体" panose="02010600030101010101" pitchFamily="2" charset="-122"/>
                <a:cs typeface="宋体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itchFamily="34" charset="0"/>
                <a:ea typeface="宋体" panose="02010600030101010101" pitchFamily="2" charset="-122"/>
                <a:cs typeface="宋体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itchFamily="34" charset="0"/>
                <a:ea typeface="宋体" panose="02010600030101010101" pitchFamily="2" charset="-122"/>
                <a:cs typeface="宋体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itchFamily="34" charset="0"/>
                <a:ea typeface="宋体" panose="02010600030101010101" pitchFamily="2" charset="-122"/>
                <a:cs typeface="宋体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itchFamily="34" charset="0"/>
                <a:ea typeface="宋体" panose="02010600030101010101" pitchFamily="2" charset="-122"/>
                <a:cs typeface="宋体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marL="571500" indent="-571500" eaLnBrk="1" hangingPunct="1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800" kern="0" dirty="0"/>
              <a:t>新的</a:t>
            </a:r>
            <a:r>
              <a:rPr lang="en-US" altLang="zh-CN" sz="2800" kern="0" dirty="0" err="1"/>
              <a:t>DOCTYPE</a:t>
            </a:r>
            <a:endParaRPr lang="en-US" altLang="zh-CN" sz="2800" kern="0" dirty="0"/>
          </a:p>
        </p:txBody>
      </p:sp>
    </p:spTree>
    <p:extLst>
      <p:ext uri="{BB962C8B-B14F-4D97-AF65-F5344CB8AC3E}">
        <p14:creationId xmlns:p14="http://schemas.microsoft.com/office/powerpoint/2010/main" val="3453625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04740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新的</a:t>
            </a:r>
            <a:r>
              <a:rPr lang="en-US" altLang="zh-CN" dirty="0" err="1"/>
              <a:t>DOCTYPE</a:t>
            </a:r>
            <a:endParaRPr lang="en-US" altLang="zh-CN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9732" y="3152296"/>
            <a:ext cx="6792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C00000"/>
                </a:solidFill>
              </a:rPr>
              <a:t>标准模式</a:t>
            </a:r>
            <a:r>
              <a:rPr lang="zh-CN" altLang="en-US" sz="2400" dirty="0"/>
              <a:t>：</a:t>
            </a:r>
            <a:r>
              <a:rPr lang="zh-CN" altLang="en-US" sz="2400" dirty="0">
                <a:latin typeface="Verdana" pitchFamily="34" charset="0"/>
                <a:ea typeface="宋体" pitchFamily="2" charset="-122"/>
              </a:rPr>
              <a:t>浏览器按</a:t>
            </a:r>
            <a:r>
              <a:rPr lang="en-US" altLang="zh-CN" sz="2400" dirty="0" err="1">
                <a:latin typeface="Verdana" pitchFamily="34" charset="0"/>
                <a:ea typeface="宋体" pitchFamily="2" charset="-122"/>
              </a:rPr>
              <a:t>W3C</a:t>
            </a:r>
            <a:r>
              <a:rPr lang="zh-CN" altLang="en-US" sz="2400" dirty="0">
                <a:latin typeface="Verdana" pitchFamily="34" charset="0"/>
                <a:ea typeface="宋体" pitchFamily="2" charset="-122"/>
              </a:rPr>
              <a:t>标准解析执行代码。</a:t>
            </a:r>
            <a:endParaRPr lang="en-US" altLang="zh-CN" sz="2400" dirty="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720235" y="1947064"/>
            <a:ext cx="7776555" cy="912913"/>
          </a:xfrm>
          <a:prstGeom prst="roundRect">
            <a:avLst/>
          </a:prstGeom>
          <a:noFill/>
          <a:ln w="19050" cap="flat" cmpd="sng" algn="ctr">
            <a:solidFill>
              <a:srgbClr val="0D81C1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ts val="33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 sz="2400" dirty="0">
                <a:latin typeface="Verdana" pitchFamily="34" charset="0"/>
                <a:ea typeface="宋体" pitchFamily="2" charset="-122"/>
              </a:rPr>
              <a:t>      浏览器会根据</a:t>
            </a:r>
            <a:r>
              <a:rPr lang="en-US" altLang="zh-CN" sz="2400" dirty="0" err="1">
                <a:latin typeface="Verdana" pitchFamily="34" charset="0"/>
                <a:ea typeface="宋体" pitchFamily="2" charset="-122"/>
              </a:rPr>
              <a:t>DOCTYPE</a:t>
            </a:r>
            <a:r>
              <a:rPr lang="zh-CN" altLang="en-US" sz="2400" dirty="0">
                <a:latin typeface="Verdana" pitchFamily="34" charset="0"/>
                <a:ea typeface="宋体" pitchFamily="2" charset="-122"/>
              </a:rPr>
              <a:t>识别该使用哪种模式，以及使用什么规则来验证页面。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2589" y="3798627"/>
            <a:ext cx="77142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dirty="0">
                <a:latin typeface="+mn-ea"/>
              </a:rPr>
              <a:t>如果</a:t>
            </a:r>
            <a:r>
              <a:rPr lang="en-US" altLang="zh-CN" sz="2400" dirty="0"/>
              <a:t>XHTML</a:t>
            </a:r>
            <a:r>
              <a:rPr lang="zh-CN" altLang="en-US" sz="2400" dirty="0"/>
              <a:t>文档包含完整的</a:t>
            </a:r>
            <a:r>
              <a:rPr lang="en-US" altLang="zh-CN" sz="2400" dirty="0" err="1"/>
              <a:t>DOCTYPE</a:t>
            </a:r>
            <a:r>
              <a:rPr lang="zh-CN" altLang="en-US" sz="2400" dirty="0"/>
              <a:t>，那么它一般以标准模式呈现；</a:t>
            </a:r>
            <a:endParaRPr lang="en-US" altLang="zh-CN" sz="2400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dirty="0"/>
              <a:t>包含严格</a:t>
            </a:r>
            <a:r>
              <a:rPr lang="en-US" altLang="zh-CN" sz="2400" dirty="0"/>
              <a:t>DTD</a:t>
            </a:r>
            <a:r>
              <a:rPr lang="zh-CN" altLang="en-US" sz="2400" dirty="0"/>
              <a:t>的</a:t>
            </a:r>
            <a:r>
              <a:rPr lang="en-US" altLang="zh-CN" sz="2400" dirty="0" err="1"/>
              <a:t>DOCTYPE</a:t>
            </a:r>
            <a:r>
              <a:rPr lang="zh-CN" altLang="en-US" sz="2400" dirty="0"/>
              <a:t>和包含过渡的</a:t>
            </a:r>
            <a:r>
              <a:rPr lang="en-US" altLang="zh-CN" sz="2400" dirty="0"/>
              <a:t>DTD</a:t>
            </a:r>
            <a:r>
              <a:rPr lang="zh-CN" altLang="en-US" sz="2400" dirty="0"/>
              <a:t>和</a:t>
            </a:r>
            <a:r>
              <a:rPr lang="en-US" altLang="zh-CN" sz="2400" dirty="0"/>
              <a:t>URI</a:t>
            </a:r>
            <a:r>
              <a:rPr lang="zh-CN" altLang="en-US" sz="2400" dirty="0"/>
              <a:t>的</a:t>
            </a:r>
            <a:r>
              <a:rPr lang="en-US" altLang="zh-CN" sz="2400" dirty="0" err="1"/>
              <a:t>DOCTYPE</a:t>
            </a:r>
            <a:r>
              <a:rPr lang="zh-CN" altLang="en-US" sz="2400" dirty="0"/>
              <a:t>常常导致页面以标准模式呈现。</a:t>
            </a:r>
          </a:p>
        </p:txBody>
      </p:sp>
    </p:spTree>
    <p:extLst>
      <p:ext uri="{BB962C8B-B14F-4D97-AF65-F5344CB8AC3E}">
        <p14:creationId xmlns:p14="http://schemas.microsoft.com/office/powerpoint/2010/main" val="1619855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04740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新的</a:t>
            </a:r>
            <a:r>
              <a:rPr lang="en-US" altLang="zh-CN" dirty="0" err="1"/>
              <a:t>DOCTYPE</a:t>
            </a:r>
            <a:endParaRPr lang="en-US" altLang="zh-CN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20235" y="1859136"/>
            <a:ext cx="77765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C00000"/>
                </a:solidFill>
              </a:rPr>
              <a:t>怪异模式</a:t>
            </a:r>
            <a:r>
              <a:rPr lang="zh-CN" altLang="en-US" sz="2400" b="1" dirty="0"/>
              <a:t>：</a:t>
            </a:r>
            <a:r>
              <a:rPr lang="zh-CN" altLang="en-US" sz="2400" dirty="0">
                <a:latin typeface="Verdana" pitchFamily="34" charset="0"/>
                <a:ea typeface="宋体" pitchFamily="2" charset="-122"/>
              </a:rPr>
              <a:t>兼用老页面。使用浏览器自己的方式解析执行代码，因为不同浏览器解析执行方式不一样，所以我们称之为怪异模式。</a:t>
            </a:r>
            <a:endParaRPr lang="en-US" altLang="zh-CN" sz="2400" dirty="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59441" y="3675683"/>
            <a:ext cx="77142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dirty="0"/>
              <a:t>不存在</a:t>
            </a:r>
            <a:r>
              <a:rPr lang="en-US" altLang="zh-CN" sz="2400" dirty="0" err="1"/>
              <a:t>DOCTYPE</a:t>
            </a:r>
            <a:r>
              <a:rPr lang="zh-CN" altLang="en-US" sz="2400" dirty="0"/>
              <a:t>或形式不正确会导致怪异模式；</a:t>
            </a:r>
            <a:endParaRPr lang="en-US" altLang="zh-CN" sz="2400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dirty="0"/>
              <a:t>有过渡</a:t>
            </a:r>
            <a:r>
              <a:rPr lang="en-US" altLang="zh-CN" sz="2400" dirty="0"/>
              <a:t>/</a:t>
            </a:r>
            <a:r>
              <a:rPr lang="zh-CN" altLang="en-US" sz="2400" dirty="0"/>
              <a:t>框架</a:t>
            </a:r>
            <a:r>
              <a:rPr lang="en-US" altLang="zh-CN" sz="2400" dirty="0"/>
              <a:t>DTD</a:t>
            </a:r>
            <a:r>
              <a:rPr lang="zh-CN" altLang="en-US" sz="2400" dirty="0"/>
              <a:t>没有</a:t>
            </a:r>
            <a:r>
              <a:rPr lang="en-US" altLang="zh-CN" sz="2400" dirty="0"/>
              <a:t>URI</a:t>
            </a:r>
            <a:r>
              <a:rPr lang="zh-CN" altLang="en-US" sz="2400" dirty="0"/>
              <a:t>会导致页面以怪异模式呈现；</a:t>
            </a:r>
            <a:endParaRPr lang="en-US" altLang="zh-CN" sz="2400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400" dirty="0"/>
              <a:t>IE</a:t>
            </a:r>
            <a:r>
              <a:rPr lang="zh-CN" altLang="en-US" sz="2400" dirty="0"/>
              <a:t>中，如果</a:t>
            </a:r>
            <a:r>
              <a:rPr lang="en-US" altLang="zh-CN" sz="2400" dirty="0" err="1"/>
              <a:t>DOCTYPE</a:t>
            </a:r>
            <a:r>
              <a:rPr lang="zh-CN" altLang="en-US" sz="2400" dirty="0"/>
              <a:t>声明在</a:t>
            </a:r>
            <a:r>
              <a:rPr lang="en-US" altLang="zh-CN" sz="2400" dirty="0"/>
              <a:t>xml</a:t>
            </a:r>
            <a:r>
              <a:rPr lang="zh-CN" altLang="en-US" sz="2400" dirty="0"/>
              <a:t>之后，会导致怪异模式。</a:t>
            </a:r>
          </a:p>
        </p:txBody>
      </p:sp>
    </p:spTree>
    <p:extLst>
      <p:ext uri="{BB962C8B-B14F-4D97-AF65-F5344CB8AC3E}">
        <p14:creationId xmlns:p14="http://schemas.microsoft.com/office/powerpoint/2010/main" val="26076801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04740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新的</a:t>
            </a:r>
            <a:r>
              <a:rPr lang="en-US" altLang="zh-CN" dirty="0" err="1"/>
              <a:t>DOCTYPE</a:t>
            </a:r>
            <a:endParaRPr lang="en-US" altLang="zh-CN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33259" y="1810267"/>
            <a:ext cx="80202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C00000"/>
                </a:solidFill>
              </a:rPr>
              <a:t>近标准模式</a:t>
            </a:r>
            <a:r>
              <a:rPr lang="en-US" altLang="zh-CN" sz="2400" b="1" dirty="0"/>
              <a:t>:</a:t>
            </a:r>
            <a:r>
              <a:rPr lang="zh-CN" altLang="en-US" sz="2400" dirty="0">
                <a:latin typeface="Verdana" pitchFamily="34" charset="0"/>
                <a:ea typeface="宋体" pitchFamily="2" charset="-122"/>
              </a:rPr>
              <a:t>与标准模式一致，除了在处理下面这种情况时：</a:t>
            </a:r>
            <a:endParaRPr lang="en-US" altLang="zh-CN" sz="2400" dirty="0">
              <a:latin typeface="Verdana" pitchFamily="34" charset="0"/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Verdana" pitchFamily="34" charset="0"/>
                <a:ea typeface="宋体" pitchFamily="2" charset="-122"/>
              </a:rPr>
              <a:t>      如果一个块级元素除了空白文本（空格、</a:t>
            </a:r>
            <a:r>
              <a:rPr lang="en-US" altLang="zh-CN" sz="2400" dirty="0">
                <a:latin typeface="Verdana" pitchFamily="34" charset="0"/>
                <a:ea typeface="宋体" pitchFamily="2" charset="-122"/>
              </a:rPr>
              <a:t>tab</a:t>
            </a:r>
            <a:r>
              <a:rPr lang="zh-CN" altLang="en-US" sz="2400" dirty="0">
                <a:latin typeface="Verdana" pitchFamily="34" charset="0"/>
                <a:ea typeface="宋体" pitchFamily="2" charset="-122"/>
              </a:rPr>
              <a:t>等字符）外再无其它内容，则它的高度按</a:t>
            </a:r>
            <a:r>
              <a:rPr lang="en-US" altLang="zh-CN" sz="2400" dirty="0">
                <a:latin typeface="Verdana" pitchFamily="34" charset="0"/>
                <a:ea typeface="宋体" pitchFamily="2" charset="-122"/>
              </a:rPr>
              <a:t>0</a:t>
            </a:r>
            <a:r>
              <a:rPr lang="zh-CN" altLang="en-US" sz="2400" dirty="0">
                <a:latin typeface="Verdana" pitchFamily="34" charset="0"/>
                <a:ea typeface="宋体" pitchFamily="2" charset="-122"/>
              </a:rPr>
              <a:t>处理；如果有子元素，则它的高度不能比子元素大，无论它的</a:t>
            </a:r>
            <a:r>
              <a:rPr lang="en-US" altLang="zh-CN" sz="2400" dirty="0">
                <a:latin typeface="Verdana" pitchFamily="34" charset="0"/>
                <a:ea typeface="宋体" pitchFamily="2" charset="-122"/>
              </a:rPr>
              <a:t>font-size</a:t>
            </a:r>
            <a:r>
              <a:rPr lang="zh-CN" altLang="en-US" sz="2400" dirty="0">
                <a:latin typeface="Verdana" pitchFamily="34" charset="0"/>
                <a:ea typeface="宋体" pitchFamily="2" charset="-122"/>
              </a:rPr>
              <a:t>多大。</a:t>
            </a:r>
            <a:endParaRPr lang="en-US" altLang="zh-CN" sz="2400" dirty="0">
              <a:latin typeface="Verdan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3581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04740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新的</a:t>
            </a:r>
            <a:r>
              <a:rPr lang="en-US" altLang="zh-CN" dirty="0" err="1"/>
              <a:t>DOCTYPE</a:t>
            </a:r>
            <a:endParaRPr lang="en-US" altLang="zh-CN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2410"/>
          <a:stretch/>
        </p:blipFill>
        <p:spPr>
          <a:xfrm>
            <a:off x="0" y="2722374"/>
            <a:ext cx="9144000" cy="95207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r="17388"/>
          <a:stretch/>
        </p:blipFill>
        <p:spPr>
          <a:xfrm>
            <a:off x="0" y="4938948"/>
            <a:ext cx="9152313" cy="85437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94669" y="1956117"/>
            <a:ext cx="3951723" cy="574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/>
              <a:t>HTML4</a:t>
            </a:r>
            <a:r>
              <a:rPr lang="zh-CN" altLang="en-US" sz="2400" dirty="0">
                <a:latin typeface="+mn-ea"/>
              </a:rPr>
              <a:t>的</a:t>
            </a:r>
            <a:r>
              <a:rPr lang="en-US" altLang="zh-CN" sz="2400" dirty="0" err="1"/>
              <a:t>DOCTYPE</a:t>
            </a:r>
            <a:r>
              <a:rPr lang="zh-CN" altLang="en-US" sz="2400" dirty="0">
                <a:latin typeface="+mn-ea"/>
              </a:rPr>
              <a:t>代码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94669" y="4185507"/>
            <a:ext cx="3951723" cy="574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/>
              <a:t>HTML5</a:t>
            </a:r>
            <a:r>
              <a:rPr lang="zh-CN" altLang="en-US" sz="2400" dirty="0">
                <a:latin typeface="+mn-ea"/>
              </a:rPr>
              <a:t>的</a:t>
            </a:r>
            <a:r>
              <a:rPr lang="en-US" altLang="zh-CN" sz="2400" dirty="0" err="1"/>
              <a:t>DOCTYPE</a:t>
            </a:r>
            <a:r>
              <a:rPr lang="zh-CN" altLang="en-US" sz="2400" dirty="0">
                <a:latin typeface="+mn-ea"/>
              </a:rPr>
              <a:t>代码</a:t>
            </a:r>
          </a:p>
        </p:txBody>
      </p:sp>
    </p:spTree>
    <p:extLst>
      <p:ext uri="{BB962C8B-B14F-4D97-AF65-F5344CB8AC3E}">
        <p14:creationId xmlns:p14="http://schemas.microsoft.com/office/powerpoint/2010/main" val="38356456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04740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 err="1"/>
              <a:t>HTML5</a:t>
            </a:r>
            <a:r>
              <a:rPr lang="zh-CN" altLang="en-US" dirty="0"/>
              <a:t>的字符集</a:t>
            </a:r>
            <a:endParaRPr lang="en-US" altLang="zh-CN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3865" y="2044914"/>
            <a:ext cx="7556269" cy="1128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       </a:t>
            </a:r>
            <a:r>
              <a:rPr lang="en-US" altLang="zh-CN" sz="2400" dirty="0" err="1"/>
              <a:t>HTML5</a:t>
            </a:r>
            <a:r>
              <a:rPr lang="zh-CN" altLang="en-US" sz="2400" dirty="0">
                <a:latin typeface="+mn-ea"/>
              </a:rPr>
              <a:t>的字符集也得到了简化，只需要使用</a:t>
            </a:r>
            <a:r>
              <a:rPr lang="en-US" altLang="zh-CN" sz="2400" dirty="0" err="1"/>
              <a:t>UTF</a:t>
            </a:r>
            <a:r>
              <a:rPr lang="en-US" altLang="zh-CN" sz="2400" dirty="0"/>
              <a:t>-8</a:t>
            </a:r>
            <a:r>
              <a:rPr lang="zh-CN" altLang="en-US" sz="2400" dirty="0">
                <a:latin typeface="+mn-ea"/>
              </a:rPr>
              <a:t>即可，使用一个</a:t>
            </a:r>
            <a:r>
              <a:rPr lang="en-US" altLang="zh-CN" sz="2400" dirty="0"/>
              <a:t>meta</a:t>
            </a:r>
            <a:r>
              <a:rPr lang="zh-CN" altLang="en-US" sz="2400" dirty="0">
                <a:latin typeface="+mn-ea"/>
              </a:rPr>
              <a:t>标记就可以指定</a:t>
            </a:r>
            <a:r>
              <a:rPr lang="en-US" altLang="zh-CN" sz="2400" dirty="0" err="1"/>
              <a:t>HTML5</a:t>
            </a:r>
            <a:r>
              <a:rPr lang="zh-CN" altLang="en-US" sz="2400" dirty="0">
                <a:latin typeface="+mn-ea"/>
              </a:rPr>
              <a:t>的字符集。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90898"/>
            <a:ext cx="9144000" cy="6672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70467"/>
            <a:ext cx="9144000" cy="63875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87018" y="3711017"/>
            <a:ext cx="3079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HTML4</a:t>
            </a:r>
            <a:r>
              <a:rPr lang="zh-CN" altLang="en-US" sz="2400" dirty="0"/>
              <a:t>的字符集：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82622" y="5201616"/>
            <a:ext cx="3079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HTML5</a:t>
            </a:r>
            <a:r>
              <a:rPr lang="zh-CN" altLang="en-US" sz="2400" dirty="0"/>
              <a:t>的字符集：</a:t>
            </a:r>
          </a:p>
        </p:txBody>
      </p:sp>
      <p:sp>
        <p:nvSpPr>
          <p:cNvPr id="10" name="圆角矩形 9"/>
          <p:cNvSpPr/>
          <p:nvPr/>
        </p:nvSpPr>
        <p:spPr bwMode="auto">
          <a:xfrm>
            <a:off x="682622" y="2043877"/>
            <a:ext cx="7776555" cy="1264821"/>
          </a:xfrm>
          <a:prstGeom prst="roundRect">
            <a:avLst/>
          </a:prstGeom>
          <a:noFill/>
          <a:ln w="19050" cap="flat" cmpd="sng" algn="ctr">
            <a:solidFill>
              <a:srgbClr val="0D81C1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ts val="33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86222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617849"/>
              </p:ext>
            </p:extLst>
          </p:nvPr>
        </p:nvGraphicFramePr>
        <p:xfrm>
          <a:off x="-3175" y="3145502"/>
          <a:ext cx="91440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211">
                  <a:extLst>
                    <a:ext uri="{9D8B030D-6E8A-4147-A177-3AD203B41FA5}">
                      <a16:colId xmlns:a16="http://schemas.microsoft.com/office/drawing/2014/main" val="2429331259"/>
                    </a:ext>
                  </a:extLst>
                </a:gridCol>
                <a:gridCol w="7810789">
                  <a:extLst>
                    <a:ext uri="{9D8B030D-6E8A-4147-A177-3AD203B41FA5}">
                      <a16:colId xmlns:a16="http://schemas.microsoft.com/office/drawing/2014/main" val="2167751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雅"/>
                        </a:rPr>
                        <a:t>内容类型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雅"/>
                        </a:rPr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123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雅"/>
                        </a:rPr>
                        <a:t>内嵌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雅"/>
                        </a:rPr>
                        <a:t>向文档中添加其他类型内容，例如</a:t>
                      </a:r>
                      <a:r>
                        <a:rPr lang="en-US" altLang="zh-CN" sz="2000" dirty="0">
                          <a:latin typeface="雅"/>
                        </a:rPr>
                        <a:t>audio</a:t>
                      </a:r>
                      <a:r>
                        <a:rPr lang="zh-CN" altLang="en-US" sz="2000" dirty="0">
                          <a:latin typeface="雅"/>
                        </a:rPr>
                        <a:t>、</a:t>
                      </a:r>
                      <a:r>
                        <a:rPr lang="en-US" altLang="zh-CN" sz="2000" dirty="0">
                          <a:latin typeface="雅"/>
                        </a:rPr>
                        <a:t>video</a:t>
                      </a:r>
                      <a:r>
                        <a:rPr lang="zh-CN" altLang="en-US" sz="2000" dirty="0">
                          <a:latin typeface="雅"/>
                        </a:rPr>
                        <a:t>、</a:t>
                      </a:r>
                      <a:r>
                        <a:rPr lang="en-US" altLang="zh-CN" sz="2000" dirty="0">
                          <a:latin typeface="雅"/>
                        </a:rPr>
                        <a:t>canvas</a:t>
                      </a:r>
                      <a:r>
                        <a:rPr lang="zh-CN" altLang="en-US" sz="2000" dirty="0">
                          <a:latin typeface="雅"/>
                        </a:rPr>
                        <a:t>和</a:t>
                      </a:r>
                      <a:r>
                        <a:rPr lang="en-US" altLang="zh-CN" sz="2000" dirty="0">
                          <a:latin typeface="雅"/>
                        </a:rPr>
                        <a:t>iframe</a:t>
                      </a:r>
                      <a:r>
                        <a:rPr lang="zh-CN" altLang="en-US" sz="2000" dirty="0">
                          <a:latin typeface="雅"/>
                        </a:rPr>
                        <a:t>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449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雅"/>
                        </a:rPr>
                        <a:t>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雅"/>
                        </a:rPr>
                        <a:t>在文档和应用的</a:t>
                      </a:r>
                      <a:r>
                        <a:rPr lang="en-US" altLang="zh-CN" sz="2000" dirty="0">
                          <a:latin typeface="雅"/>
                        </a:rPr>
                        <a:t>body</a:t>
                      </a:r>
                      <a:r>
                        <a:rPr lang="zh-CN" altLang="en-US" sz="2000" dirty="0">
                          <a:latin typeface="雅"/>
                        </a:rPr>
                        <a:t>中使用的元素，例如</a:t>
                      </a:r>
                      <a:r>
                        <a:rPr lang="en-US" altLang="zh-CN" sz="2000" dirty="0">
                          <a:latin typeface="雅"/>
                        </a:rPr>
                        <a:t>form</a:t>
                      </a:r>
                      <a:r>
                        <a:rPr lang="zh-CN" altLang="en-US" sz="2000" dirty="0">
                          <a:latin typeface="雅"/>
                        </a:rPr>
                        <a:t>、</a:t>
                      </a:r>
                      <a:r>
                        <a:rPr lang="en-US" altLang="zh-CN" sz="2000" dirty="0" err="1">
                          <a:latin typeface="雅"/>
                        </a:rPr>
                        <a:t>h1</a:t>
                      </a:r>
                      <a:r>
                        <a:rPr lang="zh-CN" altLang="en-US" sz="2000" dirty="0">
                          <a:latin typeface="雅"/>
                        </a:rPr>
                        <a:t>和</a:t>
                      </a:r>
                      <a:r>
                        <a:rPr lang="en-US" altLang="zh-CN" sz="2000" dirty="0">
                          <a:latin typeface="雅"/>
                        </a:rPr>
                        <a:t>small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373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雅"/>
                        </a:rPr>
                        <a:t>标题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雅"/>
                        </a:rPr>
                        <a:t>段落标题，例如</a:t>
                      </a:r>
                      <a:r>
                        <a:rPr lang="en-US" altLang="zh-CN" sz="2000" dirty="0" err="1">
                          <a:latin typeface="雅"/>
                        </a:rPr>
                        <a:t>h1</a:t>
                      </a:r>
                      <a:r>
                        <a:rPr lang="zh-CN" altLang="en-US" sz="2000" dirty="0">
                          <a:latin typeface="雅"/>
                        </a:rPr>
                        <a:t>、</a:t>
                      </a:r>
                      <a:r>
                        <a:rPr lang="en-US" altLang="zh-CN" sz="2000" dirty="0" err="1">
                          <a:latin typeface="雅"/>
                        </a:rPr>
                        <a:t>h2</a:t>
                      </a:r>
                      <a:r>
                        <a:rPr lang="zh-CN" altLang="en-US" sz="2000" dirty="0">
                          <a:latin typeface="雅"/>
                        </a:rPr>
                        <a:t>和</a:t>
                      </a:r>
                      <a:r>
                        <a:rPr lang="en-US" altLang="zh-CN" sz="2000" dirty="0" err="1">
                          <a:latin typeface="雅"/>
                        </a:rPr>
                        <a:t>hgroup</a:t>
                      </a:r>
                      <a:endParaRPr lang="zh-CN" altLang="en-US" sz="2000" dirty="0">
                        <a:latin typeface="雅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948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雅"/>
                        </a:rPr>
                        <a:t>交互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雅"/>
                        </a:rPr>
                        <a:t>与用户交互的内容，例如音频和视频控件、</a:t>
                      </a:r>
                      <a:r>
                        <a:rPr lang="en-US" altLang="zh-CN" sz="2000" dirty="0">
                          <a:latin typeface="雅"/>
                        </a:rPr>
                        <a:t>button</a:t>
                      </a:r>
                      <a:r>
                        <a:rPr lang="zh-CN" altLang="en-US" sz="2000" dirty="0">
                          <a:latin typeface="雅"/>
                        </a:rPr>
                        <a:t>和</a:t>
                      </a:r>
                      <a:r>
                        <a:rPr lang="en-US" altLang="zh-CN" sz="2000" dirty="0" err="1">
                          <a:latin typeface="雅"/>
                        </a:rPr>
                        <a:t>textarea</a:t>
                      </a:r>
                      <a:r>
                        <a:rPr lang="zh-CN" altLang="en-US" sz="2000" dirty="0">
                          <a:latin typeface="雅"/>
                        </a:rPr>
                        <a:t>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713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雅"/>
                        </a:rPr>
                        <a:t>元数据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雅"/>
                        </a:rPr>
                        <a:t>通常出现在页面的</a:t>
                      </a:r>
                      <a:r>
                        <a:rPr lang="en-US" altLang="zh-CN" sz="2000" dirty="0">
                          <a:latin typeface="雅"/>
                        </a:rPr>
                        <a:t>head</a:t>
                      </a:r>
                      <a:r>
                        <a:rPr lang="zh-CN" altLang="en-US" sz="2000" dirty="0">
                          <a:latin typeface="雅"/>
                        </a:rPr>
                        <a:t>中，设置页面其他部分的表现和行为，例如</a:t>
                      </a:r>
                      <a:r>
                        <a:rPr lang="en-US" altLang="zh-CN" sz="2000" dirty="0">
                          <a:latin typeface="雅"/>
                        </a:rPr>
                        <a:t>script</a:t>
                      </a:r>
                      <a:r>
                        <a:rPr lang="zh-CN" altLang="en-US" sz="2000" dirty="0">
                          <a:latin typeface="雅"/>
                        </a:rPr>
                        <a:t>、</a:t>
                      </a:r>
                      <a:r>
                        <a:rPr lang="en-US" altLang="zh-CN" sz="2000" dirty="0">
                          <a:latin typeface="雅"/>
                        </a:rPr>
                        <a:t>style</a:t>
                      </a:r>
                      <a:r>
                        <a:rPr lang="zh-CN" altLang="en-US" sz="2000" dirty="0">
                          <a:latin typeface="雅"/>
                        </a:rPr>
                        <a:t>和</a:t>
                      </a:r>
                      <a:r>
                        <a:rPr lang="en-US" altLang="zh-CN" sz="2000" dirty="0">
                          <a:latin typeface="雅"/>
                        </a:rPr>
                        <a:t>title</a:t>
                      </a:r>
                      <a:r>
                        <a:rPr lang="zh-CN" altLang="en-US" sz="2000" dirty="0">
                          <a:latin typeface="雅"/>
                        </a:rPr>
                        <a:t>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939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雅"/>
                        </a:rPr>
                        <a:t>短语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雅"/>
                        </a:rPr>
                        <a:t>文本和文本标记元素，例如</a:t>
                      </a:r>
                      <a:r>
                        <a:rPr lang="en-US" altLang="zh-CN" sz="2000" dirty="0">
                          <a:latin typeface="雅"/>
                        </a:rPr>
                        <a:t>mark</a:t>
                      </a:r>
                      <a:r>
                        <a:rPr lang="zh-CN" altLang="en-US" sz="2000" dirty="0">
                          <a:latin typeface="雅"/>
                        </a:rPr>
                        <a:t>、</a:t>
                      </a:r>
                      <a:r>
                        <a:rPr lang="en-US" altLang="zh-CN" sz="2000" dirty="0" err="1">
                          <a:latin typeface="雅"/>
                        </a:rPr>
                        <a:t>kbd</a:t>
                      </a:r>
                      <a:r>
                        <a:rPr lang="zh-CN" altLang="en-US" sz="2000" dirty="0">
                          <a:latin typeface="雅"/>
                        </a:rPr>
                        <a:t>、</a:t>
                      </a:r>
                      <a:r>
                        <a:rPr lang="en-US" altLang="zh-CN" sz="2000" dirty="0">
                          <a:latin typeface="雅"/>
                        </a:rPr>
                        <a:t>sub</a:t>
                      </a:r>
                      <a:r>
                        <a:rPr lang="zh-CN" altLang="en-US" sz="2000" dirty="0">
                          <a:latin typeface="雅"/>
                        </a:rPr>
                        <a:t>和</a:t>
                      </a:r>
                      <a:r>
                        <a:rPr lang="en-US" altLang="zh-CN" sz="2000" dirty="0">
                          <a:latin typeface="雅"/>
                        </a:rPr>
                        <a:t>sup</a:t>
                      </a:r>
                      <a:r>
                        <a:rPr lang="zh-CN" altLang="en-US" sz="2000" dirty="0">
                          <a:latin typeface="雅"/>
                        </a:rPr>
                        <a:t>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843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雅"/>
                        </a:rPr>
                        <a:t>片段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雅"/>
                        </a:rPr>
                        <a:t>用于定义文档中片段的元素，例如</a:t>
                      </a:r>
                      <a:r>
                        <a:rPr lang="en-US" altLang="zh-CN" sz="2000" dirty="0">
                          <a:latin typeface="雅"/>
                        </a:rPr>
                        <a:t>article</a:t>
                      </a:r>
                      <a:r>
                        <a:rPr lang="zh-CN" altLang="en-US" sz="2000" dirty="0">
                          <a:latin typeface="雅"/>
                        </a:rPr>
                        <a:t>、</a:t>
                      </a:r>
                      <a:r>
                        <a:rPr lang="en-US" altLang="zh-CN" sz="2000" dirty="0">
                          <a:latin typeface="雅"/>
                        </a:rPr>
                        <a:t>aside</a:t>
                      </a:r>
                      <a:r>
                        <a:rPr lang="zh-CN" altLang="en-US" sz="2000" dirty="0">
                          <a:latin typeface="雅"/>
                        </a:rPr>
                        <a:t>和</a:t>
                      </a:r>
                      <a:r>
                        <a:rPr lang="en-US" altLang="zh-CN" sz="2000" dirty="0">
                          <a:latin typeface="雅"/>
                        </a:rPr>
                        <a:t>title</a:t>
                      </a:r>
                      <a:r>
                        <a:rPr lang="zh-CN" altLang="en-US" sz="2000" dirty="0">
                          <a:latin typeface="雅"/>
                        </a:rPr>
                        <a:t>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71933"/>
                  </a:ext>
                </a:extLst>
              </a:tr>
            </a:tbl>
          </a:graphicData>
        </a:graphic>
      </p:graphicFrame>
      <p:sp>
        <p:nvSpPr>
          <p:cNvPr id="21506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04740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新元素和旧元素</a:t>
            </a:r>
            <a:endParaRPr lang="en-US" altLang="zh-CN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015776" y="2746351"/>
            <a:ext cx="2730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表 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HTML5</a:t>
            </a:r>
            <a:r>
              <a:rPr lang="zh-CN" altLang="en-US" sz="2000" b="1" dirty="0"/>
              <a:t>的内容类型</a:t>
            </a:r>
          </a:p>
        </p:txBody>
      </p:sp>
      <p:sp>
        <p:nvSpPr>
          <p:cNvPr id="9" name="圆角矩形 8"/>
          <p:cNvSpPr/>
          <p:nvPr/>
        </p:nvSpPr>
        <p:spPr bwMode="auto">
          <a:xfrm>
            <a:off x="683722" y="1727993"/>
            <a:ext cx="7776555" cy="952813"/>
          </a:xfrm>
          <a:prstGeom prst="roundRect">
            <a:avLst/>
          </a:prstGeom>
          <a:noFill/>
          <a:ln w="19050" cap="flat" cmpd="sng" algn="ctr">
            <a:solidFill>
              <a:srgbClr val="0D81C1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300"/>
              </a:lnSpc>
            </a:pPr>
            <a:r>
              <a:rPr lang="en-US" altLang="zh-CN" sz="2400" dirty="0"/>
              <a:t>       </a:t>
            </a:r>
            <a:r>
              <a:rPr lang="en-US" altLang="zh-CN" sz="2400" dirty="0" err="1"/>
              <a:t>HTML5</a:t>
            </a:r>
            <a:r>
              <a:rPr lang="zh-CN" altLang="en-US" sz="2400" dirty="0">
                <a:latin typeface="+mn-ea"/>
              </a:rPr>
              <a:t>引入了很多新的标记元素，根据内容类型的不同，这些元素被分成了</a:t>
            </a:r>
            <a:r>
              <a:rPr lang="en-US" altLang="zh-CN" sz="2400" dirty="0">
                <a:latin typeface="+mn-ea"/>
              </a:rPr>
              <a:t>7</a:t>
            </a:r>
            <a:r>
              <a:rPr lang="zh-CN" altLang="en-US" sz="2400" dirty="0">
                <a:latin typeface="+mn-ea"/>
              </a:rPr>
              <a:t>大类。</a:t>
            </a:r>
          </a:p>
        </p:txBody>
      </p:sp>
    </p:spTree>
    <p:extLst>
      <p:ext uri="{BB962C8B-B14F-4D97-AF65-F5344CB8AC3E}">
        <p14:creationId xmlns:p14="http://schemas.microsoft.com/office/powerpoint/2010/main" val="11639136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04740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新元素和旧元素</a:t>
            </a:r>
            <a:endParaRPr lang="en-US" altLang="zh-CN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680547" y="1990080"/>
            <a:ext cx="7776555" cy="641134"/>
          </a:xfrm>
          <a:prstGeom prst="roundRect">
            <a:avLst/>
          </a:prstGeom>
          <a:noFill/>
          <a:ln w="19050" cap="flat" cmpd="sng" algn="ctr">
            <a:solidFill>
              <a:srgbClr val="0D81C1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300"/>
              </a:lnSpc>
            </a:pPr>
            <a:r>
              <a:rPr lang="zh-CN" altLang="en-US" sz="2400" dirty="0"/>
              <a:t>    以下的 </a:t>
            </a:r>
            <a:r>
              <a:rPr lang="en-US" altLang="zh-CN" sz="2400" dirty="0"/>
              <a:t>HTML 4.01 </a:t>
            </a:r>
            <a:r>
              <a:rPr lang="zh-CN" altLang="en-US" sz="2400" dirty="0"/>
              <a:t>元素在</a:t>
            </a:r>
            <a:r>
              <a:rPr lang="en-US" altLang="zh-CN" sz="2400" dirty="0" err="1"/>
              <a:t>HTML5</a:t>
            </a:r>
            <a:r>
              <a:rPr lang="zh-CN" altLang="en-US" sz="2400" dirty="0"/>
              <a:t>中已经被删除</a:t>
            </a:r>
            <a:r>
              <a:rPr lang="en-US" altLang="zh-CN" sz="2400" dirty="0"/>
              <a:t>: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26357" y="2900248"/>
            <a:ext cx="2071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zh-CN" sz="2400" dirty="0"/>
              <a:t>&lt;acronym&gt;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568824" y="2900248"/>
            <a:ext cx="1729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latinLnBrk="1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zh-CN" sz="2400" dirty="0"/>
              <a:t>&lt;applet&gt;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926357" y="3506319"/>
            <a:ext cx="2071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latinLnBrk="1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zh-CN" sz="2400" dirty="0"/>
              <a:t>&lt;</a:t>
            </a:r>
            <a:r>
              <a:rPr lang="en-US" altLang="zh-CN" sz="2400" dirty="0" err="1"/>
              <a:t>basefont</a:t>
            </a:r>
            <a:r>
              <a:rPr lang="en-US" altLang="zh-CN" sz="2400" dirty="0"/>
              <a:t>&gt;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568824" y="3506319"/>
            <a:ext cx="1301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latinLnBrk="1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zh-CN" sz="2400" dirty="0"/>
              <a:t>&lt;big&gt;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926357" y="4112390"/>
            <a:ext cx="1745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latinLnBrk="1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zh-CN" sz="2400" dirty="0"/>
              <a:t>&lt;center&gt;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568824" y="4112390"/>
            <a:ext cx="1233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latinLnBrk="1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zh-CN" sz="2400" dirty="0"/>
              <a:t>&lt;</a:t>
            </a:r>
            <a:r>
              <a:rPr lang="en-US" altLang="zh-CN" sz="2400" dirty="0" err="1"/>
              <a:t>dir</a:t>
            </a:r>
            <a:r>
              <a:rPr lang="en-US" altLang="zh-CN" sz="2400" dirty="0"/>
              <a:t>&gt;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926357" y="4718461"/>
            <a:ext cx="1402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latinLnBrk="1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zh-CN" sz="2400" dirty="0"/>
              <a:t>&lt;font&gt;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568824" y="4718461"/>
            <a:ext cx="1677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latinLnBrk="1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zh-CN" sz="2400" dirty="0"/>
              <a:t>&lt;frame&gt;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926357" y="5324532"/>
            <a:ext cx="2087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latinLnBrk="1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zh-CN" sz="2400" dirty="0"/>
              <a:t>&lt;frameset&gt;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568824" y="5324532"/>
            <a:ext cx="2173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latinLnBrk="1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zh-CN" sz="2400" dirty="0"/>
              <a:t>&lt;</a:t>
            </a:r>
            <a:r>
              <a:rPr lang="en-US" altLang="zh-CN" sz="2400" dirty="0" err="1"/>
              <a:t>noframes</a:t>
            </a:r>
            <a:r>
              <a:rPr lang="en-US" altLang="zh-CN" sz="2400" dirty="0"/>
              <a:t>&gt;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926357" y="5930603"/>
            <a:ext cx="1625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latinLnBrk="1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zh-CN" sz="2400" dirty="0"/>
              <a:t>&lt;strike&gt;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4568824" y="5930603"/>
            <a:ext cx="1059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latinLnBrk="1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zh-CN" sz="2400" dirty="0"/>
              <a:t>&lt;</a:t>
            </a:r>
            <a:r>
              <a:rPr lang="en-US" altLang="zh-CN" sz="2400" dirty="0" err="1"/>
              <a:t>tt</a:t>
            </a:r>
            <a:r>
              <a:rPr lang="en-US" altLang="zh-CN" sz="2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501940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04740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语义化标记</a:t>
            </a:r>
            <a:endParaRPr lang="en-US" altLang="zh-CN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07787" y="2950787"/>
            <a:ext cx="427496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latin typeface="+mn-ea"/>
              </a:rPr>
              <a:t>思考：</a:t>
            </a:r>
            <a:r>
              <a:rPr lang="zh-CN" altLang="en-US" sz="3200" b="1" dirty="0">
                <a:solidFill>
                  <a:srgbClr val="C00000"/>
                </a:solidFill>
                <a:latin typeface="+mn-ea"/>
              </a:rPr>
              <a:t>什么是语义化？</a:t>
            </a:r>
          </a:p>
        </p:txBody>
      </p:sp>
    </p:spTree>
    <p:extLst>
      <p:ext uri="{BB962C8B-B14F-4D97-AF65-F5344CB8AC3E}">
        <p14:creationId xmlns:p14="http://schemas.microsoft.com/office/powerpoint/2010/main" val="33265333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04740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语义化标记</a:t>
            </a:r>
            <a:endParaRPr lang="en-US" altLang="zh-CN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28122" y="1796915"/>
            <a:ext cx="7592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C00000"/>
                </a:solidFill>
                <a:latin typeface="+mn-ea"/>
              </a:rPr>
              <a:t>语义化</a:t>
            </a:r>
            <a:r>
              <a:rPr lang="zh-CN" altLang="en-US" sz="2400" dirty="0">
                <a:solidFill>
                  <a:srgbClr val="C00000"/>
                </a:solidFill>
                <a:latin typeface="+mn-ea"/>
              </a:rPr>
              <a:t>：</a:t>
            </a:r>
            <a:r>
              <a:rPr lang="zh-CN" altLang="en-US" sz="2400" dirty="0">
                <a:latin typeface="+mn-ea"/>
              </a:rPr>
              <a:t>是指用合理</a:t>
            </a:r>
            <a:r>
              <a:rPr lang="en-US" altLang="zh-CN" sz="2400" dirty="0">
                <a:latin typeface="+mn-ea"/>
              </a:rPr>
              <a:t>HTML</a:t>
            </a:r>
            <a:r>
              <a:rPr lang="zh-CN" altLang="en-US" sz="2400" dirty="0">
                <a:latin typeface="+mn-ea"/>
              </a:rPr>
              <a:t>标记以及其特有的属性去格式化文档内容。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45490" y="3564872"/>
            <a:ext cx="76837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    </a:t>
            </a:r>
            <a:r>
              <a:rPr lang="zh-CN" altLang="en-US" sz="2400" dirty="0">
                <a:latin typeface="+mn-ea"/>
              </a:rPr>
              <a:t>通俗地讲</a:t>
            </a:r>
            <a:r>
              <a:rPr lang="en-US" altLang="zh-CN" sz="2400" dirty="0">
                <a:latin typeface="+mn-ea"/>
              </a:rPr>
              <a:t>,</a:t>
            </a:r>
            <a:r>
              <a:rPr lang="zh-CN" altLang="en-US" sz="2400" dirty="0">
                <a:latin typeface="+mn-ea"/>
              </a:rPr>
              <a:t>语义化就是对数据和信息进行处理</a:t>
            </a:r>
            <a:r>
              <a:rPr lang="en-US" altLang="zh-CN" sz="2400" dirty="0">
                <a:latin typeface="+mn-ea"/>
              </a:rPr>
              <a:t>,</a:t>
            </a:r>
            <a:r>
              <a:rPr lang="zh-CN" altLang="en-US" sz="2400" dirty="0">
                <a:latin typeface="+mn-ea"/>
              </a:rPr>
              <a:t>使得机器可以理解。</a:t>
            </a:r>
          </a:p>
        </p:txBody>
      </p:sp>
      <p:sp>
        <p:nvSpPr>
          <p:cNvPr id="7" name="圆角矩形 6"/>
          <p:cNvSpPr/>
          <p:nvPr/>
        </p:nvSpPr>
        <p:spPr bwMode="auto">
          <a:xfrm>
            <a:off x="662364" y="3502852"/>
            <a:ext cx="7776555" cy="1264821"/>
          </a:xfrm>
          <a:prstGeom prst="roundRect">
            <a:avLst/>
          </a:prstGeom>
          <a:noFill/>
          <a:ln w="19050" cap="flat" cmpd="sng" algn="ctr">
            <a:solidFill>
              <a:srgbClr val="0D81C1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ts val="33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9321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04740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Clr>
                <a:srgbClr val="C00000"/>
              </a:buClr>
            </a:pPr>
            <a:r>
              <a:rPr lang="en-US" altLang="zh-CN" dirty="0"/>
              <a:t>1.1 </a:t>
            </a:r>
            <a:r>
              <a:rPr lang="zh-CN" altLang="en-US" dirty="0"/>
              <a:t>什么是</a:t>
            </a:r>
            <a:r>
              <a:rPr lang="en-US" altLang="zh-CN" dirty="0" err="1"/>
              <a:t>HTML5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98" y="2266545"/>
            <a:ext cx="3141861" cy="33252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39859" y="2509454"/>
            <a:ext cx="527363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33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+mn-ea"/>
              </a:rPr>
              <a:t>官方概念</a:t>
            </a:r>
            <a:r>
              <a:rPr lang="zh-CN" altLang="en-US" sz="2400" dirty="0">
                <a:latin typeface="+mn-ea"/>
              </a:rPr>
              <a:t>：</a:t>
            </a:r>
            <a:r>
              <a:rPr lang="en-US" altLang="zh-CN" sz="2400" dirty="0" err="1">
                <a:latin typeface="+mn-ea"/>
              </a:rPr>
              <a:t>HTML5</a:t>
            </a:r>
            <a:r>
              <a:rPr lang="zh-CN" altLang="en-US" sz="2400" dirty="0">
                <a:latin typeface="+mn-ea"/>
              </a:rPr>
              <a:t>草案的前身名为</a:t>
            </a:r>
            <a:r>
              <a:rPr lang="en-US" altLang="zh-CN" sz="2400" dirty="0">
                <a:latin typeface="+mn-ea"/>
              </a:rPr>
              <a:t>Web Applications 1.0</a:t>
            </a:r>
            <a:r>
              <a:rPr lang="zh-CN" altLang="en-US" sz="2400" dirty="0">
                <a:latin typeface="+mn-ea"/>
              </a:rPr>
              <a:t>，是作为</a:t>
            </a:r>
            <a:r>
              <a:rPr lang="zh-CN" altLang="en-US" sz="2400" dirty="0">
                <a:solidFill>
                  <a:srgbClr val="C00000"/>
                </a:solidFill>
                <a:latin typeface="+mn-ea"/>
              </a:rPr>
              <a:t>下一代互联网标准</a:t>
            </a:r>
            <a:r>
              <a:rPr lang="zh-CN" altLang="en-US" sz="2400" dirty="0">
                <a:latin typeface="+mn-ea"/>
              </a:rPr>
              <a:t>，用于取代</a:t>
            </a:r>
            <a:r>
              <a:rPr lang="en-US" altLang="zh-CN" sz="2400" dirty="0" err="1">
                <a:latin typeface="+mn-ea"/>
              </a:rPr>
              <a:t>HTML4</a:t>
            </a:r>
            <a:r>
              <a:rPr lang="zh-CN" altLang="en-US" sz="2400" dirty="0">
                <a:latin typeface="+mn-ea"/>
              </a:rPr>
              <a:t>和</a:t>
            </a:r>
            <a:r>
              <a:rPr lang="en-US" altLang="zh-CN" sz="2400" dirty="0" err="1">
                <a:latin typeface="+mn-ea"/>
              </a:rPr>
              <a:t>XHTML1</a:t>
            </a:r>
            <a:r>
              <a:rPr lang="zh-CN" altLang="en-US" sz="2400" dirty="0">
                <a:latin typeface="+mn-ea"/>
              </a:rPr>
              <a:t>的新一代标准版本，所以叫</a:t>
            </a:r>
            <a:r>
              <a:rPr lang="en-US" altLang="zh-CN" sz="2400" dirty="0" err="1">
                <a:latin typeface="+mn-ea"/>
              </a:rPr>
              <a:t>HTML5</a:t>
            </a:r>
            <a:r>
              <a:rPr lang="zh-CN" altLang="en-US" sz="2400" dirty="0">
                <a:latin typeface="+mn-ea"/>
              </a:rPr>
              <a:t>。它增加了新的标签和属性，加强了网页的标准、语义化与</a:t>
            </a:r>
            <a:r>
              <a:rPr lang="en-US" altLang="zh-CN" sz="2400" dirty="0">
                <a:latin typeface="+mn-ea"/>
              </a:rPr>
              <a:t>Web</a:t>
            </a:r>
            <a:r>
              <a:rPr lang="zh-CN" altLang="en-US" sz="2400" dirty="0">
                <a:latin typeface="+mn-ea"/>
              </a:rPr>
              <a:t>表现性能，同时还增加了本地数据库等</a:t>
            </a:r>
            <a:r>
              <a:rPr lang="en-US" altLang="zh-CN" sz="2400" dirty="0">
                <a:latin typeface="+mn-ea"/>
              </a:rPr>
              <a:t>Web</a:t>
            </a:r>
            <a:r>
              <a:rPr lang="zh-CN" altLang="en-US" sz="2400" dirty="0">
                <a:latin typeface="+mn-ea"/>
              </a:rPr>
              <a:t>应用的功能。</a:t>
            </a:r>
          </a:p>
        </p:txBody>
      </p:sp>
    </p:spTree>
    <p:extLst>
      <p:ext uri="{BB962C8B-B14F-4D97-AF65-F5344CB8AC3E}">
        <p14:creationId xmlns:p14="http://schemas.microsoft.com/office/powerpoint/2010/main" val="2322512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04740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语义化标记</a:t>
            </a:r>
            <a:endParaRPr lang="en-US" altLang="zh-CN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933258"/>
              </p:ext>
            </p:extLst>
          </p:nvPr>
        </p:nvGraphicFramePr>
        <p:xfrm>
          <a:off x="0" y="2507070"/>
          <a:ext cx="9144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222">
                  <a:extLst>
                    <a:ext uri="{9D8B030D-6E8A-4147-A177-3AD203B41FA5}">
                      <a16:colId xmlns:a16="http://schemas.microsoft.com/office/drawing/2014/main" val="2429331259"/>
                    </a:ext>
                  </a:extLst>
                </a:gridCol>
                <a:gridCol w="7888778">
                  <a:extLst>
                    <a:ext uri="{9D8B030D-6E8A-4147-A177-3AD203B41FA5}">
                      <a16:colId xmlns:a16="http://schemas.microsoft.com/office/drawing/2014/main" val="2167751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雅"/>
                        </a:rPr>
                        <a:t>元素名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雅"/>
                        </a:rPr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123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  <a:ea typeface="Yu Gothic UI Light" panose="020B0300000000000000" pitchFamily="34" charset="-128"/>
                        </a:rPr>
                        <a:t>header</a:t>
                      </a:r>
                      <a:endParaRPr lang="zh-CN" altLang="en-US" sz="2400" dirty="0">
                        <a:latin typeface="+mn-lt"/>
                        <a:ea typeface="Yu Gothic UI Light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雅"/>
                        </a:rPr>
                        <a:t>标记头部区域的内容（用于整个页面或页面中的一块区域）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449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latin typeface="+mn-lt"/>
                          <a:ea typeface="Yu Gothic UI Light" panose="020B0300000000000000" pitchFamily="34" charset="-128"/>
                          <a:cs typeface="+mn-cs"/>
                        </a:rPr>
                        <a:t>footer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Yu Gothic UI Light" panose="020B0300000000000000" pitchFamily="34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雅"/>
                        </a:rPr>
                        <a:t>标记脚部区域的内容（用于整个页面或页面中的一块区域）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373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latin typeface="+mn-lt"/>
                          <a:ea typeface="Yu Gothic UI Light" panose="020B0300000000000000" pitchFamily="34" charset="-128"/>
                          <a:cs typeface="+mn-cs"/>
                        </a:rPr>
                        <a:t>section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Yu Gothic UI Light" panose="020B0300000000000000" pitchFamily="34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+mn-lt"/>
                        </a:rPr>
                        <a:t>Web</a:t>
                      </a:r>
                      <a:r>
                        <a:rPr lang="zh-CN" altLang="en-US" sz="2400" dirty="0">
                          <a:latin typeface="雅"/>
                        </a:rPr>
                        <a:t>页面中的一块区域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948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latin typeface="+mn-lt"/>
                          <a:ea typeface="Yu Gothic UI Light" panose="020B0300000000000000" pitchFamily="34" charset="-128"/>
                          <a:cs typeface="+mn-cs"/>
                        </a:rPr>
                        <a:t>article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Yu Gothic UI Light" panose="020B0300000000000000" pitchFamily="34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雅"/>
                        </a:rPr>
                        <a:t>独立的文章内容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713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latin typeface="+mn-lt"/>
                          <a:ea typeface="Yu Gothic UI Light" panose="020B0300000000000000" pitchFamily="34" charset="-128"/>
                          <a:cs typeface="+mn-cs"/>
                        </a:rPr>
                        <a:t>aside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Yu Gothic UI Light" panose="020B0300000000000000" pitchFamily="34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雅"/>
                        </a:rPr>
                        <a:t>相关内容或者引文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939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err="1">
                          <a:solidFill>
                            <a:schemeClr val="dk1"/>
                          </a:solidFill>
                          <a:latin typeface="+mn-lt"/>
                          <a:ea typeface="Yu Gothic UI Light" panose="020B0300000000000000" pitchFamily="34" charset="-128"/>
                          <a:cs typeface="+mn-cs"/>
                        </a:rPr>
                        <a:t>nav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Yu Gothic UI Light" panose="020B0300000000000000" pitchFamily="34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雅"/>
                        </a:rPr>
                        <a:t>导航类辅助内容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843743"/>
                  </a:ext>
                </a:extLst>
              </a:tr>
            </a:tbl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2822932" y="1977911"/>
            <a:ext cx="35044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表 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HTML5</a:t>
            </a:r>
            <a:r>
              <a:rPr lang="zh-CN" altLang="en-US" sz="2000" b="1" dirty="0"/>
              <a:t>中新的片段类元素</a:t>
            </a:r>
          </a:p>
        </p:txBody>
      </p:sp>
    </p:spTree>
    <p:extLst>
      <p:ext uri="{BB962C8B-B14F-4D97-AF65-F5344CB8AC3E}">
        <p14:creationId xmlns:p14="http://schemas.microsoft.com/office/powerpoint/2010/main" val="19948928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04740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语义化标记</a:t>
            </a:r>
            <a:endParaRPr lang="en-US" altLang="zh-CN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39911" y="2556305"/>
            <a:ext cx="722641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00000"/>
              </a:buClr>
              <a:buFont typeface="+mj-lt"/>
              <a:buAutoNum type="alphaLcParenR"/>
            </a:pPr>
            <a:r>
              <a:rPr lang="zh-CN" altLang="en-US" sz="2400" dirty="0">
                <a:latin typeface="+mn-ea"/>
              </a:rPr>
              <a:t>语义化的</a:t>
            </a:r>
            <a:r>
              <a:rPr lang="en-US" altLang="zh-CN" sz="2400" dirty="0">
                <a:latin typeface="+mn-ea"/>
              </a:rPr>
              <a:t>(X)HTML</a:t>
            </a:r>
            <a:r>
              <a:rPr lang="zh-CN" altLang="en-US" sz="2400" dirty="0">
                <a:latin typeface="+mn-ea"/>
              </a:rPr>
              <a:t>文档有助于提升你的网站对访客的易用性比如使用</a:t>
            </a:r>
            <a:r>
              <a:rPr lang="en-US" altLang="zh-CN" sz="2400" dirty="0">
                <a:latin typeface="+mn-ea"/>
              </a:rPr>
              <a:t>PDA</a:t>
            </a:r>
            <a:r>
              <a:rPr lang="zh-CN" altLang="en-US" sz="2400" dirty="0">
                <a:latin typeface="+mn-ea"/>
              </a:rPr>
              <a:t>、文字浏览器以及残障人士将从中受益。</a:t>
            </a:r>
            <a:endParaRPr lang="en-US" altLang="zh-CN" sz="2400" dirty="0">
              <a:latin typeface="+mn-ea"/>
            </a:endParaRP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Font typeface="+mj-lt"/>
              <a:buAutoNum type="alphaLcParenR"/>
            </a:pPr>
            <a:r>
              <a:rPr lang="zh-CN" altLang="en-US" sz="2400" dirty="0">
                <a:latin typeface="+mn-ea"/>
              </a:rPr>
              <a:t>对于搜索引擎或者爬虫软件来说</a:t>
            </a:r>
            <a:r>
              <a:rPr lang="en-US" altLang="zh-CN" sz="2400" dirty="0">
                <a:latin typeface="+mn-ea"/>
              </a:rPr>
              <a:t>,</a:t>
            </a:r>
            <a:r>
              <a:rPr lang="zh-CN" altLang="en-US" sz="2400" dirty="0">
                <a:latin typeface="+mn-ea"/>
              </a:rPr>
              <a:t>则有助于它们建立素引</a:t>
            </a:r>
            <a:r>
              <a:rPr lang="en-US" altLang="zh-CN" sz="2400" dirty="0">
                <a:latin typeface="+mn-ea"/>
              </a:rPr>
              <a:t>,</a:t>
            </a:r>
            <a:r>
              <a:rPr lang="zh-CN" altLang="en-US" sz="2400" dirty="0">
                <a:latin typeface="+mn-ea"/>
              </a:rPr>
              <a:t>并可能给予一个较高的权值。</a:t>
            </a:r>
          </a:p>
          <a:p>
            <a:pPr>
              <a:buClr>
                <a:srgbClr val="C00000"/>
              </a:buClr>
            </a:pPr>
            <a:endParaRPr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737177" y="1813782"/>
            <a:ext cx="2694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+mn-ea"/>
              </a:rPr>
              <a:t>语义化的优点</a:t>
            </a:r>
            <a:r>
              <a:rPr lang="zh-CN" altLang="en-US" sz="2400" dirty="0">
                <a:latin typeface="+mn-ea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23636264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71736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语义化标记</a:t>
            </a:r>
            <a:endParaRPr lang="en-US" altLang="zh-CN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99238" y="1427372"/>
            <a:ext cx="5917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</a:rPr>
              <a:t>代码：</a:t>
            </a:r>
            <a:r>
              <a:rPr lang="en-US" altLang="zh-CN" sz="2400" dirty="0" err="1">
                <a:latin typeface="+mn-ea"/>
              </a:rPr>
              <a:t>HTML5</a:t>
            </a:r>
            <a:r>
              <a:rPr lang="zh-CN" altLang="en-US" sz="2400" dirty="0">
                <a:latin typeface="+mn-ea"/>
              </a:rPr>
              <a:t>示例页面</a:t>
            </a:r>
            <a:r>
              <a:rPr lang="en-US" altLang="zh-CN" sz="2400" dirty="0">
                <a:latin typeface="+mn-ea"/>
              </a:rPr>
              <a:t>--</a:t>
            </a:r>
            <a:r>
              <a:rPr lang="zh-CN" altLang="en-US" sz="2400" dirty="0">
                <a:latin typeface="+mn-ea"/>
              </a:rPr>
              <a:t>对应的</a:t>
            </a:r>
            <a:r>
              <a:rPr lang="en-US" altLang="zh-CN" sz="2400" dirty="0">
                <a:latin typeface="+mn-ea"/>
              </a:rPr>
              <a:t>HTML</a:t>
            </a:r>
            <a:r>
              <a:rPr lang="zh-CN" altLang="en-US" sz="2400" dirty="0">
                <a:latin typeface="+mn-ea"/>
              </a:rPr>
              <a:t>文件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0" y="1889036"/>
            <a:ext cx="9143999" cy="4711788"/>
            <a:chOff x="0" y="1889036"/>
            <a:chExt cx="9143999" cy="4711788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892213"/>
              <a:ext cx="7971905" cy="4708611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 bwMode="auto">
            <a:xfrm>
              <a:off x="7971904" y="1889036"/>
              <a:ext cx="1172095" cy="4711787"/>
            </a:xfrm>
            <a:prstGeom prst="rect">
              <a:avLst/>
            </a:prstGeom>
            <a:solidFill>
              <a:srgbClr val="282923"/>
            </a:solidFill>
            <a:ln w="9525" cap="flat" cmpd="sng" algn="ctr">
              <a:solidFill>
                <a:srgbClr val="282923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37732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71736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语义化标记</a:t>
            </a:r>
            <a:endParaRPr lang="en-US" altLang="zh-CN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1827642"/>
            <a:ext cx="9144000" cy="4773183"/>
            <a:chOff x="0" y="1827642"/>
            <a:chExt cx="9144000" cy="4773183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830817"/>
              <a:ext cx="8367235" cy="4770008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 bwMode="auto">
            <a:xfrm>
              <a:off x="8367235" y="1827642"/>
              <a:ext cx="776765" cy="4770008"/>
            </a:xfrm>
            <a:prstGeom prst="rect">
              <a:avLst/>
            </a:prstGeom>
            <a:solidFill>
              <a:srgbClr val="282923"/>
            </a:solidFill>
            <a:ln w="9525" cap="flat" cmpd="sng" algn="ctr">
              <a:solidFill>
                <a:srgbClr val="282923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699238" y="1427372"/>
            <a:ext cx="6840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</a:rPr>
              <a:t>代码：</a:t>
            </a:r>
            <a:r>
              <a:rPr lang="en-US" altLang="zh-CN" sz="2400" dirty="0" err="1">
                <a:latin typeface="+mn-ea"/>
              </a:rPr>
              <a:t>HTML5</a:t>
            </a:r>
            <a:r>
              <a:rPr lang="zh-CN" altLang="en-US" sz="2400" dirty="0">
                <a:latin typeface="+mn-ea"/>
              </a:rPr>
              <a:t>示例页面</a:t>
            </a:r>
            <a:r>
              <a:rPr lang="en-US" altLang="zh-CN" sz="2400" dirty="0">
                <a:latin typeface="+mn-ea"/>
              </a:rPr>
              <a:t>--</a:t>
            </a:r>
            <a:r>
              <a:rPr lang="zh-CN" altLang="en-US" sz="2400" dirty="0">
                <a:latin typeface="+mn-ea"/>
              </a:rPr>
              <a:t>对应的</a:t>
            </a:r>
            <a:r>
              <a:rPr lang="en-US" altLang="zh-CN" sz="2400" dirty="0">
                <a:latin typeface="+mn-ea"/>
              </a:rPr>
              <a:t>HTML</a:t>
            </a:r>
            <a:r>
              <a:rPr lang="zh-CN" altLang="en-US" sz="2400" dirty="0">
                <a:latin typeface="+mn-ea"/>
              </a:rPr>
              <a:t>文件（续）</a:t>
            </a:r>
          </a:p>
        </p:txBody>
      </p:sp>
    </p:spTree>
    <p:extLst>
      <p:ext uri="{BB962C8B-B14F-4D97-AF65-F5344CB8AC3E}">
        <p14:creationId xmlns:p14="http://schemas.microsoft.com/office/powerpoint/2010/main" val="8378126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71736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语义化标记</a:t>
            </a:r>
            <a:endParaRPr lang="en-US" altLang="zh-CN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1839190"/>
            <a:ext cx="9144000" cy="4761635"/>
            <a:chOff x="0" y="1839190"/>
            <a:chExt cx="9144000" cy="4761635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842366"/>
              <a:ext cx="8477835" cy="4758459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 bwMode="auto">
            <a:xfrm>
              <a:off x="8458200" y="1839190"/>
              <a:ext cx="685800" cy="4758459"/>
            </a:xfrm>
            <a:prstGeom prst="rect">
              <a:avLst/>
            </a:prstGeom>
            <a:solidFill>
              <a:srgbClr val="282923"/>
            </a:solidFill>
            <a:ln w="9525" cap="flat" cmpd="sng" algn="ctr">
              <a:solidFill>
                <a:srgbClr val="282923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699238" y="1427372"/>
            <a:ext cx="6840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</a:rPr>
              <a:t>代码：</a:t>
            </a:r>
            <a:r>
              <a:rPr lang="en-US" altLang="zh-CN" sz="2400" dirty="0" err="1">
                <a:latin typeface="+mn-ea"/>
              </a:rPr>
              <a:t>HTML5</a:t>
            </a:r>
            <a:r>
              <a:rPr lang="zh-CN" altLang="en-US" sz="2400" dirty="0">
                <a:latin typeface="+mn-ea"/>
              </a:rPr>
              <a:t>示例页面</a:t>
            </a:r>
            <a:r>
              <a:rPr lang="en-US" altLang="zh-CN" sz="2400" dirty="0">
                <a:latin typeface="+mn-ea"/>
              </a:rPr>
              <a:t>--</a:t>
            </a:r>
            <a:r>
              <a:rPr lang="zh-CN" altLang="en-US" sz="2400" dirty="0">
                <a:latin typeface="+mn-ea"/>
              </a:rPr>
              <a:t>对应的</a:t>
            </a:r>
            <a:r>
              <a:rPr lang="en-US" altLang="zh-CN" sz="2400" dirty="0">
                <a:latin typeface="+mn-ea"/>
              </a:rPr>
              <a:t>HTML</a:t>
            </a:r>
            <a:r>
              <a:rPr lang="zh-CN" altLang="en-US" sz="2400" dirty="0">
                <a:latin typeface="+mn-ea"/>
              </a:rPr>
              <a:t>文件（续）</a:t>
            </a:r>
          </a:p>
        </p:txBody>
      </p:sp>
    </p:spTree>
    <p:extLst>
      <p:ext uri="{BB962C8B-B14F-4D97-AF65-F5344CB8AC3E}">
        <p14:creationId xmlns:p14="http://schemas.microsoft.com/office/powerpoint/2010/main" val="18742746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71736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语义化标记</a:t>
            </a:r>
            <a:endParaRPr lang="en-US" altLang="zh-CN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99238" y="1394120"/>
            <a:ext cx="6686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</a:rPr>
              <a:t>代码：</a:t>
            </a:r>
            <a:r>
              <a:rPr lang="en-US" altLang="zh-CN" sz="2400" dirty="0" err="1">
                <a:latin typeface="+mn-ea"/>
              </a:rPr>
              <a:t>HTML5</a:t>
            </a:r>
            <a:r>
              <a:rPr lang="zh-CN" altLang="en-US" sz="2400" dirty="0">
                <a:latin typeface="+mn-ea"/>
              </a:rPr>
              <a:t>示例页面</a:t>
            </a:r>
            <a:r>
              <a:rPr lang="en-US" altLang="zh-CN" sz="2400" dirty="0">
                <a:latin typeface="+mn-ea"/>
              </a:rPr>
              <a:t>--</a:t>
            </a:r>
            <a:r>
              <a:rPr lang="zh-CN" altLang="en-US" sz="2400" dirty="0">
                <a:latin typeface="+mn-ea"/>
              </a:rPr>
              <a:t>对应的</a:t>
            </a:r>
            <a:r>
              <a:rPr lang="en-US" altLang="zh-CN" sz="2400" dirty="0" err="1">
                <a:latin typeface="+mn-ea"/>
              </a:rPr>
              <a:t>CSS</a:t>
            </a:r>
            <a:r>
              <a:rPr lang="zh-CN" altLang="en-US" sz="2400" dirty="0">
                <a:latin typeface="+mn-ea"/>
              </a:rPr>
              <a:t>文件（续）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5784"/>
            <a:ext cx="8209926" cy="474504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 bwMode="auto">
          <a:xfrm>
            <a:off x="8209926" y="1852609"/>
            <a:ext cx="934074" cy="4748216"/>
          </a:xfrm>
          <a:prstGeom prst="rect">
            <a:avLst/>
          </a:prstGeom>
          <a:solidFill>
            <a:srgbClr val="282923"/>
          </a:solidFill>
          <a:ln w="9525" cap="flat" cmpd="sng" algn="ctr">
            <a:solidFill>
              <a:srgbClr val="282923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66297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71736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语义化标记</a:t>
            </a:r>
            <a:endParaRPr lang="en-US" altLang="zh-CN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99238" y="1394120"/>
            <a:ext cx="6686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</a:rPr>
              <a:t>代码：</a:t>
            </a:r>
            <a:r>
              <a:rPr lang="en-US" altLang="zh-CN" sz="2400" dirty="0" err="1">
                <a:latin typeface="+mn-ea"/>
              </a:rPr>
              <a:t>HTML5</a:t>
            </a:r>
            <a:r>
              <a:rPr lang="zh-CN" altLang="en-US" sz="2400" dirty="0">
                <a:latin typeface="+mn-ea"/>
              </a:rPr>
              <a:t>示例页面</a:t>
            </a:r>
            <a:r>
              <a:rPr lang="en-US" altLang="zh-CN" sz="2400" dirty="0">
                <a:latin typeface="+mn-ea"/>
              </a:rPr>
              <a:t>--</a:t>
            </a:r>
            <a:r>
              <a:rPr lang="zh-CN" altLang="en-US" sz="2400" dirty="0">
                <a:latin typeface="+mn-ea"/>
              </a:rPr>
              <a:t>对应的</a:t>
            </a:r>
            <a:r>
              <a:rPr lang="en-US" altLang="zh-CN" sz="2400" dirty="0" err="1">
                <a:latin typeface="+mn-ea"/>
              </a:rPr>
              <a:t>CSS</a:t>
            </a:r>
            <a:r>
              <a:rPr lang="zh-CN" altLang="en-US" sz="2400" dirty="0">
                <a:latin typeface="+mn-ea"/>
              </a:rPr>
              <a:t>文件（续）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5784"/>
            <a:ext cx="8209926" cy="474504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 bwMode="auto">
          <a:xfrm>
            <a:off x="8209926" y="1852609"/>
            <a:ext cx="934074" cy="4748216"/>
          </a:xfrm>
          <a:prstGeom prst="rect">
            <a:avLst/>
          </a:prstGeom>
          <a:solidFill>
            <a:srgbClr val="282923"/>
          </a:solidFill>
          <a:ln w="9525" cap="flat" cmpd="sng" algn="ctr">
            <a:solidFill>
              <a:srgbClr val="282923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20285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71736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语义化标记</a:t>
            </a:r>
            <a:endParaRPr lang="en-US" altLang="zh-CN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99238" y="1394120"/>
            <a:ext cx="6686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</a:rPr>
              <a:t>代码：</a:t>
            </a:r>
            <a:r>
              <a:rPr lang="en-US" altLang="zh-CN" sz="2400" dirty="0" err="1">
                <a:latin typeface="+mn-ea"/>
              </a:rPr>
              <a:t>HTML5</a:t>
            </a:r>
            <a:r>
              <a:rPr lang="zh-CN" altLang="en-US" sz="2400" dirty="0">
                <a:latin typeface="+mn-ea"/>
              </a:rPr>
              <a:t>示例页面</a:t>
            </a:r>
            <a:r>
              <a:rPr lang="en-US" altLang="zh-CN" sz="2400" dirty="0">
                <a:latin typeface="+mn-ea"/>
              </a:rPr>
              <a:t>--</a:t>
            </a:r>
            <a:r>
              <a:rPr lang="zh-CN" altLang="en-US" sz="2400" dirty="0">
                <a:latin typeface="+mn-ea"/>
              </a:rPr>
              <a:t>对应的</a:t>
            </a:r>
            <a:r>
              <a:rPr lang="en-US" altLang="zh-CN" sz="2400" dirty="0" err="1">
                <a:latin typeface="+mn-ea"/>
              </a:rPr>
              <a:t>CSS</a:t>
            </a:r>
            <a:r>
              <a:rPr lang="zh-CN" altLang="en-US" sz="2400" dirty="0">
                <a:latin typeface="+mn-ea"/>
              </a:rPr>
              <a:t>文件（续）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855785"/>
            <a:ext cx="7807334" cy="474504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 bwMode="auto">
          <a:xfrm>
            <a:off x="7627722" y="1852609"/>
            <a:ext cx="1516278" cy="4748216"/>
          </a:xfrm>
          <a:prstGeom prst="rect">
            <a:avLst/>
          </a:prstGeom>
          <a:solidFill>
            <a:srgbClr val="282923"/>
          </a:solidFill>
          <a:ln w="9525" cap="flat" cmpd="sng" algn="ctr">
            <a:solidFill>
              <a:srgbClr val="282923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72195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71736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语义化标记</a:t>
            </a:r>
            <a:endParaRPr lang="en-US" altLang="zh-CN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99238" y="1394120"/>
            <a:ext cx="6686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</a:rPr>
              <a:t>代码：</a:t>
            </a:r>
            <a:r>
              <a:rPr lang="en-US" altLang="zh-CN" sz="2400" dirty="0" err="1">
                <a:latin typeface="+mn-ea"/>
              </a:rPr>
              <a:t>HTML5</a:t>
            </a:r>
            <a:r>
              <a:rPr lang="zh-CN" altLang="en-US" sz="2400" dirty="0">
                <a:latin typeface="+mn-ea"/>
              </a:rPr>
              <a:t>示例页面</a:t>
            </a:r>
            <a:r>
              <a:rPr lang="en-US" altLang="zh-CN" sz="2400" dirty="0">
                <a:latin typeface="+mn-ea"/>
              </a:rPr>
              <a:t>--</a:t>
            </a:r>
            <a:r>
              <a:rPr lang="zh-CN" altLang="en-US" sz="2400" dirty="0">
                <a:latin typeface="+mn-ea"/>
              </a:rPr>
              <a:t>对应的</a:t>
            </a:r>
            <a:r>
              <a:rPr lang="en-US" altLang="zh-CN" sz="2400" dirty="0" err="1">
                <a:latin typeface="+mn-ea"/>
              </a:rPr>
              <a:t>CSS</a:t>
            </a:r>
            <a:r>
              <a:rPr lang="zh-CN" altLang="en-US" sz="2400" dirty="0">
                <a:latin typeface="+mn-ea"/>
              </a:rPr>
              <a:t>文件（续）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555"/>
            <a:ext cx="8078036" cy="477527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 bwMode="auto">
          <a:xfrm>
            <a:off x="8005156" y="1825555"/>
            <a:ext cx="1138844" cy="4775270"/>
          </a:xfrm>
          <a:prstGeom prst="rect">
            <a:avLst/>
          </a:prstGeom>
          <a:solidFill>
            <a:srgbClr val="282923"/>
          </a:solidFill>
          <a:ln w="9525" cap="flat" cmpd="sng" algn="ctr">
            <a:solidFill>
              <a:srgbClr val="282923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46695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71736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语义化标记</a:t>
            </a:r>
            <a:endParaRPr lang="en-US" altLang="zh-CN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99238" y="1394120"/>
            <a:ext cx="6686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</a:rPr>
              <a:t>代码：</a:t>
            </a:r>
            <a:r>
              <a:rPr lang="en-US" altLang="zh-CN" sz="2400" dirty="0" err="1">
                <a:latin typeface="+mn-ea"/>
              </a:rPr>
              <a:t>HTML5</a:t>
            </a:r>
            <a:r>
              <a:rPr lang="zh-CN" altLang="en-US" sz="2400" dirty="0">
                <a:latin typeface="+mn-ea"/>
              </a:rPr>
              <a:t>示例页面</a:t>
            </a:r>
            <a:r>
              <a:rPr lang="en-US" altLang="zh-CN" sz="2400" dirty="0">
                <a:latin typeface="+mn-ea"/>
              </a:rPr>
              <a:t>--</a:t>
            </a:r>
            <a:r>
              <a:rPr lang="zh-CN" altLang="en-US" sz="2400" dirty="0">
                <a:latin typeface="+mn-ea"/>
              </a:rPr>
              <a:t>对应的</a:t>
            </a:r>
            <a:r>
              <a:rPr lang="en-US" altLang="zh-CN" sz="2400" dirty="0" err="1">
                <a:latin typeface="+mn-ea"/>
              </a:rPr>
              <a:t>CSS</a:t>
            </a:r>
            <a:r>
              <a:rPr lang="zh-CN" altLang="en-US" sz="2400" dirty="0">
                <a:latin typeface="+mn-ea"/>
              </a:rPr>
              <a:t>文件（续）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9607"/>
            <a:ext cx="8304415" cy="479121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 bwMode="auto">
          <a:xfrm>
            <a:off x="8209926" y="1809607"/>
            <a:ext cx="934074" cy="4791218"/>
          </a:xfrm>
          <a:prstGeom prst="rect">
            <a:avLst/>
          </a:prstGeom>
          <a:solidFill>
            <a:srgbClr val="282923"/>
          </a:solidFill>
          <a:ln w="9525" cap="flat" cmpd="sng" algn="ctr">
            <a:solidFill>
              <a:srgbClr val="282923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2327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04740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什么是</a:t>
            </a:r>
            <a:r>
              <a:rPr lang="en-US" altLang="zh-CN" dirty="0" err="1"/>
              <a:t>HTML5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26638" y="1958480"/>
            <a:ext cx="789072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33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+mn-ea"/>
              </a:rPr>
              <a:t>广义概念</a:t>
            </a:r>
            <a:r>
              <a:rPr lang="zh-CN" altLang="en-US" sz="2400" dirty="0">
                <a:latin typeface="+mn-ea"/>
              </a:rPr>
              <a:t>：</a:t>
            </a:r>
            <a:r>
              <a:rPr lang="en-US" altLang="zh-CN" sz="2400" dirty="0" err="1">
                <a:latin typeface="+mn-ea"/>
              </a:rPr>
              <a:t>HTML5</a:t>
            </a:r>
            <a:r>
              <a:rPr lang="zh-CN" altLang="en-US" sz="2400" dirty="0">
                <a:latin typeface="+mn-ea"/>
              </a:rPr>
              <a:t>代表浏览器端技术的一个发展阶段。在这个阶段，浏览器呈现技术得到了一个飞跃发展和广泛支持，它包括：</a:t>
            </a:r>
            <a:r>
              <a:rPr lang="en-US" altLang="zh-CN" sz="2400" dirty="0" err="1">
                <a:latin typeface="+mn-ea"/>
              </a:rPr>
              <a:t>HTML5</a:t>
            </a:r>
            <a:r>
              <a:rPr lang="zh-CN" altLang="en-US" sz="2400" dirty="0">
                <a:latin typeface="+mn-ea"/>
              </a:rPr>
              <a:t>，</a:t>
            </a:r>
            <a:r>
              <a:rPr lang="en-US" altLang="zh-CN" sz="2400" dirty="0" err="1">
                <a:latin typeface="+mn-ea"/>
              </a:rPr>
              <a:t>CSS3</a:t>
            </a:r>
            <a:r>
              <a:rPr lang="zh-CN" altLang="en-US" sz="2400" dirty="0">
                <a:latin typeface="+mn-ea"/>
              </a:rPr>
              <a:t>，</a:t>
            </a:r>
            <a:r>
              <a:rPr lang="en-US" altLang="zh-CN" sz="2400" dirty="0">
                <a:latin typeface="+mn-ea"/>
              </a:rPr>
              <a:t>JavaScript</a:t>
            </a:r>
            <a:r>
              <a:rPr lang="zh-CN" altLang="en-US" sz="2400" dirty="0">
                <a:latin typeface="+mn-ea"/>
              </a:rPr>
              <a:t>，</a:t>
            </a:r>
            <a:r>
              <a:rPr lang="en-US" altLang="zh-CN" sz="2400" dirty="0">
                <a:latin typeface="+mn-ea"/>
              </a:rPr>
              <a:t>API</a:t>
            </a:r>
            <a:r>
              <a:rPr lang="zh-CN" altLang="en-US" sz="2400" dirty="0">
                <a:latin typeface="+mn-ea"/>
              </a:rPr>
              <a:t>在内的一套技术组合。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67477" y="4169879"/>
            <a:ext cx="7890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3300"/>
              </a:lnSpc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+mn-ea"/>
              </a:rPr>
              <a:t>后面我们描述的</a:t>
            </a:r>
            <a:r>
              <a:rPr lang="en-US" altLang="zh-CN" sz="2400" dirty="0" err="1">
                <a:latin typeface="+mn-ea"/>
              </a:rPr>
              <a:t>HTML5</a:t>
            </a:r>
            <a:r>
              <a:rPr lang="zh-CN" altLang="en-US" sz="2400" dirty="0">
                <a:latin typeface="+mn-ea"/>
              </a:rPr>
              <a:t>就是基于广义来讲述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3463" y="5183835"/>
            <a:ext cx="7890723" cy="884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33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+mn-ea"/>
              </a:rPr>
              <a:t>目标</a:t>
            </a:r>
            <a:r>
              <a:rPr lang="zh-CN" altLang="en-US" sz="2400" dirty="0">
                <a:latin typeface="+mn-ea"/>
              </a:rPr>
              <a:t>：简单的</a:t>
            </a:r>
            <a:r>
              <a:rPr lang="en-US" altLang="zh-CN" sz="2400" dirty="0">
                <a:latin typeface="+mn-ea"/>
              </a:rPr>
              <a:t>Web</a:t>
            </a:r>
            <a:r>
              <a:rPr lang="zh-CN" altLang="en-US" sz="2400" dirty="0">
                <a:latin typeface="+mn-ea"/>
              </a:rPr>
              <a:t>程序、简洁的</a:t>
            </a:r>
            <a:r>
              <a:rPr lang="en-US" altLang="zh-CN" sz="2400" dirty="0">
                <a:latin typeface="+mn-ea"/>
              </a:rPr>
              <a:t>HTML</a:t>
            </a:r>
            <a:r>
              <a:rPr lang="zh-CN" altLang="en-US" sz="2400" dirty="0">
                <a:latin typeface="+mn-ea"/>
              </a:rPr>
              <a:t>代码、合理结构、规范统一</a:t>
            </a:r>
          </a:p>
        </p:txBody>
      </p:sp>
    </p:spTree>
    <p:extLst>
      <p:ext uri="{BB962C8B-B14F-4D97-AF65-F5344CB8AC3E}">
        <p14:creationId xmlns:p14="http://schemas.microsoft.com/office/powerpoint/2010/main" val="23288055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71736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语义化标记</a:t>
            </a:r>
            <a:endParaRPr lang="en-US" altLang="zh-CN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99238" y="1394120"/>
            <a:ext cx="6686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</a:rPr>
              <a:t>代码：</a:t>
            </a:r>
            <a:r>
              <a:rPr lang="en-US" altLang="zh-CN" sz="2400" dirty="0" err="1">
                <a:latin typeface="+mn-ea"/>
              </a:rPr>
              <a:t>HTML5</a:t>
            </a:r>
            <a:r>
              <a:rPr lang="zh-CN" altLang="en-US" sz="2400" dirty="0">
                <a:latin typeface="+mn-ea"/>
              </a:rPr>
              <a:t>示例页面</a:t>
            </a:r>
            <a:r>
              <a:rPr lang="en-US" altLang="zh-CN" sz="2400" dirty="0">
                <a:latin typeface="+mn-ea"/>
              </a:rPr>
              <a:t>--</a:t>
            </a:r>
            <a:r>
              <a:rPr lang="zh-CN" altLang="en-US" sz="2400" dirty="0">
                <a:latin typeface="+mn-ea"/>
              </a:rPr>
              <a:t>对应的</a:t>
            </a:r>
            <a:r>
              <a:rPr lang="en-US" altLang="zh-CN" sz="2400" dirty="0" err="1">
                <a:latin typeface="+mn-ea"/>
              </a:rPr>
              <a:t>CSS</a:t>
            </a:r>
            <a:r>
              <a:rPr lang="zh-CN" altLang="en-US" sz="2400" dirty="0">
                <a:latin typeface="+mn-ea"/>
              </a:rPr>
              <a:t>文件（续）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3625"/>
            <a:ext cx="8026926" cy="47772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 bwMode="auto">
          <a:xfrm>
            <a:off x="8026926" y="1823625"/>
            <a:ext cx="1117074" cy="4777200"/>
          </a:xfrm>
          <a:prstGeom prst="rect">
            <a:avLst/>
          </a:prstGeom>
          <a:solidFill>
            <a:srgbClr val="282923"/>
          </a:solidFill>
          <a:ln w="9525" cap="flat" cmpd="sng" algn="ctr">
            <a:solidFill>
              <a:srgbClr val="282923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44962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71736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语义化标记</a:t>
            </a:r>
            <a:endParaRPr lang="en-US" altLang="zh-CN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99238" y="1609374"/>
            <a:ext cx="6686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</a:rPr>
              <a:t>代码：</a:t>
            </a:r>
            <a:r>
              <a:rPr lang="en-US" altLang="zh-CN" sz="2400" dirty="0" err="1">
                <a:latin typeface="+mn-ea"/>
              </a:rPr>
              <a:t>HTML5</a:t>
            </a:r>
            <a:r>
              <a:rPr lang="zh-CN" altLang="en-US" sz="2400" dirty="0">
                <a:latin typeface="+mn-ea"/>
              </a:rPr>
              <a:t>示例页面</a:t>
            </a:r>
            <a:r>
              <a:rPr lang="en-US" altLang="zh-CN" sz="2400" dirty="0">
                <a:latin typeface="+mn-ea"/>
              </a:rPr>
              <a:t>--</a:t>
            </a:r>
            <a:r>
              <a:rPr lang="zh-CN" altLang="en-US" sz="2400" dirty="0">
                <a:latin typeface="+mn-ea"/>
              </a:rPr>
              <a:t>对应的</a:t>
            </a:r>
            <a:r>
              <a:rPr lang="en-US" altLang="zh-CN" sz="2400" dirty="0" err="1">
                <a:latin typeface="+mn-ea"/>
              </a:rPr>
              <a:t>CSS</a:t>
            </a:r>
            <a:r>
              <a:rPr lang="zh-CN" altLang="en-US" sz="2400" dirty="0">
                <a:latin typeface="+mn-ea"/>
              </a:rPr>
              <a:t>文件（续）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r="29628"/>
          <a:stretch/>
        </p:blipFill>
        <p:spPr>
          <a:xfrm>
            <a:off x="0" y="2478169"/>
            <a:ext cx="9169637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6509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71736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语义化标记</a:t>
            </a:r>
            <a:endParaRPr lang="en-US" altLang="zh-CN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798" y="1876191"/>
            <a:ext cx="7500055" cy="472463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99238" y="1394120"/>
            <a:ext cx="6378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</a:rPr>
              <a:t>代码：</a:t>
            </a:r>
            <a:r>
              <a:rPr lang="en-US" altLang="zh-CN" sz="2400" dirty="0" err="1">
                <a:latin typeface="+mn-ea"/>
              </a:rPr>
              <a:t>HTML5</a:t>
            </a:r>
            <a:r>
              <a:rPr lang="zh-CN" altLang="en-US" sz="2400" dirty="0">
                <a:latin typeface="+mn-ea"/>
              </a:rPr>
              <a:t>页面对应的</a:t>
            </a:r>
            <a:r>
              <a:rPr lang="en-US" altLang="zh-CN" sz="2400" dirty="0" err="1">
                <a:latin typeface="+mn-ea"/>
              </a:rPr>
              <a:t>CSS</a:t>
            </a:r>
            <a:r>
              <a:rPr lang="zh-CN" altLang="en-US" sz="2400" dirty="0">
                <a:latin typeface="+mn-ea"/>
              </a:rPr>
              <a:t>文件（效果图）</a:t>
            </a:r>
          </a:p>
        </p:txBody>
      </p:sp>
    </p:spTree>
    <p:extLst>
      <p:ext uri="{BB962C8B-B14F-4D97-AF65-F5344CB8AC3E}">
        <p14:creationId xmlns:p14="http://schemas.microsoft.com/office/powerpoint/2010/main" val="31436579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98764" y="623758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使用</a:t>
            </a:r>
            <a:r>
              <a:rPr lang="en-US" altLang="zh-CN" dirty="0"/>
              <a:t>Selectors API</a:t>
            </a:r>
            <a:r>
              <a:rPr lang="zh-CN" altLang="en-US" dirty="0"/>
              <a:t>简化选取操作</a:t>
            </a:r>
            <a:endParaRPr lang="en-US" altLang="zh-CN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062745"/>
              </p:ext>
            </p:extLst>
          </p:nvPr>
        </p:nvGraphicFramePr>
        <p:xfrm>
          <a:off x="0" y="1515933"/>
          <a:ext cx="91440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000">
                  <a:extLst>
                    <a:ext uri="{9D8B030D-6E8A-4147-A177-3AD203B41FA5}">
                      <a16:colId xmlns:a16="http://schemas.microsoft.com/office/drawing/2014/main" val="1849002255"/>
                    </a:ext>
                  </a:extLst>
                </a:gridCol>
                <a:gridCol w="1908000">
                  <a:extLst>
                    <a:ext uri="{9D8B030D-6E8A-4147-A177-3AD203B41FA5}">
                      <a16:colId xmlns:a16="http://schemas.microsoft.com/office/drawing/2014/main" val="1223741813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2941956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函数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示例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375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/>
                        <a:t>getElementById</a:t>
                      </a:r>
                      <a:r>
                        <a:rPr lang="en-US" altLang="zh-CN" sz="2400" dirty="0"/>
                        <a:t>()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根据指定的</a:t>
                      </a:r>
                      <a:r>
                        <a:rPr lang="en-US" altLang="zh-CN" sz="2400" dirty="0"/>
                        <a:t>id</a:t>
                      </a:r>
                      <a:r>
                        <a:rPr lang="zh-CN" altLang="en-US" sz="2400" dirty="0"/>
                        <a:t>特性值查找并返回元素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&lt;div id=“foo”&gt;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/>
                        <a:t>getElementById</a:t>
                      </a:r>
                      <a:r>
                        <a:rPr lang="en-US" altLang="zh-CN" sz="2400" dirty="0"/>
                        <a:t>(“foo”);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067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/>
                        <a:t>getElementsByName</a:t>
                      </a:r>
                      <a:r>
                        <a:rPr lang="en-US" altLang="zh-CN" sz="2400" dirty="0"/>
                        <a:t>()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返回所有</a:t>
                      </a:r>
                      <a:r>
                        <a:rPr lang="en-US" altLang="zh-CN" sz="2400" dirty="0"/>
                        <a:t>name</a:t>
                      </a:r>
                      <a:r>
                        <a:rPr lang="zh-CN" altLang="en-US" sz="2400" dirty="0"/>
                        <a:t>特性为指定值的元素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&lt;input type=“text” name=“foo”&gt;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/>
                        <a:t>getElementsByName</a:t>
                      </a:r>
                      <a:endParaRPr lang="en-US" altLang="zh-CN" sz="2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(“foo”);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215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/>
                        <a:t>getElementsByTagName</a:t>
                      </a:r>
                      <a:r>
                        <a:rPr lang="en-US" altLang="zh-CN" sz="2400" dirty="0"/>
                        <a:t>()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返回所有标签名称与指定值相匹配的元素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&lt;input type=“text”&gt;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/>
                        <a:t>getElementsByTagName</a:t>
                      </a:r>
                      <a:r>
                        <a:rPr lang="en-US" altLang="zh-CN" sz="2400" dirty="0"/>
                        <a:t>(“input”);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393518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074413" y="1078205"/>
            <a:ext cx="47083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+mn-ea"/>
              </a:rPr>
              <a:t>表</a:t>
            </a:r>
            <a:r>
              <a:rPr lang="en-US" altLang="zh-CN" sz="2000" b="1" dirty="0">
                <a:latin typeface="+mn-ea"/>
              </a:rPr>
              <a:t> </a:t>
            </a:r>
            <a:r>
              <a:rPr lang="zh-CN" altLang="en-US" sz="2000" b="1" dirty="0">
                <a:latin typeface="+mn-ea"/>
              </a:rPr>
              <a:t>以前用来查找元素的</a:t>
            </a:r>
            <a:r>
              <a:rPr lang="en-US" altLang="zh-CN" sz="2000" b="1" dirty="0"/>
              <a:t>JavaScript</a:t>
            </a:r>
            <a:r>
              <a:rPr lang="zh-CN" altLang="en-US" sz="2000" b="1" dirty="0">
                <a:latin typeface="+mn-ea"/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4493174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04740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使用</a:t>
            </a:r>
            <a:r>
              <a:rPr lang="en-US" altLang="zh-CN" dirty="0"/>
              <a:t>Selectors API</a:t>
            </a:r>
            <a:r>
              <a:rPr lang="zh-CN" altLang="en-US" dirty="0"/>
              <a:t>简化选取操作</a:t>
            </a:r>
            <a:endParaRPr lang="en-US" altLang="zh-CN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372630"/>
              </p:ext>
            </p:extLst>
          </p:nvPr>
        </p:nvGraphicFramePr>
        <p:xfrm>
          <a:off x="1" y="2285294"/>
          <a:ext cx="914400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1849002255"/>
                    </a:ext>
                  </a:extLst>
                </a:gridCol>
                <a:gridCol w="2088000">
                  <a:extLst>
                    <a:ext uri="{9D8B030D-6E8A-4147-A177-3AD203B41FA5}">
                      <a16:colId xmlns:a16="http://schemas.microsoft.com/office/drawing/2014/main" val="1223741813"/>
                    </a:ext>
                  </a:extLst>
                </a:gridCol>
                <a:gridCol w="2412000">
                  <a:extLst>
                    <a:ext uri="{9D8B030D-6E8A-4147-A177-3AD203B41FA5}">
                      <a16:colId xmlns:a16="http://schemas.microsoft.com/office/drawing/2014/main" val="2294195609"/>
                    </a:ext>
                  </a:extLst>
                </a:gridCol>
                <a:gridCol w="2124000">
                  <a:extLst>
                    <a:ext uri="{9D8B030D-6E8A-4147-A177-3AD203B41FA5}">
                      <a16:colId xmlns:a16="http://schemas.microsoft.com/office/drawing/2014/main" val="3889963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函数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示例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结果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375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/>
                        <a:t>querySelector</a:t>
                      </a:r>
                      <a:r>
                        <a:rPr lang="en-US" altLang="zh-CN" sz="2400" dirty="0"/>
                        <a:t>()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根据指定的选择规则，返回在页面中找到的第一个匹配元素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/>
                        <a:t>querySelector</a:t>
                      </a:r>
                      <a:endParaRPr lang="en-US" altLang="zh-CN" sz="2400" dirty="0"/>
                    </a:p>
                    <a:p>
                      <a:r>
                        <a:rPr lang="en-US" altLang="zh-CN" sz="2400" dirty="0"/>
                        <a:t>(“</a:t>
                      </a:r>
                      <a:r>
                        <a:rPr lang="en-US" altLang="zh-CN" sz="2400" dirty="0" err="1"/>
                        <a:t>input.error</a:t>
                      </a:r>
                      <a:r>
                        <a:rPr lang="en-US" altLang="zh-CN" sz="2400" dirty="0"/>
                        <a:t>”);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/>
                        <a:t>返回第一个</a:t>
                      </a:r>
                      <a:r>
                        <a:rPr lang="en-US" altLang="zh-CN" sz="2400" dirty="0" err="1"/>
                        <a:t>CSS</a:t>
                      </a:r>
                      <a:r>
                        <a:rPr lang="zh-CN" altLang="en-US" sz="2400" dirty="0"/>
                        <a:t>类名为“</a:t>
                      </a:r>
                      <a:r>
                        <a:rPr lang="en-US" altLang="zh-CN" sz="2400" dirty="0"/>
                        <a:t>error</a:t>
                      </a:r>
                      <a:r>
                        <a:rPr lang="zh-CN" altLang="en-US" sz="2400" dirty="0"/>
                        <a:t>”的文本输入框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067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/>
                        <a:t>querySelectorAll</a:t>
                      </a:r>
                      <a:r>
                        <a:rPr lang="en-US" altLang="zh-CN" sz="2400" dirty="0"/>
                        <a:t>()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根据指定规则返回页面中所有相匹配的元素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/>
                        <a:t>querySelectorAll</a:t>
                      </a:r>
                      <a:r>
                        <a:rPr lang="en-US" altLang="zh-CN" sz="2400" dirty="0"/>
                        <a:t>(“#results</a:t>
                      </a:r>
                      <a:r>
                        <a:rPr lang="en-US" altLang="zh-CN" sz="2400" baseline="0" dirty="0"/>
                        <a:t> td</a:t>
                      </a:r>
                      <a:r>
                        <a:rPr lang="en-US" altLang="zh-CN" sz="2400" dirty="0"/>
                        <a:t>”);</a:t>
                      </a:r>
                      <a:endParaRPr lang="zh-CN" altLang="en-US" sz="2400" dirty="0"/>
                    </a:p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返回</a:t>
                      </a:r>
                      <a:r>
                        <a:rPr lang="en-US" altLang="zh-CN" sz="2400" dirty="0"/>
                        <a:t>id</a:t>
                      </a:r>
                      <a:r>
                        <a:rPr lang="zh-CN" altLang="en-US" sz="2400" dirty="0"/>
                        <a:t>值为</a:t>
                      </a:r>
                      <a:r>
                        <a:rPr lang="en-US" altLang="zh-CN" sz="2400" dirty="0"/>
                        <a:t>results</a:t>
                      </a:r>
                      <a:r>
                        <a:rPr lang="zh-CN" altLang="en-US" sz="2400" dirty="0"/>
                        <a:t>的元素下所有的单元格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215592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777420" y="1723295"/>
            <a:ext cx="30989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+mn-ea"/>
              </a:rPr>
              <a:t>表</a:t>
            </a:r>
            <a:r>
              <a:rPr lang="en-US" altLang="zh-CN" sz="2000" b="1" dirty="0">
                <a:latin typeface="+mn-ea"/>
              </a:rPr>
              <a:t> </a:t>
            </a:r>
            <a:r>
              <a:rPr lang="zh-CN" altLang="en-US" sz="2000" b="1" dirty="0">
                <a:latin typeface="+mn-ea"/>
              </a:rPr>
              <a:t>新</a:t>
            </a:r>
            <a:r>
              <a:rPr lang="en-US" altLang="zh-CN" sz="2000" b="1" dirty="0" err="1"/>
              <a:t>QuerySelector</a:t>
            </a:r>
            <a:r>
              <a:rPr lang="zh-CN" altLang="en-US" sz="2000" b="1" dirty="0">
                <a:latin typeface="+mn-ea"/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41848027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04740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使用</a:t>
            </a:r>
            <a:r>
              <a:rPr lang="en-US" altLang="zh-CN" dirty="0"/>
              <a:t>Selectors API</a:t>
            </a:r>
            <a:r>
              <a:rPr lang="zh-CN" altLang="en-US" dirty="0"/>
              <a:t>简化选取操作</a:t>
            </a:r>
            <a:endParaRPr lang="en-US" altLang="zh-CN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6826"/>
            <a:ext cx="9144000" cy="461399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99486" y="1473749"/>
            <a:ext cx="7858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</a:rPr>
              <a:t>代码：使用</a:t>
            </a:r>
            <a:r>
              <a:rPr lang="en-US" altLang="zh-CN" sz="2400" dirty="0">
                <a:latin typeface="+mn-ea"/>
              </a:rPr>
              <a:t>Selectors API -- </a:t>
            </a:r>
            <a:r>
              <a:rPr lang="en-US" altLang="zh-CN" sz="2400" dirty="0" err="1"/>
              <a:t>querySelector</a:t>
            </a:r>
            <a:r>
              <a:rPr lang="en-US" altLang="zh-CN" sz="2400" dirty="0"/>
              <a:t>()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811717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04740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使用</a:t>
            </a:r>
            <a:r>
              <a:rPr lang="en-US" altLang="zh-CN" dirty="0"/>
              <a:t>Selectors API</a:t>
            </a:r>
            <a:r>
              <a:rPr lang="zh-CN" altLang="en-US" dirty="0"/>
              <a:t>简化选取操作</a:t>
            </a:r>
            <a:endParaRPr lang="en-US" altLang="zh-CN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15864" y="1470040"/>
            <a:ext cx="73391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代码：使用</a:t>
            </a:r>
            <a:r>
              <a:rPr lang="en-US" altLang="zh-CN" sz="2000" dirty="0">
                <a:latin typeface="+mn-ea"/>
              </a:rPr>
              <a:t>Selectors API</a:t>
            </a:r>
            <a:r>
              <a:rPr lang="zh-CN" altLang="en-US" sz="2000" dirty="0">
                <a:latin typeface="+mn-ea"/>
              </a:rPr>
              <a:t>（续）</a:t>
            </a:r>
            <a:r>
              <a:rPr lang="en-US" altLang="zh-CN" sz="2000" dirty="0">
                <a:latin typeface="+mn-ea"/>
              </a:rPr>
              <a:t> -- </a:t>
            </a:r>
            <a:r>
              <a:rPr lang="en-US" altLang="zh-CN" sz="2000" dirty="0" err="1"/>
              <a:t>querySelector</a:t>
            </a:r>
            <a:r>
              <a:rPr lang="en-US" altLang="zh-CN" sz="2000" dirty="0"/>
              <a:t>()</a:t>
            </a:r>
            <a:endParaRPr lang="zh-CN" altLang="en-US" sz="2000" dirty="0">
              <a:latin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-1" y="1886306"/>
            <a:ext cx="9168939" cy="4714519"/>
            <a:chOff x="-1" y="1886306"/>
            <a:chExt cx="9168939" cy="4714519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1889482"/>
              <a:ext cx="8254539" cy="4711343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 bwMode="auto">
            <a:xfrm>
              <a:off x="8254538" y="1886306"/>
              <a:ext cx="914400" cy="4711343"/>
            </a:xfrm>
            <a:prstGeom prst="rect">
              <a:avLst/>
            </a:prstGeom>
            <a:solidFill>
              <a:srgbClr val="282923"/>
            </a:solidFill>
            <a:ln w="9525" cap="flat" cmpd="sng" algn="ctr">
              <a:solidFill>
                <a:srgbClr val="282923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r="56315"/>
          <a:stretch/>
        </p:blipFill>
        <p:spPr>
          <a:xfrm>
            <a:off x="4959831" y="1569796"/>
            <a:ext cx="4089002" cy="255663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130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04740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使用</a:t>
            </a:r>
            <a:r>
              <a:rPr lang="en-US" altLang="zh-CN" dirty="0"/>
              <a:t>Selectors API</a:t>
            </a:r>
            <a:r>
              <a:rPr lang="zh-CN" altLang="en-US" dirty="0"/>
              <a:t>简化选取操作</a:t>
            </a:r>
            <a:endParaRPr lang="en-US" altLang="zh-CN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15864" y="1470040"/>
            <a:ext cx="73391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代码：使用</a:t>
            </a:r>
            <a:r>
              <a:rPr lang="en-US" altLang="zh-CN" sz="2000" dirty="0">
                <a:latin typeface="+mn-ea"/>
              </a:rPr>
              <a:t>Selectors API</a:t>
            </a:r>
            <a:r>
              <a:rPr lang="zh-CN" altLang="en-US" sz="2000" dirty="0">
                <a:latin typeface="+mn-ea"/>
              </a:rPr>
              <a:t> </a:t>
            </a:r>
            <a:r>
              <a:rPr lang="en-US" altLang="zh-CN" sz="2000" dirty="0">
                <a:latin typeface="+mn-ea"/>
              </a:rPr>
              <a:t>-- </a:t>
            </a:r>
            <a:r>
              <a:rPr lang="en-US" altLang="zh-CN" sz="2000" dirty="0" err="1"/>
              <a:t>querySelectorAll</a:t>
            </a:r>
            <a:r>
              <a:rPr lang="en-US" altLang="zh-CN" sz="2000" dirty="0"/>
              <a:t>()</a:t>
            </a:r>
            <a:endParaRPr lang="zh-CN" altLang="en-US" sz="2000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3417"/>
            <a:ext cx="8686800" cy="471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2069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04740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使用</a:t>
            </a:r>
            <a:r>
              <a:rPr lang="en-US" altLang="zh-CN" dirty="0"/>
              <a:t>Selectors API</a:t>
            </a:r>
            <a:r>
              <a:rPr lang="zh-CN" altLang="en-US" dirty="0"/>
              <a:t>简化选取操作</a:t>
            </a:r>
            <a:endParaRPr lang="en-US" altLang="zh-CN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15864" y="1470040"/>
            <a:ext cx="73391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代码：使用</a:t>
            </a:r>
            <a:r>
              <a:rPr lang="en-US" altLang="zh-CN" sz="2000" dirty="0">
                <a:latin typeface="+mn-ea"/>
              </a:rPr>
              <a:t>Selectors API --</a:t>
            </a:r>
            <a:r>
              <a:rPr lang="en-US" altLang="zh-CN" sz="2000" dirty="0"/>
              <a:t> </a:t>
            </a:r>
            <a:r>
              <a:rPr lang="en-US" altLang="zh-CN" sz="2000" dirty="0" err="1"/>
              <a:t>querySelectorAll</a:t>
            </a:r>
            <a:r>
              <a:rPr lang="en-US" altLang="zh-CN" sz="2000" dirty="0"/>
              <a:t>() </a:t>
            </a:r>
            <a:r>
              <a:rPr lang="zh-CN" altLang="en-US" sz="2000" dirty="0">
                <a:latin typeface="+mn-ea"/>
              </a:rPr>
              <a:t>（续）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911035"/>
            <a:ext cx="8936182" cy="468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3720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04740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使用</a:t>
            </a:r>
            <a:r>
              <a:rPr lang="en-US" altLang="zh-CN" dirty="0"/>
              <a:t>Selectors API</a:t>
            </a:r>
            <a:r>
              <a:rPr lang="zh-CN" altLang="en-US" dirty="0"/>
              <a:t>简化选取操作</a:t>
            </a:r>
            <a:endParaRPr lang="en-US" altLang="zh-CN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15864" y="1506689"/>
            <a:ext cx="73391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代码：使用</a:t>
            </a:r>
            <a:r>
              <a:rPr lang="en-US" altLang="zh-CN" sz="2000" dirty="0">
                <a:latin typeface="+mn-ea"/>
              </a:rPr>
              <a:t>Selectors API -- </a:t>
            </a:r>
            <a:r>
              <a:rPr lang="en-US" altLang="zh-CN" sz="2000" dirty="0" err="1"/>
              <a:t>querySelectorAll</a:t>
            </a:r>
            <a:r>
              <a:rPr lang="en-US" altLang="zh-CN" sz="2000" dirty="0"/>
              <a:t>() </a:t>
            </a:r>
            <a:r>
              <a:rPr lang="zh-CN" altLang="en-US" sz="2000" dirty="0">
                <a:latin typeface="+mn-ea"/>
              </a:rPr>
              <a:t>（续）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r="15011"/>
          <a:stretch/>
        </p:blipFill>
        <p:spPr>
          <a:xfrm>
            <a:off x="0" y="1966682"/>
            <a:ext cx="9160625" cy="43003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0050" y="4847152"/>
            <a:ext cx="6172821" cy="180355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95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04740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 err="1"/>
              <a:t>HTML5</a:t>
            </a:r>
            <a:r>
              <a:rPr lang="zh-CN" altLang="en-US" dirty="0"/>
              <a:t>的发展史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447829" y="2023353"/>
            <a:ext cx="2500010" cy="661481"/>
          </a:xfrm>
          <a:prstGeom prst="rect">
            <a:avLst/>
          </a:prstGeom>
          <a:solidFill>
            <a:srgbClr val="0D81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宋体" pitchFamily="2" charset="-122"/>
              </a:rPr>
              <a:t>HTML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宋体" pitchFamily="2" charset="-122"/>
              </a:rPr>
              <a:t>标签</a:t>
            </a:r>
          </a:p>
        </p:txBody>
      </p:sp>
      <p:sp>
        <p:nvSpPr>
          <p:cNvPr id="30" name="矩形 29"/>
          <p:cNvSpPr/>
          <p:nvPr/>
        </p:nvSpPr>
        <p:spPr bwMode="auto">
          <a:xfrm>
            <a:off x="447829" y="2917519"/>
            <a:ext cx="2500010" cy="661481"/>
          </a:xfrm>
          <a:prstGeom prst="rect">
            <a:avLst/>
          </a:prstGeom>
          <a:solidFill>
            <a:srgbClr val="0D81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宋体" pitchFamily="2" charset="-122"/>
              </a:rPr>
              <a:t>HTML2.0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宋体" pitchFamily="2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447829" y="3811685"/>
            <a:ext cx="2500010" cy="661481"/>
          </a:xfrm>
          <a:prstGeom prst="rect">
            <a:avLst/>
          </a:prstGeom>
          <a:solidFill>
            <a:srgbClr val="0D81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宋体" pitchFamily="2" charset="-122"/>
              </a:rPr>
              <a:t>HTML4.01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宋体" pitchFamily="2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447829" y="4705851"/>
            <a:ext cx="2500010" cy="661481"/>
          </a:xfrm>
          <a:prstGeom prst="rect">
            <a:avLst/>
          </a:prstGeom>
          <a:solidFill>
            <a:srgbClr val="0D81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宋体" pitchFamily="2" charset="-122"/>
              </a:rPr>
              <a:t>HTML1.0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宋体" pitchFamily="2" charset="-122"/>
              </a:rPr>
              <a:t>/2.0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宋体" pitchFamily="2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47829" y="5600018"/>
            <a:ext cx="2500010" cy="661481"/>
          </a:xfrm>
          <a:prstGeom prst="rect">
            <a:avLst/>
          </a:prstGeom>
          <a:solidFill>
            <a:srgbClr val="0D81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宋体" pitchFamily="2" charset="-122"/>
              </a:rPr>
              <a:t>HTML5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宋体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16549" y="1945434"/>
            <a:ext cx="5087124" cy="830997"/>
          </a:xfrm>
          <a:prstGeom prst="rect">
            <a:avLst/>
          </a:prstGeom>
          <a:noFill/>
          <a:ln>
            <a:solidFill>
              <a:srgbClr val="0D81C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r>
              <a:rPr lang="en-US" altLang="zh-CN" sz="2400" dirty="0"/>
              <a:t>1991</a:t>
            </a:r>
            <a:r>
              <a:rPr lang="zh-CN" altLang="en-US" sz="2400" dirty="0">
                <a:latin typeface="+mn-ea"/>
              </a:rPr>
              <a:t>年</a:t>
            </a:r>
            <a:r>
              <a:rPr lang="en-US" altLang="zh-CN" sz="2400" dirty="0"/>
              <a:t>Tim Berners-Lee</a:t>
            </a:r>
            <a:r>
              <a:rPr lang="zh-CN" altLang="en-US" sz="2400" dirty="0">
                <a:latin typeface="+mn-ea"/>
              </a:rPr>
              <a:t>编写，包括</a:t>
            </a:r>
            <a:r>
              <a:rPr lang="en-US" altLang="zh-CN" sz="2400" dirty="0"/>
              <a:t>20</a:t>
            </a:r>
            <a:r>
              <a:rPr lang="zh-CN" altLang="en-US" sz="2400" dirty="0">
                <a:latin typeface="+mn-ea"/>
              </a:rPr>
              <a:t>个</a:t>
            </a:r>
            <a:r>
              <a:rPr lang="en-US" altLang="zh-CN" sz="2400" dirty="0"/>
              <a:t>HTML</a:t>
            </a:r>
            <a:r>
              <a:rPr lang="zh-CN" altLang="en-US" sz="2400" dirty="0">
                <a:latin typeface="+mn-ea"/>
              </a:rPr>
              <a:t>标签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3516549" y="3027319"/>
            <a:ext cx="5087124" cy="461665"/>
          </a:xfrm>
          <a:prstGeom prst="rect">
            <a:avLst/>
          </a:prstGeom>
          <a:noFill/>
          <a:ln>
            <a:solidFill>
              <a:srgbClr val="0D81C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r>
              <a:rPr lang="en-US" altLang="zh-CN" sz="2400" dirty="0"/>
              <a:t>1995</a:t>
            </a:r>
            <a:r>
              <a:rPr lang="zh-CN" altLang="en-US" sz="2400" dirty="0"/>
              <a:t>年由</a:t>
            </a:r>
            <a:r>
              <a:rPr lang="en-US" altLang="zh-CN" sz="2400" dirty="0" err="1"/>
              <a:t>IEIF</a:t>
            </a:r>
            <a:r>
              <a:rPr lang="zh-CN" altLang="en-US" sz="2400" dirty="0"/>
              <a:t>推出</a:t>
            </a:r>
            <a:endParaRPr lang="zh-CN" altLang="en-US" sz="2400" dirty="0">
              <a:latin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516548" y="3924539"/>
            <a:ext cx="5087124" cy="461665"/>
          </a:xfrm>
          <a:prstGeom prst="rect">
            <a:avLst/>
          </a:prstGeom>
          <a:noFill/>
          <a:ln>
            <a:solidFill>
              <a:srgbClr val="0D81C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r>
              <a:rPr lang="en-US" altLang="zh-CN" sz="2400" dirty="0"/>
              <a:t>1999</a:t>
            </a:r>
            <a:r>
              <a:rPr lang="zh-CN" altLang="en-US" sz="2400" dirty="0"/>
              <a:t>年</a:t>
            </a:r>
            <a:r>
              <a:rPr lang="en-US" altLang="zh-CN" sz="2400" dirty="0" err="1"/>
              <a:t>W3C</a:t>
            </a:r>
            <a:r>
              <a:rPr lang="zh-CN" altLang="en-US" sz="2400" dirty="0"/>
              <a:t>推出</a:t>
            </a:r>
            <a:r>
              <a:rPr lang="en-US" altLang="zh-CN" sz="2400" dirty="0" err="1"/>
              <a:t>HTML4.01</a:t>
            </a:r>
            <a:r>
              <a:rPr lang="zh-CN" altLang="en-US" sz="2400" dirty="0"/>
              <a:t>版本</a:t>
            </a:r>
            <a:endParaRPr lang="zh-CN" altLang="en-US" sz="2400" dirty="0">
              <a:latin typeface="+mn-ea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516547" y="4821759"/>
            <a:ext cx="5087124" cy="461665"/>
          </a:xfrm>
          <a:prstGeom prst="rect">
            <a:avLst/>
          </a:prstGeom>
          <a:noFill/>
          <a:ln>
            <a:solidFill>
              <a:srgbClr val="0D81C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r>
              <a:rPr lang="en-US" altLang="zh-CN" sz="2400" dirty="0" err="1"/>
              <a:t>HTML4.01</a:t>
            </a:r>
            <a:r>
              <a:rPr lang="zh-CN" altLang="en-US" sz="2400" dirty="0"/>
              <a:t>版本基础上衍变而来</a:t>
            </a:r>
            <a:endParaRPr lang="zh-CN" altLang="en-US" sz="2400" dirty="0">
              <a:latin typeface="+mn-ea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516546" y="5534316"/>
            <a:ext cx="5087124" cy="830997"/>
          </a:xfrm>
          <a:prstGeom prst="rect">
            <a:avLst/>
          </a:prstGeom>
          <a:noFill/>
          <a:ln>
            <a:solidFill>
              <a:srgbClr val="0D81C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r>
              <a:rPr lang="en-US" altLang="zh-CN" sz="2400" dirty="0"/>
              <a:t>2009</a:t>
            </a:r>
            <a:r>
              <a:rPr lang="zh-CN" altLang="en-US" sz="2400" dirty="0"/>
              <a:t>年</a:t>
            </a:r>
            <a:r>
              <a:rPr lang="en-US" altLang="zh-CN" sz="2400" dirty="0" err="1"/>
              <a:t>W3C</a:t>
            </a:r>
            <a:r>
              <a:rPr lang="zh-CN" altLang="en-US" sz="2400" dirty="0"/>
              <a:t>推出</a:t>
            </a:r>
            <a:r>
              <a:rPr lang="en-US" altLang="zh-CN" sz="2400" dirty="0" err="1"/>
              <a:t>HTML5</a:t>
            </a:r>
            <a:r>
              <a:rPr lang="zh-CN" altLang="en-US" sz="2400" dirty="0"/>
              <a:t>取代原有</a:t>
            </a:r>
            <a:r>
              <a:rPr lang="en-US" altLang="zh-CN" sz="2400" dirty="0"/>
              <a:t>HTML</a:t>
            </a:r>
            <a:r>
              <a:rPr lang="zh-CN" altLang="en-US" sz="2400" dirty="0"/>
              <a:t>版本</a:t>
            </a:r>
            <a:endParaRPr lang="zh-CN" altLang="en-US" sz="2400" dirty="0">
              <a:latin typeface="+mn-ea"/>
            </a:endParaRPr>
          </a:p>
        </p:txBody>
      </p:sp>
      <p:sp>
        <p:nvSpPr>
          <p:cNvPr id="6" name="右箭头 5"/>
          <p:cNvSpPr/>
          <p:nvPr/>
        </p:nvSpPr>
        <p:spPr bwMode="auto">
          <a:xfrm>
            <a:off x="3026094" y="2192753"/>
            <a:ext cx="448887" cy="352843"/>
          </a:xfrm>
          <a:prstGeom prst="rightArrow">
            <a:avLst/>
          </a:prstGeom>
          <a:solidFill>
            <a:srgbClr val="0D81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46" name="右箭头 45"/>
          <p:cNvSpPr/>
          <p:nvPr/>
        </p:nvSpPr>
        <p:spPr bwMode="auto">
          <a:xfrm>
            <a:off x="3026094" y="3091812"/>
            <a:ext cx="448887" cy="352843"/>
          </a:xfrm>
          <a:prstGeom prst="rightArrow">
            <a:avLst/>
          </a:prstGeom>
          <a:solidFill>
            <a:srgbClr val="0D81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48" name="右箭头 47"/>
          <p:cNvSpPr/>
          <p:nvPr/>
        </p:nvSpPr>
        <p:spPr bwMode="auto">
          <a:xfrm>
            <a:off x="3026094" y="3990871"/>
            <a:ext cx="448887" cy="352843"/>
          </a:xfrm>
          <a:prstGeom prst="rightArrow">
            <a:avLst/>
          </a:prstGeom>
          <a:solidFill>
            <a:srgbClr val="0D81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49" name="右箭头 48"/>
          <p:cNvSpPr/>
          <p:nvPr/>
        </p:nvSpPr>
        <p:spPr bwMode="auto">
          <a:xfrm>
            <a:off x="3026094" y="4889930"/>
            <a:ext cx="448887" cy="352843"/>
          </a:xfrm>
          <a:prstGeom prst="rightArrow">
            <a:avLst/>
          </a:prstGeom>
          <a:solidFill>
            <a:srgbClr val="0D81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50" name="右箭头 49"/>
          <p:cNvSpPr/>
          <p:nvPr/>
        </p:nvSpPr>
        <p:spPr bwMode="auto">
          <a:xfrm>
            <a:off x="3026094" y="5788990"/>
            <a:ext cx="448887" cy="352843"/>
          </a:xfrm>
          <a:prstGeom prst="rightArrow">
            <a:avLst/>
          </a:prstGeom>
          <a:solidFill>
            <a:srgbClr val="0D81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7832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0" grpId="0" animBg="1"/>
      <p:bldP spid="31" grpId="0" animBg="1"/>
      <p:bldP spid="32" grpId="0" animBg="1"/>
      <p:bldP spid="33" grpId="0" animBg="1"/>
      <p:bldP spid="5" grpId="0" animBg="1"/>
      <p:bldP spid="35" grpId="0" animBg="1"/>
      <p:bldP spid="36" grpId="0" animBg="1"/>
      <p:bldP spid="37" grpId="0" animBg="1"/>
      <p:bldP spid="45" grpId="0" animBg="1"/>
      <p:bldP spid="6" grpId="0" animBg="1"/>
      <p:bldP spid="46" grpId="0" animBg="1"/>
      <p:bldP spid="48" grpId="0" animBg="1"/>
      <p:bldP spid="49" grpId="0" animBg="1"/>
      <p:bldP spid="5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9277" y="781204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JavaScript</a:t>
            </a:r>
            <a:r>
              <a:rPr lang="zh-CN" altLang="en-US" dirty="0"/>
              <a:t>日志和调试</a:t>
            </a:r>
            <a:endParaRPr lang="en-US" altLang="zh-CN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3567" y="1646093"/>
            <a:ext cx="810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n-ea"/>
              </a:rPr>
              <a:t>浏览器的内嵌开发工具</a:t>
            </a:r>
          </a:p>
        </p:txBody>
      </p:sp>
      <p:sp>
        <p:nvSpPr>
          <p:cNvPr id="7" name="圆角矩形 6"/>
          <p:cNvSpPr/>
          <p:nvPr/>
        </p:nvSpPr>
        <p:spPr bwMode="auto">
          <a:xfrm>
            <a:off x="640081" y="2264159"/>
            <a:ext cx="7776555" cy="2845137"/>
          </a:xfrm>
          <a:prstGeom prst="roundRect">
            <a:avLst/>
          </a:prstGeom>
          <a:noFill/>
          <a:ln w="19050" cap="flat" cmpd="sng" algn="ctr">
            <a:solidFill>
              <a:srgbClr val="0D81C1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ts val="33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20598" y="2348181"/>
            <a:ext cx="3762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Safari</a:t>
            </a:r>
            <a:r>
              <a:rPr lang="zh-CN" altLang="en-US" sz="2400" dirty="0"/>
              <a:t>的</a:t>
            </a:r>
            <a:r>
              <a:rPr lang="en-US" altLang="zh-CN" sz="2400" dirty="0"/>
              <a:t>Web Inspector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020598" y="3014528"/>
            <a:ext cx="6569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Google</a:t>
            </a:r>
            <a:r>
              <a:rPr lang="zh-CN" altLang="en-US" sz="2400" dirty="0"/>
              <a:t>的</a:t>
            </a:r>
            <a:r>
              <a:rPr lang="en-US" altLang="zh-CN" sz="2400" dirty="0"/>
              <a:t>Chrome</a:t>
            </a:r>
            <a:r>
              <a:rPr lang="zh-CN" altLang="en-US" sz="2400" dirty="0"/>
              <a:t>开发工具</a:t>
            </a:r>
            <a:r>
              <a:rPr lang="en-US" altLang="zh-CN" sz="2400" dirty="0"/>
              <a:t>(Developer Tools)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058761" y="3680875"/>
            <a:ext cx="4769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IE</a:t>
            </a:r>
            <a:r>
              <a:rPr lang="zh-CN" altLang="en-US" sz="2400" dirty="0"/>
              <a:t>的开发工具</a:t>
            </a:r>
            <a:r>
              <a:rPr lang="en-US" altLang="zh-CN" sz="2400" dirty="0"/>
              <a:t>(Developer Tools)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085147" y="4347222"/>
            <a:ext cx="4450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Opera</a:t>
            </a:r>
            <a:r>
              <a:rPr lang="zh-CN" altLang="en-US" sz="2400" dirty="0"/>
              <a:t>的开发工具</a:t>
            </a:r>
            <a:r>
              <a:rPr lang="en-US" altLang="zh-CN" sz="2400" dirty="0"/>
              <a:t>(Dragonfly)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23567" y="5332247"/>
            <a:ext cx="810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n-ea"/>
              </a:rPr>
              <a:t>调试代码</a:t>
            </a:r>
          </a:p>
        </p:txBody>
      </p:sp>
      <p:sp>
        <p:nvSpPr>
          <p:cNvPr id="14" name="圆角矩形 13"/>
          <p:cNvSpPr/>
          <p:nvPr/>
        </p:nvSpPr>
        <p:spPr bwMode="auto">
          <a:xfrm>
            <a:off x="640080" y="5925018"/>
            <a:ext cx="7776555" cy="577953"/>
          </a:xfrm>
          <a:prstGeom prst="roundRect">
            <a:avLst/>
          </a:prstGeom>
          <a:noFill/>
          <a:ln w="19050" cap="flat" cmpd="sng" algn="ctr">
            <a:solidFill>
              <a:srgbClr val="0D81C1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ts val="3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sz="2400" dirty="0" err="1">
                <a:latin typeface="Verdana" pitchFamily="34" charset="0"/>
                <a:ea typeface="宋体" pitchFamily="2" charset="-122"/>
              </a:rPr>
              <a:t>c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onsole.log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34789950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9277" y="781204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JavaScript</a:t>
            </a:r>
            <a:r>
              <a:rPr lang="zh-CN" altLang="en-US" dirty="0"/>
              <a:t>日志和调试</a:t>
            </a:r>
            <a:endParaRPr lang="en-US" altLang="zh-CN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7684" y="6005251"/>
            <a:ext cx="8108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/>
              <a:t>图：</a:t>
            </a:r>
            <a:r>
              <a:rPr lang="en-US" altLang="zh-CN" sz="2000" b="1" dirty="0"/>
              <a:t>Google</a:t>
            </a:r>
            <a:r>
              <a:rPr lang="zh-CN" altLang="en-US" sz="2000" b="1" dirty="0"/>
              <a:t>的</a:t>
            </a:r>
            <a:r>
              <a:rPr lang="en-US" altLang="zh-CN" sz="2000" b="1" dirty="0"/>
              <a:t>Chrome</a:t>
            </a:r>
            <a:r>
              <a:rPr lang="zh-CN" altLang="en-US" sz="2000" b="1" dirty="0"/>
              <a:t>开发工具</a:t>
            </a:r>
            <a:r>
              <a:rPr lang="en-US" altLang="zh-CN" sz="2000" b="1" dirty="0"/>
              <a:t>(Developer Tools)</a:t>
            </a:r>
            <a:r>
              <a:rPr lang="zh-CN" altLang="en-US" sz="2000" b="1" dirty="0"/>
              <a:t>截图</a:t>
            </a:r>
            <a:endParaRPr lang="en-US" altLang="zh-CN" sz="20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305" y="1649423"/>
            <a:ext cx="7327390" cy="422509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20145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04740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 err="1"/>
              <a:t>window.JSON</a:t>
            </a:r>
            <a:endParaRPr lang="en-US" altLang="zh-CN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683722" y="2887560"/>
            <a:ext cx="7776555" cy="678600"/>
          </a:xfrm>
          <a:prstGeom prst="roundRect">
            <a:avLst/>
          </a:prstGeom>
          <a:noFill/>
          <a:ln w="19050" cap="flat" cmpd="sng" algn="ctr">
            <a:solidFill>
              <a:srgbClr val="0D81C1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ts val="33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新浏览器提供了对</a:t>
            </a:r>
            <a:r>
              <a:rPr kumimoji="0" lang="en-US" altLang="zh-CN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json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的原生支持</a:t>
            </a: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46486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04740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 err="1"/>
              <a:t>window.JSON</a:t>
            </a:r>
            <a:endParaRPr lang="en-US" altLang="zh-CN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680547" y="2718187"/>
            <a:ext cx="7776555" cy="3503513"/>
          </a:xfrm>
          <a:prstGeom prst="roundRect">
            <a:avLst/>
          </a:prstGeom>
          <a:noFill/>
          <a:ln w="19050" cap="flat" cmpd="sng" algn="ctr">
            <a:solidFill>
              <a:srgbClr val="0D81C1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ts val="33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2400" dirty="0">
                <a:latin typeface="Verdana" pitchFamily="34" charset="0"/>
                <a:ea typeface="宋体" pitchFamily="2" charset="-122"/>
              </a:rPr>
              <a:t>      </a:t>
            </a:r>
            <a:r>
              <a:rPr lang="en-US" altLang="zh-CN" sz="2400" dirty="0" err="1">
                <a:solidFill>
                  <a:srgbClr val="C00000"/>
                </a:solidFill>
                <a:latin typeface="Verdana" pitchFamily="34" charset="0"/>
                <a:ea typeface="宋体" pitchFamily="2" charset="-122"/>
              </a:rPr>
              <a:t>JSON</a:t>
            </a:r>
            <a:r>
              <a:rPr lang="en-US" altLang="zh-CN" sz="2400" dirty="0">
                <a:latin typeface="Verdana" pitchFamily="34" charset="0"/>
                <a:ea typeface="宋体" pitchFamily="2" charset="-122"/>
              </a:rPr>
              <a:t> (</a:t>
            </a:r>
            <a:r>
              <a:rPr lang="en-US" altLang="zh-CN" sz="2400" dirty="0" err="1">
                <a:latin typeface="Verdana" pitchFamily="34" charset="0"/>
                <a:ea typeface="宋体" pitchFamily="2" charset="-122"/>
              </a:rPr>
              <a:t>Javascript</a:t>
            </a:r>
            <a:r>
              <a:rPr lang="en-US" altLang="zh-CN" sz="2400" dirty="0">
                <a:latin typeface="Verdana" pitchFamily="34" charset="0"/>
                <a:ea typeface="宋体" pitchFamily="2" charset="-122"/>
              </a:rPr>
              <a:t> Object Notation)</a:t>
            </a:r>
            <a:r>
              <a:rPr lang="zh-CN" altLang="en-US" sz="2400" dirty="0">
                <a:latin typeface="Verdana" pitchFamily="34" charset="0"/>
                <a:ea typeface="宋体" pitchFamily="2" charset="-122"/>
              </a:rPr>
              <a:t>是一种</a:t>
            </a:r>
            <a:r>
              <a:rPr lang="zh-CN" altLang="en-US" sz="2400" dirty="0">
                <a:solidFill>
                  <a:srgbClr val="C00000"/>
                </a:solidFill>
                <a:latin typeface="Verdana" pitchFamily="34" charset="0"/>
                <a:ea typeface="宋体" pitchFamily="2" charset="-122"/>
              </a:rPr>
              <a:t>轻量级</a:t>
            </a:r>
            <a:r>
              <a:rPr lang="zh-CN" altLang="en-US" sz="2400" dirty="0">
                <a:latin typeface="Verdana" pitchFamily="34" charset="0"/>
                <a:ea typeface="宋体" pitchFamily="2" charset="-122"/>
              </a:rPr>
              <a:t>的</a:t>
            </a:r>
            <a:r>
              <a:rPr lang="zh-CN" altLang="en-US" sz="2400" dirty="0">
                <a:solidFill>
                  <a:srgbClr val="C00000"/>
                </a:solidFill>
                <a:latin typeface="Verdana" pitchFamily="34" charset="0"/>
                <a:ea typeface="宋体" pitchFamily="2" charset="-122"/>
              </a:rPr>
              <a:t>数据交换格式</a:t>
            </a:r>
            <a:r>
              <a:rPr lang="zh-CN" altLang="en-US" sz="2400" dirty="0">
                <a:latin typeface="Verdana" pitchFamily="34" charset="0"/>
                <a:ea typeface="宋体" pitchFamily="2" charset="-122"/>
              </a:rPr>
              <a:t>。它基于</a:t>
            </a:r>
            <a:r>
              <a:rPr lang="en-US" altLang="zh-CN" sz="2400" dirty="0">
                <a:latin typeface="Verdana" pitchFamily="34" charset="0"/>
                <a:ea typeface="宋体" pitchFamily="2" charset="-122"/>
              </a:rPr>
              <a:t>ECMAScript</a:t>
            </a:r>
            <a:r>
              <a:rPr lang="zh-CN" altLang="en-US" sz="2400" dirty="0">
                <a:latin typeface="Verdana" pitchFamily="34" charset="0"/>
                <a:ea typeface="宋体" pitchFamily="2" charset="-122"/>
              </a:rPr>
              <a:t>的一个子集。</a:t>
            </a:r>
            <a:r>
              <a:rPr lang="en-US" altLang="zh-CN" sz="2400" dirty="0" err="1">
                <a:solidFill>
                  <a:srgbClr val="C00000"/>
                </a:solidFill>
                <a:latin typeface="Verdana" pitchFamily="34" charset="0"/>
                <a:ea typeface="宋体" pitchFamily="2" charset="-122"/>
              </a:rPr>
              <a:t>JSON</a:t>
            </a:r>
            <a:r>
              <a:rPr lang="zh-CN" altLang="en-US" sz="2400" dirty="0">
                <a:solidFill>
                  <a:srgbClr val="C00000"/>
                </a:solidFill>
                <a:latin typeface="Verdana" pitchFamily="34" charset="0"/>
                <a:ea typeface="宋体" pitchFamily="2" charset="-122"/>
              </a:rPr>
              <a:t>采用完全独立于语言的文本格式</a:t>
            </a:r>
            <a:r>
              <a:rPr lang="zh-CN" altLang="en-US" sz="2400" dirty="0">
                <a:latin typeface="Verdana" pitchFamily="34" charset="0"/>
                <a:ea typeface="宋体" pitchFamily="2" charset="-122"/>
              </a:rPr>
              <a:t>，但是也使用了类似于</a:t>
            </a:r>
            <a:r>
              <a:rPr lang="en-US" altLang="zh-CN" sz="2400" dirty="0">
                <a:latin typeface="Verdana" pitchFamily="34" charset="0"/>
                <a:ea typeface="宋体" pitchFamily="2" charset="-122"/>
              </a:rPr>
              <a:t>C</a:t>
            </a:r>
            <a:r>
              <a:rPr lang="zh-CN" altLang="en-US" sz="2400" dirty="0">
                <a:latin typeface="Verdana" pitchFamily="34" charset="0"/>
                <a:ea typeface="宋体" pitchFamily="2" charset="-122"/>
              </a:rPr>
              <a:t>语言家族的习惯（包括</a:t>
            </a:r>
            <a:r>
              <a:rPr lang="en-US" altLang="zh-CN" sz="2400" dirty="0">
                <a:latin typeface="Verdana" pitchFamily="34" charset="0"/>
                <a:ea typeface="宋体" pitchFamily="2" charset="-122"/>
              </a:rPr>
              <a:t>C</a:t>
            </a:r>
            <a:r>
              <a:rPr lang="zh-CN" altLang="en-US" sz="2400" dirty="0">
                <a:latin typeface="Verdana" pitchFamily="34" charset="0"/>
                <a:ea typeface="宋体" pitchFamily="2" charset="-122"/>
              </a:rPr>
              <a:t>、</a:t>
            </a:r>
            <a:r>
              <a:rPr lang="en-US" altLang="zh-CN" sz="2400" dirty="0">
                <a:latin typeface="Verdana" pitchFamily="34" charset="0"/>
                <a:ea typeface="宋体" pitchFamily="2" charset="-122"/>
              </a:rPr>
              <a:t>C++</a:t>
            </a:r>
            <a:r>
              <a:rPr lang="zh-CN" altLang="en-US" sz="2400" dirty="0">
                <a:latin typeface="Verdana" pitchFamily="34" charset="0"/>
                <a:ea typeface="宋体" pitchFamily="2" charset="-122"/>
              </a:rPr>
              <a:t>、</a:t>
            </a:r>
            <a:r>
              <a:rPr lang="en-US" altLang="zh-CN" sz="2400" dirty="0">
                <a:latin typeface="Verdana" pitchFamily="34" charset="0"/>
                <a:ea typeface="宋体" pitchFamily="2" charset="-122"/>
              </a:rPr>
              <a:t>C#</a:t>
            </a:r>
            <a:r>
              <a:rPr lang="zh-CN" altLang="en-US" sz="2400" dirty="0">
                <a:latin typeface="Verdana" pitchFamily="34" charset="0"/>
                <a:ea typeface="宋体" pitchFamily="2" charset="-122"/>
              </a:rPr>
              <a:t>、</a:t>
            </a:r>
            <a:r>
              <a:rPr lang="en-US" altLang="zh-CN" sz="2400" dirty="0">
                <a:latin typeface="Verdana" pitchFamily="34" charset="0"/>
                <a:ea typeface="宋体" pitchFamily="2" charset="-122"/>
              </a:rPr>
              <a:t>Java</a:t>
            </a:r>
            <a:r>
              <a:rPr lang="zh-CN" altLang="en-US" sz="2400" dirty="0">
                <a:latin typeface="Verdana" pitchFamily="34" charset="0"/>
                <a:ea typeface="宋体" pitchFamily="2" charset="-122"/>
              </a:rPr>
              <a:t>、</a:t>
            </a:r>
            <a:r>
              <a:rPr lang="en-US" altLang="zh-CN" sz="2400" dirty="0">
                <a:latin typeface="Verdana" pitchFamily="34" charset="0"/>
                <a:ea typeface="宋体" pitchFamily="2" charset="-122"/>
              </a:rPr>
              <a:t>JavaScript</a:t>
            </a:r>
            <a:r>
              <a:rPr lang="zh-CN" altLang="en-US" sz="2400" dirty="0">
                <a:latin typeface="Verdana" pitchFamily="34" charset="0"/>
                <a:ea typeface="宋体" pitchFamily="2" charset="-122"/>
              </a:rPr>
              <a:t>、</a:t>
            </a:r>
            <a:r>
              <a:rPr lang="en-US" altLang="zh-CN" sz="2400" dirty="0">
                <a:latin typeface="Verdana" pitchFamily="34" charset="0"/>
                <a:ea typeface="宋体" pitchFamily="2" charset="-122"/>
              </a:rPr>
              <a:t>Perl</a:t>
            </a:r>
            <a:r>
              <a:rPr lang="zh-CN" altLang="en-US" sz="2400" dirty="0">
                <a:latin typeface="Verdana" pitchFamily="34" charset="0"/>
                <a:ea typeface="宋体" pitchFamily="2" charset="-122"/>
              </a:rPr>
              <a:t>、</a:t>
            </a:r>
            <a:r>
              <a:rPr lang="en-US" altLang="zh-CN" sz="2400" dirty="0">
                <a:latin typeface="Verdana" pitchFamily="34" charset="0"/>
                <a:ea typeface="宋体" pitchFamily="2" charset="-122"/>
              </a:rPr>
              <a:t>Python</a:t>
            </a:r>
            <a:r>
              <a:rPr lang="zh-CN" altLang="en-US" sz="2400" dirty="0">
                <a:latin typeface="Verdana" pitchFamily="34" charset="0"/>
                <a:ea typeface="宋体" pitchFamily="2" charset="-122"/>
              </a:rPr>
              <a:t>等）。这些特性使</a:t>
            </a:r>
            <a:r>
              <a:rPr lang="en-US" altLang="zh-CN" sz="2400" dirty="0" err="1">
                <a:latin typeface="Verdana" pitchFamily="34" charset="0"/>
                <a:ea typeface="宋体" pitchFamily="2" charset="-122"/>
              </a:rPr>
              <a:t>JSON</a:t>
            </a:r>
            <a:r>
              <a:rPr lang="zh-CN" altLang="en-US" sz="2400" dirty="0">
                <a:latin typeface="Verdana" pitchFamily="34" charset="0"/>
                <a:ea typeface="宋体" pitchFamily="2" charset="-122"/>
              </a:rPr>
              <a:t>成为理想的数据交换语言。易于人阅读和编写，同时也易于机器解析和生成（一般用于提升网络传输速率）</a:t>
            </a:r>
            <a:endParaRPr kumimoji="0" lang="en-US" altLang="zh-CN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3722" y="1880572"/>
            <a:ext cx="810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 err="1"/>
              <a:t>JSON</a:t>
            </a:r>
            <a:r>
              <a:rPr lang="zh-CN" altLang="en-US" sz="2400" b="1" dirty="0">
                <a:latin typeface="+mn-ea"/>
              </a:rPr>
              <a:t>简介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948" y="929679"/>
            <a:ext cx="4517341" cy="196352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1655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04740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 err="1"/>
              <a:t>window.JSON</a:t>
            </a:r>
            <a:endParaRPr lang="en-US" altLang="zh-CN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683722" y="2861451"/>
            <a:ext cx="7646599" cy="1709230"/>
            <a:chOff x="457200" y="2046096"/>
            <a:chExt cx="7646599" cy="1709230"/>
          </a:xfrm>
        </p:grpSpPr>
        <p:sp>
          <p:nvSpPr>
            <p:cNvPr id="27" name="圆角矩形 26"/>
            <p:cNvSpPr/>
            <p:nvPr/>
          </p:nvSpPr>
          <p:spPr bwMode="auto">
            <a:xfrm>
              <a:off x="2121792" y="2918640"/>
              <a:ext cx="4827786" cy="640692"/>
            </a:xfrm>
            <a:prstGeom prst="round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457200" y="2046096"/>
              <a:ext cx="7646599" cy="1140289"/>
              <a:chOff x="262648" y="1374887"/>
              <a:chExt cx="7646599" cy="1140289"/>
            </a:xfrm>
          </p:grpSpPr>
          <p:cxnSp>
            <p:nvCxnSpPr>
              <p:cNvPr id="5" name="直接连接符 4"/>
              <p:cNvCxnSpPr/>
              <p:nvPr/>
            </p:nvCxnSpPr>
            <p:spPr bwMode="auto">
              <a:xfrm>
                <a:off x="729574" y="2110902"/>
                <a:ext cx="0" cy="282102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0" name="直接连接符 9"/>
              <p:cNvCxnSpPr/>
              <p:nvPr/>
            </p:nvCxnSpPr>
            <p:spPr bwMode="auto">
              <a:xfrm>
                <a:off x="729574" y="2245521"/>
                <a:ext cx="369652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1" name="椭圆 10"/>
              <p:cNvSpPr/>
              <p:nvPr/>
            </p:nvSpPr>
            <p:spPr bwMode="auto">
              <a:xfrm>
                <a:off x="1108954" y="2042807"/>
                <a:ext cx="404527" cy="404527"/>
              </a:xfrm>
              <a:prstGeom prst="ellips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  <a:ea typeface="宋体" pitchFamily="2" charset="-122"/>
                  </a:rPr>
                  <a:t>{</a:t>
                </a:r>
                <a:endParaRPr kumimoji="0" lang="zh-CN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ea typeface="宋体" pitchFamily="2" charset="-122"/>
                </a:endParaRPr>
              </a:p>
            </p:txBody>
          </p:sp>
          <p:cxnSp>
            <p:nvCxnSpPr>
              <p:cNvPr id="14" name="直接连接符 13"/>
              <p:cNvCxnSpPr/>
              <p:nvPr/>
            </p:nvCxnSpPr>
            <p:spPr bwMode="auto">
              <a:xfrm>
                <a:off x="1513481" y="2245521"/>
                <a:ext cx="648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3" name="矩形 12"/>
              <p:cNvSpPr/>
              <p:nvPr/>
            </p:nvSpPr>
            <p:spPr bwMode="auto">
              <a:xfrm>
                <a:off x="2178993" y="1985703"/>
                <a:ext cx="1301210" cy="504000"/>
              </a:xfrm>
              <a:prstGeom prst="rect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  <a:ea typeface="宋体" pitchFamily="2" charset="-122"/>
                  </a:rPr>
                  <a:t>string</a:t>
                </a:r>
                <a:endParaRPr kumimoji="0" lang="zh-CN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ea typeface="宋体" pitchFamily="2" charset="-122"/>
                </a:endParaRPr>
              </a:p>
            </p:txBody>
          </p:sp>
          <p:sp>
            <p:nvSpPr>
              <p:cNvPr id="17" name="椭圆 16"/>
              <p:cNvSpPr/>
              <p:nvPr/>
            </p:nvSpPr>
            <p:spPr bwMode="auto">
              <a:xfrm>
                <a:off x="4121285" y="2036375"/>
                <a:ext cx="404527" cy="404527"/>
              </a:xfrm>
              <a:prstGeom prst="ellips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400" dirty="0">
                    <a:latin typeface="Verdana" pitchFamily="34" charset="0"/>
                    <a:ea typeface="宋体" pitchFamily="2" charset="-122"/>
                  </a:rPr>
                  <a:t>:</a:t>
                </a:r>
                <a:endParaRPr kumimoji="0" lang="zh-CN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ea typeface="宋体" pitchFamily="2" charset="-122"/>
                </a:endParaRPr>
              </a:p>
            </p:txBody>
          </p:sp>
          <p:cxnSp>
            <p:nvCxnSpPr>
              <p:cNvPr id="18" name="直接连接符 17"/>
              <p:cNvCxnSpPr/>
              <p:nvPr/>
            </p:nvCxnSpPr>
            <p:spPr bwMode="auto">
              <a:xfrm>
                <a:off x="4516084" y="2245521"/>
                <a:ext cx="649301" cy="6432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9" name="矩形 18"/>
              <p:cNvSpPr/>
              <p:nvPr/>
            </p:nvSpPr>
            <p:spPr bwMode="auto">
              <a:xfrm>
                <a:off x="5173417" y="2011176"/>
                <a:ext cx="1301210" cy="504000"/>
              </a:xfrm>
              <a:prstGeom prst="rect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  <a:ea typeface="宋体" pitchFamily="2" charset="-122"/>
                  </a:rPr>
                  <a:t>value</a:t>
                </a:r>
                <a:endParaRPr kumimoji="0" lang="zh-CN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ea typeface="宋体" pitchFamily="2" charset="-122"/>
                </a:endParaRPr>
              </a:p>
            </p:txBody>
          </p:sp>
          <p:cxnSp>
            <p:nvCxnSpPr>
              <p:cNvPr id="21" name="直接连接符 20"/>
              <p:cNvCxnSpPr/>
              <p:nvPr/>
            </p:nvCxnSpPr>
            <p:spPr bwMode="auto">
              <a:xfrm>
                <a:off x="3483408" y="2245521"/>
                <a:ext cx="649301" cy="6432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22" name="椭圆 21"/>
              <p:cNvSpPr/>
              <p:nvPr/>
            </p:nvSpPr>
            <p:spPr bwMode="auto">
              <a:xfrm>
                <a:off x="7129873" y="2056121"/>
                <a:ext cx="404527" cy="404527"/>
              </a:xfrm>
              <a:prstGeom prst="ellips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400" dirty="0">
                    <a:latin typeface="Verdana" pitchFamily="34" charset="0"/>
                    <a:ea typeface="宋体" pitchFamily="2" charset="-122"/>
                  </a:rPr>
                  <a:t>}</a:t>
                </a:r>
                <a:endParaRPr kumimoji="0" lang="zh-CN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ea typeface="宋体" pitchFamily="2" charset="-122"/>
                </a:endParaRPr>
              </a:p>
            </p:txBody>
          </p:sp>
          <p:cxnSp>
            <p:nvCxnSpPr>
              <p:cNvPr id="23" name="直接连接符 22"/>
              <p:cNvCxnSpPr/>
              <p:nvPr/>
            </p:nvCxnSpPr>
            <p:spPr bwMode="auto">
              <a:xfrm>
                <a:off x="6491996" y="2245521"/>
                <a:ext cx="649301" cy="6432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4" name="直接连接符 23"/>
              <p:cNvCxnSpPr/>
              <p:nvPr/>
            </p:nvCxnSpPr>
            <p:spPr bwMode="auto">
              <a:xfrm flipH="1">
                <a:off x="7909247" y="2110902"/>
                <a:ext cx="0" cy="282102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5" name="直接连接符 24"/>
              <p:cNvCxnSpPr/>
              <p:nvPr/>
            </p:nvCxnSpPr>
            <p:spPr bwMode="auto">
              <a:xfrm flipH="1">
                <a:off x="7534400" y="2245521"/>
                <a:ext cx="369652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6" name="文本框 15"/>
              <p:cNvSpPr txBox="1"/>
              <p:nvPr/>
            </p:nvSpPr>
            <p:spPr>
              <a:xfrm>
                <a:off x="262648" y="1374887"/>
                <a:ext cx="115288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latin typeface="Eras Bold ITC" panose="020B0907030504020204" pitchFamily="34" charset="0"/>
                  </a:rPr>
                  <a:t>object</a:t>
                </a:r>
                <a:endParaRPr lang="zh-CN" altLang="en-US" sz="2400" dirty="0">
                  <a:latin typeface="Eras Bold ITC" panose="020B0907030504020204" pitchFamily="34" charset="0"/>
                </a:endParaRPr>
              </a:p>
            </p:txBody>
          </p:sp>
        </p:grpSp>
        <p:sp>
          <p:nvSpPr>
            <p:cNvPr id="26" name="左中括号 25"/>
            <p:cNvSpPr/>
            <p:nvPr/>
          </p:nvSpPr>
          <p:spPr bwMode="auto">
            <a:xfrm rot="16200000" flipH="1" flipV="1">
              <a:off x="4235955" y="32038"/>
              <a:ext cx="582092" cy="5187291"/>
            </a:xfrm>
            <a:prstGeom prst="leftBracke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30" name="椭圆 29"/>
            <p:cNvSpPr/>
            <p:nvPr/>
          </p:nvSpPr>
          <p:spPr bwMode="auto">
            <a:xfrm>
              <a:off x="4333421" y="3350799"/>
              <a:ext cx="404527" cy="404527"/>
            </a:xfrm>
            <a:prstGeom prst="ellips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400" dirty="0">
                  <a:latin typeface="Verdana" pitchFamily="34" charset="0"/>
                  <a:ea typeface="宋体" pitchFamily="2" charset="-122"/>
                </a:rPr>
                <a:t>,</a:t>
              </a:r>
              <a:endPara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683722" y="1714319"/>
            <a:ext cx="810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 err="1"/>
              <a:t>JSON</a:t>
            </a:r>
            <a:r>
              <a:rPr lang="zh-CN" altLang="en-US" sz="2400" b="1" dirty="0">
                <a:latin typeface="+mn-ea"/>
              </a:rPr>
              <a:t>结构有两种结构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1035368" y="2327695"/>
            <a:ext cx="810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zh-CN" sz="2400" b="1" dirty="0" err="1"/>
              <a:t>JSON</a:t>
            </a:r>
            <a:r>
              <a:rPr lang="zh-CN" altLang="en-US" sz="2400" b="1" dirty="0">
                <a:latin typeface="+mn-ea"/>
              </a:rPr>
              <a:t>结构一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683722" y="4692750"/>
            <a:ext cx="3916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</a:rPr>
              <a:t>例子：表示人的一个对象</a:t>
            </a: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 rotWithShape="1">
          <a:blip r:embed="rId2"/>
          <a:srcRect r="27107"/>
          <a:stretch/>
        </p:blipFill>
        <p:spPr>
          <a:xfrm>
            <a:off x="1" y="5158356"/>
            <a:ext cx="9144000" cy="143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96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04740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 err="1"/>
              <a:t>window.JSON</a:t>
            </a:r>
            <a:endParaRPr lang="en-US" altLang="zh-CN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圆角矩形 32"/>
          <p:cNvSpPr/>
          <p:nvPr/>
        </p:nvSpPr>
        <p:spPr bwMode="auto">
          <a:xfrm>
            <a:off x="681645" y="2198146"/>
            <a:ext cx="7854377" cy="3473079"/>
          </a:xfrm>
          <a:prstGeom prst="roundRect">
            <a:avLst/>
          </a:prstGeom>
          <a:noFill/>
          <a:ln w="19050" cap="flat" cmpd="sng" algn="ctr">
            <a:solidFill>
              <a:srgbClr val="0D81C1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ts val="33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zh-CN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264621" y="3073889"/>
            <a:ext cx="71935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dirty="0">
                <a:latin typeface="+mn-ea"/>
              </a:rPr>
              <a:t>一个对象以“</a:t>
            </a:r>
            <a:r>
              <a:rPr lang="en-US" altLang="zh-CN" sz="2400" dirty="0"/>
              <a:t>{</a:t>
            </a:r>
            <a:r>
              <a:rPr lang="zh-CN" altLang="en-US" sz="2400" dirty="0">
                <a:latin typeface="+mn-ea"/>
              </a:rPr>
              <a:t>”（左括号）开始，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   </a:t>
            </a:r>
            <a:r>
              <a:rPr lang="zh-CN" altLang="en-US" sz="2400" dirty="0">
                <a:latin typeface="+mn-ea"/>
              </a:rPr>
              <a:t>“</a:t>
            </a:r>
            <a:r>
              <a:rPr lang="en-US" altLang="zh-CN" sz="2400" dirty="0"/>
              <a:t>}</a:t>
            </a:r>
            <a:r>
              <a:rPr lang="zh-CN" altLang="en-US" sz="2400" dirty="0">
                <a:latin typeface="+mn-ea"/>
              </a:rPr>
              <a:t>”（右括号）结束。</a:t>
            </a:r>
            <a:endParaRPr lang="en-US" altLang="zh-CN" sz="2400" dirty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dirty="0">
                <a:latin typeface="+mn-ea"/>
              </a:rPr>
              <a:t>每个“名称”后跟一个“</a:t>
            </a:r>
            <a:r>
              <a:rPr lang="en-US" altLang="zh-CN" sz="2400" dirty="0">
                <a:latin typeface="+mn-ea"/>
              </a:rPr>
              <a:t>:</a:t>
            </a:r>
            <a:r>
              <a:rPr lang="zh-CN" altLang="en-US" sz="2400" dirty="0">
                <a:latin typeface="+mn-ea"/>
              </a:rPr>
              <a:t>”（冒号）；</a:t>
            </a:r>
            <a:endParaRPr lang="en-US" altLang="zh-CN" sz="2400" dirty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dirty="0">
                <a:latin typeface="+mn-ea"/>
              </a:rPr>
              <a:t>“‘名称</a:t>
            </a:r>
            <a:r>
              <a:rPr lang="en-US" altLang="zh-CN" sz="2400" dirty="0"/>
              <a:t>/</a:t>
            </a:r>
            <a:r>
              <a:rPr lang="zh-CN" altLang="en-US" sz="2400" dirty="0">
                <a:latin typeface="+mn-ea"/>
              </a:rPr>
              <a:t>值’对”之间使用“</a:t>
            </a:r>
            <a:r>
              <a:rPr lang="en-US" altLang="zh-CN" sz="2400" dirty="0">
                <a:latin typeface="+mn-ea"/>
              </a:rPr>
              <a:t>,</a:t>
            </a:r>
            <a:r>
              <a:rPr lang="zh-CN" altLang="en-US" sz="2400" dirty="0">
                <a:latin typeface="+mn-ea"/>
              </a:rPr>
              <a:t>”（逗号）分隔。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01597" y="2387518"/>
            <a:ext cx="6675225" cy="569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Verdana" pitchFamily="34" charset="0"/>
                <a:ea typeface="宋体" pitchFamily="2" charset="-122"/>
              </a:rPr>
              <a:t>1</a:t>
            </a:r>
            <a:r>
              <a:rPr lang="zh-CN" altLang="en-US" sz="2400" dirty="0">
                <a:latin typeface="Verdana" pitchFamily="34" charset="0"/>
                <a:ea typeface="宋体" pitchFamily="2" charset="-122"/>
              </a:rPr>
              <a:t>、对象是一个无序的“‘名称</a:t>
            </a:r>
            <a:r>
              <a:rPr lang="en-US" altLang="zh-CN" sz="2400" dirty="0">
                <a:latin typeface="Verdana" pitchFamily="34" charset="0"/>
                <a:ea typeface="宋体" pitchFamily="2" charset="-122"/>
              </a:rPr>
              <a:t>/</a:t>
            </a:r>
            <a:r>
              <a:rPr lang="zh-CN" altLang="en-US" sz="2400" dirty="0">
                <a:latin typeface="Verdana" pitchFamily="34" charset="0"/>
                <a:ea typeface="宋体" pitchFamily="2" charset="-122"/>
              </a:rPr>
              <a:t>值’对”集合。</a:t>
            </a:r>
            <a:endParaRPr lang="en-US" altLang="zh-CN" sz="2400" dirty="0">
              <a:latin typeface="Verdan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70098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04740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 err="1"/>
              <a:t>window.JSON</a:t>
            </a:r>
            <a:endParaRPr lang="en-US" altLang="zh-CN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683722" y="2764069"/>
            <a:ext cx="7646599" cy="1748139"/>
            <a:chOff x="457200" y="2046096"/>
            <a:chExt cx="7646599" cy="1748139"/>
          </a:xfrm>
        </p:grpSpPr>
        <p:sp>
          <p:nvSpPr>
            <p:cNvPr id="27" name="圆角矩形 26"/>
            <p:cNvSpPr/>
            <p:nvPr/>
          </p:nvSpPr>
          <p:spPr bwMode="auto">
            <a:xfrm>
              <a:off x="2121792" y="2918640"/>
              <a:ext cx="4827786" cy="661908"/>
            </a:xfrm>
            <a:prstGeom prst="round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457200" y="2046096"/>
              <a:ext cx="7646599" cy="1108469"/>
              <a:chOff x="262648" y="1374887"/>
              <a:chExt cx="7646599" cy="1108469"/>
            </a:xfrm>
          </p:grpSpPr>
          <p:cxnSp>
            <p:nvCxnSpPr>
              <p:cNvPr id="5" name="直接连接符 4"/>
              <p:cNvCxnSpPr/>
              <p:nvPr/>
            </p:nvCxnSpPr>
            <p:spPr bwMode="auto">
              <a:xfrm>
                <a:off x="729574" y="2110902"/>
                <a:ext cx="0" cy="282102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0" name="直接连接符 9"/>
              <p:cNvCxnSpPr/>
              <p:nvPr/>
            </p:nvCxnSpPr>
            <p:spPr bwMode="auto">
              <a:xfrm>
                <a:off x="729574" y="2245521"/>
                <a:ext cx="369652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1" name="椭圆 10"/>
              <p:cNvSpPr/>
              <p:nvPr/>
            </p:nvSpPr>
            <p:spPr bwMode="auto">
              <a:xfrm>
                <a:off x="1108954" y="2042807"/>
                <a:ext cx="404527" cy="404527"/>
              </a:xfrm>
              <a:prstGeom prst="ellips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400" dirty="0">
                    <a:latin typeface="Verdana" pitchFamily="34" charset="0"/>
                    <a:ea typeface="宋体" pitchFamily="2" charset="-122"/>
                  </a:rPr>
                  <a:t>[</a:t>
                </a:r>
                <a:endParaRPr kumimoji="0" lang="zh-CN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ea typeface="宋体" pitchFamily="2" charset="-122"/>
                </a:endParaRPr>
              </a:p>
            </p:txBody>
          </p:sp>
          <p:cxnSp>
            <p:nvCxnSpPr>
              <p:cNvPr id="14" name="直接连接符 13"/>
              <p:cNvCxnSpPr>
                <a:endCxn id="19" idx="1"/>
              </p:cNvCxnSpPr>
              <p:nvPr/>
            </p:nvCxnSpPr>
            <p:spPr bwMode="auto">
              <a:xfrm flipV="1">
                <a:off x="1513481" y="2231356"/>
                <a:ext cx="2152878" cy="14165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9" name="矩形 18"/>
              <p:cNvSpPr/>
              <p:nvPr/>
            </p:nvSpPr>
            <p:spPr bwMode="auto">
              <a:xfrm>
                <a:off x="3666359" y="1979356"/>
                <a:ext cx="1301210" cy="504000"/>
              </a:xfrm>
              <a:prstGeom prst="rect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  <a:ea typeface="宋体" pitchFamily="2" charset="-122"/>
                  </a:rPr>
                  <a:t>value</a:t>
                </a:r>
                <a:endParaRPr kumimoji="0" lang="zh-CN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ea typeface="宋体" pitchFamily="2" charset="-122"/>
                </a:endParaRPr>
              </a:p>
            </p:txBody>
          </p:sp>
          <p:sp>
            <p:nvSpPr>
              <p:cNvPr id="22" name="椭圆 21"/>
              <p:cNvSpPr/>
              <p:nvPr/>
            </p:nvSpPr>
            <p:spPr bwMode="auto">
              <a:xfrm>
                <a:off x="7129873" y="2056121"/>
                <a:ext cx="404527" cy="404527"/>
              </a:xfrm>
              <a:prstGeom prst="ellips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  <a:ea typeface="宋体" pitchFamily="2" charset="-122"/>
                  </a:rPr>
                  <a:t>]</a:t>
                </a:r>
                <a:endParaRPr kumimoji="0" lang="zh-CN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ea typeface="宋体" pitchFamily="2" charset="-122"/>
                </a:endParaRPr>
              </a:p>
            </p:txBody>
          </p:sp>
          <p:cxnSp>
            <p:nvCxnSpPr>
              <p:cNvPr id="23" name="直接连接符 22"/>
              <p:cNvCxnSpPr>
                <a:stCxn id="19" idx="3"/>
              </p:cNvCxnSpPr>
              <p:nvPr/>
            </p:nvCxnSpPr>
            <p:spPr bwMode="auto">
              <a:xfrm>
                <a:off x="4967569" y="2231356"/>
                <a:ext cx="2173728" cy="20597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4" name="直接连接符 23"/>
              <p:cNvCxnSpPr/>
              <p:nvPr/>
            </p:nvCxnSpPr>
            <p:spPr bwMode="auto">
              <a:xfrm flipH="1">
                <a:off x="7909247" y="2110902"/>
                <a:ext cx="0" cy="282102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5" name="直接连接符 24"/>
              <p:cNvCxnSpPr/>
              <p:nvPr/>
            </p:nvCxnSpPr>
            <p:spPr bwMode="auto">
              <a:xfrm flipH="1">
                <a:off x="7534400" y="2245521"/>
                <a:ext cx="369652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6" name="文本框 15"/>
              <p:cNvSpPr txBox="1"/>
              <p:nvPr/>
            </p:nvSpPr>
            <p:spPr>
              <a:xfrm>
                <a:off x="262648" y="1374887"/>
                <a:ext cx="1005403" cy="5844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latin typeface="Eras Bold ITC" panose="020B0907030504020204" pitchFamily="34" charset="0"/>
                  </a:rPr>
                  <a:t>array</a:t>
                </a:r>
                <a:endParaRPr lang="zh-CN" altLang="en-US" sz="2400" dirty="0">
                  <a:latin typeface="Eras Bold ITC" panose="020B0907030504020204" pitchFamily="34" charset="0"/>
                </a:endParaRPr>
              </a:p>
            </p:txBody>
          </p:sp>
        </p:grpSp>
        <p:sp>
          <p:nvSpPr>
            <p:cNvPr id="26" name="左中括号 25"/>
            <p:cNvSpPr/>
            <p:nvPr/>
          </p:nvSpPr>
          <p:spPr bwMode="auto">
            <a:xfrm rot="16200000" flipH="1" flipV="1">
              <a:off x="4235955" y="32038"/>
              <a:ext cx="582092" cy="5187291"/>
            </a:xfrm>
            <a:prstGeom prst="leftBracke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30" name="椭圆 29"/>
            <p:cNvSpPr/>
            <p:nvPr/>
          </p:nvSpPr>
          <p:spPr bwMode="auto">
            <a:xfrm>
              <a:off x="4333421" y="3389708"/>
              <a:ext cx="404527" cy="404527"/>
            </a:xfrm>
            <a:prstGeom prst="ellips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400" dirty="0">
                  <a:latin typeface="Verdana" pitchFamily="34" charset="0"/>
                  <a:ea typeface="宋体" pitchFamily="2" charset="-122"/>
                </a:rPr>
                <a:t>,</a:t>
              </a:r>
              <a:endPara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683722" y="1747569"/>
            <a:ext cx="810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 err="1"/>
              <a:t>JSON</a:t>
            </a:r>
            <a:r>
              <a:rPr lang="zh-CN" altLang="en-US" sz="2400" b="1" dirty="0">
                <a:latin typeface="+mn-ea"/>
              </a:rPr>
              <a:t>结构有两种结构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1035368" y="2313561"/>
            <a:ext cx="810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zh-CN" sz="2400" b="1" dirty="0" err="1"/>
              <a:t>JSON</a:t>
            </a:r>
            <a:r>
              <a:rPr lang="zh-CN" altLang="en-US" sz="2400" b="1" dirty="0">
                <a:latin typeface="+mn-ea"/>
              </a:rPr>
              <a:t>结构二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83722" y="4526496"/>
            <a:ext cx="2685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</a:rPr>
              <a:t>例子：一组学生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940384"/>
            <a:ext cx="9144000" cy="168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01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04740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 err="1"/>
              <a:t>window.JSON</a:t>
            </a:r>
            <a:endParaRPr lang="en-US" altLang="zh-CN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圆角矩形 32"/>
          <p:cNvSpPr/>
          <p:nvPr/>
        </p:nvSpPr>
        <p:spPr bwMode="auto">
          <a:xfrm>
            <a:off x="681645" y="2198146"/>
            <a:ext cx="7854377" cy="3473079"/>
          </a:xfrm>
          <a:prstGeom prst="roundRect">
            <a:avLst/>
          </a:prstGeom>
          <a:noFill/>
          <a:ln w="19050" cap="flat" cmpd="sng" algn="ctr">
            <a:solidFill>
              <a:srgbClr val="0D81C1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ts val="33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zh-CN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264621" y="3073889"/>
            <a:ext cx="71935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dirty="0">
                <a:latin typeface="+mn-ea"/>
              </a:rPr>
              <a:t>一个数据以“</a:t>
            </a:r>
            <a:r>
              <a:rPr lang="en-US" altLang="zh-CN" sz="2400" dirty="0"/>
              <a:t>[</a:t>
            </a:r>
            <a:r>
              <a:rPr lang="zh-CN" altLang="en-US" sz="2400" dirty="0">
                <a:latin typeface="+mn-ea"/>
              </a:rPr>
              <a:t>”（左中括号）开始，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   </a:t>
            </a:r>
            <a:r>
              <a:rPr lang="zh-CN" altLang="en-US" sz="2400" dirty="0">
                <a:latin typeface="+mn-ea"/>
              </a:rPr>
              <a:t>“</a:t>
            </a:r>
            <a:r>
              <a:rPr lang="en-US" altLang="zh-CN" sz="2400" dirty="0"/>
              <a:t>]</a:t>
            </a:r>
            <a:r>
              <a:rPr lang="zh-CN" altLang="en-US" sz="2400" dirty="0">
                <a:latin typeface="+mn-ea"/>
              </a:rPr>
              <a:t>”（右中括号）结束。</a:t>
            </a:r>
            <a:endParaRPr lang="en-US" altLang="zh-CN" sz="2400" dirty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dirty="0">
                <a:latin typeface="+mn-ea"/>
              </a:rPr>
              <a:t>值之间使用“</a:t>
            </a:r>
            <a:r>
              <a:rPr lang="en-US" altLang="zh-CN" sz="2400" dirty="0"/>
              <a:t>,</a:t>
            </a:r>
            <a:r>
              <a:rPr lang="zh-CN" altLang="en-US" sz="2400" dirty="0"/>
              <a:t>”</a:t>
            </a:r>
            <a:r>
              <a:rPr lang="zh-CN" altLang="en-US" sz="2400" dirty="0">
                <a:latin typeface="+mn-ea"/>
              </a:rPr>
              <a:t>（逗号）分隔。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01597" y="2387518"/>
            <a:ext cx="5205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Verdana" pitchFamily="34" charset="0"/>
                <a:ea typeface="宋体" pitchFamily="2" charset="-122"/>
              </a:rPr>
              <a:t>2</a:t>
            </a:r>
            <a:r>
              <a:rPr lang="zh-CN" altLang="en-US" sz="2400" dirty="0">
                <a:latin typeface="Verdana" pitchFamily="34" charset="0"/>
                <a:ea typeface="宋体" pitchFamily="2" charset="-122"/>
              </a:rPr>
              <a:t>、数据是值（</a:t>
            </a:r>
            <a:r>
              <a:rPr lang="en-US" altLang="zh-CN" sz="2400" dirty="0">
                <a:latin typeface="Verdana" pitchFamily="34" charset="0"/>
                <a:ea typeface="宋体" pitchFamily="2" charset="-122"/>
              </a:rPr>
              <a:t>value</a:t>
            </a:r>
            <a:r>
              <a:rPr lang="zh-CN" altLang="en-US" sz="2400" dirty="0">
                <a:latin typeface="Verdana" pitchFamily="34" charset="0"/>
                <a:ea typeface="宋体" pitchFamily="2" charset="-122"/>
              </a:rPr>
              <a:t>）的有序集合。</a:t>
            </a:r>
            <a:endParaRPr lang="en-US" altLang="zh-CN" sz="2400" dirty="0">
              <a:latin typeface="Verdan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65155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04740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DOM Level 3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683722" y="2830749"/>
            <a:ext cx="7776555" cy="817123"/>
          </a:xfrm>
          <a:prstGeom prst="roundRect">
            <a:avLst/>
          </a:prstGeom>
          <a:noFill/>
          <a:ln w="19050" cap="flat" cmpd="sng" algn="ctr">
            <a:solidFill>
              <a:srgbClr val="0D81C1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ts val="33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新浏览器提供了统一的代码实现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DOM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操作和事件处理。</a:t>
            </a: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2873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04740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Monkeys Squirrelfish</a:t>
            </a:r>
            <a:r>
              <a:rPr lang="zh-CN" altLang="en-US" dirty="0"/>
              <a:t>和其他</a:t>
            </a:r>
            <a:r>
              <a:rPr lang="en-US" altLang="zh-CN" dirty="0"/>
              <a:t>JavaScript</a:t>
            </a:r>
            <a:r>
              <a:rPr lang="zh-CN" altLang="en-US" dirty="0"/>
              <a:t>引擎</a:t>
            </a:r>
            <a:endParaRPr lang="en-US" altLang="zh-CN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683722" y="2830749"/>
            <a:ext cx="7776555" cy="1108953"/>
          </a:xfrm>
          <a:prstGeom prst="roundRect">
            <a:avLst/>
          </a:prstGeom>
          <a:noFill/>
          <a:ln w="19050" cap="flat" cmpd="sng" algn="ctr">
            <a:solidFill>
              <a:srgbClr val="0D81C1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ts val="33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      各浏览器厂商竞相提升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JavaScript</a:t>
            </a:r>
            <a:r>
              <a:rPr kumimoji="0" lang="zh-CN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的执行性能，越来越接近于本地桌面应用程序。</a:t>
            </a:r>
            <a:endParaRPr kumimoji="0" lang="en-US" altLang="zh-CN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0249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04740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 err="1"/>
              <a:t>HTML5</a:t>
            </a:r>
            <a:r>
              <a:rPr lang="zh-CN" altLang="en-US" dirty="0"/>
              <a:t>发展时间表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/>
          <a:srcRect l="7817" t="24518" r="8385" b="12882"/>
          <a:stretch/>
        </p:blipFill>
        <p:spPr>
          <a:xfrm>
            <a:off x="559810" y="1747041"/>
            <a:ext cx="8024379" cy="449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246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04740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Monkeys Squirrelfish</a:t>
            </a:r>
            <a:r>
              <a:rPr lang="zh-CN" altLang="en-US" dirty="0"/>
              <a:t>和其他</a:t>
            </a:r>
            <a:r>
              <a:rPr lang="en-US" altLang="zh-CN" dirty="0"/>
              <a:t>JavaScript</a:t>
            </a:r>
            <a:r>
              <a:rPr lang="zh-CN" altLang="en-US" dirty="0"/>
              <a:t>引擎</a:t>
            </a:r>
            <a:endParaRPr lang="en-US" altLang="zh-CN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959940"/>
              </p:ext>
            </p:extLst>
          </p:nvPr>
        </p:nvGraphicFramePr>
        <p:xfrm>
          <a:off x="0" y="2917597"/>
          <a:ext cx="9143999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880">
                  <a:extLst>
                    <a:ext uri="{9D8B030D-6E8A-4147-A177-3AD203B41FA5}">
                      <a16:colId xmlns:a16="http://schemas.microsoft.com/office/drawing/2014/main" val="1849002255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223741813"/>
                    </a:ext>
                  </a:extLst>
                </a:gridCol>
                <a:gridCol w="4389119">
                  <a:extLst>
                    <a:ext uri="{9D8B030D-6E8A-4147-A177-3AD203B41FA5}">
                      <a16:colId xmlns:a16="http://schemas.microsoft.com/office/drawing/2014/main" val="22941956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浏览器引擎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引擎名称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备注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375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Apple Safari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Nitro</a:t>
                      </a:r>
                      <a:r>
                        <a:rPr lang="zh-CN" altLang="en-US" sz="2400" dirty="0"/>
                        <a:t>（也被称作</a:t>
                      </a:r>
                      <a:r>
                        <a:rPr lang="en-US" altLang="zh-CN" sz="2400" dirty="0"/>
                        <a:t>squirrel fish extreme</a:t>
                      </a:r>
                      <a:r>
                        <a:rPr lang="zh-CN" altLang="en-US" sz="2400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Safari 4</a:t>
                      </a:r>
                      <a:r>
                        <a:rPr lang="zh-CN" altLang="en-US" sz="2400" dirty="0"/>
                        <a:t>中发布，在</a:t>
                      </a:r>
                      <a:r>
                        <a:rPr lang="en-US" altLang="zh-CN" sz="2400" dirty="0"/>
                        <a:t>Safari 5</a:t>
                      </a:r>
                      <a:r>
                        <a:rPr lang="zh-CN" altLang="en-US" sz="2400" dirty="0"/>
                        <a:t>中提升性能，保罗字节码优化和上下文线程的本地编译器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067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Google Chrome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/>
                        <a:t>V8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自从</a:t>
                      </a:r>
                      <a:r>
                        <a:rPr lang="en-US" altLang="zh-CN" sz="2400" dirty="0"/>
                        <a:t>Chrome 2</a:t>
                      </a:r>
                      <a:r>
                        <a:rPr lang="zh-CN" altLang="en-US" sz="2400" dirty="0"/>
                        <a:t>开始，使用了新一代垃圾回收机制，可确保内存高度可扩展而不会发生中断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215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Microsoft Firefox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Chakra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注重于后台编译和高效的类型系统，速度比</a:t>
                      </a:r>
                      <a:r>
                        <a:rPr lang="en-US" altLang="zh-CN" sz="2400" dirty="0" err="1"/>
                        <a:t>IE8</a:t>
                      </a:r>
                      <a:r>
                        <a:rPr lang="zh-CN" altLang="en-US" sz="2400" dirty="0"/>
                        <a:t>快</a:t>
                      </a:r>
                      <a:r>
                        <a:rPr lang="en-US" altLang="zh-CN" sz="2400" dirty="0"/>
                        <a:t>10</a:t>
                      </a:r>
                      <a:r>
                        <a:rPr lang="zh-CN" altLang="en-US" sz="2400" dirty="0"/>
                        <a:t>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556776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591264" y="2363599"/>
            <a:ext cx="39551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+mn-ea"/>
              </a:rPr>
              <a:t>表</a:t>
            </a:r>
            <a:r>
              <a:rPr lang="en-US" altLang="zh-CN" sz="2000" b="1" dirty="0">
                <a:latin typeface="+mn-ea"/>
              </a:rPr>
              <a:t> </a:t>
            </a:r>
            <a:r>
              <a:rPr lang="en-US" altLang="zh-CN" sz="2000" b="1" dirty="0"/>
              <a:t>Web</a:t>
            </a:r>
            <a:r>
              <a:rPr lang="zh-CN" altLang="en-US" sz="2000" b="1" dirty="0">
                <a:latin typeface="+mn-ea"/>
              </a:rPr>
              <a:t>浏览器的</a:t>
            </a:r>
            <a:r>
              <a:rPr lang="en-US" altLang="zh-CN" sz="2000" b="1" dirty="0"/>
              <a:t>JavaScript</a:t>
            </a:r>
            <a:r>
              <a:rPr lang="zh-CN" altLang="en-US" sz="2000" b="1" dirty="0">
                <a:latin typeface="+mn-ea"/>
              </a:rPr>
              <a:t>引擎</a:t>
            </a:r>
          </a:p>
        </p:txBody>
      </p:sp>
    </p:spTree>
    <p:extLst>
      <p:ext uri="{BB962C8B-B14F-4D97-AF65-F5344CB8AC3E}">
        <p14:creationId xmlns:p14="http://schemas.microsoft.com/office/powerpoint/2010/main" val="2195795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04740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Monkeys Squirrelfish</a:t>
            </a:r>
            <a:r>
              <a:rPr lang="zh-CN" altLang="en-US" dirty="0"/>
              <a:t>和其他</a:t>
            </a:r>
            <a:r>
              <a:rPr lang="en-US" altLang="zh-CN" dirty="0"/>
              <a:t>JavaScript</a:t>
            </a:r>
            <a:r>
              <a:rPr lang="zh-CN" altLang="en-US" dirty="0"/>
              <a:t>引擎</a:t>
            </a:r>
            <a:endParaRPr lang="en-US" altLang="zh-CN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757587"/>
              </p:ext>
            </p:extLst>
          </p:nvPr>
        </p:nvGraphicFramePr>
        <p:xfrm>
          <a:off x="0" y="2923963"/>
          <a:ext cx="9143999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880">
                  <a:extLst>
                    <a:ext uri="{9D8B030D-6E8A-4147-A177-3AD203B41FA5}">
                      <a16:colId xmlns:a16="http://schemas.microsoft.com/office/drawing/2014/main" val="1849002255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223741813"/>
                    </a:ext>
                  </a:extLst>
                </a:gridCol>
                <a:gridCol w="4389119">
                  <a:extLst>
                    <a:ext uri="{9D8B030D-6E8A-4147-A177-3AD203B41FA5}">
                      <a16:colId xmlns:a16="http://schemas.microsoft.com/office/drawing/2014/main" val="22941956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浏览器引擎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引擎名称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备注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375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Mozilla</a:t>
                      </a:r>
                      <a:r>
                        <a:rPr lang="en-US" altLang="zh-CN" sz="2400" baseline="0" dirty="0"/>
                        <a:t> Firefox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/>
                        <a:t>JagerMonkey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从</a:t>
                      </a:r>
                      <a:r>
                        <a:rPr lang="en-US" altLang="zh-CN" sz="2400" dirty="0"/>
                        <a:t>3.5</a:t>
                      </a:r>
                      <a:r>
                        <a:rPr lang="zh-CN" altLang="en-US" sz="2400" dirty="0"/>
                        <a:t>版本优化而来，结合了快速解释和源自追踪树（</a:t>
                      </a:r>
                      <a:r>
                        <a:rPr lang="en-US" altLang="zh-CN" sz="2400" dirty="0"/>
                        <a:t>trace tree</a:t>
                      </a:r>
                      <a:r>
                        <a:rPr lang="zh-CN" altLang="en-US" sz="2400" dirty="0"/>
                        <a:t>）的本地编译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067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Opera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/>
                        <a:t>Carakan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它采用了基于寄存器的字节码和选择性本地编译的方式，声称效率比</a:t>
                      </a:r>
                      <a:r>
                        <a:rPr lang="en-US" altLang="zh-CN" sz="2400" dirty="0"/>
                        <a:t>10.50</a:t>
                      </a:r>
                      <a:r>
                        <a:rPr lang="zh-CN" altLang="en-US" sz="2400" dirty="0"/>
                        <a:t>版本提升了</a:t>
                      </a:r>
                      <a:r>
                        <a:rPr lang="en-US" altLang="zh-CN" sz="2400" dirty="0"/>
                        <a:t>75%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215592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427224" y="2369965"/>
            <a:ext cx="47293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+mn-ea"/>
              </a:rPr>
              <a:t>表</a:t>
            </a:r>
            <a:r>
              <a:rPr lang="en-US" altLang="zh-CN" sz="2000" b="1" dirty="0">
                <a:latin typeface="+mn-ea"/>
              </a:rPr>
              <a:t> </a:t>
            </a:r>
            <a:r>
              <a:rPr lang="en-US" altLang="zh-CN" sz="2000" b="1" dirty="0"/>
              <a:t>Web</a:t>
            </a:r>
            <a:r>
              <a:rPr lang="zh-CN" altLang="en-US" sz="2000" b="1" dirty="0">
                <a:latin typeface="+mn-ea"/>
              </a:rPr>
              <a:t>浏览器的</a:t>
            </a:r>
            <a:r>
              <a:rPr lang="en-US" altLang="zh-CN" sz="2000" b="1" dirty="0"/>
              <a:t>JavaScript</a:t>
            </a:r>
            <a:r>
              <a:rPr lang="zh-CN" altLang="en-US" sz="2000" b="1" dirty="0">
                <a:latin typeface="+mn-ea"/>
              </a:rPr>
              <a:t>引擎（续）</a:t>
            </a:r>
          </a:p>
        </p:txBody>
      </p:sp>
    </p:spTree>
    <p:extLst>
      <p:ext uri="{BB962C8B-B14F-4D97-AF65-F5344CB8AC3E}">
        <p14:creationId xmlns:p14="http://schemas.microsoft.com/office/powerpoint/2010/main" val="306913409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58825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/>
              <a:t>1.6 </a:t>
            </a:r>
            <a:r>
              <a:rPr lang="zh-CN" altLang="en-US" dirty="0"/>
              <a:t>课后思考</a:t>
            </a:r>
            <a:endParaRPr lang="zh-CN" altLang="en-US" sz="3600" b="0" dirty="0"/>
          </a:p>
        </p:txBody>
      </p:sp>
      <p:sp>
        <p:nvSpPr>
          <p:cNvPr id="247811" name="Rectangle 3">
            <a:extLst>
              <a:ext uri="{FF2B5EF4-FFF2-40B4-BE49-F238E27FC236}">
                <a16:creationId xmlns:a16="http://schemas.microsoft.com/office/drawing/2014/main" id="{F5E1A31D-6FA6-4262-B3DD-73A47AB8C7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56427" y="1736948"/>
            <a:ext cx="7763871" cy="463060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0" dirty="0"/>
              <a:t>HTML</a:t>
            </a:r>
            <a:r>
              <a:rPr lang="zh-CN" altLang="en-US" sz="2400" b="0" dirty="0"/>
              <a:t>与</a:t>
            </a:r>
            <a:r>
              <a:rPr lang="en-US" altLang="zh-CN" sz="2400" b="0" dirty="0" err="1"/>
              <a:t>HTML5</a:t>
            </a:r>
            <a:r>
              <a:rPr lang="zh-CN" altLang="en-US" sz="2400" b="0" dirty="0"/>
              <a:t>的主要区别有哪些？</a:t>
            </a:r>
            <a:endParaRPr lang="en-US" altLang="zh-CN" sz="2400" b="0" dirty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0" dirty="0" err="1"/>
              <a:t>DOCTYPE</a:t>
            </a:r>
            <a:r>
              <a:rPr lang="zh-CN" altLang="en-US" sz="2400" b="0" dirty="0"/>
              <a:t>作用？标准模式与兼容模式各有什么区别？它们有何意义？</a:t>
            </a:r>
            <a:endParaRPr lang="en-US" altLang="zh-CN" sz="2400" b="0" dirty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0" dirty="0"/>
              <a:t>你做的页面在哪些流览器测试过</a:t>
            </a:r>
            <a:r>
              <a:rPr lang="en-US" altLang="zh-CN" sz="2400" b="0" dirty="0"/>
              <a:t>?</a:t>
            </a:r>
            <a:r>
              <a:rPr lang="zh-CN" altLang="en-US" sz="2400" b="0" dirty="0"/>
              <a:t>这些浏览器的内核分别是什么</a:t>
            </a:r>
            <a:r>
              <a:rPr lang="en-US" altLang="zh-CN" sz="2400" b="0" dirty="0"/>
              <a:t>?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0" dirty="0" err="1"/>
              <a:t>HTML5</a:t>
            </a:r>
            <a:r>
              <a:rPr lang="zh-CN" altLang="en-US" sz="2400" b="0" dirty="0"/>
              <a:t>有哪些新特性、移除了那些元素？如何处理</a:t>
            </a:r>
            <a:r>
              <a:rPr lang="en-US" altLang="zh-CN" sz="2400" b="0" dirty="0" err="1"/>
              <a:t>HTML5</a:t>
            </a:r>
            <a:r>
              <a:rPr lang="zh-CN" altLang="en-US" sz="2400" b="0" dirty="0"/>
              <a:t>新标签的浏览器兼容问题？</a:t>
            </a:r>
            <a:endParaRPr lang="en-US" altLang="zh-CN" sz="2400" b="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37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1" grpId="0" build="p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58825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/>
              <a:t>1.7 </a:t>
            </a:r>
            <a:r>
              <a:rPr lang="zh-CN" altLang="en-US" dirty="0"/>
              <a:t>小结</a:t>
            </a:r>
            <a:endParaRPr lang="zh-CN" altLang="en-US" sz="3600" b="0" dirty="0"/>
          </a:p>
        </p:txBody>
      </p:sp>
      <p:sp>
        <p:nvSpPr>
          <p:cNvPr id="247811" name="Rectangle 3">
            <a:extLst>
              <a:ext uri="{FF2B5EF4-FFF2-40B4-BE49-F238E27FC236}">
                <a16:creationId xmlns:a16="http://schemas.microsoft.com/office/drawing/2014/main" id="{F5E1A31D-6FA6-4262-B3DD-73A47AB8C7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7369" y="1681100"/>
            <a:ext cx="8062912" cy="4630602"/>
          </a:xfrm>
          <a:prstGeom prst="roundRect">
            <a:avLst/>
          </a:prstGeom>
          <a:noFill/>
          <a:ln w="9525">
            <a:solidFill>
              <a:srgbClr val="0D81C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None/>
            </a:pPr>
            <a:endParaRPr lang="en-US" altLang="zh-CN" sz="2400" b="0" dirty="0"/>
          </a:p>
          <a:p>
            <a:pPr marL="0" indent="0" eaLnBrk="1" hangingPunct="1">
              <a:buNone/>
            </a:pPr>
            <a:endParaRPr lang="en-US" altLang="zh-CN" sz="2400" b="0" dirty="0"/>
          </a:p>
          <a:p>
            <a:pPr marL="0" indent="0" eaLnBrk="1" hangingPunct="1">
              <a:buNone/>
            </a:pPr>
            <a:endParaRPr lang="en-US" altLang="zh-CN" sz="2400" b="0" dirty="0"/>
          </a:p>
          <a:p>
            <a:pPr marL="0" indent="0" eaLnBrk="1" hangingPunct="1">
              <a:buNone/>
            </a:pPr>
            <a:endParaRPr lang="en-US" altLang="zh-CN" sz="2400" b="0" dirty="0"/>
          </a:p>
          <a:p>
            <a:pPr marL="0" indent="0" eaLnBrk="1" hangingPunct="1">
              <a:buNone/>
            </a:pPr>
            <a:endParaRPr lang="en-US" altLang="zh-CN" sz="2400" b="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8321" y="1823657"/>
            <a:ext cx="75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zh-CN" sz="2400" dirty="0" err="1"/>
              <a:t>HTML5</a:t>
            </a:r>
            <a:r>
              <a:rPr lang="zh-CN" altLang="en-US" sz="2400" dirty="0"/>
              <a:t>的开发历史和即将迎来的几个重要时间点。</a:t>
            </a:r>
            <a:endParaRPr lang="en-US" altLang="zh-CN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748321" y="2605580"/>
            <a:ext cx="756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zh-CN" sz="2400" dirty="0" err="1"/>
              <a:t>HTML5</a:t>
            </a:r>
            <a:r>
              <a:rPr lang="zh-CN" altLang="en-US" sz="2400" dirty="0"/>
              <a:t>的四个新设计准则：兼容性、实用性、互通性和通用访问性。</a:t>
            </a:r>
            <a:endParaRPr lang="en-US" altLang="zh-CN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748323" y="3572169"/>
            <a:ext cx="756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zh-CN" sz="2400" dirty="0" err="1"/>
              <a:t>HTML5</a:t>
            </a:r>
            <a:r>
              <a:rPr lang="zh-CN" altLang="en-US" sz="2400" dirty="0"/>
              <a:t>无插件范式，回答了</a:t>
            </a:r>
            <a:r>
              <a:rPr lang="en-US" altLang="zh-CN" sz="2400" dirty="0" err="1"/>
              <a:t>HTML5</a:t>
            </a:r>
            <a:r>
              <a:rPr lang="zh-CN" altLang="en-US" sz="2400" dirty="0"/>
              <a:t>包括什么，不包括什么。</a:t>
            </a:r>
            <a:endParaRPr lang="en-US" altLang="zh-CN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748321" y="4538757"/>
            <a:ext cx="756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zh-CN" sz="2400" dirty="0" err="1"/>
              <a:t>HTML5</a:t>
            </a:r>
            <a:r>
              <a:rPr lang="zh-CN" altLang="en-US" sz="2400" dirty="0"/>
              <a:t>的新功能：新的</a:t>
            </a:r>
            <a:r>
              <a:rPr lang="en-US" altLang="zh-CN" sz="2400" dirty="0" err="1"/>
              <a:t>DOCTYPE</a:t>
            </a:r>
            <a:r>
              <a:rPr lang="zh-CN" altLang="en-US" sz="2400" dirty="0"/>
              <a:t>和字符集、新元素和旧元素、语义化标记、使用</a:t>
            </a:r>
            <a:r>
              <a:rPr lang="en-US" altLang="zh-CN" sz="2400" dirty="0"/>
              <a:t>Selectors API</a:t>
            </a:r>
            <a:r>
              <a:rPr lang="zh-CN" altLang="en-US" sz="2400" dirty="0"/>
              <a:t>简化选取操作、</a:t>
            </a:r>
            <a:r>
              <a:rPr lang="en-US" altLang="zh-CN" sz="2400" dirty="0"/>
              <a:t>JavaScript</a:t>
            </a:r>
            <a:r>
              <a:rPr lang="zh-CN" altLang="en-US" sz="2400" dirty="0"/>
              <a:t>日志和调试、</a:t>
            </a:r>
            <a:r>
              <a:rPr lang="en-US" altLang="zh-CN" sz="2400" dirty="0" err="1"/>
              <a:t>window.JSON</a:t>
            </a:r>
            <a:r>
              <a:rPr lang="zh-CN" altLang="en-US" sz="2400" dirty="0"/>
              <a:t>、</a:t>
            </a:r>
            <a:r>
              <a:rPr lang="en-US" altLang="zh-CN" sz="2400" dirty="0"/>
              <a:t>JavaScript</a:t>
            </a:r>
            <a:r>
              <a:rPr lang="zh-CN" altLang="en-US" sz="2400" dirty="0"/>
              <a:t>引擎的竞争。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389679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1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04740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 err="1"/>
              <a:t>HTML5</a:t>
            </a:r>
            <a:r>
              <a:rPr lang="en-US" altLang="zh-CN" dirty="0"/>
              <a:t> </a:t>
            </a:r>
            <a:r>
              <a:rPr lang="zh-CN" altLang="en-US" dirty="0"/>
              <a:t>浏览器支持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681645" y="2027661"/>
            <a:ext cx="7776555" cy="1437851"/>
          </a:xfrm>
          <a:prstGeom prst="roundRect">
            <a:avLst/>
          </a:prstGeom>
          <a:noFill/>
          <a:ln w="19050" cap="flat" cmpd="sng" algn="ctr">
            <a:solidFill>
              <a:srgbClr val="0D81C1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ts val="33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      最新版本的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Safari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、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Chrome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、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Firefox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以及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Opera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支持某些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HTML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特性。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Internet Explorer 9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将支持某些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HTML5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特性。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163" y="3619134"/>
            <a:ext cx="2878282" cy="271566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950" y="3619134"/>
            <a:ext cx="27813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26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04740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谁在开发</a:t>
            </a:r>
            <a:r>
              <a:rPr lang="en-US" altLang="zh-CN" dirty="0" err="1"/>
              <a:t>HTML5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06335" y="1928200"/>
            <a:ext cx="7707851" cy="2528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8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 err="1">
                <a:solidFill>
                  <a:srgbClr val="C00000"/>
                </a:solidFill>
              </a:rPr>
              <a:t>WHATWG</a:t>
            </a:r>
            <a:r>
              <a:rPr lang="en-US" altLang="zh-CN" sz="2400" b="1" dirty="0">
                <a:solidFill>
                  <a:srgbClr val="C00000"/>
                </a:solidFill>
              </a:rPr>
              <a:t> </a:t>
            </a:r>
            <a:r>
              <a:rPr lang="en-US" altLang="zh-CN" sz="2400" dirty="0"/>
              <a:t>(Web Hypertext Application Technology Working Group)</a:t>
            </a:r>
            <a:r>
              <a:rPr lang="zh-CN" altLang="en-US" sz="2400" dirty="0">
                <a:latin typeface="+mn-ea"/>
              </a:rPr>
              <a:t>：由来自</a:t>
            </a:r>
            <a:r>
              <a:rPr lang="en-US" altLang="zh-CN" sz="2400" dirty="0"/>
              <a:t>Apple</a:t>
            </a:r>
            <a:r>
              <a:rPr lang="zh-CN" altLang="en-US" sz="2400" dirty="0"/>
              <a:t>、</a:t>
            </a:r>
            <a:r>
              <a:rPr lang="en-US" altLang="zh-CN" sz="2400" dirty="0"/>
              <a:t>Mozilla</a:t>
            </a:r>
            <a:r>
              <a:rPr lang="zh-CN" altLang="en-US" sz="2400" dirty="0"/>
              <a:t>、</a:t>
            </a:r>
            <a:r>
              <a:rPr lang="en-US" altLang="zh-CN" sz="2400" dirty="0"/>
              <a:t>Google</a:t>
            </a:r>
            <a:r>
              <a:rPr lang="zh-CN" altLang="en-US" sz="2400" dirty="0"/>
              <a:t>、</a:t>
            </a:r>
            <a:r>
              <a:rPr lang="en-US" altLang="zh-CN" sz="2400" dirty="0"/>
              <a:t>Opera</a:t>
            </a:r>
            <a:r>
              <a:rPr lang="zh-CN" altLang="en-US" sz="2400" dirty="0">
                <a:latin typeface="+mn-ea"/>
              </a:rPr>
              <a:t>等浏览器厂商的人组成，成立与</a:t>
            </a:r>
            <a:r>
              <a:rPr lang="en-US" altLang="zh-CN" sz="2400" dirty="0">
                <a:latin typeface="+mn-ea"/>
              </a:rPr>
              <a:t>2004</a:t>
            </a:r>
            <a:r>
              <a:rPr lang="zh-CN" altLang="en-US" sz="2400" dirty="0">
                <a:latin typeface="+mn-ea"/>
              </a:rPr>
              <a:t>年。</a:t>
            </a:r>
            <a:r>
              <a:rPr lang="en-US" altLang="zh-CN" sz="2400" dirty="0" err="1"/>
              <a:t>WHATWG</a:t>
            </a:r>
            <a:r>
              <a:rPr lang="zh-CN" altLang="en-US" sz="2400" dirty="0">
                <a:latin typeface="+mn-ea"/>
              </a:rPr>
              <a:t>开发</a:t>
            </a:r>
            <a:r>
              <a:rPr lang="en-US" altLang="zh-CN" sz="2400" dirty="0"/>
              <a:t>HTML</a:t>
            </a:r>
            <a:r>
              <a:rPr lang="zh-CN" altLang="en-US" sz="2400" dirty="0">
                <a:latin typeface="+mn-ea"/>
              </a:rPr>
              <a:t>和</a:t>
            </a:r>
            <a:r>
              <a:rPr lang="en-US" altLang="zh-CN" sz="2400" dirty="0"/>
              <a:t>Web</a:t>
            </a:r>
            <a:r>
              <a:rPr lang="zh-CN" altLang="en-US" sz="2400" dirty="0">
                <a:latin typeface="+mn-ea"/>
              </a:rPr>
              <a:t>应用</a:t>
            </a:r>
            <a:r>
              <a:rPr lang="en-US" altLang="zh-CN" sz="2400" dirty="0"/>
              <a:t>API</a:t>
            </a:r>
            <a:r>
              <a:rPr lang="zh-CN" altLang="en-US" sz="2400" dirty="0">
                <a:latin typeface="+mn-ea"/>
              </a:rPr>
              <a:t>，同时为各浏览器厂商以及其他有意向的组织提供开放式合作。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06335" y="4710987"/>
            <a:ext cx="7707851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38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 err="1">
                <a:solidFill>
                  <a:srgbClr val="C00000"/>
                </a:solidFill>
              </a:rPr>
              <a:t>W3C</a:t>
            </a:r>
            <a:r>
              <a:rPr lang="en-US" altLang="zh-CN" sz="2400" b="1" dirty="0">
                <a:solidFill>
                  <a:srgbClr val="C00000"/>
                </a:solidFill>
              </a:rPr>
              <a:t> </a:t>
            </a:r>
            <a:r>
              <a:rPr lang="en-US" altLang="zh-CN" sz="2400" dirty="0"/>
              <a:t>(The World Wide Web Consortium)</a:t>
            </a:r>
            <a:r>
              <a:rPr lang="zh-CN" altLang="en-US" sz="2400" dirty="0">
                <a:latin typeface="+mn-ea"/>
              </a:rPr>
              <a:t>：</a:t>
            </a:r>
            <a:r>
              <a:rPr lang="en-US" altLang="zh-CN" sz="2400" dirty="0" err="1"/>
              <a:t>W3C</a:t>
            </a:r>
            <a:r>
              <a:rPr lang="zh-CN" altLang="en-US" sz="2400" dirty="0">
                <a:latin typeface="+mn-ea"/>
              </a:rPr>
              <a:t>下辖的</a:t>
            </a:r>
            <a:r>
              <a:rPr lang="en-US" altLang="zh-CN" sz="2400" dirty="0"/>
              <a:t>HTML</a:t>
            </a:r>
            <a:r>
              <a:rPr lang="zh-CN" altLang="en-US" sz="2400" dirty="0">
                <a:latin typeface="+mn-ea"/>
              </a:rPr>
              <a:t>工作组目前负责发布</a:t>
            </a:r>
            <a:r>
              <a:rPr lang="en-US" altLang="zh-CN" sz="2400" dirty="0" err="1"/>
              <a:t>HTML5</a:t>
            </a:r>
            <a:r>
              <a:rPr lang="zh-CN" altLang="en-US" sz="2400" dirty="0">
                <a:latin typeface="+mn-ea"/>
              </a:rPr>
              <a:t>规范。</a:t>
            </a:r>
          </a:p>
        </p:txBody>
      </p:sp>
    </p:spTree>
    <p:extLst>
      <p:ext uri="{BB962C8B-B14F-4D97-AF65-F5344CB8AC3E}">
        <p14:creationId xmlns:p14="http://schemas.microsoft.com/office/powerpoint/2010/main" val="3831255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04740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谁在开发</a:t>
            </a:r>
            <a:r>
              <a:rPr lang="en-US" altLang="zh-CN" dirty="0" err="1"/>
              <a:t>HTML5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0349" y="1938539"/>
            <a:ext cx="7707851" cy="2528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 algn="just">
              <a:lnSpc>
                <a:spcPts val="3800"/>
              </a:lnSpc>
              <a:buClr>
                <a:srgbClr val="C00000"/>
              </a:buClr>
              <a:buFont typeface="Wingdings" panose="05000000000000000000" pitchFamily="2" charset="2"/>
              <a:buChar char="Ø"/>
              <a:defRPr sz="2400" b="1">
                <a:solidFill>
                  <a:srgbClr val="C00000"/>
                </a:solidFill>
              </a:defRPr>
            </a:lvl1pPr>
          </a:lstStyle>
          <a:p>
            <a:r>
              <a:rPr lang="en-US" altLang="zh-CN" dirty="0" err="1"/>
              <a:t>IEIF</a:t>
            </a:r>
            <a:r>
              <a:rPr lang="en-US" altLang="zh-CN" dirty="0"/>
              <a:t> </a:t>
            </a:r>
            <a:r>
              <a:rPr lang="en-US" altLang="zh-CN" b="0" dirty="0">
                <a:solidFill>
                  <a:schemeClr val="tx1"/>
                </a:solidFill>
              </a:rPr>
              <a:t>(Internet Engineering Task Force</a:t>
            </a:r>
            <a:r>
              <a:rPr lang="zh-CN" altLang="en-US" b="0" dirty="0">
                <a:solidFill>
                  <a:schemeClr val="tx1"/>
                </a:solidFill>
              </a:rPr>
              <a:t>，因特网工程任务组</a:t>
            </a:r>
            <a:r>
              <a:rPr lang="en-US" altLang="zh-CN" b="0" dirty="0">
                <a:solidFill>
                  <a:schemeClr val="tx1"/>
                </a:solidFill>
              </a:rPr>
              <a:t>)</a:t>
            </a:r>
            <a:r>
              <a:rPr lang="zh-CN" altLang="en-US" b="0" dirty="0">
                <a:solidFill>
                  <a:schemeClr val="tx1"/>
                </a:solidFill>
              </a:rPr>
              <a:t>：这个任务组下辖</a:t>
            </a:r>
            <a:r>
              <a:rPr lang="en-US" altLang="zh-CN" b="0" dirty="0">
                <a:solidFill>
                  <a:schemeClr val="tx1"/>
                </a:solidFill>
              </a:rPr>
              <a:t>HTTP</a:t>
            </a:r>
            <a:r>
              <a:rPr lang="zh-CN" altLang="en-US" b="0" dirty="0">
                <a:solidFill>
                  <a:schemeClr val="tx1"/>
                </a:solidFill>
              </a:rPr>
              <a:t>等负责</a:t>
            </a:r>
            <a:r>
              <a:rPr lang="en-US" altLang="zh-CN" b="0" dirty="0">
                <a:solidFill>
                  <a:schemeClr val="tx1"/>
                </a:solidFill>
              </a:rPr>
              <a:t>Internet</a:t>
            </a:r>
            <a:r>
              <a:rPr lang="zh-CN" altLang="en-US" b="0" dirty="0">
                <a:solidFill>
                  <a:schemeClr val="tx1"/>
                </a:solidFill>
              </a:rPr>
              <a:t>协议的团队。</a:t>
            </a:r>
            <a:r>
              <a:rPr lang="en-US" altLang="zh-CN" b="0" dirty="0" err="1">
                <a:solidFill>
                  <a:schemeClr val="tx1"/>
                </a:solidFill>
              </a:rPr>
              <a:t>HTML5</a:t>
            </a:r>
            <a:r>
              <a:rPr lang="zh-CN" altLang="en-US" b="0" dirty="0">
                <a:solidFill>
                  <a:schemeClr val="tx1"/>
                </a:solidFill>
              </a:rPr>
              <a:t>定义的一种新</a:t>
            </a:r>
            <a:r>
              <a:rPr lang="en-US" altLang="zh-CN" b="0" dirty="0">
                <a:solidFill>
                  <a:schemeClr val="tx1"/>
                </a:solidFill>
              </a:rPr>
              <a:t>API(</a:t>
            </a:r>
            <a:r>
              <a:rPr lang="en-US" altLang="zh-CN" b="0" dirty="0" err="1">
                <a:solidFill>
                  <a:schemeClr val="tx1"/>
                </a:solidFill>
              </a:rPr>
              <a:t>WebSocket</a:t>
            </a:r>
            <a:r>
              <a:rPr lang="en-US" altLang="zh-CN" b="0" dirty="0">
                <a:solidFill>
                  <a:schemeClr val="tx1"/>
                </a:solidFill>
              </a:rPr>
              <a:t> API)</a:t>
            </a:r>
            <a:r>
              <a:rPr lang="zh-CN" altLang="en-US" b="0" dirty="0">
                <a:solidFill>
                  <a:schemeClr val="tx1"/>
                </a:solidFill>
              </a:rPr>
              <a:t>依赖于新的</a:t>
            </a:r>
            <a:r>
              <a:rPr lang="en-US" altLang="zh-CN" b="0" dirty="0" err="1">
                <a:solidFill>
                  <a:schemeClr val="tx1"/>
                </a:solidFill>
              </a:rPr>
              <a:t>WebSocket</a:t>
            </a:r>
            <a:r>
              <a:rPr lang="zh-CN" altLang="en-US" b="0" dirty="0">
                <a:solidFill>
                  <a:schemeClr val="tx1"/>
                </a:solidFill>
              </a:rPr>
              <a:t>协议，</a:t>
            </a:r>
            <a:r>
              <a:rPr lang="en-US" altLang="zh-CN" b="0" dirty="0" err="1">
                <a:solidFill>
                  <a:schemeClr val="tx1"/>
                </a:solidFill>
              </a:rPr>
              <a:t>IEIF</a:t>
            </a:r>
            <a:r>
              <a:rPr lang="zh-CN" altLang="en-US" b="0" dirty="0">
                <a:solidFill>
                  <a:schemeClr val="tx1"/>
                </a:solidFill>
              </a:rPr>
              <a:t>工作组正在开发这个协议。</a:t>
            </a:r>
          </a:p>
        </p:txBody>
      </p:sp>
    </p:spTree>
    <p:extLst>
      <p:ext uri="{BB962C8B-B14F-4D97-AF65-F5344CB8AC3E}">
        <p14:creationId xmlns:p14="http://schemas.microsoft.com/office/powerpoint/2010/main" val="1938603802"/>
      </p:ext>
    </p:extLst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自定义 1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  <a:txDef>
      <a:spPr>
        <a:noFill/>
      </a:spPr>
      <a:bodyPr wrap="square" rtlCol="0">
        <a:spAutoFit/>
      </a:bodyPr>
      <a:lstStyle>
        <a:defPPr marL="285750" indent="-285750">
          <a:lnSpc>
            <a:spcPct val="150000"/>
          </a:lnSpc>
          <a:buFont typeface="Wingdings" panose="05000000000000000000" pitchFamily="2" charset="2"/>
          <a:buChar char="n"/>
          <a:defRPr sz="2400" dirty="0" smtClean="0">
            <a:latin typeface="+mn-ea"/>
          </a:defRPr>
        </a:defPPr>
      </a:lstStyle>
    </a:tx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2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6533</TotalTime>
  <Words>2840</Words>
  <Application>Microsoft Office PowerPoint</Application>
  <PresentationFormat>全屏显示(4:3)</PresentationFormat>
  <Paragraphs>457</Paragraphs>
  <Slides>63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73" baseType="lpstr">
      <vt:lpstr>等线</vt:lpstr>
      <vt:lpstr>宋体</vt:lpstr>
      <vt:lpstr>雅</vt:lpstr>
      <vt:lpstr>Arial</vt:lpstr>
      <vt:lpstr>Calibri</vt:lpstr>
      <vt:lpstr>Eras Bold ITC</vt:lpstr>
      <vt:lpstr>Times New Roman</vt:lpstr>
      <vt:lpstr>Verdana</vt:lpstr>
      <vt:lpstr>Wingdings</vt:lpstr>
      <vt:lpstr>Profile</vt:lpstr>
      <vt:lpstr>PowerPoint 演示文稿</vt:lpstr>
      <vt:lpstr>内容安排</vt:lpstr>
      <vt:lpstr>1.1 什么是HTML5</vt:lpstr>
      <vt:lpstr>什么是HTML5</vt:lpstr>
      <vt:lpstr>HTML5的发展史</vt:lpstr>
      <vt:lpstr>HTML5发展时间表</vt:lpstr>
      <vt:lpstr>HTML5 浏览器支持</vt:lpstr>
      <vt:lpstr>谁在开发HTML5</vt:lpstr>
      <vt:lpstr>谁在开发HTML5</vt:lpstr>
      <vt:lpstr>1.3 新的认识</vt:lpstr>
      <vt:lpstr>兼容性和存在即合理</vt:lpstr>
      <vt:lpstr>效率与用户优先</vt:lpstr>
      <vt:lpstr>化繁为简</vt:lpstr>
      <vt:lpstr>通用访问</vt:lpstr>
      <vt:lpstr>1.4 无插件范式</vt:lpstr>
      <vt:lpstr>1.4 无插件范式</vt:lpstr>
      <vt:lpstr>HTML5包括什么，不包括什么</vt:lpstr>
      <vt:lpstr>PowerPoint 演示文稿</vt:lpstr>
      <vt:lpstr>1.5 HTML5的新功能</vt:lpstr>
      <vt:lpstr>新的DOCTYPE和字符集</vt:lpstr>
      <vt:lpstr>新的DOCTYPE</vt:lpstr>
      <vt:lpstr>新的DOCTYPE</vt:lpstr>
      <vt:lpstr>新的DOCTYPE</vt:lpstr>
      <vt:lpstr>新的DOCTYPE</vt:lpstr>
      <vt:lpstr>HTML5的字符集</vt:lpstr>
      <vt:lpstr>新元素和旧元素</vt:lpstr>
      <vt:lpstr>新元素和旧元素</vt:lpstr>
      <vt:lpstr>语义化标记</vt:lpstr>
      <vt:lpstr>语义化标记</vt:lpstr>
      <vt:lpstr>语义化标记</vt:lpstr>
      <vt:lpstr>语义化标记</vt:lpstr>
      <vt:lpstr>语义化标记</vt:lpstr>
      <vt:lpstr>语义化标记</vt:lpstr>
      <vt:lpstr>语义化标记</vt:lpstr>
      <vt:lpstr>语义化标记</vt:lpstr>
      <vt:lpstr>语义化标记</vt:lpstr>
      <vt:lpstr>语义化标记</vt:lpstr>
      <vt:lpstr>语义化标记</vt:lpstr>
      <vt:lpstr>语义化标记</vt:lpstr>
      <vt:lpstr>语义化标记</vt:lpstr>
      <vt:lpstr>语义化标记</vt:lpstr>
      <vt:lpstr>语义化标记</vt:lpstr>
      <vt:lpstr>使用Selectors API简化选取操作</vt:lpstr>
      <vt:lpstr>使用Selectors API简化选取操作</vt:lpstr>
      <vt:lpstr>使用Selectors API简化选取操作</vt:lpstr>
      <vt:lpstr>使用Selectors API简化选取操作</vt:lpstr>
      <vt:lpstr>使用Selectors API简化选取操作</vt:lpstr>
      <vt:lpstr>使用Selectors API简化选取操作</vt:lpstr>
      <vt:lpstr>使用Selectors API简化选取操作</vt:lpstr>
      <vt:lpstr>JavaScript日志和调试</vt:lpstr>
      <vt:lpstr>JavaScript日志和调试</vt:lpstr>
      <vt:lpstr>window.JSON</vt:lpstr>
      <vt:lpstr>window.JSON</vt:lpstr>
      <vt:lpstr>window.JSON</vt:lpstr>
      <vt:lpstr>window.JSON</vt:lpstr>
      <vt:lpstr>window.JSON</vt:lpstr>
      <vt:lpstr>window.JSON</vt:lpstr>
      <vt:lpstr>DOM Level 3</vt:lpstr>
      <vt:lpstr>Monkeys Squirrelfish和其他JavaScript引擎</vt:lpstr>
      <vt:lpstr>Monkeys Squirrelfish和其他JavaScript引擎</vt:lpstr>
      <vt:lpstr>Monkeys Squirrelfish和其他JavaScript引擎</vt:lpstr>
      <vt:lpstr>1.6 课后思考</vt:lpstr>
      <vt:lpstr>1.7 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etoilexmx@gmail.com</dc:creator>
  <cp:lastModifiedBy>lee neary</cp:lastModifiedBy>
  <cp:revision>126</cp:revision>
  <dcterms:created xsi:type="dcterms:W3CDTF">2017-10-12T03:31:01Z</dcterms:created>
  <dcterms:modified xsi:type="dcterms:W3CDTF">2019-10-30T07:58:39Z</dcterms:modified>
</cp:coreProperties>
</file>