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8" r:id="rId2"/>
  </p:sldMasterIdLst>
  <p:notesMasterIdLst>
    <p:notesMasterId r:id="rId37"/>
  </p:notesMasterIdLst>
  <p:sldIdLst>
    <p:sldId id="264" r:id="rId3"/>
    <p:sldId id="266" r:id="rId4"/>
    <p:sldId id="271" r:id="rId5"/>
    <p:sldId id="293" r:id="rId6"/>
    <p:sldId id="294" r:id="rId7"/>
    <p:sldId id="295" r:id="rId8"/>
    <p:sldId id="296" r:id="rId9"/>
    <p:sldId id="311" r:id="rId10"/>
    <p:sldId id="312" r:id="rId11"/>
    <p:sldId id="297" r:id="rId12"/>
    <p:sldId id="298" r:id="rId13"/>
    <p:sldId id="275" r:id="rId14"/>
    <p:sldId id="273" r:id="rId15"/>
    <p:sldId id="277" r:id="rId16"/>
    <p:sldId id="274" r:id="rId17"/>
    <p:sldId id="276" r:id="rId18"/>
    <p:sldId id="278" r:id="rId19"/>
    <p:sldId id="299" r:id="rId20"/>
    <p:sldId id="300" r:id="rId21"/>
    <p:sldId id="310" r:id="rId22"/>
    <p:sldId id="309" r:id="rId23"/>
    <p:sldId id="307" r:id="rId24"/>
    <p:sldId id="272" r:id="rId25"/>
    <p:sldId id="301" r:id="rId26"/>
    <p:sldId id="302" r:id="rId27"/>
    <p:sldId id="303" r:id="rId28"/>
    <p:sldId id="304" r:id="rId29"/>
    <p:sldId id="305" r:id="rId30"/>
    <p:sldId id="306" r:id="rId31"/>
    <p:sldId id="279" r:id="rId32"/>
    <p:sldId id="280" r:id="rId33"/>
    <p:sldId id="313" r:id="rId34"/>
    <p:sldId id="281" r:id="rId35"/>
    <p:sldId id="282"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66" y="6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D97DB-9788-4784-BE32-DBB9595C7952}" type="datetimeFigureOut">
              <a:rPr lang="zh-CN" altLang="en-US" smtClean="0"/>
              <a:t>2019/10/30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5A0D7-58CE-461C-979B-1D527136772F}" type="slidenum">
              <a:rPr lang="zh-CN" altLang="en-US" smtClean="0"/>
              <a:t>‹#›</a:t>
            </a:fld>
            <a:endParaRPr lang="zh-CN" altLang="en-US"/>
          </a:p>
        </p:txBody>
      </p:sp>
    </p:spTree>
    <p:extLst>
      <p:ext uri="{BB962C8B-B14F-4D97-AF65-F5344CB8AC3E}">
        <p14:creationId xmlns:p14="http://schemas.microsoft.com/office/powerpoint/2010/main" val="103226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Connecteur droit 15">
            <a:extLst>
              <a:ext uri="{FF2B5EF4-FFF2-40B4-BE49-F238E27FC236}">
                <a16:creationId xmlns:a16="http://schemas.microsoft.com/office/drawing/2014/main" id="{C6A64FF8-40C1-46E0-BF41-9C5822F0A4E4}"/>
              </a:ext>
            </a:extLst>
          </p:cNvPr>
          <p:cNvCxnSpPr/>
          <p:nvPr userDrawn="1"/>
        </p:nvCxnSpPr>
        <p:spPr>
          <a:xfrm>
            <a:off x="0" y="638175"/>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cxnSp>
        <p:nvCxnSpPr>
          <p:cNvPr id="3" name="Connecteur droit 18">
            <a:extLst>
              <a:ext uri="{FF2B5EF4-FFF2-40B4-BE49-F238E27FC236}">
                <a16:creationId xmlns:a16="http://schemas.microsoft.com/office/drawing/2014/main" id="{3FCAB2CD-1108-402F-83F0-FC6908967B8A}"/>
              </a:ext>
            </a:extLst>
          </p:cNvPr>
          <p:cNvCxnSpPr/>
          <p:nvPr userDrawn="1"/>
        </p:nvCxnSpPr>
        <p:spPr>
          <a:xfrm>
            <a:off x="0" y="6597650"/>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pic>
        <p:nvPicPr>
          <p:cNvPr id="4" name="图片 10">
            <a:extLst>
              <a:ext uri="{FF2B5EF4-FFF2-40B4-BE49-F238E27FC236}">
                <a16:creationId xmlns:a16="http://schemas.microsoft.com/office/drawing/2014/main" id="{3F1DAC38-B7F6-43AE-90F6-4C6B55E30C76}"/>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539750" y="34925"/>
            <a:ext cx="576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6">
            <a:extLst>
              <a:ext uri="{FF2B5EF4-FFF2-40B4-BE49-F238E27FC236}">
                <a16:creationId xmlns:a16="http://schemas.microsoft.com/office/drawing/2014/main" id="{DC4E9B51-E512-4E8E-8117-9B1DC3054421}"/>
              </a:ext>
            </a:extLst>
          </p:cNvPr>
          <p:cNvSpPr txBox="1">
            <a:spLocks noChangeArrowheads="1"/>
          </p:cNvSpPr>
          <p:nvPr userDrawn="1"/>
        </p:nvSpPr>
        <p:spPr bwMode="auto">
          <a:xfrm>
            <a:off x="5651500" y="46038"/>
            <a:ext cx="3492500" cy="554037"/>
          </a:xfrm>
          <a:prstGeom prst="rect">
            <a:avLst/>
          </a:prstGeom>
          <a:noFill/>
          <a:ln>
            <a:noFill/>
          </a:ln>
          <a:extLst>
            <a:ext uri="{909E8E84-426E-40dd-AFC4-6F175D3DCCD1}"/>
            <a:ext uri="{91240B29-F687-4f45-9708-019B960494DF}"/>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ts val="600"/>
              </a:spcBef>
            </a:pPr>
            <a:r>
              <a:rPr lang="en-US" altLang="zh-CN">
                <a:solidFill>
                  <a:srgbClr val="0070C0"/>
                </a:solidFill>
                <a:latin typeface="Calibri" panose="020F0502020204030204" pitchFamily="34" charset="0"/>
                <a:cs typeface="Arial" panose="020B0604020202020204" pitchFamily="34" charset="0"/>
              </a:rPr>
              <a:t>North Minzu University</a:t>
            </a:r>
            <a:endParaRPr lang="en-US" altLang="zh-CN" sz="1600">
              <a:solidFill>
                <a:srgbClr val="0070C0"/>
              </a:solidFill>
              <a:latin typeface="Calibri" panose="020F0502020204030204" pitchFamily="34" charset="0"/>
              <a:cs typeface="Arial" panose="020B0604020202020204" pitchFamily="34" charset="0"/>
            </a:endParaRPr>
          </a:p>
          <a:p>
            <a:pPr algn="ctr" eaLnBrk="1" hangingPunct="1"/>
            <a:r>
              <a:rPr lang="en-US" altLang="zh-CN" sz="1200" i="1">
                <a:solidFill>
                  <a:srgbClr val="0070C0"/>
                </a:solidFill>
                <a:latin typeface="Calibri" panose="020F0502020204030204" pitchFamily="34" charset="0"/>
                <a:cs typeface="Arial" panose="020B0604020202020204" pitchFamily="34" charset="0"/>
              </a:rPr>
              <a:t>School of Computer Science and Engineering</a:t>
            </a:r>
            <a:endParaRPr lang="en-US" altLang="zh-CN" sz="1400" i="1">
              <a:solidFill>
                <a:srgbClr val="0070C0"/>
              </a:solidFill>
              <a:latin typeface="Calibri" panose="020F0502020204030204" pitchFamily="34" charset="0"/>
              <a:cs typeface="Arial" panose="020B0604020202020204" pitchFamily="34" charset="0"/>
            </a:endParaRPr>
          </a:p>
        </p:txBody>
      </p:sp>
      <p:sp>
        <p:nvSpPr>
          <p:cNvPr id="6" name="Rectangle 1031">
            <a:extLst>
              <a:ext uri="{FF2B5EF4-FFF2-40B4-BE49-F238E27FC236}">
                <a16:creationId xmlns:a16="http://schemas.microsoft.com/office/drawing/2014/main" id="{6A04376D-CA7A-43DA-968D-C1447F2174EC}"/>
              </a:ext>
            </a:extLst>
          </p:cNvPr>
          <p:cNvSpPr>
            <a:spLocks noGrp="1" noChangeArrowheads="1"/>
          </p:cNvSpPr>
          <p:nvPr>
            <p:ph type="ftr" sz="quarter" idx="10"/>
          </p:nvPr>
        </p:nvSpPr>
        <p:spPr>
          <a:xfrm>
            <a:off x="2940050" y="6604000"/>
            <a:ext cx="3257550" cy="304800"/>
          </a:xfrm>
        </p:spPr>
        <p:txBody>
          <a:bodyPr/>
          <a:lstStyle>
            <a:lvl1pPr>
              <a:defRPr sz="1100" i="1">
                <a:solidFill>
                  <a:schemeClr val="bg1">
                    <a:lumMod val="50000"/>
                  </a:schemeClr>
                </a:solidFill>
                <a:latin typeface="Calibri" panose="020F0502020204030204" pitchFamily="34" charset="0"/>
              </a:defRPr>
            </a:lvl1pPr>
          </a:lstStyle>
          <a:p>
            <a:pPr>
              <a:defRPr/>
            </a:pPr>
            <a:r>
              <a:rPr lang="en-US" altLang="zh-CN"/>
              <a:t>HTML5 Technology</a:t>
            </a:r>
          </a:p>
        </p:txBody>
      </p:sp>
      <p:sp>
        <p:nvSpPr>
          <p:cNvPr id="7" name="灯片编号占位符 1">
            <a:extLst>
              <a:ext uri="{FF2B5EF4-FFF2-40B4-BE49-F238E27FC236}">
                <a16:creationId xmlns:a16="http://schemas.microsoft.com/office/drawing/2014/main" id="{F9AD068F-68BE-4413-A1DE-8DECD21C4377}"/>
              </a:ext>
            </a:extLst>
          </p:cNvPr>
          <p:cNvSpPr>
            <a:spLocks noGrp="1"/>
          </p:cNvSpPr>
          <p:nvPr>
            <p:ph type="sldNum" sz="quarter" idx="11"/>
          </p:nvPr>
        </p:nvSpPr>
        <p:spPr/>
        <p:txBody>
          <a:bodyPr/>
          <a:lstStyle>
            <a:lvl1pPr>
              <a:defRPr/>
            </a:lvl1pPr>
          </a:lstStyle>
          <a:p>
            <a:fld id="{247C3FA0-3B05-4FA5-8E6F-066DDB10295E}" type="slidenum">
              <a:rPr lang="en-US" altLang="en-US"/>
              <a:pPr/>
              <a:t>‹#›</a:t>
            </a:fld>
            <a:endParaRPr lang="en-US" altLang="en-US"/>
          </a:p>
        </p:txBody>
      </p:sp>
    </p:spTree>
    <p:extLst>
      <p:ext uri="{BB962C8B-B14F-4D97-AF65-F5344CB8AC3E}">
        <p14:creationId xmlns:p14="http://schemas.microsoft.com/office/powerpoint/2010/main" val="393538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Connecteur droit 15"/>
          <p:cNvCxnSpPr/>
          <p:nvPr userDrawn="1"/>
        </p:nvCxnSpPr>
        <p:spPr>
          <a:xfrm>
            <a:off x="0" y="638175"/>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cxnSp>
        <p:nvCxnSpPr>
          <p:cNvPr id="3" name="Connecteur droit 18"/>
          <p:cNvCxnSpPr/>
          <p:nvPr userDrawn="1"/>
        </p:nvCxnSpPr>
        <p:spPr>
          <a:xfrm>
            <a:off x="0" y="6597650"/>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pic>
        <p:nvPicPr>
          <p:cNvPr id="4" name="图片 10"/>
          <p:cNvPicPr>
            <a:picLocks noChangeAspect="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539750" y="34925"/>
            <a:ext cx="576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6"/>
          <p:cNvSpPr txBox="1">
            <a:spLocks noChangeArrowheads="1"/>
          </p:cNvSpPr>
          <p:nvPr userDrawn="1"/>
        </p:nvSpPr>
        <p:spPr bwMode="auto">
          <a:xfrm>
            <a:off x="5651500" y="46038"/>
            <a:ext cx="3492500" cy="554037"/>
          </a:xfrm>
          <a:prstGeom prst="rect">
            <a:avLst/>
          </a:prstGeom>
          <a:noFill/>
          <a:ln>
            <a:noFill/>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ts val="600"/>
              </a:spcBef>
            </a:pPr>
            <a:r>
              <a:rPr lang="en-US" altLang="zh-CN">
                <a:solidFill>
                  <a:srgbClr val="0070C0"/>
                </a:solidFill>
                <a:latin typeface="Calibri" panose="020F0502020204030204" pitchFamily="34" charset="0"/>
                <a:cs typeface="Arial" panose="020B0604020202020204" pitchFamily="34" charset="0"/>
              </a:rPr>
              <a:t>North Minzu University</a:t>
            </a:r>
            <a:endParaRPr lang="en-US" altLang="zh-CN" sz="1600">
              <a:solidFill>
                <a:srgbClr val="0070C0"/>
              </a:solidFill>
              <a:latin typeface="Calibri" panose="020F0502020204030204" pitchFamily="34" charset="0"/>
              <a:cs typeface="Arial" panose="020B0604020202020204" pitchFamily="34" charset="0"/>
            </a:endParaRPr>
          </a:p>
          <a:p>
            <a:pPr algn="ctr" eaLnBrk="1" hangingPunct="1"/>
            <a:r>
              <a:rPr lang="en-US" altLang="zh-CN" sz="1200" i="1">
                <a:solidFill>
                  <a:srgbClr val="0070C0"/>
                </a:solidFill>
                <a:latin typeface="Calibri" panose="020F0502020204030204" pitchFamily="34" charset="0"/>
                <a:cs typeface="Arial" panose="020B0604020202020204" pitchFamily="34" charset="0"/>
              </a:rPr>
              <a:t>School of Computer Science and Engineering</a:t>
            </a:r>
            <a:endParaRPr lang="en-US" altLang="zh-CN" sz="1400" i="1">
              <a:solidFill>
                <a:srgbClr val="0070C0"/>
              </a:solidFill>
              <a:latin typeface="Calibri" panose="020F0502020204030204" pitchFamily="34" charset="0"/>
              <a:cs typeface="Arial" panose="020B0604020202020204" pitchFamily="34" charset="0"/>
            </a:endParaRPr>
          </a:p>
        </p:txBody>
      </p:sp>
      <p:sp>
        <p:nvSpPr>
          <p:cNvPr id="6" name="Rectangle 1031"/>
          <p:cNvSpPr>
            <a:spLocks noGrp="1" noChangeArrowheads="1"/>
          </p:cNvSpPr>
          <p:nvPr>
            <p:ph type="ftr" sz="quarter" idx="10"/>
          </p:nvPr>
        </p:nvSpPr>
        <p:spPr>
          <a:xfrm>
            <a:off x="2940050" y="6604000"/>
            <a:ext cx="3257550" cy="304800"/>
          </a:xfrm>
        </p:spPr>
        <p:txBody>
          <a:bodyPr/>
          <a:lstStyle>
            <a:lvl1pPr>
              <a:defRPr sz="1100" i="1">
                <a:solidFill>
                  <a:schemeClr val="bg1">
                    <a:lumMod val="50000"/>
                  </a:schemeClr>
                </a:solidFill>
                <a:latin typeface="Calibri" panose="020F0502020204030204" pitchFamily="34" charset="0"/>
              </a:defRPr>
            </a:lvl1pPr>
          </a:lstStyle>
          <a:p>
            <a:pPr>
              <a:defRPr/>
            </a:pPr>
            <a:r>
              <a:rPr lang="en-US" altLang="zh-CN"/>
              <a:t>HTML5 Technology</a:t>
            </a:r>
          </a:p>
        </p:txBody>
      </p:sp>
      <p:sp>
        <p:nvSpPr>
          <p:cNvPr id="7" name="灯片编号占位符 1"/>
          <p:cNvSpPr>
            <a:spLocks noGrp="1"/>
          </p:cNvSpPr>
          <p:nvPr>
            <p:ph type="sldNum" sz="quarter" idx="11"/>
          </p:nvPr>
        </p:nvSpPr>
        <p:spPr/>
        <p:txBody>
          <a:bodyPr/>
          <a:lstStyle>
            <a:lvl1pPr>
              <a:defRPr/>
            </a:lvl1pPr>
          </a:lstStyle>
          <a:p>
            <a:fld id="{247C3FA0-3B05-4FA5-8E6F-066DDB10295E}" type="slidenum">
              <a:rPr lang="en-US" altLang="en-US"/>
              <a:t>‹#›</a:t>
            </a:fld>
            <a:endParaRPr lang="en-US" altLang="en-US"/>
          </a:p>
        </p:txBody>
      </p:sp>
    </p:spTree>
    <p:extLst>
      <p:ext uri="{BB962C8B-B14F-4D97-AF65-F5344CB8AC3E}">
        <p14:creationId xmlns:p14="http://schemas.microsoft.com/office/powerpoint/2010/main" val="11066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566738" y="2284512"/>
            <a:ext cx="8001000" cy="4267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1"/>
          <p:cNvSpPr>
            <a:spLocks noGrp="1" noChangeArrowheads="1"/>
          </p:cNvSpPr>
          <p:nvPr>
            <p:ph type="ftr" sz="quarter" idx="10"/>
          </p:nvPr>
        </p:nvSpPr>
        <p:spPr>
          <a:xfrm>
            <a:off x="2940050" y="6604000"/>
            <a:ext cx="3257550" cy="304800"/>
          </a:xfrm>
        </p:spPr>
        <p:txBody>
          <a:bodyPr/>
          <a:lstStyle>
            <a:lvl1pPr>
              <a:defRPr sz="1100" i="1">
                <a:solidFill>
                  <a:schemeClr val="bg1">
                    <a:lumMod val="50000"/>
                  </a:schemeClr>
                </a:solidFill>
                <a:latin typeface="Calibri" panose="020F0502020204030204" pitchFamily="34" charset="0"/>
              </a:defRPr>
            </a:lvl1pPr>
          </a:lstStyle>
          <a:p>
            <a:pPr>
              <a:defRPr/>
            </a:pPr>
            <a:r>
              <a:rPr lang="en-US" altLang="zh-CN"/>
              <a:t>HTML5 Technology</a:t>
            </a:r>
          </a:p>
        </p:txBody>
      </p:sp>
      <p:sp>
        <p:nvSpPr>
          <p:cNvPr id="5" name="灯片编号占位符 1"/>
          <p:cNvSpPr>
            <a:spLocks noGrp="1"/>
          </p:cNvSpPr>
          <p:nvPr>
            <p:ph type="sldNum" sz="quarter" idx="11"/>
          </p:nvPr>
        </p:nvSpPr>
        <p:spPr/>
        <p:txBody>
          <a:bodyPr/>
          <a:lstStyle>
            <a:lvl1pPr>
              <a:defRPr/>
            </a:lvl1pPr>
          </a:lstStyle>
          <a:p>
            <a:fld id="{079E9EF5-4B49-4815-ADC3-746BDD0FC377}" type="slidenum">
              <a:rPr lang="en-US" altLang="en-US"/>
              <a:t>‹#›</a:t>
            </a:fld>
            <a:endParaRPr lang="en-US" altLang="en-US"/>
          </a:p>
        </p:txBody>
      </p:sp>
    </p:spTree>
    <p:extLst>
      <p:ext uri="{BB962C8B-B14F-4D97-AF65-F5344CB8AC3E}">
        <p14:creationId xmlns:p14="http://schemas.microsoft.com/office/powerpoint/2010/main" val="678689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1"/>
          <p:cNvSpPr>
            <a:spLocks noGrp="1" noChangeArrowheads="1"/>
          </p:cNvSpPr>
          <p:nvPr>
            <p:ph type="ftr" sz="quarter" idx="10"/>
          </p:nvPr>
        </p:nvSpPr>
        <p:spPr/>
        <p:txBody>
          <a:bodyPr/>
          <a:lstStyle>
            <a:lvl1pPr>
              <a:defRPr/>
            </a:lvl1pPr>
          </a:lstStyle>
          <a:p>
            <a:pPr>
              <a:defRPr/>
            </a:pPr>
            <a:r>
              <a:rPr lang="en-US" altLang="zh-CN"/>
              <a:t>HTML5 Technology</a:t>
            </a:r>
          </a:p>
        </p:txBody>
      </p:sp>
      <p:sp>
        <p:nvSpPr>
          <p:cNvPr id="5" name="灯片编号占位符 1"/>
          <p:cNvSpPr>
            <a:spLocks noGrp="1"/>
          </p:cNvSpPr>
          <p:nvPr>
            <p:ph type="sldNum" sz="quarter" idx="11"/>
          </p:nvPr>
        </p:nvSpPr>
        <p:spPr/>
        <p:txBody>
          <a:bodyPr/>
          <a:lstStyle>
            <a:lvl1pPr>
              <a:defRPr/>
            </a:lvl1pPr>
          </a:lstStyle>
          <a:p>
            <a:fld id="{97BDD80F-9C40-4BC5-9B4B-D7ABBE18CC62}" type="slidenum">
              <a:rPr lang="en-US" altLang="en-US"/>
              <a:t>‹#›</a:t>
            </a:fld>
            <a:endParaRPr lang="en-US" altLang="en-US"/>
          </a:p>
        </p:txBody>
      </p:sp>
    </p:spTree>
    <p:extLst>
      <p:ext uri="{BB962C8B-B14F-4D97-AF65-F5344CB8AC3E}">
        <p14:creationId xmlns:p14="http://schemas.microsoft.com/office/powerpoint/2010/main" val="3462893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66738" y="2284512"/>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2284512"/>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1"/>
          <p:cNvSpPr>
            <a:spLocks noGrp="1" noChangeArrowheads="1"/>
          </p:cNvSpPr>
          <p:nvPr>
            <p:ph type="ftr" sz="quarter" idx="10"/>
          </p:nvPr>
        </p:nvSpPr>
        <p:spPr/>
        <p:txBody>
          <a:bodyPr/>
          <a:lstStyle>
            <a:lvl1pPr>
              <a:defRPr/>
            </a:lvl1pPr>
          </a:lstStyle>
          <a:p>
            <a:pPr>
              <a:defRPr/>
            </a:pPr>
            <a:r>
              <a:rPr lang="en-US" altLang="zh-CN"/>
              <a:t>HTML5 Technology</a:t>
            </a:r>
          </a:p>
        </p:txBody>
      </p:sp>
      <p:sp>
        <p:nvSpPr>
          <p:cNvPr id="6" name="灯片编号占位符 1"/>
          <p:cNvSpPr>
            <a:spLocks noGrp="1"/>
          </p:cNvSpPr>
          <p:nvPr>
            <p:ph type="sldNum" sz="quarter" idx="11"/>
          </p:nvPr>
        </p:nvSpPr>
        <p:spPr/>
        <p:txBody>
          <a:bodyPr/>
          <a:lstStyle>
            <a:lvl1pPr>
              <a:defRPr/>
            </a:lvl1pPr>
          </a:lstStyle>
          <a:p>
            <a:fld id="{FD10FD5F-42E1-47C0-9057-559AE99EDD42}" type="slidenum">
              <a:rPr lang="en-US" altLang="en-US"/>
              <a:t>‹#›</a:t>
            </a:fld>
            <a:endParaRPr lang="en-US" altLang="en-US"/>
          </a:p>
        </p:txBody>
      </p:sp>
    </p:spTree>
    <p:extLst>
      <p:ext uri="{BB962C8B-B14F-4D97-AF65-F5344CB8AC3E}">
        <p14:creationId xmlns:p14="http://schemas.microsoft.com/office/powerpoint/2010/main" val="2602825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Rectangle 1031"/>
          <p:cNvSpPr>
            <a:spLocks noGrp="1" noChangeArrowheads="1"/>
          </p:cNvSpPr>
          <p:nvPr>
            <p:ph type="ftr" sz="quarter" idx="10"/>
          </p:nvPr>
        </p:nvSpPr>
        <p:spPr/>
        <p:txBody>
          <a:bodyPr/>
          <a:lstStyle>
            <a:lvl1pPr>
              <a:defRPr/>
            </a:lvl1pPr>
          </a:lstStyle>
          <a:p>
            <a:pPr>
              <a:defRPr/>
            </a:pPr>
            <a:r>
              <a:rPr lang="en-US" altLang="zh-CN"/>
              <a:t>HTML5 Technology</a:t>
            </a:r>
          </a:p>
        </p:txBody>
      </p:sp>
      <p:sp>
        <p:nvSpPr>
          <p:cNvPr id="4" name="灯片编号占位符 1"/>
          <p:cNvSpPr>
            <a:spLocks noGrp="1"/>
          </p:cNvSpPr>
          <p:nvPr>
            <p:ph type="sldNum" sz="quarter" idx="11"/>
          </p:nvPr>
        </p:nvSpPr>
        <p:spPr/>
        <p:txBody>
          <a:bodyPr/>
          <a:lstStyle>
            <a:lvl1pPr>
              <a:defRPr/>
            </a:lvl1pPr>
          </a:lstStyle>
          <a:p>
            <a:fld id="{0C019BF7-7351-4F3D-B316-0D7A1776835A}" type="slidenum">
              <a:rPr lang="en-US" altLang="en-US"/>
              <a:t>‹#›</a:t>
            </a:fld>
            <a:endParaRPr lang="en-US" altLang="en-US"/>
          </a:p>
        </p:txBody>
      </p:sp>
    </p:spTree>
    <p:extLst>
      <p:ext uri="{BB962C8B-B14F-4D97-AF65-F5344CB8AC3E}">
        <p14:creationId xmlns:p14="http://schemas.microsoft.com/office/powerpoint/2010/main" val="1743693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31"/>
          <p:cNvSpPr>
            <a:spLocks noGrp="1" noChangeArrowheads="1"/>
          </p:cNvSpPr>
          <p:nvPr>
            <p:ph type="ftr" sz="quarter" idx="10"/>
          </p:nvPr>
        </p:nvSpPr>
        <p:spPr/>
        <p:txBody>
          <a:bodyPr/>
          <a:lstStyle>
            <a:lvl1pPr>
              <a:defRPr/>
            </a:lvl1pPr>
          </a:lstStyle>
          <a:p>
            <a:pPr>
              <a:defRPr/>
            </a:pPr>
            <a:r>
              <a:rPr lang="en-US" altLang="zh-CN"/>
              <a:t>HTML5 Technology</a:t>
            </a:r>
          </a:p>
        </p:txBody>
      </p:sp>
      <p:sp>
        <p:nvSpPr>
          <p:cNvPr id="3" name="灯片编号占位符 1"/>
          <p:cNvSpPr>
            <a:spLocks noGrp="1"/>
          </p:cNvSpPr>
          <p:nvPr>
            <p:ph type="sldNum" sz="quarter" idx="11"/>
          </p:nvPr>
        </p:nvSpPr>
        <p:spPr/>
        <p:txBody>
          <a:bodyPr/>
          <a:lstStyle>
            <a:lvl1pPr>
              <a:defRPr/>
            </a:lvl1pPr>
          </a:lstStyle>
          <a:p>
            <a:fld id="{FD20EE0C-48AB-40C3-BB6E-78456A86C212}" type="slidenum">
              <a:rPr lang="en-US" altLang="en-US"/>
              <a:t>‹#›</a:t>
            </a:fld>
            <a:endParaRPr lang="en-US" altLang="en-US"/>
          </a:p>
        </p:txBody>
      </p:sp>
    </p:spTree>
    <p:extLst>
      <p:ext uri="{BB962C8B-B14F-4D97-AF65-F5344CB8AC3E}">
        <p14:creationId xmlns:p14="http://schemas.microsoft.com/office/powerpoint/2010/main" val="46108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682391"/>
            <a:ext cx="3008313"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68239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84444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1"/>
          <p:cNvSpPr>
            <a:spLocks noGrp="1" noChangeArrowheads="1"/>
          </p:cNvSpPr>
          <p:nvPr>
            <p:ph type="ftr" sz="quarter" idx="10"/>
          </p:nvPr>
        </p:nvSpPr>
        <p:spPr/>
        <p:txBody>
          <a:bodyPr/>
          <a:lstStyle>
            <a:lvl1pPr>
              <a:defRPr/>
            </a:lvl1pPr>
          </a:lstStyle>
          <a:p>
            <a:pPr>
              <a:defRPr/>
            </a:pPr>
            <a:r>
              <a:rPr lang="en-US" altLang="zh-CN"/>
              <a:t>HTML5 Technology</a:t>
            </a:r>
          </a:p>
        </p:txBody>
      </p:sp>
      <p:sp>
        <p:nvSpPr>
          <p:cNvPr id="6" name="灯片编号占位符 1"/>
          <p:cNvSpPr>
            <a:spLocks noGrp="1"/>
          </p:cNvSpPr>
          <p:nvPr>
            <p:ph type="sldNum" sz="quarter" idx="11"/>
          </p:nvPr>
        </p:nvSpPr>
        <p:spPr/>
        <p:txBody>
          <a:bodyPr/>
          <a:lstStyle>
            <a:lvl1pPr>
              <a:defRPr/>
            </a:lvl1pPr>
          </a:lstStyle>
          <a:p>
            <a:fld id="{56E54660-53DC-41C1-BAE7-8240D41DBA8D}" type="slidenum">
              <a:rPr lang="en-US" altLang="en-US"/>
              <a:t>‹#›</a:t>
            </a:fld>
            <a:endParaRPr lang="en-US" altLang="en-US"/>
          </a:p>
        </p:txBody>
      </p:sp>
    </p:spTree>
    <p:extLst>
      <p:ext uri="{BB962C8B-B14F-4D97-AF65-F5344CB8AC3E}">
        <p14:creationId xmlns:p14="http://schemas.microsoft.com/office/powerpoint/2010/main" val="3181039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566738" y="2258144"/>
            <a:ext cx="8001000" cy="42672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4" name="Rectangle 1031"/>
          <p:cNvSpPr>
            <a:spLocks noGrp="1" noChangeArrowheads="1"/>
          </p:cNvSpPr>
          <p:nvPr>
            <p:ph type="ftr" sz="quarter" idx="10"/>
          </p:nvPr>
        </p:nvSpPr>
        <p:spPr/>
        <p:txBody>
          <a:bodyPr/>
          <a:lstStyle>
            <a:lvl1pPr>
              <a:defRPr/>
            </a:lvl1pPr>
          </a:lstStyle>
          <a:p>
            <a:pPr>
              <a:defRPr/>
            </a:pPr>
            <a:r>
              <a:rPr lang="en-US" altLang="zh-CN"/>
              <a:t>HTML5 Technology</a:t>
            </a:r>
          </a:p>
        </p:txBody>
      </p:sp>
      <p:sp>
        <p:nvSpPr>
          <p:cNvPr id="5" name="灯片编号占位符 1"/>
          <p:cNvSpPr>
            <a:spLocks noGrp="1"/>
          </p:cNvSpPr>
          <p:nvPr>
            <p:ph type="sldNum" sz="quarter" idx="11"/>
          </p:nvPr>
        </p:nvSpPr>
        <p:spPr/>
        <p:txBody>
          <a:bodyPr/>
          <a:lstStyle>
            <a:lvl1pPr>
              <a:defRPr/>
            </a:lvl1pPr>
          </a:lstStyle>
          <a:p>
            <a:fld id="{D40CECE8-646B-4524-AA8F-AA795FF2CAA6}" type="slidenum">
              <a:rPr lang="en-US" altLang="en-US"/>
              <a:t>‹#›</a:t>
            </a:fld>
            <a:endParaRPr lang="en-US" altLang="en-US"/>
          </a:p>
        </p:txBody>
      </p:sp>
    </p:spTree>
    <p:extLst>
      <p:ext uri="{BB962C8B-B14F-4D97-AF65-F5344CB8AC3E}">
        <p14:creationId xmlns:p14="http://schemas.microsoft.com/office/powerpoint/2010/main" val="2228167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566738" y="2258144"/>
            <a:ext cx="8001000" cy="4267200"/>
          </a:xfrm>
          <a:prstGeom prst="rect">
            <a:avLst/>
          </a:prstGeom>
        </p:spPr>
        <p:txBody>
          <a:bodyPr/>
          <a:lstStyle/>
          <a:p>
            <a:pPr lvl="0"/>
            <a:endParaRPr lang="zh-CN" altLang="en-US" noProof="0"/>
          </a:p>
        </p:txBody>
      </p:sp>
      <p:sp>
        <p:nvSpPr>
          <p:cNvPr id="8"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4" name="Rectangle 1031"/>
          <p:cNvSpPr>
            <a:spLocks noGrp="1" noChangeArrowheads="1"/>
          </p:cNvSpPr>
          <p:nvPr>
            <p:ph type="ftr" sz="quarter" idx="10"/>
          </p:nvPr>
        </p:nvSpPr>
        <p:spPr/>
        <p:txBody>
          <a:bodyPr/>
          <a:lstStyle>
            <a:lvl1pPr>
              <a:defRPr/>
            </a:lvl1pPr>
          </a:lstStyle>
          <a:p>
            <a:pPr>
              <a:defRPr/>
            </a:pPr>
            <a:r>
              <a:rPr lang="en-US" altLang="zh-CN"/>
              <a:t>HTML5 Technology</a:t>
            </a:r>
          </a:p>
        </p:txBody>
      </p:sp>
      <p:sp>
        <p:nvSpPr>
          <p:cNvPr id="5" name="灯片编号占位符 1"/>
          <p:cNvSpPr>
            <a:spLocks noGrp="1"/>
          </p:cNvSpPr>
          <p:nvPr>
            <p:ph type="sldNum" sz="quarter" idx="11"/>
          </p:nvPr>
        </p:nvSpPr>
        <p:spPr/>
        <p:txBody>
          <a:bodyPr/>
          <a:lstStyle>
            <a:lvl1pPr>
              <a:defRPr/>
            </a:lvl1pPr>
          </a:lstStyle>
          <a:p>
            <a:fld id="{124678F2-F7D7-4808-B87C-97F2D730617B}" type="slidenum">
              <a:rPr lang="en-US" altLang="en-US"/>
              <a:t>‹#›</a:t>
            </a:fld>
            <a:endParaRPr lang="en-US" altLang="en-US"/>
          </a:p>
        </p:txBody>
      </p:sp>
    </p:spTree>
    <p:extLst>
      <p:ext uri="{BB962C8B-B14F-4D97-AF65-F5344CB8AC3E}">
        <p14:creationId xmlns:p14="http://schemas.microsoft.com/office/powerpoint/2010/main" val="35617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566738" y="2284512"/>
            <a:ext cx="8001000" cy="4267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1">
            <a:extLst>
              <a:ext uri="{FF2B5EF4-FFF2-40B4-BE49-F238E27FC236}">
                <a16:creationId xmlns:a16="http://schemas.microsoft.com/office/drawing/2014/main" id="{449D19A6-CBBF-4080-B5CD-D149636A1BAC}"/>
              </a:ext>
            </a:extLst>
          </p:cNvPr>
          <p:cNvSpPr>
            <a:spLocks noGrp="1" noChangeArrowheads="1"/>
          </p:cNvSpPr>
          <p:nvPr>
            <p:ph type="ftr" sz="quarter" idx="10"/>
          </p:nvPr>
        </p:nvSpPr>
        <p:spPr>
          <a:xfrm>
            <a:off x="2940050" y="6604000"/>
            <a:ext cx="3257550" cy="304800"/>
          </a:xfrm>
        </p:spPr>
        <p:txBody>
          <a:bodyPr/>
          <a:lstStyle>
            <a:lvl1pPr>
              <a:defRPr sz="1100" i="1">
                <a:solidFill>
                  <a:schemeClr val="bg1">
                    <a:lumMod val="50000"/>
                  </a:schemeClr>
                </a:solidFill>
                <a:latin typeface="Calibri" panose="020F0502020204030204" pitchFamily="34" charset="0"/>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8A1C32AE-D03C-4AB6-9775-55FDFC2A3E8A}"/>
              </a:ext>
            </a:extLst>
          </p:cNvPr>
          <p:cNvSpPr>
            <a:spLocks noGrp="1"/>
          </p:cNvSpPr>
          <p:nvPr>
            <p:ph type="sldNum" sz="quarter" idx="11"/>
          </p:nvPr>
        </p:nvSpPr>
        <p:spPr/>
        <p:txBody>
          <a:bodyPr/>
          <a:lstStyle>
            <a:lvl1pPr>
              <a:defRPr/>
            </a:lvl1pPr>
          </a:lstStyle>
          <a:p>
            <a:fld id="{079E9EF5-4B49-4815-ADC3-746BDD0FC377}" type="slidenum">
              <a:rPr lang="en-US" altLang="en-US"/>
              <a:pPr/>
              <a:t>‹#›</a:t>
            </a:fld>
            <a:endParaRPr lang="en-US" altLang="en-US"/>
          </a:p>
        </p:txBody>
      </p:sp>
    </p:spTree>
    <p:extLst>
      <p:ext uri="{BB962C8B-B14F-4D97-AF65-F5344CB8AC3E}">
        <p14:creationId xmlns:p14="http://schemas.microsoft.com/office/powerpoint/2010/main" val="119062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1">
            <a:extLst>
              <a:ext uri="{FF2B5EF4-FFF2-40B4-BE49-F238E27FC236}">
                <a16:creationId xmlns:a16="http://schemas.microsoft.com/office/drawing/2014/main" id="{FB3DA4EB-2B87-4751-A796-95D01388A296}"/>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81A34FEE-7BB5-48DC-BC62-887D7A3D3D34}"/>
              </a:ext>
            </a:extLst>
          </p:cNvPr>
          <p:cNvSpPr>
            <a:spLocks noGrp="1"/>
          </p:cNvSpPr>
          <p:nvPr>
            <p:ph type="sldNum" sz="quarter" idx="11"/>
          </p:nvPr>
        </p:nvSpPr>
        <p:spPr/>
        <p:txBody>
          <a:bodyPr/>
          <a:lstStyle>
            <a:lvl1pPr>
              <a:defRPr/>
            </a:lvl1pPr>
          </a:lstStyle>
          <a:p>
            <a:fld id="{97BDD80F-9C40-4BC5-9B4B-D7ABBE18CC62}" type="slidenum">
              <a:rPr lang="en-US" altLang="en-US"/>
              <a:pPr/>
              <a:t>‹#›</a:t>
            </a:fld>
            <a:endParaRPr lang="en-US" altLang="en-US"/>
          </a:p>
        </p:txBody>
      </p:sp>
    </p:spTree>
    <p:extLst>
      <p:ext uri="{BB962C8B-B14F-4D97-AF65-F5344CB8AC3E}">
        <p14:creationId xmlns:p14="http://schemas.microsoft.com/office/powerpoint/2010/main" val="84897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66738" y="2284512"/>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2284512"/>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1">
            <a:extLst>
              <a:ext uri="{FF2B5EF4-FFF2-40B4-BE49-F238E27FC236}">
                <a16:creationId xmlns:a16="http://schemas.microsoft.com/office/drawing/2014/main" id="{A8570471-BFA9-4D5F-A729-76095243C38D}"/>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6" name="灯片编号占位符 1">
            <a:extLst>
              <a:ext uri="{FF2B5EF4-FFF2-40B4-BE49-F238E27FC236}">
                <a16:creationId xmlns:a16="http://schemas.microsoft.com/office/drawing/2014/main" id="{50404C16-E142-45CB-AE54-7FFB2F8AD00F}"/>
              </a:ext>
            </a:extLst>
          </p:cNvPr>
          <p:cNvSpPr>
            <a:spLocks noGrp="1"/>
          </p:cNvSpPr>
          <p:nvPr>
            <p:ph type="sldNum" sz="quarter" idx="11"/>
          </p:nvPr>
        </p:nvSpPr>
        <p:spPr/>
        <p:txBody>
          <a:bodyPr/>
          <a:lstStyle>
            <a:lvl1pPr>
              <a:defRPr/>
            </a:lvl1pPr>
          </a:lstStyle>
          <a:p>
            <a:fld id="{FD10FD5F-42E1-47C0-9057-559AE99EDD42}" type="slidenum">
              <a:rPr lang="en-US" altLang="en-US"/>
              <a:pPr/>
              <a:t>‹#›</a:t>
            </a:fld>
            <a:endParaRPr lang="en-US" altLang="en-US"/>
          </a:p>
        </p:txBody>
      </p:sp>
    </p:spTree>
    <p:extLst>
      <p:ext uri="{BB962C8B-B14F-4D97-AF65-F5344CB8AC3E}">
        <p14:creationId xmlns:p14="http://schemas.microsoft.com/office/powerpoint/2010/main" val="225952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Rectangle 1031">
            <a:extLst>
              <a:ext uri="{FF2B5EF4-FFF2-40B4-BE49-F238E27FC236}">
                <a16:creationId xmlns:a16="http://schemas.microsoft.com/office/drawing/2014/main" id="{6B5EB7E0-1783-4797-971B-3A270FFD4842}"/>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4" name="灯片编号占位符 1">
            <a:extLst>
              <a:ext uri="{FF2B5EF4-FFF2-40B4-BE49-F238E27FC236}">
                <a16:creationId xmlns:a16="http://schemas.microsoft.com/office/drawing/2014/main" id="{EF15ADD7-9980-49AB-94DC-22B62736E1B6}"/>
              </a:ext>
            </a:extLst>
          </p:cNvPr>
          <p:cNvSpPr>
            <a:spLocks noGrp="1"/>
          </p:cNvSpPr>
          <p:nvPr>
            <p:ph type="sldNum" sz="quarter" idx="11"/>
          </p:nvPr>
        </p:nvSpPr>
        <p:spPr/>
        <p:txBody>
          <a:bodyPr/>
          <a:lstStyle>
            <a:lvl1pPr>
              <a:defRPr/>
            </a:lvl1pPr>
          </a:lstStyle>
          <a:p>
            <a:fld id="{0C019BF7-7351-4F3D-B316-0D7A1776835A}" type="slidenum">
              <a:rPr lang="en-US" altLang="en-US"/>
              <a:pPr/>
              <a:t>‹#›</a:t>
            </a:fld>
            <a:endParaRPr lang="en-US" altLang="en-US"/>
          </a:p>
        </p:txBody>
      </p:sp>
    </p:spTree>
    <p:extLst>
      <p:ext uri="{BB962C8B-B14F-4D97-AF65-F5344CB8AC3E}">
        <p14:creationId xmlns:p14="http://schemas.microsoft.com/office/powerpoint/2010/main" val="19669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31">
            <a:extLst>
              <a:ext uri="{FF2B5EF4-FFF2-40B4-BE49-F238E27FC236}">
                <a16:creationId xmlns:a16="http://schemas.microsoft.com/office/drawing/2014/main" id="{C77E36D3-4509-4EE6-8FA8-79469774C5CB}"/>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3" name="灯片编号占位符 1">
            <a:extLst>
              <a:ext uri="{FF2B5EF4-FFF2-40B4-BE49-F238E27FC236}">
                <a16:creationId xmlns:a16="http://schemas.microsoft.com/office/drawing/2014/main" id="{3E2D7F56-9F9F-4749-87E0-3266068CDE56}"/>
              </a:ext>
            </a:extLst>
          </p:cNvPr>
          <p:cNvSpPr>
            <a:spLocks noGrp="1"/>
          </p:cNvSpPr>
          <p:nvPr>
            <p:ph type="sldNum" sz="quarter" idx="11"/>
          </p:nvPr>
        </p:nvSpPr>
        <p:spPr/>
        <p:txBody>
          <a:bodyPr/>
          <a:lstStyle>
            <a:lvl1pPr>
              <a:defRPr/>
            </a:lvl1pPr>
          </a:lstStyle>
          <a:p>
            <a:fld id="{FD20EE0C-48AB-40C3-BB6E-78456A86C212}" type="slidenum">
              <a:rPr lang="en-US" altLang="en-US"/>
              <a:pPr/>
              <a:t>‹#›</a:t>
            </a:fld>
            <a:endParaRPr lang="en-US" altLang="en-US"/>
          </a:p>
        </p:txBody>
      </p:sp>
    </p:spTree>
    <p:extLst>
      <p:ext uri="{BB962C8B-B14F-4D97-AF65-F5344CB8AC3E}">
        <p14:creationId xmlns:p14="http://schemas.microsoft.com/office/powerpoint/2010/main" val="244084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682391"/>
            <a:ext cx="3008313"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68239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84444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1">
            <a:extLst>
              <a:ext uri="{FF2B5EF4-FFF2-40B4-BE49-F238E27FC236}">
                <a16:creationId xmlns:a16="http://schemas.microsoft.com/office/drawing/2014/main" id="{DF1BFE6C-AF6A-4083-B3C1-717261602B60}"/>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6" name="灯片编号占位符 1">
            <a:extLst>
              <a:ext uri="{FF2B5EF4-FFF2-40B4-BE49-F238E27FC236}">
                <a16:creationId xmlns:a16="http://schemas.microsoft.com/office/drawing/2014/main" id="{BC86C46D-EF25-4726-9E70-9BE07960788E}"/>
              </a:ext>
            </a:extLst>
          </p:cNvPr>
          <p:cNvSpPr>
            <a:spLocks noGrp="1"/>
          </p:cNvSpPr>
          <p:nvPr>
            <p:ph type="sldNum" sz="quarter" idx="11"/>
          </p:nvPr>
        </p:nvSpPr>
        <p:spPr/>
        <p:txBody>
          <a:bodyPr/>
          <a:lstStyle>
            <a:lvl1pPr>
              <a:defRPr/>
            </a:lvl1pPr>
          </a:lstStyle>
          <a:p>
            <a:fld id="{56E54660-53DC-41C1-BAE7-8240D41DBA8D}" type="slidenum">
              <a:rPr lang="en-US" altLang="en-US"/>
              <a:pPr/>
              <a:t>‹#›</a:t>
            </a:fld>
            <a:endParaRPr lang="en-US" altLang="en-US"/>
          </a:p>
        </p:txBody>
      </p:sp>
    </p:spTree>
    <p:extLst>
      <p:ext uri="{BB962C8B-B14F-4D97-AF65-F5344CB8AC3E}">
        <p14:creationId xmlns:p14="http://schemas.microsoft.com/office/powerpoint/2010/main" val="55999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566738" y="2258144"/>
            <a:ext cx="8001000" cy="42672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4" name="Rectangle 1031">
            <a:extLst>
              <a:ext uri="{FF2B5EF4-FFF2-40B4-BE49-F238E27FC236}">
                <a16:creationId xmlns:a16="http://schemas.microsoft.com/office/drawing/2014/main" id="{251D018C-CEFA-47ED-8099-22D0A3745DA1}"/>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C55FA8BB-BD58-4443-848D-2DF734A18634}"/>
              </a:ext>
            </a:extLst>
          </p:cNvPr>
          <p:cNvSpPr>
            <a:spLocks noGrp="1"/>
          </p:cNvSpPr>
          <p:nvPr>
            <p:ph type="sldNum" sz="quarter" idx="11"/>
          </p:nvPr>
        </p:nvSpPr>
        <p:spPr/>
        <p:txBody>
          <a:bodyPr/>
          <a:lstStyle>
            <a:lvl1pPr>
              <a:defRPr/>
            </a:lvl1pPr>
          </a:lstStyle>
          <a:p>
            <a:fld id="{D40CECE8-646B-4524-AA8F-AA795FF2CAA6}" type="slidenum">
              <a:rPr lang="en-US" altLang="en-US"/>
              <a:pPr/>
              <a:t>‹#›</a:t>
            </a:fld>
            <a:endParaRPr lang="en-US" altLang="en-US"/>
          </a:p>
        </p:txBody>
      </p:sp>
    </p:spTree>
    <p:extLst>
      <p:ext uri="{BB962C8B-B14F-4D97-AF65-F5344CB8AC3E}">
        <p14:creationId xmlns:p14="http://schemas.microsoft.com/office/powerpoint/2010/main" val="10477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566738" y="2258144"/>
            <a:ext cx="8001000" cy="4267200"/>
          </a:xfrm>
          <a:prstGeom prst="rect">
            <a:avLst/>
          </a:prstGeom>
        </p:spPr>
        <p:txBody>
          <a:bodyPr/>
          <a:lstStyle/>
          <a:p>
            <a:pPr lvl="0"/>
            <a:endParaRPr lang="zh-CN" altLang="en-US" noProof="0"/>
          </a:p>
        </p:txBody>
      </p:sp>
      <p:sp>
        <p:nvSpPr>
          <p:cNvPr id="8"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4" name="Rectangle 1031">
            <a:extLst>
              <a:ext uri="{FF2B5EF4-FFF2-40B4-BE49-F238E27FC236}">
                <a16:creationId xmlns:a16="http://schemas.microsoft.com/office/drawing/2014/main" id="{2AF30C2A-DA3E-4755-9731-43E2B0F07A5F}"/>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56150656-3CD3-41C8-8D63-4C5FC4690D30}"/>
              </a:ext>
            </a:extLst>
          </p:cNvPr>
          <p:cNvSpPr>
            <a:spLocks noGrp="1"/>
          </p:cNvSpPr>
          <p:nvPr>
            <p:ph type="sldNum" sz="quarter" idx="11"/>
          </p:nvPr>
        </p:nvSpPr>
        <p:spPr/>
        <p:txBody>
          <a:bodyPr/>
          <a:lstStyle>
            <a:lvl1pPr>
              <a:defRPr/>
            </a:lvl1pPr>
          </a:lstStyle>
          <a:p>
            <a:fld id="{124678F2-F7D7-4808-B87C-97F2D730617B}" type="slidenum">
              <a:rPr lang="en-US" altLang="en-US"/>
              <a:pPr/>
              <a:t>‹#›</a:t>
            </a:fld>
            <a:endParaRPr lang="en-US" altLang="en-US"/>
          </a:p>
        </p:txBody>
      </p:sp>
    </p:spTree>
    <p:extLst>
      <p:ext uri="{BB962C8B-B14F-4D97-AF65-F5344CB8AC3E}">
        <p14:creationId xmlns:p14="http://schemas.microsoft.com/office/powerpoint/2010/main" val="351086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tile tx="0" ty="0" sx="100000" sy="100000" flip="none" algn="tl"/>
        </a:blipFill>
        <a:effectLst/>
      </p:bgPr>
    </p:bg>
    <p:spTree>
      <p:nvGrpSpPr>
        <p:cNvPr id="1" name=""/>
        <p:cNvGrpSpPr/>
        <p:nvPr/>
      </p:nvGrpSpPr>
      <p:grpSpPr>
        <a:xfrm>
          <a:off x="0" y="0"/>
          <a:ext cx="0" cy="0"/>
          <a:chOff x="0" y="0"/>
          <a:chExt cx="0" cy="0"/>
        </a:xfrm>
      </p:grpSpPr>
      <p:cxnSp>
        <p:nvCxnSpPr>
          <p:cNvPr id="9" name="Connecteur droit 15">
            <a:extLst>
              <a:ext uri="{FF2B5EF4-FFF2-40B4-BE49-F238E27FC236}">
                <a16:creationId xmlns:a16="http://schemas.microsoft.com/office/drawing/2014/main" id="{A11BDD26-4EC4-46F5-800E-7A221056BBA5}"/>
              </a:ext>
            </a:extLst>
          </p:cNvPr>
          <p:cNvCxnSpPr/>
          <p:nvPr userDrawn="1"/>
        </p:nvCxnSpPr>
        <p:spPr>
          <a:xfrm>
            <a:off x="0" y="638175"/>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cxnSp>
        <p:nvCxnSpPr>
          <p:cNvPr id="13" name="Connecteur droit 18">
            <a:extLst>
              <a:ext uri="{FF2B5EF4-FFF2-40B4-BE49-F238E27FC236}">
                <a16:creationId xmlns:a16="http://schemas.microsoft.com/office/drawing/2014/main" id="{90CD8D34-E2B2-4776-B20A-C116291D76D6}"/>
              </a:ext>
            </a:extLst>
          </p:cNvPr>
          <p:cNvCxnSpPr/>
          <p:nvPr userDrawn="1"/>
        </p:nvCxnSpPr>
        <p:spPr>
          <a:xfrm>
            <a:off x="0" y="6597650"/>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sp>
        <p:nvSpPr>
          <p:cNvPr id="14" name="Rectangle 1031">
            <a:extLst>
              <a:ext uri="{FF2B5EF4-FFF2-40B4-BE49-F238E27FC236}">
                <a16:creationId xmlns:a16="http://schemas.microsoft.com/office/drawing/2014/main" id="{1672BA8E-3DD7-4862-8695-1ADF4F222D8C}"/>
              </a:ext>
            </a:extLst>
          </p:cNvPr>
          <p:cNvSpPr>
            <a:spLocks noGrp="1" noChangeArrowheads="1"/>
          </p:cNvSpPr>
          <p:nvPr>
            <p:ph type="ftr" sz="quarter" idx="3"/>
          </p:nvPr>
        </p:nvSpPr>
        <p:spPr bwMode="auto">
          <a:xfrm>
            <a:off x="2940050" y="6600825"/>
            <a:ext cx="32575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00" i="1">
                <a:solidFill>
                  <a:schemeClr val="bg1">
                    <a:lumMod val="50000"/>
                  </a:schemeClr>
                </a:solidFill>
                <a:latin typeface="Calibri" panose="020F0502020204030204" pitchFamily="34" charset="0"/>
                <a:ea typeface="宋体" panose="02010600030101010101" pitchFamily="2" charset="-122"/>
                <a:cs typeface="+mn-cs"/>
              </a:defRPr>
            </a:lvl1pPr>
          </a:lstStyle>
          <a:p>
            <a:pPr>
              <a:defRPr/>
            </a:pPr>
            <a:r>
              <a:rPr lang="en-US" altLang="zh-CN"/>
              <a:t>HTML5 Technology</a:t>
            </a:r>
            <a:endParaRPr lang="en-US" altLang="zh-CN" dirty="0"/>
          </a:p>
        </p:txBody>
      </p:sp>
      <p:sp>
        <p:nvSpPr>
          <p:cNvPr id="2" name="灯片编号占位符 1">
            <a:extLst>
              <a:ext uri="{FF2B5EF4-FFF2-40B4-BE49-F238E27FC236}">
                <a16:creationId xmlns:a16="http://schemas.microsoft.com/office/drawing/2014/main" id="{40F84FD6-FB5E-4709-B025-A4B112C24CD8}"/>
              </a:ext>
            </a:extLst>
          </p:cNvPr>
          <p:cNvSpPr>
            <a:spLocks noGrp="1"/>
          </p:cNvSpPr>
          <p:nvPr>
            <p:ph type="sldNum" sz="quarter" idx="4"/>
          </p:nvPr>
        </p:nvSpPr>
        <p:spPr>
          <a:xfrm>
            <a:off x="6691313" y="6600825"/>
            <a:ext cx="2057400" cy="268288"/>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29A1FA8-A827-40FC-9879-AE1C83515051}" type="slidenum">
              <a:rPr lang="en-US" altLang="en-US"/>
              <a:pPr/>
              <a:t>‹#›</a:t>
            </a:fld>
            <a:endParaRPr lang="en-US" altLang="en-US"/>
          </a:p>
        </p:txBody>
      </p:sp>
      <p:pic>
        <p:nvPicPr>
          <p:cNvPr id="1030" name="图片 3">
            <a:extLst>
              <a:ext uri="{FF2B5EF4-FFF2-40B4-BE49-F238E27FC236}">
                <a16:creationId xmlns:a16="http://schemas.microsoft.com/office/drawing/2014/main" id="{EB99FD9F-3774-421A-9BF9-E0A264B2A3F2}"/>
              </a:ext>
            </a:extLst>
          </p:cNvPr>
          <p:cNvPicPr>
            <a:picLocks noChangeAspect="1"/>
          </p:cNvPicPr>
          <p:nvPr userDrawn="1"/>
        </p:nvPicPr>
        <p:blipFill>
          <a:blip r:embed="rId12" cstate="hqprint">
            <a:extLst>
              <a:ext uri="{28A0092B-C50C-407E-A947-70E740481C1C}">
                <a14:useLocalDpi xmlns:a14="http://schemas.microsoft.com/office/drawing/2010/main" val="0"/>
              </a:ext>
            </a:extLst>
          </a:blip>
          <a:srcRect/>
          <a:stretch>
            <a:fillRect/>
          </a:stretch>
        </p:blipFill>
        <p:spPr bwMode="auto">
          <a:xfrm>
            <a:off x="539750" y="34925"/>
            <a:ext cx="576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6">
            <a:extLst>
              <a:ext uri="{FF2B5EF4-FFF2-40B4-BE49-F238E27FC236}">
                <a16:creationId xmlns:a16="http://schemas.microsoft.com/office/drawing/2014/main" id="{4042AE4C-755A-4E97-B99B-C719FDC9A802}"/>
              </a:ext>
            </a:extLst>
          </p:cNvPr>
          <p:cNvSpPr txBox="1">
            <a:spLocks noChangeArrowheads="1"/>
          </p:cNvSpPr>
          <p:nvPr userDrawn="1"/>
        </p:nvSpPr>
        <p:spPr bwMode="auto">
          <a:xfrm>
            <a:off x="5651500" y="46038"/>
            <a:ext cx="3492500" cy="554037"/>
          </a:xfrm>
          <a:prstGeom prst="rect">
            <a:avLst/>
          </a:prstGeom>
          <a:noFill/>
          <a:ln>
            <a:noFill/>
          </a:ln>
          <a:extLst>
            <a:ext uri="{909E8E84-426E-40dd-AFC4-6F175D3DCCD1}"/>
            <a:ext uri="{91240B29-F687-4f45-9708-019B960494DF}"/>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ts val="600"/>
              </a:spcBef>
            </a:pPr>
            <a:r>
              <a:rPr lang="en-US" altLang="zh-CN">
                <a:solidFill>
                  <a:srgbClr val="0070C0"/>
                </a:solidFill>
                <a:latin typeface="Calibri" panose="020F0502020204030204" pitchFamily="34" charset="0"/>
                <a:cs typeface="Arial" panose="020B0604020202020204" pitchFamily="34" charset="0"/>
              </a:rPr>
              <a:t>North Minzu University</a:t>
            </a:r>
            <a:endParaRPr lang="en-US" altLang="zh-CN" sz="1600">
              <a:solidFill>
                <a:srgbClr val="0070C0"/>
              </a:solidFill>
              <a:latin typeface="Calibri" panose="020F0502020204030204" pitchFamily="34" charset="0"/>
              <a:cs typeface="Arial" panose="020B0604020202020204" pitchFamily="34" charset="0"/>
            </a:endParaRPr>
          </a:p>
          <a:p>
            <a:pPr algn="ctr" eaLnBrk="1" hangingPunct="1"/>
            <a:r>
              <a:rPr lang="en-US" altLang="zh-CN" sz="1200" i="1">
                <a:solidFill>
                  <a:srgbClr val="0070C0"/>
                </a:solidFill>
                <a:latin typeface="Calibri" panose="020F0502020204030204" pitchFamily="34" charset="0"/>
                <a:cs typeface="Arial" panose="020B0604020202020204" pitchFamily="34" charset="0"/>
              </a:rPr>
              <a:t>School of Computer Science and Engineering</a:t>
            </a:r>
            <a:endParaRPr lang="en-US" altLang="zh-CN" sz="1400" i="1">
              <a:solidFill>
                <a:srgbClr val="0070C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2072800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1" r:id="rId5"/>
    <p:sldLayoutId id="2147483692" r:id="rId6"/>
    <p:sldLayoutId id="2147483693" r:id="rId7"/>
    <p:sldLayoutId id="2147483695" r:id="rId8"/>
    <p:sldLayoutId id="2147483697" r:id="rId9"/>
  </p:sldLayoutIdLst>
  <p:hf hdr="0" dt="0"/>
  <p:txStyles>
    <p:title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charset="0"/>
        </a:defRPr>
      </a:lvl1pPr>
      <a:lvl2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2pPr>
      <a:lvl3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3pPr>
      <a:lvl4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4pPr>
      <a:lvl5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5pPr>
      <a:lvl6pPr marL="457200" algn="l" rtl="0" fontAlgn="base">
        <a:spcBef>
          <a:spcPct val="0"/>
        </a:spcBef>
        <a:spcAft>
          <a:spcPct val="0"/>
        </a:spcAft>
        <a:defRPr sz="3800" b="1">
          <a:solidFill>
            <a:schemeClr val="tx2"/>
          </a:solidFill>
          <a:latin typeface="Verdana" pitchFamily="34" charset="0"/>
          <a:ea typeface="宋体" pitchFamily="2" charset="-122"/>
        </a:defRPr>
      </a:lvl6pPr>
      <a:lvl7pPr marL="914400" algn="l" rtl="0" fontAlgn="base">
        <a:spcBef>
          <a:spcPct val="0"/>
        </a:spcBef>
        <a:spcAft>
          <a:spcPct val="0"/>
        </a:spcAft>
        <a:defRPr sz="3800" b="1">
          <a:solidFill>
            <a:schemeClr val="tx2"/>
          </a:solidFill>
          <a:latin typeface="Verdana" pitchFamily="34" charset="0"/>
          <a:ea typeface="宋体" pitchFamily="2" charset="-122"/>
        </a:defRPr>
      </a:lvl7pPr>
      <a:lvl8pPr marL="1371600" algn="l" rtl="0" fontAlgn="base">
        <a:spcBef>
          <a:spcPct val="0"/>
        </a:spcBef>
        <a:spcAft>
          <a:spcPct val="0"/>
        </a:spcAft>
        <a:defRPr sz="3800" b="1">
          <a:solidFill>
            <a:schemeClr val="tx2"/>
          </a:solidFill>
          <a:latin typeface="Verdana" pitchFamily="34" charset="0"/>
          <a:ea typeface="宋体" pitchFamily="2" charset="-122"/>
        </a:defRPr>
      </a:lvl8pPr>
      <a:lvl9pPr marL="1828800" algn="l" rtl="0" fontAlgn="base">
        <a:spcBef>
          <a:spcPct val="0"/>
        </a:spcBef>
        <a:spcAft>
          <a:spcPct val="0"/>
        </a:spcAft>
        <a:defRPr sz="3800" b="1">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tile tx="0" ty="0" sx="100000" sy="100000" flip="none" algn="tl"/>
        </a:blipFill>
        <a:effectLst/>
      </p:bgPr>
    </p:bg>
    <p:spTree>
      <p:nvGrpSpPr>
        <p:cNvPr id="1" name=""/>
        <p:cNvGrpSpPr/>
        <p:nvPr/>
      </p:nvGrpSpPr>
      <p:grpSpPr>
        <a:xfrm>
          <a:off x="0" y="0"/>
          <a:ext cx="0" cy="0"/>
          <a:chOff x="0" y="0"/>
          <a:chExt cx="0" cy="0"/>
        </a:xfrm>
      </p:grpSpPr>
      <p:cxnSp>
        <p:nvCxnSpPr>
          <p:cNvPr id="9" name="Connecteur droit 15"/>
          <p:cNvCxnSpPr/>
          <p:nvPr userDrawn="1"/>
        </p:nvCxnSpPr>
        <p:spPr>
          <a:xfrm>
            <a:off x="0" y="638175"/>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cxnSp>
        <p:nvCxnSpPr>
          <p:cNvPr id="13" name="Connecteur droit 18"/>
          <p:cNvCxnSpPr/>
          <p:nvPr userDrawn="1"/>
        </p:nvCxnSpPr>
        <p:spPr>
          <a:xfrm>
            <a:off x="0" y="6597650"/>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sp>
        <p:nvSpPr>
          <p:cNvPr id="14" name="Rectangle 1031"/>
          <p:cNvSpPr>
            <a:spLocks noGrp="1" noChangeArrowheads="1"/>
          </p:cNvSpPr>
          <p:nvPr>
            <p:ph type="ftr" sz="quarter" idx="3"/>
          </p:nvPr>
        </p:nvSpPr>
        <p:spPr bwMode="auto">
          <a:xfrm>
            <a:off x="2940050" y="6600825"/>
            <a:ext cx="325755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100" i="1">
                <a:solidFill>
                  <a:schemeClr val="bg1">
                    <a:lumMod val="50000"/>
                  </a:schemeClr>
                </a:solidFill>
                <a:latin typeface="Calibri" panose="020F0502020204030204" pitchFamily="34" charset="0"/>
                <a:ea typeface="宋体" panose="02010600030101010101" pitchFamily="2" charset="-122"/>
                <a:cs typeface="+mn-cs"/>
              </a:defRPr>
            </a:lvl1pPr>
          </a:lstStyle>
          <a:p>
            <a:pPr>
              <a:defRPr/>
            </a:pPr>
            <a:r>
              <a:rPr lang="en-US" altLang="zh-CN"/>
              <a:t>HTML5 Technology</a:t>
            </a:r>
            <a:endParaRPr lang="en-US" altLang="zh-CN" dirty="0"/>
          </a:p>
        </p:txBody>
      </p:sp>
      <p:sp>
        <p:nvSpPr>
          <p:cNvPr id="2" name="灯片编号占位符 1"/>
          <p:cNvSpPr>
            <a:spLocks noGrp="1"/>
          </p:cNvSpPr>
          <p:nvPr>
            <p:ph type="sldNum" sz="quarter" idx="4"/>
          </p:nvPr>
        </p:nvSpPr>
        <p:spPr>
          <a:xfrm>
            <a:off x="6691313" y="6600825"/>
            <a:ext cx="2057400" cy="268288"/>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429A1FA8-A827-40FC-9879-AE1C83515051}" type="slidenum">
              <a:rPr lang="en-US" altLang="en-US"/>
              <a:t>‹#›</a:t>
            </a:fld>
            <a:endParaRPr lang="en-US" altLang="en-US"/>
          </a:p>
        </p:txBody>
      </p:sp>
      <p:pic>
        <p:nvPicPr>
          <p:cNvPr id="1030" name="图片 3"/>
          <p:cNvPicPr>
            <a:picLocks noChangeAspect="1"/>
          </p:cNvPicPr>
          <p:nvPr userDrawn="1"/>
        </p:nvPicPr>
        <p:blipFill>
          <a:blip r:embed="rId12" cstate="hqprint">
            <a:extLst>
              <a:ext uri="{28A0092B-C50C-407E-A947-70E740481C1C}">
                <a14:useLocalDpi xmlns:a14="http://schemas.microsoft.com/office/drawing/2010/main" val="0"/>
              </a:ext>
            </a:extLst>
          </a:blip>
          <a:srcRect/>
          <a:stretch>
            <a:fillRect/>
          </a:stretch>
        </p:blipFill>
        <p:spPr bwMode="auto">
          <a:xfrm>
            <a:off x="539750" y="34925"/>
            <a:ext cx="576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6"/>
          <p:cNvSpPr txBox="1">
            <a:spLocks noChangeArrowheads="1"/>
          </p:cNvSpPr>
          <p:nvPr userDrawn="1"/>
        </p:nvSpPr>
        <p:spPr bwMode="auto">
          <a:xfrm>
            <a:off x="5651500" y="46038"/>
            <a:ext cx="3492500" cy="554037"/>
          </a:xfrm>
          <a:prstGeom prst="rect">
            <a:avLst/>
          </a:prstGeom>
          <a:noFill/>
          <a:ln>
            <a:noFill/>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ts val="600"/>
              </a:spcBef>
            </a:pPr>
            <a:r>
              <a:rPr lang="en-US" altLang="zh-CN">
                <a:solidFill>
                  <a:srgbClr val="0070C0"/>
                </a:solidFill>
                <a:latin typeface="Calibri" panose="020F0502020204030204" pitchFamily="34" charset="0"/>
                <a:cs typeface="Arial" panose="020B0604020202020204" pitchFamily="34" charset="0"/>
              </a:rPr>
              <a:t>North Minzu University</a:t>
            </a:r>
            <a:endParaRPr lang="en-US" altLang="zh-CN" sz="1600">
              <a:solidFill>
                <a:srgbClr val="0070C0"/>
              </a:solidFill>
              <a:latin typeface="Calibri" panose="020F0502020204030204" pitchFamily="34" charset="0"/>
              <a:cs typeface="Arial" panose="020B0604020202020204" pitchFamily="34" charset="0"/>
            </a:endParaRPr>
          </a:p>
          <a:p>
            <a:pPr algn="ctr" eaLnBrk="1" hangingPunct="1"/>
            <a:r>
              <a:rPr lang="en-US" altLang="zh-CN" sz="1200" i="1">
                <a:solidFill>
                  <a:srgbClr val="0070C0"/>
                </a:solidFill>
                <a:latin typeface="Calibri" panose="020F0502020204030204" pitchFamily="34" charset="0"/>
                <a:cs typeface="Arial" panose="020B0604020202020204" pitchFamily="34" charset="0"/>
              </a:rPr>
              <a:t>School of Computer Science and Engineering</a:t>
            </a:r>
            <a:endParaRPr lang="en-US" altLang="zh-CN" sz="1400" i="1">
              <a:solidFill>
                <a:srgbClr val="0070C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9595673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Lst>
  <p:hf hdr="0" dt="0"/>
  <p:txStyles>
    <p:title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panose="02010600030101010101" pitchFamily="2" charset="-122"/>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71B96B4-AA70-41AF-9958-9FF562B11562}"/>
              </a:ext>
            </a:extLst>
          </p:cNvPr>
          <p:cNvSpPr txBox="1">
            <a:spLocks noChangeArrowheads="1"/>
          </p:cNvSpPr>
          <p:nvPr/>
        </p:nvSpPr>
        <p:spPr bwMode="auto">
          <a:xfrm>
            <a:off x="1313411" y="1769999"/>
            <a:ext cx="6583679"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第十章 </a:t>
            </a:r>
            <a:r>
              <a:rPr kumimoji="0" lang="en-US" altLang="zh-CN" sz="4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Web Workers API</a:t>
            </a:r>
            <a:endParaRPr kumimoji="0" lang="zh-CN" altLang="en-US" sz="4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 name="页脚占位符 2">
            <a:extLst>
              <a:ext uri="{FF2B5EF4-FFF2-40B4-BE49-F238E27FC236}">
                <a16:creationId xmlns:a16="http://schemas.microsoft.com/office/drawing/2014/main" id="{FEE2E5F7-8886-41EA-9689-CD244A83BFD6}"/>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18437" name="灯片编号占位符 3">
            <a:extLst>
              <a:ext uri="{FF2B5EF4-FFF2-40B4-BE49-F238E27FC236}">
                <a16:creationId xmlns:a16="http://schemas.microsoft.com/office/drawing/2014/main" id="{3134749C-24BB-4D83-81CA-CD6F8D2D807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875C348-A130-42DE-9258-5B83379106D0}"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44412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71B96B4-AA70-41AF-9958-9FF562B11562}"/>
              </a:ext>
            </a:extLst>
          </p:cNvPr>
          <p:cNvSpPr txBox="1">
            <a:spLocks noChangeArrowheads="1"/>
          </p:cNvSpPr>
          <p:nvPr/>
        </p:nvSpPr>
        <p:spPr bwMode="auto">
          <a:xfrm>
            <a:off x="973123" y="1769999"/>
            <a:ext cx="6923967"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第十</a:t>
            </a:r>
            <a:r>
              <a:rPr lang="zh-CN" altLang="en-US" sz="4400" b="1" dirty="0">
                <a:solidFill>
                  <a:srgbClr val="000000"/>
                </a:solidFill>
                <a:latin typeface="Times New Roman" panose="02020603050405020304" pitchFamily="18" charset="0"/>
                <a:cs typeface="Times New Roman" panose="02020603050405020304" pitchFamily="18" charset="0"/>
              </a:rPr>
              <a:t>一</a:t>
            </a:r>
            <a:r>
              <a:rPr kumimoji="0" lang="zh-CN" altLang="en-US" sz="4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章 </a:t>
            </a:r>
            <a:r>
              <a:rPr kumimoji="0" lang="en-US" altLang="zh-CN" sz="4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Web Storage API</a:t>
            </a:r>
            <a:endParaRPr kumimoji="0" lang="zh-CN" altLang="en-US" sz="4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页脚占位符 2">
            <a:extLst>
              <a:ext uri="{FF2B5EF4-FFF2-40B4-BE49-F238E27FC236}">
                <a16:creationId xmlns:a16="http://schemas.microsoft.com/office/drawing/2014/main" id="{FEE2E5F7-8886-41EA-9689-CD244A83BFD6}"/>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18437" name="灯片编号占位符 3">
            <a:extLst>
              <a:ext uri="{FF2B5EF4-FFF2-40B4-BE49-F238E27FC236}">
                <a16:creationId xmlns:a16="http://schemas.microsoft.com/office/drawing/2014/main" id="{3134749C-24BB-4D83-81CA-CD6F8D2D807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875C348-A130-42DE-9258-5B83379106D0}"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13524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747713" y="813909"/>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0" indent="-571500" eaLnBrk="1" hangingPunct="1">
              <a:buClr>
                <a:srgbClr val="C00000"/>
              </a:buClr>
              <a:buFont typeface="Wingdings" panose="05000000000000000000" pitchFamily="2" charset="2"/>
              <a:buChar char="p"/>
            </a:pPr>
            <a:r>
              <a:rPr lang="en-US" altLang="zh-CN" dirty="0"/>
              <a:t>Web Storage</a:t>
            </a:r>
            <a:r>
              <a:rPr lang="zh-CN" altLang="en-US" dirty="0"/>
              <a:t>概述</a:t>
            </a:r>
            <a:endParaRPr lang="zh-CN" altLang="en-US" sz="3600" b="0" dirty="0"/>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E1BFB532-0C14-4F44-AFF0-5B5FB61B067E}"/>
              </a:ext>
            </a:extLst>
          </p:cNvPr>
          <p:cNvSpPr txBox="1"/>
          <p:nvPr/>
        </p:nvSpPr>
        <p:spPr>
          <a:xfrm>
            <a:off x="1058939" y="1861850"/>
            <a:ext cx="7390998" cy="899670"/>
          </a:xfrm>
          <a:prstGeom prst="rect">
            <a:avLst/>
          </a:prstGeom>
          <a:noFill/>
        </p:spPr>
        <p:txBody>
          <a:bodyPr wrap="square" rtlCol="0">
            <a:spAutoFit/>
          </a:bodyPr>
          <a:lstStyle/>
          <a:p>
            <a:pPr marL="342900" marR="0" lvl="0" indent="-342900" algn="l" defTabSz="914400" rtl="0" eaLnBrk="1" fontAlgn="auto" latinLnBrk="0" hangingPunct="1">
              <a:lnSpc>
                <a:spcPts val="33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Web storage(</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也称</a:t>
            </a:r>
            <a:r>
              <a:rPr kumimoji="0" lang="en-US" altLang="zh-CN" sz="2400" b="0" i="0" u="none" strike="noStrike" kern="1200" cap="none" spc="0" normalizeH="0" baseline="0" noProof="0" dirty="0" err="1">
                <a:ln>
                  <a:noFill/>
                </a:ln>
                <a:solidFill>
                  <a:srgbClr val="000000"/>
                </a:solidFill>
                <a:effectLst/>
                <a:uLnTx/>
                <a:uFillTx/>
                <a:latin typeface="Arial"/>
                <a:ea typeface="宋体"/>
                <a:cs typeface="+mn-cs"/>
              </a:rPr>
              <a:t>DOMStorage</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，用于在</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Web</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请求之间持久化数据。</a:t>
            </a:r>
          </a:p>
        </p:txBody>
      </p:sp>
      <p:sp>
        <p:nvSpPr>
          <p:cNvPr id="5" name="文本框 4">
            <a:extLst>
              <a:ext uri="{FF2B5EF4-FFF2-40B4-BE49-F238E27FC236}">
                <a16:creationId xmlns:a16="http://schemas.microsoft.com/office/drawing/2014/main" id="{7CD16BCF-1890-40AC-A545-59C281E77C4F}"/>
              </a:ext>
            </a:extLst>
          </p:cNvPr>
          <p:cNvSpPr txBox="1"/>
          <p:nvPr/>
        </p:nvSpPr>
        <p:spPr>
          <a:xfrm>
            <a:off x="1058939" y="3028533"/>
            <a:ext cx="7579605" cy="1746055"/>
          </a:xfrm>
          <a:prstGeom prst="rect">
            <a:avLst/>
          </a:prstGeom>
          <a:noFill/>
        </p:spPr>
        <p:txBody>
          <a:bodyPr wrap="square" rtlCol="0">
            <a:spAutoFit/>
          </a:bodyPr>
          <a:lstStyle>
            <a:defPPr>
              <a:defRPr lang="zh-CN"/>
            </a:defPPr>
            <a:lvl1pPr>
              <a:lnSpc>
                <a:spcPts val="3300"/>
              </a:lnSpc>
              <a:defRPr sz="2400"/>
            </a:lvl1pPr>
          </a:lstStyle>
          <a:p>
            <a:pPr marL="342900" marR="0" lvl="0" indent="-342900" algn="l" defTabSz="914400" rtl="0" eaLnBrk="1" fontAlgn="auto" latinLnBrk="0" hangingPunct="1">
              <a:lnSpc>
                <a:spcPts val="33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Storage API </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允许网站的代码、</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Web </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应用程序知道它们可以使用、已经使用多少存储空间。空间不足时，用户代理会自动清理站点数据，以便为其他用途腾出空间。</a:t>
            </a:r>
          </a:p>
        </p:txBody>
      </p:sp>
      <p:sp>
        <p:nvSpPr>
          <p:cNvPr id="10" name="文本框 9">
            <a:extLst>
              <a:ext uri="{FF2B5EF4-FFF2-40B4-BE49-F238E27FC236}">
                <a16:creationId xmlns:a16="http://schemas.microsoft.com/office/drawing/2014/main" id="{EC9D8810-8060-4D39-A603-13608C41C3FE}"/>
              </a:ext>
            </a:extLst>
          </p:cNvPr>
          <p:cNvSpPr txBox="1"/>
          <p:nvPr/>
        </p:nvSpPr>
        <p:spPr>
          <a:xfrm>
            <a:off x="1058939" y="5013291"/>
            <a:ext cx="7579605" cy="899670"/>
          </a:xfrm>
          <a:prstGeom prst="rect">
            <a:avLst/>
          </a:prstGeom>
          <a:noFill/>
        </p:spPr>
        <p:txBody>
          <a:bodyPr wrap="square" rtlCol="0">
            <a:spAutoFit/>
          </a:bodyPr>
          <a:lstStyle>
            <a:defPPr>
              <a:defRPr lang="zh-CN"/>
            </a:defPPr>
            <a:lvl1pPr>
              <a:lnSpc>
                <a:spcPts val="3300"/>
              </a:lnSpc>
              <a:defRPr sz="2400"/>
            </a:lvl1pPr>
          </a:lstStyle>
          <a:p>
            <a:pPr marL="342900" marR="0" lvl="0" indent="-342900" algn="l" defTabSz="914400" rtl="0" eaLnBrk="1" fontAlgn="auto" latinLnBrk="0" hangingPunct="1">
              <a:lnSpc>
                <a:spcPts val="33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Storage API </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甚至可以控制：在执行清理之前，是否需要提醒代码或 </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Web </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应用程序，以便作出反应。</a:t>
            </a:r>
          </a:p>
        </p:txBody>
      </p:sp>
    </p:spTree>
    <p:extLst>
      <p:ext uri="{BB962C8B-B14F-4D97-AF65-F5344CB8AC3E}">
        <p14:creationId xmlns:p14="http://schemas.microsoft.com/office/powerpoint/2010/main" val="368426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747713" y="813909"/>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0" indent="-571500" eaLnBrk="1" hangingPunct="1">
              <a:buClr>
                <a:srgbClr val="C00000"/>
              </a:buClr>
              <a:buFont typeface="Wingdings" panose="05000000000000000000" pitchFamily="2" charset="2"/>
              <a:buChar char="p"/>
            </a:pPr>
            <a:r>
              <a:rPr lang="en-US" altLang="zh-CN" dirty="0"/>
              <a:t>Web Storage</a:t>
            </a:r>
            <a:r>
              <a:rPr lang="zh-CN" altLang="en-US" dirty="0"/>
              <a:t>概述</a:t>
            </a:r>
            <a:endParaRPr lang="zh-CN" altLang="en-US" sz="3600" b="0" dirty="0"/>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7CD16BCF-1890-40AC-A545-59C281E77C4F}"/>
              </a:ext>
            </a:extLst>
          </p:cNvPr>
          <p:cNvSpPr txBox="1"/>
          <p:nvPr/>
        </p:nvSpPr>
        <p:spPr>
          <a:xfrm>
            <a:off x="958410" y="1865510"/>
            <a:ext cx="7579605" cy="476477"/>
          </a:xfrm>
          <a:prstGeom prst="rect">
            <a:avLst/>
          </a:prstGeom>
          <a:noFill/>
        </p:spPr>
        <p:txBody>
          <a:bodyPr wrap="square" rtlCol="0">
            <a:spAutoFit/>
          </a:bodyPr>
          <a:lstStyle>
            <a:defPPr>
              <a:defRPr lang="zh-CN"/>
            </a:defPPr>
            <a:lvl1pPr>
              <a:lnSpc>
                <a:spcPts val="3300"/>
              </a:lnSpc>
              <a:defRPr sz="2400"/>
            </a:lvl1pPr>
          </a:lstStyle>
          <a:p>
            <a:pPr marL="342900" marR="0" lvl="0" indent="-342900" algn="l" defTabSz="914400" rtl="0" eaLnBrk="1" fontAlgn="auto" latinLnBrk="0" hangingPunct="1">
              <a:lnSpc>
                <a:spcPts val="3300"/>
              </a:lnSpc>
              <a:spcBef>
                <a:spcPts val="0"/>
              </a:spcBef>
              <a:spcAft>
                <a:spcPts val="0"/>
              </a:spcAft>
              <a:buClr>
                <a:srgbClr val="C00000"/>
              </a:buClr>
              <a:buSzTx/>
              <a:buFont typeface="Wingdings" panose="05000000000000000000" pitchFamily="2" charset="2"/>
              <a:buChar char="u"/>
              <a:tabLst/>
              <a:defRPr/>
            </a:pPr>
            <a:r>
              <a:rPr kumimoji="0" lang="en-US" altLang="zh-CN" sz="2400" b="1" i="0" u="none" strike="noStrike" kern="1200" cap="none" spc="0" normalizeH="0" baseline="0" noProof="0" dirty="0">
                <a:ln>
                  <a:noFill/>
                </a:ln>
                <a:solidFill>
                  <a:srgbClr val="000000"/>
                </a:solidFill>
                <a:effectLst/>
                <a:uLnTx/>
                <a:uFillTx/>
                <a:latin typeface="Arial"/>
                <a:ea typeface="宋体"/>
                <a:cs typeface="+mn-cs"/>
              </a:rPr>
              <a:t>Web Storage API</a:t>
            </a: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出现前</a:t>
            </a:r>
          </a:p>
        </p:txBody>
      </p:sp>
      <p:sp>
        <p:nvSpPr>
          <p:cNvPr id="10" name="文本框 9">
            <a:extLst>
              <a:ext uri="{FF2B5EF4-FFF2-40B4-BE49-F238E27FC236}">
                <a16:creationId xmlns:a16="http://schemas.microsoft.com/office/drawing/2014/main" id="{EC9D8810-8060-4D39-A603-13608C41C3FE}"/>
              </a:ext>
            </a:extLst>
          </p:cNvPr>
          <p:cNvSpPr txBox="1"/>
          <p:nvPr/>
        </p:nvSpPr>
        <p:spPr>
          <a:xfrm>
            <a:off x="958408" y="4795437"/>
            <a:ext cx="7579605" cy="1322863"/>
          </a:xfrm>
          <a:prstGeom prst="rect">
            <a:avLst/>
          </a:prstGeom>
          <a:noFill/>
        </p:spPr>
        <p:txBody>
          <a:bodyPr wrap="square" rtlCol="0">
            <a:spAutoFit/>
          </a:bodyPr>
          <a:lstStyle>
            <a:defPPr>
              <a:defRPr lang="zh-CN"/>
            </a:defPPr>
            <a:lvl1pPr>
              <a:lnSpc>
                <a:spcPts val="3300"/>
              </a:lnSpc>
              <a:defRPr sz="2400"/>
            </a:lvl1pPr>
          </a:lstStyle>
          <a:p>
            <a:pPr marL="342900" marR="0" lvl="0" indent="-342900" algn="l" defTabSz="914400" rtl="0" eaLnBrk="1" fontAlgn="auto" latinLnBrk="0" hangingPunct="1">
              <a:lnSpc>
                <a:spcPts val="33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开发者可以将需要跨请求重复访问的数据直接存储在客户端的浏览器中，还可以关闭浏览器很久后再次打开时恢复数据，以减小网络流量。</a:t>
            </a:r>
          </a:p>
        </p:txBody>
      </p:sp>
      <p:sp>
        <p:nvSpPr>
          <p:cNvPr id="8" name="文本框 7">
            <a:extLst>
              <a:ext uri="{FF2B5EF4-FFF2-40B4-BE49-F238E27FC236}">
                <a16:creationId xmlns:a16="http://schemas.microsoft.com/office/drawing/2014/main" id="{C7A4BE12-61B9-497B-93AE-5A7DCB736063}"/>
              </a:ext>
            </a:extLst>
          </p:cNvPr>
          <p:cNvSpPr txBox="1"/>
          <p:nvPr/>
        </p:nvSpPr>
        <p:spPr>
          <a:xfrm>
            <a:off x="958409" y="4139149"/>
            <a:ext cx="7579605" cy="476477"/>
          </a:xfrm>
          <a:prstGeom prst="rect">
            <a:avLst/>
          </a:prstGeom>
          <a:noFill/>
        </p:spPr>
        <p:txBody>
          <a:bodyPr wrap="square" rtlCol="0">
            <a:spAutoFit/>
          </a:bodyPr>
          <a:lstStyle>
            <a:defPPr>
              <a:defRPr lang="zh-CN"/>
            </a:defPPr>
            <a:lvl1pPr>
              <a:lnSpc>
                <a:spcPts val="3300"/>
              </a:lnSpc>
              <a:defRPr sz="2400"/>
            </a:lvl1pPr>
          </a:lstStyle>
          <a:p>
            <a:pPr marL="342900" marR="0" lvl="0" indent="-342900" algn="l" defTabSz="914400" rtl="0" eaLnBrk="1" fontAlgn="auto" latinLnBrk="0" hangingPunct="1">
              <a:lnSpc>
                <a:spcPts val="3300"/>
              </a:lnSpc>
              <a:spcBef>
                <a:spcPts val="0"/>
              </a:spcBef>
              <a:spcAft>
                <a:spcPts val="0"/>
              </a:spcAft>
              <a:buClr>
                <a:srgbClr val="C00000"/>
              </a:buClr>
              <a:buSzTx/>
              <a:buFont typeface="Wingdings" panose="05000000000000000000" pitchFamily="2" charset="2"/>
              <a:buChar char="u"/>
              <a:tabLst/>
              <a:defRPr/>
            </a:pPr>
            <a:r>
              <a:rPr kumimoji="0" lang="en-US" altLang="zh-CN" sz="2400" b="1" i="0" u="none" strike="noStrike" kern="1200" cap="none" spc="0" normalizeH="0" baseline="0" noProof="0" dirty="0">
                <a:ln>
                  <a:noFill/>
                </a:ln>
                <a:solidFill>
                  <a:srgbClr val="000000"/>
                </a:solidFill>
                <a:effectLst/>
                <a:uLnTx/>
                <a:uFillTx/>
                <a:latin typeface="Arial"/>
                <a:ea typeface="宋体"/>
                <a:cs typeface="+mn-cs"/>
              </a:rPr>
              <a:t>Web Storage API</a:t>
            </a: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出现后</a:t>
            </a:r>
          </a:p>
        </p:txBody>
      </p:sp>
      <p:sp>
        <p:nvSpPr>
          <p:cNvPr id="9" name="文本框 8">
            <a:extLst>
              <a:ext uri="{FF2B5EF4-FFF2-40B4-BE49-F238E27FC236}">
                <a16:creationId xmlns:a16="http://schemas.microsoft.com/office/drawing/2014/main" id="{E41A97D9-1B57-4FBF-9CA6-C75C1641136B}"/>
              </a:ext>
            </a:extLst>
          </p:cNvPr>
          <p:cNvSpPr txBox="1"/>
          <p:nvPr/>
        </p:nvSpPr>
        <p:spPr>
          <a:xfrm>
            <a:off x="958408" y="2548440"/>
            <a:ext cx="7579605" cy="899670"/>
          </a:xfrm>
          <a:prstGeom prst="rect">
            <a:avLst/>
          </a:prstGeom>
          <a:noFill/>
        </p:spPr>
        <p:txBody>
          <a:bodyPr wrap="square" rtlCol="0">
            <a:spAutoFit/>
          </a:bodyPr>
          <a:lstStyle>
            <a:defPPr>
              <a:defRPr lang="zh-CN"/>
            </a:defPPr>
            <a:lvl1pPr>
              <a:lnSpc>
                <a:spcPts val="3300"/>
              </a:lnSpc>
              <a:defRPr sz="2400"/>
            </a:lvl1pPr>
          </a:lstStyle>
          <a:p>
            <a:pPr marL="342900" marR="0" lvl="0" indent="-342900" algn="l" defTabSz="914400" rtl="0" eaLnBrk="1" fontAlgn="auto" latinLnBrk="0" hangingPunct="1">
              <a:lnSpc>
                <a:spcPts val="33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远程</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Web</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服务器需要存储客户端和服务器交互使用的所有数据。</a:t>
            </a:r>
          </a:p>
        </p:txBody>
      </p:sp>
    </p:spTree>
    <p:extLst>
      <p:ext uri="{BB962C8B-B14F-4D97-AF65-F5344CB8AC3E}">
        <p14:creationId xmlns:p14="http://schemas.microsoft.com/office/powerpoint/2010/main" val="338130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747713" y="813909"/>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0" indent="-571500" eaLnBrk="1" hangingPunct="1">
              <a:buClr>
                <a:srgbClr val="C00000"/>
              </a:buClr>
              <a:buFont typeface="Wingdings" panose="05000000000000000000" pitchFamily="2" charset="2"/>
              <a:buChar char="p"/>
            </a:pPr>
            <a:r>
              <a:rPr lang="en-US" altLang="zh-CN" dirty="0"/>
              <a:t>Web Storage</a:t>
            </a:r>
            <a:r>
              <a:rPr lang="zh-CN" altLang="en-US" dirty="0"/>
              <a:t>与</a:t>
            </a:r>
            <a:r>
              <a:rPr lang="en-US" altLang="zh-CN" sz="3600" dirty="0"/>
              <a:t>cookie</a:t>
            </a:r>
            <a:r>
              <a:rPr lang="zh-CN" altLang="en-US" sz="3600" dirty="0"/>
              <a:t>的区别</a:t>
            </a:r>
            <a:endParaRPr lang="zh-CN" altLang="en-US" sz="3600" b="0" dirty="0"/>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graphicFrame>
        <p:nvGraphicFramePr>
          <p:cNvPr id="2" name="表格 3">
            <a:extLst>
              <a:ext uri="{FF2B5EF4-FFF2-40B4-BE49-F238E27FC236}">
                <a16:creationId xmlns:a16="http://schemas.microsoft.com/office/drawing/2014/main" id="{E31560F5-9C60-4ECF-863D-847DBD3D3FD3}"/>
              </a:ext>
            </a:extLst>
          </p:cNvPr>
          <p:cNvGraphicFramePr>
            <a:graphicFrameLocks noGrp="1"/>
          </p:cNvGraphicFramePr>
          <p:nvPr>
            <p:extLst>
              <p:ext uri="{D42A27DB-BD31-4B8C-83A1-F6EECF244321}">
                <p14:modId xmlns:p14="http://schemas.microsoft.com/office/powerpoint/2010/main" val="2148187755"/>
              </p:ext>
            </p:extLst>
          </p:nvPr>
        </p:nvGraphicFramePr>
        <p:xfrm>
          <a:off x="156570" y="1622459"/>
          <a:ext cx="8824509" cy="4773547"/>
        </p:xfrm>
        <a:graphic>
          <a:graphicData uri="http://schemas.openxmlformats.org/drawingml/2006/table">
            <a:tbl>
              <a:tblPr firstRow="1" bandRow="1">
                <a:tableStyleId>{5C22544A-7EE6-4342-B048-85BDC9FD1C3A}</a:tableStyleId>
              </a:tblPr>
              <a:tblGrid>
                <a:gridCol w="1420560">
                  <a:extLst>
                    <a:ext uri="{9D8B030D-6E8A-4147-A177-3AD203B41FA5}">
                      <a16:colId xmlns:a16="http://schemas.microsoft.com/office/drawing/2014/main" val="1268308788"/>
                    </a:ext>
                  </a:extLst>
                </a:gridCol>
                <a:gridCol w="4756558">
                  <a:extLst>
                    <a:ext uri="{9D8B030D-6E8A-4147-A177-3AD203B41FA5}">
                      <a16:colId xmlns:a16="http://schemas.microsoft.com/office/drawing/2014/main" val="3261798258"/>
                    </a:ext>
                  </a:extLst>
                </a:gridCol>
                <a:gridCol w="2647391">
                  <a:extLst>
                    <a:ext uri="{9D8B030D-6E8A-4147-A177-3AD203B41FA5}">
                      <a16:colId xmlns:a16="http://schemas.microsoft.com/office/drawing/2014/main" val="1540912391"/>
                    </a:ext>
                  </a:extLst>
                </a:gridCol>
              </a:tblGrid>
              <a:tr h="475867">
                <a:tc>
                  <a:txBody>
                    <a:bodyPr/>
                    <a:lstStyle/>
                    <a:p>
                      <a:pPr algn="ctr"/>
                      <a:endParaRPr lang="zh-CN" altLang="en-US" sz="24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Web Storage</a:t>
                      </a:r>
                      <a:endParaRPr lang="zh-CN" altLang="en-US" sz="24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cookie</a:t>
                      </a:r>
                      <a:endParaRPr lang="zh-CN" altLang="en-US" sz="2400" dirty="0">
                        <a:solidFill>
                          <a:schemeClr val="tx1"/>
                        </a:solidFill>
                      </a:endParaRPr>
                    </a:p>
                  </a:txBody>
                  <a:tcPr/>
                </a:tc>
                <a:extLst>
                  <a:ext uri="{0D108BD9-81ED-4DB2-BD59-A6C34878D82A}">
                    <a16:rowId xmlns:a16="http://schemas.microsoft.com/office/drawing/2014/main" val="1430946716"/>
                  </a:ext>
                </a:extLst>
              </a:tr>
              <a:tr h="370840">
                <a:tc>
                  <a:txBody>
                    <a:bodyPr/>
                    <a:lstStyle/>
                    <a:p>
                      <a:pPr algn="ctr"/>
                      <a:r>
                        <a:rPr lang="zh-CN" altLang="en-US" sz="2400" b="1" dirty="0"/>
                        <a:t>存储空间</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能够提供</a:t>
                      </a:r>
                      <a:r>
                        <a:rPr lang="en-US" altLang="zh-CN" sz="2400" dirty="0" err="1">
                          <a:solidFill>
                            <a:schemeClr val="tx1"/>
                          </a:solidFill>
                        </a:rPr>
                        <a:t>5M</a:t>
                      </a:r>
                      <a:r>
                        <a:rPr lang="zh-CN" altLang="en-US" sz="2400" dirty="0">
                          <a:solidFill>
                            <a:schemeClr val="tx1"/>
                          </a:solidFill>
                        </a:rPr>
                        <a:t>的存储空间（不同的浏览器不同）；</a:t>
                      </a:r>
                      <a:endParaRPr lang="en-US" altLang="zh-CN"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每个域（包括子域）都有独立的存储空间，各个存储空间是完全独立的，不会造成数据混淆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提供</a:t>
                      </a:r>
                      <a:r>
                        <a:rPr lang="en-US" altLang="zh-CN" sz="2400" dirty="0" err="1"/>
                        <a:t>4K</a:t>
                      </a:r>
                      <a:r>
                        <a:rPr lang="zh-CN" altLang="en-US" sz="2400" dirty="0"/>
                        <a:t>的空间</a:t>
                      </a:r>
                      <a:endParaRPr kumimoji="0" lang="en-US" altLang="zh-CN" sz="2400" b="0" i="0" u="none" strike="noStrike" cap="none" normalizeH="0" baseline="0" dirty="0">
                        <a:ln>
                          <a:noFill/>
                        </a:ln>
                        <a:solidFill>
                          <a:schemeClr val="tx1"/>
                        </a:solidFill>
                        <a:effectLst/>
                        <a:latin typeface="Verdana" pitchFamily="34" charset="0"/>
                        <a:ea typeface="宋体" pitchFamily="2" charset="-122"/>
                      </a:endParaRPr>
                    </a:p>
                  </a:txBody>
                  <a:tcPr/>
                </a:tc>
                <a:extLst>
                  <a:ext uri="{0D108BD9-81ED-4DB2-BD59-A6C34878D82A}">
                    <a16:rowId xmlns:a16="http://schemas.microsoft.com/office/drawing/2014/main" val="3268488816"/>
                  </a:ext>
                </a:extLst>
              </a:tr>
              <a:tr h="370840">
                <a:tc>
                  <a:txBody>
                    <a:bodyPr/>
                    <a:lstStyle/>
                    <a:p>
                      <a:pPr algn="ctr"/>
                      <a:r>
                        <a:rPr lang="zh-CN" altLang="en-US" sz="2400" b="1" dirty="0"/>
                        <a:t>与服务器端的交互</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数据存储仅仅是本地存储，不会和服务器发生任何交互</a:t>
                      </a:r>
                    </a:p>
                  </a:txBody>
                  <a:tcPr/>
                </a:tc>
                <a:tc>
                  <a:txBody>
                    <a:bodyPr/>
                    <a:lstStyle/>
                    <a:p>
                      <a:r>
                        <a:rPr lang="zh-CN" altLang="en-US" sz="2400" dirty="0"/>
                        <a:t>内容会随着请求一并发送到服务器</a:t>
                      </a:r>
                    </a:p>
                  </a:txBody>
                  <a:tcPr/>
                </a:tc>
                <a:extLst>
                  <a:ext uri="{0D108BD9-81ED-4DB2-BD59-A6C34878D82A}">
                    <a16:rowId xmlns:a16="http://schemas.microsoft.com/office/drawing/2014/main" val="3327217930"/>
                  </a:ext>
                </a:extLst>
              </a:tr>
              <a:tr h="370840">
                <a:tc>
                  <a:txBody>
                    <a:bodyPr/>
                    <a:lstStyle/>
                    <a:p>
                      <a:pPr algn="ctr"/>
                      <a:r>
                        <a:rPr lang="zh-CN" altLang="en-US" sz="2400" b="1" dirty="0"/>
                        <a:t>接口</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提供了许多丰富易用的接口，拥有</a:t>
                      </a:r>
                      <a:r>
                        <a:rPr lang="en-US" altLang="zh-CN" sz="2400" dirty="0" err="1">
                          <a:solidFill>
                            <a:schemeClr val="tx1"/>
                          </a:solidFill>
                        </a:rPr>
                        <a:t>setItem</a:t>
                      </a:r>
                      <a:r>
                        <a:rPr lang="zh-CN" altLang="en-US" sz="2400" dirty="0">
                          <a:solidFill>
                            <a:schemeClr val="tx1"/>
                          </a:solidFill>
                        </a:rPr>
                        <a:t>、</a:t>
                      </a:r>
                      <a:r>
                        <a:rPr lang="en-US" altLang="zh-CN" sz="2400" dirty="0" err="1">
                          <a:solidFill>
                            <a:schemeClr val="tx1"/>
                          </a:solidFill>
                        </a:rPr>
                        <a:t>removeItem</a:t>
                      </a:r>
                      <a:r>
                        <a:rPr lang="zh-CN" altLang="en-US" sz="2400" dirty="0">
                          <a:solidFill>
                            <a:schemeClr val="tx1"/>
                          </a:solidFill>
                        </a:rPr>
                        <a:t>、</a:t>
                      </a:r>
                      <a:r>
                        <a:rPr lang="en-US" altLang="zh-CN" sz="2400" dirty="0" err="1">
                          <a:solidFill>
                            <a:schemeClr val="tx1"/>
                          </a:solidFill>
                        </a:rPr>
                        <a:t>getItem</a:t>
                      </a:r>
                      <a:r>
                        <a:rPr lang="zh-CN" altLang="en-US" sz="2400" dirty="0">
                          <a:solidFill>
                            <a:schemeClr val="tx1"/>
                          </a:solidFill>
                        </a:rPr>
                        <a:t>、</a:t>
                      </a:r>
                      <a:r>
                        <a:rPr lang="en-US" altLang="zh-CN" sz="2400" dirty="0">
                          <a:solidFill>
                            <a:schemeClr val="tx1"/>
                          </a:solidFill>
                        </a:rPr>
                        <a:t>clear</a:t>
                      </a:r>
                      <a:r>
                        <a:rPr lang="zh-CN" altLang="en-US" sz="2400" dirty="0">
                          <a:solidFill>
                            <a:schemeClr val="tx1"/>
                          </a:solidFill>
                        </a:rPr>
                        <a:t>、</a:t>
                      </a:r>
                      <a:r>
                        <a:rPr lang="en-US" altLang="zh-CN" sz="2400" dirty="0">
                          <a:solidFill>
                            <a:schemeClr val="tx1"/>
                          </a:solidFill>
                        </a:rPr>
                        <a:t>key</a:t>
                      </a:r>
                      <a:r>
                        <a:rPr lang="zh-CN" altLang="en-US" sz="2400" dirty="0">
                          <a:solidFill>
                            <a:schemeClr val="tx1"/>
                          </a:solidFill>
                        </a:rPr>
                        <a:t>等方法，数据操作更简单</a:t>
                      </a:r>
                    </a:p>
                  </a:txBody>
                  <a:tcPr/>
                </a:tc>
                <a:tc>
                  <a:txBody>
                    <a:bodyPr/>
                    <a:lstStyle/>
                    <a:p>
                      <a:r>
                        <a:rPr lang="zh-CN" altLang="en-US" sz="2400" dirty="0"/>
                        <a:t>需要自己封装</a:t>
                      </a:r>
                      <a:r>
                        <a:rPr lang="en-US" altLang="zh-CN" sz="2400" dirty="0" err="1"/>
                        <a:t>setCookie</a:t>
                      </a:r>
                      <a:r>
                        <a:rPr lang="zh-CN" altLang="en-US" sz="2400" dirty="0"/>
                        <a:t>，</a:t>
                      </a:r>
                      <a:r>
                        <a:rPr lang="en-US" altLang="zh-CN" sz="2400" dirty="0" err="1"/>
                        <a:t>getCookie</a:t>
                      </a:r>
                      <a:br>
                        <a:rPr lang="en-US" altLang="zh-CN" sz="2400" dirty="0"/>
                      </a:br>
                      <a:endParaRPr lang="zh-CN" altLang="en-US" sz="2400" dirty="0"/>
                    </a:p>
                  </a:txBody>
                  <a:tcPr/>
                </a:tc>
                <a:extLst>
                  <a:ext uri="{0D108BD9-81ED-4DB2-BD59-A6C34878D82A}">
                    <a16:rowId xmlns:a16="http://schemas.microsoft.com/office/drawing/2014/main" val="3082292953"/>
                  </a:ext>
                </a:extLst>
              </a:tr>
            </a:tbl>
          </a:graphicData>
        </a:graphic>
      </p:graphicFrame>
    </p:spTree>
    <p:extLst>
      <p:ext uri="{BB962C8B-B14F-4D97-AF65-F5344CB8AC3E}">
        <p14:creationId xmlns:p14="http://schemas.microsoft.com/office/powerpoint/2010/main" val="126116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747713" y="813909"/>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0" indent="-571500" eaLnBrk="1" hangingPunct="1">
              <a:buClr>
                <a:srgbClr val="C00000"/>
              </a:buClr>
              <a:buFont typeface="Wingdings" panose="05000000000000000000" pitchFamily="2" charset="2"/>
              <a:buChar char="p"/>
            </a:pPr>
            <a:r>
              <a:rPr lang="zh-CN" altLang="en-US" dirty="0"/>
              <a:t>设置和获取数据</a:t>
            </a:r>
            <a:endParaRPr lang="zh-CN" altLang="en-US" sz="3600" b="0" dirty="0"/>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7CD16BCF-1890-40AC-A545-59C281E77C4F}"/>
              </a:ext>
            </a:extLst>
          </p:cNvPr>
          <p:cNvSpPr txBox="1"/>
          <p:nvPr/>
        </p:nvSpPr>
        <p:spPr>
          <a:xfrm>
            <a:off x="958410" y="1865510"/>
            <a:ext cx="7579605" cy="476477"/>
          </a:xfrm>
          <a:prstGeom prst="rect">
            <a:avLst/>
          </a:prstGeom>
          <a:noFill/>
        </p:spPr>
        <p:txBody>
          <a:bodyPr wrap="square" rtlCol="0">
            <a:spAutoFit/>
          </a:bodyPr>
          <a:lstStyle>
            <a:defPPr>
              <a:defRPr lang="zh-CN"/>
            </a:defPPr>
            <a:lvl1pPr>
              <a:lnSpc>
                <a:spcPts val="3300"/>
              </a:lnSpc>
              <a:defRPr sz="2400"/>
            </a:lvl1pPr>
          </a:lstStyle>
          <a:p>
            <a:pPr marL="342900" marR="0" lvl="0" indent="-342900" algn="l" defTabSz="914400" rtl="0" eaLnBrk="1" fontAlgn="auto" latinLnBrk="0" hangingPunct="1">
              <a:lnSpc>
                <a:spcPts val="3300"/>
              </a:lnSpc>
              <a:spcBef>
                <a:spcPts val="0"/>
              </a:spcBef>
              <a:spcAft>
                <a:spcPts val="0"/>
              </a:spcAft>
              <a:buClr>
                <a:srgbClr val="C00000"/>
              </a:buClr>
              <a:buSzTx/>
              <a:buFont typeface="Wingdings" panose="05000000000000000000" pitchFamily="2" charset="2"/>
              <a:buChar char="u"/>
              <a:tabLst/>
              <a:defRPr/>
            </a:pP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设置数据</a:t>
            </a:r>
          </a:p>
        </p:txBody>
      </p:sp>
      <p:sp>
        <p:nvSpPr>
          <p:cNvPr id="8" name="文本框 7">
            <a:extLst>
              <a:ext uri="{FF2B5EF4-FFF2-40B4-BE49-F238E27FC236}">
                <a16:creationId xmlns:a16="http://schemas.microsoft.com/office/drawing/2014/main" id="{C7A4BE12-61B9-497B-93AE-5A7DCB736063}"/>
              </a:ext>
            </a:extLst>
          </p:cNvPr>
          <p:cNvSpPr txBox="1"/>
          <p:nvPr/>
        </p:nvSpPr>
        <p:spPr>
          <a:xfrm>
            <a:off x="958409" y="4542608"/>
            <a:ext cx="7579605" cy="476477"/>
          </a:xfrm>
          <a:prstGeom prst="rect">
            <a:avLst/>
          </a:prstGeom>
          <a:noFill/>
        </p:spPr>
        <p:txBody>
          <a:bodyPr wrap="square" rtlCol="0">
            <a:spAutoFit/>
          </a:bodyPr>
          <a:lstStyle>
            <a:defPPr>
              <a:defRPr lang="zh-CN"/>
            </a:defPPr>
            <a:lvl1pPr>
              <a:lnSpc>
                <a:spcPts val="3300"/>
              </a:lnSpc>
              <a:defRPr sz="2400"/>
            </a:lvl1pPr>
          </a:lstStyle>
          <a:p>
            <a:pPr marL="342900" marR="0" lvl="0" indent="-342900" algn="l" defTabSz="914400" rtl="0" eaLnBrk="1" fontAlgn="auto" latinLnBrk="0" hangingPunct="1">
              <a:lnSpc>
                <a:spcPts val="3300"/>
              </a:lnSpc>
              <a:spcBef>
                <a:spcPts val="0"/>
              </a:spcBef>
              <a:spcAft>
                <a:spcPts val="0"/>
              </a:spcAft>
              <a:buClr>
                <a:srgbClr val="C00000"/>
              </a:buClr>
              <a:buSzTx/>
              <a:buFont typeface="Wingdings" panose="05000000000000000000" pitchFamily="2" charset="2"/>
              <a:buChar char="u"/>
              <a:tabLst/>
              <a:defRPr/>
            </a:pP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获取数据</a:t>
            </a:r>
          </a:p>
        </p:txBody>
      </p:sp>
      <p:pic>
        <p:nvPicPr>
          <p:cNvPr id="6" name="图片 5">
            <a:extLst>
              <a:ext uri="{FF2B5EF4-FFF2-40B4-BE49-F238E27FC236}">
                <a16:creationId xmlns:a16="http://schemas.microsoft.com/office/drawing/2014/main" id="{865185B1-59B2-467A-8832-CE95D05E002B}"/>
              </a:ext>
            </a:extLst>
          </p:cNvPr>
          <p:cNvPicPr>
            <a:picLocks noChangeAspect="1"/>
          </p:cNvPicPr>
          <p:nvPr/>
        </p:nvPicPr>
        <p:blipFill>
          <a:blip r:embed="rId2"/>
          <a:stretch>
            <a:fillRect/>
          </a:stretch>
        </p:blipFill>
        <p:spPr>
          <a:xfrm>
            <a:off x="0" y="2718034"/>
            <a:ext cx="9144000" cy="1257762"/>
          </a:xfrm>
          <a:prstGeom prst="rect">
            <a:avLst/>
          </a:prstGeom>
        </p:spPr>
      </p:pic>
      <p:pic>
        <p:nvPicPr>
          <p:cNvPr id="7" name="图片 6">
            <a:extLst>
              <a:ext uri="{FF2B5EF4-FFF2-40B4-BE49-F238E27FC236}">
                <a16:creationId xmlns:a16="http://schemas.microsoft.com/office/drawing/2014/main" id="{3A4252E4-E473-465C-8A26-49C07465C5B0}"/>
              </a:ext>
            </a:extLst>
          </p:cNvPr>
          <p:cNvPicPr>
            <a:picLocks noChangeAspect="1"/>
          </p:cNvPicPr>
          <p:nvPr/>
        </p:nvPicPr>
        <p:blipFill>
          <a:blip r:embed="rId3"/>
          <a:stretch>
            <a:fillRect/>
          </a:stretch>
        </p:blipFill>
        <p:spPr>
          <a:xfrm>
            <a:off x="0" y="5251438"/>
            <a:ext cx="9144000" cy="1203960"/>
          </a:xfrm>
          <a:prstGeom prst="rect">
            <a:avLst/>
          </a:prstGeom>
        </p:spPr>
      </p:pic>
    </p:spTree>
    <p:extLst>
      <p:ext uri="{BB962C8B-B14F-4D97-AF65-F5344CB8AC3E}">
        <p14:creationId xmlns:p14="http://schemas.microsoft.com/office/powerpoint/2010/main" val="1434642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747713" y="813909"/>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0" indent="-571500" eaLnBrk="1" hangingPunct="1">
              <a:buClr>
                <a:srgbClr val="C00000"/>
              </a:buClr>
              <a:buFont typeface="Wingdings" panose="05000000000000000000" pitchFamily="2" charset="2"/>
              <a:buChar char="p"/>
            </a:pPr>
            <a:r>
              <a:rPr lang="zh-CN" altLang="en-US" dirty="0"/>
              <a:t>封堵数据泄露</a:t>
            </a:r>
            <a:endParaRPr lang="zh-CN" altLang="en-US" sz="3600" b="0" dirty="0"/>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7" name="矩形: 圆角 6">
            <a:extLst>
              <a:ext uri="{FF2B5EF4-FFF2-40B4-BE49-F238E27FC236}">
                <a16:creationId xmlns:a16="http://schemas.microsoft.com/office/drawing/2014/main" id="{1A6BEC95-99D4-4F66-AFF9-67FA2170975A}"/>
              </a:ext>
            </a:extLst>
          </p:cNvPr>
          <p:cNvSpPr/>
          <p:nvPr/>
        </p:nvSpPr>
        <p:spPr bwMode="auto">
          <a:xfrm>
            <a:off x="872455" y="2111354"/>
            <a:ext cx="7399090" cy="1815753"/>
          </a:xfrm>
          <a:prstGeom prst="roundRect">
            <a:avLst/>
          </a:prstGeom>
          <a:noFill/>
          <a:ln w="9525" cap="flat" cmpd="sng" algn="ctr">
            <a:solidFill>
              <a:srgbClr val="00B0F0"/>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ts val="33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       对于设置到</a:t>
            </a:r>
            <a:r>
              <a:rPr kumimoji="0" lang="en-US" altLang="zh-CN" sz="2400" b="0" i="0" u="none" strike="noStrike" kern="1200" cap="none" spc="0" normalizeH="0" baseline="0" noProof="0" dirty="0" err="1">
                <a:ln>
                  <a:noFill/>
                </a:ln>
                <a:solidFill>
                  <a:srgbClr val="000000"/>
                </a:solidFill>
                <a:effectLst/>
                <a:uLnTx/>
                <a:uFillTx/>
                <a:latin typeface="Arial"/>
                <a:ea typeface="宋体"/>
                <a:cs typeface="+mn-cs"/>
              </a:rPr>
              <a:t>sessionStorage</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中的对象，只要浏览器窗口（或标签）不关闭他们就会一直存在。当用户关闭窗口或浏览器，</a:t>
            </a:r>
            <a:r>
              <a:rPr kumimoji="0" lang="en-US" altLang="zh-CN" sz="2400" b="0" i="0" u="none" strike="noStrike" kern="1200" cap="none" spc="0" normalizeH="0" baseline="0" noProof="0" dirty="0" err="1">
                <a:ln>
                  <a:noFill/>
                </a:ln>
                <a:solidFill>
                  <a:srgbClr val="000000"/>
                </a:solidFill>
                <a:effectLst/>
                <a:uLnTx/>
                <a:uFillTx/>
                <a:latin typeface="Arial"/>
                <a:ea typeface="宋体"/>
                <a:cs typeface="+mn-cs"/>
              </a:rPr>
              <a:t>sessionStorage</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数据将被清除。</a:t>
            </a:r>
            <a:endParaRPr kumimoji="0" lang="zh-CN" altLang="en-US" sz="2400" b="0" i="0" u="none" strike="noStrike" kern="1200" cap="none" spc="0" normalizeH="0" baseline="0" noProof="0" dirty="0">
              <a:ln>
                <a:noFill/>
              </a:ln>
              <a:solidFill>
                <a:srgbClr val="000000"/>
              </a:solidFill>
              <a:effectLst/>
              <a:uLnTx/>
              <a:uFillTx/>
              <a:latin typeface="宋体"/>
              <a:ea typeface="宋体"/>
              <a:cs typeface="+mn-cs"/>
            </a:endParaRPr>
          </a:p>
        </p:txBody>
      </p:sp>
    </p:spTree>
    <p:extLst>
      <p:ext uri="{BB962C8B-B14F-4D97-AF65-F5344CB8AC3E}">
        <p14:creationId xmlns:p14="http://schemas.microsoft.com/office/powerpoint/2010/main" val="1390302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99152" y="813909"/>
            <a:ext cx="9044848"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0" indent="-571500" eaLnBrk="1" hangingPunct="1">
              <a:buClr>
                <a:srgbClr val="C00000"/>
              </a:buClr>
              <a:buFont typeface="Wingdings" panose="05000000000000000000" pitchFamily="2" charset="2"/>
              <a:buChar char="p"/>
            </a:pPr>
            <a:r>
              <a:rPr lang="en-US" altLang="zh-CN" dirty="0" err="1"/>
              <a:t>localStorage</a:t>
            </a:r>
            <a:r>
              <a:rPr lang="zh-CN" altLang="en-US" dirty="0"/>
              <a:t>与</a:t>
            </a:r>
            <a:r>
              <a:rPr lang="en-US" altLang="zh-CN" sz="3600" dirty="0" err="1"/>
              <a:t>sessionStorage</a:t>
            </a:r>
            <a:r>
              <a:rPr lang="zh-CN" altLang="en-US" sz="3600" dirty="0"/>
              <a:t>的区别</a:t>
            </a:r>
            <a:endParaRPr lang="zh-CN" altLang="en-US" sz="3600" b="0" dirty="0"/>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graphicFrame>
        <p:nvGraphicFramePr>
          <p:cNvPr id="2" name="表格 3">
            <a:extLst>
              <a:ext uri="{FF2B5EF4-FFF2-40B4-BE49-F238E27FC236}">
                <a16:creationId xmlns:a16="http://schemas.microsoft.com/office/drawing/2014/main" id="{E31560F5-9C60-4ECF-863D-847DBD3D3FD3}"/>
              </a:ext>
            </a:extLst>
          </p:cNvPr>
          <p:cNvGraphicFramePr>
            <a:graphicFrameLocks noGrp="1"/>
          </p:cNvGraphicFramePr>
          <p:nvPr>
            <p:extLst>
              <p:ext uri="{D42A27DB-BD31-4B8C-83A1-F6EECF244321}">
                <p14:modId xmlns:p14="http://schemas.microsoft.com/office/powerpoint/2010/main" val="2535780973"/>
              </p:ext>
            </p:extLst>
          </p:nvPr>
        </p:nvGraphicFramePr>
        <p:xfrm>
          <a:off x="99152" y="3147577"/>
          <a:ext cx="8945695" cy="2761867"/>
        </p:xfrm>
        <a:graphic>
          <a:graphicData uri="http://schemas.openxmlformats.org/drawingml/2006/table">
            <a:tbl>
              <a:tblPr firstRow="1" bandRow="1">
                <a:tableStyleId>{5C22544A-7EE6-4342-B048-85BDC9FD1C3A}</a:tableStyleId>
              </a:tblPr>
              <a:tblGrid>
                <a:gridCol w="1208015">
                  <a:extLst>
                    <a:ext uri="{9D8B030D-6E8A-4147-A177-3AD203B41FA5}">
                      <a16:colId xmlns:a16="http://schemas.microsoft.com/office/drawing/2014/main" val="1268308788"/>
                    </a:ext>
                  </a:extLst>
                </a:gridCol>
                <a:gridCol w="3858935">
                  <a:extLst>
                    <a:ext uri="{9D8B030D-6E8A-4147-A177-3AD203B41FA5}">
                      <a16:colId xmlns:a16="http://schemas.microsoft.com/office/drawing/2014/main" val="3261798258"/>
                    </a:ext>
                  </a:extLst>
                </a:gridCol>
                <a:gridCol w="3878745">
                  <a:extLst>
                    <a:ext uri="{9D8B030D-6E8A-4147-A177-3AD203B41FA5}">
                      <a16:colId xmlns:a16="http://schemas.microsoft.com/office/drawing/2014/main" val="1540912391"/>
                    </a:ext>
                  </a:extLst>
                </a:gridCol>
              </a:tblGrid>
              <a:tr h="475867">
                <a:tc>
                  <a:txBody>
                    <a:bodyPr/>
                    <a:lstStyle/>
                    <a:p>
                      <a:pPr algn="ctr"/>
                      <a:endParaRPr lang="zh-CN" altLang="en-US" sz="24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a:solidFill>
                            <a:schemeClr val="tx1"/>
                          </a:solidFill>
                        </a:rPr>
                        <a:t>sessionStorage</a:t>
                      </a:r>
                      <a:endParaRPr lang="zh-CN" altLang="en-US" sz="24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a:solidFill>
                            <a:schemeClr val="tx1"/>
                          </a:solidFill>
                        </a:rPr>
                        <a:t>localStorage</a:t>
                      </a:r>
                      <a:endParaRPr lang="zh-CN" altLang="en-US" sz="2400" dirty="0">
                        <a:solidFill>
                          <a:schemeClr val="tx1"/>
                        </a:solidFill>
                      </a:endParaRPr>
                    </a:p>
                  </a:txBody>
                  <a:tcPr/>
                </a:tc>
                <a:extLst>
                  <a:ext uri="{0D108BD9-81ED-4DB2-BD59-A6C34878D82A}">
                    <a16:rowId xmlns:a16="http://schemas.microsoft.com/office/drawing/2014/main" val="1430946716"/>
                  </a:ext>
                </a:extLst>
              </a:tr>
              <a:tr h="370840">
                <a:tc>
                  <a:txBody>
                    <a:bodyPr/>
                    <a:lstStyle/>
                    <a:p>
                      <a:pPr algn="ctr"/>
                      <a:r>
                        <a:rPr lang="zh-CN" altLang="en-US" sz="2400" b="1" dirty="0"/>
                        <a:t>区别</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cap="none" normalizeH="0" baseline="0" dirty="0">
                          <a:ln>
                            <a:noFill/>
                          </a:ln>
                          <a:solidFill>
                            <a:schemeClr val="tx1"/>
                          </a:solidFill>
                          <a:effectLst/>
                          <a:latin typeface="Verdana" pitchFamily="34" charset="0"/>
                          <a:ea typeface="宋体" pitchFamily="2" charset="-122"/>
                        </a:rPr>
                        <a:t>数据会保存到存储它的窗口或标签页关闭时数据只会构建它们在窗口或者标签页内可见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cap="none" normalizeH="0" baseline="0" dirty="0">
                          <a:ln>
                            <a:noFill/>
                          </a:ln>
                          <a:solidFill>
                            <a:schemeClr val="tx1"/>
                          </a:solidFill>
                          <a:effectLst/>
                          <a:latin typeface="Verdana" pitchFamily="34" charset="0"/>
                          <a:ea typeface="宋体" pitchFamily="2" charset="-122"/>
                        </a:rPr>
                        <a:t>（浏览器刷新可以存储数据，浏览器关闭时不可以）</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数据的生命期比窗口或浏览器的生命期长，</a:t>
                      </a:r>
                      <a:endParaRPr lang="en-US" altLang="zh-CN"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数据可被同源的每个窗口或者标签页共享</a:t>
                      </a:r>
                      <a:endParaRPr kumimoji="0" lang="en-US" altLang="zh-CN" sz="2400" b="0" i="0" u="none" strike="noStrike" cap="none" normalizeH="0" baseline="0" dirty="0">
                        <a:ln>
                          <a:noFill/>
                        </a:ln>
                        <a:solidFill>
                          <a:schemeClr val="tx1"/>
                        </a:solidFill>
                        <a:effectLst/>
                        <a:latin typeface="Verdana" pitchFamily="34" charset="0"/>
                        <a:ea typeface="宋体" pitchFamily="2" charset="-122"/>
                      </a:endParaRPr>
                    </a:p>
                  </a:txBody>
                  <a:tcPr/>
                </a:tc>
                <a:extLst>
                  <a:ext uri="{0D108BD9-81ED-4DB2-BD59-A6C34878D82A}">
                    <a16:rowId xmlns:a16="http://schemas.microsoft.com/office/drawing/2014/main" val="3268488816"/>
                  </a:ext>
                </a:extLst>
              </a:tr>
            </a:tbl>
          </a:graphicData>
        </a:graphic>
      </p:graphicFrame>
      <p:sp>
        <p:nvSpPr>
          <p:cNvPr id="6" name="矩形: 圆角 5">
            <a:extLst>
              <a:ext uri="{FF2B5EF4-FFF2-40B4-BE49-F238E27FC236}">
                <a16:creationId xmlns:a16="http://schemas.microsoft.com/office/drawing/2014/main" id="{9A470806-5168-4E21-95EC-558DB10CD97A}"/>
              </a:ext>
            </a:extLst>
          </p:cNvPr>
          <p:cNvSpPr/>
          <p:nvPr/>
        </p:nvSpPr>
        <p:spPr bwMode="auto">
          <a:xfrm>
            <a:off x="731255" y="1832223"/>
            <a:ext cx="7399090" cy="892174"/>
          </a:xfrm>
          <a:prstGeom prst="roundRect">
            <a:avLst/>
          </a:prstGeom>
          <a:noFill/>
          <a:ln w="9525" cap="flat" cmpd="sng" algn="ctr">
            <a:solidFill>
              <a:srgbClr val="00B0F0"/>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ts val="3300"/>
              </a:lnSpc>
              <a:spcBef>
                <a:spcPct val="0"/>
              </a:spcBef>
              <a:spcAft>
                <a:spcPct val="0"/>
              </a:spcAft>
              <a:buClrTx/>
              <a:buSzTx/>
              <a:buFontTx/>
              <a:buNone/>
              <a:tabLst/>
              <a:defRPr/>
            </a:pPr>
            <a:r>
              <a:rPr lang="en-US" altLang="zh-CN" sz="2400" dirty="0">
                <a:solidFill>
                  <a:srgbClr val="000000"/>
                </a:solidFill>
                <a:latin typeface="Arial"/>
                <a:ea typeface="宋体"/>
              </a:rPr>
              <a:t>        </a:t>
            </a:r>
            <a:r>
              <a:rPr kumimoji="0" lang="en-US" altLang="zh-CN" sz="2400" b="0" i="0" u="none" strike="noStrike" kern="1200" cap="none" spc="0" normalizeH="0" baseline="0" noProof="0" dirty="0" err="1">
                <a:ln>
                  <a:noFill/>
                </a:ln>
                <a:solidFill>
                  <a:srgbClr val="000000"/>
                </a:solidFill>
                <a:effectLst/>
                <a:uLnTx/>
                <a:uFillTx/>
                <a:latin typeface="Arial"/>
                <a:ea typeface="宋体"/>
                <a:cs typeface="+mn-cs"/>
              </a:rPr>
              <a:t>WebStorage</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提供两种类型的</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API</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 </a:t>
            </a:r>
            <a:r>
              <a:rPr kumimoji="0" lang="en-US" altLang="zh-CN" sz="2400" b="0" i="0" u="none" strike="noStrike" kern="1200" cap="none" spc="0" normalizeH="0" baseline="0" noProof="0" dirty="0" err="1">
                <a:ln>
                  <a:noFill/>
                </a:ln>
                <a:solidFill>
                  <a:srgbClr val="000000"/>
                </a:solidFill>
                <a:effectLst/>
                <a:uLnTx/>
                <a:uFillTx/>
                <a:latin typeface="Arial"/>
                <a:ea typeface="宋体"/>
                <a:cs typeface="+mn-cs"/>
              </a:rPr>
              <a:t>localStorage</a:t>
            </a:r>
            <a:r>
              <a:rPr kumimoji="0" lang="zh-CN" altLang="en-US" sz="2400" b="0" i="0" u="none" strike="noStrike" kern="1200" cap="none" spc="0" normalizeH="0" baseline="0" noProof="0" dirty="0">
                <a:ln>
                  <a:noFill/>
                </a:ln>
                <a:solidFill>
                  <a:srgbClr val="000000"/>
                </a:solidFill>
                <a:effectLst/>
                <a:uLnTx/>
                <a:uFillTx/>
                <a:latin typeface="Arial"/>
                <a:ea typeface="宋体"/>
                <a:cs typeface="+mn-cs"/>
              </a:rPr>
              <a:t>和</a:t>
            </a:r>
            <a:r>
              <a:rPr kumimoji="0" lang="en-US" altLang="zh-CN" sz="2400" b="0" i="0" u="none" strike="noStrike" kern="1200" cap="none" spc="0" normalizeH="0" baseline="0" noProof="0" dirty="0" err="1">
                <a:ln>
                  <a:noFill/>
                </a:ln>
                <a:solidFill>
                  <a:srgbClr val="000000"/>
                </a:solidFill>
                <a:effectLst/>
                <a:uLnTx/>
                <a:uFillTx/>
                <a:latin typeface="Arial"/>
                <a:ea typeface="宋体"/>
                <a:cs typeface="+mn-cs"/>
              </a:rPr>
              <a:t>sessionStorage</a:t>
            </a:r>
            <a:endParaRPr kumimoji="0" lang="zh-CN" altLang="en-US" sz="2400" b="0" i="0" u="none" strike="noStrike" kern="1200" cap="none" spc="0" normalizeH="0" baseline="0" noProof="0" dirty="0">
              <a:ln>
                <a:noFill/>
              </a:ln>
              <a:solidFill>
                <a:srgbClr val="000000"/>
              </a:solidFill>
              <a:effectLst/>
              <a:uLnTx/>
              <a:uFillTx/>
              <a:latin typeface="宋体"/>
              <a:ea typeface="宋体"/>
              <a:cs typeface="+mn-cs"/>
            </a:endParaRPr>
          </a:p>
        </p:txBody>
      </p:sp>
    </p:spTree>
    <p:extLst>
      <p:ext uri="{BB962C8B-B14F-4D97-AF65-F5344CB8AC3E}">
        <p14:creationId xmlns:p14="http://schemas.microsoft.com/office/powerpoint/2010/main" val="1857710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385895" y="813909"/>
            <a:ext cx="864066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0" indent="-571500" eaLnBrk="1" hangingPunct="1">
              <a:buClr>
                <a:srgbClr val="C00000"/>
              </a:buClr>
              <a:buFont typeface="Wingdings" panose="05000000000000000000" pitchFamily="2" charset="2"/>
              <a:buChar char="p"/>
            </a:pPr>
            <a:r>
              <a:rPr lang="en-US" altLang="zh-CN" dirty="0"/>
              <a:t>Web Storage API</a:t>
            </a:r>
            <a:r>
              <a:rPr lang="zh-CN" altLang="en-US" dirty="0"/>
              <a:t>的其他特性和函数</a:t>
            </a:r>
            <a:endParaRPr lang="zh-CN" altLang="en-US" sz="3600" b="0" dirty="0"/>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pic>
        <p:nvPicPr>
          <p:cNvPr id="2" name="图片 1">
            <a:extLst>
              <a:ext uri="{FF2B5EF4-FFF2-40B4-BE49-F238E27FC236}">
                <a16:creationId xmlns:a16="http://schemas.microsoft.com/office/drawing/2014/main" id="{56E2F4CC-F399-44DF-8D6F-FC5F6DF73DB1}"/>
              </a:ext>
            </a:extLst>
          </p:cNvPr>
          <p:cNvPicPr>
            <a:picLocks noChangeAspect="1"/>
          </p:cNvPicPr>
          <p:nvPr/>
        </p:nvPicPr>
        <p:blipFill>
          <a:blip r:embed="rId2"/>
          <a:stretch>
            <a:fillRect/>
          </a:stretch>
        </p:blipFill>
        <p:spPr>
          <a:xfrm>
            <a:off x="0" y="1797287"/>
            <a:ext cx="9144000" cy="4709160"/>
          </a:xfrm>
          <a:prstGeom prst="rect">
            <a:avLst/>
          </a:prstGeom>
        </p:spPr>
      </p:pic>
    </p:spTree>
    <p:extLst>
      <p:ext uri="{BB962C8B-B14F-4D97-AF65-F5344CB8AC3E}">
        <p14:creationId xmlns:p14="http://schemas.microsoft.com/office/powerpoint/2010/main" val="305841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71B96B4-AA70-41AF-9958-9FF562B11562}"/>
              </a:ext>
            </a:extLst>
          </p:cNvPr>
          <p:cNvSpPr txBox="1">
            <a:spLocks noChangeArrowheads="1"/>
          </p:cNvSpPr>
          <p:nvPr/>
        </p:nvSpPr>
        <p:spPr bwMode="auto">
          <a:xfrm>
            <a:off x="973123" y="1769999"/>
            <a:ext cx="7172587"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第十二章 构建离线</a:t>
            </a:r>
            <a:r>
              <a:rPr kumimoji="0" lang="en-US" altLang="zh-CN" sz="4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Web</a:t>
            </a:r>
            <a:r>
              <a:rPr kumimoji="0" lang="zh-CN" altLang="en-US" sz="4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应用</a:t>
            </a:r>
          </a:p>
        </p:txBody>
      </p:sp>
      <p:sp>
        <p:nvSpPr>
          <p:cNvPr id="3" name="页脚占位符 2">
            <a:extLst>
              <a:ext uri="{FF2B5EF4-FFF2-40B4-BE49-F238E27FC236}">
                <a16:creationId xmlns:a16="http://schemas.microsoft.com/office/drawing/2014/main" id="{FEE2E5F7-8886-41EA-9689-CD244A83BFD6}"/>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18437" name="灯片编号占位符 3">
            <a:extLst>
              <a:ext uri="{FF2B5EF4-FFF2-40B4-BE49-F238E27FC236}">
                <a16:creationId xmlns:a16="http://schemas.microsoft.com/office/drawing/2014/main" id="{3134749C-24BB-4D83-81CA-CD6F8D2D807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875C348-A130-42DE-9258-5B83379106D0}"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93788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E9EF5-4B49-4815-ADC3-746BDD0FC377}"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ph type="title"/>
          </p:nvPr>
        </p:nvSpPr>
        <p:spPr bwMode="auto">
          <a:xfrm>
            <a:off x="457200" y="758825"/>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571500" indent="-571500" eaLnBrk="1" hangingPunct="1">
              <a:buClr>
                <a:srgbClr val="C00000"/>
              </a:buClr>
              <a:buFont typeface="Wingdings" panose="05000000000000000000" pitchFamily="2" charset="2"/>
              <a:buChar char="p"/>
            </a:pPr>
            <a:r>
              <a:rPr lang="en-US" altLang="zh-CN" sz="3600" b="0" dirty="0" err="1"/>
              <a:t>HTML5</a:t>
            </a:r>
            <a:r>
              <a:rPr lang="zh-CN" altLang="en-US" sz="3600" b="0" dirty="0"/>
              <a:t>离线</a:t>
            </a:r>
            <a:r>
              <a:rPr lang="en-US" altLang="zh-CN" sz="3600" b="0" dirty="0"/>
              <a:t>Web</a:t>
            </a:r>
            <a:r>
              <a:rPr lang="zh-CN" altLang="en-US" sz="3600" b="0" dirty="0"/>
              <a:t>应用概述</a:t>
            </a:r>
          </a:p>
        </p:txBody>
      </p:sp>
      <p:sp>
        <p:nvSpPr>
          <p:cNvPr id="6" name="矩形: 圆角 5">
            <a:extLst>
              <a:ext uri="{FF2B5EF4-FFF2-40B4-BE49-F238E27FC236}">
                <a16:creationId xmlns:a16="http://schemas.microsoft.com/office/drawing/2014/main" id="{3D5452BA-17A6-4264-A484-4BEB7C02671E}"/>
              </a:ext>
            </a:extLst>
          </p:cNvPr>
          <p:cNvSpPr/>
          <p:nvPr/>
        </p:nvSpPr>
        <p:spPr bwMode="auto">
          <a:xfrm>
            <a:off x="872455" y="1883394"/>
            <a:ext cx="7399090" cy="1317646"/>
          </a:xfrm>
          <a:prstGeom prst="roundRect">
            <a:avLst/>
          </a:prstGeom>
          <a:noFill/>
          <a:ln w="9525" cap="flat" cmpd="sng" algn="ctr">
            <a:solidFill>
              <a:srgbClr val="00B0F0"/>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fontAlgn="base">
              <a:lnSpc>
                <a:spcPts val="3300"/>
              </a:lnSpc>
              <a:spcBef>
                <a:spcPct val="0"/>
              </a:spcBef>
              <a:spcAft>
                <a:spcPct val="0"/>
              </a:spcAft>
            </a:pPr>
            <a:r>
              <a:rPr lang="en-US" altLang="zh-CN" sz="2400" dirty="0"/>
              <a:t>        </a:t>
            </a:r>
            <a:r>
              <a:rPr lang="en-US" altLang="zh-CN" sz="2400" dirty="0" err="1"/>
              <a:t>HTML5</a:t>
            </a:r>
            <a:r>
              <a:rPr lang="zh-CN" altLang="en-US" sz="2400" dirty="0"/>
              <a:t>新增了离线应用，离线应用使得我们可以在网页或应用在没有网络的情况下依然可以使用。</a:t>
            </a:r>
          </a:p>
        </p:txBody>
      </p:sp>
      <p:sp>
        <p:nvSpPr>
          <p:cNvPr id="7" name="矩形: 圆角 6">
            <a:extLst>
              <a:ext uri="{FF2B5EF4-FFF2-40B4-BE49-F238E27FC236}">
                <a16:creationId xmlns:a16="http://schemas.microsoft.com/office/drawing/2014/main" id="{0C8FE9AF-92BB-4ACD-863C-9FF3AA259BD1}"/>
              </a:ext>
            </a:extLst>
          </p:cNvPr>
          <p:cNvSpPr/>
          <p:nvPr/>
        </p:nvSpPr>
        <p:spPr bwMode="auto">
          <a:xfrm>
            <a:off x="872455" y="4379288"/>
            <a:ext cx="7399090" cy="2058997"/>
          </a:xfrm>
          <a:prstGeom prst="roundRect">
            <a:avLst/>
          </a:prstGeom>
          <a:noFill/>
          <a:ln w="9525" cap="flat" cmpd="sng" algn="ctr">
            <a:solidFill>
              <a:srgbClr val="00B0F0"/>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342900" lvl="0" indent="-342900" fontAlgn="base">
              <a:lnSpc>
                <a:spcPts val="3300"/>
              </a:lnSpc>
              <a:spcBef>
                <a:spcPct val="0"/>
              </a:spcBef>
              <a:spcAft>
                <a:spcPct val="0"/>
              </a:spcAft>
              <a:buFont typeface="Arial" panose="020B0604020202020204" pitchFamily="34" charset="0"/>
              <a:buChar char="•"/>
            </a:pPr>
            <a:r>
              <a:rPr lang="zh-CN" altLang="en-US" sz="2400" dirty="0"/>
              <a:t>阅读和撰写电子邮件</a:t>
            </a:r>
            <a:endParaRPr lang="en-US" altLang="zh-CN" sz="2400" dirty="0"/>
          </a:p>
          <a:p>
            <a:pPr marL="342900" lvl="0" indent="-342900" fontAlgn="base">
              <a:lnSpc>
                <a:spcPts val="3300"/>
              </a:lnSpc>
              <a:spcBef>
                <a:spcPct val="0"/>
              </a:spcBef>
              <a:spcAft>
                <a:spcPct val="0"/>
              </a:spcAft>
              <a:buFont typeface="Arial" panose="020B0604020202020204" pitchFamily="34" charset="0"/>
              <a:buChar char="•"/>
            </a:pPr>
            <a:r>
              <a:rPr lang="zh-CN" altLang="en-US" sz="2400" dirty="0"/>
              <a:t>编辑文档</a:t>
            </a:r>
            <a:endParaRPr lang="en-US" altLang="zh-CN" sz="2400" dirty="0"/>
          </a:p>
          <a:p>
            <a:pPr marL="342900" lvl="0" indent="-342900" fontAlgn="base">
              <a:lnSpc>
                <a:spcPts val="3300"/>
              </a:lnSpc>
              <a:spcBef>
                <a:spcPct val="0"/>
              </a:spcBef>
              <a:spcAft>
                <a:spcPct val="0"/>
              </a:spcAft>
              <a:buFont typeface="Arial" panose="020B0604020202020204" pitchFamily="34" charset="0"/>
              <a:buChar char="•"/>
            </a:pPr>
            <a:r>
              <a:rPr lang="zh-CN" altLang="en-US" sz="2400" dirty="0"/>
              <a:t>编辑和显示演示文档</a:t>
            </a:r>
            <a:endParaRPr lang="en-US" altLang="zh-CN" sz="2400" dirty="0"/>
          </a:p>
          <a:p>
            <a:pPr marL="342900" lvl="0" indent="-342900" fontAlgn="base">
              <a:lnSpc>
                <a:spcPts val="3300"/>
              </a:lnSpc>
              <a:spcBef>
                <a:spcPct val="0"/>
              </a:spcBef>
              <a:spcAft>
                <a:spcPct val="0"/>
              </a:spcAft>
              <a:buFont typeface="Arial" panose="020B0604020202020204" pitchFamily="34" charset="0"/>
              <a:buChar char="•"/>
            </a:pPr>
            <a:r>
              <a:rPr lang="zh-CN" altLang="en-US" sz="2400" dirty="0"/>
              <a:t>创建待办事宜列表</a:t>
            </a:r>
          </a:p>
        </p:txBody>
      </p:sp>
      <p:sp>
        <p:nvSpPr>
          <p:cNvPr id="2" name="文本框 1">
            <a:extLst>
              <a:ext uri="{FF2B5EF4-FFF2-40B4-BE49-F238E27FC236}">
                <a16:creationId xmlns:a16="http://schemas.microsoft.com/office/drawing/2014/main" id="{2093AE31-00E2-42DC-996D-146F9FB6100E}"/>
              </a:ext>
            </a:extLst>
          </p:cNvPr>
          <p:cNvSpPr txBox="1"/>
          <p:nvPr/>
        </p:nvSpPr>
        <p:spPr>
          <a:xfrm>
            <a:off x="872455" y="3756580"/>
            <a:ext cx="3257623" cy="461665"/>
          </a:xfrm>
          <a:prstGeom prst="rect">
            <a:avLst/>
          </a:prstGeom>
          <a:noFill/>
        </p:spPr>
        <p:txBody>
          <a:bodyPr wrap="none" rtlCol="0">
            <a:spAutoFit/>
          </a:bodyPr>
          <a:lstStyle/>
          <a:p>
            <a:pPr marL="285750" indent="-285750">
              <a:buClr>
                <a:srgbClr val="C00000"/>
              </a:buClr>
              <a:buFont typeface="Wingdings" panose="05000000000000000000" pitchFamily="2" charset="2"/>
              <a:buChar char="u"/>
            </a:pPr>
            <a:r>
              <a:rPr lang="zh-CN" altLang="en-US" sz="2400" dirty="0"/>
              <a:t>离线应用的适用场景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457199" y="758825"/>
            <a:ext cx="8628611"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0" indent="-571500" eaLnBrk="1" hangingPunct="1">
              <a:buClr>
                <a:srgbClr val="C00000"/>
              </a:buClr>
              <a:buFont typeface="Wingdings" panose="05000000000000000000" pitchFamily="2" charset="2"/>
              <a:buChar char="p"/>
            </a:pPr>
            <a:r>
              <a:rPr lang="en-US" altLang="zh-CN" dirty="0"/>
              <a:t> </a:t>
            </a:r>
            <a:r>
              <a:rPr lang="en-US" altLang="zh-CN" sz="4000" dirty="0"/>
              <a:t>Web Worker</a:t>
            </a:r>
            <a:endParaRPr lang="zh-CN" altLang="en-US" sz="3600" b="0" dirty="0"/>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898989"/>
              </a:solidFill>
              <a:effectLst/>
              <a:uLnTx/>
              <a:uFillTx/>
              <a:latin typeface="Verdana" panose="020B0604030504040204" pitchFamily="34" charset="0"/>
              <a:ea typeface="宋体" panose="02010600030101010101" pitchFamily="2" charset="-122"/>
              <a:cs typeface="+mn-cs"/>
            </a:endParaRPr>
          </a:p>
        </p:txBody>
      </p:sp>
      <p:sp>
        <p:nvSpPr>
          <p:cNvPr id="4" name="矩形: 圆角 3">
            <a:extLst>
              <a:ext uri="{FF2B5EF4-FFF2-40B4-BE49-F238E27FC236}">
                <a16:creationId xmlns:a16="http://schemas.microsoft.com/office/drawing/2014/main" id="{9CDFBE3B-138B-40E3-A992-1342B542B023}"/>
              </a:ext>
            </a:extLst>
          </p:cNvPr>
          <p:cNvSpPr/>
          <p:nvPr/>
        </p:nvSpPr>
        <p:spPr bwMode="auto">
          <a:xfrm>
            <a:off x="869280" y="2305612"/>
            <a:ext cx="7399090" cy="914400"/>
          </a:xfrm>
          <a:prstGeom prst="roundRect">
            <a:avLst/>
          </a:prstGeom>
          <a:noFill/>
          <a:ln w="9525" cap="flat" cmpd="sng" algn="ctr">
            <a:solidFill>
              <a:srgbClr val="00B0F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ts val="33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Verdana" pitchFamily="34" charset="0"/>
                <a:ea typeface="宋体" pitchFamily="2" charset="-122"/>
              </a:rPr>
              <a:t>      JavaScript</a:t>
            </a:r>
            <a:r>
              <a:rPr kumimoji="0" lang="zh-CN" altLang="en-US" sz="2400" b="0" i="0" u="none" strike="noStrike" cap="none" normalizeH="0" baseline="0" dirty="0">
                <a:ln>
                  <a:noFill/>
                </a:ln>
                <a:solidFill>
                  <a:schemeClr val="tx1"/>
                </a:solidFill>
                <a:effectLst/>
                <a:latin typeface="Verdana" pitchFamily="34" charset="0"/>
                <a:ea typeface="宋体" pitchFamily="2" charset="-122"/>
              </a:rPr>
              <a:t>是单线程的，因此某个计算持续时间较长，就会出现网页假死现象。</a:t>
            </a:r>
          </a:p>
        </p:txBody>
      </p:sp>
      <p:sp>
        <p:nvSpPr>
          <p:cNvPr id="5" name="文本框 4">
            <a:extLst>
              <a:ext uri="{FF2B5EF4-FFF2-40B4-BE49-F238E27FC236}">
                <a16:creationId xmlns:a16="http://schemas.microsoft.com/office/drawing/2014/main" id="{9E245CA2-A0D5-444C-9E64-46A3F6521331}"/>
              </a:ext>
            </a:extLst>
          </p:cNvPr>
          <p:cNvSpPr txBox="1"/>
          <p:nvPr/>
        </p:nvSpPr>
        <p:spPr>
          <a:xfrm>
            <a:off x="796955" y="1651000"/>
            <a:ext cx="1149674" cy="461665"/>
          </a:xfrm>
          <a:prstGeom prst="rect">
            <a:avLst/>
          </a:prstGeom>
          <a:noFill/>
        </p:spPr>
        <p:txBody>
          <a:bodyPr wrap="none" rtlCol="0">
            <a:spAutoFit/>
          </a:bodyPr>
          <a:lstStyle/>
          <a:p>
            <a:pPr marL="342900" indent="-342900">
              <a:buClr>
                <a:srgbClr val="C00000"/>
              </a:buClr>
              <a:buFont typeface="Wingdings" panose="05000000000000000000" pitchFamily="2" charset="2"/>
              <a:buChar char="p"/>
            </a:pPr>
            <a:r>
              <a:rPr lang="zh-CN" altLang="en-US" sz="2400" b="1" dirty="0"/>
              <a:t>问题</a:t>
            </a:r>
          </a:p>
        </p:txBody>
      </p:sp>
      <p:sp>
        <p:nvSpPr>
          <p:cNvPr id="9" name="矩形: 圆角 8">
            <a:extLst>
              <a:ext uri="{FF2B5EF4-FFF2-40B4-BE49-F238E27FC236}">
                <a16:creationId xmlns:a16="http://schemas.microsoft.com/office/drawing/2014/main" id="{95C2071E-E74F-4EAD-9929-CC1E451A61E8}"/>
              </a:ext>
            </a:extLst>
          </p:cNvPr>
          <p:cNvSpPr/>
          <p:nvPr/>
        </p:nvSpPr>
        <p:spPr bwMode="auto">
          <a:xfrm>
            <a:off x="872455" y="4369353"/>
            <a:ext cx="7399090" cy="914400"/>
          </a:xfrm>
          <a:prstGeom prst="roundRect">
            <a:avLst/>
          </a:prstGeom>
          <a:noFill/>
          <a:ln w="9525" cap="flat" cmpd="sng" algn="ctr">
            <a:solidFill>
              <a:srgbClr val="00B0F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ts val="33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Verdana" pitchFamily="34" charset="0"/>
                <a:ea typeface="宋体" pitchFamily="2" charset="-122"/>
              </a:rPr>
              <a:t>      </a:t>
            </a:r>
            <a:r>
              <a:rPr kumimoji="0" lang="en-US" altLang="zh-CN" sz="2400" b="0" i="0" u="none" strike="noStrike" cap="none" normalizeH="0" baseline="0" dirty="0" err="1">
                <a:ln>
                  <a:noFill/>
                </a:ln>
                <a:solidFill>
                  <a:schemeClr val="tx1"/>
                </a:solidFill>
                <a:effectLst/>
                <a:latin typeface="Verdana" pitchFamily="34" charset="0"/>
                <a:ea typeface="宋体" pitchFamily="2" charset="-122"/>
              </a:rPr>
              <a:t>HTML5</a:t>
            </a:r>
            <a:r>
              <a:rPr kumimoji="0" lang="zh-CN" altLang="en-US" sz="2400" b="0" i="0" u="none" strike="noStrike" cap="none" normalizeH="0" baseline="0" dirty="0">
                <a:ln>
                  <a:noFill/>
                </a:ln>
                <a:solidFill>
                  <a:schemeClr val="tx1"/>
                </a:solidFill>
                <a:effectLst/>
                <a:latin typeface="Verdana" pitchFamily="34" charset="0"/>
                <a:ea typeface="宋体" pitchFamily="2" charset="-122"/>
              </a:rPr>
              <a:t>的</a:t>
            </a:r>
            <a:r>
              <a:rPr kumimoji="0" lang="en-US" altLang="zh-CN" sz="2400" b="0" i="0" u="none" strike="noStrike" cap="none" normalizeH="0" baseline="0" dirty="0">
                <a:ln>
                  <a:noFill/>
                </a:ln>
                <a:solidFill>
                  <a:schemeClr val="tx1"/>
                </a:solidFill>
                <a:effectLst/>
                <a:latin typeface="Verdana" pitchFamily="34" charset="0"/>
                <a:ea typeface="宋体" pitchFamily="2" charset="-122"/>
              </a:rPr>
              <a:t>Web Workers</a:t>
            </a:r>
            <a:r>
              <a:rPr kumimoji="0" lang="zh-CN" altLang="en-US" sz="2400" b="0" i="0" u="none" strike="noStrike" cap="none" normalizeH="0" baseline="0" dirty="0">
                <a:ln>
                  <a:noFill/>
                </a:ln>
                <a:solidFill>
                  <a:schemeClr val="tx1"/>
                </a:solidFill>
                <a:effectLst/>
                <a:latin typeface="Verdana" pitchFamily="34" charset="0"/>
                <a:ea typeface="宋体" pitchFamily="2" charset="-122"/>
              </a:rPr>
              <a:t>可以让</a:t>
            </a:r>
            <a:r>
              <a:rPr kumimoji="0" lang="en-US" altLang="zh-CN" sz="2400" b="0" i="0" u="none" strike="noStrike" cap="none" normalizeH="0" baseline="0" dirty="0">
                <a:ln>
                  <a:noFill/>
                </a:ln>
                <a:solidFill>
                  <a:schemeClr val="tx1"/>
                </a:solidFill>
                <a:effectLst/>
                <a:latin typeface="Verdana" pitchFamily="34" charset="0"/>
                <a:ea typeface="宋体" pitchFamily="2" charset="-122"/>
              </a:rPr>
              <a:t>Web</a:t>
            </a:r>
            <a:r>
              <a:rPr kumimoji="0" lang="zh-CN" altLang="en-US" sz="2400" b="0" i="0" u="none" strike="noStrike" cap="none" normalizeH="0" baseline="0" dirty="0">
                <a:ln>
                  <a:noFill/>
                </a:ln>
                <a:solidFill>
                  <a:schemeClr val="tx1"/>
                </a:solidFill>
                <a:effectLst/>
                <a:latin typeface="Verdana" pitchFamily="34" charset="0"/>
                <a:ea typeface="宋体" pitchFamily="2" charset="-122"/>
              </a:rPr>
              <a:t>应用程序具备后台处理能力，具有很好地多线程支持能力。</a:t>
            </a:r>
          </a:p>
        </p:txBody>
      </p:sp>
      <p:sp>
        <p:nvSpPr>
          <p:cNvPr id="10" name="文本框 9">
            <a:extLst>
              <a:ext uri="{FF2B5EF4-FFF2-40B4-BE49-F238E27FC236}">
                <a16:creationId xmlns:a16="http://schemas.microsoft.com/office/drawing/2014/main" id="{7F35005B-78C2-4C37-9F7C-ECEB1FD9E0B7}"/>
              </a:ext>
            </a:extLst>
          </p:cNvPr>
          <p:cNvSpPr txBox="1"/>
          <p:nvPr/>
        </p:nvSpPr>
        <p:spPr>
          <a:xfrm>
            <a:off x="796955" y="3723867"/>
            <a:ext cx="1149674" cy="461665"/>
          </a:xfrm>
          <a:prstGeom prst="rect">
            <a:avLst/>
          </a:prstGeom>
          <a:noFill/>
        </p:spPr>
        <p:txBody>
          <a:bodyPr wrap="none" rtlCol="0">
            <a:spAutoFit/>
          </a:bodyPr>
          <a:lstStyle/>
          <a:p>
            <a:pPr marL="342900" indent="-342900">
              <a:buClr>
                <a:srgbClr val="C00000"/>
              </a:buClr>
              <a:buFont typeface="Wingdings" panose="05000000000000000000" pitchFamily="2" charset="2"/>
              <a:buChar char="p"/>
            </a:pPr>
            <a:r>
              <a:rPr lang="zh-CN" altLang="en-US" sz="2400" b="1" dirty="0"/>
              <a:t>解决</a:t>
            </a:r>
          </a:p>
        </p:txBody>
      </p:sp>
      <p:sp>
        <p:nvSpPr>
          <p:cNvPr id="12" name="文本框 11">
            <a:extLst>
              <a:ext uri="{FF2B5EF4-FFF2-40B4-BE49-F238E27FC236}">
                <a16:creationId xmlns:a16="http://schemas.microsoft.com/office/drawing/2014/main" id="{85345AE4-E03B-4D4B-B41C-4C087272E4DD}"/>
              </a:ext>
            </a:extLst>
          </p:cNvPr>
          <p:cNvSpPr txBox="1"/>
          <p:nvPr/>
        </p:nvSpPr>
        <p:spPr>
          <a:xfrm>
            <a:off x="796955" y="5769578"/>
            <a:ext cx="5882572" cy="461665"/>
          </a:xfrm>
          <a:prstGeom prst="rect">
            <a:avLst/>
          </a:prstGeom>
          <a:noFill/>
        </p:spPr>
        <p:txBody>
          <a:bodyPr wrap="none" rtlCol="0">
            <a:spAutoFit/>
          </a:bodyPr>
          <a:lstStyle/>
          <a:p>
            <a:pPr marL="342900" indent="-342900">
              <a:buClr>
                <a:srgbClr val="C00000"/>
              </a:buClr>
              <a:buFont typeface="Wingdings" panose="05000000000000000000" pitchFamily="2" charset="2"/>
              <a:buChar char="p"/>
            </a:pPr>
            <a:r>
              <a:rPr lang="zh-CN" altLang="en-US" sz="2400" b="1" dirty="0"/>
              <a:t>缺点：</a:t>
            </a:r>
            <a:r>
              <a:rPr lang="zh-CN" altLang="en-US" sz="2400" dirty="0"/>
              <a:t>无法访问</a:t>
            </a:r>
            <a:r>
              <a:rPr lang="en-US" altLang="zh-CN" sz="2400" dirty="0"/>
              <a:t>Web</a:t>
            </a:r>
            <a:r>
              <a:rPr lang="zh-CN" altLang="en-US" sz="2400" dirty="0"/>
              <a:t>页面的</a:t>
            </a:r>
            <a:r>
              <a:rPr lang="en-US" altLang="zh-CN" sz="2400" dirty="0"/>
              <a:t>DOM</a:t>
            </a:r>
            <a:r>
              <a:rPr lang="zh-CN" altLang="en-US" sz="2400" dirty="0"/>
              <a:t>对象。</a:t>
            </a:r>
            <a:endParaRPr lang="zh-CN" altLang="en-US" sz="2400" b="1" dirty="0"/>
          </a:p>
        </p:txBody>
      </p:sp>
    </p:spTree>
    <p:extLst>
      <p:ext uri="{BB962C8B-B14F-4D97-AF65-F5344CB8AC3E}">
        <p14:creationId xmlns:p14="http://schemas.microsoft.com/office/powerpoint/2010/main" val="656468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E9EF5-4B49-4815-ADC3-746BDD0FC377}"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ph type="title"/>
          </p:nvPr>
        </p:nvSpPr>
        <p:spPr bwMode="auto">
          <a:xfrm>
            <a:off x="457200" y="758825"/>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571500" indent="-571500" eaLnBrk="1" hangingPunct="1">
              <a:buClr>
                <a:srgbClr val="C00000"/>
              </a:buClr>
              <a:buFont typeface="Wingdings" panose="05000000000000000000" pitchFamily="2" charset="2"/>
              <a:buChar char="p"/>
            </a:pPr>
            <a:r>
              <a:rPr lang="en-US" altLang="zh-CN" sz="3600" b="0" dirty="0" err="1"/>
              <a:t>HTML5</a:t>
            </a:r>
            <a:r>
              <a:rPr lang="zh-CN" altLang="en-US" sz="3600" b="0" dirty="0"/>
              <a:t>离线</a:t>
            </a:r>
            <a:r>
              <a:rPr lang="en-US" altLang="zh-CN" sz="3600" b="0" dirty="0"/>
              <a:t>Web</a:t>
            </a:r>
            <a:r>
              <a:rPr lang="zh-CN" altLang="en-US" sz="3600" b="0" dirty="0"/>
              <a:t>应用概述</a:t>
            </a:r>
          </a:p>
        </p:txBody>
      </p:sp>
      <p:sp>
        <p:nvSpPr>
          <p:cNvPr id="7" name="矩形: 圆角 6">
            <a:extLst>
              <a:ext uri="{FF2B5EF4-FFF2-40B4-BE49-F238E27FC236}">
                <a16:creationId xmlns:a16="http://schemas.microsoft.com/office/drawing/2014/main" id="{C721281D-C33C-4445-818B-807C40465BB2}"/>
              </a:ext>
            </a:extLst>
          </p:cNvPr>
          <p:cNvSpPr/>
          <p:nvPr/>
        </p:nvSpPr>
        <p:spPr bwMode="auto">
          <a:xfrm>
            <a:off x="869279" y="2537868"/>
            <a:ext cx="7588921" cy="3911058"/>
          </a:xfrm>
          <a:prstGeom prst="roundRect">
            <a:avLst/>
          </a:prstGeom>
          <a:noFill/>
          <a:ln w="9525" cap="flat" cmpd="sng" algn="ctr">
            <a:solidFill>
              <a:srgbClr val="00B0F0"/>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342900" lvl="0" indent="-342900" fontAlgn="base">
              <a:lnSpc>
                <a:spcPts val="3300"/>
              </a:lnSpc>
              <a:spcBef>
                <a:spcPct val="0"/>
              </a:spcBef>
              <a:spcAft>
                <a:spcPct val="0"/>
              </a:spcAft>
              <a:buFont typeface="Arial" panose="020B0604020202020204" pitchFamily="34" charset="0"/>
              <a:buChar char="•"/>
            </a:pPr>
            <a:r>
              <a:rPr lang="zh-CN" altLang="en-US" sz="2400" dirty="0"/>
              <a:t>每个需要离线使用的网页都指定一个后缀名为 </a:t>
            </a:r>
            <a:r>
              <a:rPr lang="en-US" altLang="zh-CN" sz="2400" dirty="0"/>
              <a:t>.manifest </a:t>
            </a:r>
            <a:r>
              <a:rPr lang="zh-CN" altLang="en-US" sz="2400" dirty="0"/>
              <a:t>的文本文件。</a:t>
            </a:r>
            <a:endParaRPr lang="en-US" altLang="zh-CN" sz="2400" dirty="0"/>
          </a:p>
          <a:p>
            <a:pPr lvl="0" fontAlgn="base">
              <a:lnSpc>
                <a:spcPts val="1200"/>
              </a:lnSpc>
              <a:spcBef>
                <a:spcPct val="0"/>
              </a:spcBef>
              <a:spcAft>
                <a:spcPct val="0"/>
              </a:spcAft>
            </a:pPr>
            <a:endParaRPr lang="en-US" altLang="zh-CN" sz="2400" dirty="0"/>
          </a:p>
          <a:p>
            <a:pPr marL="342900" lvl="0" indent="-342900" fontAlgn="base">
              <a:lnSpc>
                <a:spcPts val="3300"/>
              </a:lnSpc>
              <a:spcBef>
                <a:spcPct val="0"/>
              </a:spcBef>
              <a:spcAft>
                <a:spcPct val="0"/>
              </a:spcAft>
              <a:buFont typeface="Arial" panose="020B0604020202020204" pitchFamily="34" charset="0"/>
              <a:buChar char="•"/>
            </a:pPr>
            <a:r>
              <a:rPr lang="zh-CN" altLang="en-US" sz="2400" dirty="0"/>
              <a:t>这个文本文件罗列了该网页离线使用时所需的所有资源文件（</a:t>
            </a:r>
            <a:r>
              <a:rPr lang="en-US" altLang="zh-CN" sz="2400" dirty="0"/>
              <a:t>HTML</a:t>
            </a:r>
            <a:r>
              <a:rPr lang="zh-CN" altLang="en-US" sz="2400" dirty="0"/>
              <a:t>、图片</a:t>
            </a:r>
            <a:r>
              <a:rPr lang="en-US" altLang="zh-CN" sz="2400" dirty="0"/>
              <a:t>JavaScript</a:t>
            </a:r>
            <a:r>
              <a:rPr lang="zh-CN" altLang="en-US" sz="2400" dirty="0"/>
              <a:t>等等）。</a:t>
            </a:r>
            <a:endParaRPr lang="en-US" altLang="zh-CN" sz="2400" dirty="0"/>
          </a:p>
          <a:p>
            <a:pPr lvl="0" fontAlgn="base">
              <a:lnSpc>
                <a:spcPts val="1200"/>
              </a:lnSpc>
              <a:spcBef>
                <a:spcPct val="0"/>
              </a:spcBef>
              <a:spcAft>
                <a:spcPct val="0"/>
              </a:spcAft>
            </a:pPr>
            <a:endParaRPr lang="en-US" altLang="zh-CN" sz="2400" dirty="0"/>
          </a:p>
          <a:p>
            <a:pPr marL="342900" lvl="0" indent="-342900" fontAlgn="base">
              <a:lnSpc>
                <a:spcPts val="3300"/>
              </a:lnSpc>
              <a:spcBef>
                <a:spcPct val="0"/>
              </a:spcBef>
              <a:spcAft>
                <a:spcPct val="0"/>
              </a:spcAft>
              <a:buFont typeface="Arial" panose="020B0604020202020204" pitchFamily="34" charset="0"/>
              <a:buChar char="•"/>
            </a:pPr>
            <a:r>
              <a:rPr lang="zh-CN" altLang="en-US" sz="2400" dirty="0"/>
              <a:t>支持离线 </a:t>
            </a:r>
            <a:r>
              <a:rPr lang="en-US" altLang="zh-CN" sz="2400" dirty="0"/>
              <a:t>Web</a:t>
            </a:r>
            <a:r>
              <a:rPr lang="zh-CN" altLang="en-US" sz="2400" dirty="0"/>
              <a:t>应用的浏览器会自动读取 </a:t>
            </a:r>
            <a:r>
              <a:rPr lang="en-US" altLang="zh-CN" sz="2400" dirty="0"/>
              <a:t>.manifest </a:t>
            </a:r>
            <a:r>
              <a:rPr lang="zh-CN" altLang="en-US" sz="2400" dirty="0"/>
              <a:t>文件，下载文件中所罗列的资源文件，并将其缓存在本地以备网络断开时使用。</a:t>
            </a:r>
          </a:p>
        </p:txBody>
      </p:sp>
      <p:sp>
        <p:nvSpPr>
          <p:cNvPr id="2" name="文本框 1">
            <a:extLst>
              <a:ext uri="{FF2B5EF4-FFF2-40B4-BE49-F238E27FC236}">
                <a16:creationId xmlns:a16="http://schemas.microsoft.com/office/drawing/2014/main" id="{B3CA2EB5-CEB3-4A26-A69C-12D9B959A455}"/>
              </a:ext>
            </a:extLst>
          </p:cNvPr>
          <p:cNvSpPr txBox="1"/>
          <p:nvPr/>
        </p:nvSpPr>
        <p:spPr>
          <a:xfrm>
            <a:off x="701197" y="1751186"/>
            <a:ext cx="3870803" cy="461665"/>
          </a:xfrm>
          <a:prstGeom prst="rect">
            <a:avLst/>
          </a:prstGeom>
          <a:noFill/>
        </p:spPr>
        <p:txBody>
          <a:bodyPr wrap="none" rtlCol="0">
            <a:spAutoFit/>
          </a:bodyPr>
          <a:lstStyle/>
          <a:p>
            <a:pPr marL="285750" indent="-285750">
              <a:buClr>
                <a:srgbClr val="C00000"/>
              </a:buClr>
              <a:buFont typeface="Wingdings" panose="05000000000000000000" pitchFamily="2" charset="2"/>
              <a:buChar char="Ø"/>
            </a:pPr>
            <a:r>
              <a:rPr lang="zh-CN" altLang="en-US" sz="2400" b="1" dirty="0"/>
              <a:t>离线</a:t>
            </a:r>
            <a:r>
              <a:rPr lang="en-US" altLang="zh-CN" sz="2400" b="1" dirty="0"/>
              <a:t>Web</a:t>
            </a:r>
            <a:r>
              <a:rPr lang="zh-CN" altLang="en-US" sz="2400" b="1" dirty="0"/>
              <a:t>应用的运行机制</a:t>
            </a:r>
          </a:p>
        </p:txBody>
      </p:sp>
    </p:spTree>
    <p:extLst>
      <p:ext uri="{BB962C8B-B14F-4D97-AF65-F5344CB8AC3E}">
        <p14:creationId xmlns:p14="http://schemas.microsoft.com/office/powerpoint/2010/main" val="413279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E9EF5-4B49-4815-ADC3-746BDD0FC377}"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ph type="title"/>
          </p:nvPr>
        </p:nvSpPr>
        <p:spPr bwMode="auto">
          <a:xfrm>
            <a:off x="457200" y="758825"/>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571500" indent="-571500" eaLnBrk="1" hangingPunct="1">
              <a:buClr>
                <a:srgbClr val="C00000"/>
              </a:buClr>
              <a:buFont typeface="Wingdings" panose="05000000000000000000" pitchFamily="2" charset="2"/>
              <a:buChar char="p"/>
            </a:pPr>
            <a:r>
              <a:rPr lang="en-US" altLang="zh-CN" sz="3600" b="0" dirty="0" err="1"/>
              <a:t>HTML5</a:t>
            </a:r>
            <a:r>
              <a:rPr lang="zh-CN" altLang="en-US" sz="3600" b="0" dirty="0"/>
              <a:t>离线</a:t>
            </a:r>
            <a:r>
              <a:rPr lang="en-US" altLang="zh-CN" sz="3600" b="0" dirty="0"/>
              <a:t>Web</a:t>
            </a:r>
            <a:r>
              <a:rPr lang="zh-CN" altLang="en-US" sz="3600" b="0" dirty="0"/>
              <a:t>应用概述</a:t>
            </a:r>
          </a:p>
        </p:txBody>
      </p:sp>
      <p:sp>
        <p:nvSpPr>
          <p:cNvPr id="6" name="矩形: 圆角 5">
            <a:extLst>
              <a:ext uri="{FF2B5EF4-FFF2-40B4-BE49-F238E27FC236}">
                <a16:creationId xmlns:a16="http://schemas.microsoft.com/office/drawing/2014/main" id="{3D5452BA-17A6-4264-A484-4BEB7C02671E}"/>
              </a:ext>
            </a:extLst>
          </p:cNvPr>
          <p:cNvSpPr/>
          <p:nvPr/>
        </p:nvSpPr>
        <p:spPr bwMode="auto">
          <a:xfrm>
            <a:off x="872455" y="2111352"/>
            <a:ext cx="7399090" cy="3326921"/>
          </a:xfrm>
          <a:prstGeom prst="roundRect">
            <a:avLst/>
          </a:prstGeom>
          <a:noFill/>
          <a:ln w="9525" cap="flat" cmpd="sng" algn="ctr">
            <a:solidFill>
              <a:srgbClr val="00B0F0"/>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nSpc>
                <a:spcPts val="3300"/>
              </a:lnSpc>
            </a:pPr>
            <a:r>
              <a:rPr lang="zh-CN" altLang="en-US" sz="2400" b="1" dirty="0"/>
              <a:t>离线应用的使用需要以下几个步骤</a:t>
            </a:r>
            <a:r>
              <a:rPr lang="zh-CN" altLang="en-US" sz="2400" dirty="0"/>
              <a:t>：</a:t>
            </a:r>
            <a:endParaRPr lang="en-US" altLang="zh-CN" sz="2400" dirty="0"/>
          </a:p>
          <a:p>
            <a:pPr>
              <a:lnSpc>
                <a:spcPts val="3300"/>
              </a:lnSpc>
            </a:pPr>
            <a:endParaRPr lang="zh-CN" altLang="en-US" sz="2400" dirty="0"/>
          </a:p>
          <a:p>
            <a:pPr marL="285750" indent="-285750">
              <a:lnSpc>
                <a:spcPts val="3300"/>
              </a:lnSpc>
              <a:buFont typeface="Arial" panose="020B0604020202020204" pitchFamily="34" charset="0"/>
              <a:buChar char="•"/>
            </a:pPr>
            <a:r>
              <a:rPr lang="zh-CN" altLang="en-US" sz="2400" dirty="0"/>
              <a:t>离线检测（确定是否联网）</a:t>
            </a:r>
            <a:endParaRPr lang="en-US" altLang="zh-CN" sz="2400" dirty="0"/>
          </a:p>
          <a:p>
            <a:pPr>
              <a:lnSpc>
                <a:spcPts val="1200"/>
              </a:lnSpc>
            </a:pPr>
            <a:endParaRPr lang="zh-CN" altLang="en-US" sz="2400" dirty="0"/>
          </a:p>
          <a:p>
            <a:pPr marL="285750" indent="-285750">
              <a:lnSpc>
                <a:spcPts val="3300"/>
              </a:lnSpc>
              <a:buFont typeface="Arial" panose="020B0604020202020204" pitchFamily="34" charset="0"/>
              <a:buChar char="•"/>
            </a:pPr>
            <a:r>
              <a:rPr lang="zh-CN" altLang="en-US" sz="2400" dirty="0"/>
              <a:t>访问一定的资源</a:t>
            </a:r>
            <a:endParaRPr lang="en-US" altLang="zh-CN" sz="2400" dirty="0"/>
          </a:p>
          <a:p>
            <a:pPr>
              <a:lnSpc>
                <a:spcPts val="1200"/>
              </a:lnSpc>
            </a:pPr>
            <a:endParaRPr lang="zh-CN" altLang="en-US" sz="2400" dirty="0"/>
          </a:p>
          <a:p>
            <a:pPr marL="285750" indent="-285750">
              <a:lnSpc>
                <a:spcPts val="3300"/>
              </a:lnSpc>
              <a:buFont typeface="Arial" panose="020B0604020202020204" pitchFamily="34" charset="0"/>
              <a:buChar char="•"/>
            </a:pPr>
            <a:r>
              <a:rPr lang="zh-CN" altLang="en-US" sz="2400" dirty="0"/>
              <a:t>有一块本地空间用于保存数据（无论是否上网都不妨碍读写）</a:t>
            </a:r>
          </a:p>
        </p:txBody>
      </p:sp>
    </p:spTree>
    <p:extLst>
      <p:ext uri="{BB962C8B-B14F-4D97-AF65-F5344CB8AC3E}">
        <p14:creationId xmlns:p14="http://schemas.microsoft.com/office/powerpoint/2010/main" val="2374109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E9EF5-4B49-4815-ADC3-746BDD0FC377}"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ph type="title"/>
          </p:nvPr>
        </p:nvSpPr>
        <p:spPr bwMode="auto">
          <a:xfrm>
            <a:off x="457200" y="758825"/>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571500" indent="-571500" eaLnBrk="1" hangingPunct="1">
              <a:buClr>
                <a:srgbClr val="C00000"/>
              </a:buClr>
              <a:buFont typeface="Wingdings" panose="05000000000000000000" pitchFamily="2" charset="2"/>
              <a:buChar char="p"/>
            </a:pPr>
            <a:r>
              <a:rPr lang="zh-CN" altLang="en-US" sz="3600" b="0" dirty="0">
                <a:sym typeface="+mn-ea"/>
              </a:rPr>
              <a:t>检查浏览器的支持情况</a:t>
            </a:r>
            <a:endParaRPr lang="zh-CN" altLang="en-US" sz="3600" b="0" dirty="0"/>
          </a:p>
        </p:txBody>
      </p:sp>
      <p:pic>
        <p:nvPicPr>
          <p:cNvPr id="8" name="图片 7"/>
          <p:cNvPicPr>
            <a:picLocks noChangeAspect="1"/>
          </p:cNvPicPr>
          <p:nvPr/>
        </p:nvPicPr>
        <p:blipFill>
          <a:blip r:embed="rId2"/>
          <a:stretch>
            <a:fillRect/>
          </a:stretch>
        </p:blipFill>
        <p:spPr>
          <a:xfrm>
            <a:off x="971600" y="2420888"/>
            <a:ext cx="7402110" cy="1981373"/>
          </a:xfrm>
          <a:prstGeom prst="rect">
            <a:avLst/>
          </a:prstGeom>
        </p:spPr>
      </p:pic>
    </p:spTree>
    <p:extLst>
      <p:ext uri="{BB962C8B-B14F-4D97-AF65-F5344CB8AC3E}">
        <p14:creationId xmlns:p14="http://schemas.microsoft.com/office/powerpoint/2010/main" val="3861752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搭建简单的离线应用程序</a:t>
            </a:r>
            <a:endPar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endParaRPr>
          </a:p>
        </p:txBody>
      </p:sp>
      <p:grpSp>
        <p:nvGrpSpPr>
          <p:cNvPr id="7" name="组合 6"/>
          <p:cNvGrpSpPr/>
          <p:nvPr/>
        </p:nvGrpSpPr>
        <p:grpSpPr>
          <a:xfrm>
            <a:off x="321752" y="1651283"/>
            <a:ext cx="4807102" cy="3663151"/>
            <a:chOff x="533660" y="1340768"/>
            <a:chExt cx="4807102" cy="3663151"/>
          </a:xfrm>
        </p:grpSpPr>
        <p:pic>
          <p:nvPicPr>
            <p:cNvPr id="4" name="图片 3"/>
            <p:cNvPicPr>
              <a:picLocks noChangeAspect="1"/>
            </p:cNvPicPr>
            <p:nvPr/>
          </p:nvPicPr>
          <p:blipFill>
            <a:blip r:embed="rId2"/>
            <a:stretch>
              <a:fillRect/>
            </a:stretch>
          </p:blipFill>
          <p:spPr>
            <a:xfrm>
              <a:off x="533660" y="1340768"/>
              <a:ext cx="4807102" cy="3024336"/>
            </a:xfrm>
            <a:prstGeom prst="rect">
              <a:avLst/>
            </a:prstGeom>
          </p:spPr>
        </p:pic>
        <p:sp>
          <p:nvSpPr>
            <p:cNvPr id="8" name="文本框 7"/>
            <p:cNvSpPr txBox="1"/>
            <p:nvPr/>
          </p:nvSpPr>
          <p:spPr>
            <a:xfrm>
              <a:off x="1666542" y="4480699"/>
              <a:ext cx="174682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宋体"/>
                  <a:cs typeface="+mn-cs"/>
                </a:rPr>
                <a:t>Index.html</a:t>
              </a:r>
              <a:endParaRPr kumimoji="0" lang="zh-CN" altLang="en-US" sz="2800" b="0" i="0" u="none" strike="noStrike" kern="1200" cap="none" spc="0" normalizeH="0" baseline="0" noProof="0" dirty="0">
                <a:ln>
                  <a:noFill/>
                </a:ln>
                <a:solidFill>
                  <a:srgbClr val="000000"/>
                </a:solidFill>
                <a:effectLst/>
                <a:uLnTx/>
                <a:uFillTx/>
                <a:latin typeface="Arial"/>
                <a:ea typeface="宋体"/>
                <a:cs typeface="+mn-cs"/>
              </a:endParaRPr>
            </a:p>
          </p:txBody>
        </p:sp>
      </p:grpSp>
      <p:grpSp>
        <p:nvGrpSpPr>
          <p:cNvPr id="5" name="组合 4"/>
          <p:cNvGrpSpPr/>
          <p:nvPr/>
        </p:nvGrpSpPr>
        <p:grpSpPr>
          <a:xfrm>
            <a:off x="5253345" y="2334414"/>
            <a:ext cx="3581400" cy="3583885"/>
            <a:chOff x="5445596" y="1943254"/>
            <a:chExt cx="3581400" cy="3583885"/>
          </a:xfrm>
        </p:grpSpPr>
        <p:sp>
          <p:nvSpPr>
            <p:cNvPr id="6" name="文本框 5"/>
            <p:cNvSpPr txBox="1"/>
            <p:nvPr/>
          </p:nvSpPr>
          <p:spPr>
            <a:xfrm>
              <a:off x="5796136" y="5003919"/>
              <a:ext cx="254133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err="1">
                  <a:ln>
                    <a:noFill/>
                  </a:ln>
                  <a:solidFill>
                    <a:srgbClr val="000000"/>
                  </a:solidFill>
                  <a:effectLst/>
                  <a:uLnTx/>
                  <a:uFillTx/>
                  <a:latin typeface="Arial"/>
                  <a:ea typeface="宋体"/>
                  <a:cs typeface="+mn-cs"/>
                </a:rPr>
                <a:t>Demo.appcache</a:t>
              </a:r>
              <a:endParaRPr kumimoji="0" lang="zh-CN" altLang="en-US" sz="2800" b="0" i="0" u="none" strike="noStrike" kern="1200" cap="none" spc="0" normalizeH="0" baseline="0" noProof="0" dirty="0">
                <a:ln>
                  <a:noFill/>
                </a:ln>
                <a:solidFill>
                  <a:srgbClr val="000000"/>
                </a:solidFill>
                <a:effectLst/>
                <a:uLnTx/>
                <a:uFillTx/>
                <a:latin typeface="Arial"/>
                <a:ea typeface="宋体"/>
                <a:cs typeface="+mn-cs"/>
              </a:endParaRPr>
            </a:p>
          </p:txBody>
        </p:sp>
        <p:pic>
          <p:nvPicPr>
            <p:cNvPr id="9" name="图片 8"/>
            <p:cNvPicPr>
              <a:picLocks noChangeAspect="1"/>
            </p:cNvPicPr>
            <p:nvPr/>
          </p:nvPicPr>
          <p:blipFill>
            <a:blip r:embed="rId3"/>
            <a:stretch>
              <a:fillRect/>
            </a:stretch>
          </p:blipFill>
          <p:spPr>
            <a:xfrm>
              <a:off x="5445596" y="1943254"/>
              <a:ext cx="3581400" cy="291465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支持离线行为</a:t>
            </a:r>
            <a:endPar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endParaRPr>
          </a:p>
        </p:txBody>
      </p:sp>
      <p:sp>
        <p:nvSpPr>
          <p:cNvPr id="5" name="文本框 4"/>
          <p:cNvSpPr txBox="1"/>
          <p:nvPr/>
        </p:nvSpPr>
        <p:spPr>
          <a:xfrm>
            <a:off x="689000" y="1651202"/>
            <a:ext cx="8213691" cy="514350"/>
          </a:xfrm>
          <a:prstGeom prst="rect">
            <a:avLst/>
          </a:prstGeom>
          <a:noFill/>
        </p:spPr>
        <p:txBody>
          <a:bodyPr wrap="square" rtlCol="0">
            <a:spAutoFit/>
          </a:bodyPr>
          <a:lstStyle/>
          <a:p>
            <a:pPr marL="342900" marR="0" lvl="0" indent="-342900" algn="l" defTabSz="914400" rtl="0" eaLnBrk="1" fontAlgn="auto" latinLnBrk="0" hangingPunct="1">
              <a:lnSpc>
                <a:spcPts val="3300"/>
              </a:lnSpc>
              <a:spcBef>
                <a:spcPts val="0"/>
              </a:spcBef>
              <a:spcAft>
                <a:spcPts val="0"/>
              </a:spcAft>
              <a:buClrTx/>
              <a:buSzTx/>
              <a:buFont typeface="Arial" panose="020B0604020202020204" pitchFamily="34" charset="0"/>
              <a:buChar char="•"/>
              <a:tabLst/>
              <a:defRPr/>
            </a:pPr>
            <a:r>
              <a:rPr kumimoji="0" sz="2400" b="0" i="0" u="none" strike="noStrike" kern="1200" cap="none" spc="0" normalizeH="0" baseline="0" noProof="0" dirty="0">
                <a:ln>
                  <a:noFill/>
                </a:ln>
                <a:solidFill>
                  <a:srgbClr val="000000"/>
                </a:solidFill>
                <a:effectLst/>
                <a:uLnTx/>
                <a:uFillTx/>
                <a:latin typeface="Arial"/>
                <a:ea typeface="宋体"/>
                <a:cs typeface="+mn-cs"/>
              </a:rPr>
              <a:t>HTML5引入了新的事件用来检测网络是否正常</a:t>
            </a:r>
          </a:p>
        </p:txBody>
      </p:sp>
      <p:pic>
        <p:nvPicPr>
          <p:cNvPr id="6" name="图片 5"/>
          <p:cNvPicPr>
            <a:picLocks noChangeAspect="1"/>
          </p:cNvPicPr>
          <p:nvPr/>
        </p:nvPicPr>
        <p:blipFill>
          <a:blip r:embed="rId2"/>
          <a:stretch>
            <a:fillRect/>
          </a:stretch>
        </p:blipFill>
        <p:spPr>
          <a:xfrm>
            <a:off x="353660" y="2433087"/>
            <a:ext cx="6524361" cy="3744416"/>
          </a:xfrm>
          <a:prstGeom prst="rect">
            <a:avLst/>
          </a:prstGeom>
        </p:spPr>
      </p:pic>
      <p:sp>
        <p:nvSpPr>
          <p:cNvPr id="14" name="圆角矩形标注 13"/>
          <p:cNvSpPr/>
          <p:nvPr/>
        </p:nvSpPr>
        <p:spPr bwMode="auto">
          <a:xfrm>
            <a:off x="5604510" y="2288540"/>
            <a:ext cx="3144520" cy="1403985"/>
          </a:xfrm>
          <a:prstGeom prst="wedgeRoundRectCallout">
            <a:avLst>
              <a:gd name="adj1" fmla="val -86126"/>
              <a:gd name="adj2" fmla="val 27657"/>
              <a:gd name="adj3" fmla="val 16667"/>
            </a:avLst>
          </a:prstGeom>
          <a:solidFill>
            <a:schemeClr val="accent1"/>
          </a:solidFill>
          <a:ln w="952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页面加载的时候，输出状态为</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online</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或者</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offline</a:t>
            </a:r>
            <a:endPar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7" name="圆角矩形标注 6"/>
          <p:cNvSpPr/>
          <p:nvPr/>
        </p:nvSpPr>
        <p:spPr bwMode="auto">
          <a:xfrm>
            <a:off x="5604510" y="4773930"/>
            <a:ext cx="3144520" cy="1403985"/>
          </a:xfrm>
          <a:prstGeom prst="wedgeRoundRectCallout">
            <a:avLst>
              <a:gd name="adj1" fmla="val -92285"/>
              <a:gd name="adj2" fmla="val 1922"/>
              <a:gd name="adj3" fmla="val 16667"/>
            </a:avLst>
          </a:prstGeom>
          <a:solidFill>
            <a:schemeClr val="accent1"/>
          </a:solidFill>
          <a:ln w="952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添加事件监听器，在线状态发生变化时，输出相应信息</a:t>
            </a:r>
            <a:endPar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7"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en-US" altLang="zh-CN"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manifest</a:t>
            </a:r>
            <a:r>
              <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文件</a:t>
            </a:r>
            <a:endPar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endParaRPr>
          </a:p>
        </p:txBody>
      </p:sp>
      <p:grpSp>
        <p:nvGrpSpPr>
          <p:cNvPr id="9" name="组合 8"/>
          <p:cNvGrpSpPr/>
          <p:nvPr/>
        </p:nvGrpSpPr>
        <p:grpSpPr>
          <a:xfrm>
            <a:off x="616646" y="2105407"/>
            <a:ext cx="3581400" cy="3583885"/>
            <a:chOff x="5445596" y="1943254"/>
            <a:chExt cx="3581400" cy="3583885"/>
          </a:xfrm>
        </p:grpSpPr>
        <p:sp>
          <p:nvSpPr>
            <p:cNvPr id="10" name="文本框 9"/>
            <p:cNvSpPr txBox="1"/>
            <p:nvPr/>
          </p:nvSpPr>
          <p:spPr>
            <a:xfrm>
              <a:off x="5796136" y="5003919"/>
              <a:ext cx="254133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err="1">
                  <a:ln>
                    <a:noFill/>
                  </a:ln>
                  <a:solidFill>
                    <a:srgbClr val="000000"/>
                  </a:solidFill>
                  <a:effectLst/>
                  <a:uLnTx/>
                  <a:uFillTx/>
                  <a:latin typeface="Arial"/>
                  <a:ea typeface="宋体"/>
                  <a:cs typeface="+mn-cs"/>
                </a:rPr>
                <a:t>Demo.appcache</a:t>
              </a:r>
              <a:endParaRPr kumimoji="0" lang="zh-CN" altLang="en-US" sz="2800" b="0" i="0" u="none" strike="noStrike" kern="1200" cap="none" spc="0" normalizeH="0" baseline="0" noProof="0" dirty="0">
                <a:ln>
                  <a:noFill/>
                </a:ln>
                <a:solidFill>
                  <a:srgbClr val="000000"/>
                </a:solidFill>
                <a:effectLst/>
                <a:uLnTx/>
                <a:uFillTx/>
                <a:latin typeface="Arial"/>
                <a:ea typeface="宋体"/>
                <a:cs typeface="+mn-cs"/>
              </a:endParaRPr>
            </a:p>
          </p:txBody>
        </p:sp>
        <p:pic>
          <p:nvPicPr>
            <p:cNvPr id="11" name="图片 10"/>
            <p:cNvPicPr>
              <a:picLocks noChangeAspect="1"/>
            </p:cNvPicPr>
            <p:nvPr/>
          </p:nvPicPr>
          <p:blipFill>
            <a:blip r:embed="rId2"/>
            <a:stretch>
              <a:fillRect/>
            </a:stretch>
          </p:blipFill>
          <p:spPr>
            <a:xfrm>
              <a:off x="5445596" y="1943254"/>
              <a:ext cx="3581400" cy="2914650"/>
            </a:xfrm>
            <a:prstGeom prst="rect">
              <a:avLst/>
            </a:prstGeom>
          </p:spPr>
        </p:pic>
      </p:grpSp>
      <p:sp>
        <p:nvSpPr>
          <p:cNvPr id="14" name="圆角矩形标注 13"/>
          <p:cNvSpPr/>
          <p:nvPr/>
        </p:nvSpPr>
        <p:spPr bwMode="auto">
          <a:xfrm>
            <a:off x="4534535" y="2881630"/>
            <a:ext cx="4420235" cy="554990"/>
          </a:xfrm>
          <a:prstGeom prst="wedgeRoundRectCallout">
            <a:avLst>
              <a:gd name="adj1" fmla="val -101989"/>
              <a:gd name="adj2" fmla="val -24713"/>
              <a:gd name="adj3" fmla="val 16667"/>
            </a:avLst>
          </a:prstGeom>
          <a:solidFill>
            <a:schemeClr val="accent1"/>
          </a:solidFill>
          <a:ln w="952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要缓存的文件</a:t>
            </a:r>
            <a:endPar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4" name="圆角矩形标注 3"/>
          <p:cNvSpPr/>
          <p:nvPr/>
        </p:nvSpPr>
        <p:spPr bwMode="auto">
          <a:xfrm>
            <a:off x="4534535" y="2183765"/>
            <a:ext cx="4420235" cy="554990"/>
          </a:xfrm>
          <a:prstGeom prst="wedgeRoundRectCallout">
            <a:avLst>
              <a:gd name="adj1" fmla="val -73703"/>
              <a:gd name="adj2" fmla="val 3089"/>
              <a:gd name="adj3" fmla="val 16667"/>
            </a:avLst>
          </a:prstGeom>
          <a:solidFill>
            <a:schemeClr val="accent1"/>
          </a:solidFill>
          <a:ln w="952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表示注释</a:t>
            </a:r>
            <a:endPar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5" name="圆角矩形标注 4"/>
          <p:cNvSpPr/>
          <p:nvPr/>
        </p:nvSpPr>
        <p:spPr bwMode="auto">
          <a:xfrm>
            <a:off x="4534535" y="3640455"/>
            <a:ext cx="4420235" cy="554990"/>
          </a:xfrm>
          <a:prstGeom prst="wedgeRoundRectCallout">
            <a:avLst>
              <a:gd name="adj1" fmla="val -103454"/>
              <a:gd name="adj2" fmla="val -1601"/>
              <a:gd name="adj3" fmla="val 16667"/>
            </a:avLst>
          </a:prstGeom>
          <a:solidFill>
            <a:schemeClr val="accent1"/>
          </a:solidFill>
          <a:ln w="952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不缓存的文件</a:t>
            </a:r>
            <a:endPar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6" name="圆角矩形标注 5"/>
          <p:cNvSpPr/>
          <p:nvPr/>
        </p:nvSpPr>
        <p:spPr bwMode="auto">
          <a:xfrm>
            <a:off x="4534535" y="4387850"/>
            <a:ext cx="4420235" cy="1662430"/>
          </a:xfrm>
          <a:prstGeom prst="wedgeRoundRectCallout">
            <a:avLst>
              <a:gd name="adj1" fmla="val -78372"/>
              <a:gd name="adj2" fmla="val -21886"/>
              <a:gd name="adj3" fmla="val 16667"/>
            </a:avLst>
          </a:prstGeom>
          <a:solidFill>
            <a:schemeClr val="accent1"/>
          </a:solidFill>
          <a:ln w="952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FALLBACK </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提供了获取不到缓存资源时的备选资源路径，本例用 “</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404.html</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 </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替代 </a:t>
            </a: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/html5/ </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mn-ea"/>
              </a:rPr>
              <a:t>目录中的所有文件</a:t>
            </a:r>
            <a:endPar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7"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4" grpId="0" bldLvl="0" animBg="1"/>
      <p:bldP spid="5" grpId="0" bldLvl="0" animBg="1"/>
      <p:bldP spid="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en-US" altLang="zh-CN" sz="3600" b="0" i="0" u="none" strike="noStrike" kern="1200" cap="none" spc="0" normalizeH="0" baseline="0" noProof="0" dirty="0" err="1">
                <a:ln>
                  <a:noFill/>
                </a:ln>
                <a:solidFill>
                  <a:srgbClr val="000000"/>
                </a:solidFill>
                <a:effectLst/>
                <a:uLnTx/>
                <a:uFillTx/>
                <a:latin typeface="Arial"/>
                <a:ea typeface="宋体" panose="02010600030101010101" pitchFamily="2" charset="-122"/>
                <a:sym typeface="+mn-ea"/>
              </a:rPr>
              <a:t>applicationCache</a:t>
            </a:r>
            <a:r>
              <a:rPr kumimoji="0" lang="en-US" altLang="zh-CN"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 API</a:t>
            </a:r>
            <a:endPar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endParaRPr>
          </a:p>
        </p:txBody>
      </p:sp>
      <p:sp>
        <p:nvSpPr>
          <p:cNvPr id="4" name="矩形 3"/>
          <p:cNvSpPr/>
          <p:nvPr/>
        </p:nvSpPr>
        <p:spPr>
          <a:xfrm>
            <a:off x="711199" y="2275840"/>
            <a:ext cx="7879127" cy="2243050"/>
          </a:xfrm>
          <a:prstGeom prst="rect">
            <a:avLst/>
          </a:prstGeom>
          <a:ln>
            <a:solidFill>
              <a:schemeClr val="accent1"/>
            </a:solidFill>
            <a:prstDash val="dash"/>
          </a:ln>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applicationCache</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API</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是一个操作应用缓存的接口。新的</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window.applicationCache</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对象可以触发一系列与缓存状态相关的事件。</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这个对象有一个</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status</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属性，值为常量，表示缓存状态。</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en-US" altLang="zh-CN" sz="3600" b="0" i="0" u="none" strike="noStrike" kern="1200" cap="none" spc="0" normalizeH="0" baseline="0" noProof="0" dirty="0" err="1">
                <a:ln>
                  <a:noFill/>
                </a:ln>
                <a:solidFill>
                  <a:srgbClr val="000000"/>
                </a:solidFill>
                <a:effectLst/>
                <a:uLnTx/>
                <a:uFillTx/>
                <a:latin typeface="Arial"/>
                <a:ea typeface="宋体" panose="02010600030101010101" pitchFamily="2" charset="-122"/>
                <a:sym typeface="+mn-ea"/>
              </a:rPr>
              <a:t>applicationCache</a:t>
            </a:r>
            <a:r>
              <a:rPr kumimoji="0" lang="en-US" altLang="zh-CN"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 API</a:t>
            </a:r>
            <a:endPar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endParaRPr>
          </a:p>
        </p:txBody>
      </p:sp>
      <p:sp>
        <p:nvSpPr>
          <p:cNvPr id="4" name="矩形 3"/>
          <p:cNvSpPr/>
          <p:nvPr/>
        </p:nvSpPr>
        <p:spPr>
          <a:xfrm>
            <a:off x="618688" y="1267841"/>
            <a:ext cx="6872605" cy="581057"/>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status</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属性，值为常量，表示缓存状态</a:t>
            </a:r>
          </a:p>
        </p:txBody>
      </p:sp>
      <p:graphicFrame>
        <p:nvGraphicFramePr>
          <p:cNvPr id="6" name="表格 5"/>
          <p:cNvGraphicFramePr>
            <a:graphicFrameLocks noGrp="1"/>
          </p:cNvGraphicFramePr>
          <p:nvPr>
            <p:extLst>
              <p:ext uri="{D42A27DB-BD31-4B8C-83A1-F6EECF244321}">
                <p14:modId xmlns:p14="http://schemas.microsoft.com/office/powerpoint/2010/main" val="660669135"/>
              </p:ext>
            </p:extLst>
          </p:nvPr>
        </p:nvGraphicFramePr>
        <p:xfrm>
          <a:off x="5214" y="1848898"/>
          <a:ext cx="9144000" cy="4801790"/>
        </p:xfrm>
        <a:graphic>
          <a:graphicData uri="http://schemas.openxmlformats.org/drawingml/2006/table">
            <a:tbl>
              <a:tblPr firstRow="1" bandRow="1">
                <a:tableStyleId>{5C22544A-7EE6-4342-B048-85BDC9FD1C3A}</a:tableStyleId>
              </a:tblPr>
              <a:tblGrid>
                <a:gridCol w="1227445">
                  <a:extLst>
                    <a:ext uri="{9D8B030D-6E8A-4147-A177-3AD203B41FA5}">
                      <a16:colId xmlns:a16="http://schemas.microsoft.com/office/drawing/2014/main" val="20000"/>
                    </a:ext>
                  </a:extLst>
                </a:gridCol>
                <a:gridCol w="2547601">
                  <a:extLst>
                    <a:ext uri="{9D8B030D-6E8A-4147-A177-3AD203B41FA5}">
                      <a16:colId xmlns:a16="http://schemas.microsoft.com/office/drawing/2014/main" val="20001"/>
                    </a:ext>
                  </a:extLst>
                </a:gridCol>
                <a:gridCol w="5368954">
                  <a:extLst>
                    <a:ext uri="{9D8B030D-6E8A-4147-A177-3AD203B41FA5}">
                      <a16:colId xmlns:a16="http://schemas.microsoft.com/office/drawing/2014/main" val="20002"/>
                    </a:ext>
                  </a:extLst>
                </a:gridCol>
              </a:tblGrid>
              <a:tr h="573460">
                <a:tc>
                  <a:txBody>
                    <a:bodyPr/>
                    <a:lstStyle/>
                    <a:p>
                      <a:pPr algn="ctr"/>
                      <a:r>
                        <a:rPr lang="zh-CN" altLang="en-US" sz="2000" dirty="0"/>
                        <a:t>数值型</a:t>
                      </a:r>
                      <a:endParaRPr lang="en-US" altLang="zh-CN" sz="2000" dirty="0"/>
                    </a:p>
                    <a:p>
                      <a:pPr algn="ctr"/>
                      <a:r>
                        <a:rPr lang="zh-CN" altLang="en-US" sz="2000" dirty="0"/>
                        <a:t>属性</a:t>
                      </a:r>
                    </a:p>
                  </a:txBody>
                  <a:tcPr anchor="ctr"/>
                </a:tc>
                <a:tc>
                  <a:txBody>
                    <a:bodyPr/>
                    <a:lstStyle/>
                    <a:p>
                      <a:pPr algn="ctr"/>
                      <a:r>
                        <a:rPr lang="zh-CN" altLang="en-US" sz="2000" dirty="0"/>
                        <a:t>缓存状态</a:t>
                      </a:r>
                    </a:p>
                  </a:txBody>
                  <a:tcPr anchor="ctr"/>
                </a:tc>
                <a:tc>
                  <a:txBody>
                    <a:bodyPr/>
                    <a:lstStyle/>
                    <a:p>
                      <a:pPr algn="ctr"/>
                      <a:r>
                        <a:rPr lang="zh-CN" altLang="en-US" sz="2000" dirty="0"/>
                        <a:t>描述</a:t>
                      </a:r>
                    </a:p>
                  </a:txBody>
                  <a:tcPr anchor="ctr"/>
                </a:tc>
                <a:extLst>
                  <a:ext uri="{0D108BD9-81ED-4DB2-BD59-A6C34878D82A}">
                    <a16:rowId xmlns:a16="http://schemas.microsoft.com/office/drawing/2014/main" val="10000"/>
                  </a:ext>
                </a:extLst>
              </a:tr>
              <a:tr h="573460">
                <a:tc>
                  <a:txBody>
                    <a:bodyPr/>
                    <a:lstStyle/>
                    <a:p>
                      <a:pPr algn="ctr"/>
                      <a:r>
                        <a:rPr lang="en-US" altLang="zh-CN" sz="2000" b="1" dirty="0"/>
                        <a:t>0</a:t>
                      </a:r>
                      <a:endParaRPr lang="zh-CN" altLang="en-US" sz="2000" b="1" dirty="0"/>
                    </a:p>
                  </a:txBody>
                  <a:tcPr/>
                </a:tc>
                <a:tc>
                  <a:txBody>
                    <a:bodyPr/>
                    <a:lstStyle/>
                    <a:p>
                      <a:r>
                        <a:rPr lang="en-US" altLang="zh-CN" sz="2000" dirty="0"/>
                        <a:t>UNCACHED</a:t>
                      </a:r>
                      <a:endParaRPr lang="zh-CN" altLang="en-US" sz="2000" dirty="0"/>
                    </a:p>
                  </a:txBody>
                  <a:tcPr/>
                </a:tc>
                <a:tc>
                  <a:txBody>
                    <a:bodyPr/>
                    <a:lstStyle/>
                    <a:p>
                      <a:r>
                        <a:rPr lang="zh-CN" altLang="en-US" sz="2000" dirty="0"/>
                        <a:t>没有与页面相关的应用缓存（未缓存）</a:t>
                      </a:r>
                    </a:p>
                  </a:txBody>
                  <a:tcPr/>
                </a:tc>
                <a:extLst>
                  <a:ext uri="{0D108BD9-81ED-4DB2-BD59-A6C34878D82A}">
                    <a16:rowId xmlns:a16="http://schemas.microsoft.com/office/drawing/2014/main" val="10001"/>
                  </a:ext>
                </a:extLst>
              </a:tr>
              <a:tr h="545910">
                <a:tc>
                  <a:txBody>
                    <a:bodyPr/>
                    <a:lstStyle/>
                    <a:p>
                      <a:pPr algn="ctr"/>
                      <a:r>
                        <a:rPr lang="en-US" altLang="zh-CN" sz="2000" b="1" dirty="0"/>
                        <a:t>1</a:t>
                      </a:r>
                      <a:endParaRPr lang="zh-CN" altLang="en-US" sz="2000" b="1" dirty="0"/>
                    </a:p>
                  </a:txBody>
                  <a:tcPr/>
                </a:tc>
                <a:tc>
                  <a:txBody>
                    <a:bodyPr/>
                    <a:lstStyle/>
                    <a:p>
                      <a:r>
                        <a:rPr lang="en-US" altLang="zh-CN" sz="2000" dirty="0"/>
                        <a:t>IDLE</a:t>
                      </a:r>
                      <a:endParaRPr lang="zh-CN" altLang="en-US" sz="2000" dirty="0"/>
                    </a:p>
                  </a:txBody>
                  <a:tcPr/>
                </a:tc>
                <a:tc>
                  <a:txBody>
                    <a:bodyPr/>
                    <a:lstStyle/>
                    <a:p>
                      <a:r>
                        <a:rPr lang="zh-CN" altLang="en-US" sz="2000" dirty="0"/>
                        <a:t>应用缓存未得到更新（空闲）</a:t>
                      </a:r>
                    </a:p>
                  </a:txBody>
                  <a:tcPr/>
                </a:tc>
                <a:extLst>
                  <a:ext uri="{0D108BD9-81ED-4DB2-BD59-A6C34878D82A}">
                    <a16:rowId xmlns:a16="http://schemas.microsoft.com/office/drawing/2014/main" val="10002"/>
                  </a:ext>
                </a:extLst>
              </a:tr>
              <a:tr h="573460">
                <a:tc>
                  <a:txBody>
                    <a:bodyPr/>
                    <a:lstStyle/>
                    <a:p>
                      <a:pPr algn="ctr"/>
                      <a:r>
                        <a:rPr lang="en-US" altLang="zh-CN" sz="2000" b="1" dirty="0"/>
                        <a:t>2</a:t>
                      </a:r>
                      <a:endParaRPr lang="zh-CN" altLang="en-US" sz="2000" b="1" dirty="0"/>
                    </a:p>
                  </a:txBody>
                  <a:tcPr/>
                </a:tc>
                <a:tc>
                  <a:txBody>
                    <a:bodyPr/>
                    <a:lstStyle/>
                    <a:p>
                      <a:r>
                        <a:rPr lang="en-US" altLang="zh-CN" sz="2000" dirty="0"/>
                        <a:t>CHECKING</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t>正在下载描述文件并检查更新（检查中）</a:t>
                      </a:r>
                    </a:p>
                  </a:txBody>
                  <a:tcPr/>
                </a:tc>
                <a:extLst>
                  <a:ext uri="{0D108BD9-81ED-4DB2-BD59-A6C34878D82A}">
                    <a16:rowId xmlns:a16="http://schemas.microsoft.com/office/drawing/2014/main" val="10003"/>
                  </a:ext>
                </a:extLst>
              </a:tr>
              <a:tr h="573460">
                <a:tc>
                  <a:txBody>
                    <a:bodyPr/>
                    <a:lstStyle/>
                    <a:p>
                      <a:pPr algn="ctr"/>
                      <a:r>
                        <a:rPr lang="en-US" altLang="zh-CN" sz="2000" b="1" dirty="0"/>
                        <a:t>3</a:t>
                      </a:r>
                      <a:endParaRPr lang="zh-CN" altLang="en-US" sz="2000" b="1" dirty="0"/>
                    </a:p>
                  </a:txBody>
                  <a:tcPr/>
                </a:tc>
                <a:tc>
                  <a:txBody>
                    <a:bodyPr/>
                    <a:lstStyle/>
                    <a:p>
                      <a:r>
                        <a:rPr lang="en-US" altLang="zh-CN" sz="2000" dirty="0"/>
                        <a:t>DOWNLOADING</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t>应用缓存正在下载描述文件中指定的资源</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t>（下载中）</a:t>
                      </a:r>
                    </a:p>
                  </a:txBody>
                  <a:tcPr/>
                </a:tc>
                <a:extLst>
                  <a:ext uri="{0D108BD9-81ED-4DB2-BD59-A6C34878D82A}">
                    <a16:rowId xmlns:a16="http://schemas.microsoft.com/office/drawing/2014/main" val="10004"/>
                  </a:ext>
                </a:extLst>
              </a:tr>
              <a:tr h="573460">
                <a:tc>
                  <a:txBody>
                    <a:bodyPr/>
                    <a:lstStyle/>
                    <a:p>
                      <a:pPr algn="ctr"/>
                      <a:r>
                        <a:rPr lang="en-US" altLang="zh-CN" sz="2000" b="1" dirty="0"/>
                        <a:t>4</a:t>
                      </a:r>
                      <a:endParaRPr lang="zh-CN" altLang="en-US" sz="2000" b="1" dirty="0"/>
                    </a:p>
                  </a:txBody>
                  <a:tcPr/>
                </a:tc>
                <a:tc>
                  <a:txBody>
                    <a:bodyPr/>
                    <a:lstStyle/>
                    <a:p>
                      <a:r>
                        <a:rPr lang="en-US" altLang="zh-CN" sz="2000" dirty="0"/>
                        <a:t>UPDATEREADY</a:t>
                      </a:r>
                      <a:endParaRPr lang="zh-CN" altLang="en-US" sz="2000" dirty="0"/>
                    </a:p>
                  </a:txBody>
                  <a:tcPr/>
                </a:tc>
                <a:tc>
                  <a:txBody>
                    <a:bodyPr/>
                    <a:lstStyle/>
                    <a:p>
                      <a:r>
                        <a:rPr lang="zh-CN" altLang="en-US" sz="2000" dirty="0"/>
                        <a:t>应用缓存已经更新了资源，而且所有资源都已下载完毕，可以通过</a:t>
                      </a:r>
                      <a:r>
                        <a:rPr lang="en-US" altLang="zh-CN" sz="2000" dirty="0" err="1"/>
                        <a:t>swapCache</a:t>
                      </a:r>
                      <a:r>
                        <a:rPr lang="en-US" altLang="zh-CN" sz="2000" dirty="0"/>
                        <a:t>()</a:t>
                      </a:r>
                      <a:r>
                        <a:rPr lang="zh-CN" altLang="en-US" sz="2000" dirty="0"/>
                        <a:t>来使用了（更新就绪）</a:t>
                      </a:r>
                    </a:p>
                  </a:txBody>
                  <a:tcPr/>
                </a:tc>
                <a:extLst>
                  <a:ext uri="{0D108BD9-81ED-4DB2-BD59-A6C34878D82A}">
                    <a16:rowId xmlns:a16="http://schemas.microsoft.com/office/drawing/2014/main" val="10005"/>
                  </a:ext>
                </a:extLst>
              </a:tr>
              <a:tr h="573460">
                <a:tc>
                  <a:txBody>
                    <a:bodyPr/>
                    <a:lstStyle/>
                    <a:p>
                      <a:pPr algn="ctr"/>
                      <a:r>
                        <a:rPr lang="en-US" altLang="zh-CN" sz="2000" b="1" dirty="0"/>
                        <a:t>5</a:t>
                      </a:r>
                      <a:endParaRPr lang="zh-CN" altLang="en-US" sz="2000" b="1" dirty="0"/>
                    </a:p>
                  </a:txBody>
                  <a:tcPr/>
                </a:tc>
                <a:tc>
                  <a:txBody>
                    <a:bodyPr/>
                    <a:lstStyle/>
                    <a:p>
                      <a:r>
                        <a:rPr lang="en-US" altLang="zh-CN" sz="2000" dirty="0"/>
                        <a:t>OBSOLETE</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t>应用缓存的描述文件不存在了，页面无法再访问应用缓存（已过期）</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en-US" altLang="zh-CN" sz="3600" b="0" i="0" u="none" strike="noStrike" kern="1200" cap="none" spc="0" normalizeH="0" baseline="0" noProof="0" dirty="0" err="1">
                <a:ln>
                  <a:noFill/>
                </a:ln>
                <a:solidFill>
                  <a:srgbClr val="000000"/>
                </a:solidFill>
                <a:effectLst/>
                <a:uLnTx/>
                <a:uFillTx/>
                <a:latin typeface="Arial"/>
                <a:ea typeface="宋体" panose="02010600030101010101" pitchFamily="2" charset="-122"/>
                <a:sym typeface="+mn-ea"/>
              </a:rPr>
              <a:t>applicationCache</a:t>
            </a:r>
            <a:r>
              <a:rPr kumimoji="0" lang="en-US" altLang="zh-CN"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 API</a:t>
            </a:r>
            <a:endPar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endParaRPr>
          </a:p>
        </p:txBody>
      </p:sp>
      <p:sp>
        <p:nvSpPr>
          <p:cNvPr id="5" name="矩形 4"/>
          <p:cNvSpPr/>
          <p:nvPr/>
        </p:nvSpPr>
        <p:spPr>
          <a:xfrm>
            <a:off x="592455" y="1457325"/>
            <a:ext cx="8157210" cy="581057"/>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mn-cs"/>
                <a:sym typeface="+mn-ea"/>
              </a:rPr>
              <a:t>applicationCache</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mn-ea"/>
              </a:rPr>
              <a:t>对象有以下事件，表示其状态的改变</a:t>
            </a:r>
          </a:p>
        </p:txBody>
      </p:sp>
      <p:graphicFrame>
        <p:nvGraphicFramePr>
          <p:cNvPr id="7" name="表格 6"/>
          <p:cNvGraphicFramePr>
            <a:graphicFrameLocks noGrp="1"/>
          </p:cNvGraphicFramePr>
          <p:nvPr/>
        </p:nvGraphicFramePr>
        <p:xfrm>
          <a:off x="0" y="2224366"/>
          <a:ext cx="9144000" cy="4014220"/>
        </p:xfrm>
        <a:graphic>
          <a:graphicData uri="http://schemas.openxmlformats.org/drawingml/2006/table">
            <a:tbl>
              <a:tblPr firstRow="1" bandRow="1">
                <a:tableStyleId>{5C22544A-7EE6-4342-B048-85BDC9FD1C3A}</a:tableStyleId>
              </a:tblPr>
              <a:tblGrid>
                <a:gridCol w="4773336">
                  <a:extLst>
                    <a:ext uri="{9D8B030D-6E8A-4147-A177-3AD203B41FA5}">
                      <a16:colId xmlns:a16="http://schemas.microsoft.com/office/drawing/2014/main" val="20000"/>
                    </a:ext>
                  </a:extLst>
                </a:gridCol>
                <a:gridCol w="4370664">
                  <a:extLst>
                    <a:ext uri="{9D8B030D-6E8A-4147-A177-3AD203B41FA5}">
                      <a16:colId xmlns:a16="http://schemas.microsoft.com/office/drawing/2014/main" val="20001"/>
                    </a:ext>
                  </a:extLst>
                </a:gridCol>
              </a:tblGrid>
              <a:tr h="573460">
                <a:tc>
                  <a:txBody>
                    <a:bodyPr/>
                    <a:lstStyle/>
                    <a:p>
                      <a:pPr algn="ctr"/>
                      <a:r>
                        <a:rPr lang="zh-CN" altLang="en-US" sz="2400" dirty="0"/>
                        <a:t>事件</a:t>
                      </a:r>
                    </a:p>
                  </a:txBody>
                  <a:tcPr anchor="ctr"/>
                </a:tc>
                <a:tc>
                  <a:txBody>
                    <a:bodyPr/>
                    <a:lstStyle/>
                    <a:p>
                      <a:pPr algn="ctr"/>
                      <a:r>
                        <a:rPr lang="zh-CN" altLang="en-US" sz="2400" dirty="0"/>
                        <a:t>缓存状态</a:t>
                      </a:r>
                    </a:p>
                  </a:txBody>
                  <a:tcPr anchor="ctr"/>
                </a:tc>
                <a:extLst>
                  <a:ext uri="{0D108BD9-81ED-4DB2-BD59-A6C34878D82A}">
                    <a16:rowId xmlns:a16="http://schemas.microsoft.com/office/drawing/2014/main" val="10000"/>
                  </a:ext>
                </a:extLst>
              </a:tr>
              <a:tr h="573460">
                <a:tc>
                  <a:txBody>
                    <a:bodyPr/>
                    <a:lstStyle/>
                    <a:p>
                      <a:pPr algn="ctr"/>
                      <a:r>
                        <a:rPr lang="en-US" altLang="zh-CN" sz="2400" dirty="0"/>
                        <a:t>onchecking</a:t>
                      </a:r>
                      <a:endParaRPr lang="zh-CN" altLang="en-US" sz="2400" dirty="0"/>
                    </a:p>
                  </a:txBody>
                  <a:tcPr anchor="ctr"/>
                </a:tc>
                <a:tc>
                  <a:txBody>
                    <a:bodyPr/>
                    <a:lstStyle/>
                    <a:p>
                      <a:pPr algn="ctr"/>
                      <a:r>
                        <a:rPr lang="en-US" altLang="zh-CN" sz="2400" dirty="0"/>
                        <a:t>CHECKING</a:t>
                      </a:r>
                      <a:endParaRPr lang="zh-CN" altLang="en-US" sz="2400" dirty="0"/>
                    </a:p>
                  </a:txBody>
                  <a:tcPr anchor="ctr"/>
                </a:tc>
                <a:extLst>
                  <a:ext uri="{0D108BD9-81ED-4DB2-BD59-A6C34878D82A}">
                    <a16:rowId xmlns:a16="http://schemas.microsoft.com/office/drawing/2014/main" val="10001"/>
                  </a:ext>
                </a:extLst>
              </a:tr>
              <a:tr h="573460">
                <a:tc>
                  <a:txBody>
                    <a:bodyPr/>
                    <a:lstStyle/>
                    <a:p>
                      <a:pPr algn="ctr"/>
                      <a:r>
                        <a:rPr lang="en-US" altLang="zh-CN" sz="2400" dirty="0" err="1"/>
                        <a:t>ondownloading</a:t>
                      </a:r>
                      <a:endParaRPr lang="zh-CN" altLang="en-US" sz="2400" dirty="0"/>
                    </a:p>
                  </a:txBody>
                  <a:tcPr anchor="ctr"/>
                </a:tc>
                <a:tc>
                  <a:txBody>
                    <a:bodyPr/>
                    <a:lstStyle/>
                    <a:p>
                      <a:pPr algn="ctr"/>
                      <a:r>
                        <a:rPr lang="en-US" altLang="zh-CN" sz="2400" dirty="0"/>
                        <a:t>DOWNLOADING</a:t>
                      </a:r>
                      <a:endParaRPr lang="zh-CN" altLang="en-US" sz="2400" dirty="0"/>
                    </a:p>
                  </a:txBody>
                  <a:tcPr anchor="ctr"/>
                </a:tc>
                <a:extLst>
                  <a:ext uri="{0D108BD9-81ED-4DB2-BD59-A6C34878D82A}">
                    <a16:rowId xmlns:a16="http://schemas.microsoft.com/office/drawing/2014/main" val="10002"/>
                  </a:ext>
                </a:extLst>
              </a:tr>
              <a:tr h="573460">
                <a:tc>
                  <a:txBody>
                    <a:bodyPr/>
                    <a:lstStyle/>
                    <a:p>
                      <a:pPr algn="ctr"/>
                      <a:r>
                        <a:rPr lang="en-US" altLang="zh-CN" sz="2400" dirty="0"/>
                        <a:t>onupdateready</a:t>
                      </a:r>
                      <a:endParaRPr lang="zh-CN" altLang="en-US" sz="2400" dirty="0"/>
                    </a:p>
                  </a:txBody>
                  <a:tcPr anchor="ctr"/>
                </a:tc>
                <a:tc>
                  <a:txBody>
                    <a:bodyPr/>
                    <a:lstStyle/>
                    <a:p>
                      <a:pPr algn="ctr"/>
                      <a:r>
                        <a:rPr lang="en-US" altLang="zh-CN" sz="2400" dirty="0"/>
                        <a:t>UPDATEREADY</a:t>
                      </a:r>
                      <a:endParaRPr lang="zh-CN" altLang="en-US" sz="2400" dirty="0"/>
                    </a:p>
                  </a:txBody>
                  <a:tcPr anchor="ctr"/>
                </a:tc>
                <a:extLst>
                  <a:ext uri="{0D108BD9-81ED-4DB2-BD59-A6C34878D82A}">
                    <a16:rowId xmlns:a16="http://schemas.microsoft.com/office/drawing/2014/main" val="10003"/>
                  </a:ext>
                </a:extLst>
              </a:tr>
              <a:tr h="573460">
                <a:tc>
                  <a:txBody>
                    <a:bodyPr/>
                    <a:lstStyle/>
                    <a:p>
                      <a:pPr algn="ctr"/>
                      <a:r>
                        <a:rPr lang="en-US" altLang="zh-CN" sz="2400" dirty="0"/>
                        <a:t>onobsolete</a:t>
                      </a:r>
                      <a:endParaRPr lang="zh-CN" altLang="en-US" sz="2400" dirty="0"/>
                    </a:p>
                  </a:txBody>
                  <a:tcPr anchor="ctr"/>
                </a:tc>
                <a:tc>
                  <a:txBody>
                    <a:bodyPr/>
                    <a:lstStyle/>
                    <a:p>
                      <a:pPr algn="ctr"/>
                      <a:r>
                        <a:rPr lang="en-US" altLang="zh-CN" sz="2400" dirty="0"/>
                        <a:t>OBSOLETE</a:t>
                      </a:r>
                      <a:endParaRPr lang="zh-CN" altLang="en-US" sz="2400" dirty="0"/>
                    </a:p>
                  </a:txBody>
                  <a:tcPr anchor="ctr"/>
                </a:tc>
                <a:extLst>
                  <a:ext uri="{0D108BD9-81ED-4DB2-BD59-A6C34878D82A}">
                    <a16:rowId xmlns:a16="http://schemas.microsoft.com/office/drawing/2014/main" val="10004"/>
                  </a:ext>
                </a:extLst>
              </a:tr>
              <a:tr h="573460">
                <a:tc>
                  <a:txBody>
                    <a:bodyPr/>
                    <a:lstStyle/>
                    <a:p>
                      <a:pPr algn="ctr"/>
                      <a:r>
                        <a:rPr lang="en-US" altLang="zh-CN" sz="2400" dirty="0"/>
                        <a:t>oncached</a:t>
                      </a:r>
                      <a:endParaRPr lang="zh-CN" altLang="en-US" sz="2400" dirty="0"/>
                    </a:p>
                  </a:txBody>
                  <a:tcPr anchor="ctr"/>
                </a:tc>
                <a:tc>
                  <a:txBody>
                    <a:bodyPr/>
                    <a:lstStyle/>
                    <a:p>
                      <a:pPr algn="ctr"/>
                      <a:r>
                        <a:rPr lang="en-US" altLang="zh-CN" sz="2400" dirty="0"/>
                        <a:t>IDLE</a:t>
                      </a:r>
                      <a:endParaRPr lang="zh-CN" altLang="en-US" sz="2400" dirty="0"/>
                    </a:p>
                  </a:txBody>
                  <a:tcPr anchor="ctr"/>
                </a:tc>
                <a:extLst>
                  <a:ext uri="{0D108BD9-81ED-4DB2-BD59-A6C34878D82A}">
                    <a16:rowId xmlns:a16="http://schemas.microsoft.com/office/drawing/2014/main" val="10005"/>
                  </a:ext>
                </a:extLst>
              </a:tr>
              <a:tr h="573460">
                <a:tc>
                  <a:txBody>
                    <a:bodyPr/>
                    <a:lstStyle/>
                    <a:p>
                      <a:pPr algn="ctr"/>
                      <a:r>
                        <a:rPr lang="en-US" altLang="zh-CN" sz="2400" dirty="0" err="1"/>
                        <a:t>Onerror</a:t>
                      </a:r>
                      <a:r>
                        <a:rPr lang="en-US" altLang="zh-CN" sz="2400" dirty="0"/>
                        <a:t>/</a:t>
                      </a:r>
                      <a:r>
                        <a:rPr lang="en-US" altLang="zh-CN" sz="2400" dirty="0" err="1"/>
                        <a:t>onnoupdate</a:t>
                      </a:r>
                      <a:r>
                        <a:rPr lang="en-US" altLang="zh-CN" sz="2400" dirty="0"/>
                        <a:t>/</a:t>
                      </a:r>
                      <a:r>
                        <a:rPr lang="en-US" altLang="zh-CN" sz="2400" dirty="0" err="1"/>
                        <a:t>onprogress</a:t>
                      </a:r>
                      <a:endParaRPr lang="zh-CN" altLang="en-US" sz="24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en-US" altLang="zh-CN" sz="3600" b="0" i="0" u="none" strike="noStrike" kern="1200" cap="none" spc="0" normalizeH="0" baseline="0" noProof="0" dirty="0" err="1">
                <a:ln>
                  <a:noFill/>
                </a:ln>
                <a:solidFill>
                  <a:srgbClr val="000000"/>
                </a:solidFill>
                <a:effectLst/>
                <a:uLnTx/>
                <a:uFillTx/>
                <a:latin typeface="Arial"/>
                <a:ea typeface="宋体" panose="02010600030101010101" pitchFamily="2" charset="-122"/>
                <a:sym typeface="+mn-ea"/>
              </a:rPr>
              <a:t>applicationCache</a:t>
            </a:r>
            <a:r>
              <a:rPr kumimoji="0" lang="en-US" altLang="zh-CN"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 API</a:t>
            </a:r>
            <a:endPar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185692168"/>
              </p:ext>
            </p:extLst>
          </p:nvPr>
        </p:nvGraphicFramePr>
        <p:xfrm>
          <a:off x="0" y="1422953"/>
          <a:ext cx="9143999" cy="5402745"/>
        </p:xfrm>
        <a:graphic>
          <a:graphicData uri="http://schemas.openxmlformats.org/drawingml/2006/table">
            <a:tbl>
              <a:tblPr firstRow="1" bandRow="1">
                <a:tableStyleId>{5C22544A-7EE6-4342-B048-85BDC9FD1C3A}</a:tableStyleId>
              </a:tblPr>
              <a:tblGrid>
                <a:gridCol w="1652631">
                  <a:extLst>
                    <a:ext uri="{9D8B030D-6E8A-4147-A177-3AD203B41FA5}">
                      <a16:colId xmlns:a16="http://schemas.microsoft.com/office/drawing/2014/main" val="20000"/>
                    </a:ext>
                  </a:extLst>
                </a:gridCol>
                <a:gridCol w="7491368">
                  <a:extLst>
                    <a:ext uri="{9D8B030D-6E8A-4147-A177-3AD203B41FA5}">
                      <a16:colId xmlns:a16="http://schemas.microsoft.com/office/drawing/2014/main" val="20001"/>
                    </a:ext>
                  </a:extLst>
                </a:gridCol>
              </a:tblGrid>
              <a:tr h="573405">
                <a:tc>
                  <a:txBody>
                    <a:bodyPr/>
                    <a:lstStyle/>
                    <a:p>
                      <a:pPr algn="ctr"/>
                      <a:r>
                        <a:rPr lang="zh-CN" altLang="en-US" sz="2000" dirty="0"/>
                        <a:t>事件</a:t>
                      </a:r>
                    </a:p>
                  </a:txBody>
                  <a:tcPr anchor="ctr"/>
                </a:tc>
                <a:tc>
                  <a:txBody>
                    <a:bodyPr/>
                    <a:lstStyle/>
                    <a:p>
                      <a:pPr algn="ctr"/>
                      <a:r>
                        <a:rPr lang="zh-CN" altLang="en-US" sz="2000" dirty="0"/>
                        <a:t>缓存状态</a:t>
                      </a:r>
                    </a:p>
                  </a:txBody>
                  <a:tcPr anchor="ctr"/>
                </a:tc>
                <a:extLst>
                  <a:ext uri="{0D108BD9-81ED-4DB2-BD59-A6C34878D82A}">
                    <a16:rowId xmlns:a16="http://schemas.microsoft.com/office/drawing/2014/main" val="10000"/>
                  </a:ext>
                </a:extLst>
              </a:tr>
              <a:tr h="573460">
                <a:tc>
                  <a:txBody>
                    <a:bodyPr/>
                    <a:lstStyle/>
                    <a:p>
                      <a:pPr algn="ctr"/>
                      <a:r>
                        <a:rPr lang="en-US" altLang="zh-CN" sz="2000" dirty="0"/>
                        <a:t>checking</a:t>
                      </a:r>
                      <a:endParaRPr lang="zh-CN" altLang="en-US" sz="2000" dirty="0"/>
                    </a:p>
                  </a:txBody>
                  <a:tcPr anchor="ctr"/>
                </a:tc>
                <a:tc>
                  <a:txBody>
                    <a:bodyPr/>
                    <a:lstStyle/>
                    <a:p>
                      <a:pPr algn="l"/>
                      <a:r>
                        <a:rPr lang="zh-CN" altLang="en-US" sz="2000" dirty="0"/>
                        <a:t>当</a:t>
                      </a:r>
                      <a:r>
                        <a:rPr lang="en-US" altLang="zh-CN" sz="2000" dirty="0"/>
                        <a:t>user agent</a:t>
                      </a:r>
                      <a:r>
                        <a:rPr lang="zh-CN" altLang="en-US" sz="2000" dirty="0"/>
                        <a:t>检查更新时，或第一次下载</a:t>
                      </a:r>
                      <a:r>
                        <a:rPr lang="en-US" altLang="zh-CN" sz="2000" dirty="0"/>
                        <a:t>manifest</a:t>
                      </a:r>
                      <a:r>
                        <a:rPr lang="zh-CN" altLang="en-US" sz="2000" dirty="0"/>
                        <a:t>清单时，它往往是第一个被触发的事件</a:t>
                      </a:r>
                    </a:p>
                  </a:txBody>
                  <a:tcPr anchor="ctr"/>
                </a:tc>
                <a:extLst>
                  <a:ext uri="{0D108BD9-81ED-4DB2-BD59-A6C34878D82A}">
                    <a16:rowId xmlns:a16="http://schemas.microsoft.com/office/drawing/2014/main" val="10001"/>
                  </a:ext>
                </a:extLst>
              </a:tr>
              <a:tr h="573460">
                <a:tc>
                  <a:txBody>
                    <a:bodyPr/>
                    <a:lstStyle/>
                    <a:p>
                      <a:pPr algn="ctr"/>
                      <a:r>
                        <a:rPr lang="en-US" altLang="zh-CN" sz="2000" dirty="0"/>
                        <a:t>downloading</a:t>
                      </a:r>
                      <a:endParaRPr lang="zh-CN" altLang="en-US" sz="2000" dirty="0"/>
                    </a:p>
                  </a:txBody>
                  <a:tcPr anchor="ctr"/>
                </a:tc>
                <a:tc>
                  <a:txBody>
                    <a:bodyPr/>
                    <a:lstStyle/>
                    <a:p>
                      <a:pPr algn="l"/>
                      <a:r>
                        <a:rPr lang="zh-CN" altLang="en-US" sz="2000" dirty="0"/>
                        <a:t>第一次下载或更新</a:t>
                      </a:r>
                      <a:r>
                        <a:rPr lang="en-US" altLang="zh-CN" sz="2000" dirty="0"/>
                        <a:t>manifest</a:t>
                      </a:r>
                      <a:r>
                        <a:rPr lang="zh-CN" altLang="en-US" sz="2000" dirty="0"/>
                        <a:t>清单文件时，触发该事件</a:t>
                      </a:r>
                    </a:p>
                  </a:txBody>
                  <a:tcPr anchor="ctr"/>
                </a:tc>
                <a:extLst>
                  <a:ext uri="{0D108BD9-81ED-4DB2-BD59-A6C34878D82A}">
                    <a16:rowId xmlns:a16="http://schemas.microsoft.com/office/drawing/2014/main" val="10002"/>
                  </a:ext>
                </a:extLst>
              </a:tr>
              <a:tr h="573460">
                <a:tc>
                  <a:txBody>
                    <a:bodyPr/>
                    <a:lstStyle/>
                    <a:p>
                      <a:pPr algn="ctr"/>
                      <a:r>
                        <a:rPr lang="en-US" altLang="zh-CN" sz="2000" dirty="0" err="1"/>
                        <a:t>updateready</a:t>
                      </a:r>
                      <a:endParaRPr lang="zh-CN" altLang="en-US" sz="2000" dirty="0"/>
                    </a:p>
                  </a:txBody>
                  <a:tcPr anchor="ctr"/>
                </a:tc>
                <a:tc>
                  <a:txBody>
                    <a:bodyPr/>
                    <a:lstStyle/>
                    <a:p>
                      <a:pPr algn="l"/>
                      <a:r>
                        <a:rPr lang="zh-CN" altLang="en-US" sz="2000" dirty="0"/>
                        <a:t>此事件的含义表示缓存清单文件已经下载完毕，可以通过重新加载页面读取缓存文件或者通过方法</a:t>
                      </a:r>
                      <a:r>
                        <a:rPr lang="en-US" altLang="zh-CN" sz="2000" dirty="0" err="1"/>
                        <a:t>swapCache</a:t>
                      </a:r>
                      <a:r>
                        <a:rPr lang="en-US" altLang="zh-CN" sz="2000" dirty="0"/>
                        <a:t>()</a:t>
                      </a:r>
                      <a:r>
                        <a:rPr lang="zh-CN" altLang="en-US" sz="2000" dirty="0"/>
                        <a:t>切换到新的缓存文件。常用于本地缓存更新版本后的提示</a:t>
                      </a:r>
                    </a:p>
                  </a:txBody>
                  <a:tcPr anchor="ctr"/>
                </a:tc>
                <a:extLst>
                  <a:ext uri="{0D108BD9-81ED-4DB2-BD59-A6C34878D82A}">
                    <a16:rowId xmlns:a16="http://schemas.microsoft.com/office/drawing/2014/main" val="10003"/>
                  </a:ext>
                </a:extLst>
              </a:tr>
              <a:tr h="573460">
                <a:tc>
                  <a:txBody>
                    <a:bodyPr/>
                    <a:lstStyle/>
                    <a:p>
                      <a:pPr algn="ctr"/>
                      <a:r>
                        <a:rPr lang="en-US" altLang="zh-CN" sz="2000" dirty="0"/>
                        <a:t>obsolete</a:t>
                      </a:r>
                      <a:endParaRPr lang="zh-CN" altLang="en-US" sz="2000" dirty="0"/>
                    </a:p>
                  </a:txBody>
                  <a:tcPr anchor="ctr"/>
                </a:tc>
                <a:tc>
                  <a:txBody>
                    <a:bodyPr/>
                    <a:lstStyle/>
                    <a:p>
                      <a:pPr algn="l"/>
                      <a:r>
                        <a:rPr lang="zh-CN" altLang="en-US" sz="2000" dirty="0"/>
                        <a:t>访问</a:t>
                      </a:r>
                      <a:r>
                        <a:rPr lang="en-US" altLang="zh-CN" sz="2000" dirty="0"/>
                        <a:t>manifest</a:t>
                      </a:r>
                      <a:r>
                        <a:rPr lang="zh-CN" altLang="en-US" sz="2000" dirty="0"/>
                        <a:t>文件返回</a:t>
                      </a:r>
                      <a:r>
                        <a:rPr lang="en-US" altLang="zh-CN" sz="2000" dirty="0"/>
                        <a:t>http404</a:t>
                      </a:r>
                      <a:r>
                        <a:rPr lang="zh-CN" altLang="en-US" sz="2000" dirty="0"/>
                        <a:t>错误（页面未找到）或</a:t>
                      </a:r>
                      <a:r>
                        <a:rPr lang="en-US" altLang="zh-CN" sz="2000" dirty="0"/>
                        <a:t>410</a:t>
                      </a:r>
                      <a:r>
                        <a:rPr lang="zh-CN" altLang="en-US" sz="2000" dirty="0"/>
                        <a:t>错误（永久消失）时，触发该事件</a:t>
                      </a:r>
                    </a:p>
                  </a:txBody>
                  <a:tcPr anchor="ctr"/>
                </a:tc>
                <a:extLst>
                  <a:ext uri="{0D108BD9-81ED-4DB2-BD59-A6C34878D82A}">
                    <a16:rowId xmlns:a16="http://schemas.microsoft.com/office/drawing/2014/main" val="10004"/>
                  </a:ext>
                </a:extLst>
              </a:tr>
              <a:tr h="573460">
                <a:tc>
                  <a:txBody>
                    <a:bodyPr/>
                    <a:lstStyle/>
                    <a:p>
                      <a:pPr algn="ctr"/>
                      <a:r>
                        <a:rPr lang="en-US" altLang="zh-CN" sz="2000" dirty="0"/>
                        <a:t>cached</a:t>
                      </a:r>
                      <a:endParaRPr lang="zh-CN" altLang="en-US" sz="2000" dirty="0"/>
                    </a:p>
                  </a:txBody>
                  <a:tcPr anchor="ctr"/>
                </a:tc>
                <a:tc>
                  <a:txBody>
                    <a:bodyPr/>
                    <a:lstStyle/>
                    <a:p>
                      <a:pPr algn="l"/>
                      <a:r>
                        <a:rPr lang="zh-CN" altLang="en-US" sz="2000" dirty="0"/>
                        <a:t>当</a:t>
                      </a:r>
                      <a:r>
                        <a:rPr lang="en-US" altLang="zh-CN" sz="2000" dirty="0"/>
                        <a:t>manifest</a:t>
                      </a:r>
                      <a:r>
                        <a:rPr lang="zh-CN" altLang="en-US" sz="2000" dirty="0"/>
                        <a:t>清单文件下载完毕及成功缓存后，触发该事件</a:t>
                      </a:r>
                    </a:p>
                  </a:txBody>
                  <a:tcPr anchor="ctr"/>
                </a:tc>
                <a:extLst>
                  <a:ext uri="{0D108BD9-81ED-4DB2-BD59-A6C34878D82A}">
                    <a16:rowId xmlns:a16="http://schemas.microsoft.com/office/drawing/2014/main" val="10005"/>
                  </a:ext>
                </a:extLst>
              </a:tr>
              <a:tr h="573460">
                <a:tc>
                  <a:txBody>
                    <a:bodyPr/>
                    <a:lstStyle/>
                    <a:p>
                      <a:pPr algn="ctr"/>
                      <a:r>
                        <a:rPr lang="en-US" altLang="zh-CN" sz="2000" dirty="0" err="1"/>
                        <a:t>noupdate</a:t>
                      </a:r>
                      <a:endParaRPr lang="zh-CN" altLang="en-US" sz="2000" dirty="0"/>
                    </a:p>
                  </a:txBody>
                  <a:tcPr anchor="ctr"/>
                </a:tc>
                <a:tc>
                  <a:txBody>
                    <a:bodyPr/>
                    <a:lstStyle/>
                    <a:p>
                      <a:pPr algn="l"/>
                      <a:r>
                        <a:rPr lang="zh-CN" altLang="en-US" sz="2000" dirty="0"/>
                        <a:t>当检查到</a:t>
                      </a:r>
                      <a:r>
                        <a:rPr lang="en-US" altLang="zh-CN" sz="2000" dirty="0"/>
                        <a:t>manifest</a:t>
                      </a:r>
                      <a:r>
                        <a:rPr lang="zh-CN" altLang="en-US" sz="2000" dirty="0"/>
                        <a:t>文件不需要更新时，触发该事件</a:t>
                      </a:r>
                    </a:p>
                  </a:txBody>
                  <a:tcPr anchor="ctr"/>
                </a:tc>
                <a:extLst>
                  <a:ext uri="{0D108BD9-81ED-4DB2-BD59-A6C34878D82A}">
                    <a16:rowId xmlns:a16="http://schemas.microsoft.com/office/drawing/2014/main" val="10006"/>
                  </a:ext>
                </a:extLst>
              </a:tr>
              <a:tr h="573460">
                <a:tc>
                  <a:txBody>
                    <a:bodyPr/>
                    <a:lstStyle/>
                    <a:p>
                      <a:pPr algn="ctr"/>
                      <a:r>
                        <a:rPr lang="en-US" altLang="zh-CN" sz="2000" dirty="0"/>
                        <a:t>progress</a:t>
                      </a:r>
                      <a:endParaRPr lang="zh-CN" altLang="en-US" sz="2000" dirty="0"/>
                    </a:p>
                  </a:txBody>
                  <a:tcPr anchor="ctr"/>
                </a:tc>
                <a:tc>
                  <a:txBody>
                    <a:bodyPr/>
                    <a:lstStyle/>
                    <a:p>
                      <a:pPr algn="l"/>
                      <a:r>
                        <a:rPr lang="zh-CN" altLang="en-US" sz="2000" dirty="0"/>
                        <a:t>与</a:t>
                      </a:r>
                      <a:r>
                        <a:rPr lang="en-US" altLang="zh-CN" sz="2000" dirty="0"/>
                        <a:t>downloading</a:t>
                      </a:r>
                      <a:r>
                        <a:rPr lang="zh-CN" altLang="en-US" sz="2000" dirty="0"/>
                        <a:t>类似，但是</a:t>
                      </a:r>
                      <a:r>
                        <a:rPr lang="en-US" altLang="zh-CN" sz="2000" dirty="0"/>
                        <a:t>downloading</a:t>
                      </a:r>
                      <a:r>
                        <a:rPr lang="zh-CN" altLang="en-US" sz="2000" dirty="0"/>
                        <a:t>只触发一次，</a:t>
                      </a:r>
                      <a:r>
                        <a:rPr lang="en-US" altLang="zh-CN" sz="2000" dirty="0"/>
                        <a:t>progress</a:t>
                      </a:r>
                      <a:r>
                        <a:rPr lang="zh-CN" altLang="en-US" sz="2000" dirty="0"/>
                        <a:t>则在清单文件下载过程中周期性触发</a:t>
                      </a:r>
                    </a:p>
                  </a:txBody>
                  <a:tcPr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4F905D-D26A-4D59-AD83-538F6B715622}"/>
              </a:ext>
            </a:extLst>
          </p:cNvPr>
          <p:cNvSpPr>
            <a:spLocks noGrp="1"/>
          </p:cNvSpPr>
          <p:nvPr>
            <p:ph idx="1"/>
          </p:nvPr>
        </p:nvSpPr>
        <p:spPr>
          <a:xfrm>
            <a:off x="531227" y="867920"/>
            <a:ext cx="7423165" cy="671768"/>
          </a:xfrm>
        </p:spPr>
        <p:txBody>
          <a:bodyPr/>
          <a:lstStyle/>
          <a:p>
            <a:pPr eaLnBrk="1" hangingPunct="1"/>
            <a:r>
              <a:rPr lang="zh-CN" altLang="en-US" sz="3600" dirty="0"/>
              <a:t>什么是</a:t>
            </a:r>
            <a:r>
              <a:rPr lang="en-US" altLang="zh-CN" sz="3600" dirty="0"/>
              <a:t>Web Worker</a:t>
            </a:r>
            <a:endParaRPr lang="en-US" altLang="zh-CN" sz="3800" b="0" dirty="0">
              <a:latin typeface="+mj-ea"/>
              <a:ea typeface="+mj-ea"/>
            </a:endParaRPr>
          </a:p>
        </p:txBody>
      </p:sp>
      <p:sp>
        <p:nvSpPr>
          <p:cNvPr id="4" name="页脚占位符 3">
            <a:extLst>
              <a:ext uri="{FF2B5EF4-FFF2-40B4-BE49-F238E27FC236}">
                <a16:creationId xmlns:a16="http://schemas.microsoft.com/office/drawing/2014/main" id="{F75C3386-59D1-4DB9-B280-829F7A7325D8}"/>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F55C88E0-A315-4DAB-9C91-94DAB261B5F9}"/>
              </a:ext>
            </a:extLst>
          </p:cNvPr>
          <p:cNvSpPr>
            <a:spLocks noGrp="1"/>
          </p:cNvSpPr>
          <p:nvPr>
            <p:ph type="sldNum" sz="quarter" idx="11"/>
          </p:nvPr>
        </p:nvSpPr>
        <p:spPr/>
        <p:txBody>
          <a:bodyPr/>
          <a:lstStyle/>
          <a:p>
            <a:fld id="{079E9EF5-4B49-4815-ADC3-746BDD0FC377}" type="slidenum">
              <a:rPr lang="en-US" altLang="en-US" smtClean="0"/>
              <a:pPr/>
              <a:t>3</a:t>
            </a:fld>
            <a:endParaRPr lang="en-US" altLang="en-US"/>
          </a:p>
        </p:txBody>
      </p:sp>
      <p:sp>
        <p:nvSpPr>
          <p:cNvPr id="6" name="矩形: 圆角 5">
            <a:extLst>
              <a:ext uri="{FF2B5EF4-FFF2-40B4-BE49-F238E27FC236}">
                <a16:creationId xmlns:a16="http://schemas.microsoft.com/office/drawing/2014/main" id="{CD1C069B-E97E-4882-95CC-D7855B9716D7}"/>
              </a:ext>
            </a:extLst>
          </p:cNvPr>
          <p:cNvSpPr/>
          <p:nvPr/>
        </p:nvSpPr>
        <p:spPr bwMode="auto">
          <a:xfrm>
            <a:off x="869280" y="2062942"/>
            <a:ext cx="7399090" cy="2089608"/>
          </a:xfrm>
          <a:prstGeom prst="roundRect">
            <a:avLst/>
          </a:prstGeom>
          <a:noFill/>
          <a:ln w="9525" cap="flat" cmpd="sng" algn="ctr">
            <a:solidFill>
              <a:srgbClr val="00B0F0"/>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fontAlgn="base">
              <a:lnSpc>
                <a:spcPts val="3300"/>
              </a:lnSpc>
              <a:spcBef>
                <a:spcPct val="0"/>
              </a:spcBef>
              <a:spcAft>
                <a:spcPct val="0"/>
              </a:spcAft>
            </a:pPr>
            <a:r>
              <a:rPr kumimoji="0" lang="en-US" altLang="zh-CN" sz="2400" b="0" i="0" u="none" strike="noStrike" cap="none" normalizeH="0" baseline="0" dirty="0">
                <a:ln>
                  <a:noFill/>
                </a:ln>
                <a:solidFill>
                  <a:schemeClr val="tx1"/>
                </a:solidFill>
                <a:effectLst/>
                <a:latin typeface="Verdana" pitchFamily="34" charset="0"/>
                <a:ea typeface="宋体" pitchFamily="2" charset="-122"/>
              </a:rPr>
              <a:t>      W</a:t>
            </a:r>
            <a:r>
              <a:rPr lang="en-US" altLang="zh-CN" sz="2400" dirty="0"/>
              <a:t>eb Worker </a:t>
            </a:r>
            <a:r>
              <a:rPr lang="zh-CN" altLang="en-US" sz="2400" dirty="0"/>
              <a:t>是运行在后台的 </a:t>
            </a:r>
            <a:r>
              <a:rPr lang="en-US" altLang="zh-CN" sz="2400" dirty="0"/>
              <a:t>JavaScript</a:t>
            </a:r>
            <a:r>
              <a:rPr lang="zh-CN" altLang="en-US" sz="2400" dirty="0"/>
              <a:t>，独立于其他脚本，不会影响页面的性能。您可以继续做任何愿意做的事情：点击、选取内容等等，而此时 </a:t>
            </a:r>
            <a:r>
              <a:rPr lang="en-US" altLang="zh-CN" sz="2400" dirty="0"/>
              <a:t>Web Worker </a:t>
            </a:r>
            <a:r>
              <a:rPr lang="zh-CN" altLang="en-US" sz="2400" dirty="0"/>
              <a:t>在后台运行。</a:t>
            </a:r>
            <a:endParaRPr lang="zh-CN" altLang="en-US" sz="2800" dirty="0">
              <a:latin typeface="+mn-ea"/>
            </a:endParaRPr>
          </a:p>
        </p:txBody>
      </p:sp>
    </p:spTree>
    <p:extLst>
      <p:ext uri="{BB962C8B-B14F-4D97-AF65-F5344CB8AC3E}">
        <p14:creationId xmlns:p14="http://schemas.microsoft.com/office/powerpoint/2010/main" val="3794448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en-US" altLang="zh-CN" sz="3600" b="0" i="0" u="none" strike="noStrike" kern="1200" cap="none" spc="0" normalizeH="0" baseline="0" noProof="0" dirty="0" err="1">
                <a:ln>
                  <a:noFill/>
                </a:ln>
                <a:solidFill>
                  <a:srgbClr val="000000"/>
                </a:solidFill>
                <a:effectLst/>
                <a:uLnTx/>
                <a:uFillTx/>
                <a:latin typeface="Arial"/>
                <a:ea typeface="宋体" panose="02010600030101010101" pitchFamily="2" charset="-122"/>
                <a:sym typeface="+mn-ea"/>
              </a:rPr>
              <a:t>applicationCache</a:t>
            </a:r>
            <a:r>
              <a:rPr kumimoji="0" lang="en-US" altLang="zh-CN"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 API</a:t>
            </a:r>
            <a:endPar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279313906"/>
              </p:ext>
            </p:extLst>
          </p:nvPr>
        </p:nvGraphicFramePr>
        <p:xfrm>
          <a:off x="0" y="1807228"/>
          <a:ext cx="9144000" cy="4088805"/>
        </p:xfrm>
        <a:graphic>
          <a:graphicData uri="http://schemas.openxmlformats.org/drawingml/2006/table">
            <a:tbl>
              <a:tblPr firstRow="1" bandRow="1">
                <a:tableStyleId>{5C22544A-7EE6-4342-B048-85BDC9FD1C3A}</a:tableStyleId>
              </a:tblPr>
              <a:tblGrid>
                <a:gridCol w="1677798">
                  <a:extLst>
                    <a:ext uri="{9D8B030D-6E8A-4147-A177-3AD203B41FA5}">
                      <a16:colId xmlns:a16="http://schemas.microsoft.com/office/drawing/2014/main" val="20000"/>
                    </a:ext>
                  </a:extLst>
                </a:gridCol>
                <a:gridCol w="7466202">
                  <a:extLst>
                    <a:ext uri="{9D8B030D-6E8A-4147-A177-3AD203B41FA5}">
                      <a16:colId xmlns:a16="http://schemas.microsoft.com/office/drawing/2014/main" val="20001"/>
                    </a:ext>
                  </a:extLst>
                </a:gridCol>
              </a:tblGrid>
              <a:tr h="776581">
                <a:tc>
                  <a:txBody>
                    <a:bodyPr/>
                    <a:lstStyle/>
                    <a:p>
                      <a:pPr algn="ctr"/>
                      <a:r>
                        <a:rPr lang="zh-CN" altLang="en-US" sz="2400" dirty="0"/>
                        <a:t>事件</a:t>
                      </a:r>
                    </a:p>
                  </a:txBody>
                  <a:tcPr anchor="ctr"/>
                </a:tc>
                <a:tc>
                  <a:txBody>
                    <a:bodyPr/>
                    <a:lstStyle/>
                    <a:p>
                      <a:pPr algn="ctr"/>
                      <a:r>
                        <a:rPr lang="zh-CN" altLang="en-US" sz="2400" dirty="0"/>
                        <a:t>缓存状态</a:t>
                      </a:r>
                    </a:p>
                  </a:txBody>
                  <a:tcPr anchor="ctr"/>
                </a:tc>
                <a:extLst>
                  <a:ext uri="{0D108BD9-81ED-4DB2-BD59-A6C34878D82A}">
                    <a16:rowId xmlns:a16="http://schemas.microsoft.com/office/drawing/2014/main" val="10000"/>
                  </a:ext>
                </a:extLst>
              </a:tr>
              <a:tr h="2379635">
                <a:tc>
                  <a:txBody>
                    <a:bodyPr/>
                    <a:lstStyle/>
                    <a:p>
                      <a:pPr algn="ctr"/>
                      <a:r>
                        <a:rPr lang="en-US" altLang="zh-CN" sz="2400" dirty="0"/>
                        <a:t>error</a:t>
                      </a:r>
                      <a:endParaRPr lang="zh-CN" altLang="en-US" sz="2400" dirty="0"/>
                    </a:p>
                  </a:txBody>
                  <a:tcPr anchor="ctr"/>
                </a:tc>
                <a:tc>
                  <a:txBody>
                    <a:bodyPr/>
                    <a:lstStyle/>
                    <a:p>
                      <a:pPr algn="l">
                        <a:lnSpc>
                          <a:spcPct val="150000"/>
                        </a:lnSpc>
                      </a:pPr>
                      <a:r>
                        <a:rPr lang="zh-CN" altLang="en-US" sz="2400" dirty="0"/>
                        <a:t>如果要达到触发该事件，需要满足以下几种情况之一：</a:t>
                      </a:r>
                      <a:endParaRPr lang="en-US" altLang="zh-CN" sz="2400" dirty="0"/>
                    </a:p>
                    <a:p>
                      <a:pPr marL="285750" indent="-285750" algn="l">
                        <a:lnSpc>
                          <a:spcPct val="150000"/>
                        </a:lnSpc>
                        <a:buFont typeface="Wingdings" panose="05000000000000000000" pitchFamily="2" charset="2"/>
                        <a:buChar char="l"/>
                      </a:pPr>
                      <a:r>
                        <a:rPr lang="zh-CN" altLang="en-US" sz="2400" dirty="0"/>
                        <a:t>已经触发</a:t>
                      </a:r>
                      <a:r>
                        <a:rPr lang="en-US" altLang="zh-CN" sz="2400" dirty="0"/>
                        <a:t>obsolete</a:t>
                      </a:r>
                      <a:r>
                        <a:rPr lang="zh-CN" altLang="en-US" sz="2400" dirty="0"/>
                        <a:t>事件</a:t>
                      </a:r>
                      <a:endParaRPr lang="en-US" altLang="zh-CN" sz="2400" dirty="0"/>
                    </a:p>
                    <a:p>
                      <a:pPr marL="285750" indent="-285750" algn="l">
                        <a:lnSpc>
                          <a:spcPct val="150000"/>
                        </a:lnSpc>
                        <a:buFont typeface="Wingdings" panose="05000000000000000000" pitchFamily="2" charset="2"/>
                        <a:buChar char="l"/>
                      </a:pPr>
                      <a:r>
                        <a:rPr lang="en-US" altLang="zh-CN" sz="2400" dirty="0"/>
                        <a:t>Manifest</a:t>
                      </a:r>
                      <a:r>
                        <a:rPr lang="zh-CN" altLang="en-US" sz="2400" dirty="0"/>
                        <a:t>文件没有改变，但缓存文件中存在文件下载失败</a:t>
                      </a:r>
                      <a:endParaRPr lang="en-US" altLang="zh-CN" sz="2400" dirty="0"/>
                    </a:p>
                    <a:p>
                      <a:pPr marL="285750" indent="-285750" algn="l">
                        <a:lnSpc>
                          <a:spcPct val="150000"/>
                        </a:lnSpc>
                        <a:buFont typeface="Wingdings" panose="05000000000000000000" pitchFamily="2" charset="2"/>
                        <a:buChar char="l"/>
                      </a:pPr>
                      <a:r>
                        <a:rPr lang="zh-CN" altLang="en-US" sz="2400" dirty="0"/>
                        <a:t>获取</a:t>
                      </a:r>
                      <a:r>
                        <a:rPr lang="en-US" altLang="zh-CN" sz="2400" dirty="0"/>
                        <a:t>manifest</a:t>
                      </a:r>
                      <a:r>
                        <a:rPr lang="zh-CN" altLang="en-US" sz="2400" dirty="0"/>
                        <a:t>资源文件时发生致命错误</a:t>
                      </a:r>
                      <a:endParaRPr lang="en-US" altLang="zh-CN" sz="2400" dirty="0"/>
                    </a:p>
                    <a:p>
                      <a:pPr marL="285750" indent="-285750" algn="l">
                        <a:lnSpc>
                          <a:spcPct val="150000"/>
                        </a:lnSpc>
                        <a:buFont typeface="Wingdings" panose="05000000000000000000" pitchFamily="2" charset="2"/>
                        <a:buChar char="l"/>
                      </a:pPr>
                      <a:r>
                        <a:rPr lang="zh-CN" altLang="en-US" sz="2400" dirty="0"/>
                        <a:t>当更新本地缓存时，</a:t>
                      </a:r>
                      <a:r>
                        <a:rPr lang="en-US" altLang="zh-CN" sz="2400" dirty="0"/>
                        <a:t>manifest</a:t>
                      </a:r>
                      <a:r>
                        <a:rPr lang="zh-CN" altLang="en-US" sz="2400" dirty="0"/>
                        <a:t>文件再次被更改</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en-US" altLang="zh-CN" sz="3600" b="0" i="0" u="none" strike="noStrike" kern="1200" cap="none" spc="0" normalizeH="0" baseline="0" noProof="0" dirty="0" err="1">
                <a:ln>
                  <a:noFill/>
                </a:ln>
                <a:solidFill>
                  <a:srgbClr val="000000"/>
                </a:solidFill>
                <a:effectLst/>
                <a:uLnTx/>
                <a:uFillTx/>
                <a:latin typeface="Arial"/>
                <a:ea typeface="宋体" panose="02010600030101010101" pitchFamily="2" charset="-122"/>
                <a:sym typeface="+mn-ea"/>
              </a:rPr>
              <a:t>applicationCache</a:t>
            </a:r>
            <a:r>
              <a:rPr kumimoji="0" lang="en-US" altLang="zh-CN"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 API</a:t>
            </a:r>
            <a:endPar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endParaRPr>
          </a:p>
        </p:txBody>
      </p:sp>
      <p:sp>
        <p:nvSpPr>
          <p:cNvPr id="4" name="矩形 3"/>
          <p:cNvSpPr/>
          <p:nvPr/>
        </p:nvSpPr>
        <p:spPr>
          <a:xfrm>
            <a:off x="1065401" y="2412322"/>
            <a:ext cx="7281645" cy="3529812"/>
          </a:xfrm>
          <a:prstGeom prst="rect">
            <a:avLst/>
          </a:prstGeom>
        </p:spPr>
        <p:txBody>
          <a:bodyPr wrap="square">
            <a:spAutoFit/>
          </a:bodyPr>
          <a:lstStyle/>
          <a:p>
            <a:pPr marL="342900" marR="0" lvl="0" indent="-342900" algn="l" defTabSz="914400" rtl="0" eaLnBrk="1" fontAlgn="auto" latinLnBrk="0" hangingPunct="1">
              <a:lnSpc>
                <a:spcPts val="33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如果应用程序已经缓存，并且清单文件没有改动，则浏览器触发</a:t>
            </a:r>
            <a:r>
              <a:rPr kumimoji="0" lang="en-US" altLang="zh-CN" sz="2400" b="0" i="0" u="none" strike="noStrike" kern="1200" cap="none" spc="0" normalizeH="0" baseline="0" noProof="0" dirty="0" err="1">
                <a:ln>
                  <a:noFill/>
                </a:ln>
                <a:solidFill>
                  <a:srgbClr val="2F2F2F"/>
                </a:solidFill>
                <a:effectLst/>
                <a:uLnTx/>
                <a:uFillTx/>
                <a:latin typeface="宋体" panose="02010600030101010101" pitchFamily="2" charset="-122"/>
                <a:ea typeface="宋体" panose="02010600030101010101" pitchFamily="2" charset="-122"/>
              </a:rPr>
              <a:t>noupdate</a:t>
            </a:r>
            <a:r>
              <a:rPr kumimoji="0" lang="zh-CN" altLang="en-US"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事件</a:t>
            </a:r>
            <a:endParaRPr kumimoji="0" lang="en-US" altLang="zh-CN"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endParaRPr>
          </a:p>
          <a:p>
            <a:pPr marR="0" lvl="0" algn="l" defTabSz="914400" rtl="0" eaLnBrk="1" fontAlgn="auto" latinLnBrk="0" hangingPunct="1">
              <a:lnSpc>
                <a:spcPts val="1200"/>
              </a:lnSpc>
              <a:spcBef>
                <a:spcPts val="0"/>
              </a:spcBef>
              <a:spcAft>
                <a:spcPts val="0"/>
              </a:spcAft>
              <a:buClrTx/>
              <a:buSzTx/>
              <a:tabLst/>
              <a:defRPr/>
            </a:pPr>
            <a:endParaRPr kumimoji="0" lang="en-US" altLang="zh-CN"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endParaRPr>
          </a:p>
          <a:p>
            <a:pPr marL="342900" marR="0" lvl="0" indent="-342900" algn="l" defTabSz="914400" rtl="0" eaLnBrk="1" fontAlgn="auto" latinLnBrk="0" hangingPunct="1">
              <a:lnSpc>
                <a:spcPts val="33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每次载入一个设置了</a:t>
            </a:r>
            <a:r>
              <a:rPr kumimoji="0" lang="en-US" altLang="zh-CN"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manifest</a:t>
            </a:r>
            <a:r>
              <a:rPr kumimoji="0" lang="zh-CN" altLang="en-US"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属性的</a:t>
            </a:r>
            <a:r>
              <a:rPr kumimoji="0" lang="en-US" altLang="zh-CN"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HTML</a:t>
            </a:r>
            <a:r>
              <a:rPr kumimoji="0" lang="zh-CN" altLang="en-US"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文件，首先会触发</a:t>
            </a:r>
            <a:r>
              <a:rPr kumimoji="0" lang="en-US" altLang="zh-CN"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checking</a:t>
            </a:r>
            <a:r>
              <a:rPr kumimoji="0" lang="zh-CN" altLang="en-US"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事件</a:t>
            </a:r>
            <a:endParaRPr kumimoji="0" lang="en-US" altLang="zh-CN"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endParaRPr>
          </a:p>
          <a:p>
            <a:pPr marR="0" lvl="0" algn="l" defTabSz="914400" rtl="0" eaLnBrk="1" fontAlgn="auto" latinLnBrk="0" hangingPunct="1">
              <a:lnSpc>
                <a:spcPts val="1200"/>
              </a:lnSpc>
              <a:spcBef>
                <a:spcPts val="0"/>
              </a:spcBef>
              <a:spcAft>
                <a:spcPts val="0"/>
              </a:spcAft>
              <a:buClrTx/>
              <a:buSzTx/>
              <a:tabLst/>
              <a:defRPr/>
            </a:pPr>
            <a:endParaRPr kumimoji="0" lang="zh-CN" altLang="en-US"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endParaRPr>
          </a:p>
          <a:p>
            <a:pPr marL="342900" marR="0" lvl="0" indent="-342900" algn="l" defTabSz="914400" rtl="0" eaLnBrk="1" fontAlgn="auto" latinLnBrk="0" hangingPunct="1">
              <a:lnSpc>
                <a:spcPts val="33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如果应用程序已经缓存，并且清单文件发生改动，则浏览器触发</a:t>
            </a:r>
            <a:r>
              <a:rPr kumimoji="0" lang="en-US" altLang="zh-CN"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downloading</a:t>
            </a:r>
            <a:r>
              <a:rPr kumimoji="0" lang="zh-CN" altLang="en-US"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事件，下载完毕后触发</a:t>
            </a:r>
            <a:r>
              <a:rPr kumimoji="0" lang="en-US" altLang="zh-CN" sz="2400" b="0" i="0" u="none" strike="noStrike" kern="1200" cap="none" spc="0" normalizeH="0" baseline="0" noProof="0" dirty="0" err="1">
                <a:ln>
                  <a:noFill/>
                </a:ln>
                <a:solidFill>
                  <a:srgbClr val="2F2F2F"/>
                </a:solidFill>
                <a:effectLst/>
                <a:uLnTx/>
                <a:uFillTx/>
                <a:latin typeface="宋体" panose="02010600030101010101" pitchFamily="2" charset="-122"/>
                <a:ea typeface="宋体" panose="02010600030101010101" pitchFamily="2" charset="-122"/>
              </a:rPr>
              <a:t>updateready</a:t>
            </a:r>
            <a:r>
              <a:rPr kumimoji="0" lang="zh-CN" altLang="en-US"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rPr>
              <a:t>事件</a:t>
            </a:r>
            <a:endParaRPr kumimoji="0" lang="en-US" altLang="zh-CN"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endParaRPr>
          </a:p>
          <a:p>
            <a:pPr marR="0" lvl="0" algn="l" defTabSz="914400" rtl="0" eaLnBrk="1" fontAlgn="auto" latinLnBrk="0" hangingPunct="1">
              <a:lnSpc>
                <a:spcPts val="1200"/>
              </a:lnSpc>
              <a:spcBef>
                <a:spcPts val="0"/>
              </a:spcBef>
              <a:spcAft>
                <a:spcPts val="0"/>
              </a:spcAft>
              <a:buClrTx/>
              <a:buSzTx/>
              <a:tabLst/>
              <a:defRPr/>
            </a:pPr>
            <a:endParaRPr kumimoji="0" lang="zh-CN" altLang="en-US" sz="2400" b="0" i="0" u="none" strike="noStrike" kern="1200" cap="none" spc="0" normalizeH="0" baseline="0" noProof="0" dirty="0">
              <a:ln>
                <a:noFill/>
              </a:ln>
              <a:solidFill>
                <a:srgbClr val="2F2F2F"/>
              </a:solidFill>
              <a:effectLst/>
              <a:uLnTx/>
              <a:uFillTx/>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7D8D9CD8-9A66-4A35-9C23-042F02141B56}"/>
              </a:ext>
            </a:extLst>
          </p:cNvPr>
          <p:cNvSpPr/>
          <p:nvPr/>
        </p:nvSpPr>
        <p:spPr>
          <a:xfrm>
            <a:off x="685800" y="1600337"/>
            <a:ext cx="7661246" cy="499624"/>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Ø"/>
              <a:tabLst/>
              <a:defRPr/>
            </a:pPr>
            <a:r>
              <a:rPr kumimoji="0" lang="en-US" altLang="zh-CN" sz="2000" b="0" i="0" u="none" strike="noStrike" kern="1200" cap="none" spc="0" normalizeH="0" baseline="0" noProof="0" dirty="0" err="1">
                <a:ln>
                  <a:noFill/>
                </a:ln>
                <a:solidFill>
                  <a:srgbClr val="2F2F2F"/>
                </a:solidFill>
                <a:effectLst/>
                <a:uLnTx/>
                <a:uFillTx/>
                <a:latin typeface="微软雅黑" panose="020B0503020204020204" charset="-122"/>
                <a:ea typeface="微软雅黑" panose="020B0503020204020204" charset="-122"/>
                <a:cs typeface="+mn-cs"/>
              </a:rPr>
              <a:t>applicationCache</a:t>
            </a:r>
            <a:r>
              <a:rPr kumimoji="0" lang="zh-CN" altLang="en-US" sz="2000" b="0" i="0" u="none" strike="noStrike" kern="1200" cap="none" spc="0" normalizeH="0" baseline="0" noProof="0" dirty="0">
                <a:ln>
                  <a:noFill/>
                </a:ln>
                <a:solidFill>
                  <a:srgbClr val="2F2F2F"/>
                </a:solidFill>
                <a:effectLst/>
                <a:uLnTx/>
                <a:uFillTx/>
                <a:latin typeface="微软雅黑" panose="020B0503020204020204" charset="-122"/>
                <a:ea typeface="微软雅黑" panose="020B0503020204020204" charset="-122"/>
                <a:cs typeface="+mn-cs"/>
              </a:rPr>
              <a:t>有以下事件，表示其状态的改变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en-US" altLang="zh-CN" sz="3600" b="0" i="0" u="none" strike="noStrike" kern="1200" cap="none" spc="0" normalizeH="0" baseline="0" noProof="0" dirty="0" err="1">
                <a:ln>
                  <a:noFill/>
                </a:ln>
                <a:solidFill>
                  <a:srgbClr val="000000"/>
                </a:solidFill>
                <a:effectLst/>
                <a:uLnTx/>
                <a:uFillTx/>
                <a:latin typeface="Arial"/>
                <a:ea typeface="宋体" panose="02010600030101010101" pitchFamily="2" charset="-122"/>
                <a:sym typeface="+mn-ea"/>
              </a:rPr>
              <a:t>applicationCache</a:t>
            </a:r>
            <a:r>
              <a:rPr kumimoji="0" lang="en-US" altLang="zh-CN"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 API</a:t>
            </a:r>
            <a:endPar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endParaRPr>
          </a:p>
        </p:txBody>
      </p:sp>
      <p:sp>
        <p:nvSpPr>
          <p:cNvPr id="4" name="矩形 3"/>
          <p:cNvSpPr/>
          <p:nvPr/>
        </p:nvSpPr>
        <p:spPr>
          <a:xfrm>
            <a:off x="627077" y="1589945"/>
            <a:ext cx="7661246" cy="499624"/>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Ø"/>
              <a:tabLst/>
              <a:defRPr/>
            </a:pPr>
            <a:r>
              <a:rPr kumimoji="0" lang="en-US" altLang="zh-CN" sz="2000" b="0" i="0" u="none" strike="noStrike" kern="1200" cap="none" spc="0" normalizeH="0" baseline="0" noProof="0" dirty="0" err="1">
                <a:ln>
                  <a:noFill/>
                </a:ln>
                <a:solidFill>
                  <a:srgbClr val="2F2F2F"/>
                </a:solidFill>
                <a:effectLst/>
                <a:uLnTx/>
                <a:uFillTx/>
                <a:latin typeface="微软雅黑" panose="020B0503020204020204" charset="-122"/>
                <a:ea typeface="微软雅黑" panose="020B0503020204020204" charset="-122"/>
                <a:cs typeface="+mn-cs"/>
              </a:rPr>
              <a:t>applicationCache</a:t>
            </a:r>
            <a:r>
              <a:rPr kumimoji="0" lang="zh-CN" altLang="en-US" sz="2000" b="0" i="0" u="none" strike="noStrike" kern="1200" cap="none" spc="0" normalizeH="0" baseline="0" noProof="0" dirty="0">
                <a:ln>
                  <a:noFill/>
                </a:ln>
                <a:solidFill>
                  <a:srgbClr val="2F2F2F"/>
                </a:solidFill>
                <a:effectLst/>
                <a:uLnTx/>
                <a:uFillTx/>
                <a:latin typeface="微软雅黑" panose="020B0503020204020204" charset="-122"/>
                <a:ea typeface="微软雅黑" panose="020B0503020204020204" charset="-122"/>
                <a:cs typeface="+mn-cs"/>
              </a:rPr>
              <a:t>有以下事件，表示其状态的改变</a:t>
            </a:r>
          </a:p>
        </p:txBody>
      </p:sp>
      <p:sp>
        <p:nvSpPr>
          <p:cNvPr id="6" name="矩形 5">
            <a:extLst>
              <a:ext uri="{FF2B5EF4-FFF2-40B4-BE49-F238E27FC236}">
                <a16:creationId xmlns:a16="http://schemas.microsoft.com/office/drawing/2014/main" id="{EF08AC09-0C7A-4A53-9E17-A6B5DC59BF34}"/>
              </a:ext>
            </a:extLst>
          </p:cNvPr>
          <p:cNvSpPr/>
          <p:nvPr/>
        </p:nvSpPr>
        <p:spPr>
          <a:xfrm>
            <a:off x="1064397" y="2283240"/>
            <a:ext cx="7593042" cy="3097964"/>
          </a:xfrm>
          <a:prstGeom prst="rect">
            <a:avLst/>
          </a:prstGeom>
        </p:spPr>
        <p:txBody>
          <a:bodyPr wrap="square">
            <a:spAutoFit/>
          </a:bodyPr>
          <a:lstStyle/>
          <a:p>
            <a:pPr marL="342900" indent="-342900">
              <a:lnSpc>
                <a:spcPct val="150000"/>
              </a:lnSpc>
              <a:buFont typeface="Arial" panose="020B0604020202020204" pitchFamily="34" charset="0"/>
              <a:buChar char="•"/>
              <a:defRPr/>
            </a:pPr>
            <a:r>
              <a:rPr lang="zh-CN" altLang="en-US" sz="2000" dirty="0">
                <a:solidFill>
                  <a:srgbClr val="2F2F2F"/>
                </a:solidFill>
                <a:latin typeface="宋体" panose="02010600030101010101" pitchFamily="2" charset="-122"/>
                <a:ea typeface="宋体" panose="02010600030101010101" pitchFamily="2" charset="-122"/>
              </a:rPr>
              <a:t>如果应用程序未缓存，则</a:t>
            </a:r>
            <a:r>
              <a:rPr lang="en-US" altLang="zh-CN" sz="2000" dirty="0">
                <a:solidFill>
                  <a:srgbClr val="2F2F2F"/>
                </a:solidFill>
                <a:latin typeface="宋体" panose="02010600030101010101" pitchFamily="2" charset="-122"/>
                <a:ea typeface="宋体" panose="02010600030101010101" pitchFamily="2" charset="-122"/>
              </a:rPr>
              <a:t>downloading</a:t>
            </a:r>
            <a:r>
              <a:rPr lang="zh-CN" altLang="en-US" sz="2000" dirty="0">
                <a:solidFill>
                  <a:srgbClr val="2F2F2F"/>
                </a:solidFill>
                <a:latin typeface="宋体" panose="02010600030101010101" pitchFamily="2" charset="-122"/>
                <a:ea typeface="宋体" panose="02010600030101010101" pitchFamily="2" charset="-122"/>
              </a:rPr>
              <a:t>事件和</a:t>
            </a:r>
            <a:r>
              <a:rPr lang="en-US" altLang="zh-CN" sz="2000" dirty="0">
                <a:solidFill>
                  <a:srgbClr val="2F2F2F"/>
                </a:solidFill>
                <a:latin typeface="宋体" panose="02010600030101010101" pitchFamily="2" charset="-122"/>
                <a:ea typeface="宋体" panose="02010600030101010101" pitchFamily="2" charset="-122"/>
              </a:rPr>
              <a:t>progress</a:t>
            </a:r>
            <a:r>
              <a:rPr lang="zh-CN" altLang="en-US" sz="2000" dirty="0">
                <a:solidFill>
                  <a:srgbClr val="2F2F2F"/>
                </a:solidFill>
                <a:latin typeface="宋体" panose="02010600030101010101" pitchFamily="2" charset="-122"/>
                <a:ea typeface="宋体" panose="02010600030101010101" pitchFamily="2" charset="-122"/>
              </a:rPr>
              <a:t>事件都会触发，但是下载完成后触发</a:t>
            </a:r>
            <a:r>
              <a:rPr lang="en-US" altLang="zh-CN" sz="2000" dirty="0">
                <a:solidFill>
                  <a:srgbClr val="2F2F2F"/>
                </a:solidFill>
                <a:latin typeface="宋体" panose="02010600030101010101" pitchFamily="2" charset="-122"/>
                <a:ea typeface="宋体" panose="02010600030101010101" pitchFamily="2" charset="-122"/>
              </a:rPr>
              <a:t>cached</a:t>
            </a:r>
            <a:r>
              <a:rPr lang="zh-CN" altLang="en-US" sz="2000" dirty="0">
                <a:solidFill>
                  <a:srgbClr val="2F2F2F"/>
                </a:solidFill>
                <a:latin typeface="宋体" panose="02010600030101010101" pitchFamily="2" charset="-122"/>
                <a:ea typeface="宋体" panose="02010600030101010101" pitchFamily="2" charset="-122"/>
              </a:rPr>
              <a:t>事件而不是</a:t>
            </a:r>
            <a:r>
              <a:rPr lang="en-US" altLang="zh-CN" sz="2000" dirty="0" err="1">
                <a:solidFill>
                  <a:srgbClr val="2F2F2F"/>
                </a:solidFill>
                <a:latin typeface="宋体" panose="02010600030101010101" pitchFamily="2" charset="-122"/>
                <a:ea typeface="宋体" panose="02010600030101010101" pitchFamily="2" charset="-122"/>
              </a:rPr>
              <a:t>updateready</a:t>
            </a:r>
            <a:r>
              <a:rPr lang="zh-CN" altLang="en-US" sz="2000" dirty="0">
                <a:solidFill>
                  <a:srgbClr val="2F2F2F"/>
                </a:solidFill>
                <a:latin typeface="宋体" panose="02010600030101010101" pitchFamily="2" charset="-122"/>
                <a:ea typeface="宋体" panose="02010600030101010101" pitchFamily="2" charset="-122"/>
              </a:rPr>
              <a:t>事件</a:t>
            </a:r>
          </a:p>
          <a:p>
            <a:pPr marR="0" lvl="0" algn="l" defTabSz="914400" rtl="0" eaLnBrk="1" fontAlgn="auto" latinLnBrk="0" hangingPunct="1">
              <a:lnSpc>
                <a:spcPts val="1200"/>
              </a:lnSpc>
              <a:spcBef>
                <a:spcPts val="0"/>
              </a:spcBef>
              <a:spcAft>
                <a:spcPts val="0"/>
              </a:spcAft>
              <a:buClrTx/>
              <a:buSzTx/>
              <a:tabLst/>
              <a:defRPr/>
            </a:pPr>
            <a:endParaRPr kumimoji="0" lang="en-US" altLang="zh-CN" sz="2000" b="0" i="0" u="none" strike="noStrike" kern="1200" cap="none" spc="0" normalizeH="0" baseline="0" noProof="0" dirty="0">
              <a:ln>
                <a:noFill/>
              </a:ln>
              <a:solidFill>
                <a:srgbClr val="2F2F2F"/>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000" dirty="0">
                <a:solidFill>
                  <a:srgbClr val="2F2F2F"/>
                </a:solidFill>
                <a:latin typeface="宋体" panose="02010600030101010101" pitchFamily="2" charset="-122"/>
                <a:ea typeface="宋体" panose="02010600030101010101" pitchFamily="2" charset="-122"/>
              </a:rPr>
              <a:t>如果处于离线，无法检测清单状态，则触发</a:t>
            </a:r>
            <a:r>
              <a:rPr lang="en-US" altLang="zh-CN" sz="2000" dirty="0">
                <a:solidFill>
                  <a:srgbClr val="2F2F2F"/>
                </a:solidFill>
                <a:latin typeface="宋体" panose="02010600030101010101" pitchFamily="2" charset="-122"/>
                <a:ea typeface="宋体" panose="02010600030101010101" pitchFamily="2" charset="-122"/>
              </a:rPr>
              <a:t>error</a:t>
            </a:r>
            <a:r>
              <a:rPr lang="zh-CN" altLang="en-US" sz="2000" dirty="0">
                <a:solidFill>
                  <a:srgbClr val="2F2F2F"/>
                </a:solidFill>
                <a:latin typeface="宋体" panose="02010600030101010101" pitchFamily="2" charset="-122"/>
                <a:ea typeface="宋体" panose="02010600030101010101" pitchFamily="2" charset="-122"/>
              </a:rPr>
              <a:t>事件，如果引用一个不存在的清单文件，也会触发</a:t>
            </a:r>
            <a:r>
              <a:rPr lang="en-US" altLang="zh-CN" sz="2000" dirty="0">
                <a:solidFill>
                  <a:srgbClr val="2F2F2F"/>
                </a:solidFill>
                <a:latin typeface="宋体" panose="02010600030101010101" pitchFamily="2" charset="-122"/>
                <a:ea typeface="宋体" panose="02010600030101010101" pitchFamily="2" charset="-122"/>
              </a:rPr>
              <a:t>error</a:t>
            </a:r>
            <a:r>
              <a:rPr lang="zh-CN" altLang="en-US" sz="2000" dirty="0">
                <a:solidFill>
                  <a:srgbClr val="2F2F2F"/>
                </a:solidFill>
                <a:latin typeface="宋体" panose="02010600030101010101" pitchFamily="2" charset="-122"/>
                <a:ea typeface="宋体" panose="02010600030101010101" pitchFamily="2" charset="-122"/>
              </a:rPr>
              <a:t>事件</a:t>
            </a:r>
            <a:endParaRPr lang="en-US" altLang="zh-CN" sz="2000" dirty="0">
              <a:solidFill>
                <a:srgbClr val="2F2F2F"/>
              </a:solidFill>
              <a:latin typeface="宋体" panose="02010600030101010101" pitchFamily="2" charset="-122"/>
              <a:ea typeface="宋体" panose="02010600030101010101" pitchFamily="2" charset="-122"/>
            </a:endParaRPr>
          </a:p>
          <a:p>
            <a:pPr marR="0" lvl="0" algn="l" defTabSz="914400" rtl="0" eaLnBrk="1" fontAlgn="auto" latinLnBrk="0" hangingPunct="1">
              <a:lnSpc>
                <a:spcPts val="1200"/>
              </a:lnSpc>
              <a:spcBef>
                <a:spcPts val="0"/>
              </a:spcBef>
              <a:spcAft>
                <a:spcPts val="0"/>
              </a:spcAft>
              <a:buClrTx/>
              <a:buSzTx/>
              <a:tabLst/>
              <a:defRPr/>
            </a:pPr>
            <a:endParaRPr lang="zh-CN" altLang="en-US" sz="2000" dirty="0">
              <a:solidFill>
                <a:srgbClr val="2F2F2F"/>
              </a:solidFill>
              <a:latin typeface="宋体" panose="02010600030101010101" pitchFamily="2" charset="-122"/>
              <a:ea typeface="宋体" panose="02010600030101010101" pitchFamily="2" charset="-122"/>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000" dirty="0">
                <a:solidFill>
                  <a:srgbClr val="2F2F2F"/>
                </a:solidFill>
                <a:latin typeface="宋体" panose="02010600030101010101" pitchFamily="2" charset="-122"/>
                <a:ea typeface="宋体" panose="02010600030101010101" pitchFamily="2" charset="-122"/>
              </a:rPr>
              <a:t>如果处于在线，应用也缓存了，但是清单文件不存在，则会触发</a:t>
            </a:r>
            <a:r>
              <a:rPr lang="en-US" altLang="zh-CN" sz="2000" dirty="0">
                <a:solidFill>
                  <a:srgbClr val="2F2F2F"/>
                </a:solidFill>
                <a:latin typeface="宋体" panose="02010600030101010101" pitchFamily="2" charset="-122"/>
                <a:ea typeface="宋体" panose="02010600030101010101" pitchFamily="2" charset="-122"/>
              </a:rPr>
              <a:t>obsolete</a:t>
            </a:r>
            <a:r>
              <a:rPr lang="zh-CN" altLang="en-US" sz="2000" dirty="0">
                <a:solidFill>
                  <a:srgbClr val="2F2F2F"/>
                </a:solidFill>
                <a:latin typeface="宋体" panose="02010600030101010101" pitchFamily="2" charset="-122"/>
                <a:ea typeface="宋体" panose="02010600030101010101" pitchFamily="2" charset="-122"/>
              </a:rPr>
              <a:t>事件，并将应用程序从缓存中清除。</a:t>
            </a:r>
          </a:p>
        </p:txBody>
      </p:sp>
    </p:spTree>
    <p:extLst>
      <p:ext uri="{BB962C8B-B14F-4D97-AF65-F5344CB8AC3E}">
        <p14:creationId xmlns:p14="http://schemas.microsoft.com/office/powerpoint/2010/main" val="2241149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en-US" altLang="zh-CN" sz="3600" b="0" i="0" u="none" strike="noStrike" kern="1200" cap="none" spc="0" normalizeH="0" baseline="0" noProof="0" dirty="0" err="1">
                <a:ln>
                  <a:noFill/>
                </a:ln>
                <a:solidFill>
                  <a:srgbClr val="000000"/>
                </a:solidFill>
                <a:effectLst/>
                <a:uLnTx/>
                <a:uFillTx/>
                <a:latin typeface="Arial"/>
                <a:ea typeface="宋体" panose="02010600030101010101" pitchFamily="2" charset="-122"/>
                <a:sym typeface="+mn-ea"/>
              </a:rPr>
              <a:t>applicationCache</a:t>
            </a:r>
            <a:r>
              <a:rPr kumimoji="0" lang="en-US" altLang="zh-CN" sz="3600" b="0" i="0" u="none" strike="noStrike" kern="1200" cap="none" spc="0" normalizeH="0" baseline="0" noProof="0" dirty="0">
                <a:ln>
                  <a:noFill/>
                </a:ln>
                <a:solidFill>
                  <a:srgbClr val="000000"/>
                </a:solidFill>
                <a:effectLst/>
                <a:uLnTx/>
                <a:uFillTx/>
                <a:latin typeface="Arial"/>
                <a:ea typeface="宋体" panose="02010600030101010101" pitchFamily="2" charset="-122"/>
                <a:sym typeface="+mn-ea"/>
              </a:rPr>
              <a:t> API</a:t>
            </a:r>
            <a:endParaRPr kumimoji="0" lang="zh-CN" altLang="en-US" sz="3600" b="0" i="0" u="none" strike="noStrike" kern="1200" cap="none" spc="0" normalizeH="0" baseline="0" noProof="0" dirty="0">
              <a:ln>
                <a:noFill/>
              </a:ln>
              <a:solidFill>
                <a:srgbClr val="000000"/>
              </a:solidFill>
              <a:effectLst/>
              <a:uLnTx/>
              <a:uFillTx/>
              <a:latin typeface="Arial"/>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669764" y="1976140"/>
            <a:ext cx="7804165" cy="35729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Calibri" panose="020F0502020204030204" pitchFamily="34" charset="0"/>
                <a:ea typeface="宋体" panose="02010600030101010101" pitchFamily="2" charset="-122"/>
                <a:cs typeface="+mn-cs"/>
              </a:rPr>
              <a:t>HTML5 Technology</a:t>
            </a: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0EE0C-48AB-40C3-BB6E-78456A86C212}" type="slidenum">
              <a:rPr kumimoji="0" lang="en-US" altLang="en-US" sz="1200" b="0" i="0" u="none" strike="noStrike" kern="1200" cap="none" spc="0" normalizeH="0" baseline="0" noProof="0">
                <a:ln>
                  <a:noFill/>
                </a:ln>
                <a:solidFill>
                  <a:srgbClr val="898989"/>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en-US" sz="1200" b="0" i="0" u="none" strike="noStrike" kern="1200" cap="none" spc="0" normalizeH="0" baseline="0" noProof="0">
              <a:ln>
                <a:noFill/>
              </a:ln>
              <a:solidFill>
                <a:srgbClr val="898989"/>
              </a:solidFill>
              <a:effectLst/>
              <a:uLnTx/>
              <a:uFillTx/>
              <a:latin typeface="Arial"/>
              <a:ea typeface="宋体"/>
              <a:cs typeface="+mn-cs"/>
            </a:endParaRPr>
          </a:p>
        </p:txBody>
      </p:sp>
      <p:sp>
        <p:nvSpPr>
          <p:cNvPr id="21506" name="Rectangle 2"/>
          <p:cNvSpPr>
            <a:spLocks noGrp="1" noChangeArrowheads="1"/>
          </p:cNvSpPr>
          <p:nvPr/>
        </p:nvSpPr>
        <p:spPr bwMode="auto">
          <a:xfrm>
            <a:off x="457200" y="758825"/>
            <a:ext cx="8001000"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571500" marR="0" lvl="0" indent="-5715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p"/>
              <a:tabLst/>
              <a:defRPr/>
            </a:pPr>
            <a:r>
              <a:rPr kumimoji="0" lang="en-US" altLang="zh-CN" sz="3600" b="0" i="0" u="none" strike="noStrike" kern="1200" cap="none" spc="0" normalizeH="0" baseline="0" noProof="0">
                <a:ln>
                  <a:noFill/>
                </a:ln>
                <a:solidFill>
                  <a:srgbClr val="000000"/>
                </a:solidFill>
                <a:effectLst/>
                <a:uLnTx/>
                <a:uFillTx/>
                <a:latin typeface="Arial"/>
                <a:ea typeface="宋体" panose="02010600030101010101" pitchFamily="2" charset="-122"/>
                <a:sym typeface="+mn-ea"/>
              </a:rPr>
              <a:t>运行中的应用缓存</a:t>
            </a:r>
          </a:p>
        </p:txBody>
      </p:sp>
      <p:pic>
        <p:nvPicPr>
          <p:cNvPr id="4" name="图片 3"/>
          <p:cNvPicPr>
            <a:picLocks noChangeAspect="1"/>
          </p:cNvPicPr>
          <p:nvPr/>
        </p:nvPicPr>
        <p:blipFill>
          <a:blip r:embed="rId2"/>
          <a:stretch>
            <a:fillRect/>
          </a:stretch>
        </p:blipFill>
        <p:spPr>
          <a:xfrm>
            <a:off x="559877" y="1564748"/>
            <a:ext cx="4381500" cy="4781550"/>
          </a:xfrm>
          <a:prstGeom prst="rect">
            <a:avLst/>
          </a:prstGeom>
        </p:spPr>
      </p:pic>
      <p:sp>
        <p:nvSpPr>
          <p:cNvPr id="5" name="矩形 4"/>
          <p:cNvSpPr/>
          <p:nvPr/>
        </p:nvSpPr>
        <p:spPr>
          <a:xfrm>
            <a:off x="5379462" y="2399487"/>
            <a:ext cx="3240360" cy="120032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2F2F2F"/>
                </a:solidFill>
                <a:effectLst/>
                <a:uLnTx/>
                <a:uFillTx/>
                <a:latin typeface="微软雅黑" panose="020B0503020204020204" charset="-122"/>
                <a:ea typeface="微软雅黑" panose="020B0503020204020204" charset="-122"/>
                <a:cs typeface="+mn-cs"/>
              </a:rPr>
              <a:t>用左边</a:t>
            </a:r>
            <a:r>
              <a:rPr kumimoji="0" lang="en-US" altLang="zh-CN" sz="2400" b="0" i="0" u="none" strike="noStrike" kern="1200" cap="none" spc="0" normalizeH="0" baseline="0" noProof="0" dirty="0">
                <a:ln>
                  <a:noFill/>
                </a:ln>
                <a:solidFill>
                  <a:srgbClr val="2F2F2F"/>
                </a:solidFill>
                <a:effectLst/>
                <a:uLnTx/>
                <a:uFillTx/>
                <a:latin typeface="微软雅黑" panose="020B0503020204020204" charset="-122"/>
                <a:ea typeface="微软雅黑" panose="020B0503020204020204" charset="-122"/>
                <a:cs typeface="+mn-cs"/>
              </a:rPr>
              <a:t>manifest</a:t>
            </a:r>
            <a:r>
              <a:rPr kumimoji="0" lang="zh-CN" altLang="en-US" sz="2400" b="0" i="0" u="none" strike="noStrike" kern="1200" cap="none" spc="0" normalizeH="0" baseline="0" noProof="0" dirty="0">
                <a:ln>
                  <a:noFill/>
                </a:ln>
                <a:solidFill>
                  <a:srgbClr val="2F2F2F"/>
                </a:solidFill>
                <a:effectLst/>
                <a:uLnTx/>
                <a:uFillTx/>
                <a:latin typeface="微软雅黑" panose="020B0503020204020204" charset="-122"/>
                <a:ea typeface="微软雅黑" panose="020B0503020204020204" charset="-122"/>
                <a:cs typeface="+mn-cs"/>
              </a:rPr>
              <a:t>文件追踪示例场景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4F905D-D26A-4D59-AD83-538F6B715622}"/>
              </a:ext>
            </a:extLst>
          </p:cNvPr>
          <p:cNvSpPr>
            <a:spLocks noGrp="1"/>
          </p:cNvSpPr>
          <p:nvPr>
            <p:ph idx="1"/>
          </p:nvPr>
        </p:nvSpPr>
        <p:spPr>
          <a:xfrm>
            <a:off x="531227" y="867920"/>
            <a:ext cx="7423165" cy="671768"/>
          </a:xfrm>
        </p:spPr>
        <p:txBody>
          <a:bodyPr/>
          <a:lstStyle/>
          <a:p>
            <a:pPr eaLnBrk="1" hangingPunct="1"/>
            <a:r>
              <a:rPr lang="en-US" altLang="zh-CN" sz="3600" dirty="0"/>
              <a:t> </a:t>
            </a:r>
            <a:r>
              <a:rPr lang="zh-CN" altLang="en-US" sz="3600" dirty="0"/>
              <a:t>使用</a:t>
            </a:r>
            <a:r>
              <a:rPr lang="en-US" altLang="zh-CN" sz="3600" dirty="0"/>
              <a:t>Web Workers API</a:t>
            </a:r>
            <a:endParaRPr lang="en-US" altLang="zh-CN" sz="3800" b="0" dirty="0">
              <a:latin typeface="+mj-ea"/>
              <a:ea typeface="+mj-ea"/>
            </a:endParaRPr>
          </a:p>
        </p:txBody>
      </p:sp>
      <p:sp>
        <p:nvSpPr>
          <p:cNvPr id="4" name="页脚占位符 3">
            <a:extLst>
              <a:ext uri="{FF2B5EF4-FFF2-40B4-BE49-F238E27FC236}">
                <a16:creationId xmlns:a16="http://schemas.microsoft.com/office/drawing/2014/main" id="{F75C3386-59D1-4DB9-B280-829F7A7325D8}"/>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F55C88E0-A315-4DAB-9C91-94DAB261B5F9}"/>
              </a:ext>
            </a:extLst>
          </p:cNvPr>
          <p:cNvSpPr>
            <a:spLocks noGrp="1"/>
          </p:cNvSpPr>
          <p:nvPr>
            <p:ph type="sldNum" sz="quarter" idx="11"/>
          </p:nvPr>
        </p:nvSpPr>
        <p:spPr/>
        <p:txBody>
          <a:bodyPr/>
          <a:lstStyle/>
          <a:p>
            <a:fld id="{079E9EF5-4B49-4815-ADC3-746BDD0FC377}" type="slidenum">
              <a:rPr lang="en-US" altLang="en-US" smtClean="0"/>
              <a:pPr/>
              <a:t>4</a:t>
            </a:fld>
            <a:endParaRPr lang="en-US" altLang="en-US"/>
          </a:p>
        </p:txBody>
      </p:sp>
      <p:pic>
        <p:nvPicPr>
          <p:cNvPr id="8" name="图片 7">
            <a:extLst>
              <a:ext uri="{FF2B5EF4-FFF2-40B4-BE49-F238E27FC236}">
                <a16:creationId xmlns:a16="http://schemas.microsoft.com/office/drawing/2014/main" id="{DEE29749-16AD-41BF-BC7A-32B248BA43C5}"/>
              </a:ext>
            </a:extLst>
          </p:cNvPr>
          <p:cNvPicPr>
            <a:picLocks noChangeAspect="1"/>
          </p:cNvPicPr>
          <p:nvPr/>
        </p:nvPicPr>
        <p:blipFill>
          <a:blip r:embed="rId2"/>
          <a:stretch>
            <a:fillRect/>
          </a:stretch>
        </p:blipFill>
        <p:spPr>
          <a:xfrm>
            <a:off x="0" y="3743193"/>
            <a:ext cx="9058275" cy="742950"/>
          </a:xfrm>
          <a:prstGeom prst="rect">
            <a:avLst/>
          </a:prstGeom>
        </p:spPr>
      </p:pic>
      <p:sp>
        <p:nvSpPr>
          <p:cNvPr id="9" name="对话气泡: 圆角矩形 8">
            <a:extLst>
              <a:ext uri="{FF2B5EF4-FFF2-40B4-BE49-F238E27FC236}">
                <a16:creationId xmlns:a16="http://schemas.microsoft.com/office/drawing/2014/main" id="{EB636EB6-AB74-445F-961C-58516DE8F279}"/>
              </a:ext>
            </a:extLst>
          </p:cNvPr>
          <p:cNvSpPr/>
          <p:nvPr/>
        </p:nvSpPr>
        <p:spPr bwMode="auto">
          <a:xfrm>
            <a:off x="2550253" y="2511343"/>
            <a:ext cx="2239861" cy="1017421"/>
          </a:xfrm>
          <a:prstGeom prst="wedgeRoundRectCallout">
            <a:avLst>
              <a:gd name="adj1" fmla="val -20527"/>
              <a:gd name="adj2" fmla="val 89710"/>
              <a:gd name="adj3" fmla="val 16667"/>
            </a:avLst>
          </a:prstGeom>
          <a:solidFill>
            <a:schemeClr val="accent1"/>
          </a:solidFill>
          <a:ln w="952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zh-CN" altLang="en-US" sz="2400" dirty="0">
                <a:latin typeface="Verdana" pitchFamily="34" charset="0"/>
                <a:ea typeface="宋体" pitchFamily="2" charset="-122"/>
              </a:rPr>
              <a:t>创建一个</a:t>
            </a:r>
            <a:r>
              <a:rPr lang="en-US" altLang="zh-CN" sz="2400" dirty="0">
                <a:latin typeface="Verdana" pitchFamily="34" charset="0"/>
                <a:ea typeface="宋体" pitchFamily="2" charset="-122"/>
              </a:rPr>
              <a:t>Web Workers</a:t>
            </a:r>
            <a:r>
              <a:rPr lang="zh-CN" altLang="en-US" sz="2400" dirty="0">
                <a:latin typeface="Verdana" pitchFamily="34" charset="0"/>
                <a:ea typeface="宋体" pitchFamily="2" charset="-122"/>
              </a:rPr>
              <a:t>对象</a:t>
            </a:r>
            <a:endParaRPr lang="en-US" altLang="zh-CN" sz="2400" dirty="0">
              <a:latin typeface="Verdana" pitchFamily="34" charset="0"/>
              <a:ea typeface="宋体" pitchFamily="2" charset="-122"/>
            </a:endParaRPr>
          </a:p>
        </p:txBody>
      </p:sp>
      <p:sp>
        <p:nvSpPr>
          <p:cNvPr id="10" name="对话气泡: 圆角矩形 9">
            <a:extLst>
              <a:ext uri="{FF2B5EF4-FFF2-40B4-BE49-F238E27FC236}">
                <a16:creationId xmlns:a16="http://schemas.microsoft.com/office/drawing/2014/main" id="{12E9A334-826B-4453-9031-8503DBA4F2BC}"/>
              </a:ext>
            </a:extLst>
          </p:cNvPr>
          <p:cNvSpPr/>
          <p:nvPr/>
        </p:nvSpPr>
        <p:spPr bwMode="auto">
          <a:xfrm>
            <a:off x="3382160" y="4608574"/>
            <a:ext cx="2741803" cy="1017421"/>
          </a:xfrm>
          <a:prstGeom prst="wedgeRoundRectCallout">
            <a:avLst>
              <a:gd name="adj1" fmla="val -8571"/>
              <a:gd name="adj2" fmla="val -81794"/>
              <a:gd name="adj3" fmla="val 16667"/>
            </a:avLst>
          </a:prstGeom>
          <a:solidFill>
            <a:schemeClr val="accent1"/>
          </a:solidFill>
          <a:ln w="952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zh-CN" altLang="en-US" sz="2400" dirty="0">
                <a:latin typeface="+mn-ea"/>
              </a:rPr>
              <a:t>传入需要执行的</a:t>
            </a:r>
            <a:r>
              <a:rPr lang="en-US" altLang="zh-CN" sz="2400" dirty="0">
                <a:latin typeface="Verdana" pitchFamily="34" charset="0"/>
                <a:ea typeface="宋体" pitchFamily="2" charset="-122"/>
              </a:rPr>
              <a:t>JavaScript</a:t>
            </a:r>
            <a:r>
              <a:rPr lang="zh-CN" altLang="en-US" sz="2400" dirty="0">
                <a:latin typeface="+mn-ea"/>
              </a:rPr>
              <a:t>文件</a:t>
            </a:r>
          </a:p>
        </p:txBody>
      </p:sp>
      <p:sp>
        <p:nvSpPr>
          <p:cNvPr id="11" name="文本框 10">
            <a:extLst>
              <a:ext uri="{FF2B5EF4-FFF2-40B4-BE49-F238E27FC236}">
                <a16:creationId xmlns:a16="http://schemas.microsoft.com/office/drawing/2014/main" id="{FF2CEB7F-FB04-47C7-8219-492D148DA4A9}"/>
              </a:ext>
            </a:extLst>
          </p:cNvPr>
          <p:cNvSpPr txBox="1"/>
          <p:nvPr/>
        </p:nvSpPr>
        <p:spPr>
          <a:xfrm>
            <a:off x="830511" y="1754117"/>
            <a:ext cx="3433953" cy="461665"/>
          </a:xfrm>
          <a:prstGeom prst="rect">
            <a:avLst/>
          </a:prstGeom>
          <a:noFill/>
        </p:spPr>
        <p:txBody>
          <a:bodyPr wrap="none" rtlCol="0">
            <a:spAutoFit/>
          </a:bodyPr>
          <a:lstStyle/>
          <a:p>
            <a:pPr>
              <a:buClr>
                <a:srgbClr val="C00000"/>
              </a:buClr>
            </a:pPr>
            <a:r>
              <a:rPr lang="en-US" altLang="zh-CN" sz="2400" b="1" dirty="0"/>
              <a:t>1</a:t>
            </a:r>
            <a:r>
              <a:rPr lang="zh-CN" altLang="en-US" sz="2400" b="1" dirty="0"/>
              <a:t>、创建</a:t>
            </a:r>
            <a:r>
              <a:rPr lang="en-US" altLang="zh-CN" sz="2400" b="1" dirty="0">
                <a:latin typeface="Verdana" pitchFamily="34" charset="0"/>
                <a:ea typeface="宋体" pitchFamily="2" charset="-122"/>
              </a:rPr>
              <a:t>Web Worker</a:t>
            </a:r>
            <a:endParaRPr lang="zh-CN" altLang="en-US" sz="2400" b="1" dirty="0"/>
          </a:p>
        </p:txBody>
      </p:sp>
    </p:spTree>
    <p:extLst>
      <p:ext uri="{BB962C8B-B14F-4D97-AF65-F5344CB8AC3E}">
        <p14:creationId xmlns:p14="http://schemas.microsoft.com/office/powerpoint/2010/main" val="115387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4F905D-D26A-4D59-AD83-538F6B715622}"/>
              </a:ext>
            </a:extLst>
          </p:cNvPr>
          <p:cNvSpPr>
            <a:spLocks noGrp="1"/>
          </p:cNvSpPr>
          <p:nvPr>
            <p:ph idx="1"/>
          </p:nvPr>
        </p:nvSpPr>
        <p:spPr>
          <a:xfrm>
            <a:off x="531227" y="867920"/>
            <a:ext cx="7423165" cy="671768"/>
          </a:xfrm>
        </p:spPr>
        <p:txBody>
          <a:bodyPr/>
          <a:lstStyle/>
          <a:p>
            <a:pPr eaLnBrk="1" hangingPunct="1"/>
            <a:r>
              <a:rPr lang="zh-CN" altLang="en-US" sz="3600" dirty="0"/>
              <a:t>使用</a:t>
            </a:r>
            <a:r>
              <a:rPr lang="en-US" altLang="zh-CN" sz="3600" dirty="0"/>
              <a:t>Web Workers API</a:t>
            </a:r>
            <a:endParaRPr lang="en-US" altLang="zh-CN" sz="3800" b="0" dirty="0">
              <a:latin typeface="+mj-ea"/>
              <a:ea typeface="+mj-ea"/>
            </a:endParaRPr>
          </a:p>
        </p:txBody>
      </p:sp>
      <p:sp>
        <p:nvSpPr>
          <p:cNvPr id="4" name="页脚占位符 3">
            <a:extLst>
              <a:ext uri="{FF2B5EF4-FFF2-40B4-BE49-F238E27FC236}">
                <a16:creationId xmlns:a16="http://schemas.microsoft.com/office/drawing/2014/main" id="{F75C3386-59D1-4DB9-B280-829F7A7325D8}"/>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F55C88E0-A315-4DAB-9C91-94DAB261B5F9}"/>
              </a:ext>
            </a:extLst>
          </p:cNvPr>
          <p:cNvSpPr>
            <a:spLocks noGrp="1"/>
          </p:cNvSpPr>
          <p:nvPr>
            <p:ph type="sldNum" sz="quarter" idx="11"/>
          </p:nvPr>
        </p:nvSpPr>
        <p:spPr/>
        <p:txBody>
          <a:bodyPr/>
          <a:lstStyle/>
          <a:p>
            <a:fld id="{079E9EF5-4B49-4815-ADC3-746BDD0FC377}" type="slidenum">
              <a:rPr lang="en-US" altLang="en-US" smtClean="0"/>
              <a:pPr/>
              <a:t>5</a:t>
            </a:fld>
            <a:endParaRPr lang="en-US" altLang="en-US"/>
          </a:p>
        </p:txBody>
      </p:sp>
      <p:sp>
        <p:nvSpPr>
          <p:cNvPr id="11" name="文本框 10">
            <a:extLst>
              <a:ext uri="{FF2B5EF4-FFF2-40B4-BE49-F238E27FC236}">
                <a16:creationId xmlns:a16="http://schemas.microsoft.com/office/drawing/2014/main" id="{FF2CEB7F-FB04-47C7-8219-492D148DA4A9}"/>
              </a:ext>
            </a:extLst>
          </p:cNvPr>
          <p:cNvSpPr txBox="1"/>
          <p:nvPr/>
        </p:nvSpPr>
        <p:spPr>
          <a:xfrm>
            <a:off x="830511" y="1754117"/>
            <a:ext cx="2425664" cy="461665"/>
          </a:xfrm>
          <a:prstGeom prst="rect">
            <a:avLst/>
          </a:prstGeom>
          <a:noFill/>
        </p:spPr>
        <p:txBody>
          <a:bodyPr wrap="none" rtlCol="0">
            <a:spAutoFit/>
          </a:bodyPr>
          <a:lstStyle/>
          <a:p>
            <a:pPr marL="342900" indent="-342900">
              <a:buClr>
                <a:srgbClr val="C00000"/>
              </a:buClr>
              <a:buFont typeface="Wingdings" panose="05000000000000000000" pitchFamily="2" charset="2"/>
              <a:buChar char="Ø"/>
            </a:pPr>
            <a:r>
              <a:rPr lang="zh-CN" altLang="en-US" sz="2400" b="1" dirty="0"/>
              <a:t>内联</a:t>
            </a:r>
            <a:r>
              <a:rPr lang="en-US" altLang="zh-CN" sz="2400" b="1" dirty="0">
                <a:latin typeface="Verdana" pitchFamily="34" charset="0"/>
                <a:ea typeface="宋体" pitchFamily="2" charset="-122"/>
              </a:rPr>
              <a:t>Worker</a:t>
            </a:r>
            <a:endParaRPr lang="zh-CN" altLang="en-US" sz="2400" b="1" dirty="0"/>
          </a:p>
        </p:txBody>
      </p:sp>
      <p:pic>
        <p:nvPicPr>
          <p:cNvPr id="6" name="图片 5">
            <a:extLst>
              <a:ext uri="{FF2B5EF4-FFF2-40B4-BE49-F238E27FC236}">
                <a16:creationId xmlns:a16="http://schemas.microsoft.com/office/drawing/2014/main" id="{4956A958-65FB-4937-93A5-0644B075B545}"/>
              </a:ext>
            </a:extLst>
          </p:cNvPr>
          <p:cNvPicPr>
            <a:picLocks noChangeAspect="1"/>
          </p:cNvPicPr>
          <p:nvPr/>
        </p:nvPicPr>
        <p:blipFill>
          <a:blip r:embed="rId2"/>
          <a:stretch>
            <a:fillRect/>
          </a:stretch>
        </p:blipFill>
        <p:spPr>
          <a:xfrm>
            <a:off x="0" y="3607533"/>
            <a:ext cx="9144000" cy="735405"/>
          </a:xfrm>
          <a:prstGeom prst="rect">
            <a:avLst/>
          </a:prstGeom>
        </p:spPr>
      </p:pic>
      <p:sp>
        <p:nvSpPr>
          <p:cNvPr id="12" name="对话气泡: 圆角矩形 11">
            <a:extLst>
              <a:ext uri="{FF2B5EF4-FFF2-40B4-BE49-F238E27FC236}">
                <a16:creationId xmlns:a16="http://schemas.microsoft.com/office/drawing/2014/main" id="{33228D8C-E7DC-467C-8BA7-9700C18CCE5F}"/>
              </a:ext>
            </a:extLst>
          </p:cNvPr>
          <p:cNvSpPr/>
          <p:nvPr/>
        </p:nvSpPr>
        <p:spPr bwMode="auto">
          <a:xfrm>
            <a:off x="3256175" y="2402947"/>
            <a:ext cx="4837858" cy="1017421"/>
          </a:xfrm>
          <a:prstGeom prst="wedgeRoundRectCallout">
            <a:avLst>
              <a:gd name="adj1" fmla="val -20527"/>
              <a:gd name="adj2" fmla="val 89710"/>
              <a:gd name="adj3" fmla="val 16667"/>
            </a:avLst>
          </a:prstGeom>
          <a:solidFill>
            <a:schemeClr val="accent1"/>
          </a:solidFill>
          <a:ln w="952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altLang="zh-CN" sz="2400" dirty="0">
                <a:latin typeface="Verdana" pitchFamily="34" charset="0"/>
                <a:ea typeface="宋体" pitchFamily="2" charset="-122"/>
              </a:rPr>
              <a:t>type</a:t>
            </a:r>
            <a:r>
              <a:rPr lang="zh-CN" altLang="en-US" sz="2400" dirty="0">
                <a:latin typeface="Verdana" pitchFamily="34" charset="0"/>
                <a:ea typeface="宋体" pitchFamily="2" charset="-122"/>
              </a:rPr>
              <a:t>通知浏览器及其</a:t>
            </a:r>
            <a:r>
              <a:rPr lang="en-US" altLang="zh-CN" sz="2400" dirty="0">
                <a:latin typeface="Verdana" pitchFamily="34" charset="0"/>
                <a:ea typeface="宋体" pitchFamily="2" charset="-122"/>
              </a:rPr>
              <a:t>JavaScript</a:t>
            </a:r>
            <a:r>
              <a:rPr lang="zh-CN" altLang="en-US" sz="2400" dirty="0">
                <a:latin typeface="Verdana" pitchFamily="34" charset="0"/>
                <a:ea typeface="宋体" pitchFamily="2" charset="-122"/>
              </a:rPr>
              <a:t>引擎不要解析和运行此脚本</a:t>
            </a:r>
            <a:endParaRPr lang="en-US" altLang="zh-CN" sz="2400" dirty="0">
              <a:latin typeface="Verdana" pitchFamily="34" charset="0"/>
              <a:ea typeface="宋体" pitchFamily="2" charset="-122"/>
            </a:endParaRPr>
          </a:p>
        </p:txBody>
      </p:sp>
      <p:sp>
        <p:nvSpPr>
          <p:cNvPr id="13" name="文本框 12">
            <a:extLst>
              <a:ext uri="{FF2B5EF4-FFF2-40B4-BE49-F238E27FC236}">
                <a16:creationId xmlns:a16="http://schemas.microsoft.com/office/drawing/2014/main" id="{99C8A9D7-31C5-4AE0-9D61-1EB47759EE5D}"/>
              </a:ext>
            </a:extLst>
          </p:cNvPr>
          <p:cNvSpPr txBox="1"/>
          <p:nvPr/>
        </p:nvSpPr>
        <p:spPr>
          <a:xfrm>
            <a:off x="833686" y="4956137"/>
            <a:ext cx="6756978" cy="461665"/>
          </a:xfrm>
          <a:prstGeom prst="rect">
            <a:avLst/>
          </a:prstGeom>
          <a:noFill/>
        </p:spPr>
        <p:txBody>
          <a:bodyPr wrap="none" rtlCol="0">
            <a:spAutoFit/>
          </a:bodyPr>
          <a:lstStyle/>
          <a:p>
            <a:pPr marL="342900" indent="-342900">
              <a:buClr>
                <a:srgbClr val="C00000"/>
              </a:buClr>
              <a:buFont typeface="Wingdings" panose="05000000000000000000" pitchFamily="2" charset="2"/>
              <a:buChar char="Ø"/>
            </a:pPr>
            <a:r>
              <a:rPr lang="zh-CN" altLang="en-US" sz="2400" b="1" dirty="0"/>
              <a:t>内联</a:t>
            </a:r>
            <a:r>
              <a:rPr lang="en-US" altLang="zh-CN" sz="2400" b="1" dirty="0">
                <a:latin typeface="Verdana" pitchFamily="34" charset="0"/>
                <a:ea typeface="宋体" pitchFamily="2" charset="-122"/>
              </a:rPr>
              <a:t>Worker</a:t>
            </a:r>
            <a:r>
              <a:rPr lang="zh-CN" altLang="en-US" sz="2400" b="1" dirty="0">
                <a:latin typeface="Verdana" pitchFamily="34" charset="0"/>
                <a:ea typeface="宋体" pitchFamily="2" charset="-122"/>
              </a:rPr>
              <a:t>：能够为同源的多个页面所共享</a:t>
            </a:r>
            <a:endParaRPr lang="zh-CN" altLang="en-US" sz="2400" b="1" dirty="0"/>
          </a:p>
        </p:txBody>
      </p:sp>
      <p:pic>
        <p:nvPicPr>
          <p:cNvPr id="7" name="图片 6">
            <a:extLst>
              <a:ext uri="{FF2B5EF4-FFF2-40B4-BE49-F238E27FC236}">
                <a16:creationId xmlns:a16="http://schemas.microsoft.com/office/drawing/2014/main" id="{C0F9F8EC-51B9-41C2-AAEC-3710055927BC}"/>
              </a:ext>
            </a:extLst>
          </p:cNvPr>
          <p:cNvPicPr>
            <a:picLocks noChangeAspect="1"/>
          </p:cNvPicPr>
          <p:nvPr/>
        </p:nvPicPr>
        <p:blipFill>
          <a:blip r:embed="rId3"/>
          <a:stretch>
            <a:fillRect/>
          </a:stretch>
        </p:blipFill>
        <p:spPr>
          <a:xfrm>
            <a:off x="0" y="5633715"/>
            <a:ext cx="9144000" cy="712730"/>
          </a:xfrm>
          <a:prstGeom prst="rect">
            <a:avLst/>
          </a:prstGeom>
        </p:spPr>
      </p:pic>
    </p:spTree>
    <p:extLst>
      <p:ext uri="{BB962C8B-B14F-4D97-AF65-F5344CB8AC3E}">
        <p14:creationId xmlns:p14="http://schemas.microsoft.com/office/powerpoint/2010/main" val="162307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4F905D-D26A-4D59-AD83-538F6B715622}"/>
              </a:ext>
            </a:extLst>
          </p:cNvPr>
          <p:cNvSpPr>
            <a:spLocks noGrp="1"/>
          </p:cNvSpPr>
          <p:nvPr>
            <p:ph idx="1"/>
          </p:nvPr>
        </p:nvSpPr>
        <p:spPr>
          <a:xfrm>
            <a:off x="978566" y="1800327"/>
            <a:ext cx="7636927" cy="671768"/>
          </a:xfrm>
        </p:spPr>
        <p:txBody>
          <a:bodyPr/>
          <a:lstStyle/>
          <a:p>
            <a:pPr eaLnBrk="1" hangingPunct="1">
              <a:buFont typeface="Wingdings" panose="05000000000000000000" pitchFamily="2" charset="2"/>
              <a:buChar char="Ø"/>
            </a:pPr>
            <a:r>
              <a:rPr lang="zh-CN" altLang="en-US" sz="2400" dirty="0"/>
              <a:t>多个</a:t>
            </a:r>
            <a:r>
              <a:rPr lang="en-US" altLang="zh-CN" sz="2400" dirty="0"/>
              <a:t>JavaScript</a:t>
            </a:r>
            <a:r>
              <a:rPr lang="zh-CN" altLang="en-US" sz="2400" dirty="0"/>
              <a:t>文件的加载与执行</a:t>
            </a:r>
            <a:endParaRPr lang="en-US" altLang="zh-CN" sz="2400" dirty="0"/>
          </a:p>
        </p:txBody>
      </p:sp>
      <p:sp>
        <p:nvSpPr>
          <p:cNvPr id="4" name="页脚占位符 3">
            <a:extLst>
              <a:ext uri="{FF2B5EF4-FFF2-40B4-BE49-F238E27FC236}">
                <a16:creationId xmlns:a16="http://schemas.microsoft.com/office/drawing/2014/main" id="{F75C3386-59D1-4DB9-B280-829F7A7325D8}"/>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F55C88E0-A315-4DAB-9C91-94DAB261B5F9}"/>
              </a:ext>
            </a:extLst>
          </p:cNvPr>
          <p:cNvSpPr>
            <a:spLocks noGrp="1"/>
          </p:cNvSpPr>
          <p:nvPr>
            <p:ph type="sldNum" sz="quarter" idx="11"/>
          </p:nvPr>
        </p:nvSpPr>
        <p:spPr/>
        <p:txBody>
          <a:bodyPr/>
          <a:lstStyle/>
          <a:p>
            <a:fld id="{079E9EF5-4B49-4815-ADC3-746BDD0FC377}" type="slidenum">
              <a:rPr lang="en-US" altLang="en-US" smtClean="0"/>
              <a:pPr/>
              <a:t>6</a:t>
            </a:fld>
            <a:endParaRPr lang="en-US" altLang="en-US"/>
          </a:p>
        </p:txBody>
      </p:sp>
      <p:pic>
        <p:nvPicPr>
          <p:cNvPr id="2" name="图片 1">
            <a:extLst>
              <a:ext uri="{FF2B5EF4-FFF2-40B4-BE49-F238E27FC236}">
                <a16:creationId xmlns:a16="http://schemas.microsoft.com/office/drawing/2014/main" id="{69CC8282-30C2-46BD-9AB7-D43478C74771}"/>
              </a:ext>
            </a:extLst>
          </p:cNvPr>
          <p:cNvPicPr>
            <a:picLocks noChangeAspect="1"/>
          </p:cNvPicPr>
          <p:nvPr/>
        </p:nvPicPr>
        <p:blipFill>
          <a:blip r:embed="rId2"/>
          <a:stretch>
            <a:fillRect/>
          </a:stretch>
        </p:blipFill>
        <p:spPr>
          <a:xfrm>
            <a:off x="0" y="2809567"/>
            <a:ext cx="9144000" cy="1238865"/>
          </a:xfrm>
          <a:prstGeom prst="rect">
            <a:avLst/>
          </a:prstGeom>
        </p:spPr>
      </p:pic>
      <p:sp>
        <p:nvSpPr>
          <p:cNvPr id="14" name="内容占位符 2">
            <a:extLst>
              <a:ext uri="{FF2B5EF4-FFF2-40B4-BE49-F238E27FC236}">
                <a16:creationId xmlns:a16="http://schemas.microsoft.com/office/drawing/2014/main" id="{7F6B7CAE-871D-45E2-83F8-AD68B6452269}"/>
              </a:ext>
            </a:extLst>
          </p:cNvPr>
          <p:cNvSpPr txBox="1">
            <a:spLocks/>
          </p:cNvSpPr>
          <p:nvPr/>
        </p:nvSpPr>
        <p:spPr>
          <a:xfrm>
            <a:off x="553260" y="860015"/>
            <a:ext cx="7423165" cy="67176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r>
              <a:rPr lang="zh-CN" altLang="en-US" sz="3600" kern="0"/>
              <a:t>使用</a:t>
            </a:r>
            <a:r>
              <a:rPr lang="en-US" altLang="zh-CN" sz="3600" kern="0"/>
              <a:t>Web Workers API</a:t>
            </a:r>
            <a:endParaRPr lang="en-US" altLang="zh-CN" sz="3800" b="0" kern="0" dirty="0">
              <a:latin typeface="+mj-ea"/>
              <a:ea typeface="+mj-ea"/>
            </a:endParaRPr>
          </a:p>
        </p:txBody>
      </p:sp>
    </p:spTree>
    <p:extLst>
      <p:ext uri="{BB962C8B-B14F-4D97-AF65-F5344CB8AC3E}">
        <p14:creationId xmlns:p14="http://schemas.microsoft.com/office/powerpoint/2010/main" val="8159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4F905D-D26A-4D59-AD83-538F6B715622}"/>
              </a:ext>
            </a:extLst>
          </p:cNvPr>
          <p:cNvSpPr>
            <a:spLocks noGrp="1"/>
          </p:cNvSpPr>
          <p:nvPr>
            <p:ph idx="1"/>
          </p:nvPr>
        </p:nvSpPr>
        <p:spPr>
          <a:xfrm>
            <a:off x="531227" y="867920"/>
            <a:ext cx="7423165" cy="671768"/>
          </a:xfrm>
        </p:spPr>
        <p:txBody>
          <a:bodyPr/>
          <a:lstStyle/>
          <a:p>
            <a:pPr eaLnBrk="1" hangingPunct="1"/>
            <a:r>
              <a:rPr lang="en-US" altLang="zh-CN" sz="3600" dirty="0"/>
              <a:t> </a:t>
            </a:r>
            <a:r>
              <a:rPr lang="zh-CN" altLang="en-US" sz="3600" dirty="0"/>
              <a:t>使用</a:t>
            </a:r>
            <a:r>
              <a:rPr lang="en-US" altLang="zh-CN" sz="3600" dirty="0"/>
              <a:t>Web Workers API</a:t>
            </a:r>
            <a:endParaRPr lang="en-US" altLang="zh-CN" sz="3800" b="0" dirty="0">
              <a:latin typeface="+mj-ea"/>
              <a:ea typeface="+mj-ea"/>
            </a:endParaRPr>
          </a:p>
        </p:txBody>
      </p:sp>
      <p:sp>
        <p:nvSpPr>
          <p:cNvPr id="4" name="页脚占位符 3">
            <a:extLst>
              <a:ext uri="{FF2B5EF4-FFF2-40B4-BE49-F238E27FC236}">
                <a16:creationId xmlns:a16="http://schemas.microsoft.com/office/drawing/2014/main" id="{F75C3386-59D1-4DB9-B280-829F7A7325D8}"/>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F55C88E0-A315-4DAB-9C91-94DAB261B5F9}"/>
              </a:ext>
            </a:extLst>
          </p:cNvPr>
          <p:cNvSpPr>
            <a:spLocks noGrp="1"/>
          </p:cNvSpPr>
          <p:nvPr>
            <p:ph type="sldNum" sz="quarter" idx="11"/>
          </p:nvPr>
        </p:nvSpPr>
        <p:spPr/>
        <p:txBody>
          <a:bodyPr/>
          <a:lstStyle/>
          <a:p>
            <a:fld id="{079E9EF5-4B49-4815-ADC3-746BDD0FC377}" type="slidenum">
              <a:rPr lang="en-US" altLang="en-US" smtClean="0"/>
              <a:pPr/>
              <a:t>7</a:t>
            </a:fld>
            <a:endParaRPr lang="en-US" altLang="en-US"/>
          </a:p>
        </p:txBody>
      </p:sp>
      <p:sp>
        <p:nvSpPr>
          <p:cNvPr id="11" name="文本框 10">
            <a:extLst>
              <a:ext uri="{FF2B5EF4-FFF2-40B4-BE49-F238E27FC236}">
                <a16:creationId xmlns:a16="http://schemas.microsoft.com/office/drawing/2014/main" id="{FF2CEB7F-FB04-47C7-8219-492D148DA4A9}"/>
              </a:ext>
            </a:extLst>
          </p:cNvPr>
          <p:cNvSpPr txBox="1"/>
          <p:nvPr/>
        </p:nvSpPr>
        <p:spPr>
          <a:xfrm>
            <a:off x="830511" y="1754117"/>
            <a:ext cx="2879314" cy="461665"/>
          </a:xfrm>
          <a:prstGeom prst="rect">
            <a:avLst/>
          </a:prstGeom>
          <a:noFill/>
        </p:spPr>
        <p:txBody>
          <a:bodyPr wrap="none" rtlCol="0">
            <a:spAutoFit/>
          </a:bodyPr>
          <a:lstStyle/>
          <a:p>
            <a:pPr>
              <a:buClr>
                <a:srgbClr val="C00000"/>
              </a:buClr>
            </a:pPr>
            <a:r>
              <a:rPr lang="en-US" altLang="zh-CN" sz="2400" b="1" dirty="0">
                <a:latin typeface="Verdana" pitchFamily="34" charset="0"/>
                <a:ea typeface="宋体" pitchFamily="2" charset="-122"/>
              </a:rPr>
              <a:t>2</a:t>
            </a:r>
            <a:r>
              <a:rPr lang="zh-CN" altLang="en-US" sz="2400" b="1" dirty="0">
                <a:latin typeface="Verdana" pitchFamily="34" charset="0"/>
                <a:ea typeface="宋体" pitchFamily="2" charset="-122"/>
              </a:rPr>
              <a:t>、向脚本发送消息</a:t>
            </a:r>
            <a:endParaRPr lang="zh-CN" altLang="en-US" sz="2400" b="1" dirty="0"/>
          </a:p>
        </p:txBody>
      </p:sp>
      <p:pic>
        <p:nvPicPr>
          <p:cNvPr id="6" name="图片 5">
            <a:extLst>
              <a:ext uri="{FF2B5EF4-FFF2-40B4-BE49-F238E27FC236}">
                <a16:creationId xmlns:a16="http://schemas.microsoft.com/office/drawing/2014/main" id="{6E4989A4-3DCA-4C94-A752-B6B3CF8A8EE2}"/>
              </a:ext>
            </a:extLst>
          </p:cNvPr>
          <p:cNvPicPr>
            <a:picLocks noChangeAspect="1"/>
          </p:cNvPicPr>
          <p:nvPr/>
        </p:nvPicPr>
        <p:blipFill>
          <a:blip r:embed="rId2"/>
          <a:stretch>
            <a:fillRect/>
          </a:stretch>
        </p:blipFill>
        <p:spPr>
          <a:xfrm>
            <a:off x="0" y="2337279"/>
            <a:ext cx="9313031" cy="883570"/>
          </a:xfrm>
          <a:prstGeom prst="rect">
            <a:avLst/>
          </a:prstGeom>
        </p:spPr>
      </p:pic>
      <p:sp>
        <p:nvSpPr>
          <p:cNvPr id="12" name="文本框 11">
            <a:extLst>
              <a:ext uri="{FF2B5EF4-FFF2-40B4-BE49-F238E27FC236}">
                <a16:creationId xmlns:a16="http://schemas.microsoft.com/office/drawing/2014/main" id="{EB415DEC-DF6F-40E5-8005-09C293653108}"/>
              </a:ext>
            </a:extLst>
          </p:cNvPr>
          <p:cNvSpPr txBox="1"/>
          <p:nvPr/>
        </p:nvSpPr>
        <p:spPr>
          <a:xfrm>
            <a:off x="833686" y="3545118"/>
            <a:ext cx="5115503" cy="461665"/>
          </a:xfrm>
          <a:prstGeom prst="rect">
            <a:avLst/>
          </a:prstGeom>
          <a:noFill/>
        </p:spPr>
        <p:txBody>
          <a:bodyPr wrap="none" rtlCol="0">
            <a:spAutoFit/>
          </a:bodyPr>
          <a:lstStyle/>
          <a:p>
            <a:pPr>
              <a:buClr>
                <a:srgbClr val="C00000"/>
              </a:buClr>
            </a:pPr>
            <a:r>
              <a:rPr lang="en-US" altLang="zh-CN" sz="2400" b="1" dirty="0">
                <a:latin typeface="Verdana" pitchFamily="34" charset="0"/>
                <a:ea typeface="宋体" pitchFamily="2" charset="-122"/>
              </a:rPr>
              <a:t>3</a:t>
            </a:r>
            <a:r>
              <a:rPr lang="zh-CN" altLang="en-US" sz="2400" b="1" dirty="0">
                <a:latin typeface="Verdana" pitchFamily="34" charset="0"/>
                <a:ea typeface="宋体" pitchFamily="2" charset="-122"/>
              </a:rPr>
              <a:t>、主进程监听</a:t>
            </a:r>
            <a:r>
              <a:rPr lang="en-US" altLang="zh-CN" sz="2400" b="1" dirty="0" err="1">
                <a:latin typeface="Verdana" pitchFamily="34" charset="0"/>
                <a:ea typeface="宋体" pitchFamily="2" charset="-122"/>
              </a:rPr>
              <a:t>postMessage</a:t>
            </a:r>
            <a:r>
              <a:rPr lang="zh-CN" altLang="en-US" sz="2400" b="1" dirty="0">
                <a:latin typeface="Verdana" pitchFamily="34" charset="0"/>
                <a:ea typeface="宋体" pitchFamily="2" charset="-122"/>
              </a:rPr>
              <a:t>事件</a:t>
            </a:r>
            <a:endParaRPr lang="zh-CN" altLang="en-US" sz="2400" b="1" dirty="0"/>
          </a:p>
        </p:txBody>
      </p:sp>
      <p:pic>
        <p:nvPicPr>
          <p:cNvPr id="8" name="图片 7">
            <a:extLst>
              <a:ext uri="{FF2B5EF4-FFF2-40B4-BE49-F238E27FC236}">
                <a16:creationId xmlns:a16="http://schemas.microsoft.com/office/drawing/2014/main" id="{DBAD0BD5-034E-4F4F-9F37-0A06DBD0AF68}"/>
              </a:ext>
            </a:extLst>
          </p:cNvPr>
          <p:cNvPicPr>
            <a:picLocks noChangeAspect="1"/>
          </p:cNvPicPr>
          <p:nvPr/>
        </p:nvPicPr>
        <p:blipFill>
          <a:blip r:embed="rId3"/>
          <a:stretch>
            <a:fillRect/>
          </a:stretch>
        </p:blipFill>
        <p:spPr>
          <a:xfrm>
            <a:off x="0" y="4192553"/>
            <a:ext cx="9144000" cy="869295"/>
          </a:xfrm>
          <a:prstGeom prst="rect">
            <a:avLst/>
          </a:prstGeom>
        </p:spPr>
      </p:pic>
      <p:sp>
        <p:nvSpPr>
          <p:cNvPr id="13" name="文本框 12">
            <a:extLst>
              <a:ext uri="{FF2B5EF4-FFF2-40B4-BE49-F238E27FC236}">
                <a16:creationId xmlns:a16="http://schemas.microsoft.com/office/drawing/2014/main" id="{096ED891-5D9C-473C-876D-95C05F28A088}"/>
              </a:ext>
            </a:extLst>
          </p:cNvPr>
          <p:cNvSpPr txBox="1"/>
          <p:nvPr/>
        </p:nvSpPr>
        <p:spPr>
          <a:xfrm>
            <a:off x="830511" y="5378813"/>
            <a:ext cx="4400564" cy="461665"/>
          </a:xfrm>
          <a:prstGeom prst="rect">
            <a:avLst/>
          </a:prstGeom>
          <a:noFill/>
        </p:spPr>
        <p:txBody>
          <a:bodyPr wrap="none" rtlCol="0">
            <a:spAutoFit/>
          </a:bodyPr>
          <a:lstStyle>
            <a:defPPr>
              <a:defRPr lang="zh-CN"/>
            </a:defPPr>
            <a:lvl1pPr>
              <a:buClr>
                <a:srgbClr val="C00000"/>
              </a:buClr>
              <a:defRPr sz="2400" b="1">
                <a:latin typeface="Verdana" pitchFamily="34" charset="0"/>
                <a:ea typeface="宋体" pitchFamily="2" charset="-122"/>
              </a:defRPr>
            </a:lvl1pPr>
          </a:lstStyle>
          <a:p>
            <a:r>
              <a:rPr lang="en-US" altLang="zh-CN" dirty="0"/>
              <a:t>4</a:t>
            </a:r>
            <a:r>
              <a:rPr lang="zh-CN" altLang="en-US" dirty="0"/>
              <a:t>、副进程监听</a:t>
            </a:r>
            <a:r>
              <a:rPr lang="en-US" altLang="zh-CN" dirty="0"/>
              <a:t>message</a:t>
            </a:r>
            <a:r>
              <a:rPr lang="zh-CN" altLang="en-US" dirty="0"/>
              <a:t>事件</a:t>
            </a:r>
          </a:p>
        </p:txBody>
      </p:sp>
      <p:pic>
        <p:nvPicPr>
          <p:cNvPr id="14" name="图片 13">
            <a:extLst>
              <a:ext uri="{FF2B5EF4-FFF2-40B4-BE49-F238E27FC236}">
                <a16:creationId xmlns:a16="http://schemas.microsoft.com/office/drawing/2014/main" id="{997E2AE6-9BB0-4703-9871-FA651C5C9253}"/>
              </a:ext>
            </a:extLst>
          </p:cNvPr>
          <p:cNvPicPr>
            <a:picLocks noChangeAspect="1"/>
          </p:cNvPicPr>
          <p:nvPr/>
        </p:nvPicPr>
        <p:blipFill>
          <a:blip r:embed="rId4"/>
          <a:stretch>
            <a:fillRect/>
          </a:stretch>
        </p:blipFill>
        <p:spPr>
          <a:xfrm>
            <a:off x="0" y="5954539"/>
            <a:ext cx="9144000" cy="666904"/>
          </a:xfrm>
          <a:prstGeom prst="rect">
            <a:avLst/>
          </a:prstGeom>
        </p:spPr>
      </p:pic>
    </p:spTree>
    <p:extLst>
      <p:ext uri="{BB962C8B-B14F-4D97-AF65-F5344CB8AC3E}">
        <p14:creationId xmlns:p14="http://schemas.microsoft.com/office/powerpoint/2010/main" val="146456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4F905D-D26A-4D59-AD83-538F6B715622}"/>
              </a:ext>
            </a:extLst>
          </p:cNvPr>
          <p:cNvSpPr>
            <a:spLocks noGrp="1"/>
          </p:cNvSpPr>
          <p:nvPr>
            <p:ph idx="1"/>
          </p:nvPr>
        </p:nvSpPr>
        <p:spPr>
          <a:xfrm>
            <a:off x="531227" y="867920"/>
            <a:ext cx="7423165" cy="671768"/>
          </a:xfrm>
        </p:spPr>
        <p:txBody>
          <a:bodyPr/>
          <a:lstStyle/>
          <a:p>
            <a:pPr eaLnBrk="1" hangingPunct="1"/>
            <a:r>
              <a:rPr lang="en-US" altLang="zh-CN" sz="3600" dirty="0"/>
              <a:t> </a:t>
            </a:r>
            <a:r>
              <a:rPr lang="zh-CN" altLang="en-US" sz="3600" dirty="0"/>
              <a:t>使用</a:t>
            </a:r>
            <a:r>
              <a:rPr lang="en-US" altLang="zh-CN" sz="3600" dirty="0"/>
              <a:t>Web Workers API</a:t>
            </a:r>
            <a:endParaRPr lang="en-US" altLang="zh-CN" sz="3800" b="0" dirty="0">
              <a:latin typeface="+mj-ea"/>
              <a:ea typeface="+mj-ea"/>
            </a:endParaRPr>
          </a:p>
        </p:txBody>
      </p:sp>
      <p:sp>
        <p:nvSpPr>
          <p:cNvPr id="4" name="页脚占位符 3">
            <a:extLst>
              <a:ext uri="{FF2B5EF4-FFF2-40B4-BE49-F238E27FC236}">
                <a16:creationId xmlns:a16="http://schemas.microsoft.com/office/drawing/2014/main" id="{F75C3386-59D1-4DB9-B280-829F7A7325D8}"/>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F55C88E0-A315-4DAB-9C91-94DAB261B5F9}"/>
              </a:ext>
            </a:extLst>
          </p:cNvPr>
          <p:cNvSpPr>
            <a:spLocks noGrp="1"/>
          </p:cNvSpPr>
          <p:nvPr>
            <p:ph type="sldNum" sz="quarter" idx="11"/>
          </p:nvPr>
        </p:nvSpPr>
        <p:spPr/>
        <p:txBody>
          <a:bodyPr/>
          <a:lstStyle/>
          <a:p>
            <a:fld id="{079E9EF5-4B49-4815-ADC3-746BDD0FC377}" type="slidenum">
              <a:rPr lang="en-US" altLang="en-US" smtClean="0"/>
              <a:pPr/>
              <a:t>8</a:t>
            </a:fld>
            <a:endParaRPr lang="en-US" altLang="en-US"/>
          </a:p>
        </p:txBody>
      </p:sp>
      <p:sp>
        <p:nvSpPr>
          <p:cNvPr id="11" name="文本框 10">
            <a:extLst>
              <a:ext uri="{FF2B5EF4-FFF2-40B4-BE49-F238E27FC236}">
                <a16:creationId xmlns:a16="http://schemas.microsoft.com/office/drawing/2014/main" id="{FF2CEB7F-FB04-47C7-8219-492D148DA4A9}"/>
              </a:ext>
            </a:extLst>
          </p:cNvPr>
          <p:cNvSpPr txBox="1"/>
          <p:nvPr/>
        </p:nvSpPr>
        <p:spPr>
          <a:xfrm>
            <a:off x="1148145" y="1859995"/>
            <a:ext cx="4108817" cy="461665"/>
          </a:xfrm>
          <a:prstGeom prst="rect">
            <a:avLst/>
          </a:prstGeom>
          <a:noFill/>
        </p:spPr>
        <p:txBody>
          <a:bodyPr wrap="none" rtlCol="0">
            <a:spAutoFit/>
          </a:bodyPr>
          <a:lstStyle>
            <a:defPPr>
              <a:defRPr lang="zh-CN"/>
            </a:defPPr>
            <a:lvl1pPr>
              <a:buClr>
                <a:srgbClr val="C00000"/>
              </a:buClr>
              <a:defRPr sz="2400" b="1">
                <a:latin typeface="Verdana" pitchFamily="34" charset="0"/>
                <a:ea typeface="宋体" pitchFamily="2" charset="-122"/>
              </a:defRPr>
            </a:lvl1pPr>
          </a:lstStyle>
          <a:p>
            <a:r>
              <a:rPr lang="en-US" altLang="zh-CN" dirty="0"/>
              <a:t>5</a:t>
            </a:r>
            <a:r>
              <a:rPr lang="zh-CN" altLang="en-US" dirty="0"/>
              <a:t>、主进程监听</a:t>
            </a:r>
            <a:r>
              <a:rPr lang="en-US" altLang="zh-CN" dirty="0"/>
              <a:t>worker</a:t>
            </a:r>
            <a:r>
              <a:rPr lang="zh-CN" altLang="en-US" dirty="0"/>
              <a:t>错误</a:t>
            </a:r>
          </a:p>
        </p:txBody>
      </p:sp>
      <p:pic>
        <p:nvPicPr>
          <p:cNvPr id="2" name="图片 1">
            <a:extLst>
              <a:ext uri="{FF2B5EF4-FFF2-40B4-BE49-F238E27FC236}">
                <a16:creationId xmlns:a16="http://schemas.microsoft.com/office/drawing/2014/main" id="{C00D4DBC-F5B4-4112-B318-88D719B8833E}"/>
              </a:ext>
            </a:extLst>
          </p:cNvPr>
          <p:cNvPicPr>
            <a:picLocks noChangeAspect="1"/>
          </p:cNvPicPr>
          <p:nvPr/>
        </p:nvPicPr>
        <p:blipFill>
          <a:blip r:embed="rId2"/>
          <a:stretch>
            <a:fillRect/>
          </a:stretch>
        </p:blipFill>
        <p:spPr>
          <a:xfrm>
            <a:off x="0" y="2705100"/>
            <a:ext cx="9144000" cy="723900"/>
          </a:xfrm>
          <a:prstGeom prst="rect">
            <a:avLst/>
          </a:prstGeom>
        </p:spPr>
      </p:pic>
      <p:sp>
        <p:nvSpPr>
          <p:cNvPr id="8" name="Rectangle 1">
            <a:extLst>
              <a:ext uri="{FF2B5EF4-FFF2-40B4-BE49-F238E27FC236}">
                <a16:creationId xmlns:a16="http://schemas.microsoft.com/office/drawing/2014/main" id="{755422E7-E377-4F3B-A2E2-968D86C245E3}"/>
              </a:ext>
            </a:extLst>
          </p:cNvPr>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850A9070-ADBC-45D6-A8A1-FB6C6DBB6584}"/>
              </a:ext>
            </a:extLst>
          </p:cNvPr>
          <p:cNvSpPr txBox="1"/>
          <p:nvPr/>
        </p:nvSpPr>
        <p:spPr>
          <a:xfrm>
            <a:off x="1027589" y="3897428"/>
            <a:ext cx="5848076" cy="461665"/>
          </a:xfrm>
          <a:prstGeom prst="rect">
            <a:avLst/>
          </a:prstGeom>
          <a:noFill/>
        </p:spPr>
        <p:txBody>
          <a:bodyPr wrap="none" rtlCol="0">
            <a:spAutoFit/>
          </a:bodyPr>
          <a:lstStyle/>
          <a:p>
            <a:pPr marL="342900" lvl="0" indent="-342900" eaLnBrk="0" fontAlgn="base" hangingPunct="0">
              <a:spcBef>
                <a:spcPct val="0"/>
              </a:spcBef>
              <a:spcAft>
                <a:spcPct val="0"/>
              </a:spcAft>
              <a:buClr>
                <a:srgbClr val="C00000"/>
              </a:buClr>
              <a:buFont typeface="Wingdings" panose="05000000000000000000" pitchFamily="2" charset="2"/>
              <a:buChar char="u"/>
            </a:pPr>
            <a:r>
              <a:rPr lang="en-US" altLang="zh-CN" sz="2400" dirty="0">
                <a:solidFill>
                  <a:srgbClr val="333333"/>
                </a:solidFill>
                <a:latin typeface="Arial" panose="020B0604020202020204" pitchFamily="34" charset="0"/>
                <a:cs typeface="Arial" panose="020B0604020202020204" pitchFamily="34" charset="0"/>
              </a:rPr>
              <a:t> </a:t>
            </a:r>
            <a:r>
              <a:rPr lang="zh-CN" altLang="zh-CN" sz="2400" b="1" dirty="0">
                <a:solidFill>
                  <a:srgbClr val="333333"/>
                </a:solidFill>
                <a:latin typeface="Arial" panose="020B0604020202020204" pitchFamily="34" charset="0"/>
                <a:cs typeface="Arial" panose="020B0604020202020204" pitchFamily="34" charset="0"/>
              </a:rPr>
              <a:t>错误事件</a:t>
            </a:r>
            <a:r>
              <a:rPr lang="zh-CN" altLang="zh-CN" sz="2400" dirty="0">
                <a:solidFill>
                  <a:srgbClr val="333333"/>
                </a:solidFill>
                <a:latin typeface="Arial" panose="020B0604020202020204" pitchFamily="34" charset="0"/>
                <a:cs typeface="Arial" panose="020B0604020202020204" pitchFamily="34" charset="0"/>
              </a:rPr>
              <a:t>有以下三个用户关心的字段：</a:t>
            </a:r>
            <a:endParaRPr lang="zh-CN" altLang="zh-CN" sz="2400" dirty="0"/>
          </a:p>
        </p:txBody>
      </p:sp>
      <p:sp>
        <p:nvSpPr>
          <p:cNvPr id="10" name="文本框 9">
            <a:extLst>
              <a:ext uri="{FF2B5EF4-FFF2-40B4-BE49-F238E27FC236}">
                <a16:creationId xmlns:a16="http://schemas.microsoft.com/office/drawing/2014/main" id="{F5C06359-844E-4E16-87A2-127C830A7A8D}"/>
              </a:ext>
            </a:extLst>
          </p:cNvPr>
          <p:cNvSpPr txBox="1"/>
          <p:nvPr/>
        </p:nvSpPr>
        <p:spPr>
          <a:xfrm>
            <a:off x="1501628" y="4482296"/>
            <a:ext cx="6647974" cy="2118529"/>
          </a:xfrm>
          <a:prstGeom prst="rect">
            <a:avLst/>
          </a:prstGeom>
          <a:noFill/>
        </p:spPr>
        <p:txBody>
          <a:bodyPr wrap="none" rtlCol="0">
            <a:spAutoFit/>
          </a:bodyPr>
          <a:lstStyle/>
          <a:p>
            <a:pPr marL="342900" lvl="0" indent="-342900" eaLnBrk="0" fontAlgn="base" hangingPunct="0">
              <a:lnSpc>
                <a:spcPct val="150000"/>
              </a:lnSpc>
              <a:spcBef>
                <a:spcPct val="0"/>
              </a:spcBef>
              <a:spcAft>
                <a:spcPct val="0"/>
              </a:spcAft>
              <a:buFont typeface="Arial" panose="020B0604020202020204" pitchFamily="34" charset="0"/>
              <a:buChar char="•"/>
            </a:pPr>
            <a:r>
              <a:rPr lang="en-US" altLang="zh-CN" sz="2400" b="1" dirty="0">
                <a:solidFill>
                  <a:srgbClr val="333333"/>
                </a:solidFill>
                <a:latin typeface="Consolas" panose="020B0609020204030204" pitchFamily="49" charset="0"/>
                <a:cs typeface="Arial" panose="020B0604020202020204" pitchFamily="34" charset="0"/>
              </a:rPr>
              <a:t>m</a:t>
            </a:r>
            <a:r>
              <a:rPr lang="zh-CN" altLang="zh-CN" sz="2400" b="1" dirty="0">
                <a:solidFill>
                  <a:srgbClr val="333333"/>
                </a:solidFill>
                <a:latin typeface="Consolas" panose="020B0609020204030204" pitchFamily="49" charset="0"/>
                <a:cs typeface="Arial" panose="020B0604020202020204" pitchFamily="34" charset="0"/>
              </a:rPr>
              <a:t>essage</a:t>
            </a:r>
            <a:r>
              <a:rPr lang="en-US" altLang="zh-CN" sz="2400" b="1" dirty="0">
                <a:solidFill>
                  <a:srgbClr val="333333"/>
                </a:solidFill>
                <a:latin typeface="Arial" panose="020B0604020202020204" pitchFamily="34" charset="0"/>
                <a:cs typeface="Arial" panose="020B0604020202020204" pitchFamily="34" charset="0"/>
              </a:rPr>
              <a:t>	</a:t>
            </a:r>
            <a:r>
              <a:rPr lang="zh-CN" altLang="zh-CN" sz="2400" dirty="0">
                <a:solidFill>
                  <a:srgbClr val="333333"/>
                </a:solidFill>
                <a:latin typeface="Arial" panose="020B0604020202020204" pitchFamily="34" charset="0"/>
                <a:cs typeface="Arial" panose="020B0604020202020204" pitchFamily="34" charset="0"/>
              </a:rPr>
              <a:t>可读性良好的错误消息。</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zh-CN" sz="2400" b="1" dirty="0">
                <a:solidFill>
                  <a:srgbClr val="333333"/>
                </a:solidFill>
                <a:latin typeface="Consolas" panose="020B0609020204030204" pitchFamily="49" charset="0"/>
                <a:cs typeface="Arial" panose="020B0604020202020204" pitchFamily="34" charset="0"/>
              </a:rPr>
              <a:t>f</a:t>
            </a:r>
            <a:r>
              <a:rPr lang="zh-CN" altLang="zh-CN" sz="2400" b="1" dirty="0">
                <a:solidFill>
                  <a:srgbClr val="333333"/>
                </a:solidFill>
                <a:latin typeface="Consolas" panose="020B0609020204030204" pitchFamily="49" charset="0"/>
                <a:cs typeface="Arial" panose="020B0604020202020204" pitchFamily="34" charset="0"/>
              </a:rPr>
              <a:t>ilename</a:t>
            </a:r>
            <a:r>
              <a:rPr lang="en-US" altLang="zh-CN" sz="2400" b="1" dirty="0">
                <a:solidFill>
                  <a:srgbClr val="333333"/>
                </a:solidFill>
                <a:latin typeface="Arial" panose="020B0604020202020204" pitchFamily="34" charset="0"/>
                <a:cs typeface="Arial" panose="020B0604020202020204" pitchFamily="34" charset="0"/>
              </a:rPr>
              <a:t>	</a:t>
            </a:r>
            <a:r>
              <a:rPr lang="zh-CN" altLang="zh-CN" sz="2400" dirty="0">
                <a:solidFill>
                  <a:srgbClr val="333333"/>
                </a:solidFill>
                <a:latin typeface="Arial" panose="020B0604020202020204" pitchFamily="34" charset="0"/>
                <a:cs typeface="Arial" panose="020B0604020202020204" pitchFamily="34" charset="0"/>
              </a:rPr>
              <a:t>发生错误的脚本文件名。</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zh-CN" sz="2400" b="1" dirty="0">
                <a:solidFill>
                  <a:srgbClr val="333333"/>
                </a:solidFill>
                <a:latin typeface="Consolas" panose="020B0609020204030204" pitchFamily="49" charset="0"/>
                <a:cs typeface="Arial" panose="020B0604020202020204" pitchFamily="34" charset="0"/>
              </a:rPr>
              <a:t>l</a:t>
            </a:r>
            <a:r>
              <a:rPr lang="zh-CN" altLang="zh-CN" sz="2400" b="1" dirty="0">
                <a:solidFill>
                  <a:srgbClr val="333333"/>
                </a:solidFill>
                <a:latin typeface="Consolas" panose="020B0609020204030204" pitchFamily="49" charset="0"/>
                <a:cs typeface="Arial" panose="020B0604020202020204" pitchFamily="34" charset="0"/>
              </a:rPr>
              <a:t>ineno</a:t>
            </a:r>
            <a:r>
              <a:rPr lang="en-US" altLang="zh-CN" sz="2400" b="1" dirty="0">
                <a:solidFill>
                  <a:srgbClr val="333333"/>
                </a:solidFill>
                <a:latin typeface="Arial" panose="020B0604020202020204" pitchFamily="34" charset="0"/>
                <a:cs typeface="Arial" panose="020B0604020202020204" pitchFamily="34" charset="0"/>
              </a:rPr>
              <a:t>	</a:t>
            </a:r>
            <a:r>
              <a:rPr lang="zh-CN" altLang="zh-CN" sz="2400" dirty="0">
                <a:solidFill>
                  <a:srgbClr val="333333"/>
                </a:solidFill>
                <a:latin typeface="Arial" panose="020B0604020202020204" pitchFamily="34" charset="0"/>
                <a:cs typeface="Arial" panose="020B0604020202020204" pitchFamily="34" charset="0"/>
              </a:rPr>
              <a:t>发生错误时所在脚本文件的行号。</a:t>
            </a:r>
          </a:p>
          <a:p>
            <a:pPr marL="285750" indent="-285750">
              <a:lnSpc>
                <a:spcPct val="150000"/>
              </a:lnSpc>
              <a:buFont typeface="Arial" panose="020B0604020202020204" pitchFamily="34" charset="0"/>
              <a:buChar char="•"/>
            </a:pPr>
            <a:endParaRPr lang="zh-CN" altLang="en-US" dirty="0"/>
          </a:p>
        </p:txBody>
      </p:sp>
    </p:spTree>
    <p:extLst>
      <p:ext uri="{BB962C8B-B14F-4D97-AF65-F5344CB8AC3E}">
        <p14:creationId xmlns:p14="http://schemas.microsoft.com/office/powerpoint/2010/main" val="25125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4F905D-D26A-4D59-AD83-538F6B715622}"/>
              </a:ext>
            </a:extLst>
          </p:cNvPr>
          <p:cNvSpPr>
            <a:spLocks noGrp="1"/>
          </p:cNvSpPr>
          <p:nvPr>
            <p:ph idx="1"/>
          </p:nvPr>
        </p:nvSpPr>
        <p:spPr>
          <a:xfrm>
            <a:off x="531227" y="867920"/>
            <a:ext cx="7423165" cy="671768"/>
          </a:xfrm>
        </p:spPr>
        <p:txBody>
          <a:bodyPr/>
          <a:lstStyle/>
          <a:p>
            <a:pPr eaLnBrk="1" hangingPunct="1"/>
            <a:r>
              <a:rPr lang="en-US" altLang="zh-CN" sz="3600" dirty="0"/>
              <a:t> </a:t>
            </a:r>
            <a:r>
              <a:rPr lang="zh-CN" altLang="en-US" sz="3600" dirty="0"/>
              <a:t>使用</a:t>
            </a:r>
            <a:r>
              <a:rPr lang="en-US" altLang="zh-CN" sz="3600" dirty="0"/>
              <a:t>Web Workers API</a:t>
            </a:r>
            <a:endParaRPr lang="en-US" altLang="zh-CN" sz="3800" b="0" dirty="0">
              <a:latin typeface="+mj-ea"/>
              <a:ea typeface="+mj-ea"/>
            </a:endParaRPr>
          </a:p>
        </p:txBody>
      </p:sp>
      <p:sp>
        <p:nvSpPr>
          <p:cNvPr id="4" name="页脚占位符 3">
            <a:extLst>
              <a:ext uri="{FF2B5EF4-FFF2-40B4-BE49-F238E27FC236}">
                <a16:creationId xmlns:a16="http://schemas.microsoft.com/office/drawing/2014/main" id="{F75C3386-59D1-4DB9-B280-829F7A7325D8}"/>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F55C88E0-A315-4DAB-9C91-94DAB261B5F9}"/>
              </a:ext>
            </a:extLst>
          </p:cNvPr>
          <p:cNvSpPr>
            <a:spLocks noGrp="1"/>
          </p:cNvSpPr>
          <p:nvPr>
            <p:ph type="sldNum" sz="quarter" idx="11"/>
          </p:nvPr>
        </p:nvSpPr>
        <p:spPr/>
        <p:txBody>
          <a:bodyPr/>
          <a:lstStyle/>
          <a:p>
            <a:fld id="{079E9EF5-4B49-4815-ADC3-746BDD0FC377}" type="slidenum">
              <a:rPr lang="en-US" altLang="en-US" smtClean="0"/>
              <a:pPr/>
              <a:t>9</a:t>
            </a:fld>
            <a:endParaRPr lang="en-US" altLang="en-US"/>
          </a:p>
        </p:txBody>
      </p:sp>
      <p:sp>
        <p:nvSpPr>
          <p:cNvPr id="11" name="文本框 10">
            <a:extLst>
              <a:ext uri="{FF2B5EF4-FFF2-40B4-BE49-F238E27FC236}">
                <a16:creationId xmlns:a16="http://schemas.microsoft.com/office/drawing/2014/main" id="{FF2CEB7F-FB04-47C7-8219-492D148DA4A9}"/>
              </a:ext>
            </a:extLst>
          </p:cNvPr>
          <p:cNvSpPr txBox="1"/>
          <p:nvPr/>
        </p:nvSpPr>
        <p:spPr>
          <a:xfrm>
            <a:off x="830511" y="1754117"/>
            <a:ext cx="3299301" cy="461665"/>
          </a:xfrm>
          <a:prstGeom prst="rect">
            <a:avLst/>
          </a:prstGeom>
          <a:noFill/>
        </p:spPr>
        <p:txBody>
          <a:bodyPr wrap="none" rtlCol="0">
            <a:spAutoFit/>
          </a:bodyPr>
          <a:lstStyle/>
          <a:p>
            <a:pPr marL="342900" indent="-342900">
              <a:buClr>
                <a:srgbClr val="C00000"/>
              </a:buClr>
              <a:buFont typeface="Wingdings" panose="05000000000000000000" pitchFamily="2" charset="2"/>
              <a:buChar char="Ø"/>
            </a:pPr>
            <a:r>
              <a:rPr lang="zh-CN" altLang="en-US" sz="2400" b="1" dirty="0">
                <a:latin typeface="Verdana" pitchFamily="34" charset="0"/>
                <a:ea typeface="宋体" pitchFamily="2" charset="-122"/>
              </a:rPr>
              <a:t>停止</a:t>
            </a:r>
            <a:r>
              <a:rPr lang="en-US" altLang="zh-CN" sz="2400" b="1" dirty="0">
                <a:latin typeface="Verdana" pitchFamily="34" charset="0"/>
                <a:ea typeface="宋体" pitchFamily="2" charset="-122"/>
              </a:rPr>
              <a:t>Web Worker</a:t>
            </a:r>
            <a:endParaRPr lang="zh-CN" altLang="en-US" sz="2400" b="1" dirty="0"/>
          </a:p>
        </p:txBody>
      </p:sp>
      <p:pic>
        <p:nvPicPr>
          <p:cNvPr id="7" name="图片 6">
            <a:extLst>
              <a:ext uri="{FF2B5EF4-FFF2-40B4-BE49-F238E27FC236}">
                <a16:creationId xmlns:a16="http://schemas.microsoft.com/office/drawing/2014/main" id="{64A9E37A-67ED-4A57-B29C-F512BBDE8459}"/>
              </a:ext>
            </a:extLst>
          </p:cNvPr>
          <p:cNvPicPr>
            <a:picLocks noChangeAspect="1"/>
          </p:cNvPicPr>
          <p:nvPr/>
        </p:nvPicPr>
        <p:blipFill>
          <a:blip r:embed="rId2"/>
          <a:stretch>
            <a:fillRect/>
          </a:stretch>
        </p:blipFill>
        <p:spPr>
          <a:xfrm>
            <a:off x="0" y="2913898"/>
            <a:ext cx="9144000" cy="1030204"/>
          </a:xfrm>
          <a:prstGeom prst="rect">
            <a:avLst/>
          </a:prstGeom>
        </p:spPr>
      </p:pic>
    </p:spTree>
    <p:extLst>
      <p:ext uri="{BB962C8B-B14F-4D97-AF65-F5344CB8AC3E}">
        <p14:creationId xmlns:p14="http://schemas.microsoft.com/office/powerpoint/2010/main" val="52782722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1587</Words>
  <Application>Microsoft Office PowerPoint</Application>
  <PresentationFormat>全屏显示(4:3)</PresentationFormat>
  <Paragraphs>260</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34</vt:i4>
      </vt:variant>
    </vt:vector>
  </HeadingPairs>
  <TitlesOfParts>
    <vt:vector size="45" baseType="lpstr">
      <vt:lpstr>等线</vt:lpstr>
      <vt:lpstr>宋体</vt:lpstr>
      <vt:lpstr>微软雅黑</vt:lpstr>
      <vt:lpstr>Arial</vt:lpstr>
      <vt:lpstr>Calibri</vt:lpstr>
      <vt:lpstr>Consolas</vt:lpstr>
      <vt:lpstr>Times New Roman</vt:lpstr>
      <vt:lpstr>Verdana</vt:lpstr>
      <vt:lpstr>Wingdings</vt:lpstr>
      <vt:lpstr>Profile</vt:lpstr>
      <vt:lpstr>1_Profile</vt:lpstr>
      <vt:lpstr>PowerPoint 演示文稿</vt:lpstr>
      <vt:lpstr> Web Worker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 Storage概述</vt:lpstr>
      <vt:lpstr>Web Storage概述</vt:lpstr>
      <vt:lpstr>Web Storage与cookie的区别</vt:lpstr>
      <vt:lpstr>设置和获取数据</vt:lpstr>
      <vt:lpstr>封堵数据泄露</vt:lpstr>
      <vt:lpstr>localStorage与sessionStorage的区别</vt:lpstr>
      <vt:lpstr>Web Storage API的其他特性和函数</vt:lpstr>
      <vt:lpstr>PowerPoint 演示文稿</vt:lpstr>
      <vt:lpstr>HTML5离线Web应用概述</vt:lpstr>
      <vt:lpstr>HTML5离线Web应用概述</vt:lpstr>
      <vt:lpstr>HTML5离线Web应用概述</vt:lpstr>
      <vt:lpstr>检查浏览器的支持情况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etoilexmx@gmail.com</dc:creator>
  <cp:lastModifiedBy>lee neary</cp:lastModifiedBy>
  <cp:revision>30</cp:revision>
  <dcterms:created xsi:type="dcterms:W3CDTF">2017-10-12T03:31:01Z</dcterms:created>
  <dcterms:modified xsi:type="dcterms:W3CDTF">2019-10-30T08:03:00Z</dcterms:modified>
</cp:coreProperties>
</file>