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5"/>
  </p:notesMasterIdLst>
  <p:sldIdLst>
    <p:sldId id="264" r:id="rId2"/>
    <p:sldId id="265" r:id="rId3"/>
    <p:sldId id="266" r:id="rId4"/>
    <p:sldId id="267" r:id="rId5"/>
    <p:sldId id="395" r:id="rId6"/>
    <p:sldId id="396" r:id="rId7"/>
    <p:sldId id="394" r:id="rId8"/>
    <p:sldId id="393" r:id="rId9"/>
    <p:sldId id="271" r:id="rId10"/>
    <p:sldId id="270" r:id="rId11"/>
    <p:sldId id="269" r:id="rId12"/>
    <p:sldId id="291" r:id="rId13"/>
    <p:sldId id="290" r:id="rId14"/>
    <p:sldId id="272" r:id="rId15"/>
    <p:sldId id="273" r:id="rId16"/>
    <p:sldId id="289" r:id="rId17"/>
    <p:sldId id="274" r:id="rId18"/>
    <p:sldId id="292" r:id="rId19"/>
    <p:sldId id="275" r:id="rId20"/>
    <p:sldId id="276" r:id="rId21"/>
    <p:sldId id="277" r:id="rId22"/>
    <p:sldId id="278" r:id="rId23"/>
    <p:sldId id="293" r:id="rId24"/>
    <p:sldId id="279" r:id="rId25"/>
    <p:sldId id="294" r:id="rId26"/>
    <p:sldId id="280" r:id="rId27"/>
    <p:sldId id="295" r:id="rId28"/>
    <p:sldId id="281" r:id="rId29"/>
    <p:sldId id="386" r:id="rId30"/>
    <p:sldId id="296" r:id="rId31"/>
    <p:sldId id="298" r:id="rId32"/>
    <p:sldId id="299" r:id="rId33"/>
    <p:sldId id="387" r:id="rId34"/>
    <p:sldId id="388" r:id="rId35"/>
    <p:sldId id="389" r:id="rId36"/>
    <p:sldId id="300" r:id="rId37"/>
    <p:sldId id="301" r:id="rId38"/>
    <p:sldId id="282" r:id="rId39"/>
    <p:sldId id="302" r:id="rId40"/>
    <p:sldId id="283" r:id="rId41"/>
    <p:sldId id="284" r:id="rId42"/>
    <p:sldId id="303" r:id="rId43"/>
    <p:sldId id="304" r:id="rId44"/>
    <p:sldId id="305" r:id="rId45"/>
    <p:sldId id="306" r:id="rId46"/>
    <p:sldId id="285" r:id="rId47"/>
    <p:sldId id="286" r:id="rId48"/>
    <p:sldId id="307" r:id="rId49"/>
    <p:sldId id="308" r:id="rId50"/>
    <p:sldId id="287" r:id="rId51"/>
    <p:sldId id="309" r:id="rId52"/>
    <p:sldId id="288" r:id="rId53"/>
    <p:sldId id="310" r:id="rId54"/>
    <p:sldId id="390" r:id="rId55"/>
    <p:sldId id="391" r:id="rId56"/>
    <p:sldId id="268" r:id="rId57"/>
    <p:sldId id="312" r:id="rId58"/>
    <p:sldId id="313" r:id="rId59"/>
    <p:sldId id="314" r:id="rId60"/>
    <p:sldId id="316" r:id="rId61"/>
    <p:sldId id="315" r:id="rId62"/>
    <p:sldId id="383" r:id="rId63"/>
    <p:sldId id="385" r:id="rId6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923"/>
    <a:srgbClr val="057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72" y="7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D97DB-9788-4784-BE32-DBB9595C795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5A0D7-58CE-461C-979B-1D5271367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263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D7F4EA5D-075C-4FB4-BFAA-885D88E6E49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D4A965-2C2B-4233-B588-25079E3BF78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2019/10/30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AB4B416D-367B-4D51-86AE-AB23737FE9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B624AF-3A23-44BE-8672-81F2C4100DE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461AFAC7-9D47-48D1-9020-52AD4D4375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B98D6822-D143-4356-811A-8E1D52825A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3455194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5">
            <a:extLst>
              <a:ext uri="{FF2B5EF4-FFF2-40B4-BE49-F238E27FC236}">
                <a16:creationId xmlns:a16="http://schemas.microsoft.com/office/drawing/2014/main" id="{C6A64FF8-40C1-46E0-BF41-9C5822F0A4E4}"/>
              </a:ext>
            </a:extLst>
          </p:cNvPr>
          <p:cNvCxnSpPr/>
          <p:nvPr userDrawn="1"/>
        </p:nvCxnSpPr>
        <p:spPr>
          <a:xfrm>
            <a:off x="0" y="638175"/>
            <a:ext cx="9144000" cy="0"/>
          </a:xfrm>
          <a:prstGeom prst="line">
            <a:avLst/>
          </a:prstGeom>
          <a:ln w="12700">
            <a:solidFill>
              <a:srgbClr val="000000">
                <a:alpha val="2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18">
            <a:extLst>
              <a:ext uri="{FF2B5EF4-FFF2-40B4-BE49-F238E27FC236}">
                <a16:creationId xmlns:a16="http://schemas.microsoft.com/office/drawing/2014/main" id="{3FCAB2CD-1108-402F-83F0-FC6908967B8A}"/>
              </a:ext>
            </a:extLst>
          </p:cNvPr>
          <p:cNvCxnSpPr/>
          <p:nvPr userDrawn="1"/>
        </p:nvCxnSpPr>
        <p:spPr>
          <a:xfrm>
            <a:off x="0" y="6597650"/>
            <a:ext cx="9144000" cy="0"/>
          </a:xfrm>
          <a:prstGeom prst="line">
            <a:avLst/>
          </a:prstGeom>
          <a:ln w="12700">
            <a:solidFill>
              <a:srgbClr val="000000">
                <a:alpha val="2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10">
            <a:extLst>
              <a:ext uri="{FF2B5EF4-FFF2-40B4-BE49-F238E27FC236}">
                <a16:creationId xmlns:a16="http://schemas.microsoft.com/office/drawing/2014/main" id="{3F1DAC38-B7F6-43AE-90F6-4C6B55E30C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4925"/>
            <a:ext cx="5762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6">
            <a:extLst>
              <a:ext uri="{FF2B5EF4-FFF2-40B4-BE49-F238E27FC236}">
                <a16:creationId xmlns:a16="http://schemas.microsoft.com/office/drawing/2014/main" id="{DC4E9B51-E512-4E8E-8117-9B1DC305442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51500" y="46038"/>
            <a:ext cx="34925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US" altLang="zh-CN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North Minzu University</a:t>
            </a:r>
            <a:endParaRPr lang="en-US" altLang="zh-CN" sz="1600">
              <a:solidFill>
                <a:srgbClr val="0070C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School of Computer Science and Engineering</a:t>
            </a:r>
            <a:endParaRPr lang="en-US" altLang="zh-CN" sz="1400" i="1">
              <a:solidFill>
                <a:srgbClr val="0070C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031">
            <a:extLst>
              <a:ext uri="{FF2B5EF4-FFF2-40B4-BE49-F238E27FC236}">
                <a16:creationId xmlns:a16="http://schemas.microsoft.com/office/drawing/2014/main" id="{6A04376D-CA7A-43DA-968D-C1447F2174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940050" y="6604000"/>
            <a:ext cx="3257550" cy="304800"/>
          </a:xfrm>
        </p:spPr>
        <p:txBody>
          <a:bodyPr/>
          <a:lstStyle>
            <a:lvl1pPr>
              <a:defRPr sz="1100" i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7" name="灯片编号占位符 1">
            <a:extLst>
              <a:ext uri="{FF2B5EF4-FFF2-40B4-BE49-F238E27FC236}">
                <a16:creationId xmlns:a16="http://schemas.microsoft.com/office/drawing/2014/main" id="{F9AD068F-68BE-4413-A1DE-8DECD21C43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7C3FA0-3B05-4FA5-8E6F-066DDB1029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538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836712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2284512"/>
            <a:ext cx="8001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1">
            <a:extLst>
              <a:ext uri="{FF2B5EF4-FFF2-40B4-BE49-F238E27FC236}">
                <a16:creationId xmlns:a16="http://schemas.microsoft.com/office/drawing/2014/main" id="{449D19A6-CBBF-4080-B5CD-D149636A1B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940050" y="6604000"/>
            <a:ext cx="3257550" cy="304800"/>
          </a:xfrm>
        </p:spPr>
        <p:txBody>
          <a:bodyPr/>
          <a:lstStyle>
            <a:lvl1pPr>
              <a:defRPr sz="1100" i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8A1C32AE-D03C-4AB6-9775-55FDFC2A3E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9E9EF5-4B49-4815-ADC3-746BDD0FC3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062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31">
            <a:extLst>
              <a:ext uri="{FF2B5EF4-FFF2-40B4-BE49-F238E27FC236}">
                <a16:creationId xmlns:a16="http://schemas.microsoft.com/office/drawing/2014/main" id="{FB3DA4EB-2B87-4751-A796-95D01388A29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81A34FEE-7BB5-48DC-BC62-887D7A3D3D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BDD80F-9C40-4BC5-9B4B-D7ABBE18CC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897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836712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2284512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2284512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31">
            <a:extLst>
              <a:ext uri="{FF2B5EF4-FFF2-40B4-BE49-F238E27FC236}">
                <a16:creationId xmlns:a16="http://schemas.microsoft.com/office/drawing/2014/main" id="{A8570471-BFA9-4D5F-A729-76095243C38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50404C16-E142-45CB-AE54-7FFB2F8AD0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10FD5F-42E1-47C0-9057-559AE99EDD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952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74675" y="836712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31">
            <a:extLst>
              <a:ext uri="{FF2B5EF4-FFF2-40B4-BE49-F238E27FC236}">
                <a16:creationId xmlns:a16="http://schemas.microsoft.com/office/drawing/2014/main" id="{6B5EB7E0-1783-4797-971B-3A270FFD484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EF15ADD7-9980-49AB-94DC-22B62736E1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019BF7-7351-4F3D-B316-0D7A177683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9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1">
            <a:extLst>
              <a:ext uri="{FF2B5EF4-FFF2-40B4-BE49-F238E27FC236}">
                <a16:creationId xmlns:a16="http://schemas.microsoft.com/office/drawing/2014/main" id="{C77E36D3-4509-4EE6-8FA8-79469774C5C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3" name="灯片编号占位符 1">
            <a:extLst>
              <a:ext uri="{FF2B5EF4-FFF2-40B4-BE49-F238E27FC236}">
                <a16:creationId xmlns:a16="http://schemas.microsoft.com/office/drawing/2014/main" id="{3E2D7F56-9F9F-4749-87E0-3266068CDE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20EE0C-48AB-40C3-BB6E-78456A86C2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084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82391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682391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844441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1">
            <a:extLst>
              <a:ext uri="{FF2B5EF4-FFF2-40B4-BE49-F238E27FC236}">
                <a16:creationId xmlns:a16="http://schemas.microsoft.com/office/drawing/2014/main" id="{DF1BFE6C-AF6A-4083-B3C1-717261602B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BC86C46D-EF25-4726-9E70-9BE0796078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E54660-53DC-41C1-BAE7-8240D41DBA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999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2258144"/>
            <a:ext cx="80010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74675" y="836712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1031">
            <a:extLst>
              <a:ext uri="{FF2B5EF4-FFF2-40B4-BE49-F238E27FC236}">
                <a16:creationId xmlns:a16="http://schemas.microsoft.com/office/drawing/2014/main" id="{251D018C-CEFA-47ED-8099-22D0A3745D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55FA8BB-BD58-4443-848D-2DF734A186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0CECE8-646B-4524-AA8F-AA795FF2CA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77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2258144"/>
            <a:ext cx="8001000" cy="42672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74675" y="836712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1031">
            <a:extLst>
              <a:ext uri="{FF2B5EF4-FFF2-40B4-BE49-F238E27FC236}">
                <a16:creationId xmlns:a16="http://schemas.microsoft.com/office/drawing/2014/main" id="{2AF30C2A-DA3E-4755-9731-43E2B0F07A5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56150656-3CD3-41C8-8D63-4C5FC4690D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4678F2-F7D7-4808-B87C-97F2D73061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086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eur droit 15">
            <a:extLst>
              <a:ext uri="{FF2B5EF4-FFF2-40B4-BE49-F238E27FC236}">
                <a16:creationId xmlns:a16="http://schemas.microsoft.com/office/drawing/2014/main" id="{A11BDD26-4EC4-46F5-800E-7A221056BBA5}"/>
              </a:ext>
            </a:extLst>
          </p:cNvPr>
          <p:cNvCxnSpPr/>
          <p:nvPr userDrawn="1"/>
        </p:nvCxnSpPr>
        <p:spPr>
          <a:xfrm>
            <a:off x="0" y="638175"/>
            <a:ext cx="9144000" cy="0"/>
          </a:xfrm>
          <a:prstGeom prst="line">
            <a:avLst/>
          </a:prstGeom>
          <a:ln w="12700">
            <a:solidFill>
              <a:srgbClr val="000000">
                <a:alpha val="2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8">
            <a:extLst>
              <a:ext uri="{FF2B5EF4-FFF2-40B4-BE49-F238E27FC236}">
                <a16:creationId xmlns:a16="http://schemas.microsoft.com/office/drawing/2014/main" id="{90CD8D34-E2B2-4776-B20A-C116291D76D6}"/>
              </a:ext>
            </a:extLst>
          </p:cNvPr>
          <p:cNvCxnSpPr/>
          <p:nvPr userDrawn="1"/>
        </p:nvCxnSpPr>
        <p:spPr>
          <a:xfrm>
            <a:off x="0" y="6597650"/>
            <a:ext cx="9144000" cy="0"/>
          </a:xfrm>
          <a:prstGeom prst="line">
            <a:avLst/>
          </a:prstGeom>
          <a:ln w="12700">
            <a:solidFill>
              <a:srgbClr val="000000">
                <a:alpha val="2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031">
            <a:extLst>
              <a:ext uri="{FF2B5EF4-FFF2-40B4-BE49-F238E27FC236}">
                <a16:creationId xmlns:a16="http://schemas.microsoft.com/office/drawing/2014/main" id="{1672BA8E-3DD7-4862-8695-1ADF4F222D8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0050" y="6600825"/>
            <a:ext cx="3257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100" i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HTML5 Technology</a:t>
            </a: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0F84FD6-FB5E-4709-B025-A4B112C24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691313" y="6600825"/>
            <a:ext cx="2057400" cy="26828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29A1FA8-A827-40FC-9879-AE1C83515051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0" name="图片 3">
            <a:extLst>
              <a:ext uri="{FF2B5EF4-FFF2-40B4-BE49-F238E27FC236}">
                <a16:creationId xmlns:a16="http://schemas.microsoft.com/office/drawing/2014/main" id="{EB99FD9F-3774-421A-9BF9-E0A264B2A3F2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4925"/>
            <a:ext cx="5762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6">
            <a:extLst>
              <a:ext uri="{FF2B5EF4-FFF2-40B4-BE49-F238E27FC236}">
                <a16:creationId xmlns:a16="http://schemas.microsoft.com/office/drawing/2014/main" id="{4042AE4C-755A-4E97-B99B-C719FDC9A80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51500" y="46038"/>
            <a:ext cx="34925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US" altLang="zh-CN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North Minzu University</a:t>
            </a:r>
            <a:endParaRPr lang="en-US" altLang="zh-CN" sz="1600">
              <a:solidFill>
                <a:srgbClr val="0070C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School of Computer Science and Engineering</a:t>
            </a:r>
            <a:endParaRPr lang="en-US" altLang="zh-CN" sz="1400" i="1">
              <a:solidFill>
                <a:srgbClr val="0070C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72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1" r:id="rId5"/>
    <p:sldLayoutId id="2147483692" r:id="rId6"/>
    <p:sldLayoutId id="2147483693" r:id="rId7"/>
    <p:sldLayoutId id="2147483695" r:id="rId8"/>
    <p:sldLayoutId id="2147483697" r:id="rId9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宋体" panose="02010600030101010101" pitchFamily="2" charset="-122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>
          <a:solidFill>
            <a:schemeClr val="tx1"/>
          </a:solidFill>
          <a:latin typeface="+mn-lt"/>
          <a:ea typeface="宋体" panose="02010600030101010101" pitchFamily="2" charset="-122"/>
          <a:cs typeface="宋体" charset="0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6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23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71B96B4-AA70-41AF-9958-9FF562B11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1769999"/>
            <a:ext cx="5689600" cy="102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第三章 </a:t>
            </a:r>
            <a:r>
              <a:rPr kumimoji="0" lang="en-US" altLang="zh-CN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SVG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E2E5F7-8886-41EA-9689-CD244A83BF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18437" name="灯片编号占位符 3">
            <a:extLst>
              <a:ext uri="{FF2B5EF4-FFF2-40B4-BE49-F238E27FC236}">
                <a16:creationId xmlns:a16="http://schemas.microsoft.com/office/drawing/2014/main" id="{3134749C-24BB-4D83-81CA-CD6F8D2D80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75C348-A130-42DE-9258-5B83379106D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127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 err="1"/>
              <a:t>SVG</a:t>
            </a:r>
            <a:r>
              <a:rPr lang="zh-CN" altLang="en-US" dirty="0"/>
              <a:t>历史</a:t>
            </a:r>
            <a:endParaRPr lang="zh-CN" altLang="en-US" sz="3600" b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95D6FF-7F28-46AA-A91A-6C3090ACDED5}"/>
              </a:ext>
            </a:extLst>
          </p:cNvPr>
          <p:cNvSpPr txBox="1"/>
          <p:nvPr/>
        </p:nvSpPr>
        <p:spPr>
          <a:xfrm>
            <a:off x="1039335" y="1957377"/>
            <a:ext cx="7590692" cy="4560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 algn="just">
              <a:lnSpc>
                <a:spcPts val="33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 sz="2400"/>
            </a:lvl1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2001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4</a:t>
            </a:r>
            <a:r>
              <a:rPr lang="zh-CN" altLang="en-US" dirty="0"/>
              <a:t>日，发布</a:t>
            </a:r>
            <a:r>
              <a:rPr lang="en-US" altLang="zh-CN" dirty="0"/>
              <a:t>SVG 1.0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2003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4</a:t>
            </a:r>
            <a:r>
              <a:rPr lang="zh-CN" altLang="en-US" dirty="0"/>
              <a:t>日，发布</a:t>
            </a:r>
            <a:r>
              <a:rPr lang="en-US" altLang="zh-CN" dirty="0"/>
              <a:t>SVG 1.1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ts val="1200"/>
              </a:lnSpc>
              <a:buFont typeface="Wingdings" panose="05000000000000000000" pitchFamily="2" charset="2"/>
              <a:buChar char="l"/>
            </a:pPr>
            <a:endParaRPr lang="zh-CN" altLang="en-US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2003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14</a:t>
            </a:r>
            <a:r>
              <a:rPr lang="zh-CN" altLang="en-US" dirty="0"/>
              <a:t>日，推出</a:t>
            </a:r>
            <a:r>
              <a:rPr lang="en-US" altLang="zh-CN" dirty="0"/>
              <a:t>SVG</a:t>
            </a:r>
            <a:r>
              <a:rPr lang="zh-CN" altLang="en-US" dirty="0"/>
              <a:t>移动子版本：</a:t>
            </a:r>
            <a:r>
              <a:rPr lang="en-US" altLang="zh-CN" dirty="0"/>
              <a:t>SVG Tiny</a:t>
            </a:r>
            <a:r>
              <a:rPr lang="zh-CN" altLang="en-US" dirty="0"/>
              <a:t>和</a:t>
            </a:r>
            <a:r>
              <a:rPr lang="en-US" altLang="zh-CN" dirty="0"/>
              <a:t>SVG Basic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2008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22</a:t>
            </a:r>
            <a:r>
              <a:rPr lang="zh-CN" altLang="en-US" dirty="0"/>
              <a:t>日，发布</a:t>
            </a:r>
            <a:r>
              <a:rPr lang="en-US" altLang="zh-CN" dirty="0"/>
              <a:t>SVG Tiny 1.2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ts val="1200"/>
              </a:lnSpc>
              <a:buFont typeface="Wingdings" panose="05000000000000000000" pitchFamily="2" charset="2"/>
              <a:buChar char="l"/>
            </a:pPr>
            <a:endParaRPr lang="zh-CN" altLang="en-US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2011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16</a:t>
            </a:r>
            <a:r>
              <a:rPr lang="zh-CN" altLang="en-US" dirty="0"/>
              <a:t>日，发布</a:t>
            </a:r>
            <a:r>
              <a:rPr lang="en-US" altLang="zh-CN" dirty="0"/>
              <a:t>SVG 1.1</a:t>
            </a:r>
            <a:r>
              <a:rPr lang="zh-CN" altLang="en-US" dirty="0"/>
              <a:t>（第</a:t>
            </a:r>
            <a:r>
              <a:rPr lang="en-US" altLang="zh-CN" dirty="0"/>
              <a:t>2</a:t>
            </a:r>
            <a:r>
              <a:rPr lang="zh-CN" altLang="en-US" dirty="0"/>
              <a:t>版），成为</a:t>
            </a:r>
            <a:r>
              <a:rPr lang="en-US" altLang="zh-CN" dirty="0" err="1"/>
              <a:t>W3C</a:t>
            </a:r>
            <a:r>
              <a:rPr lang="zh-CN" altLang="en-US" dirty="0"/>
              <a:t>当前推荐的标准。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 err="1"/>
              <a:t>W3C</a:t>
            </a:r>
            <a:r>
              <a:rPr lang="zh-CN" altLang="en-US" dirty="0"/>
              <a:t>当前仍正在研究制定</a:t>
            </a:r>
            <a:r>
              <a:rPr lang="en-US" altLang="zh-CN" dirty="0"/>
              <a:t>SVG 2</a:t>
            </a:r>
            <a:r>
              <a:rPr lang="zh-CN" altLang="en-US" dirty="0"/>
              <a:t>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91905D9-3A36-4F39-959B-DCEADD6D5302}"/>
              </a:ext>
            </a:extLst>
          </p:cNvPr>
          <p:cNvSpPr txBox="1"/>
          <p:nvPr/>
        </p:nvSpPr>
        <p:spPr>
          <a:xfrm>
            <a:off x="685800" y="1600391"/>
            <a:ext cx="365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342900" indent="-342900">
              <a:buClr>
                <a:srgbClr val="C00000"/>
              </a:buClr>
              <a:buFont typeface="Wingdings" panose="05000000000000000000" pitchFamily="2" charset="2"/>
              <a:buChar char="Ø"/>
              <a:defRPr sz="2400" b="1"/>
            </a:lvl1pPr>
          </a:lstStyle>
          <a:p>
            <a:r>
              <a:rPr lang="en-US" altLang="zh-CN" dirty="0"/>
              <a:t>SVG</a:t>
            </a:r>
            <a:r>
              <a:rPr lang="zh-CN" altLang="en-US" dirty="0"/>
              <a:t>标准制定开发历史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021F9F4-10F7-4CC4-BFD8-CE1A14B48E64}"/>
              </a:ext>
            </a:extLst>
          </p:cNvPr>
          <p:cNvCxnSpPr>
            <a:cxnSpLocks/>
          </p:cNvCxnSpPr>
          <p:nvPr/>
        </p:nvCxnSpPr>
        <p:spPr bwMode="auto">
          <a:xfrm>
            <a:off x="1241571" y="2239861"/>
            <a:ext cx="0" cy="4277803"/>
          </a:xfrm>
          <a:prstGeom prst="line">
            <a:avLst/>
          </a:prstGeom>
          <a:ln w="19050">
            <a:solidFill>
              <a:srgbClr val="C00000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129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zh-CN" altLang="en-US" dirty="0"/>
              <a:t>理解</a:t>
            </a:r>
            <a:r>
              <a:rPr lang="en-US" altLang="zh-CN" dirty="0" err="1"/>
              <a:t>SVG</a:t>
            </a:r>
            <a:endParaRPr lang="zh-CN" altLang="en-US" sz="3600" b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01920" y="2325135"/>
            <a:ext cx="7164000" cy="47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33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/>
              <a:t>SVG</a:t>
            </a:r>
            <a:r>
              <a:rPr lang="en-US" altLang="zh-CN" sz="2400" dirty="0"/>
              <a:t>(Scalable Vector Graphics)</a:t>
            </a:r>
            <a:r>
              <a:rPr lang="zh-CN" altLang="en-US" sz="2400" dirty="0"/>
              <a:t>指伸缩矢量图形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201920" y="2998622"/>
            <a:ext cx="7110411" cy="47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3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400"/>
              <a:t>SVG</a:t>
            </a:r>
            <a:r>
              <a:rPr lang="zh-CN" altLang="en-US" sz="2400"/>
              <a:t>用于定义网络中基于矢量的图形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831781" y="1656440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/>
              <a:t>什么是</a:t>
            </a:r>
            <a:r>
              <a:rPr lang="en-US" altLang="zh-CN" sz="2400" b="1" dirty="0" err="1"/>
              <a:t>SVG</a:t>
            </a:r>
            <a:endParaRPr lang="zh-CN" altLang="en-US" sz="24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1201920" y="3633060"/>
            <a:ext cx="7110411" cy="47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3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/>
              <a:t>SVG</a:t>
            </a:r>
            <a:r>
              <a:rPr lang="zh-CN" altLang="en-US" sz="2400" dirty="0"/>
              <a:t>使用 </a:t>
            </a:r>
            <a:r>
              <a:rPr lang="en-US" altLang="zh-CN" sz="2400" dirty="0"/>
              <a:t>XML </a:t>
            </a:r>
            <a:r>
              <a:rPr lang="zh-CN" altLang="en-US" sz="2400" dirty="0"/>
              <a:t>格式定义图形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201920" y="4267498"/>
            <a:ext cx="7110411" cy="899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3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/>
              <a:t>SVG</a:t>
            </a:r>
            <a:r>
              <a:rPr lang="zh-CN" altLang="en-US" sz="2400" dirty="0"/>
              <a:t>图像在放大或改变尺寸的情况下其图形质量不会有损失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201920" y="5325128"/>
            <a:ext cx="7110411" cy="47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3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/>
              <a:t>SVG</a:t>
            </a:r>
            <a:r>
              <a:rPr lang="zh-CN" altLang="en-US" sz="2400" dirty="0"/>
              <a:t>是万维网联盟的标准</a:t>
            </a:r>
          </a:p>
        </p:txBody>
      </p:sp>
    </p:spTree>
    <p:extLst>
      <p:ext uri="{BB962C8B-B14F-4D97-AF65-F5344CB8AC3E}">
        <p14:creationId xmlns:p14="http://schemas.microsoft.com/office/powerpoint/2010/main" val="1184136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zh-CN" altLang="en-US" dirty="0"/>
              <a:t>理解</a:t>
            </a:r>
            <a:r>
              <a:rPr lang="en-US" altLang="zh-CN" dirty="0" err="1"/>
              <a:t>SVG</a:t>
            </a:r>
            <a:endParaRPr lang="zh-CN" altLang="en-US" sz="3600" b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5807" y="2325135"/>
            <a:ext cx="7812393" cy="899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300"/>
              </a:lnSpc>
            </a:pPr>
            <a:r>
              <a:rPr lang="zh-CN" altLang="en-US" sz="2400" dirty="0"/>
              <a:t>       与其他图像格式相比（比如 </a:t>
            </a:r>
            <a:r>
              <a:rPr lang="en-US" altLang="zh-CN" sz="2400" dirty="0"/>
              <a:t>JPEG </a:t>
            </a:r>
            <a:r>
              <a:rPr lang="zh-CN" altLang="en-US" sz="2400" dirty="0"/>
              <a:t>和 </a:t>
            </a:r>
            <a:r>
              <a:rPr lang="en-US" altLang="zh-CN" sz="2400" dirty="0"/>
              <a:t>GIF</a:t>
            </a:r>
            <a:r>
              <a:rPr lang="zh-CN" altLang="en-US" sz="2400" dirty="0"/>
              <a:t>），使用 </a:t>
            </a:r>
            <a:r>
              <a:rPr lang="en-US" altLang="zh-CN" sz="2400" dirty="0" err="1"/>
              <a:t>SVG</a:t>
            </a:r>
            <a:r>
              <a:rPr lang="en-US" altLang="zh-CN" sz="2400" dirty="0"/>
              <a:t> </a:t>
            </a:r>
            <a:r>
              <a:rPr lang="zh-CN" altLang="en-US" sz="2400" dirty="0"/>
              <a:t>的</a:t>
            </a:r>
            <a:r>
              <a:rPr lang="zh-CN" altLang="en-US" sz="2400" b="1" dirty="0"/>
              <a:t>优势</a:t>
            </a:r>
            <a:r>
              <a:rPr lang="zh-CN" altLang="en-US" sz="2400" dirty="0"/>
              <a:t>在于：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294198" y="3458363"/>
            <a:ext cx="711041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3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/>
              <a:t>SVG</a:t>
            </a:r>
            <a:r>
              <a:rPr lang="en-US" altLang="zh-CN" sz="2400" dirty="0"/>
              <a:t> </a:t>
            </a:r>
            <a:r>
              <a:rPr lang="zh-CN" altLang="en-US" sz="2400" dirty="0"/>
              <a:t>图像可通过文本编辑器来创建和修改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62447" y="1668961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err="1"/>
              <a:t>SVG</a:t>
            </a:r>
            <a:r>
              <a:rPr lang="zh-CN" altLang="en-US" sz="2400" b="1" dirty="0"/>
              <a:t>的优势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294198" y="4075607"/>
            <a:ext cx="711041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3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/>
              <a:t>SVG</a:t>
            </a:r>
            <a:r>
              <a:rPr lang="en-US" altLang="zh-CN" sz="2400" dirty="0"/>
              <a:t> </a:t>
            </a:r>
            <a:r>
              <a:rPr lang="zh-CN" altLang="en-US" sz="2400" dirty="0"/>
              <a:t>图像可被搜索、索引、脚本化或压缩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294198" y="4692851"/>
            <a:ext cx="711041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3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/>
              <a:t>SVG</a:t>
            </a:r>
            <a:r>
              <a:rPr lang="en-US" altLang="zh-CN" sz="2400" dirty="0"/>
              <a:t> </a:t>
            </a:r>
            <a:r>
              <a:rPr lang="zh-CN" altLang="en-US" sz="2400" dirty="0"/>
              <a:t>是可伸缩的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294198" y="5310095"/>
            <a:ext cx="711041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3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/>
              <a:t>SVG</a:t>
            </a:r>
            <a:r>
              <a:rPr lang="en-US" altLang="zh-CN" sz="2400" dirty="0"/>
              <a:t> </a:t>
            </a:r>
            <a:r>
              <a:rPr lang="zh-CN" altLang="en-US" sz="2400" dirty="0"/>
              <a:t>图像可在任何的分辨率下被高质量地打印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94198" y="5927338"/>
            <a:ext cx="711041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3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/>
              <a:t>SVG</a:t>
            </a:r>
            <a:r>
              <a:rPr lang="en-US" altLang="zh-CN" sz="2400" dirty="0"/>
              <a:t> </a:t>
            </a:r>
            <a:r>
              <a:rPr lang="zh-CN" altLang="en-US" sz="2400" dirty="0"/>
              <a:t>可在图像质量不下降的情况下被放大</a:t>
            </a:r>
          </a:p>
        </p:txBody>
      </p:sp>
    </p:spTree>
    <p:extLst>
      <p:ext uri="{BB962C8B-B14F-4D97-AF65-F5344CB8AC3E}">
        <p14:creationId xmlns:p14="http://schemas.microsoft.com/office/powerpoint/2010/main" val="290069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zh-CN" altLang="en-US" dirty="0"/>
              <a:t>理解</a:t>
            </a:r>
            <a:r>
              <a:rPr lang="en-US" altLang="zh-CN" dirty="0" err="1"/>
              <a:t>SVG</a:t>
            </a:r>
            <a:endParaRPr lang="zh-CN" altLang="en-US" sz="3600" b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57302" y="2320154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solidFill>
                  <a:srgbClr val="C00000"/>
                </a:solidFill>
              </a:rPr>
              <a:t>SVG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38302" y="2981496"/>
            <a:ext cx="6208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SVG</a:t>
            </a:r>
            <a:r>
              <a:rPr lang="zh-CN" altLang="en-US" sz="2400" dirty="0"/>
              <a:t>是一种使用</a:t>
            </a:r>
            <a:r>
              <a:rPr lang="en-US" altLang="zh-CN" sz="2400" dirty="0"/>
              <a:t>XML</a:t>
            </a:r>
            <a:r>
              <a:rPr lang="zh-CN" altLang="en-US" sz="2400" dirty="0"/>
              <a:t>描述</a:t>
            </a:r>
            <a:r>
              <a:rPr lang="en-US" altLang="zh-CN" sz="2400" dirty="0" err="1"/>
              <a:t>2D</a:t>
            </a:r>
            <a:r>
              <a:rPr lang="zh-CN" altLang="en-US" sz="2400" dirty="0"/>
              <a:t>图形的语言。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638300" y="3563731"/>
            <a:ext cx="7164000" cy="899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/>
              <a:t>SVG</a:t>
            </a:r>
            <a:r>
              <a:rPr lang="zh-CN" altLang="en-US" sz="2400" dirty="0"/>
              <a:t>基于</a:t>
            </a:r>
            <a:r>
              <a:rPr lang="en-US" altLang="zh-CN" sz="2400" dirty="0"/>
              <a:t>XML</a:t>
            </a:r>
            <a:r>
              <a:rPr lang="zh-CN" altLang="en-US" sz="2400" dirty="0"/>
              <a:t>，可以为元素附加</a:t>
            </a:r>
            <a:r>
              <a:rPr lang="en-US" altLang="zh-CN" sz="2400" dirty="0"/>
              <a:t>JavaScript </a:t>
            </a:r>
            <a:r>
              <a:rPr lang="zh-CN" altLang="en-US" sz="2400" dirty="0"/>
              <a:t>事件处理器。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638300" y="4583971"/>
            <a:ext cx="7110411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在</a:t>
            </a:r>
            <a:r>
              <a:rPr lang="en-US" altLang="zh-CN" sz="2400" dirty="0" err="1"/>
              <a:t>SVG</a:t>
            </a:r>
            <a:r>
              <a:rPr lang="zh-CN" altLang="en-US" sz="2400" dirty="0"/>
              <a:t>中，每个被绘制的图形均被视为对象。如果</a:t>
            </a:r>
            <a:r>
              <a:rPr lang="en-US" altLang="zh-CN" sz="2400" dirty="0" err="1"/>
              <a:t>SVG</a:t>
            </a:r>
            <a:r>
              <a:rPr lang="zh-CN" altLang="en-US" sz="2400" dirty="0"/>
              <a:t>对象的属性发生变化，那么浏览器能够自动重现图形。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62447" y="1668961"/>
            <a:ext cx="3514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err="1"/>
              <a:t>SVG</a:t>
            </a:r>
            <a:r>
              <a:rPr lang="zh-CN" altLang="en-US" sz="2400" b="1" dirty="0"/>
              <a:t>与</a:t>
            </a:r>
            <a:r>
              <a:rPr lang="en-US" altLang="zh-CN" sz="2400" b="1" dirty="0"/>
              <a:t>Canvas</a:t>
            </a:r>
            <a:r>
              <a:rPr lang="zh-CN" altLang="en-US" sz="2400" b="1" dirty="0"/>
              <a:t>的区别</a:t>
            </a:r>
          </a:p>
        </p:txBody>
      </p:sp>
    </p:spTree>
    <p:extLst>
      <p:ext uri="{BB962C8B-B14F-4D97-AF65-F5344CB8AC3E}">
        <p14:creationId xmlns:p14="http://schemas.microsoft.com/office/powerpoint/2010/main" val="405304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57302" y="2320154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C00000"/>
                </a:solidFill>
              </a:rPr>
              <a:t>Canvas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38302" y="2981496"/>
            <a:ext cx="5870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Canvas</a:t>
            </a:r>
            <a:r>
              <a:rPr lang="zh-CN" altLang="en-US" sz="2400" dirty="0"/>
              <a:t>通过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来绘制</a:t>
            </a:r>
            <a:r>
              <a:rPr lang="en-US" altLang="zh-CN" sz="2400" dirty="0" err="1"/>
              <a:t>2D</a:t>
            </a:r>
            <a:r>
              <a:rPr lang="zh-CN" altLang="en-US" sz="2400" dirty="0"/>
              <a:t>图形。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638302" y="3563731"/>
            <a:ext cx="7110411" cy="47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Canvas</a:t>
            </a:r>
            <a:r>
              <a:rPr lang="zh-CN" altLang="en-US" sz="2400" dirty="0"/>
              <a:t>是逐像素进行渲染的。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638302" y="4218674"/>
            <a:ext cx="711041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在</a:t>
            </a:r>
            <a:r>
              <a:rPr lang="en-US" altLang="zh-CN" sz="2400" dirty="0"/>
              <a:t>Canvas</a:t>
            </a:r>
            <a:r>
              <a:rPr lang="zh-CN" altLang="en-US" sz="2400" dirty="0"/>
              <a:t>中，一旦图形被绘制完成，它就不会继续得到浏览器的关注。如果其位置发生变化，那么整个场景也需要重新绘制，包括任何或许已被图形覆盖的对象。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62447" y="1668961"/>
            <a:ext cx="3514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342900" indent="-342900">
              <a:buClr>
                <a:srgbClr val="C00000"/>
              </a:buClr>
              <a:buFont typeface="Wingdings" panose="05000000000000000000" pitchFamily="2" charset="2"/>
              <a:buChar char="Ø"/>
              <a:defRPr sz="2400" b="1"/>
            </a:lvl1pPr>
          </a:lstStyle>
          <a:p>
            <a:r>
              <a:rPr lang="en-US" altLang="zh-CN" err="1"/>
              <a:t>SVG</a:t>
            </a:r>
            <a:r>
              <a:rPr lang="zh-CN" altLang="en-US"/>
              <a:t>与</a:t>
            </a:r>
            <a:r>
              <a:rPr lang="en-US" altLang="zh-CN" dirty="0"/>
              <a:t>Canvas</a:t>
            </a:r>
            <a:r>
              <a:rPr lang="zh-CN" altLang="en-US" dirty="0"/>
              <a:t>的区别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zh-CN" altLang="en-US" dirty="0"/>
              <a:t>理解</a:t>
            </a:r>
            <a:r>
              <a:rPr lang="en-US" altLang="zh-CN" dirty="0" err="1"/>
              <a:t>SVG</a:t>
            </a:r>
            <a:endParaRPr lang="zh-CN" alt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484225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zh-CN" altLang="en-US" dirty="0"/>
              <a:t>理解</a:t>
            </a:r>
            <a:r>
              <a:rPr lang="en-US" altLang="zh-CN" dirty="0" err="1"/>
              <a:t>SVG</a:t>
            </a:r>
            <a:endParaRPr lang="zh-CN" altLang="en-US" sz="3600" b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822793"/>
              </p:ext>
            </p:extLst>
          </p:nvPr>
        </p:nvGraphicFramePr>
        <p:xfrm>
          <a:off x="83992" y="1651000"/>
          <a:ext cx="8942561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808">
                  <a:extLst>
                    <a:ext uri="{9D8B030D-6E8A-4147-A177-3AD203B41FA5}">
                      <a16:colId xmlns:a16="http://schemas.microsoft.com/office/drawing/2014/main" val="736570792"/>
                    </a:ext>
                  </a:extLst>
                </a:gridCol>
                <a:gridCol w="4194495">
                  <a:extLst>
                    <a:ext uri="{9D8B030D-6E8A-4147-A177-3AD203B41FA5}">
                      <a16:colId xmlns:a16="http://schemas.microsoft.com/office/drawing/2014/main" val="221218338"/>
                    </a:ext>
                  </a:extLst>
                </a:gridCol>
                <a:gridCol w="3003258">
                  <a:extLst>
                    <a:ext uri="{9D8B030D-6E8A-4147-A177-3AD203B41FA5}">
                      <a16:colId xmlns:a16="http://schemas.microsoft.com/office/drawing/2014/main" val="2537239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solidFill>
                            <a:schemeClr val="bg1"/>
                          </a:solidFill>
                        </a:rPr>
                        <a:t>SVG</a:t>
                      </a:r>
                      <a:r>
                        <a:rPr lang="zh-CN" altLang="en-US" sz="2400" b="1" dirty="0">
                          <a:solidFill>
                            <a:schemeClr val="bg1"/>
                          </a:solidFill>
                        </a:rPr>
                        <a:t>保留模式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</a:rPr>
                        <a:t>Canvas</a:t>
                      </a:r>
                      <a:r>
                        <a:rPr lang="zh-CN" altLang="en-US" sz="2400" b="1" dirty="0">
                          <a:solidFill>
                            <a:schemeClr val="bg1"/>
                          </a:solidFill>
                        </a:rPr>
                        <a:t>即时模式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31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分辨率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不依赖分辨率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依赖分辨率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04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事件处理器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支持事件处理器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不支持事件处理器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123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渲染能力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最适合带有大型渲染区域的应用程序（比如谷歌地图），复杂高度会减慢渲染速度（任何过度使用</a:t>
                      </a:r>
                      <a:r>
                        <a:rPr lang="en-US" altLang="zh-CN" sz="2400" dirty="0"/>
                        <a:t>DOM</a:t>
                      </a:r>
                      <a:r>
                        <a:rPr lang="zh-CN" altLang="en-US" sz="2400" dirty="0"/>
                        <a:t>的应用都不快）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弱的文本渲染能力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64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保存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不能保存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能够以</a:t>
                      </a:r>
                      <a:r>
                        <a:rPr lang="en-US" altLang="zh-CN" sz="2400" dirty="0"/>
                        <a:t>.</a:t>
                      </a:r>
                      <a:r>
                        <a:rPr lang="en-US" altLang="zh-CN" sz="2400" dirty="0" err="1"/>
                        <a:t>png</a:t>
                      </a:r>
                      <a:r>
                        <a:rPr lang="zh-CN" altLang="en-US" sz="2400" dirty="0"/>
                        <a:t>或</a:t>
                      </a:r>
                      <a:r>
                        <a:rPr lang="en-US" altLang="zh-CN" sz="2400" dirty="0"/>
                        <a:t>.jpg</a:t>
                      </a:r>
                      <a:r>
                        <a:rPr lang="zh-CN" altLang="en-US" sz="2400" dirty="0"/>
                        <a:t>格式保存结果图像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644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应用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不适合游戏应用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最适合图像密集型的游戏，其中的许多对象会被频繁重绘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02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677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zh-CN" altLang="en-US" dirty="0"/>
              <a:t>理解</a:t>
            </a:r>
            <a:r>
              <a:rPr lang="en-US" altLang="zh-CN" dirty="0" err="1"/>
              <a:t>SVG</a:t>
            </a:r>
            <a:endParaRPr lang="zh-CN" altLang="en-US" sz="3600" b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599555" y="1781003"/>
            <a:ext cx="7944890" cy="529936"/>
          </a:xfrm>
          <a:prstGeom prst="roundRect">
            <a:avLst/>
          </a:prstGeom>
          <a:noFill/>
          <a:ln w="9525" cap="flat" cmpd="sng" algn="ctr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      在浏览器的开发工具中能够查看和编辑</a:t>
            </a:r>
            <a:r>
              <a:rPr lang="en-US" altLang="zh-CN" sz="2400" dirty="0" err="1">
                <a:latin typeface="Verdana" pitchFamily="34" charset="0"/>
                <a:ea typeface="宋体" pitchFamily="2" charset="-122"/>
              </a:rPr>
              <a:t>SVG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结构。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9" y="2533379"/>
            <a:ext cx="8998181" cy="29482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圆角矩形 7"/>
          <p:cNvSpPr/>
          <p:nvPr/>
        </p:nvSpPr>
        <p:spPr bwMode="auto">
          <a:xfrm>
            <a:off x="596380" y="5619405"/>
            <a:ext cx="7944890" cy="907550"/>
          </a:xfrm>
          <a:prstGeom prst="roundRect">
            <a:avLst/>
          </a:prstGeom>
          <a:noFill/>
          <a:ln w="9525" cap="flat" cmpd="sng" algn="ctr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>
                <a:solidFill>
                  <a:srgbClr val="C00000"/>
                </a:solidFill>
                <a:latin typeface="Verdana" pitchFamily="34" charset="0"/>
                <a:ea typeface="宋体" pitchFamily="2" charset="-122"/>
              </a:rPr>
              <a:t>注释</a:t>
            </a:r>
            <a:r>
              <a:rPr lang="zh-CN" altLang="en-US" sz="2400" dirty="0">
                <a:solidFill>
                  <a:srgbClr val="C00000"/>
                </a:solidFill>
                <a:latin typeface="Verdana" pitchFamily="34" charset="0"/>
                <a:ea typeface="宋体" pitchFamily="2" charset="-122"/>
              </a:rPr>
              <a:t>：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在开发环境中，可以添加、删除以及编辑</a:t>
            </a:r>
            <a:r>
              <a:rPr lang="en-US" altLang="zh-CN" sz="2400" dirty="0" err="1">
                <a:latin typeface="Verdana" pitchFamily="34" charset="0"/>
                <a:ea typeface="宋体" pitchFamily="2" charset="-122"/>
              </a:rPr>
              <a:t>SVG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元素。修改的结果会立即显示在页面上。非常便于调测。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571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zh-CN" altLang="en-US" dirty="0"/>
              <a:t>可缩放图形</a:t>
            </a:r>
            <a:endParaRPr lang="zh-CN" altLang="en-US" sz="3600" b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2929" y="1681012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</a:rPr>
              <a:t>SVG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648392" y="2452255"/>
            <a:ext cx="7944890" cy="1080654"/>
          </a:xfrm>
          <a:prstGeom prst="roundRect">
            <a:avLst/>
          </a:prstGeom>
          <a:noFill/>
          <a:ln w="9525" cap="flat" cmpd="sng" algn="ctr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      放大、旋转或者用其他手段变换</a:t>
            </a:r>
            <a:r>
              <a:rPr lang="en-US" altLang="zh-CN" sz="2400" dirty="0" err="1">
                <a:latin typeface="Verdana" pitchFamily="34" charset="0"/>
                <a:ea typeface="宋体" pitchFamily="2" charset="-122"/>
              </a:rPr>
              <a:t>SVG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内容的时候，渲染程序会立即重绘，使</a:t>
            </a:r>
            <a:r>
              <a:rPr lang="en-US" altLang="zh-CN" sz="2400" dirty="0" err="1">
                <a:latin typeface="Verdana" pitchFamily="34" charset="0"/>
                <a:ea typeface="宋体" pitchFamily="2" charset="-122"/>
              </a:rPr>
              <a:t>SVG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不行质量不下降。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1716" y="3947673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</a:rPr>
              <a:t>Canvas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687179" y="4718916"/>
            <a:ext cx="7906103" cy="1080654"/>
          </a:xfrm>
          <a:prstGeom prst="roundRect">
            <a:avLst/>
          </a:prstGeom>
          <a:noFill/>
          <a:ln w="9525" cap="flat" cmpd="sng" algn="ctr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     基于像素的，所以放大后图像会变得模糊，颗粒感强。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7683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zh-CN" altLang="en-US" dirty="0"/>
              <a:t>可缩放图形</a:t>
            </a:r>
            <a:endParaRPr lang="zh-CN" altLang="en-US" sz="3600" b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1325531" y="4894609"/>
            <a:ext cx="6330492" cy="592917"/>
          </a:xfrm>
          <a:prstGeom prst="roundRect">
            <a:avLst/>
          </a:prstGeom>
          <a:noFill/>
          <a:ln w="9525" cap="flat" cmpd="sng" algn="ctr">
            <a:noFill/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>
                <a:latin typeface="Verdana" pitchFamily="34" charset="0"/>
                <a:ea typeface="宋体" pitchFamily="2" charset="-122"/>
              </a:rPr>
              <a:t>     图：</a:t>
            </a:r>
            <a:r>
              <a:rPr lang="en-US" altLang="zh-CN" sz="2000" b="1" dirty="0" err="1">
                <a:latin typeface="Verdana" pitchFamily="34" charset="0"/>
                <a:ea typeface="宋体" pitchFamily="2" charset="-122"/>
              </a:rPr>
              <a:t>SVG</a:t>
            </a:r>
            <a:r>
              <a:rPr lang="en-US" altLang="zh-CN" sz="2000" b="1" dirty="0">
                <a:latin typeface="Verdana" pitchFamily="34" charset="0"/>
                <a:ea typeface="宋体" pitchFamily="2" charset="-122"/>
              </a:rPr>
              <a:t> </a:t>
            </a:r>
            <a:r>
              <a:rPr lang="zh-CN" altLang="en-US" sz="2000" b="1" dirty="0">
                <a:latin typeface="Verdana" pitchFamily="34" charset="0"/>
                <a:ea typeface="宋体" pitchFamily="2" charset="-122"/>
              </a:rPr>
              <a:t>图像和</a:t>
            </a:r>
            <a:r>
              <a:rPr lang="en-US" altLang="zh-CN" sz="2000" b="1" dirty="0">
                <a:latin typeface="Verdana" pitchFamily="34" charset="0"/>
                <a:ea typeface="宋体" pitchFamily="2" charset="-122"/>
              </a:rPr>
              <a:t>Canvas</a:t>
            </a:r>
            <a:r>
              <a:rPr lang="zh-CN" altLang="en-US" sz="2000" b="1" dirty="0">
                <a:latin typeface="Verdana" pitchFamily="34" charset="0"/>
                <a:ea typeface="宋体" pitchFamily="2" charset="-122"/>
              </a:rPr>
              <a:t>图像放大后的效果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978" y="2283301"/>
            <a:ext cx="4392060" cy="228939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4884" t="4445" r="593"/>
          <a:stretch/>
        </p:blipFill>
        <p:spPr>
          <a:xfrm>
            <a:off x="290946" y="2283301"/>
            <a:ext cx="3973484" cy="23033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057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zh-CN" altLang="en-US" dirty="0"/>
              <a:t>使用</a:t>
            </a:r>
            <a:r>
              <a:rPr lang="en-US" altLang="zh-CN" dirty="0" err="1"/>
              <a:t>SVG</a:t>
            </a:r>
            <a:r>
              <a:rPr lang="zh-CN" altLang="en-US" dirty="0"/>
              <a:t>创建</a:t>
            </a:r>
            <a:r>
              <a:rPr lang="en-US" altLang="zh-CN" dirty="0" err="1"/>
              <a:t>2D</a:t>
            </a:r>
            <a:r>
              <a:rPr lang="zh-CN" altLang="en-US" dirty="0"/>
              <a:t>图形</a:t>
            </a:r>
            <a:endParaRPr lang="zh-CN" altLang="en-US" sz="3600" b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4874" y="1672009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rgbClr val="C00000"/>
                </a:solidFill>
              </a:rPr>
              <a:t>SVG</a:t>
            </a:r>
            <a:r>
              <a:rPr lang="en-US" altLang="zh-CN" sz="2400" b="1" dirty="0">
                <a:solidFill>
                  <a:srgbClr val="C00000"/>
                </a:solidFill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</a:rPr>
              <a:t>形状</a:t>
            </a:r>
          </a:p>
        </p:txBody>
      </p:sp>
      <p:sp>
        <p:nvSpPr>
          <p:cNvPr id="2" name="圆角矩形 1"/>
          <p:cNvSpPr/>
          <p:nvPr/>
        </p:nvSpPr>
        <p:spPr bwMode="auto">
          <a:xfrm>
            <a:off x="690337" y="2343963"/>
            <a:ext cx="7944890" cy="663575"/>
          </a:xfrm>
          <a:prstGeom prst="roundRect">
            <a:avLst/>
          </a:prstGeom>
          <a:noFill/>
          <a:ln w="9525" cap="flat" cmpd="sng" algn="ctr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     矩形、圆形、椭圆、线条、多边形、折线、路径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4874" y="5037762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rgbClr val="C00000"/>
                </a:solidFill>
              </a:rPr>
              <a:t>SVG</a:t>
            </a:r>
            <a:r>
              <a:rPr lang="en-US" altLang="zh-CN" sz="2400" b="1" dirty="0">
                <a:solidFill>
                  <a:srgbClr val="C00000"/>
                </a:solidFill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</a:rPr>
              <a:t>渐变</a:t>
            </a:r>
          </a:p>
        </p:txBody>
      </p:sp>
      <p:sp>
        <p:nvSpPr>
          <p:cNvPr id="16" name="圆角矩形 15"/>
          <p:cNvSpPr/>
          <p:nvPr/>
        </p:nvSpPr>
        <p:spPr bwMode="auto">
          <a:xfrm>
            <a:off x="690337" y="5709717"/>
            <a:ext cx="7906103" cy="663575"/>
          </a:xfrm>
          <a:prstGeom prst="roundRect">
            <a:avLst/>
          </a:prstGeom>
          <a:noFill/>
          <a:ln w="9525" cap="flat" cmpd="sng" algn="ctr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     线性渐变、放射渐变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4874" y="3349437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C00000"/>
                </a:solidFill>
              </a:rPr>
              <a:t>SVG </a:t>
            </a:r>
            <a:r>
              <a:rPr lang="zh-CN" altLang="en-US" sz="2400" b="1" dirty="0">
                <a:solidFill>
                  <a:srgbClr val="C00000"/>
                </a:solidFill>
              </a:rPr>
              <a:t>滤镜</a:t>
            </a:r>
          </a:p>
        </p:txBody>
      </p:sp>
      <p:sp>
        <p:nvSpPr>
          <p:cNvPr id="11" name="圆角矩形 1">
            <a:extLst>
              <a:ext uri="{FF2B5EF4-FFF2-40B4-BE49-F238E27FC236}">
                <a16:creationId xmlns:a16="http://schemas.microsoft.com/office/drawing/2014/main" id="{38F8B534-83D4-4426-B254-F89B67892602}"/>
              </a:ext>
            </a:extLst>
          </p:cNvPr>
          <p:cNvSpPr/>
          <p:nvPr/>
        </p:nvSpPr>
        <p:spPr bwMode="auto">
          <a:xfrm>
            <a:off x="690337" y="4021391"/>
            <a:ext cx="7944890" cy="663575"/>
          </a:xfrm>
          <a:prstGeom prst="roundRect">
            <a:avLst/>
          </a:prstGeom>
          <a:noFill/>
          <a:ln w="9525" cap="flat" cmpd="sng" algn="ctr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lnSpc>
                <a:spcPts val="33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     可用来增加对</a:t>
            </a: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SVG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图形的特殊效果。</a:t>
            </a:r>
          </a:p>
        </p:txBody>
      </p:sp>
    </p:spTree>
    <p:extLst>
      <p:ext uri="{BB962C8B-B14F-4D97-AF65-F5344CB8AC3E}">
        <p14:creationId xmlns:p14="http://schemas.microsoft.com/office/powerpoint/2010/main" val="560202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107BD14-568E-4F83-B3C0-05B192EA12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8325" y="684213"/>
            <a:ext cx="8001000" cy="1216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内容安排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0306350-F9D0-4A89-9746-63D2013454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1900238"/>
            <a:ext cx="5380038" cy="4133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600" dirty="0"/>
              <a:t>3.1 </a:t>
            </a:r>
            <a:r>
              <a:rPr lang="en-US" altLang="zh-CN" sz="2600" dirty="0" err="1"/>
              <a:t>SVG</a:t>
            </a:r>
            <a:r>
              <a:rPr lang="zh-CN" altLang="en-US" sz="2600" dirty="0"/>
              <a:t>概述</a:t>
            </a:r>
          </a:p>
          <a:p>
            <a:pPr eaLnBrk="1" hangingPunct="1"/>
            <a:r>
              <a:rPr lang="en-US" altLang="zh-CN" sz="2600" dirty="0"/>
              <a:t>3.2 </a:t>
            </a:r>
            <a:r>
              <a:rPr lang="zh-CN" altLang="en-US" sz="2600" dirty="0"/>
              <a:t>使用</a:t>
            </a:r>
            <a:r>
              <a:rPr lang="en-US" altLang="zh-CN" sz="2600" dirty="0" err="1"/>
              <a:t>SVG</a:t>
            </a:r>
            <a:r>
              <a:rPr lang="zh-CN" altLang="en-US" sz="2600" dirty="0"/>
              <a:t>创建交互式应用</a:t>
            </a:r>
          </a:p>
          <a:p>
            <a:pPr eaLnBrk="1" hangingPunct="1"/>
            <a:r>
              <a:rPr lang="en-US" altLang="zh-CN" sz="2600" dirty="0"/>
              <a:t>3.3 </a:t>
            </a:r>
            <a:r>
              <a:rPr lang="zh-CN" altLang="en-US" sz="2600" dirty="0"/>
              <a:t>课后思考</a:t>
            </a:r>
            <a:endParaRPr lang="en-US" altLang="zh-CN" sz="2600" dirty="0"/>
          </a:p>
          <a:p>
            <a:pPr eaLnBrk="1" hangingPunct="1"/>
            <a:r>
              <a:rPr lang="en-US" altLang="zh-CN" sz="2600" dirty="0"/>
              <a:t>3.4 </a:t>
            </a:r>
            <a:r>
              <a:rPr lang="zh-CN" altLang="en-US" sz="2600" dirty="0"/>
              <a:t>小结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5F4801-5981-4B1F-A156-8252AF1CE7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19462" name="灯片编号占位符 3">
            <a:extLst>
              <a:ext uri="{FF2B5EF4-FFF2-40B4-BE49-F238E27FC236}">
                <a16:creationId xmlns:a16="http://schemas.microsoft.com/office/drawing/2014/main" id="{58208E41-D981-4DC6-820A-C55E440EC7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BD2020-EDC8-4F87-9D28-B4ED1E7F130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9640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zh-CN" altLang="en-US" dirty="0"/>
              <a:t>在页面中添加</a:t>
            </a:r>
            <a:r>
              <a:rPr lang="en-US" altLang="zh-CN" dirty="0" err="1"/>
              <a:t>SVG</a:t>
            </a:r>
            <a:endParaRPr lang="zh-CN" altLang="en-US" sz="3600" b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9310" y="1771569"/>
            <a:ext cx="2417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/>
              <a:t>使用内联</a:t>
            </a:r>
            <a:r>
              <a:rPr lang="en-US" altLang="zh-CN" sz="2400" b="1" dirty="0" err="1"/>
              <a:t>SVG</a:t>
            </a:r>
            <a:endParaRPr lang="zh-CN" altLang="en-US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175F15E-18DD-4D75-A46E-E9301EA23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5" y="2975622"/>
            <a:ext cx="9144000" cy="26850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156D130-BEB3-41F0-8518-33F527C80E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783" b="10680"/>
          <a:stretch/>
        </p:blipFill>
        <p:spPr>
          <a:xfrm>
            <a:off x="3473033" y="2032334"/>
            <a:ext cx="5600680" cy="239917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148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9954" y="1721121"/>
            <a:ext cx="5440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+mn-ea"/>
              </a:rPr>
              <a:t>嵌入</a:t>
            </a:r>
            <a:r>
              <a:rPr lang="en-US" altLang="zh-CN" sz="2400" b="1" dirty="0" err="1"/>
              <a:t>SVG</a:t>
            </a:r>
            <a:r>
              <a:rPr lang="zh-CN" altLang="en-US" sz="2400" b="1" dirty="0">
                <a:latin typeface="+mn-ea"/>
              </a:rPr>
              <a:t>文件到</a:t>
            </a:r>
            <a:r>
              <a:rPr lang="en-US" altLang="zh-CN" sz="2400" b="1" dirty="0"/>
              <a:t>HTML</a:t>
            </a:r>
            <a:r>
              <a:rPr lang="zh-CN" altLang="en-US" sz="2400" b="1" dirty="0">
                <a:latin typeface="+mn-ea"/>
              </a:rPr>
              <a:t>文档（</a:t>
            </a:r>
            <a:r>
              <a:rPr lang="en-US" altLang="zh-CN" sz="2400" b="1" dirty="0">
                <a:latin typeface="+mn-ea"/>
              </a:rPr>
              <a:t>.</a:t>
            </a:r>
            <a:r>
              <a:rPr lang="en-US" altLang="zh-CN" sz="2400" b="1" dirty="0" err="1">
                <a:latin typeface="+mn-ea"/>
              </a:rPr>
              <a:t>svg</a:t>
            </a:r>
            <a:r>
              <a:rPr lang="zh-CN" altLang="en-US" sz="2400" b="1" dirty="0">
                <a:latin typeface="+mn-ea"/>
              </a:rPr>
              <a:t>）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zh-CN" altLang="en-US" dirty="0"/>
              <a:t>在页面中添加</a:t>
            </a:r>
            <a:r>
              <a:rPr lang="en-US" altLang="zh-CN" dirty="0" err="1"/>
              <a:t>SVG</a:t>
            </a:r>
            <a:endParaRPr lang="zh-CN" altLang="en-US" sz="3600" b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27B91E-FFD0-4CD8-8364-30831556A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8253"/>
            <a:ext cx="9144000" cy="1776019"/>
          </a:xfrm>
          <a:prstGeom prst="rect">
            <a:avLst/>
          </a:prstGeom>
        </p:spPr>
      </p:pic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64350AD9-F77E-408E-8340-F19795361A92}"/>
              </a:ext>
            </a:extLst>
          </p:cNvPr>
          <p:cNvSpPr/>
          <p:nvPr/>
        </p:nvSpPr>
        <p:spPr bwMode="auto">
          <a:xfrm>
            <a:off x="2561609" y="2306795"/>
            <a:ext cx="6464946" cy="1289880"/>
          </a:xfrm>
          <a:prstGeom prst="wedgeRoundRectCallout">
            <a:avLst>
              <a:gd name="adj1" fmla="val -25071"/>
              <a:gd name="adj2" fmla="val 6148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该属性规定此</a:t>
            </a: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SVG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文件是否是“独立的”，或含有对外部文件的应用。</a:t>
            </a: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standalone=“no”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意味着</a:t>
            </a: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SVG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文档会引用一个外部文档。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443C7B0F-1C64-420D-AA8B-CE5C6ABE1A03}"/>
              </a:ext>
            </a:extLst>
          </p:cNvPr>
          <p:cNvSpPr/>
          <p:nvPr/>
        </p:nvSpPr>
        <p:spPr bwMode="auto">
          <a:xfrm>
            <a:off x="5859800" y="3773524"/>
            <a:ext cx="3166755" cy="918694"/>
          </a:xfrm>
          <a:prstGeom prst="wedgeRoundRectCallout">
            <a:avLst>
              <a:gd name="adj1" fmla="val -67409"/>
              <a:gd name="adj2" fmla="val -752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该</a:t>
            </a: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DTD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位于</a:t>
            </a:r>
            <a:r>
              <a:rPr lang="en-US" altLang="zh-CN" sz="2400" dirty="0" err="1">
                <a:latin typeface="Verdana" pitchFamily="34" charset="0"/>
                <a:ea typeface="宋体" pitchFamily="2" charset="-122"/>
              </a:rPr>
              <a:t>W3C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，含有所有允许的</a:t>
            </a: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SVG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元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。</a:t>
            </a: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556CB079-3B36-4D6C-82C8-4D235A0EA194}"/>
              </a:ext>
            </a:extLst>
          </p:cNvPr>
          <p:cNvSpPr/>
          <p:nvPr/>
        </p:nvSpPr>
        <p:spPr bwMode="auto">
          <a:xfrm>
            <a:off x="76302" y="5594174"/>
            <a:ext cx="2863747" cy="918694"/>
          </a:xfrm>
          <a:prstGeom prst="wedgeRoundRectCallout">
            <a:avLst>
              <a:gd name="adj1" fmla="val -22806"/>
              <a:gd name="adj2" fmla="val -12805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err="1">
                <a:latin typeface="Verdana" pitchFamily="34" charset="0"/>
                <a:ea typeface="宋体" pitchFamily="2" charset="-122"/>
              </a:rPr>
              <a:t>x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mlns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属性可以定义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SVG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命名空间。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23B200-8094-4A3A-9B9C-A9540C5517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341"/>
          <a:stretch/>
        </p:blipFill>
        <p:spPr>
          <a:xfrm>
            <a:off x="3335337" y="5140687"/>
            <a:ext cx="5724525" cy="14192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466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</a:t>
            </a:r>
            <a:r>
              <a:rPr kumimoji="0" lang="en-US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zh-CN" altLang="en-US" dirty="0"/>
              <a:t>在页面中添加</a:t>
            </a:r>
            <a:r>
              <a:rPr lang="en-US" altLang="zh-CN" dirty="0" err="1"/>
              <a:t>SVG</a:t>
            </a:r>
            <a:endParaRPr lang="zh-CN" altLang="en-US" sz="3600" b="0" dirty="0"/>
          </a:p>
        </p:txBody>
      </p:sp>
      <p:sp>
        <p:nvSpPr>
          <p:cNvPr id="6" name="圆角矩形 5"/>
          <p:cNvSpPr/>
          <p:nvPr/>
        </p:nvSpPr>
        <p:spPr bwMode="auto">
          <a:xfrm>
            <a:off x="873216" y="1656643"/>
            <a:ext cx="6365845" cy="510778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SVG</a:t>
            </a:r>
            <a:r>
              <a:rPr lang="zh-CN" altLang="en-US" sz="2400" b="1" dirty="0">
                <a:latin typeface="+mn-ea"/>
              </a:rPr>
              <a:t>文件可通过以下标签嵌入</a:t>
            </a:r>
            <a:r>
              <a:rPr lang="en-US" altLang="zh-CN" sz="2400" b="1" dirty="0"/>
              <a:t>HTML</a:t>
            </a:r>
            <a:r>
              <a:rPr lang="zh-CN" altLang="en-US" sz="2400" b="1" dirty="0">
                <a:latin typeface="+mn-ea"/>
              </a:rPr>
              <a:t>文档：</a:t>
            </a:r>
            <a:endParaRPr lang="en-US" altLang="zh-CN" sz="2400" b="1" dirty="0">
              <a:latin typeface="+mn-ea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1456535" y="2314492"/>
            <a:ext cx="7944890" cy="606318"/>
          </a:xfrm>
          <a:prstGeom prst="roundRect">
            <a:avLst/>
          </a:prstGeom>
          <a:noFill/>
          <a:ln w="9525" cap="flat" cmpd="sng" algn="ctr">
            <a:noFill/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lang="en-US" altLang="zh-CN" sz="2400" dirty="0">
                <a:ea typeface="宋体" pitchFamily="2" charset="-122"/>
              </a:rPr>
              <a:t>&lt;embed&gt;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、</a:t>
            </a:r>
            <a:r>
              <a:rPr lang="en-US" altLang="zh-CN" sz="2400" dirty="0">
                <a:ea typeface="宋体" pitchFamily="2" charset="-122"/>
              </a:rPr>
              <a:t>&lt;object&gt;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或者</a:t>
            </a:r>
            <a:r>
              <a:rPr lang="en-US" altLang="zh-CN" sz="2400" dirty="0">
                <a:ea typeface="宋体" pitchFamily="2" charset="-122"/>
              </a:rPr>
              <a:t>&lt;iframe&gt;</a:t>
            </a:r>
            <a:endParaRPr lang="zh-CN" altLang="en-US" sz="2400" dirty="0">
              <a:ea typeface="宋体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7A824A3-68B9-45FB-AE75-D8F249C01753}"/>
              </a:ext>
            </a:extLst>
          </p:cNvPr>
          <p:cNvGrpSpPr/>
          <p:nvPr/>
        </p:nvGrpSpPr>
        <p:grpSpPr>
          <a:xfrm>
            <a:off x="1082180" y="3310206"/>
            <a:ext cx="7376020" cy="2796980"/>
            <a:chOff x="1082180" y="3310206"/>
            <a:chExt cx="7376020" cy="2796980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1082180" y="3310206"/>
              <a:ext cx="7376020" cy="2796980"/>
            </a:xfrm>
            <a:prstGeom prst="roundRect">
              <a:avLst/>
            </a:prstGeom>
            <a:noFill/>
            <a:ln w="9525" cap="flat" cmpd="sng" algn="ctr">
              <a:solidFill>
                <a:srgbClr val="00B0F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>
                  <a:latin typeface="Verdana" pitchFamily="34" charset="0"/>
                  <a:ea typeface="宋体" pitchFamily="2" charset="-122"/>
                </a:rPr>
                <a:t>  </a:t>
              </a:r>
              <a:r>
                <a:rPr lang="en-US" altLang="zh-CN" sz="2400" dirty="0">
                  <a:latin typeface="Verdana" pitchFamily="34" charset="0"/>
                  <a:ea typeface="宋体" pitchFamily="2" charset="-122"/>
                </a:rPr>
                <a:t>(1) </a:t>
              </a:r>
              <a:r>
                <a:rPr lang="zh-CN" altLang="en-US" sz="2400" dirty="0">
                  <a:latin typeface="Verdana" pitchFamily="34" charset="0"/>
                  <a:ea typeface="宋体" pitchFamily="2" charset="-122"/>
                </a:rPr>
                <a:t>使用</a:t>
              </a:r>
              <a:r>
                <a:rPr lang="en-US" altLang="zh-CN" sz="2400" b="1" dirty="0">
                  <a:latin typeface="Verdana" pitchFamily="34" charset="0"/>
                  <a:ea typeface="宋体" pitchFamily="2" charset="-122"/>
                </a:rPr>
                <a:t>&lt;embed&gt;</a:t>
              </a:r>
              <a:r>
                <a:rPr lang="zh-CN" altLang="en-US" sz="2400" dirty="0">
                  <a:latin typeface="Verdana" pitchFamily="34" charset="0"/>
                  <a:ea typeface="宋体" pitchFamily="2" charset="-122"/>
                </a:rPr>
                <a:t>标签</a:t>
              </a:r>
              <a:endParaRPr lang="en-US" altLang="zh-CN" sz="2400" dirty="0">
                <a:latin typeface="Verdana" pitchFamily="34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pitchFamily="2" charset="-122"/>
                </a:rPr>
                <a:t>      </a:t>
              </a:r>
            </a:p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b="1" dirty="0">
                  <a:solidFill>
                    <a:srgbClr val="C00000"/>
                  </a:solidFill>
                  <a:latin typeface="Verdana" pitchFamily="34" charset="0"/>
                  <a:ea typeface="宋体" pitchFamily="2" charset="-122"/>
                </a:rPr>
                <a:t>      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513687" y="4214674"/>
              <a:ext cx="6778305" cy="471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3300"/>
                </a:lnSpc>
                <a:defRPr sz="2400" b="1">
                  <a:solidFill>
                    <a:srgbClr val="C00000"/>
                  </a:solidFill>
                  <a:latin typeface="Verdana" pitchFamily="34" charset="0"/>
                  <a:ea typeface="宋体" pitchFamily="2" charset="-122"/>
                </a:defRPr>
              </a:lvl1pPr>
            </a:lstStyle>
            <a:p>
              <a:r>
                <a:rPr lang="zh-CN" altLang="en-US" dirty="0"/>
                <a:t>优势</a:t>
              </a:r>
              <a:r>
                <a:rPr lang="zh-CN" altLang="en-US" b="0" dirty="0">
                  <a:solidFill>
                    <a:schemeClr val="tx1"/>
                  </a:solidFill>
                </a:rPr>
                <a:t>：所有主要浏览器都支持，并允许使用脚本。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FA5D784-DCB0-4795-BA72-E768BFE47FA7}"/>
                </a:ext>
              </a:extLst>
            </p:cNvPr>
            <p:cNvSpPr txBox="1"/>
            <p:nvPr/>
          </p:nvSpPr>
          <p:spPr>
            <a:xfrm>
              <a:off x="1513686" y="4883649"/>
              <a:ext cx="6778305" cy="89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3300"/>
                </a:lnSpc>
                <a:defRPr sz="2400" b="1">
                  <a:solidFill>
                    <a:srgbClr val="C00000"/>
                  </a:solidFill>
                  <a:latin typeface="Verdana" pitchFamily="34" charset="0"/>
                  <a:ea typeface="宋体" pitchFamily="2" charset="-122"/>
                </a:defRPr>
              </a:lvl1pPr>
            </a:lstStyle>
            <a:p>
              <a:r>
                <a:rPr lang="zh-CN" altLang="en-US" dirty="0">
                  <a:latin typeface="Arial" panose="020B0604020202020204" pitchFamily="34" charset="0"/>
                </a:rPr>
                <a:t>缺点</a:t>
              </a:r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</a:rPr>
                <a:t>：</a:t>
              </a:r>
              <a:r>
                <a:rPr lang="zh-CN" altLang="en-US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不推荐在</a:t>
              </a:r>
              <a:r>
                <a:rPr lang="en-US" altLang="zh-CN" b="0" dirty="0" err="1">
                  <a:solidFill>
                    <a:schemeClr val="tx1"/>
                  </a:solidFill>
                  <a:latin typeface="+mn-lt"/>
                </a:rPr>
                <a:t>HTML4</a:t>
              </a:r>
              <a:r>
                <a:rPr lang="zh-CN" altLang="en-US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和</a:t>
              </a:r>
              <a:r>
                <a:rPr lang="en-US" altLang="zh-CN" b="0" dirty="0">
                  <a:solidFill>
                    <a:schemeClr val="tx1"/>
                  </a:solidFill>
                  <a:latin typeface="+mn-lt"/>
                </a:rPr>
                <a:t>XHTML</a:t>
              </a:r>
              <a:r>
                <a:rPr lang="zh-CN" altLang="en-US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中使用（但在   </a:t>
              </a:r>
              <a:r>
                <a:rPr lang="en-US" altLang="zh-CN" b="0" dirty="0" err="1">
                  <a:solidFill>
                    <a:schemeClr val="tx1"/>
                  </a:solidFill>
                  <a:latin typeface="Arial" panose="020B0604020202020204" pitchFamily="34" charset="0"/>
                </a:rPr>
                <a:t>HTML5</a:t>
              </a:r>
              <a:r>
                <a:rPr lang="zh-CN" altLang="en-US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允许）。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762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9954" y="1721121"/>
            <a:ext cx="3462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使用</a:t>
            </a:r>
            <a:r>
              <a:rPr lang="en-US" altLang="zh-CN" sz="2400" b="1" dirty="0">
                <a:latin typeface="Verdana" pitchFamily="34" charset="0"/>
                <a:ea typeface="宋体" pitchFamily="2" charset="-122"/>
              </a:rPr>
              <a:t>&lt;embed&gt;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标签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zh-CN" altLang="en-US" dirty="0"/>
              <a:t>在页面中添加</a:t>
            </a:r>
            <a:r>
              <a:rPr lang="en-US" altLang="zh-CN" dirty="0" err="1"/>
              <a:t>SVG</a:t>
            </a:r>
            <a:endParaRPr lang="zh-CN" altLang="en-US" sz="3600" b="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7512FEE-1A2C-4AC8-88DA-A2FE49242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5" y="2693555"/>
            <a:ext cx="9144000" cy="23936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AAA73B4-4DCF-44C7-9069-9B90B80A2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602" y="4874104"/>
            <a:ext cx="5876925" cy="1447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349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zh-CN" altLang="en-US" dirty="0"/>
              <a:t>在页面中添加</a:t>
            </a:r>
            <a:r>
              <a:rPr lang="en-US" altLang="zh-CN" dirty="0" err="1"/>
              <a:t>SVG</a:t>
            </a:r>
            <a:endParaRPr lang="zh-CN" altLang="en-US" sz="3600" b="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988C44E-9ECC-43B8-96F9-73C2F23DFF45}"/>
              </a:ext>
            </a:extLst>
          </p:cNvPr>
          <p:cNvGrpSpPr/>
          <p:nvPr/>
        </p:nvGrpSpPr>
        <p:grpSpPr>
          <a:xfrm>
            <a:off x="897622" y="2089622"/>
            <a:ext cx="7656094" cy="2893439"/>
            <a:chOff x="897622" y="2089622"/>
            <a:chExt cx="7656094" cy="2893439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897622" y="2089622"/>
              <a:ext cx="7656094" cy="2893439"/>
            </a:xfrm>
            <a:prstGeom prst="roundRect">
              <a:avLst/>
            </a:prstGeom>
            <a:noFill/>
            <a:ln w="9525" cap="flat" cmpd="sng" algn="ctr">
              <a:solidFill>
                <a:srgbClr val="00B0F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dirty="0">
                  <a:latin typeface="Verdana" pitchFamily="34" charset="0"/>
                  <a:ea typeface="宋体" pitchFamily="2" charset="-122"/>
                </a:rPr>
                <a:t>(2) </a:t>
              </a:r>
              <a:r>
                <a:rPr lang="zh-CN" altLang="en-US" sz="2400" dirty="0">
                  <a:latin typeface="Verdana" pitchFamily="34" charset="0"/>
                  <a:ea typeface="宋体" pitchFamily="2" charset="-122"/>
                </a:rPr>
                <a:t>使用</a:t>
              </a:r>
              <a:r>
                <a:rPr lang="en-US" altLang="zh-CN" sz="2400" b="1" dirty="0">
                  <a:latin typeface="Verdana" pitchFamily="34" charset="0"/>
                  <a:ea typeface="宋体" pitchFamily="2" charset="-122"/>
                </a:rPr>
                <a:t>&lt;object&gt;</a:t>
              </a:r>
              <a:r>
                <a:rPr lang="zh-CN" altLang="en-US" sz="2400" dirty="0">
                  <a:latin typeface="Verdana" pitchFamily="34" charset="0"/>
                  <a:ea typeface="宋体" pitchFamily="2" charset="-122"/>
                </a:rPr>
                <a:t>标签</a:t>
              </a:r>
              <a:endParaRPr lang="en-US" altLang="zh-CN" sz="2400" dirty="0">
                <a:latin typeface="Verdana" pitchFamily="34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pitchFamily="2" charset="-122"/>
                </a:rPr>
                <a:t>      </a:t>
              </a:r>
            </a:p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b="1" dirty="0">
                  <a:solidFill>
                    <a:srgbClr val="C00000"/>
                  </a:solidFill>
                  <a:latin typeface="Verdana" pitchFamily="34" charset="0"/>
                  <a:ea typeface="宋体" pitchFamily="2" charset="-122"/>
                </a:rPr>
                <a:t>      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33182" y="3059132"/>
              <a:ext cx="7105475" cy="899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3300"/>
                </a:lnSpc>
                <a:defRPr sz="2400"/>
              </a:lvl1pPr>
            </a:lstStyle>
            <a:p>
              <a:r>
                <a:rPr lang="zh-CN" altLang="en-US" b="1" dirty="0">
                  <a:solidFill>
                    <a:srgbClr val="C00000"/>
                  </a:solidFill>
                </a:rPr>
                <a:t>优势</a:t>
              </a:r>
              <a:r>
                <a:rPr lang="zh-CN" altLang="en-US" dirty="0"/>
                <a:t>：所有主要浏览器都支持，并支持</a:t>
              </a:r>
              <a:r>
                <a:rPr lang="en-US" altLang="zh-CN" dirty="0" err="1"/>
                <a:t>HTML4</a:t>
              </a:r>
              <a:r>
                <a:rPr lang="zh-CN" altLang="en-US" dirty="0"/>
                <a:t>，</a:t>
              </a:r>
              <a:r>
                <a:rPr lang="en-US" altLang="zh-CN" dirty="0"/>
                <a:t>XHTML</a:t>
              </a:r>
              <a:r>
                <a:rPr lang="zh-CN" altLang="en-US" dirty="0"/>
                <a:t>和</a:t>
              </a:r>
              <a:r>
                <a:rPr lang="en-US" altLang="zh-CN" dirty="0" err="1"/>
                <a:t>HTML5</a:t>
              </a:r>
              <a:r>
                <a:rPr lang="zh-CN" altLang="en-US" dirty="0"/>
                <a:t>标准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233182" y="4103302"/>
              <a:ext cx="7320534" cy="476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300"/>
                </a:lnSpc>
              </a:pPr>
              <a:r>
                <a:rPr lang="zh-CN" altLang="en-US" sz="2400" b="1" dirty="0">
                  <a:solidFill>
                    <a:srgbClr val="C00000"/>
                  </a:solidFill>
                </a:rPr>
                <a:t>缺点</a:t>
              </a:r>
              <a:r>
                <a:rPr lang="zh-CN" altLang="en-US" sz="2400" dirty="0"/>
                <a:t>：不允许使用脚本。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2047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9954" y="1721121"/>
            <a:ext cx="3462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使用</a:t>
            </a:r>
            <a:r>
              <a:rPr lang="en-US" altLang="zh-CN" sz="2400" b="1" dirty="0">
                <a:latin typeface="Verdana" pitchFamily="34" charset="0"/>
                <a:ea typeface="宋体" pitchFamily="2" charset="-122"/>
              </a:rPr>
              <a:t>&lt;object&gt;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标签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zh-CN" altLang="en-US" dirty="0"/>
              <a:t>在页面中添加</a:t>
            </a:r>
            <a:r>
              <a:rPr lang="en-US" altLang="zh-CN" dirty="0" err="1"/>
              <a:t>SVG</a:t>
            </a:r>
            <a:endParaRPr lang="zh-CN" altLang="en-US" sz="3600" b="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EED2F9-1C60-434F-B810-00C9E22BF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5" y="2491544"/>
            <a:ext cx="9144000" cy="31467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2C2AE66-230C-41EC-B338-556523FE0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357" y="5059584"/>
            <a:ext cx="6096000" cy="14192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65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zh-CN" altLang="en-US" dirty="0"/>
              <a:t>在页面中添加</a:t>
            </a:r>
            <a:r>
              <a:rPr lang="en-US" altLang="zh-CN" dirty="0" err="1"/>
              <a:t>SVG</a:t>
            </a:r>
            <a:endParaRPr lang="zh-CN" altLang="en-US" sz="3600" b="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2C4A757-40F4-444C-A707-DD97F8F4C1FE}"/>
              </a:ext>
            </a:extLst>
          </p:cNvPr>
          <p:cNvGrpSpPr/>
          <p:nvPr/>
        </p:nvGrpSpPr>
        <p:grpSpPr>
          <a:xfrm>
            <a:off x="931178" y="2089622"/>
            <a:ext cx="7527022" cy="2893439"/>
            <a:chOff x="931178" y="2089622"/>
            <a:chExt cx="7527022" cy="2893439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931178" y="2089622"/>
              <a:ext cx="7527022" cy="2893439"/>
            </a:xfrm>
            <a:prstGeom prst="roundRect">
              <a:avLst/>
            </a:prstGeom>
            <a:noFill/>
            <a:ln w="9525" cap="flat" cmpd="sng" algn="ctr">
              <a:solidFill>
                <a:srgbClr val="00B0F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dirty="0">
                  <a:latin typeface="Verdana" pitchFamily="34" charset="0"/>
                  <a:ea typeface="宋体" pitchFamily="2" charset="-122"/>
                </a:rPr>
                <a:t>(3) </a:t>
              </a:r>
              <a:r>
                <a:rPr lang="zh-CN" altLang="en-US" sz="2400" dirty="0">
                  <a:latin typeface="Verdana" pitchFamily="34" charset="0"/>
                  <a:ea typeface="宋体" pitchFamily="2" charset="-122"/>
                </a:rPr>
                <a:t>使用</a:t>
              </a:r>
              <a:r>
                <a:rPr lang="en-US" altLang="zh-CN" sz="2400" b="1" dirty="0">
                  <a:latin typeface="Verdana" pitchFamily="34" charset="0"/>
                  <a:ea typeface="宋体" pitchFamily="2" charset="-122"/>
                </a:rPr>
                <a:t>&lt;iframe&gt;</a:t>
              </a:r>
              <a:r>
                <a:rPr lang="zh-CN" altLang="en-US" sz="2400" dirty="0">
                  <a:latin typeface="Verdana" pitchFamily="34" charset="0"/>
                  <a:ea typeface="宋体" pitchFamily="2" charset="-122"/>
                </a:rPr>
                <a:t>标签</a:t>
              </a:r>
              <a:endParaRPr lang="en-US" altLang="zh-CN" sz="2400" dirty="0">
                <a:latin typeface="Verdana" pitchFamily="34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pitchFamily="2" charset="-122"/>
                </a:rPr>
                <a:t>      </a:t>
              </a:r>
            </a:p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b="1" dirty="0">
                  <a:solidFill>
                    <a:srgbClr val="C00000"/>
                  </a:solidFill>
                  <a:latin typeface="Verdana" pitchFamily="34" charset="0"/>
                  <a:ea typeface="宋体" pitchFamily="2" charset="-122"/>
                </a:rPr>
                <a:t>      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42267" y="3023116"/>
              <a:ext cx="72159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zh-CN" altLang="en-US" sz="2400" b="1" dirty="0">
                  <a:solidFill>
                    <a:srgbClr val="C00000"/>
                  </a:solidFill>
                </a:rPr>
                <a:t>优势</a:t>
              </a:r>
              <a:r>
                <a:rPr lang="zh-CN" altLang="en-US" sz="2400" dirty="0"/>
                <a:t>：所有主要浏览器都支持，并允许使用脚本。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B77D839-8BE5-467D-9BCA-29D4F75E2909}"/>
                </a:ext>
              </a:extLst>
            </p:cNvPr>
            <p:cNvSpPr txBox="1"/>
            <p:nvPr/>
          </p:nvSpPr>
          <p:spPr>
            <a:xfrm>
              <a:off x="1275823" y="3663226"/>
              <a:ext cx="6937000" cy="899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>
                <a:lnSpc>
                  <a:spcPts val="3300"/>
                </a:lnSpc>
              </a:pPr>
              <a:r>
                <a:rPr lang="zh-CN" altLang="en-US" sz="2400" b="1" dirty="0">
                  <a:solidFill>
                    <a:srgbClr val="C00000"/>
                  </a:solidFill>
                </a:rPr>
                <a:t>缺点</a:t>
              </a:r>
              <a:r>
                <a:rPr lang="zh-CN" altLang="en-US" sz="2400" dirty="0"/>
                <a:t>：不推荐在</a:t>
              </a:r>
              <a:r>
                <a:rPr lang="en-US" altLang="zh-CN" sz="2400" dirty="0" err="1"/>
                <a:t>HTML4</a:t>
              </a:r>
              <a:r>
                <a:rPr lang="zh-CN" altLang="en-US" sz="2400" dirty="0"/>
                <a:t>和</a:t>
              </a:r>
              <a:r>
                <a:rPr lang="en-US" altLang="zh-CN" sz="2400" dirty="0"/>
                <a:t>XHTML</a:t>
              </a:r>
              <a:r>
                <a:rPr lang="zh-CN" altLang="en-US" sz="2400" dirty="0"/>
                <a:t>中使用（但在</a:t>
              </a:r>
              <a:endParaRPr lang="en-US" altLang="zh-CN" sz="2400" dirty="0"/>
            </a:p>
            <a:p>
              <a:pPr latinLnBrk="1">
                <a:lnSpc>
                  <a:spcPts val="3300"/>
                </a:lnSpc>
              </a:pPr>
              <a:r>
                <a:rPr lang="en-US" altLang="zh-CN" sz="2400" dirty="0" err="1"/>
                <a:t>HTML5</a:t>
              </a:r>
              <a:r>
                <a:rPr lang="zh-CN" altLang="en-US" sz="2400" dirty="0"/>
                <a:t>允许）。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9604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9954" y="1721121"/>
            <a:ext cx="3462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使用</a:t>
            </a:r>
            <a:r>
              <a:rPr lang="en-US" altLang="zh-CN" sz="2400" b="1" dirty="0">
                <a:latin typeface="Verdana" pitchFamily="34" charset="0"/>
                <a:ea typeface="宋体" pitchFamily="2" charset="-122"/>
              </a:rPr>
              <a:t>&lt;iframe&gt;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标签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zh-CN" altLang="en-US" dirty="0"/>
              <a:t>在页面中添加</a:t>
            </a:r>
            <a:r>
              <a:rPr lang="en-US" altLang="zh-CN" dirty="0" err="1"/>
              <a:t>SVG</a:t>
            </a:r>
            <a:endParaRPr lang="zh-CN" altLang="en-US" sz="3600" b="0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C5C72CF-45DB-4FA1-9169-5F614D9FEEBB}"/>
              </a:ext>
            </a:extLst>
          </p:cNvPr>
          <p:cNvGrpSpPr/>
          <p:nvPr/>
        </p:nvGrpSpPr>
        <p:grpSpPr>
          <a:xfrm>
            <a:off x="0" y="2360324"/>
            <a:ext cx="9143999" cy="2714450"/>
            <a:chOff x="0" y="2360324"/>
            <a:chExt cx="9143999" cy="271445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AC62D1B-6BC9-45FE-9D52-1A1F399EE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0324"/>
              <a:ext cx="7930771" cy="2714450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CB11ACC-1DA3-4740-8345-64B46B57897B}"/>
                </a:ext>
              </a:extLst>
            </p:cNvPr>
            <p:cNvSpPr/>
            <p:nvPr/>
          </p:nvSpPr>
          <p:spPr bwMode="auto">
            <a:xfrm>
              <a:off x="7930770" y="2360324"/>
              <a:ext cx="1213229" cy="2714450"/>
            </a:xfrm>
            <a:prstGeom prst="rect">
              <a:avLst/>
            </a:prstGeom>
            <a:solidFill>
              <a:srgbClr val="282923"/>
            </a:solidFill>
            <a:ln w="9525" cap="flat" cmpd="sng" algn="ctr">
              <a:solidFill>
                <a:srgbClr val="28292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E37FFA1F-7B37-4A89-BA0C-263AE1994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699" y="4551377"/>
            <a:ext cx="6905625" cy="19907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375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zh-CN" altLang="en-US" dirty="0"/>
              <a:t>简单的形状</a:t>
            </a:r>
            <a:endParaRPr lang="zh-CN" altLang="en-US" sz="3600" b="0" dirty="0"/>
          </a:p>
        </p:txBody>
      </p:sp>
      <p:sp>
        <p:nvSpPr>
          <p:cNvPr id="5" name="圆角矩形 8">
            <a:extLst>
              <a:ext uri="{FF2B5EF4-FFF2-40B4-BE49-F238E27FC236}">
                <a16:creationId xmlns:a16="http://schemas.microsoft.com/office/drawing/2014/main" id="{8A3B7C65-53BF-4BEE-8449-51B793D62015}"/>
              </a:ext>
            </a:extLst>
          </p:cNvPr>
          <p:cNvSpPr/>
          <p:nvPr/>
        </p:nvSpPr>
        <p:spPr bwMode="auto">
          <a:xfrm>
            <a:off x="526409" y="2168253"/>
            <a:ext cx="7931791" cy="3158756"/>
          </a:xfrm>
          <a:prstGeom prst="roundRect">
            <a:avLst/>
          </a:prstGeom>
          <a:noFill/>
          <a:ln w="9525" cap="flat" cmpd="sng" algn="ctr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2400" dirty="0">
              <a:latin typeface="Verdana" pitchFamily="34" charset="0"/>
              <a:ea typeface="宋体" pitchFamily="2" charset="-122"/>
            </a:endParaRPr>
          </a:p>
          <a:p>
            <a:pPr marL="342900" marR="0" indent="-342900" algn="l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SVG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语言包含了基本的形状元素，如矩形、圆形、椭圆、直线和多边形等。</a:t>
            </a:r>
            <a:endParaRPr lang="en-US" altLang="zh-CN" sz="2400" dirty="0">
              <a:latin typeface="Verdana" pitchFamily="34" charset="0"/>
              <a:ea typeface="宋体" pitchFamily="2" charset="-122"/>
            </a:endParaRPr>
          </a:p>
          <a:p>
            <a:pPr marL="342900" marR="0" indent="-3429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形状元素的尺寸和位置被定义成了属性。</a:t>
            </a:r>
            <a:endParaRPr lang="en-US" altLang="zh-CN" sz="2400" dirty="0">
              <a:latin typeface="Verdana" pitchFamily="34" charset="0"/>
              <a:ea typeface="宋体" pitchFamily="2" charset="-122"/>
            </a:endParaRPr>
          </a:p>
          <a:p>
            <a:pPr marR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2400" dirty="0">
              <a:latin typeface="Verdana" pitchFamily="34" charset="0"/>
              <a:ea typeface="宋体" pitchFamily="2" charset="-122"/>
            </a:endParaRPr>
          </a:p>
          <a:p>
            <a:pPr marL="342900" marR="0" indent="-342900" algn="l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SVG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绘制形状对象时是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按对象在文档中出现的顺序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进行的。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      </a:t>
            </a:r>
          </a:p>
          <a:p>
            <a:pPr marL="0" marR="0" indent="0" algn="l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>
                <a:solidFill>
                  <a:srgbClr val="C00000"/>
                </a:solidFill>
                <a:latin typeface="Verdana" pitchFamily="34" charset="0"/>
                <a:ea typeface="宋体" pitchFamily="2" charset="-122"/>
              </a:rPr>
              <a:t>      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9571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zh-CN" altLang="en-US" dirty="0"/>
              <a:t>简单的形状</a:t>
            </a:r>
            <a:endParaRPr lang="zh-CN" altLang="en-US" sz="3600" b="0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C626EA81-2F47-481D-85BE-F1D3681C9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758531"/>
              </p:ext>
            </p:extLst>
          </p:nvPr>
        </p:nvGraphicFramePr>
        <p:xfrm>
          <a:off x="478172" y="2268294"/>
          <a:ext cx="8141517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061">
                  <a:extLst>
                    <a:ext uri="{9D8B030D-6E8A-4147-A177-3AD203B41FA5}">
                      <a16:colId xmlns:a16="http://schemas.microsoft.com/office/drawing/2014/main" val="3068347944"/>
                    </a:ext>
                  </a:extLst>
                </a:gridCol>
                <a:gridCol w="5444456">
                  <a:extLst>
                    <a:ext uri="{9D8B030D-6E8A-4147-A177-3AD203B41FA5}">
                      <a16:colId xmlns:a16="http://schemas.microsoft.com/office/drawing/2014/main" val="1865515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71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rect</a:t>
                      </a:r>
                      <a:r>
                        <a:rPr lang="en-US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可用来创建矩形，以及矩形的变种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29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&lt;circle&gt;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可用来创建一个圆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95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&lt;ellipse&gt;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用来创建一个椭圆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54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&lt;line&gt;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用来创建一个直线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18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&lt;polyline&gt;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用于创建任何只有直线的形状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64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&lt;polygon&gt;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用来创建含有不少于三个边的图形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9302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B082D2D7-8FF4-46FA-8E47-F09E5CFBA997}"/>
              </a:ext>
            </a:extLst>
          </p:cNvPr>
          <p:cNvSpPr txBox="1"/>
          <p:nvPr/>
        </p:nvSpPr>
        <p:spPr>
          <a:xfrm>
            <a:off x="2870841" y="1847687"/>
            <a:ext cx="3005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表：创建简单形状的元素</a:t>
            </a:r>
          </a:p>
        </p:txBody>
      </p:sp>
    </p:spTree>
    <p:extLst>
      <p:ext uri="{BB962C8B-B14F-4D97-AF65-F5344CB8AC3E}">
        <p14:creationId xmlns:p14="http://schemas.microsoft.com/office/powerpoint/2010/main" val="132704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3.1 </a:t>
            </a:r>
            <a:r>
              <a:rPr lang="en-US" altLang="zh-CN" dirty="0" err="1"/>
              <a:t>SVG</a:t>
            </a:r>
            <a:r>
              <a:rPr lang="zh-CN" altLang="en-US" dirty="0"/>
              <a:t>概述</a:t>
            </a:r>
            <a:endParaRPr lang="zh-CN" altLang="en-US" sz="3600" b="0" dirty="0"/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F5E1A31D-6FA6-4262-B3DD-73A47AB8C7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3177" y="1790542"/>
            <a:ext cx="8062912" cy="466756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0" dirty="0"/>
              <a:t>理解</a:t>
            </a:r>
            <a:r>
              <a:rPr lang="en-US" altLang="zh-CN" sz="3200" b="0" dirty="0" err="1"/>
              <a:t>SVG</a:t>
            </a:r>
            <a:endParaRPr lang="en-US" altLang="zh-CN" sz="3200" b="0" dirty="0"/>
          </a:p>
          <a:p>
            <a:pPr eaLnBrk="1" hangingPunct="1"/>
            <a:r>
              <a:rPr lang="zh-CN" altLang="en-US" sz="3200" b="0" dirty="0"/>
              <a:t>可缩放图形</a:t>
            </a:r>
            <a:endParaRPr lang="en-US" altLang="zh-CN" sz="3200" b="0" dirty="0"/>
          </a:p>
          <a:p>
            <a:pPr eaLnBrk="1" hangingPunct="1"/>
            <a:r>
              <a:rPr lang="zh-CN" altLang="en-US" sz="3200" b="0" dirty="0"/>
              <a:t>使用</a:t>
            </a:r>
            <a:r>
              <a:rPr lang="en-US" altLang="zh-CN" sz="3200" b="0" dirty="0" err="1"/>
              <a:t>SVG</a:t>
            </a:r>
            <a:r>
              <a:rPr lang="zh-CN" altLang="en-US" sz="3200" b="0" dirty="0"/>
              <a:t>创建</a:t>
            </a:r>
            <a:r>
              <a:rPr lang="en-US" altLang="zh-CN" sz="3200" b="0" dirty="0" err="1"/>
              <a:t>2D</a:t>
            </a:r>
            <a:r>
              <a:rPr lang="zh-CN" altLang="en-US" sz="3200" b="0" dirty="0"/>
              <a:t>图形</a:t>
            </a:r>
            <a:endParaRPr lang="en-US" altLang="zh-CN" sz="3200" b="0" dirty="0"/>
          </a:p>
          <a:p>
            <a:pPr eaLnBrk="1" hangingPunct="1"/>
            <a:r>
              <a:rPr lang="zh-CN" altLang="en-US" sz="3200" b="0" dirty="0"/>
              <a:t>在页面中添加</a:t>
            </a:r>
            <a:r>
              <a:rPr lang="en-US" altLang="zh-CN" sz="3200" b="0" dirty="0" err="1"/>
              <a:t>SVG</a:t>
            </a:r>
            <a:endParaRPr lang="en-US" altLang="zh-CN" sz="3200" b="0" dirty="0"/>
          </a:p>
          <a:p>
            <a:pPr eaLnBrk="1" hangingPunct="1"/>
            <a:r>
              <a:rPr lang="zh-CN" altLang="en-US" sz="3200" b="0" dirty="0"/>
              <a:t>简单的形状</a:t>
            </a:r>
            <a:endParaRPr lang="en-US" altLang="zh-CN" sz="3200" b="0" dirty="0"/>
          </a:p>
          <a:p>
            <a:pPr eaLnBrk="1" hangingPunct="1"/>
            <a:r>
              <a:rPr lang="zh-CN" altLang="en-US" sz="3200" b="0" dirty="0"/>
              <a:t>变换</a:t>
            </a:r>
            <a:r>
              <a:rPr lang="en-US" altLang="zh-CN" sz="3200" b="0" dirty="0" err="1"/>
              <a:t>SVG</a:t>
            </a:r>
            <a:r>
              <a:rPr lang="zh-CN" altLang="en-US" sz="3200" b="0" dirty="0"/>
              <a:t>元素</a:t>
            </a:r>
            <a:endParaRPr lang="en-US" altLang="zh-CN" sz="3200" b="0" dirty="0"/>
          </a:p>
          <a:p>
            <a:pPr eaLnBrk="1" hangingPunct="1"/>
            <a:r>
              <a:rPr lang="zh-CN" altLang="en-US" sz="3200" b="0" dirty="0"/>
              <a:t>复用内容</a:t>
            </a:r>
            <a:r>
              <a:rPr lang="zh-CN" altLang="en-US" sz="2800" b="0" dirty="0"/>
              <a:t>   </a:t>
            </a:r>
            <a:endParaRPr lang="en-US" altLang="zh-CN" sz="2800" b="0" dirty="0"/>
          </a:p>
          <a:p>
            <a:pPr eaLnBrk="1" hangingPunct="1"/>
            <a:r>
              <a:rPr lang="zh-CN" altLang="en-US" sz="2800" b="0" dirty="0"/>
              <a:t>图案和渐变</a:t>
            </a:r>
            <a:endParaRPr lang="zh-CN" altLang="en-US" sz="24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46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5844" y="1605201"/>
            <a:ext cx="3756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创建矩形</a:t>
            </a: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--&lt;</a:t>
            </a:r>
            <a:r>
              <a:rPr lang="en-US" altLang="zh-CN" sz="2400" dirty="0" err="1">
                <a:latin typeface="Verdana" pitchFamily="34" charset="0"/>
                <a:ea typeface="宋体" pitchFamily="2" charset="-122"/>
              </a:rPr>
              <a:t>rect</a:t>
            </a: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&gt;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标签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简单的形状</a:t>
            </a:r>
            <a:endParaRPr lang="zh-CN" altLang="en-US" sz="3600" b="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0A9B16A-6F07-4614-BEC8-B8974207E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5" y="2500220"/>
            <a:ext cx="9144000" cy="30877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BB3D65-5E02-41FC-B6D0-1F6D5FC64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922" y="4845516"/>
            <a:ext cx="5934075" cy="17049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111D3D71-BBE9-4E5A-9853-450812FF9EFB}"/>
              </a:ext>
            </a:extLst>
          </p:cNvPr>
          <p:cNvSpPr/>
          <p:nvPr/>
        </p:nvSpPr>
        <p:spPr bwMode="auto">
          <a:xfrm>
            <a:off x="3161923" y="2078791"/>
            <a:ext cx="5934074" cy="2040203"/>
          </a:xfrm>
          <a:prstGeom prst="wedgeRoundRectCallout">
            <a:avLst>
              <a:gd name="adj1" fmla="val -67864"/>
              <a:gd name="adj2" fmla="val 6242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 err="1"/>
              <a:t>rect</a:t>
            </a:r>
            <a:r>
              <a:rPr lang="en-US" altLang="zh-CN" sz="2400" dirty="0"/>
              <a:t> </a:t>
            </a:r>
            <a:r>
              <a:rPr lang="zh-CN" altLang="en-US" sz="2400" dirty="0"/>
              <a:t>元素的 </a:t>
            </a:r>
            <a:r>
              <a:rPr lang="en-US" altLang="zh-CN" sz="2400" dirty="0"/>
              <a:t>width </a:t>
            </a:r>
            <a:r>
              <a:rPr lang="zh-CN" altLang="en-US" sz="2400" dirty="0"/>
              <a:t>和 </a:t>
            </a:r>
            <a:r>
              <a:rPr lang="en-US" altLang="zh-CN" sz="2400" dirty="0"/>
              <a:t>height </a:t>
            </a:r>
            <a:r>
              <a:rPr lang="zh-CN" altLang="en-US" sz="2400" dirty="0"/>
              <a:t>属性可定义矩形的高度和宽度。</a:t>
            </a:r>
            <a:endParaRPr lang="en-US" altLang="zh-CN" sz="2400" dirty="0"/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style </a:t>
            </a:r>
            <a:r>
              <a:rPr lang="zh-CN" altLang="en-US" sz="2400" dirty="0"/>
              <a:t>属性用来定义 </a:t>
            </a:r>
            <a:r>
              <a:rPr lang="en-US" altLang="zh-CN" sz="2400" dirty="0"/>
              <a:t>CSS </a:t>
            </a:r>
            <a:r>
              <a:rPr lang="zh-CN" altLang="en-US" sz="2400" dirty="0"/>
              <a:t>属性。</a:t>
            </a:r>
            <a:endParaRPr lang="en-US" altLang="zh-CN" sz="2400" dirty="0"/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属性可定义矩形的左侧和顶端位置。</a:t>
            </a:r>
            <a:endParaRPr lang="en-US" altLang="zh-CN" sz="2400" dirty="0"/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 err="1"/>
              <a:t>rx</a:t>
            </a:r>
            <a:r>
              <a:rPr lang="en-US" altLang="zh-CN" sz="2400" dirty="0"/>
              <a:t> </a:t>
            </a:r>
            <a:r>
              <a:rPr lang="zh-CN" altLang="en-US" sz="2400" dirty="0"/>
              <a:t>和 </a:t>
            </a:r>
            <a:r>
              <a:rPr lang="en-US" altLang="zh-CN" sz="2400" dirty="0" err="1"/>
              <a:t>ry</a:t>
            </a:r>
            <a:r>
              <a:rPr lang="en-US" altLang="zh-CN" sz="2400" dirty="0"/>
              <a:t> </a:t>
            </a:r>
            <a:r>
              <a:rPr lang="zh-CN" altLang="en-US" sz="2400" dirty="0"/>
              <a:t>属性可使矩形产生圆角。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406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5844" y="1605201"/>
            <a:ext cx="3964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创建圆形</a:t>
            </a: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--&lt;circle&gt;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标签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简单的形状</a:t>
            </a:r>
            <a:endParaRPr lang="zh-CN" altLang="en-US" sz="3600" b="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0B930C-493F-4F81-885C-40CC66B21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6130"/>
            <a:ext cx="9144000" cy="2771753"/>
          </a:xfrm>
          <a:prstGeom prst="rect">
            <a:avLst/>
          </a:prstGeom>
        </p:spPr>
      </p:pic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111D3D71-BBE9-4E5A-9853-450812FF9EFB}"/>
              </a:ext>
            </a:extLst>
          </p:cNvPr>
          <p:cNvSpPr/>
          <p:nvPr/>
        </p:nvSpPr>
        <p:spPr bwMode="auto">
          <a:xfrm>
            <a:off x="3145145" y="2312818"/>
            <a:ext cx="5934074" cy="1579674"/>
          </a:xfrm>
          <a:prstGeom prst="wedgeRoundRectCallout">
            <a:avLst>
              <a:gd name="adj1" fmla="val -58675"/>
              <a:gd name="adj2" fmla="val 9863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cx</a:t>
            </a:r>
            <a:r>
              <a:rPr lang="zh-CN" altLang="en-US" sz="2400" dirty="0"/>
              <a:t>和</a:t>
            </a:r>
            <a:r>
              <a:rPr lang="en-US" altLang="zh-CN" sz="2400" dirty="0"/>
              <a:t>cy</a:t>
            </a:r>
            <a:r>
              <a:rPr lang="zh-CN" altLang="en-US" sz="2400" dirty="0"/>
              <a:t>属性定义圆点的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坐标。如果省略</a:t>
            </a:r>
            <a:r>
              <a:rPr lang="en-US" altLang="zh-CN" sz="2400" dirty="0"/>
              <a:t>cx</a:t>
            </a:r>
            <a:r>
              <a:rPr lang="zh-CN" altLang="en-US" sz="2400" dirty="0"/>
              <a:t>和</a:t>
            </a:r>
            <a:r>
              <a:rPr lang="en-US" altLang="zh-CN" sz="2400" dirty="0"/>
              <a:t>cy</a:t>
            </a:r>
            <a:r>
              <a:rPr lang="zh-CN" altLang="en-US" sz="2400" dirty="0"/>
              <a:t>，圆的中心会被设置为</a:t>
            </a:r>
            <a:r>
              <a:rPr lang="en-US" altLang="zh-CN" sz="2400" dirty="0"/>
              <a:t>(0, 0)</a:t>
            </a:r>
          </a:p>
          <a:p>
            <a:pPr marL="342900" indent="-342900" latinLnBrk="1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r</a:t>
            </a:r>
            <a:r>
              <a:rPr lang="zh-CN" altLang="en-US" sz="2400" dirty="0"/>
              <a:t>属性定义圆的半径</a:t>
            </a:r>
          </a:p>
          <a:p>
            <a:pPr marL="342900" indent="-342900" fontAlgn="base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342900" indent="-342900" fontAlgn="base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342900" marR="0" indent="-342900" algn="l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5ACB9C-8731-4D1A-8F6F-AABBCF64B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713" y="5065882"/>
            <a:ext cx="6096000" cy="14859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455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640FAF3-2F0E-448B-8690-DC88306DC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8155"/>
            <a:ext cx="9144000" cy="3222823"/>
          </a:xfrm>
          <a:prstGeom prst="rect">
            <a:avLst/>
          </a:prstGeom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5844" y="1605201"/>
            <a:ext cx="4132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创建椭圆</a:t>
            </a: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--&lt;ellipse&gt;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标签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简单的形状</a:t>
            </a:r>
            <a:endParaRPr lang="zh-CN" altLang="en-US" sz="3600" b="0" dirty="0"/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111D3D71-BBE9-4E5A-9853-450812FF9EFB}"/>
              </a:ext>
            </a:extLst>
          </p:cNvPr>
          <p:cNvSpPr/>
          <p:nvPr/>
        </p:nvSpPr>
        <p:spPr bwMode="auto">
          <a:xfrm>
            <a:off x="3168958" y="2121785"/>
            <a:ext cx="5934074" cy="1713898"/>
          </a:xfrm>
          <a:prstGeom prst="wedgeRoundRectCallout">
            <a:avLst>
              <a:gd name="adj1" fmla="val -47366"/>
              <a:gd name="adj2" fmla="val 7562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en-US" altLang="zh-CN" sz="2400" dirty="0"/>
              <a:t>cx</a:t>
            </a:r>
            <a:r>
              <a:rPr lang="zh-CN" altLang="en-US" sz="2400" dirty="0"/>
              <a:t>属性定义的椭圆中心的</a:t>
            </a:r>
            <a:r>
              <a:rPr lang="en-US" altLang="zh-CN" sz="2400" dirty="0"/>
              <a:t>x</a:t>
            </a:r>
            <a:r>
              <a:rPr lang="zh-CN" altLang="en-US" sz="2400" dirty="0"/>
              <a:t>坐标。</a:t>
            </a:r>
          </a:p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en-US" altLang="zh-CN" sz="2400" dirty="0"/>
              <a:t>cy</a:t>
            </a:r>
            <a:r>
              <a:rPr lang="zh-CN" altLang="en-US" sz="2400" dirty="0"/>
              <a:t>属性定义的椭圆中心的</a:t>
            </a:r>
            <a:r>
              <a:rPr lang="en-US" altLang="zh-CN" sz="2400" dirty="0"/>
              <a:t>y</a:t>
            </a:r>
            <a:r>
              <a:rPr lang="zh-CN" altLang="en-US" sz="2400" dirty="0"/>
              <a:t>坐标。</a:t>
            </a:r>
          </a:p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rx</a:t>
            </a:r>
            <a:r>
              <a:rPr lang="zh-CN" altLang="en-US" sz="2400" dirty="0"/>
              <a:t>属性定义的水平半径。</a:t>
            </a:r>
          </a:p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ry</a:t>
            </a:r>
            <a:r>
              <a:rPr lang="zh-CN" altLang="en-US" sz="2400" dirty="0"/>
              <a:t>属性定义的垂直半径。</a:t>
            </a:r>
          </a:p>
          <a:p>
            <a:pPr marL="342900" indent="-342900" fontAlgn="base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342900" marR="0" indent="-342900" algn="l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48DB85-1513-459C-BBCB-620C5D7944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893"/>
          <a:stretch/>
        </p:blipFill>
        <p:spPr>
          <a:xfrm>
            <a:off x="3121332" y="4813276"/>
            <a:ext cx="5981700" cy="17875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248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8CAAC2F-3EBB-4E27-9D13-6725AEC72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5" y="2445581"/>
            <a:ext cx="9144000" cy="2817667"/>
          </a:xfrm>
          <a:prstGeom prst="rect">
            <a:avLst/>
          </a:prstGeom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5844" y="1605201"/>
            <a:ext cx="3791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绘制直线</a:t>
            </a: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--&lt;line&gt;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标签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简单的形状</a:t>
            </a:r>
            <a:endParaRPr lang="zh-CN" altLang="en-US" sz="3600" b="0" dirty="0"/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111D3D71-BBE9-4E5A-9853-450812FF9EFB}"/>
              </a:ext>
            </a:extLst>
          </p:cNvPr>
          <p:cNvSpPr/>
          <p:nvPr/>
        </p:nvSpPr>
        <p:spPr bwMode="auto">
          <a:xfrm>
            <a:off x="3107089" y="2134803"/>
            <a:ext cx="5458071" cy="1713898"/>
          </a:xfrm>
          <a:prstGeom prst="wedgeRoundRectCallout">
            <a:avLst>
              <a:gd name="adj1" fmla="val -47366"/>
              <a:gd name="adj2" fmla="val 7562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x1</a:t>
            </a:r>
            <a:r>
              <a:rPr lang="en-US" altLang="zh-CN" sz="2400" dirty="0"/>
              <a:t> </a:t>
            </a:r>
            <a:r>
              <a:rPr lang="zh-CN" altLang="en-US" sz="2400" dirty="0"/>
              <a:t>属性在 </a:t>
            </a:r>
            <a:r>
              <a:rPr lang="en-US" altLang="zh-CN" sz="2400" dirty="0"/>
              <a:t>x </a:t>
            </a:r>
            <a:r>
              <a:rPr lang="zh-CN" altLang="en-US" sz="2400" dirty="0"/>
              <a:t>轴定义线条的开始。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y1</a:t>
            </a:r>
            <a:r>
              <a:rPr lang="en-US" altLang="zh-CN" sz="2400" dirty="0"/>
              <a:t> </a:t>
            </a:r>
            <a:r>
              <a:rPr lang="zh-CN" altLang="en-US" sz="2400" dirty="0"/>
              <a:t>属性在 </a:t>
            </a:r>
            <a:r>
              <a:rPr lang="en-US" altLang="zh-CN" sz="2400" dirty="0"/>
              <a:t>y </a:t>
            </a:r>
            <a:r>
              <a:rPr lang="zh-CN" altLang="en-US" sz="2400" dirty="0"/>
              <a:t>轴定义线条的开始。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x2</a:t>
            </a:r>
            <a:r>
              <a:rPr lang="en-US" altLang="zh-CN" sz="2400" dirty="0"/>
              <a:t> </a:t>
            </a:r>
            <a:r>
              <a:rPr lang="zh-CN" altLang="en-US" sz="2400" dirty="0"/>
              <a:t>属性在 </a:t>
            </a:r>
            <a:r>
              <a:rPr lang="en-US" altLang="zh-CN" sz="2400" dirty="0"/>
              <a:t>x </a:t>
            </a:r>
            <a:r>
              <a:rPr lang="zh-CN" altLang="en-US" sz="2400" dirty="0"/>
              <a:t>轴定义线条的结束。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y2</a:t>
            </a:r>
            <a:r>
              <a:rPr lang="en-US" altLang="zh-CN" sz="2400" dirty="0"/>
              <a:t> </a:t>
            </a:r>
            <a:r>
              <a:rPr lang="zh-CN" altLang="en-US" sz="2400" dirty="0"/>
              <a:t>属性在 </a:t>
            </a:r>
            <a:r>
              <a:rPr lang="en-US" altLang="zh-CN" sz="2400" dirty="0"/>
              <a:t>y </a:t>
            </a:r>
            <a:r>
              <a:rPr lang="zh-CN" altLang="en-US" sz="2400" dirty="0"/>
              <a:t>轴定义线条的结束。</a:t>
            </a:r>
          </a:p>
          <a:p>
            <a:pPr marL="342900" indent="-342900" fontAlgn="base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342900" marR="0" indent="-342900" algn="l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BF3148-3B29-4CEA-9FD8-4089076D1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213" y="4586919"/>
            <a:ext cx="6076950" cy="20002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263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BBFEEFE-B8F8-4BD3-ABD0-3C57226B7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5" y="2359288"/>
            <a:ext cx="9144000" cy="3341932"/>
          </a:xfrm>
          <a:prstGeom prst="rect">
            <a:avLst/>
          </a:prstGeom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5844" y="1605201"/>
            <a:ext cx="452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绘制曲线</a:t>
            </a: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--&lt;polyline&gt;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标签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简单的形状</a:t>
            </a:r>
            <a:endParaRPr lang="zh-CN" altLang="en-US" sz="3600" b="0" dirty="0"/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111D3D71-BBE9-4E5A-9853-450812FF9EFB}"/>
              </a:ext>
            </a:extLst>
          </p:cNvPr>
          <p:cNvSpPr/>
          <p:nvPr/>
        </p:nvSpPr>
        <p:spPr bwMode="auto">
          <a:xfrm>
            <a:off x="3378899" y="2137517"/>
            <a:ext cx="5637402" cy="1973089"/>
          </a:xfrm>
          <a:prstGeom prst="wedgeRoundRectCallout">
            <a:avLst>
              <a:gd name="adj1" fmla="val -67143"/>
              <a:gd name="adj2" fmla="val 6584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zh-CN" sz="2400" dirty="0"/>
              <a:t>points</a:t>
            </a:r>
            <a:r>
              <a:rPr lang="zh-CN" altLang="en-US" sz="2400" dirty="0"/>
              <a:t>属性定义</a:t>
            </a:r>
            <a:r>
              <a:rPr lang="zh-CN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用来画一个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&lt;polyline&gt;</a:t>
            </a:r>
            <a:r>
              <a:rPr lang="zh-CN" altLang="zh-CN" sz="2400" dirty="0"/>
              <a:t>元</a:t>
            </a:r>
            <a:r>
              <a:rPr lang="zh-CN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素的点的数列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latinLnBrk="1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每个点用用户坐标系统中的一个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坐标和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坐标定义。</a:t>
            </a:r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用逗号分开每个点的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坐标。</a:t>
            </a:r>
          </a:p>
          <a:p>
            <a:pPr marL="342900" marR="0" indent="-342900" algn="l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F64DF68-C40A-4177-BF01-B5EC32A18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693" y="4912472"/>
            <a:ext cx="5369814" cy="16547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078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A67B94B-8FC0-4577-A879-7FFB2B960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5" y="2239227"/>
            <a:ext cx="9144000" cy="2880718"/>
          </a:xfrm>
          <a:prstGeom prst="rect">
            <a:avLst/>
          </a:prstGeom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5844" y="1605201"/>
            <a:ext cx="4689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绘制多边形</a:t>
            </a: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--&lt;polygon&gt;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标签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简单的形状</a:t>
            </a:r>
            <a:endParaRPr lang="zh-CN" altLang="en-US" sz="3600" b="0" dirty="0"/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111D3D71-BBE9-4E5A-9853-450812FF9EFB}"/>
              </a:ext>
            </a:extLst>
          </p:cNvPr>
          <p:cNvSpPr/>
          <p:nvPr/>
        </p:nvSpPr>
        <p:spPr bwMode="auto">
          <a:xfrm>
            <a:off x="3378899" y="2566234"/>
            <a:ext cx="5637402" cy="981512"/>
          </a:xfrm>
          <a:prstGeom prst="wedgeRoundRectCallout">
            <a:avLst>
              <a:gd name="adj1" fmla="val -69078"/>
              <a:gd name="adj2" fmla="val 10345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points 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属性定义多边形每个角的 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和 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坐标。</a:t>
            </a:r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E7A962-A4A3-4816-BF39-EBE440CD5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650" y="4513277"/>
            <a:ext cx="5735263" cy="20917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40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9C13100-A431-4695-B987-379834CF3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4475"/>
            <a:ext cx="9144000" cy="3095591"/>
          </a:xfrm>
          <a:prstGeom prst="rect">
            <a:avLst/>
          </a:prstGeom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5844" y="1605201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Verdana" pitchFamily="34" charset="0"/>
                <a:ea typeface="宋体" pitchFamily="2" charset="-122"/>
              </a:rPr>
              <a:t>SVG</a:t>
            </a:r>
            <a:r>
              <a:rPr lang="zh-CN" altLang="en-US" sz="2400" b="1" dirty="0">
                <a:latin typeface="Verdana" pitchFamily="34" charset="0"/>
                <a:ea typeface="宋体" pitchFamily="2" charset="-122"/>
              </a:rPr>
              <a:t>绘制多个形状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简单的形状</a:t>
            </a:r>
            <a:endParaRPr lang="zh-CN" altLang="en-US" sz="3600" b="0" dirty="0"/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111D3D71-BBE9-4E5A-9853-450812FF9EFB}"/>
              </a:ext>
            </a:extLst>
          </p:cNvPr>
          <p:cNvSpPr/>
          <p:nvPr/>
        </p:nvSpPr>
        <p:spPr bwMode="auto">
          <a:xfrm>
            <a:off x="3607266" y="2403347"/>
            <a:ext cx="5317790" cy="1400962"/>
          </a:xfrm>
          <a:prstGeom prst="wedgeRoundRectCallout">
            <a:avLst>
              <a:gd name="adj1" fmla="val -36514"/>
              <a:gd name="adj2" fmla="val 7120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SVG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绘制形状对象时是按对象在文档中出现的顺序进行的。</a:t>
            </a:r>
            <a:endParaRPr lang="en-US" altLang="zh-CN" sz="2400" dirty="0">
              <a:latin typeface="Verdana" pitchFamily="34" charset="0"/>
              <a:ea typeface="宋体" pitchFamily="2" charset="-122"/>
            </a:endParaRPr>
          </a:p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在这里，圆形显示在矩形上。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580319-AC43-4E29-AEFE-477D5F61A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531" y="4747712"/>
            <a:ext cx="6105525" cy="17621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357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变换</a:t>
            </a:r>
            <a:r>
              <a:rPr lang="en-US" altLang="zh-CN" dirty="0"/>
              <a:t>SVG</a:t>
            </a:r>
            <a:r>
              <a:rPr lang="zh-CN" altLang="en-US" dirty="0"/>
              <a:t>元素</a:t>
            </a:r>
            <a:endParaRPr lang="zh-CN" altLang="en-US" sz="3600" b="0" dirty="0"/>
          </a:p>
        </p:txBody>
      </p:sp>
      <p:sp>
        <p:nvSpPr>
          <p:cNvPr id="5" name="圆角矩形 8">
            <a:extLst>
              <a:ext uri="{FF2B5EF4-FFF2-40B4-BE49-F238E27FC236}">
                <a16:creationId xmlns:a16="http://schemas.microsoft.com/office/drawing/2014/main" id="{8A3B7C65-53BF-4BEE-8449-51B793D62015}"/>
              </a:ext>
            </a:extLst>
          </p:cNvPr>
          <p:cNvSpPr/>
          <p:nvPr/>
        </p:nvSpPr>
        <p:spPr bwMode="auto">
          <a:xfrm>
            <a:off x="602929" y="1738319"/>
            <a:ext cx="7931791" cy="1690681"/>
          </a:xfrm>
          <a:prstGeom prst="roundRect">
            <a:avLst/>
          </a:prstGeom>
          <a:noFill/>
          <a:ln w="9525" cap="flat" cmpd="sng" algn="ctr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有效的</a:t>
            </a:r>
            <a:r>
              <a:rPr lang="en-US" altLang="zh-CN" sz="2400" b="1" dirty="0">
                <a:solidFill>
                  <a:srgbClr val="C00000"/>
                </a:solidFill>
                <a:latin typeface="Verdana" pitchFamily="34" charset="0"/>
                <a:ea typeface="宋体" pitchFamily="2" charset="-122"/>
              </a:rPr>
              <a:t>SVG</a:t>
            </a:r>
            <a:r>
              <a:rPr lang="zh-CN" altLang="en-US" sz="2400" b="1" dirty="0">
                <a:solidFill>
                  <a:srgbClr val="C00000"/>
                </a:solidFill>
                <a:latin typeface="Verdana" pitchFamily="34" charset="0"/>
                <a:ea typeface="宋体" pitchFamily="2" charset="-122"/>
              </a:rPr>
              <a:t>变换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有：旋转、缩放、移动和倾斜。</a:t>
            </a:r>
            <a:endParaRPr lang="en-US" altLang="zh-CN" sz="2400" dirty="0">
              <a:latin typeface="Verdana" pitchFamily="34" charset="0"/>
              <a:ea typeface="宋体" pitchFamily="2" charset="-122"/>
            </a:endParaRPr>
          </a:p>
          <a:p>
            <a:pPr marR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2400" dirty="0">
              <a:latin typeface="Verdana" pitchFamily="34" charset="0"/>
              <a:ea typeface="宋体" pitchFamily="2" charset="-122"/>
            </a:endParaRPr>
          </a:p>
          <a:p>
            <a:pPr marL="342900" marR="0" indent="-342900" algn="l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transform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属性中使用的变换函数类似于</a:t>
            </a: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CSS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的</a:t>
            </a: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transform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属性使用的</a:t>
            </a: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CSS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变换函数，除了参数不同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。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      </a:t>
            </a:r>
          </a:p>
          <a:p>
            <a:pPr marL="0" marR="0" indent="0" algn="l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>
                <a:solidFill>
                  <a:srgbClr val="C00000"/>
                </a:solidFill>
                <a:latin typeface="Verdana" pitchFamily="34" charset="0"/>
                <a:ea typeface="宋体" pitchFamily="2" charset="-122"/>
              </a:rPr>
              <a:t>      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C626EA81-2F47-481D-85BE-F1D3681C9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630255"/>
              </p:ext>
            </p:extLst>
          </p:nvPr>
        </p:nvGraphicFramePr>
        <p:xfrm>
          <a:off x="0" y="3918616"/>
          <a:ext cx="914399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149">
                  <a:extLst>
                    <a:ext uri="{9D8B030D-6E8A-4147-A177-3AD203B41FA5}">
                      <a16:colId xmlns:a16="http://schemas.microsoft.com/office/drawing/2014/main" val="3068347944"/>
                    </a:ext>
                  </a:extLst>
                </a:gridCol>
                <a:gridCol w="6056850">
                  <a:extLst>
                    <a:ext uri="{9D8B030D-6E8A-4147-A177-3AD203B41FA5}">
                      <a16:colId xmlns:a16="http://schemas.microsoft.com/office/drawing/2014/main" val="1865515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变换函数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71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translate(</a:t>
                      </a:r>
                      <a:r>
                        <a:rPr lang="en-US" altLang="zh-CN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  <a:r>
                        <a:rPr lang="en-US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声明水平和竖直移动值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29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scale(</a:t>
                      </a:r>
                      <a:r>
                        <a:rPr lang="en-US" altLang="zh-CN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sx</a:t>
                      </a:r>
                      <a:r>
                        <a:rPr lang="en-US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</a:t>
                      </a:r>
                      <a:r>
                        <a:rPr lang="en-US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声明水平和竖直缩放值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95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rotate(&lt;rotate-angle&gt;, [&lt;cx, cy&gt;])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对于给定的点和旋转角度执行旋转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54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matrix(a, b, c, d, e,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通过一个有</a:t>
                      </a:r>
                      <a:r>
                        <a:rPr lang="en-US" altLang="zh-CN" sz="2400" dirty="0"/>
                        <a:t>6</a:t>
                      </a:r>
                      <a:r>
                        <a:rPr lang="zh-CN" altLang="en-US" sz="2400" dirty="0"/>
                        <a:t>个值的变换矩阵声明一个变换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46011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B082D2D7-8FF4-46FA-8E47-F09E5CFBA997}"/>
              </a:ext>
            </a:extLst>
          </p:cNvPr>
          <p:cNvSpPr txBox="1"/>
          <p:nvPr/>
        </p:nvSpPr>
        <p:spPr>
          <a:xfrm>
            <a:off x="2496671" y="3518506"/>
            <a:ext cx="4194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表：</a:t>
            </a:r>
            <a:r>
              <a:rPr lang="en-US" altLang="zh-CN" sz="2000" b="1" dirty="0">
                <a:latin typeface="Verdana" pitchFamily="34" charset="0"/>
                <a:ea typeface="宋体" pitchFamily="2" charset="-122"/>
              </a:rPr>
              <a:t> transform</a:t>
            </a:r>
            <a:r>
              <a:rPr lang="zh-CN" altLang="en-US" sz="2000" b="1" dirty="0">
                <a:latin typeface="Verdana" pitchFamily="34" charset="0"/>
                <a:ea typeface="宋体" pitchFamily="2" charset="-122"/>
              </a:rPr>
              <a:t>属性的变换函数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923248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zh-CN" altLang="en-US" dirty="0"/>
              <a:t>变换</a:t>
            </a:r>
            <a:r>
              <a:rPr lang="en-US" altLang="zh-CN" dirty="0" err="1"/>
              <a:t>SVG</a:t>
            </a:r>
            <a:r>
              <a:rPr lang="zh-CN" altLang="en-US" dirty="0"/>
              <a:t>元素</a:t>
            </a:r>
            <a:endParaRPr lang="zh-CN" altLang="en-US" sz="3600" b="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4D96224-3326-4F84-BD42-E112D4A25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2630"/>
            <a:ext cx="9144000" cy="34393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1E3A83B-900C-4F09-9FBF-04F70C662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983" y="4924052"/>
            <a:ext cx="5814241" cy="1671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107F2A1-5C3F-4965-91F5-EDC603324C7E}"/>
              </a:ext>
            </a:extLst>
          </p:cNvPr>
          <p:cNvSpPr txBox="1"/>
          <p:nvPr/>
        </p:nvSpPr>
        <p:spPr>
          <a:xfrm>
            <a:off x="815844" y="1651000"/>
            <a:ext cx="2472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Verdana" pitchFamily="34" charset="0"/>
                <a:ea typeface="宋体" pitchFamily="2" charset="-122"/>
              </a:rPr>
              <a:t>变换</a:t>
            </a:r>
            <a:r>
              <a:rPr lang="en-US" altLang="zh-CN" sz="2400" b="1" dirty="0">
                <a:latin typeface="Verdana" pitchFamily="34" charset="0"/>
                <a:ea typeface="宋体" pitchFamily="2" charset="-122"/>
              </a:rPr>
              <a:t>SVG</a:t>
            </a:r>
            <a:r>
              <a:rPr lang="zh-CN" altLang="en-US" sz="2400" b="1" dirty="0">
                <a:latin typeface="Verdana" pitchFamily="34" charset="0"/>
                <a:ea typeface="宋体" pitchFamily="2" charset="-122"/>
              </a:rPr>
              <a:t>元素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FBB080DF-735E-4AE8-BA29-FCADDD81CC70}"/>
              </a:ext>
            </a:extLst>
          </p:cNvPr>
          <p:cNvSpPr/>
          <p:nvPr/>
        </p:nvSpPr>
        <p:spPr bwMode="auto">
          <a:xfrm>
            <a:off x="3646640" y="1659466"/>
            <a:ext cx="5380584" cy="2130505"/>
          </a:xfrm>
          <a:prstGeom prst="wedgeRoundRectCallout">
            <a:avLst>
              <a:gd name="adj1" fmla="val -42127"/>
              <a:gd name="adj2" fmla="val 6784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transform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属性用来对一个元素声明一个或多个变换。</a:t>
            </a:r>
            <a:endParaRPr lang="en-US" altLang="zh-CN" sz="2400" dirty="0">
              <a:latin typeface="Verdana" pitchFamily="34" charset="0"/>
              <a:ea typeface="宋体" pitchFamily="2" charset="-122"/>
            </a:endParaRPr>
          </a:p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它输入一个带有顺序的变换定义列表的</a:t>
            </a: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&lt;transform-list&gt;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值。</a:t>
            </a:r>
            <a:endParaRPr lang="en-US" altLang="zh-CN" sz="2400" dirty="0">
              <a:latin typeface="Verdana" pitchFamily="34" charset="0"/>
              <a:ea typeface="宋体" pitchFamily="2" charset="-122"/>
            </a:endParaRPr>
          </a:p>
          <a:p>
            <a:pPr marL="342900" indent="-3429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每个变换定义由空格或逗号隔开。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538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zh-CN" altLang="en-US" dirty="0"/>
              <a:t>复用内容</a:t>
            </a:r>
            <a:endParaRPr lang="zh-CN" altLang="en-US" sz="3600" b="0" dirty="0"/>
          </a:p>
        </p:txBody>
      </p:sp>
      <p:sp>
        <p:nvSpPr>
          <p:cNvPr id="5" name="圆角矩形 4"/>
          <p:cNvSpPr/>
          <p:nvPr/>
        </p:nvSpPr>
        <p:spPr bwMode="auto">
          <a:xfrm>
            <a:off x="498980" y="2078673"/>
            <a:ext cx="8146040" cy="2094960"/>
          </a:xfrm>
          <a:prstGeom prst="roundRect">
            <a:avLst/>
          </a:prstGeom>
          <a:noFill/>
          <a:ln w="9525" cap="flat" cmpd="sng" algn="ctr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&lt;</a:t>
            </a:r>
            <a:r>
              <a:rPr lang="en-US" altLang="zh-CN" sz="2400" dirty="0" err="1">
                <a:latin typeface="Verdana" pitchFamily="34" charset="0"/>
                <a:ea typeface="宋体" pitchFamily="2" charset="-122"/>
              </a:rPr>
              <a:t>defs</a:t>
            </a: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&gt;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元素用来定义留待将来使用的内容。</a:t>
            </a:r>
            <a:endParaRPr lang="en-US" altLang="zh-CN" sz="2400" dirty="0">
              <a:latin typeface="Verdana" pitchFamily="34" charset="0"/>
              <a:ea typeface="宋体" pitchFamily="2" charset="-122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&lt;use&gt;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元素用于链接到</a:t>
            </a: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&lt;</a:t>
            </a:r>
            <a:r>
              <a:rPr lang="en-US" altLang="zh-CN" sz="2400" dirty="0" err="1">
                <a:latin typeface="Verdana" pitchFamily="34" charset="0"/>
                <a:ea typeface="宋体" pitchFamily="2" charset="-122"/>
              </a:rPr>
              <a:t>defs</a:t>
            </a: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&gt;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定义的内容。</a:t>
            </a:r>
            <a:endParaRPr lang="en-US" altLang="zh-CN" sz="2400" dirty="0">
              <a:latin typeface="Verdana" pitchFamily="34" charset="0"/>
              <a:ea typeface="宋体" pitchFamily="2" charset="-122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借助这两个元素，可以多次复用同一个内容，消除冗余。</a:t>
            </a:r>
            <a:r>
              <a:rPr lang="zh-CN" altLang="en-US" sz="2400" b="1" dirty="0">
                <a:solidFill>
                  <a:srgbClr val="C00000"/>
                </a:solidFill>
                <a:latin typeface="Verdana" pitchFamily="34" charset="0"/>
                <a:ea typeface="宋体" pitchFamily="2" charset="-122"/>
              </a:rPr>
              <a:t>     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53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3.1 </a:t>
            </a:r>
            <a:r>
              <a:rPr lang="en-US" altLang="zh-CN" dirty="0" err="1"/>
              <a:t>SVG</a:t>
            </a:r>
            <a:r>
              <a:rPr lang="zh-CN" altLang="en-US" dirty="0"/>
              <a:t>概述</a:t>
            </a:r>
            <a:endParaRPr lang="zh-CN" altLang="en-US" sz="3600" b="0" dirty="0"/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F5E1A31D-6FA6-4262-B3DD-73A47AB8C7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64740" y="1790542"/>
            <a:ext cx="8062912" cy="466756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b="0" dirty="0" err="1"/>
              <a:t>SVG</a:t>
            </a:r>
            <a:r>
              <a:rPr lang="zh-CN" altLang="en-US" sz="3200" b="0" dirty="0"/>
              <a:t>路径</a:t>
            </a:r>
            <a:endParaRPr lang="en-US" altLang="zh-CN" sz="3200" b="0" dirty="0"/>
          </a:p>
          <a:p>
            <a:pPr eaLnBrk="1" hangingPunct="1"/>
            <a:r>
              <a:rPr lang="zh-CN" altLang="en-US" sz="3200" b="0" dirty="0"/>
              <a:t>使用</a:t>
            </a:r>
            <a:r>
              <a:rPr lang="en-US" altLang="zh-CN" sz="3200" b="0" dirty="0" err="1"/>
              <a:t>SVG</a:t>
            </a:r>
            <a:r>
              <a:rPr lang="zh-CN" altLang="en-US" sz="3200" b="0" dirty="0"/>
              <a:t>文本</a:t>
            </a:r>
            <a:endParaRPr lang="en-US" altLang="zh-CN" sz="3200" b="0" dirty="0"/>
          </a:p>
          <a:p>
            <a:pPr eaLnBrk="1" hangingPunct="1"/>
            <a:r>
              <a:rPr lang="zh-CN" altLang="en-US" sz="3200" b="0" dirty="0"/>
              <a:t>组合场景</a:t>
            </a:r>
            <a:endParaRPr lang="en-US" altLang="zh-CN" sz="3200" b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958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zh-CN" altLang="en-US" dirty="0"/>
              <a:t>复用内容</a:t>
            </a:r>
            <a:endParaRPr lang="zh-CN" altLang="en-US" sz="3600" b="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039D07C-10B3-4D6C-8FD5-93C4BAB9B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5" y="2247432"/>
            <a:ext cx="9144000" cy="435339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7ABBAA3-BDDA-44C9-8459-50910D087E3B}"/>
              </a:ext>
            </a:extLst>
          </p:cNvPr>
          <p:cNvSpPr txBox="1"/>
          <p:nvPr/>
        </p:nvSpPr>
        <p:spPr>
          <a:xfrm>
            <a:off x="815844" y="1651000"/>
            <a:ext cx="1768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Verdana" pitchFamily="34" charset="0"/>
                <a:ea typeface="宋体" pitchFamily="2" charset="-122"/>
              </a:rPr>
              <a:t>复用内容</a:t>
            </a:r>
            <a:endParaRPr lang="zh-CN" altLang="en-US" sz="24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A35671-5836-43AB-8A52-1A3C06A993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07"/>
          <a:stretch/>
        </p:blipFill>
        <p:spPr>
          <a:xfrm>
            <a:off x="3559786" y="2383074"/>
            <a:ext cx="5449990" cy="17907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733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zh-CN" altLang="en-US" dirty="0"/>
              <a:t>图案和渐变</a:t>
            </a:r>
            <a:endParaRPr lang="zh-CN" altLang="en-US" sz="3600" b="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EAA559-E453-4D03-AB9E-8435A636A800}"/>
              </a:ext>
            </a:extLst>
          </p:cNvPr>
          <p:cNvSpPr txBox="1"/>
          <p:nvPr/>
        </p:nvSpPr>
        <p:spPr>
          <a:xfrm>
            <a:off x="832990" y="1587209"/>
            <a:ext cx="7625210" cy="899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图案</a:t>
            </a:r>
            <a:r>
              <a:rPr lang="en-US" altLang="zh-CN" sz="2400" b="1" dirty="0"/>
              <a:t>&lt;pattern&gt;: </a:t>
            </a:r>
            <a:r>
              <a:rPr lang="zh-CN" altLang="en-US" sz="2400" dirty="0"/>
              <a:t>定义坐标、视图显示内容和视图大小。然后添加到模式形状中。</a:t>
            </a:r>
          </a:p>
        </p:txBody>
      </p:sp>
      <p:graphicFrame>
        <p:nvGraphicFramePr>
          <p:cNvPr id="6" name="表格 9">
            <a:extLst>
              <a:ext uri="{FF2B5EF4-FFF2-40B4-BE49-F238E27FC236}">
                <a16:creationId xmlns:a16="http://schemas.microsoft.com/office/drawing/2014/main" id="{CC052E40-5520-4EC4-BFE6-90A35D4AC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160347"/>
              </p:ext>
            </p:extLst>
          </p:nvPr>
        </p:nvGraphicFramePr>
        <p:xfrm>
          <a:off x="165683" y="3006983"/>
          <a:ext cx="8812634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496">
                  <a:extLst>
                    <a:ext uri="{9D8B030D-6E8A-4147-A177-3AD203B41FA5}">
                      <a16:colId xmlns:a16="http://schemas.microsoft.com/office/drawing/2014/main" val="3068347944"/>
                    </a:ext>
                  </a:extLst>
                </a:gridCol>
                <a:gridCol w="5840138">
                  <a:extLst>
                    <a:ext uri="{9D8B030D-6E8A-4147-A177-3AD203B41FA5}">
                      <a16:colId xmlns:a16="http://schemas.microsoft.com/office/drawing/2014/main" val="1865515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71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用于引用这个模式的唯一</a:t>
                      </a:r>
                      <a:r>
                        <a:rPr lang="en-US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。必需的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29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patternUnits</a:t>
                      </a:r>
                      <a:endParaRPr lang="en-US" altLang="zh-CN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值为“</a:t>
                      </a:r>
                      <a:r>
                        <a:rPr lang="en-US" altLang="zh-CN" sz="2400" dirty="0" err="1"/>
                        <a:t>useSpaceOnUse</a:t>
                      </a:r>
                      <a:r>
                        <a:rPr lang="zh-CN" altLang="en-US" sz="2400" dirty="0"/>
                        <a:t>”或“</a:t>
                      </a:r>
                      <a:r>
                        <a:rPr lang="en-US" altLang="zh-CN" sz="2400" dirty="0" err="1"/>
                        <a:t>objectBoundingBox</a:t>
                      </a:r>
                      <a:r>
                        <a:rPr lang="zh-CN" altLang="en-US" sz="2400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95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patternContentUnits</a:t>
                      </a:r>
                      <a:endParaRPr lang="en-US" altLang="zh-CN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值为“</a:t>
                      </a:r>
                      <a:r>
                        <a:rPr lang="en-US" altLang="zh-CN" sz="2400" dirty="0" err="1"/>
                        <a:t>useSpaceOnUse</a:t>
                      </a:r>
                      <a:r>
                        <a:rPr lang="zh-CN" altLang="en-US" sz="2400" dirty="0"/>
                        <a:t>”或“</a:t>
                      </a:r>
                      <a:r>
                        <a:rPr lang="en-US" altLang="zh-CN" sz="2400" dirty="0" err="1"/>
                        <a:t>objectBoundingBox</a:t>
                      </a:r>
                      <a:r>
                        <a:rPr lang="zh-CN" altLang="en-US" sz="2400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54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patternTransform</a:t>
                      </a:r>
                      <a:endParaRPr lang="en-US" altLang="zh-CN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允许整个表达式进行转换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46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viewBox</a:t>
                      </a:r>
                      <a:endParaRPr lang="en-US" altLang="zh-CN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各点“看到”这个</a:t>
                      </a:r>
                      <a:r>
                        <a:rPr lang="en-US" altLang="zh-CN" sz="2400" dirty="0"/>
                        <a:t>SVG</a:t>
                      </a:r>
                      <a:r>
                        <a:rPr lang="zh-CN" altLang="en-US" sz="2400" dirty="0"/>
                        <a:t>绘图区域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52212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53E181D5-56AA-41DA-949A-84007593CB58}"/>
              </a:ext>
            </a:extLst>
          </p:cNvPr>
          <p:cNvSpPr txBox="1"/>
          <p:nvPr/>
        </p:nvSpPr>
        <p:spPr>
          <a:xfrm>
            <a:off x="2852184" y="2615411"/>
            <a:ext cx="4194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表：</a:t>
            </a:r>
            <a:r>
              <a:rPr lang="en-US" altLang="zh-CN" sz="2000" b="1" dirty="0">
                <a:latin typeface="Verdana" pitchFamily="34" charset="0"/>
                <a:ea typeface="宋体" pitchFamily="2" charset="-122"/>
              </a:rPr>
              <a:t> pattern</a:t>
            </a:r>
            <a:r>
              <a:rPr lang="zh-CN" altLang="en-US" sz="2000" b="1" dirty="0">
                <a:latin typeface="Verdana" pitchFamily="34" charset="0"/>
                <a:ea typeface="宋体" pitchFamily="2" charset="-122"/>
              </a:rPr>
              <a:t>元素的属性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312149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zh-CN" altLang="en-US" dirty="0"/>
              <a:t>图案和渐变</a:t>
            </a:r>
            <a:endParaRPr lang="zh-CN" altLang="en-US" sz="3600" b="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EAA559-E453-4D03-AB9E-8435A636A800}"/>
              </a:ext>
            </a:extLst>
          </p:cNvPr>
          <p:cNvSpPr txBox="1"/>
          <p:nvPr/>
        </p:nvSpPr>
        <p:spPr>
          <a:xfrm>
            <a:off x="832990" y="1738211"/>
            <a:ext cx="762521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渐变：</a:t>
            </a:r>
            <a:r>
              <a:rPr lang="zh-CN" altLang="en-US" sz="2400" dirty="0"/>
              <a:t>渐变是一种从一种颜色到另一种颜色的平滑过渡。另外，可以把多个颜色的过渡应用到同一个元素上。</a:t>
            </a:r>
            <a:endParaRPr lang="en-US" altLang="zh-CN" sz="2400" dirty="0"/>
          </a:p>
          <a:p>
            <a:pPr>
              <a:lnSpc>
                <a:spcPts val="3300"/>
              </a:lnSpc>
            </a:pPr>
            <a:endParaRPr lang="en-US" altLang="zh-CN" sz="2400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zh-CN" sz="2400" b="1" dirty="0"/>
              <a:t>SVG</a:t>
            </a:r>
            <a:r>
              <a:rPr lang="zh-CN" altLang="en-US" sz="2400" b="1" dirty="0"/>
              <a:t>渐变</a:t>
            </a:r>
            <a:r>
              <a:rPr lang="zh-CN" altLang="en-US" sz="2400" dirty="0"/>
              <a:t>主要有两种类型：</a:t>
            </a:r>
          </a:p>
          <a:p>
            <a:pPr latinLnBrk="1">
              <a:lnSpc>
                <a:spcPct val="20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     1</a:t>
            </a:r>
            <a:r>
              <a:rPr lang="zh-CN" altLang="en-US" sz="2400" dirty="0">
                <a:solidFill>
                  <a:srgbClr val="C00000"/>
                </a:solidFill>
              </a:rPr>
              <a:t>）</a:t>
            </a:r>
            <a:r>
              <a:rPr lang="en-US" altLang="zh-CN" sz="2400" dirty="0"/>
              <a:t>Linear</a:t>
            </a:r>
          </a:p>
          <a:p>
            <a:pPr latinLnBrk="1"/>
            <a:r>
              <a:rPr lang="en-US" altLang="zh-CN" sz="2400" dirty="0"/>
              <a:t>     </a:t>
            </a:r>
            <a:r>
              <a:rPr lang="en-US" altLang="zh-CN" sz="2400" dirty="0">
                <a:solidFill>
                  <a:srgbClr val="C00000"/>
                </a:solidFill>
              </a:rPr>
              <a:t>2</a:t>
            </a:r>
            <a:r>
              <a:rPr lang="zh-CN" altLang="en-US" sz="2400" dirty="0">
                <a:solidFill>
                  <a:srgbClr val="C00000"/>
                </a:solidFill>
              </a:rPr>
              <a:t>）</a:t>
            </a:r>
            <a:r>
              <a:rPr lang="en-US" altLang="zh-CN" sz="2400" dirty="0"/>
              <a:t>Radial</a:t>
            </a:r>
          </a:p>
        </p:txBody>
      </p:sp>
    </p:spTree>
    <p:extLst>
      <p:ext uri="{BB962C8B-B14F-4D97-AF65-F5344CB8AC3E}">
        <p14:creationId xmlns:p14="http://schemas.microsoft.com/office/powerpoint/2010/main" val="38757154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zh-CN" altLang="en-US" dirty="0"/>
              <a:t>图案和渐变</a:t>
            </a:r>
            <a:endParaRPr lang="zh-CN" altLang="en-US" sz="3600" b="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EAA559-E453-4D03-AB9E-8435A636A800}"/>
              </a:ext>
            </a:extLst>
          </p:cNvPr>
          <p:cNvSpPr txBox="1"/>
          <p:nvPr/>
        </p:nvSpPr>
        <p:spPr>
          <a:xfrm>
            <a:off x="832989" y="1651000"/>
            <a:ext cx="7625211" cy="192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1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SVG</a:t>
            </a:r>
            <a:r>
              <a:rPr lang="zh-CN" altLang="en-US" sz="2400" b="1" dirty="0"/>
              <a:t>线性渐变</a:t>
            </a:r>
            <a:r>
              <a:rPr lang="zh-CN" altLang="en-US" sz="2400" dirty="0"/>
              <a:t>：用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linearGradient</a:t>
            </a:r>
            <a:r>
              <a:rPr lang="en-US" altLang="zh-CN" sz="2400" dirty="0"/>
              <a:t>&gt;</a:t>
            </a:r>
            <a:r>
              <a:rPr lang="zh-CN" altLang="en-US" sz="2400" dirty="0"/>
              <a:t>元素定义。</a:t>
            </a:r>
          </a:p>
          <a:p>
            <a:pPr marL="342900" indent="-342900" latinLnBrk="1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&lt;</a:t>
            </a:r>
            <a:r>
              <a:rPr lang="en-US" altLang="zh-CN" sz="2400" dirty="0" err="1"/>
              <a:t>linearGradient</a:t>
            </a:r>
            <a:r>
              <a:rPr lang="en-US" altLang="zh-CN" sz="2400" dirty="0"/>
              <a:t>&gt;</a:t>
            </a:r>
            <a:r>
              <a:rPr lang="zh-CN" altLang="en-US" sz="2400" dirty="0"/>
              <a:t>标签必须嵌套在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defs</a:t>
            </a:r>
            <a:r>
              <a:rPr lang="en-US" altLang="zh-CN" sz="2400" dirty="0"/>
              <a:t>&gt;</a:t>
            </a:r>
            <a:r>
              <a:rPr lang="zh-CN" altLang="en-US" sz="2400" dirty="0"/>
              <a:t>的内部。</a:t>
            </a:r>
            <a:endParaRPr lang="en-US" altLang="zh-CN" sz="2400" dirty="0"/>
          </a:p>
          <a:p>
            <a:pPr marL="342900" indent="-342900" latinLnBrk="1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线性渐变可以定义为水平，垂直或角渐变：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B2BB5E9-C815-46B8-85AF-C538C2953B04}"/>
              </a:ext>
            </a:extLst>
          </p:cNvPr>
          <p:cNvSpPr txBox="1"/>
          <p:nvPr/>
        </p:nvSpPr>
        <p:spPr>
          <a:xfrm>
            <a:off x="1199625" y="3624272"/>
            <a:ext cx="7680308" cy="1682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/>
              <a:t>当</a:t>
            </a:r>
            <a:r>
              <a:rPr lang="en-US" altLang="zh-CN" sz="2400" dirty="0" err="1"/>
              <a:t>y1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y2</a:t>
            </a:r>
            <a:r>
              <a:rPr lang="zh-CN" altLang="en-US" sz="2400" dirty="0"/>
              <a:t>相等，而</a:t>
            </a:r>
            <a:r>
              <a:rPr lang="en-US" altLang="zh-CN" sz="2400" dirty="0" err="1"/>
              <a:t>x1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x2</a:t>
            </a:r>
            <a:r>
              <a:rPr lang="zh-CN" altLang="en-US" sz="2400" dirty="0"/>
              <a:t>不同时，可创建水平渐变；</a:t>
            </a:r>
          </a:p>
          <a:p>
            <a:pPr marL="342900" indent="-342900" latinLnBrk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/>
              <a:t>当</a:t>
            </a:r>
            <a:r>
              <a:rPr lang="en-US" altLang="zh-CN" sz="2400" dirty="0" err="1"/>
              <a:t>x1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x2</a:t>
            </a:r>
            <a:r>
              <a:rPr lang="zh-CN" altLang="en-US" sz="2400" dirty="0"/>
              <a:t>相等，而</a:t>
            </a:r>
            <a:r>
              <a:rPr lang="en-US" altLang="zh-CN" sz="2400" dirty="0" err="1"/>
              <a:t>y1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y2</a:t>
            </a:r>
            <a:r>
              <a:rPr lang="zh-CN" altLang="en-US" sz="2400" dirty="0"/>
              <a:t>不同时，可创建垂直渐变；</a:t>
            </a:r>
          </a:p>
          <a:p>
            <a:pPr marL="342900" indent="-342900" latinLnBrk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/>
              <a:t>当</a:t>
            </a:r>
            <a:r>
              <a:rPr lang="en-US" altLang="zh-CN" sz="2400" dirty="0" err="1"/>
              <a:t>x1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x2</a:t>
            </a:r>
            <a:r>
              <a:rPr lang="zh-CN" altLang="en-US" sz="2400" dirty="0"/>
              <a:t>不同，且</a:t>
            </a:r>
            <a:r>
              <a:rPr lang="en-US" altLang="zh-CN" sz="2400" dirty="0" err="1"/>
              <a:t>y1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y2</a:t>
            </a:r>
            <a:r>
              <a:rPr lang="zh-CN" altLang="en-US" sz="2400" dirty="0"/>
              <a:t>不同时，可创建角形渐变。</a:t>
            </a:r>
          </a:p>
        </p:txBody>
      </p:sp>
    </p:spTree>
    <p:extLst>
      <p:ext uri="{BB962C8B-B14F-4D97-AF65-F5344CB8AC3E}">
        <p14:creationId xmlns:p14="http://schemas.microsoft.com/office/powerpoint/2010/main" val="34932527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zh-CN" altLang="en-US" dirty="0"/>
              <a:t>图案和渐变</a:t>
            </a:r>
            <a:endParaRPr lang="zh-CN" altLang="en-US" sz="3600" b="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EAA559-E453-4D03-AB9E-8435A636A800}"/>
              </a:ext>
            </a:extLst>
          </p:cNvPr>
          <p:cNvSpPr txBox="1"/>
          <p:nvPr/>
        </p:nvSpPr>
        <p:spPr>
          <a:xfrm>
            <a:off x="832989" y="1651000"/>
            <a:ext cx="7625211" cy="639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1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&lt;</a:t>
            </a:r>
            <a:r>
              <a:rPr lang="en-US" altLang="zh-CN" sz="2400" b="1" dirty="0" err="1"/>
              <a:t>linearGradient</a:t>
            </a:r>
            <a:r>
              <a:rPr lang="en-US" altLang="zh-CN" sz="2400" b="1" dirty="0"/>
              <a:t>&gt;</a:t>
            </a:r>
            <a:r>
              <a:rPr lang="zh-CN" altLang="en-US" sz="2400" b="1" dirty="0"/>
              <a:t>标签</a:t>
            </a:r>
            <a:endParaRPr lang="en-US" altLang="zh-CN" sz="24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3439CB-ABCE-4B38-B3C8-A3B4400DC871}"/>
              </a:ext>
            </a:extLst>
          </p:cNvPr>
          <p:cNvSpPr txBox="1"/>
          <p:nvPr/>
        </p:nvSpPr>
        <p:spPr>
          <a:xfrm>
            <a:off x="1140904" y="2503641"/>
            <a:ext cx="7191462" cy="2584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/>
              <a:t>id</a:t>
            </a:r>
            <a:r>
              <a:rPr lang="zh-CN" altLang="en-US" sz="2400" dirty="0"/>
              <a:t>属性可为渐变定义一个唯一的名称。</a:t>
            </a:r>
          </a:p>
          <a:p>
            <a:pPr marL="342900" indent="-342900" latinLnBrk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x1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x2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y1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y2</a:t>
            </a:r>
            <a:r>
              <a:rPr lang="zh-CN" altLang="en-US" sz="2400" dirty="0"/>
              <a:t>属性定义渐变开始和结束位置。</a:t>
            </a:r>
            <a:endParaRPr lang="en-US" altLang="zh-CN" sz="2400" dirty="0"/>
          </a:p>
          <a:p>
            <a:pPr marL="342900" indent="-342900" latinLnBrk="1">
              <a:lnSpc>
                <a:spcPts val="12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zh-CN" altLang="en-US" sz="2400" dirty="0"/>
          </a:p>
          <a:p>
            <a:pPr marL="342900" indent="-342900" latinLnBrk="1">
              <a:lnSpc>
                <a:spcPts val="33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/>
              <a:t>渐变的颜色范围可由两种或多种颜色组成。每种颜色通过一个</a:t>
            </a:r>
            <a:r>
              <a:rPr lang="en-US" altLang="zh-CN" sz="2400" b="1" dirty="0">
                <a:solidFill>
                  <a:srgbClr val="C00000"/>
                </a:solidFill>
              </a:rPr>
              <a:t>&lt;stop&gt;</a:t>
            </a:r>
            <a:r>
              <a:rPr lang="zh-CN" altLang="en-US" sz="2400" b="1" dirty="0">
                <a:solidFill>
                  <a:srgbClr val="C00000"/>
                </a:solidFill>
              </a:rPr>
              <a:t>标签</a:t>
            </a:r>
            <a:r>
              <a:rPr lang="zh-CN" altLang="en-US" sz="2400" dirty="0"/>
              <a:t>来规定。</a:t>
            </a:r>
            <a:r>
              <a:rPr lang="en-US" altLang="zh-CN" sz="2400" b="1" dirty="0">
                <a:solidFill>
                  <a:srgbClr val="C00000"/>
                </a:solidFill>
              </a:rPr>
              <a:t>offset</a:t>
            </a:r>
            <a:r>
              <a:rPr lang="zh-CN" altLang="en-US" sz="2400" b="1" dirty="0">
                <a:solidFill>
                  <a:srgbClr val="C00000"/>
                </a:solidFill>
              </a:rPr>
              <a:t>属性</a:t>
            </a:r>
            <a:r>
              <a:rPr lang="zh-CN" altLang="en-US" sz="2400" dirty="0"/>
              <a:t>用来定义渐变的开始和结束位置。</a:t>
            </a:r>
          </a:p>
        </p:txBody>
      </p:sp>
    </p:spTree>
    <p:extLst>
      <p:ext uri="{BB962C8B-B14F-4D97-AF65-F5344CB8AC3E}">
        <p14:creationId xmlns:p14="http://schemas.microsoft.com/office/powerpoint/2010/main" val="14284684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zh-CN" altLang="en-US" dirty="0"/>
              <a:t>图案和渐变</a:t>
            </a:r>
            <a:endParaRPr lang="zh-CN" altLang="en-US" sz="3600" b="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EAA559-E453-4D03-AB9E-8435A636A800}"/>
              </a:ext>
            </a:extLst>
          </p:cNvPr>
          <p:cNvSpPr txBox="1"/>
          <p:nvPr/>
        </p:nvSpPr>
        <p:spPr>
          <a:xfrm>
            <a:off x="832989" y="1651000"/>
            <a:ext cx="7625211" cy="169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1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SVG </a:t>
            </a:r>
            <a:r>
              <a:rPr lang="zh-CN" altLang="en-US" sz="2400" b="1" dirty="0"/>
              <a:t>放射性渐变</a:t>
            </a:r>
            <a:r>
              <a:rPr lang="zh-CN" altLang="en-US" sz="2400" dirty="0"/>
              <a:t>：用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radialGradient</a:t>
            </a:r>
            <a:r>
              <a:rPr lang="en-US" altLang="zh-CN" sz="2400" dirty="0"/>
              <a:t>&gt;</a:t>
            </a:r>
            <a:r>
              <a:rPr lang="zh-CN" altLang="en-US" sz="2400" dirty="0"/>
              <a:t>元素定义。</a:t>
            </a:r>
            <a:endParaRPr lang="en-US" altLang="zh-CN" sz="2400" dirty="0"/>
          </a:p>
          <a:p>
            <a:pPr latinLnBrk="1">
              <a:lnSpc>
                <a:spcPts val="1200"/>
              </a:lnSpc>
            </a:pPr>
            <a:endParaRPr lang="zh-CN" altLang="en-US" sz="2400" dirty="0"/>
          </a:p>
          <a:p>
            <a:pPr marL="342900" indent="-342900" latinLnBrk="1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&lt;</a:t>
            </a:r>
            <a:r>
              <a:rPr lang="en-US" altLang="zh-CN" sz="2400" dirty="0" err="1"/>
              <a:t>radialGradient</a:t>
            </a:r>
            <a:r>
              <a:rPr lang="en-US" altLang="zh-CN" sz="2400" dirty="0"/>
              <a:t>&gt;</a:t>
            </a:r>
            <a:r>
              <a:rPr lang="zh-CN" altLang="en-US" sz="2400" dirty="0"/>
              <a:t>标签的使用方式与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linearGradient</a:t>
            </a:r>
            <a:r>
              <a:rPr lang="en-US" altLang="zh-CN" sz="2400" dirty="0"/>
              <a:t>&gt;</a:t>
            </a:r>
            <a:r>
              <a:rPr lang="zh-CN" altLang="en-US" sz="2400" dirty="0"/>
              <a:t>标签类似，只有渐变位置不同：</a:t>
            </a:r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B2BB5E9-C815-46B8-85AF-C538C2953B04}"/>
              </a:ext>
            </a:extLst>
          </p:cNvPr>
          <p:cNvSpPr txBox="1"/>
          <p:nvPr/>
        </p:nvSpPr>
        <p:spPr>
          <a:xfrm>
            <a:off x="1199625" y="3512242"/>
            <a:ext cx="7258575" cy="1128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 latinLnBrk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  <a:defRPr sz="2400"/>
            </a:lvl1pPr>
          </a:lstStyle>
          <a:p>
            <a:r>
              <a:rPr lang="en-US" altLang="zh-CN" dirty="0"/>
              <a:t>cx</a:t>
            </a:r>
            <a:r>
              <a:rPr lang="zh-CN" altLang="en-US" dirty="0"/>
              <a:t>，</a:t>
            </a:r>
            <a:r>
              <a:rPr lang="en-US" altLang="zh-CN" dirty="0"/>
              <a:t>cy</a:t>
            </a:r>
            <a:r>
              <a:rPr lang="zh-CN" altLang="en-US" dirty="0"/>
              <a:t>和 </a:t>
            </a:r>
            <a:r>
              <a:rPr lang="en-US" altLang="zh-CN" dirty="0"/>
              <a:t>r </a:t>
            </a:r>
            <a:r>
              <a:rPr lang="zh-CN" altLang="en-US" dirty="0"/>
              <a:t>属性定义的最外层圆和 </a:t>
            </a:r>
            <a:r>
              <a:rPr lang="en-US" altLang="zh-CN" dirty="0" err="1"/>
              <a:t>fx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fy</a:t>
            </a:r>
            <a:r>
              <a:rPr lang="en-US" altLang="zh-CN" dirty="0"/>
              <a:t> </a:t>
            </a:r>
            <a:r>
              <a:rPr lang="zh-CN" altLang="en-US" dirty="0"/>
              <a:t>定义的最内层圆。</a:t>
            </a:r>
          </a:p>
        </p:txBody>
      </p:sp>
    </p:spTree>
    <p:extLst>
      <p:ext uri="{BB962C8B-B14F-4D97-AF65-F5344CB8AC3E}">
        <p14:creationId xmlns:p14="http://schemas.microsoft.com/office/powerpoint/2010/main" val="31387144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zh-CN" altLang="en-US"/>
              <a:t>图案和渐变</a:t>
            </a:r>
            <a:endParaRPr lang="zh-CN" altLang="en-US" sz="3600" b="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E913D6B-6A82-416C-A077-F1EEE9C4D70A}"/>
              </a:ext>
            </a:extLst>
          </p:cNvPr>
          <p:cNvGrpSpPr/>
          <p:nvPr/>
        </p:nvGrpSpPr>
        <p:grpSpPr>
          <a:xfrm>
            <a:off x="67111" y="1894378"/>
            <a:ext cx="9076889" cy="4706447"/>
            <a:chOff x="67111" y="1894378"/>
            <a:chExt cx="9076889" cy="470644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7093617-6548-4D62-BA25-13AB2DB27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111" y="1897554"/>
              <a:ext cx="8506438" cy="4703271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6E9EA0E-75E9-4F67-B236-49BEF5C04A01}"/>
                </a:ext>
              </a:extLst>
            </p:cNvPr>
            <p:cNvSpPr/>
            <p:nvPr/>
          </p:nvSpPr>
          <p:spPr bwMode="auto">
            <a:xfrm>
              <a:off x="8573549" y="1894378"/>
              <a:ext cx="570451" cy="4703271"/>
            </a:xfrm>
            <a:prstGeom prst="rect">
              <a:avLst/>
            </a:prstGeom>
            <a:solidFill>
              <a:srgbClr val="282923"/>
            </a:solidFill>
            <a:ln w="9525" cap="flat" cmpd="sng" algn="ctr">
              <a:solidFill>
                <a:srgbClr val="28292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50FCDF9F-0C5C-444D-BA39-D7E4F8FCC7C1}"/>
              </a:ext>
            </a:extLst>
          </p:cNvPr>
          <p:cNvSpPr txBox="1"/>
          <p:nvPr/>
        </p:nvSpPr>
        <p:spPr>
          <a:xfrm>
            <a:off x="832990" y="1440973"/>
            <a:ext cx="3624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Verdana" pitchFamily="34" charset="0"/>
                <a:ea typeface="宋体" pitchFamily="2" charset="-122"/>
              </a:rPr>
              <a:t>为矩形和圆形添加纹理</a:t>
            </a:r>
            <a:endParaRPr lang="zh-CN" altLang="en-US" sz="2400" b="1" dirty="0"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412174E-0CF6-405C-B97B-00AE0AA9CF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707"/>
          <a:stretch/>
        </p:blipFill>
        <p:spPr>
          <a:xfrm>
            <a:off x="4691063" y="1671805"/>
            <a:ext cx="4258276" cy="16478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76501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en-US" altLang="zh-CN" dirty="0" err="1"/>
              <a:t>SVG</a:t>
            </a:r>
            <a:r>
              <a:rPr lang="zh-CN" altLang="en-US" dirty="0"/>
              <a:t>路径</a:t>
            </a:r>
            <a:endParaRPr lang="zh-CN" altLang="en-US" sz="3600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838614" y="1795625"/>
            <a:ext cx="4927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&lt;path&gt;</a:t>
            </a:r>
            <a:r>
              <a:rPr lang="zh-CN" altLang="en-US" sz="2400" b="1" dirty="0"/>
              <a:t>元素</a:t>
            </a:r>
            <a:r>
              <a:rPr lang="zh-CN" altLang="en-US" sz="2400" dirty="0"/>
              <a:t>用于定义一个路径。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76C33B-0D7C-44E1-9775-731EB784D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3837"/>
            <a:ext cx="9144000" cy="9180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25A86EF-6156-4F50-923E-64372DBDE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648" y="4419417"/>
            <a:ext cx="5876925" cy="19907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E85D0891-E317-4238-A864-B8AE11F0E78C}"/>
              </a:ext>
            </a:extLst>
          </p:cNvPr>
          <p:cNvSpPr/>
          <p:nvPr/>
        </p:nvSpPr>
        <p:spPr bwMode="auto">
          <a:xfrm>
            <a:off x="1094470" y="2449361"/>
            <a:ext cx="1522893" cy="918071"/>
          </a:xfrm>
          <a:prstGeom prst="wedgeRoundRectCallout">
            <a:avLst>
              <a:gd name="adj1" fmla="val -19180"/>
              <a:gd name="adj2" fmla="val 6981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d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属性代表数据。</a:t>
            </a:r>
            <a:endParaRPr lang="en-US" altLang="zh-CN" sz="2400" dirty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3BF3E00F-8A09-4E19-A041-B4CDE2E17C6F}"/>
              </a:ext>
            </a:extLst>
          </p:cNvPr>
          <p:cNvSpPr/>
          <p:nvPr/>
        </p:nvSpPr>
        <p:spPr bwMode="auto">
          <a:xfrm>
            <a:off x="2874335" y="2449360"/>
            <a:ext cx="5401698" cy="918071"/>
          </a:xfrm>
          <a:prstGeom prst="wedgeRoundRectCallout">
            <a:avLst>
              <a:gd name="adj1" fmla="val -25181"/>
              <a:gd name="adj2" fmla="val 6798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d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属性的值是一系列绘制路径的命令；每条命令都可能带有坐标参数。</a:t>
            </a:r>
            <a:endParaRPr lang="en-US" altLang="zh-CN" sz="2400" dirty="0"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995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en-US" altLang="zh-CN" dirty="0" err="1"/>
              <a:t>SVG</a:t>
            </a:r>
            <a:r>
              <a:rPr lang="zh-CN" altLang="en-US" dirty="0"/>
              <a:t>路径</a:t>
            </a:r>
            <a:endParaRPr lang="zh-CN" altLang="en-US" sz="3600" b="0" dirty="0"/>
          </a:p>
        </p:txBody>
      </p:sp>
      <p:sp>
        <p:nvSpPr>
          <p:cNvPr id="10" name="圆角矩形 4">
            <a:extLst>
              <a:ext uri="{FF2B5EF4-FFF2-40B4-BE49-F238E27FC236}">
                <a16:creationId xmlns:a16="http://schemas.microsoft.com/office/drawing/2014/main" id="{54EFA026-7386-4B75-927E-B09101D5040E}"/>
              </a:ext>
            </a:extLst>
          </p:cNvPr>
          <p:cNvSpPr/>
          <p:nvPr/>
        </p:nvSpPr>
        <p:spPr bwMode="auto">
          <a:xfrm>
            <a:off x="571500" y="1720122"/>
            <a:ext cx="8001000" cy="4806513"/>
          </a:xfrm>
          <a:prstGeom prst="roundRect">
            <a:avLst/>
          </a:prstGeom>
          <a:noFill/>
          <a:ln w="9525" cap="flat" cmpd="sng" algn="ctr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AB12C0-F78B-4B22-B795-83ABBC528B7B}"/>
              </a:ext>
            </a:extLst>
          </p:cNvPr>
          <p:cNvSpPr txBox="1"/>
          <p:nvPr/>
        </p:nvSpPr>
        <p:spPr>
          <a:xfrm>
            <a:off x="1212697" y="2282108"/>
            <a:ext cx="5478616" cy="4288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1">
              <a:lnSpc>
                <a:spcPts val="33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M = </a:t>
            </a:r>
            <a:r>
              <a:rPr lang="en-US" altLang="zh-CN" sz="2400" dirty="0" err="1"/>
              <a:t>moveto</a:t>
            </a:r>
            <a:endParaRPr lang="en-US" altLang="zh-CN" sz="2400" dirty="0"/>
          </a:p>
          <a:p>
            <a:pPr marL="342900" indent="-342900" latinLnBrk="1">
              <a:lnSpc>
                <a:spcPts val="33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L = </a:t>
            </a:r>
            <a:r>
              <a:rPr lang="en-US" altLang="zh-CN" sz="2400" dirty="0" err="1"/>
              <a:t>lineto</a:t>
            </a:r>
            <a:endParaRPr lang="en-US" altLang="zh-CN" sz="2400" dirty="0"/>
          </a:p>
          <a:p>
            <a:pPr marL="342900" indent="-342900" latinLnBrk="1">
              <a:lnSpc>
                <a:spcPts val="33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H = horizontal </a:t>
            </a:r>
            <a:r>
              <a:rPr lang="en-US" altLang="zh-CN" sz="2400" dirty="0" err="1"/>
              <a:t>lineto</a:t>
            </a:r>
            <a:endParaRPr lang="en-US" altLang="zh-CN" sz="2400" dirty="0"/>
          </a:p>
          <a:p>
            <a:pPr marL="342900" indent="-342900" latinLnBrk="1">
              <a:lnSpc>
                <a:spcPts val="33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V = vertical </a:t>
            </a:r>
            <a:r>
              <a:rPr lang="en-US" altLang="zh-CN" sz="2400" dirty="0" err="1"/>
              <a:t>lineto</a:t>
            </a:r>
            <a:endParaRPr lang="en-US" altLang="zh-CN" sz="2400" dirty="0"/>
          </a:p>
          <a:p>
            <a:pPr marL="342900" indent="-342900" latinLnBrk="1">
              <a:lnSpc>
                <a:spcPts val="33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C = </a:t>
            </a:r>
            <a:r>
              <a:rPr lang="en-US" altLang="zh-CN" sz="2400" dirty="0" err="1"/>
              <a:t>curveto</a:t>
            </a:r>
            <a:endParaRPr lang="en-US" altLang="zh-CN" sz="2400" dirty="0"/>
          </a:p>
          <a:p>
            <a:pPr marL="342900" indent="-342900" latinLnBrk="1">
              <a:lnSpc>
                <a:spcPts val="33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S = smooth </a:t>
            </a:r>
            <a:r>
              <a:rPr lang="en-US" altLang="zh-CN" sz="2400" dirty="0" err="1"/>
              <a:t>curveto</a:t>
            </a:r>
            <a:endParaRPr lang="en-US" altLang="zh-CN" sz="2400" dirty="0"/>
          </a:p>
          <a:p>
            <a:pPr marL="342900" indent="-342900" latinLnBrk="1">
              <a:lnSpc>
                <a:spcPts val="33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Q = quadratic </a:t>
            </a:r>
            <a:r>
              <a:rPr lang="en-US" altLang="zh-CN" sz="2400" dirty="0" err="1"/>
              <a:t>Bézier</a:t>
            </a:r>
            <a:r>
              <a:rPr lang="en-US" altLang="zh-CN" sz="2400" dirty="0"/>
              <a:t> curve</a:t>
            </a:r>
          </a:p>
          <a:p>
            <a:pPr marL="342900" indent="-342900" latinLnBrk="1">
              <a:lnSpc>
                <a:spcPts val="33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T = smooth quadratic </a:t>
            </a:r>
            <a:r>
              <a:rPr lang="en-US" altLang="zh-CN" sz="2400" dirty="0" err="1"/>
              <a:t>Bézier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curveto</a:t>
            </a:r>
            <a:endParaRPr lang="en-US" altLang="zh-CN" sz="2400" dirty="0"/>
          </a:p>
          <a:p>
            <a:pPr marL="342900" indent="-342900" latinLnBrk="1">
              <a:lnSpc>
                <a:spcPts val="33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A = elliptical Arc</a:t>
            </a:r>
          </a:p>
          <a:p>
            <a:pPr marL="342900" indent="-342900" latinLnBrk="1">
              <a:lnSpc>
                <a:spcPts val="33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Z = </a:t>
            </a:r>
            <a:r>
              <a:rPr lang="en-US" altLang="zh-CN" sz="2400" dirty="0" err="1"/>
              <a:t>closepath</a:t>
            </a:r>
            <a:endParaRPr lang="en-US" altLang="zh-CN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B18EFA0-7691-4BAE-8DE2-214838A2A151}"/>
              </a:ext>
            </a:extLst>
          </p:cNvPr>
          <p:cNvSpPr txBox="1"/>
          <p:nvPr/>
        </p:nvSpPr>
        <p:spPr>
          <a:xfrm>
            <a:off x="802908" y="1812329"/>
            <a:ext cx="4838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下面的命令可用于路径数据</a:t>
            </a:r>
            <a:r>
              <a:rPr lang="en-US" altLang="zh-CN" sz="2400" dirty="0"/>
              <a:t>:</a:t>
            </a:r>
            <a:r>
              <a:rPr lang="zh-CN" altLang="en-US" sz="2400" b="1" dirty="0">
                <a:solidFill>
                  <a:srgbClr val="C00000"/>
                </a:solidFill>
                <a:latin typeface="Verdana" pitchFamily="34" charset="0"/>
                <a:ea typeface="宋体" pitchFamily="2" charset="-122"/>
              </a:rPr>
              <a:t>     </a:t>
            </a:r>
            <a:endParaRPr lang="zh-CN" altLang="en-US" sz="2400" dirty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0CDEE499-91C8-4633-9525-2994208F0864}"/>
              </a:ext>
            </a:extLst>
          </p:cNvPr>
          <p:cNvSpPr/>
          <p:nvPr/>
        </p:nvSpPr>
        <p:spPr bwMode="auto">
          <a:xfrm>
            <a:off x="5400646" y="2913254"/>
            <a:ext cx="3057554" cy="1728133"/>
          </a:xfrm>
          <a:prstGeom prst="wedgeRoundRectCallout">
            <a:avLst>
              <a:gd name="adj1" fmla="val -67856"/>
              <a:gd name="adj2" fmla="val -2245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C00000"/>
                </a:solidFill>
              </a:rPr>
              <a:t>注意：</a:t>
            </a:r>
            <a:r>
              <a:rPr lang="zh-CN" altLang="en-US" sz="2400" dirty="0"/>
              <a:t>左边所有命令均允许小写字母。大写表示绝对定位，小写表示相对定位。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48412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SVG</a:t>
            </a:r>
            <a:r>
              <a:rPr lang="zh-CN" altLang="en-US" dirty="0"/>
              <a:t>路径</a:t>
            </a:r>
            <a:endParaRPr lang="zh-CN" altLang="en-US" sz="3600" b="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0FCDF9F-0C5C-444D-BA39-D7E4F8FCC7C1}"/>
              </a:ext>
            </a:extLst>
          </p:cNvPr>
          <p:cNvSpPr txBox="1"/>
          <p:nvPr/>
        </p:nvSpPr>
        <p:spPr>
          <a:xfrm>
            <a:off x="832990" y="1466140"/>
            <a:ext cx="3400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Verdana" pitchFamily="34" charset="0"/>
                <a:ea typeface="宋体" pitchFamily="2" charset="-122"/>
              </a:rPr>
              <a:t>SVG</a:t>
            </a:r>
            <a:r>
              <a:rPr lang="zh-CN" altLang="en-US" sz="2400" b="1" dirty="0">
                <a:latin typeface="Verdana" pitchFamily="34" charset="0"/>
                <a:ea typeface="宋体" pitchFamily="2" charset="-122"/>
              </a:rPr>
              <a:t>路径定义的树冠</a:t>
            </a:r>
            <a:endParaRPr lang="zh-CN" altLang="en-US" sz="2400" b="1" dirty="0">
              <a:latin typeface="+mn-ea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A15E324-3D4F-4D71-9405-76DC3DBCB760}"/>
              </a:ext>
            </a:extLst>
          </p:cNvPr>
          <p:cNvGrpSpPr/>
          <p:nvPr/>
        </p:nvGrpSpPr>
        <p:grpSpPr>
          <a:xfrm>
            <a:off x="0" y="1902638"/>
            <a:ext cx="9144000" cy="4698187"/>
            <a:chOff x="0" y="1843556"/>
            <a:chExt cx="9144000" cy="4757269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4C674B58-1706-46CB-9AAB-0F41FA1E4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846731"/>
              <a:ext cx="8311010" cy="4754094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15A8261-2FB8-44EE-9973-8902BA411FB0}"/>
                </a:ext>
              </a:extLst>
            </p:cNvPr>
            <p:cNvSpPr/>
            <p:nvPr/>
          </p:nvSpPr>
          <p:spPr bwMode="auto">
            <a:xfrm>
              <a:off x="8311010" y="1843556"/>
              <a:ext cx="832990" cy="4754094"/>
            </a:xfrm>
            <a:prstGeom prst="rect">
              <a:avLst/>
            </a:prstGeom>
            <a:solidFill>
              <a:srgbClr val="282923"/>
            </a:solidFill>
            <a:ln w="9525" cap="flat" cmpd="sng" algn="ctr">
              <a:solidFill>
                <a:srgbClr val="28292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7EB2DAC7-4EBB-4E9B-9A13-CBD6078A8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288" y="3858192"/>
            <a:ext cx="5953125" cy="18764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59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BEC44A-2F7E-45E3-B435-61538C53F3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DBE4D6-8684-4AB4-B682-97D59EB7DE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11B6F4-07B4-4303-85BD-0751D45E3FDB}"/>
              </a:ext>
            </a:extLst>
          </p:cNvPr>
          <p:cNvSpPr txBox="1"/>
          <p:nvPr/>
        </p:nvSpPr>
        <p:spPr>
          <a:xfrm>
            <a:off x="536895" y="817011"/>
            <a:ext cx="501932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3800" b="1" dirty="0">
                <a:latin typeface="+mn-ea"/>
              </a:rPr>
              <a:t>常用的栅格文件格式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1725FDB-8504-4EAF-A95F-842E660F0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050253"/>
              </p:ext>
            </p:extLst>
          </p:nvPr>
        </p:nvGraphicFramePr>
        <p:xfrm>
          <a:off x="-8389" y="2141578"/>
          <a:ext cx="91440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6000">
                  <a:extLst>
                    <a:ext uri="{9D8B030D-6E8A-4147-A177-3AD203B41FA5}">
                      <a16:colId xmlns:a16="http://schemas.microsoft.com/office/drawing/2014/main" val="3138364766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1890216265"/>
                    </a:ext>
                  </a:extLst>
                </a:gridCol>
                <a:gridCol w="2556000">
                  <a:extLst>
                    <a:ext uri="{9D8B030D-6E8A-4147-A177-3AD203B41FA5}">
                      <a16:colId xmlns:a16="http://schemas.microsoft.com/office/drawing/2014/main" val="2791188690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200902693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栅格文件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矢量文件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42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文件格式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文件命名规则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文件格式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文件命名规则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466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</a:rPr>
                        <a:t>TIFF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</a:rPr>
                        <a:t>.</a:t>
                      </a:r>
                      <a:r>
                        <a:rPr lang="en-US" altLang="zh-CN" sz="2400" dirty="0" err="1">
                          <a:latin typeface="+mn-lt"/>
                        </a:rPr>
                        <a:t>tif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</a:rPr>
                        <a:t>AutoCAD </a:t>
                      </a:r>
                      <a:r>
                        <a:rPr lang="en-US" altLang="zh-CN" sz="2400" dirty="0" err="1">
                          <a:latin typeface="+mn-lt"/>
                        </a:rPr>
                        <a:t>DXF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</a:rPr>
                        <a:t>.</a:t>
                      </a:r>
                      <a:r>
                        <a:rPr lang="en-US" altLang="zh-CN" sz="2400" dirty="0" err="1">
                          <a:latin typeface="+mn-lt"/>
                        </a:rPr>
                        <a:t>dxf</a:t>
                      </a:r>
                      <a:r>
                        <a:rPr lang="en-US" altLang="zh-CN" sz="2400" dirty="0">
                          <a:latin typeface="+mn-lt"/>
                        </a:rPr>
                        <a:t> / .dwg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362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</a:rPr>
                        <a:t>JFIF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</a:rPr>
                        <a:t>.jpg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</a:rPr>
                        <a:t>MapInfo TAB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</a:rPr>
                        <a:t>.tab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09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+mn-lt"/>
                        </a:rPr>
                        <a:t>ERDAS</a:t>
                      </a:r>
                      <a:r>
                        <a:rPr lang="en-US" altLang="zh-CN" sz="2400" dirty="0">
                          <a:latin typeface="+mn-lt"/>
                        </a:rPr>
                        <a:t> Imagine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</a:rPr>
                        <a:t>.</a:t>
                      </a:r>
                      <a:r>
                        <a:rPr lang="en-US" altLang="zh-CN" sz="2400" dirty="0" err="1">
                          <a:latin typeface="+mn-lt"/>
                        </a:rPr>
                        <a:t>img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</a:rPr>
                        <a:t>MapInfo MIF/MID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</a:rPr>
                        <a:t>.</a:t>
                      </a:r>
                      <a:r>
                        <a:rPr lang="en-US" altLang="zh-CN" sz="2400" dirty="0" err="1">
                          <a:latin typeface="+mn-lt"/>
                        </a:rPr>
                        <a:t>mif</a:t>
                      </a:r>
                      <a:r>
                        <a:rPr lang="en-US" altLang="zh-CN" sz="2400" dirty="0">
                          <a:latin typeface="+mn-lt"/>
                        </a:rPr>
                        <a:t> / .mid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091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</a:rPr>
                        <a:t>Band Interleaved by Line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</a:rPr>
                        <a:t>.</a:t>
                      </a:r>
                      <a:r>
                        <a:rPr lang="en-US" altLang="zh-CN" sz="2400" dirty="0" err="1">
                          <a:latin typeface="+mn-lt"/>
                        </a:rPr>
                        <a:t>bil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</a:rPr>
                        <a:t>Shapefile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</a:rPr>
                        <a:t>.</a:t>
                      </a:r>
                      <a:r>
                        <a:rPr lang="en-US" altLang="zh-CN" sz="2400" dirty="0" err="1">
                          <a:latin typeface="+mn-lt"/>
                        </a:rPr>
                        <a:t>shp</a:t>
                      </a:r>
                      <a:r>
                        <a:rPr lang="en-US" altLang="zh-CN" sz="2400" dirty="0">
                          <a:latin typeface="+mn-lt"/>
                        </a:rPr>
                        <a:t> / .</a:t>
                      </a:r>
                      <a:r>
                        <a:rPr lang="en-US" altLang="zh-CN" sz="2400" dirty="0" err="1">
                          <a:latin typeface="+mn-lt"/>
                        </a:rPr>
                        <a:t>shx</a:t>
                      </a:r>
                      <a:r>
                        <a:rPr lang="en-US" altLang="zh-CN" sz="2400" dirty="0">
                          <a:latin typeface="+mn-lt"/>
                        </a:rPr>
                        <a:t> / .</a:t>
                      </a:r>
                      <a:r>
                        <a:rPr lang="en-US" altLang="zh-CN" sz="2400" dirty="0" err="1">
                          <a:latin typeface="+mn-lt"/>
                        </a:rPr>
                        <a:t>dbf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2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+mn-lt"/>
                        </a:rPr>
                        <a:t>Band Interleaved by Pixel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</a:rPr>
                        <a:t>.</a:t>
                      </a:r>
                      <a:r>
                        <a:rPr lang="en-US" altLang="zh-CN" sz="2400" dirty="0" err="1">
                          <a:latin typeface="+mn-lt"/>
                        </a:rPr>
                        <a:t>bip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</a:rPr>
                        <a:t>ESRI interchange file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</a:rPr>
                        <a:t>.</a:t>
                      </a:r>
                      <a:r>
                        <a:rPr lang="en-US" altLang="zh-CN" sz="2400" dirty="0" err="1">
                          <a:latin typeface="+mn-lt"/>
                        </a:rPr>
                        <a:t>e00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771464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4B3AD60E-E90E-45C0-B449-018CB677DE41}"/>
              </a:ext>
            </a:extLst>
          </p:cNvPr>
          <p:cNvSpPr txBox="1"/>
          <p:nvPr/>
        </p:nvSpPr>
        <p:spPr>
          <a:xfrm>
            <a:off x="2377312" y="1694576"/>
            <a:ext cx="4314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表：常用的栅格文件和矢量文件格式</a:t>
            </a:r>
          </a:p>
        </p:txBody>
      </p:sp>
    </p:spTree>
    <p:extLst>
      <p:ext uri="{BB962C8B-B14F-4D97-AF65-F5344CB8AC3E}">
        <p14:creationId xmlns:p14="http://schemas.microsoft.com/office/powerpoint/2010/main" val="31319166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zh-CN" altLang="en-US" dirty="0"/>
              <a:t>使用</a:t>
            </a:r>
            <a:r>
              <a:rPr lang="en-US" altLang="zh-CN" dirty="0" err="1"/>
              <a:t>SVG</a:t>
            </a:r>
            <a:r>
              <a:rPr lang="zh-CN" altLang="en-US" dirty="0"/>
              <a:t>文本</a:t>
            </a:r>
            <a:endParaRPr lang="zh-CN" altLang="en-US" sz="3600" b="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0ABD9A-E126-4D45-BCE8-919F78714F6B}"/>
              </a:ext>
            </a:extLst>
          </p:cNvPr>
          <p:cNvSpPr txBox="1"/>
          <p:nvPr/>
        </p:nvSpPr>
        <p:spPr>
          <a:xfrm>
            <a:off x="838614" y="1795625"/>
            <a:ext cx="4211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&lt;text&gt;</a:t>
            </a:r>
            <a:r>
              <a:rPr lang="zh-CN" altLang="en-US" sz="2400" b="1" dirty="0"/>
              <a:t>元素</a:t>
            </a:r>
            <a:r>
              <a:rPr lang="zh-CN" altLang="en-US" sz="2400" dirty="0"/>
              <a:t>用于定义文本。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A04E9F-7B4E-457F-8DE6-7887DE45931E}"/>
              </a:ext>
            </a:extLst>
          </p:cNvPr>
          <p:cNvSpPr txBox="1"/>
          <p:nvPr/>
        </p:nvSpPr>
        <p:spPr>
          <a:xfrm>
            <a:off x="838614" y="2401915"/>
            <a:ext cx="7268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宋体" pitchFamily="2" charset="-122"/>
              </a:rPr>
              <a:t>SVG</a:t>
            </a:r>
            <a:r>
              <a:rPr lang="zh-CN" altLang="en-US" sz="2400" dirty="0"/>
              <a:t>文本的属性类似于</a:t>
            </a:r>
            <a:r>
              <a:rPr lang="en-US" altLang="zh-CN" sz="2400" dirty="0">
                <a:ea typeface="宋体" pitchFamily="2" charset="-122"/>
              </a:rPr>
              <a:t>HTML</a:t>
            </a:r>
            <a:r>
              <a:rPr lang="zh-CN" altLang="en-US" sz="2400" dirty="0"/>
              <a:t>里的</a:t>
            </a:r>
            <a:r>
              <a:rPr lang="en-US" altLang="zh-CN" sz="2400" dirty="0"/>
              <a:t>CSS</a:t>
            </a:r>
            <a:r>
              <a:rPr lang="zh-CN" altLang="en-US" sz="2400" dirty="0"/>
              <a:t>样式规则。</a:t>
            </a:r>
          </a:p>
        </p:txBody>
      </p:sp>
      <p:sp>
        <p:nvSpPr>
          <p:cNvPr id="8" name="圆角矩形 4">
            <a:extLst>
              <a:ext uri="{FF2B5EF4-FFF2-40B4-BE49-F238E27FC236}">
                <a16:creationId xmlns:a16="http://schemas.microsoft.com/office/drawing/2014/main" id="{4F1CD22C-2F29-4C5E-A342-445C7B1FA641}"/>
              </a:ext>
            </a:extLst>
          </p:cNvPr>
          <p:cNvSpPr/>
          <p:nvPr/>
        </p:nvSpPr>
        <p:spPr bwMode="auto">
          <a:xfrm>
            <a:off x="838614" y="4375219"/>
            <a:ext cx="7432931" cy="1916523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ts val="33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      浏览器里，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</a:rPr>
              <a:t>SVG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中的文本是可选择的。如果选用</a:t>
            </a:r>
            <a:r>
              <a:rPr lang="en-US" altLang="zh-CN" sz="2400" dirty="0">
                <a:ea typeface="宋体" pitchFamily="2" charset="-122"/>
              </a:rPr>
              <a:t>SVG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文本，浏览器和搜索引擎能够支持用户搜索</a:t>
            </a:r>
            <a:r>
              <a:rPr lang="en-US" altLang="zh-CN" sz="2400" dirty="0">
                <a:ea typeface="宋体" pitchFamily="2" charset="-122"/>
              </a:rPr>
              <a:t>SVG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text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元素中的文本。这对可用性和可访问性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有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很大的益处。</a:t>
            </a:r>
          </a:p>
        </p:txBody>
      </p:sp>
    </p:spTree>
    <p:extLst>
      <p:ext uri="{BB962C8B-B14F-4D97-AF65-F5344CB8AC3E}">
        <p14:creationId xmlns:p14="http://schemas.microsoft.com/office/powerpoint/2010/main" val="40592570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使用</a:t>
            </a:r>
            <a:r>
              <a:rPr lang="en-US" altLang="zh-CN" dirty="0"/>
              <a:t>SVG</a:t>
            </a:r>
            <a:r>
              <a:rPr lang="zh-CN" altLang="en-US" dirty="0"/>
              <a:t>文本</a:t>
            </a:r>
            <a:endParaRPr lang="zh-CN" altLang="en-US" sz="3600" b="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0FCDF9F-0C5C-444D-BA39-D7E4F8FCC7C1}"/>
              </a:ext>
            </a:extLst>
          </p:cNvPr>
          <p:cNvSpPr txBox="1"/>
          <p:nvPr/>
        </p:nvSpPr>
        <p:spPr>
          <a:xfrm>
            <a:off x="832990" y="1554312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Verdana" pitchFamily="34" charset="0"/>
                <a:ea typeface="宋体" pitchFamily="2" charset="-122"/>
              </a:rPr>
              <a:t>SVG</a:t>
            </a:r>
            <a:r>
              <a:rPr lang="zh-CN" altLang="en-US" sz="2400" b="1" dirty="0">
                <a:latin typeface="Verdana" pitchFamily="34" charset="0"/>
                <a:ea typeface="宋体" pitchFamily="2" charset="-122"/>
              </a:rPr>
              <a:t>文本</a:t>
            </a:r>
            <a:endParaRPr lang="zh-CN" altLang="en-US" sz="24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2982DC-8EF6-4185-93C7-22266435A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7948"/>
            <a:ext cx="9144000" cy="45028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4007A47-6692-420B-A08D-D7F651E7A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343" y="5035200"/>
            <a:ext cx="5738070" cy="14763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61219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zh-CN" altLang="en-US" dirty="0"/>
              <a:t>组合场景</a:t>
            </a:r>
            <a:endParaRPr lang="zh-CN" altLang="en-US" sz="3600" b="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25D29B-4F9D-48F8-A261-F0DC1272DF48}"/>
              </a:ext>
            </a:extLst>
          </p:cNvPr>
          <p:cNvSpPr txBox="1"/>
          <p:nvPr/>
        </p:nvSpPr>
        <p:spPr>
          <a:xfrm>
            <a:off x="832990" y="1436866"/>
            <a:ext cx="5575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Verdana" pitchFamily="34" charset="0"/>
                <a:ea typeface="宋体" pitchFamily="2" charset="-122"/>
              </a:rPr>
              <a:t>SVG-</a:t>
            </a:r>
            <a:r>
              <a:rPr lang="en-US" altLang="zh-CN" sz="2400" b="1" dirty="0" err="1">
                <a:latin typeface="Verdana" pitchFamily="34" charset="0"/>
                <a:ea typeface="宋体" pitchFamily="2" charset="-122"/>
              </a:rPr>
              <a:t>HappyTrails.html</a:t>
            </a:r>
            <a:r>
              <a:rPr lang="zh-CN" altLang="en-US" sz="2400" b="1" dirty="0">
                <a:latin typeface="Verdana" pitchFamily="34" charset="0"/>
                <a:ea typeface="宋体" pitchFamily="2" charset="-122"/>
              </a:rPr>
              <a:t>完整代码</a:t>
            </a:r>
            <a:endParaRPr lang="zh-CN" altLang="en-US" sz="2400" b="1" dirty="0">
              <a:latin typeface="+mn-ea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CC4C564-45EA-4568-BDDB-A762F47CD549}"/>
              </a:ext>
            </a:extLst>
          </p:cNvPr>
          <p:cNvGrpSpPr/>
          <p:nvPr/>
        </p:nvGrpSpPr>
        <p:grpSpPr>
          <a:xfrm>
            <a:off x="0" y="1852869"/>
            <a:ext cx="9135611" cy="4747956"/>
            <a:chOff x="0" y="1852869"/>
            <a:chExt cx="9135611" cy="4747956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64E9112-AE36-4D12-B518-F4B691916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852869"/>
              <a:ext cx="8816829" cy="4747956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1D487B6-C93E-44DB-8FA5-D9D09D3108F3}"/>
                </a:ext>
              </a:extLst>
            </p:cNvPr>
            <p:cNvSpPr/>
            <p:nvPr/>
          </p:nvSpPr>
          <p:spPr bwMode="auto">
            <a:xfrm>
              <a:off x="8808440" y="1858083"/>
              <a:ext cx="327171" cy="4734000"/>
            </a:xfrm>
            <a:prstGeom prst="rect">
              <a:avLst/>
            </a:prstGeom>
            <a:solidFill>
              <a:srgbClr val="282923"/>
            </a:solidFill>
            <a:ln w="9525" cap="flat" cmpd="sng" algn="ctr">
              <a:solidFill>
                <a:srgbClr val="28292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80566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zh-CN" altLang="en-US" dirty="0"/>
              <a:t>组合场景</a:t>
            </a:r>
            <a:endParaRPr lang="zh-CN" altLang="en-US" sz="3600" b="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25D29B-4F9D-48F8-A261-F0DC1272DF48}"/>
              </a:ext>
            </a:extLst>
          </p:cNvPr>
          <p:cNvSpPr txBox="1"/>
          <p:nvPr/>
        </p:nvSpPr>
        <p:spPr>
          <a:xfrm>
            <a:off x="832990" y="1516856"/>
            <a:ext cx="6503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Verdana" pitchFamily="34" charset="0"/>
                <a:ea typeface="宋体" pitchFamily="2" charset="-122"/>
              </a:rPr>
              <a:t>SVG-</a:t>
            </a:r>
            <a:r>
              <a:rPr lang="en-US" altLang="zh-CN" sz="2400" b="1" dirty="0" err="1">
                <a:latin typeface="Verdana" pitchFamily="34" charset="0"/>
                <a:ea typeface="宋体" pitchFamily="2" charset="-122"/>
              </a:rPr>
              <a:t>HappyTrails.html</a:t>
            </a:r>
            <a:r>
              <a:rPr lang="zh-CN" altLang="en-US" sz="2400" b="1" dirty="0">
                <a:latin typeface="Verdana" pitchFamily="34" charset="0"/>
                <a:ea typeface="宋体" pitchFamily="2" charset="-122"/>
              </a:rPr>
              <a:t>完整代码（续）</a:t>
            </a:r>
            <a:endParaRPr lang="zh-CN" altLang="en-US" sz="2400" b="1" dirty="0">
              <a:latin typeface="+mn-ea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0191899-438B-47B8-883F-0D2BBC8B424D}"/>
              </a:ext>
            </a:extLst>
          </p:cNvPr>
          <p:cNvGrpSpPr/>
          <p:nvPr/>
        </p:nvGrpSpPr>
        <p:grpSpPr>
          <a:xfrm>
            <a:off x="0" y="1900771"/>
            <a:ext cx="9144000" cy="4701154"/>
            <a:chOff x="0" y="1900771"/>
            <a:chExt cx="9144000" cy="4701154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FF7EDDF-5836-40DE-A888-08309688E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00772"/>
              <a:ext cx="7734650" cy="4701153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0EE2B1E-DE9B-414B-AC29-9D22CFDEBEB0}"/>
                </a:ext>
              </a:extLst>
            </p:cNvPr>
            <p:cNvSpPr/>
            <p:nvPr/>
          </p:nvSpPr>
          <p:spPr bwMode="auto">
            <a:xfrm>
              <a:off x="7728402" y="1900771"/>
              <a:ext cx="1415598" cy="4680000"/>
            </a:xfrm>
            <a:prstGeom prst="rect">
              <a:avLst/>
            </a:prstGeom>
            <a:solidFill>
              <a:srgbClr val="282923"/>
            </a:solidFill>
            <a:ln w="9525" cap="flat" cmpd="sng" algn="ctr">
              <a:solidFill>
                <a:srgbClr val="28292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2789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zh-CN" altLang="en-US" dirty="0"/>
              <a:t>组合场景</a:t>
            </a:r>
            <a:endParaRPr lang="zh-CN" altLang="en-US" sz="3600" b="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25D29B-4F9D-48F8-A261-F0DC1272DF48}"/>
              </a:ext>
            </a:extLst>
          </p:cNvPr>
          <p:cNvSpPr txBox="1"/>
          <p:nvPr/>
        </p:nvSpPr>
        <p:spPr>
          <a:xfrm>
            <a:off x="832990" y="1478811"/>
            <a:ext cx="6503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Verdana" pitchFamily="34" charset="0"/>
                <a:ea typeface="宋体" pitchFamily="2" charset="-122"/>
              </a:rPr>
              <a:t>SVG-</a:t>
            </a:r>
            <a:r>
              <a:rPr lang="en-US" altLang="zh-CN" sz="2400" b="1" dirty="0" err="1">
                <a:latin typeface="Verdana" pitchFamily="34" charset="0"/>
                <a:ea typeface="宋体" pitchFamily="2" charset="-122"/>
              </a:rPr>
              <a:t>HappyTrails.html</a:t>
            </a:r>
            <a:r>
              <a:rPr lang="zh-CN" altLang="en-US" sz="2400" b="1" dirty="0">
                <a:latin typeface="Verdana" pitchFamily="34" charset="0"/>
                <a:ea typeface="宋体" pitchFamily="2" charset="-122"/>
              </a:rPr>
              <a:t>完整代码（续）</a:t>
            </a:r>
            <a:endParaRPr lang="zh-CN" altLang="en-US" sz="2400" b="1" dirty="0">
              <a:latin typeface="+mn-ea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307E9A2-6239-449E-AF58-1A9D49CABD6A}"/>
              </a:ext>
            </a:extLst>
          </p:cNvPr>
          <p:cNvGrpSpPr/>
          <p:nvPr/>
        </p:nvGrpSpPr>
        <p:grpSpPr>
          <a:xfrm>
            <a:off x="0" y="1900151"/>
            <a:ext cx="9135612" cy="4691932"/>
            <a:chOff x="0" y="1900151"/>
            <a:chExt cx="9135612" cy="469193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3EDC3C7-5301-4E72-9E31-8E8352570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00151"/>
              <a:ext cx="7424257" cy="4691401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5CDEE2B-BEE2-473E-A646-0010B001B6FA}"/>
                </a:ext>
              </a:extLst>
            </p:cNvPr>
            <p:cNvSpPr/>
            <p:nvPr/>
          </p:nvSpPr>
          <p:spPr bwMode="auto">
            <a:xfrm>
              <a:off x="7424258" y="1900151"/>
              <a:ext cx="1711354" cy="4691932"/>
            </a:xfrm>
            <a:prstGeom prst="rect">
              <a:avLst/>
            </a:prstGeom>
            <a:solidFill>
              <a:srgbClr val="282923"/>
            </a:solidFill>
            <a:ln w="9525" cap="flat" cmpd="sng" algn="ctr">
              <a:solidFill>
                <a:srgbClr val="28292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106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zh-CN" altLang="en-US" dirty="0"/>
              <a:t>组合场景</a:t>
            </a:r>
            <a:endParaRPr lang="zh-CN" altLang="en-US" sz="3600" b="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25D29B-4F9D-48F8-A261-F0DC1272DF48}"/>
              </a:ext>
            </a:extLst>
          </p:cNvPr>
          <p:cNvSpPr txBox="1"/>
          <p:nvPr/>
        </p:nvSpPr>
        <p:spPr>
          <a:xfrm>
            <a:off x="832990" y="1554312"/>
            <a:ext cx="6503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Verdana" pitchFamily="34" charset="0"/>
                <a:ea typeface="宋体" pitchFamily="2" charset="-122"/>
              </a:rPr>
              <a:t>SVG-</a:t>
            </a:r>
            <a:r>
              <a:rPr lang="en-US" altLang="zh-CN" sz="2400" b="1" dirty="0" err="1">
                <a:latin typeface="Verdana" pitchFamily="34" charset="0"/>
                <a:ea typeface="宋体" pitchFamily="2" charset="-122"/>
              </a:rPr>
              <a:t>HappyTrails.html</a:t>
            </a:r>
            <a:r>
              <a:rPr lang="zh-CN" altLang="en-US" sz="2400" b="1" dirty="0">
                <a:latin typeface="Verdana" pitchFamily="34" charset="0"/>
                <a:ea typeface="宋体" pitchFamily="2" charset="-122"/>
              </a:rPr>
              <a:t>完整代码（完）</a:t>
            </a:r>
            <a:endParaRPr lang="zh-CN" altLang="en-US" sz="2400" b="1" dirty="0"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D0A9B05-2F2D-4187-B138-7CFFF726F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5" y="2379065"/>
            <a:ext cx="9144000" cy="142875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69289C9-551C-45E7-A07C-9A01BC389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588" y="3239668"/>
            <a:ext cx="3257550" cy="32624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110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3.2 </a:t>
            </a:r>
            <a:r>
              <a:rPr lang="zh-CN" altLang="en-US" dirty="0"/>
              <a:t>使用</a:t>
            </a:r>
            <a:r>
              <a:rPr lang="en-US" altLang="zh-CN" dirty="0" err="1"/>
              <a:t>SVG</a:t>
            </a:r>
            <a:r>
              <a:rPr lang="zh-CN" altLang="en-US" dirty="0"/>
              <a:t>创建交互式应用</a:t>
            </a:r>
            <a:endParaRPr lang="zh-CN" altLang="en-US" sz="3600" b="0" dirty="0"/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F5E1A31D-6FA6-4262-B3DD-73A47AB8C7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42547" y="1790542"/>
            <a:ext cx="7496110" cy="466756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0" dirty="0"/>
              <a:t>添加树</a:t>
            </a:r>
            <a:endParaRPr lang="en-US" altLang="zh-CN" sz="3200" b="0" dirty="0"/>
          </a:p>
          <a:p>
            <a:pPr eaLnBrk="1" hangingPunct="1"/>
            <a:r>
              <a:rPr lang="zh-CN" altLang="en-US" sz="3200" b="0" dirty="0"/>
              <a:t>添加</a:t>
            </a:r>
            <a:r>
              <a:rPr lang="en-US" altLang="zh-CN" sz="3200" b="0" dirty="0" err="1"/>
              <a:t>updateTrees</a:t>
            </a:r>
            <a:r>
              <a:rPr lang="zh-CN" altLang="en-US" sz="3200" b="0" dirty="0"/>
              <a:t>函数</a:t>
            </a:r>
            <a:endParaRPr lang="en-US" altLang="zh-CN" sz="3200" b="0" dirty="0"/>
          </a:p>
          <a:p>
            <a:pPr eaLnBrk="1" hangingPunct="1"/>
            <a:r>
              <a:rPr lang="zh-CN" altLang="en-US" sz="3200" b="0" dirty="0"/>
              <a:t>添加</a:t>
            </a:r>
            <a:r>
              <a:rPr lang="en-US" altLang="zh-CN" sz="3200" b="0" dirty="0" err="1"/>
              <a:t>removeTree</a:t>
            </a:r>
            <a:r>
              <a:rPr lang="zh-CN" altLang="en-US" sz="3200" b="0" dirty="0"/>
              <a:t>函数</a:t>
            </a:r>
            <a:endParaRPr lang="en-US" altLang="zh-CN" sz="3200" b="0" dirty="0"/>
          </a:p>
          <a:p>
            <a:pPr eaLnBrk="1" hangingPunct="1"/>
            <a:r>
              <a:rPr lang="zh-CN" altLang="en-US" sz="3200" b="0" dirty="0"/>
              <a:t>添加</a:t>
            </a:r>
            <a:r>
              <a:rPr lang="en-US" altLang="zh-CN" sz="3200" b="0" dirty="0" err="1"/>
              <a:t>CSS</a:t>
            </a:r>
            <a:r>
              <a:rPr lang="zh-CN" altLang="en-US" sz="3200" b="0" dirty="0"/>
              <a:t>样式</a:t>
            </a:r>
            <a:endParaRPr lang="en-US" altLang="zh-CN" sz="3200" b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51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zh-CN" altLang="en-US" dirty="0"/>
              <a:t>添加树</a:t>
            </a:r>
            <a:endParaRPr lang="zh-CN" altLang="en-US" sz="3600" b="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25D29B-4F9D-48F8-A261-F0DC1272DF48}"/>
              </a:ext>
            </a:extLst>
          </p:cNvPr>
          <p:cNvSpPr txBox="1"/>
          <p:nvPr/>
        </p:nvSpPr>
        <p:spPr>
          <a:xfrm>
            <a:off x="836165" y="1651000"/>
            <a:ext cx="2387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+mn-ea"/>
              </a:rPr>
              <a:t>添加树的函数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2251F47-F00B-4BC4-A417-A6241D1085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66"/>
          <a:stretch/>
        </p:blipFill>
        <p:spPr>
          <a:xfrm>
            <a:off x="0" y="2383733"/>
            <a:ext cx="9138576" cy="325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673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zh-CN" altLang="en-US" dirty="0"/>
              <a:t>添加树</a:t>
            </a:r>
            <a:endParaRPr lang="zh-CN" altLang="en-US" sz="3600" b="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25D29B-4F9D-48F8-A261-F0DC1272DF48}"/>
              </a:ext>
            </a:extLst>
          </p:cNvPr>
          <p:cNvSpPr txBox="1"/>
          <p:nvPr/>
        </p:nvSpPr>
        <p:spPr>
          <a:xfrm>
            <a:off x="832990" y="1554312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+mn-ea"/>
              </a:rPr>
              <a:t>添加树效果</a:t>
            </a:r>
            <a:endParaRPr lang="en-US" altLang="zh-CN" sz="24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72B7FA-DD22-4E24-A8E3-467F624BF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98" y="2092984"/>
            <a:ext cx="3864811" cy="40620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FC5DBBD-3E6D-4324-8595-6A3A6953CF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272"/>
          <a:stretch/>
        </p:blipFill>
        <p:spPr>
          <a:xfrm>
            <a:off x="4803790" y="2092984"/>
            <a:ext cx="3775046" cy="40293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11F750F-962C-4FA0-A811-5469407F5382}"/>
              </a:ext>
            </a:extLst>
          </p:cNvPr>
          <p:cNvSpPr txBox="1"/>
          <p:nvPr/>
        </p:nvSpPr>
        <p:spPr>
          <a:xfrm>
            <a:off x="916787" y="6188598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图：点击添加树按钮前效果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809748-CD73-488E-99F3-2110EB06FE64}"/>
              </a:ext>
            </a:extLst>
          </p:cNvPr>
          <p:cNvSpPr txBox="1"/>
          <p:nvPr/>
        </p:nvSpPr>
        <p:spPr>
          <a:xfrm>
            <a:off x="5060097" y="6172097"/>
            <a:ext cx="3281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图：点击添加树按钮后效果</a:t>
            </a:r>
          </a:p>
        </p:txBody>
      </p:sp>
    </p:spTree>
    <p:extLst>
      <p:ext uri="{BB962C8B-B14F-4D97-AF65-F5344CB8AC3E}">
        <p14:creationId xmlns:p14="http://schemas.microsoft.com/office/powerpoint/2010/main" val="35718355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4000" dirty="0"/>
              <a:t>添加</a:t>
            </a:r>
            <a:r>
              <a:rPr lang="en-US" altLang="zh-CN" sz="4000" dirty="0" err="1"/>
              <a:t>updateTrees</a:t>
            </a:r>
            <a:r>
              <a:rPr lang="zh-CN" altLang="en-US" sz="4000" dirty="0"/>
              <a:t>函数</a:t>
            </a:r>
            <a:endParaRPr lang="zh-CN" altLang="en-US" sz="3600" b="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25D29B-4F9D-48F8-A261-F0DC1272DF48}"/>
              </a:ext>
            </a:extLst>
          </p:cNvPr>
          <p:cNvSpPr txBox="1"/>
          <p:nvPr/>
        </p:nvSpPr>
        <p:spPr>
          <a:xfrm>
            <a:off x="757490" y="1725366"/>
            <a:ext cx="3480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添加</a:t>
            </a:r>
            <a:r>
              <a:rPr lang="en-US" altLang="zh-CN" sz="2400" dirty="0" err="1"/>
              <a:t>updateTrees</a:t>
            </a:r>
            <a:r>
              <a:rPr lang="zh-CN" altLang="en-US" sz="2400" dirty="0"/>
              <a:t>函数</a:t>
            </a: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CB14FE-4754-4E34-9E86-B00B196F2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5" y="2449961"/>
            <a:ext cx="9144000" cy="388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6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BEC44A-2F7E-45E3-B435-61538C53F3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DBE4D6-8684-4AB4-B682-97D59EB7DE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11B6F4-07B4-4303-85BD-0751D45E3FDB}"/>
              </a:ext>
            </a:extLst>
          </p:cNvPr>
          <p:cNvSpPr txBox="1"/>
          <p:nvPr/>
        </p:nvSpPr>
        <p:spPr>
          <a:xfrm>
            <a:off x="536895" y="817011"/>
            <a:ext cx="501932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3800" b="1" dirty="0">
                <a:latin typeface="+mn-ea"/>
              </a:rPr>
              <a:t>常用的栅格文件格式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1725FDB-8504-4EAF-A95F-842E660F0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805879"/>
              </p:ext>
            </p:extLst>
          </p:nvPr>
        </p:nvGraphicFramePr>
        <p:xfrm>
          <a:off x="-8389" y="2153301"/>
          <a:ext cx="91440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6000">
                  <a:extLst>
                    <a:ext uri="{9D8B030D-6E8A-4147-A177-3AD203B41FA5}">
                      <a16:colId xmlns:a16="http://schemas.microsoft.com/office/drawing/2014/main" val="3138364766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1890216265"/>
                    </a:ext>
                  </a:extLst>
                </a:gridCol>
                <a:gridCol w="2556000">
                  <a:extLst>
                    <a:ext uri="{9D8B030D-6E8A-4147-A177-3AD203B41FA5}">
                      <a16:colId xmlns:a16="http://schemas.microsoft.com/office/drawing/2014/main" val="2791188690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200902693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栅格文件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矢量文件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42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文件格式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文件命名规则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文件格式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文件命名规则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466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+mn-lt"/>
                        </a:rPr>
                        <a:t>Band Sequential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</a:rPr>
                        <a:t>.</a:t>
                      </a:r>
                      <a:r>
                        <a:rPr lang="en-US" altLang="zh-CN" sz="2400" dirty="0" err="1">
                          <a:latin typeface="+mn-lt"/>
                        </a:rPr>
                        <a:t>bsq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</a:rPr>
                        <a:t>Simple </a:t>
                      </a:r>
                      <a:r>
                        <a:rPr lang="en-US" altLang="zh-CN" sz="2400" dirty="0" err="1">
                          <a:latin typeface="+mn-lt"/>
                        </a:rPr>
                        <a:t>ASCLL</a:t>
                      </a:r>
                      <a:r>
                        <a:rPr lang="en-US" altLang="zh-CN" sz="2400" dirty="0">
                          <a:latin typeface="+mn-lt"/>
                        </a:rPr>
                        <a:t> Format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5680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SGS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－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DEM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</a:rPr>
                        <a:t>.dem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</a:rPr>
                        <a:t>Point / Line / Polygon Coverage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目录结构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&gt;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37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latin typeface="+mn-lt"/>
                        </a:rPr>
                        <a:t>ArcInfo</a:t>
                      </a:r>
                      <a:r>
                        <a:rPr lang="en-US" altLang="zh-CN" sz="2400" dirty="0">
                          <a:latin typeface="+mn-lt"/>
                        </a:rPr>
                        <a:t> Binary Grid Format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目录结构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&gt;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</a:rPr>
                        <a:t>Geodatabase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各种数据库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8456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4B3AD60E-E90E-45C0-B449-018CB677DE41}"/>
              </a:ext>
            </a:extLst>
          </p:cNvPr>
          <p:cNvSpPr txBox="1"/>
          <p:nvPr/>
        </p:nvSpPr>
        <p:spPr>
          <a:xfrm>
            <a:off x="2184365" y="1694576"/>
            <a:ext cx="5088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表：常用的栅格文件和矢量文件格式（续）</a:t>
            </a:r>
          </a:p>
        </p:txBody>
      </p:sp>
    </p:spTree>
    <p:extLst>
      <p:ext uri="{BB962C8B-B14F-4D97-AF65-F5344CB8AC3E}">
        <p14:creationId xmlns:p14="http://schemas.microsoft.com/office/powerpoint/2010/main" val="31925204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4000" dirty="0"/>
              <a:t>添加</a:t>
            </a:r>
            <a:r>
              <a:rPr lang="en-US" altLang="zh-CN" sz="4000" dirty="0" err="1"/>
              <a:t>updateTrees</a:t>
            </a:r>
            <a:r>
              <a:rPr lang="zh-CN" altLang="en-US" sz="4000" dirty="0"/>
              <a:t>函数</a:t>
            </a:r>
            <a:endParaRPr lang="zh-CN" altLang="en-US" sz="3600" b="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25D29B-4F9D-48F8-A261-F0DC1272DF48}"/>
              </a:ext>
            </a:extLst>
          </p:cNvPr>
          <p:cNvSpPr txBox="1"/>
          <p:nvPr/>
        </p:nvSpPr>
        <p:spPr>
          <a:xfrm>
            <a:off x="757490" y="1566690"/>
            <a:ext cx="3411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添加</a:t>
            </a:r>
            <a:r>
              <a:rPr lang="en-US" altLang="zh-CN" sz="2400" dirty="0" err="1"/>
              <a:t>removeTree</a:t>
            </a:r>
            <a:r>
              <a:rPr lang="zh-CN" altLang="en-US" sz="2400" dirty="0"/>
              <a:t>函数</a:t>
            </a:r>
            <a:endParaRPr lang="en-US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4DD27E5-424C-43A3-9FC7-0A7632CAE1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69"/>
          <a:stretch/>
        </p:blipFill>
        <p:spPr>
          <a:xfrm>
            <a:off x="0" y="2028355"/>
            <a:ext cx="9144000" cy="27356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D9DB10-492D-4445-8E94-5965ADA02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98555"/>
            <a:ext cx="9144000" cy="130227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DC73E98-D9FA-4991-A78F-AE556F65FEAD}"/>
              </a:ext>
            </a:extLst>
          </p:cNvPr>
          <p:cNvSpPr txBox="1"/>
          <p:nvPr/>
        </p:nvSpPr>
        <p:spPr>
          <a:xfrm>
            <a:off x="757490" y="4836890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添加</a:t>
            </a:r>
            <a:r>
              <a:rPr lang="en-US" altLang="zh-CN" sz="2400" dirty="0"/>
              <a:t>CSS</a:t>
            </a:r>
            <a:r>
              <a:rPr lang="zh-CN" altLang="en-US" sz="2400" dirty="0"/>
              <a:t>样式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766033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25D29B-4F9D-48F8-A261-F0DC1272DF48}"/>
              </a:ext>
            </a:extLst>
          </p:cNvPr>
          <p:cNvSpPr txBox="1"/>
          <p:nvPr/>
        </p:nvSpPr>
        <p:spPr>
          <a:xfrm>
            <a:off x="615598" y="899971"/>
            <a:ext cx="5701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使用</a:t>
            </a:r>
            <a:r>
              <a:rPr lang="en-US" altLang="zh-CN" sz="2400" dirty="0"/>
              <a:t>SVG</a:t>
            </a:r>
            <a:r>
              <a:rPr lang="zh-CN" altLang="en-US" sz="2400" dirty="0"/>
              <a:t>创建交互式应用最终效果图</a:t>
            </a:r>
            <a:endParaRPr lang="en-US" altLang="zh-CN" sz="2400" b="1" dirty="0">
              <a:latin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5ACCF37-2DA0-4E37-8515-883A8CC19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834" y="1361636"/>
            <a:ext cx="5111954" cy="516536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18545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3.3 </a:t>
            </a:r>
            <a:r>
              <a:rPr lang="zh-CN" altLang="en-US" dirty="0"/>
              <a:t>课后思考</a:t>
            </a:r>
            <a:endParaRPr lang="zh-CN" altLang="en-US" sz="3600" b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9527" y="1817255"/>
            <a:ext cx="7593675" cy="47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marR="0" lvl="0" indent="-34290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defRPr>
            </a:lvl1pPr>
          </a:lstStyle>
          <a:p>
            <a:r>
              <a:rPr lang="zh-CN" altLang="en-US" dirty="0"/>
              <a:t>讨论</a:t>
            </a:r>
            <a:r>
              <a:rPr lang="en-US" altLang="zh-CN" dirty="0"/>
              <a:t>Canvas</a:t>
            </a:r>
            <a:r>
              <a:rPr lang="zh-CN" altLang="en-US" dirty="0"/>
              <a:t>与</a:t>
            </a:r>
            <a:r>
              <a:rPr lang="en-US" altLang="zh-CN" dirty="0"/>
              <a:t>SVG</a:t>
            </a:r>
            <a:r>
              <a:rPr lang="zh-CN" altLang="en-US" dirty="0"/>
              <a:t>的区别。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9527" y="2482224"/>
            <a:ext cx="7666413" cy="899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marR="0" lvl="0" indent="-34290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defRPr>
            </a:lvl1pPr>
          </a:lstStyle>
          <a:p>
            <a:r>
              <a:rPr lang="zh-CN" altLang="zh-CN" dirty="0"/>
              <a:t>SVG path元素的哪个命令用于创建一条</a:t>
            </a:r>
            <a:r>
              <a:rPr lang="zh-CN" altLang="en-US" dirty="0"/>
              <a:t>线？哪个命令</a:t>
            </a:r>
            <a:r>
              <a:rPr lang="zh-CN" altLang="en-US"/>
              <a:t>用于关闭</a:t>
            </a:r>
            <a:r>
              <a:rPr lang="en-US" altLang="zh-CN" dirty="0"/>
              <a:t>SVG</a:t>
            </a:r>
            <a:r>
              <a:rPr lang="zh-CN" altLang="en-US" dirty="0"/>
              <a:t>中的路径？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39527" y="3570386"/>
            <a:ext cx="7458595" cy="47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marR="0" lvl="0" indent="-34290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defRPr>
            </a:lvl1pPr>
          </a:lstStyle>
          <a:p>
            <a:r>
              <a:rPr lang="zh-CN" altLang="en-US"/>
              <a:t>什么是</a:t>
            </a:r>
            <a:r>
              <a:rPr lang="en-US" altLang="zh-CN" dirty="0"/>
              <a:t>SVG</a:t>
            </a:r>
            <a:r>
              <a:rPr lang="zh-CN" altLang="en-US" dirty="0"/>
              <a:t>模式？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39527" y="4235355"/>
            <a:ext cx="7593675" cy="47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marR="0" lvl="0" indent="-34290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defRPr>
            </a:lvl1pPr>
          </a:lstStyle>
          <a:p>
            <a:r>
              <a:rPr lang="zh-CN" altLang="en-US" dirty="0"/>
              <a:t>请列出一些支持</a:t>
            </a:r>
            <a:r>
              <a:rPr lang="en-US" altLang="zh-CN" dirty="0"/>
              <a:t>SVG</a:t>
            </a:r>
            <a:r>
              <a:rPr lang="zh-CN" altLang="en-US" dirty="0"/>
              <a:t>的互联网浏览器。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E74814-43E7-4EF5-894F-68886C41B111}"/>
              </a:ext>
            </a:extLst>
          </p:cNvPr>
          <p:cNvSpPr txBox="1"/>
          <p:nvPr/>
        </p:nvSpPr>
        <p:spPr>
          <a:xfrm>
            <a:off x="839527" y="4900325"/>
            <a:ext cx="7593675" cy="47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marR="0" lvl="0" indent="-34290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defRPr>
            </a:lvl1pPr>
          </a:lstStyle>
          <a:p>
            <a:r>
              <a:rPr lang="zh-CN" altLang="en-US" dirty="0"/>
              <a:t>请列举一些常用的</a:t>
            </a:r>
            <a:r>
              <a:rPr lang="en-US" altLang="zh-CN" dirty="0"/>
              <a:t>SVG</a:t>
            </a:r>
            <a:r>
              <a:rPr lang="zh-CN" altLang="en-US" dirty="0"/>
              <a:t>工具。</a:t>
            </a:r>
          </a:p>
        </p:txBody>
      </p:sp>
    </p:spTree>
    <p:extLst>
      <p:ext uri="{BB962C8B-B14F-4D97-AF65-F5344CB8AC3E}">
        <p14:creationId xmlns:p14="http://schemas.microsoft.com/office/powerpoint/2010/main" val="989570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3.4 </a:t>
            </a:r>
            <a:r>
              <a:rPr lang="zh-CN" altLang="en-US" dirty="0"/>
              <a:t>小结</a:t>
            </a:r>
            <a:endParaRPr lang="zh-CN" altLang="en-US" sz="3600" b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613208" y="1797627"/>
            <a:ext cx="7990610" cy="4301548"/>
          </a:xfrm>
          <a:prstGeom prst="roundRect">
            <a:avLst/>
          </a:prstGeom>
          <a:noFill/>
          <a:ln w="9525" cap="flat" cmpd="sng" algn="ctr">
            <a:solidFill>
              <a:srgbClr val="1083C2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4772" y="4709362"/>
            <a:ext cx="7593675" cy="899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学习了在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SVG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文档中添加了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JavaScript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代码以实现交互式应用。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4379" y="3300008"/>
            <a:ext cx="7666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介绍了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HTML5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SVG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</a:t>
            </a:r>
            <a:r>
              <a:rPr lang="en-US" altLang="zh-CN" sz="2400" dirty="0" err="1">
                <a:solidFill>
                  <a:srgbClr val="000000"/>
                </a:solidFill>
                <a:latin typeface="Arial"/>
                <a:ea typeface="宋体"/>
              </a:rPr>
              <a:t>anvas</a:t>
            </a:r>
            <a:r>
              <a:rPr lang="zh-CN" altLang="en-US" sz="2400" dirty="0">
                <a:solidFill>
                  <a:srgbClr val="000000"/>
                </a:solidFill>
                <a:latin typeface="Arial"/>
                <a:ea typeface="宋体"/>
              </a:rPr>
              <a:t>的区别，介绍了用于绘图的元素和属性，还学习了如何定义和复用内容、组合和变换元素以及如何绘制图形、路径和文本。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4379" y="2152650"/>
            <a:ext cx="7458595" cy="899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HTML5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SVG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提供了强大功能，利用它可以</a:t>
            </a:r>
            <a:r>
              <a:rPr lang="zh-CN" altLang="en-US" sz="2400" dirty="0">
                <a:solidFill>
                  <a:srgbClr val="000000"/>
                </a:solidFill>
                <a:latin typeface="Arial"/>
                <a:ea typeface="宋体"/>
              </a:rPr>
              <a:t>创建二维图形交互应用。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35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BEC44A-2F7E-45E3-B435-61538C53F3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DBE4D6-8684-4AB4-B682-97D59EB7DE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11B6F4-07B4-4303-85BD-0751D45E3FDB}"/>
              </a:ext>
            </a:extLst>
          </p:cNvPr>
          <p:cNvSpPr txBox="1"/>
          <p:nvPr/>
        </p:nvSpPr>
        <p:spPr>
          <a:xfrm>
            <a:off x="637563" y="94795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常用的栅格文件格式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1725FDB-8504-4EAF-A95F-842E660F00B4}"/>
              </a:ext>
            </a:extLst>
          </p:cNvPr>
          <p:cNvGraphicFramePr>
            <a:graphicFrameLocks noGrp="1"/>
          </p:cNvGraphicFramePr>
          <p:nvPr/>
        </p:nvGraphicFramePr>
        <p:xfrm>
          <a:off x="252045" y="1502508"/>
          <a:ext cx="8639910" cy="567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982">
                  <a:extLst>
                    <a:ext uri="{9D8B030D-6E8A-4147-A177-3AD203B41FA5}">
                      <a16:colId xmlns:a16="http://schemas.microsoft.com/office/drawing/2014/main" val="3138364766"/>
                    </a:ext>
                  </a:extLst>
                </a:gridCol>
                <a:gridCol w="1727982">
                  <a:extLst>
                    <a:ext uri="{9D8B030D-6E8A-4147-A177-3AD203B41FA5}">
                      <a16:colId xmlns:a16="http://schemas.microsoft.com/office/drawing/2014/main" val="2920752528"/>
                    </a:ext>
                  </a:extLst>
                </a:gridCol>
                <a:gridCol w="1727982">
                  <a:extLst>
                    <a:ext uri="{9D8B030D-6E8A-4147-A177-3AD203B41FA5}">
                      <a16:colId xmlns:a16="http://schemas.microsoft.com/office/drawing/2014/main" val="1266360342"/>
                    </a:ext>
                  </a:extLst>
                </a:gridCol>
                <a:gridCol w="1727982">
                  <a:extLst>
                    <a:ext uri="{9D8B030D-6E8A-4147-A177-3AD203B41FA5}">
                      <a16:colId xmlns:a16="http://schemas.microsoft.com/office/drawing/2014/main" val="3947968893"/>
                    </a:ext>
                  </a:extLst>
                </a:gridCol>
                <a:gridCol w="1727982">
                  <a:extLst>
                    <a:ext uri="{9D8B030D-6E8A-4147-A177-3AD203B41FA5}">
                      <a16:colId xmlns:a16="http://schemas.microsoft.com/office/drawing/2014/main" val="1890216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文件格式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典型数据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压缩情况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文件命名规则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466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TIFF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扫描、图形、单波段、多波段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1-8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16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24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压缩或不压缩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tif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2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JFIF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单波段、多波段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压缩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.jpg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77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ERDAS</a:t>
                      </a:r>
                      <a:r>
                        <a:rPr lang="en-US" altLang="zh-CN" dirty="0"/>
                        <a:t> Imagine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单波段和多波段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16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32 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不压缩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img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80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Band Interleaved by Line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分类和连续图、多波段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16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32  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不压缩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bil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8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Band Interleaved by Pixel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分类和连续图、多波段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16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32  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不压缩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bip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43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Band Sequential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分类和连续图、多波段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16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32 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不压缩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bsq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185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ArcInfo</a:t>
                      </a:r>
                      <a:r>
                        <a:rPr lang="en-US" altLang="zh-CN" dirty="0"/>
                        <a:t> Binary Grid Format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分类和连续图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压缩或不压缩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&lt;</a:t>
                      </a:r>
                      <a:r>
                        <a:rPr lang="zh-CN" altLang="en-US" dirty="0"/>
                        <a:t>目录结构</a:t>
                      </a:r>
                      <a:r>
                        <a:rPr lang="en-US" altLang="zh-CN" dirty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257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BEC44A-2F7E-45E3-B435-61538C53F3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DBE4D6-8684-4AB4-B682-97D59EB7DE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11B6F4-07B4-4303-85BD-0751D45E3FDB}"/>
              </a:ext>
            </a:extLst>
          </p:cNvPr>
          <p:cNvSpPr txBox="1"/>
          <p:nvPr/>
        </p:nvSpPr>
        <p:spPr>
          <a:xfrm>
            <a:off x="637563" y="94795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常用的矢量文件格式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1725FDB-8504-4EAF-A95F-842E660F0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906052"/>
              </p:ext>
            </p:extLst>
          </p:nvPr>
        </p:nvGraphicFramePr>
        <p:xfrm>
          <a:off x="351692" y="1617785"/>
          <a:ext cx="8397020" cy="6109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255">
                  <a:extLst>
                    <a:ext uri="{9D8B030D-6E8A-4147-A177-3AD203B41FA5}">
                      <a16:colId xmlns:a16="http://schemas.microsoft.com/office/drawing/2014/main" val="3138364766"/>
                    </a:ext>
                  </a:extLst>
                </a:gridCol>
                <a:gridCol w="2099255">
                  <a:extLst>
                    <a:ext uri="{9D8B030D-6E8A-4147-A177-3AD203B41FA5}">
                      <a16:colId xmlns:a16="http://schemas.microsoft.com/office/drawing/2014/main" val="2920752528"/>
                    </a:ext>
                  </a:extLst>
                </a:gridCol>
                <a:gridCol w="2099255">
                  <a:extLst>
                    <a:ext uri="{9D8B030D-6E8A-4147-A177-3AD203B41FA5}">
                      <a16:colId xmlns:a16="http://schemas.microsoft.com/office/drawing/2014/main" val="1266360342"/>
                    </a:ext>
                  </a:extLst>
                </a:gridCol>
                <a:gridCol w="2099255">
                  <a:extLst>
                    <a:ext uri="{9D8B030D-6E8A-4147-A177-3AD203B41FA5}">
                      <a16:colId xmlns:a16="http://schemas.microsoft.com/office/drawing/2014/main" val="3947968893"/>
                    </a:ext>
                  </a:extLst>
                </a:gridCol>
              </a:tblGrid>
              <a:tr h="739035"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文件格式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文件命名规则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466476"/>
                  </a:ext>
                </a:extLst>
              </a:tr>
              <a:tr h="431313">
                <a:tc>
                  <a:txBody>
                    <a:bodyPr/>
                    <a:lstStyle/>
                    <a:p>
                      <a:r>
                        <a:rPr lang="en-US" altLang="zh-CN" dirty="0"/>
                        <a:t>AutoCAD </a:t>
                      </a:r>
                      <a:r>
                        <a:rPr lang="en-US" altLang="zh-CN" dirty="0" err="1"/>
                        <a:t>DXF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dxf</a:t>
                      </a:r>
                      <a:r>
                        <a:rPr lang="en-US" altLang="zh-CN" dirty="0"/>
                        <a:t> / .dwg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22873"/>
                  </a:ext>
                </a:extLst>
              </a:tr>
              <a:tr h="431313">
                <a:tc>
                  <a:txBody>
                    <a:bodyPr/>
                    <a:lstStyle/>
                    <a:p>
                      <a:r>
                        <a:rPr lang="en-US" altLang="zh-CN" dirty="0"/>
                        <a:t>MapInfo MIF/MID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.tab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771464"/>
                  </a:ext>
                </a:extLst>
              </a:tr>
              <a:tr h="431313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Mapinfo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mif</a:t>
                      </a:r>
                      <a:r>
                        <a:rPr lang="en-US" altLang="zh-CN" dirty="0"/>
                        <a:t> / .mid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805252"/>
                  </a:ext>
                </a:extLst>
              </a:tr>
              <a:tr h="431313">
                <a:tc>
                  <a:txBody>
                    <a:bodyPr/>
                    <a:lstStyle/>
                    <a:p>
                      <a:r>
                        <a:rPr lang="en-US" altLang="zh-CN" dirty="0"/>
                        <a:t>Shapefile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shp</a:t>
                      </a:r>
                      <a:r>
                        <a:rPr lang="en-US" altLang="zh-CN" dirty="0"/>
                        <a:t> / .</a:t>
                      </a:r>
                      <a:r>
                        <a:rPr lang="en-US" altLang="zh-CN" dirty="0" err="1"/>
                        <a:t>shx</a:t>
                      </a:r>
                      <a:r>
                        <a:rPr lang="en-US" altLang="zh-CN" dirty="0"/>
                        <a:t> / .</a:t>
                      </a:r>
                      <a:r>
                        <a:rPr lang="en-US" altLang="zh-CN" dirty="0" err="1"/>
                        <a:t>dbf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84560"/>
                  </a:ext>
                </a:extLst>
              </a:tr>
              <a:tr h="431313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KML</a:t>
                      </a:r>
                      <a:r>
                        <a:rPr lang="en-US" altLang="zh-CN" dirty="0"/>
                        <a:t>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kml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361599"/>
                  </a:ext>
                </a:extLst>
              </a:tr>
              <a:tr h="431313"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gpx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087284"/>
                  </a:ext>
                </a:extLst>
              </a:tr>
              <a:tr h="431313">
                <a:tc>
                  <a:txBody>
                    <a:bodyPr/>
                    <a:lstStyle/>
                    <a:p>
                      <a:r>
                        <a:rPr lang="en-US" altLang="zh-CN" dirty="0"/>
                        <a:t>ESRI interchange 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e00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433999"/>
                  </a:ext>
                </a:extLst>
              </a:tr>
              <a:tr h="431313">
                <a:tc>
                  <a:txBody>
                    <a:bodyPr/>
                    <a:lstStyle/>
                    <a:p>
                      <a:r>
                        <a:rPr lang="en-US" altLang="zh-CN" dirty="0"/>
                        <a:t>Simple </a:t>
                      </a:r>
                      <a:r>
                        <a:rPr lang="en-US" altLang="zh-CN" dirty="0" err="1"/>
                        <a:t>ASCLL</a:t>
                      </a:r>
                      <a:r>
                        <a:rPr lang="en-US" altLang="zh-CN" dirty="0"/>
                        <a:t> Format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806465"/>
                  </a:ext>
                </a:extLst>
              </a:tr>
              <a:tr h="431313">
                <a:tc>
                  <a:txBody>
                    <a:bodyPr/>
                    <a:lstStyle/>
                    <a:p>
                      <a:r>
                        <a:rPr lang="en-US" altLang="zh-CN" dirty="0"/>
                        <a:t>Point / Line / Polygon Coverage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&lt;</a:t>
                      </a:r>
                      <a:r>
                        <a:rPr lang="zh-CN" altLang="en-US" dirty="0"/>
                        <a:t>目录结构</a:t>
                      </a:r>
                      <a:r>
                        <a:rPr lang="en-US" altLang="zh-CN" dirty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051836"/>
                  </a:ext>
                </a:extLst>
              </a:tr>
              <a:tr h="431313">
                <a:tc>
                  <a:txBody>
                    <a:bodyPr/>
                    <a:lstStyle/>
                    <a:p>
                      <a:r>
                        <a:rPr lang="en-US" altLang="zh-CN" dirty="0"/>
                        <a:t>Geodatabase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各种数据库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091320"/>
                  </a:ext>
                </a:extLst>
              </a:tr>
              <a:tr h="43131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390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610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754307" y="1923761"/>
            <a:ext cx="7782791" cy="1837749"/>
          </a:xfrm>
          <a:prstGeom prst="roundRect">
            <a:avLst/>
          </a:prstGeom>
          <a:noFill/>
          <a:ln w="9525" cap="flat" cmpd="sng" algn="ctr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Verdana" pitchFamily="34" charset="0"/>
                <a:ea typeface="宋体" pitchFamily="2" charset="-122"/>
              </a:rPr>
              <a:t>格栅图形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Verdana" pitchFamily="34" charset="0"/>
              <a:ea typeface="宋体" pitchFamily="2" charset="-122"/>
            </a:endParaRPr>
          </a:p>
          <a:p>
            <a:pPr marR="0" algn="l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     </a:t>
            </a:r>
            <a:r>
              <a:rPr kumimoji="0" lang="zh-CN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 图像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由一组二维像素网格表示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，每一个像素表示为一个栅格单元，放大到一定程度就失真，显示为像素单元格。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PNG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和</a:t>
            </a: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JPEG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时两种栅格图形的格式。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3.1 </a:t>
            </a:r>
            <a:r>
              <a:rPr lang="en-US" altLang="zh-CN" dirty="0" err="1"/>
              <a:t>SVG</a:t>
            </a:r>
            <a:r>
              <a:rPr lang="zh-CN" altLang="en-US" dirty="0"/>
              <a:t>概述</a:t>
            </a:r>
            <a:endParaRPr lang="zh-CN" altLang="en-US" sz="3600" b="0" dirty="0"/>
          </a:p>
        </p:txBody>
      </p:sp>
      <p:sp>
        <p:nvSpPr>
          <p:cNvPr id="9" name="圆角矩形 8"/>
          <p:cNvSpPr/>
          <p:nvPr/>
        </p:nvSpPr>
        <p:spPr bwMode="auto">
          <a:xfrm>
            <a:off x="754307" y="4280511"/>
            <a:ext cx="7782791" cy="1798138"/>
          </a:xfrm>
          <a:prstGeom prst="roundRect">
            <a:avLst/>
          </a:prstGeom>
          <a:noFill/>
          <a:ln w="9525" cap="flat" cmpd="sng" algn="ctr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lang="zh-CN" altLang="en-US" sz="2400" b="1" dirty="0">
                <a:solidFill>
                  <a:srgbClr val="C00000"/>
                </a:solidFill>
                <a:latin typeface="Verdana" pitchFamily="34" charset="0"/>
                <a:ea typeface="宋体" pitchFamily="2" charset="-122"/>
              </a:rPr>
              <a:t>矢量图形</a:t>
            </a:r>
            <a:endParaRPr lang="en-US" altLang="zh-CN" sz="2400" b="1" dirty="0">
              <a:solidFill>
                <a:srgbClr val="C00000"/>
              </a:solidFill>
              <a:latin typeface="Verdana" pitchFamily="34" charset="0"/>
              <a:ea typeface="宋体" pitchFamily="2" charset="-122"/>
            </a:endParaRPr>
          </a:p>
          <a:p>
            <a:pPr marR="0" algn="l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tabLst/>
            </a:pPr>
            <a:r>
              <a:rPr lang="en-US" altLang="zh-CN" sz="2400" b="1" dirty="0">
                <a:solidFill>
                  <a:srgbClr val="C00000"/>
                </a:solidFill>
                <a:latin typeface="Verdana" pitchFamily="34" charset="0"/>
                <a:ea typeface="宋体" pitchFamily="2" charset="-122"/>
              </a:rPr>
              <a:t>      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图像用数学描述的几何形状表示，不失真。</a:t>
            </a:r>
            <a:r>
              <a:rPr lang="en-US" altLang="zh-CN" sz="2400" dirty="0" err="1">
                <a:latin typeface="Verdana" pitchFamily="34" charset="0"/>
                <a:ea typeface="宋体" pitchFamily="2" charset="-122"/>
              </a:rPr>
              <a:t>SVG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是一种矢量图形的格式。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345906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自定义 1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2669</TotalTime>
  <Words>2982</Words>
  <Application>Microsoft Office PowerPoint</Application>
  <PresentationFormat>全屏显示(4:3)</PresentationFormat>
  <Paragraphs>559</Paragraphs>
  <Slides>63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1" baseType="lpstr">
      <vt:lpstr>等线</vt:lpstr>
      <vt:lpstr>宋体</vt:lpstr>
      <vt:lpstr>Arial</vt:lpstr>
      <vt:lpstr>Calibri</vt:lpstr>
      <vt:lpstr>Times New Roman</vt:lpstr>
      <vt:lpstr>Verdana</vt:lpstr>
      <vt:lpstr>Wingdings</vt:lpstr>
      <vt:lpstr>Profile</vt:lpstr>
      <vt:lpstr>PowerPoint 演示文稿</vt:lpstr>
      <vt:lpstr>内容安排</vt:lpstr>
      <vt:lpstr>3.1 SVG概述</vt:lpstr>
      <vt:lpstr>3.1 SVG概述</vt:lpstr>
      <vt:lpstr>PowerPoint 演示文稿</vt:lpstr>
      <vt:lpstr>PowerPoint 演示文稿</vt:lpstr>
      <vt:lpstr>PowerPoint 演示文稿</vt:lpstr>
      <vt:lpstr>PowerPoint 演示文稿</vt:lpstr>
      <vt:lpstr>3.1 SVG概述</vt:lpstr>
      <vt:lpstr>SVG历史</vt:lpstr>
      <vt:lpstr> 理解SVG</vt:lpstr>
      <vt:lpstr> 理解SVG</vt:lpstr>
      <vt:lpstr> 理解SVG</vt:lpstr>
      <vt:lpstr> 理解SVG</vt:lpstr>
      <vt:lpstr> 理解SVG</vt:lpstr>
      <vt:lpstr> 理解SVG</vt:lpstr>
      <vt:lpstr> 可缩放图形</vt:lpstr>
      <vt:lpstr> 可缩放图形</vt:lpstr>
      <vt:lpstr> 使用SVG创建2D图形</vt:lpstr>
      <vt:lpstr> 在页面中添加SVG</vt:lpstr>
      <vt:lpstr> 在页面中添加SVG</vt:lpstr>
      <vt:lpstr> 在页面中添加SVG</vt:lpstr>
      <vt:lpstr> 在页面中添加SVG</vt:lpstr>
      <vt:lpstr> 在页面中添加SVG</vt:lpstr>
      <vt:lpstr> 在页面中添加SVG</vt:lpstr>
      <vt:lpstr> 在页面中添加SVG</vt:lpstr>
      <vt:lpstr> 在页面中添加SVG</vt:lpstr>
      <vt:lpstr> 简单的形状</vt:lpstr>
      <vt:lpstr> 简单的形状</vt:lpstr>
      <vt:lpstr>简单的形状</vt:lpstr>
      <vt:lpstr>简单的形状</vt:lpstr>
      <vt:lpstr>简单的形状</vt:lpstr>
      <vt:lpstr>简单的形状</vt:lpstr>
      <vt:lpstr>简单的形状</vt:lpstr>
      <vt:lpstr>简单的形状</vt:lpstr>
      <vt:lpstr>简单的形状</vt:lpstr>
      <vt:lpstr>变换SVG元素</vt:lpstr>
      <vt:lpstr> 变换SVG元素</vt:lpstr>
      <vt:lpstr> 复用内容</vt:lpstr>
      <vt:lpstr> 复用内容</vt:lpstr>
      <vt:lpstr> 图案和渐变</vt:lpstr>
      <vt:lpstr> 图案和渐变</vt:lpstr>
      <vt:lpstr> 图案和渐变</vt:lpstr>
      <vt:lpstr> 图案和渐变</vt:lpstr>
      <vt:lpstr> 图案和渐变</vt:lpstr>
      <vt:lpstr> 图案和渐变</vt:lpstr>
      <vt:lpstr> SVG路径</vt:lpstr>
      <vt:lpstr> SVG路径</vt:lpstr>
      <vt:lpstr> SVG路径</vt:lpstr>
      <vt:lpstr> 使用SVG文本</vt:lpstr>
      <vt:lpstr>使用SVG文本</vt:lpstr>
      <vt:lpstr> 组合场景</vt:lpstr>
      <vt:lpstr> 组合场景</vt:lpstr>
      <vt:lpstr> 组合场景</vt:lpstr>
      <vt:lpstr> 组合场景</vt:lpstr>
      <vt:lpstr>3.2 使用SVG创建交互式应用</vt:lpstr>
      <vt:lpstr> 添加树</vt:lpstr>
      <vt:lpstr> 添加树</vt:lpstr>
      <vt:lpstr>添加updateTrees函数</vt:lpstr>
      <vt:lpstr>添加updateTrees函数</vt:lpstr>
      <vt:lpstr>PowerPoint 演示文稿</vt:lpstr>
      <vt:lpstr>3.3 课后思考</vt:lpstr>
      <vt:lpstr>3.4 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etoilexmx@gmail.com</dc:creator>
  <cp:lastModifiedBy>lee neary</cp:lastModifiedBy>
  <cp:revision>111</cp:revision>
  <dcterms:created xsi:type="dcterms:W3CDTF">2017-10-12T03:31:01Z</dcterms:created>
  <dcterms:modified xsi:type="dcterms:W3CDTF">2019-10-30T07:59:29Z</dcterms:modified>
</cp:coreProperties>
</file>