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4"/>
  </p:notesMasterIdLst>
  <p:sldIdLst>
    <p:sldId id="264" r:id="rId2"/>
    <p:sldId id="265" r:id="rId3"/>
    <p:sldId id="284" r:id="rId4"/>
    <p:sldId id="266" r:id="rId5"/>
    <p:sldId id="288" r:id="rId6"/>
    <p:sldId id="283" r:id="rId7"/>
    <p:sldId id="268" r:id="rId8"/>
    <p:sldId id="287" r:id="rId9"/>
    <p:sldId id="269" r:id="rId10"/>
    <p:sldId id="290" r:id="rId11"/>
    <p:sldId id="291" r:id="rId12"/>
    <p:sldId id="292" r:id="rId13"/>
    <p:sldId id="293" r:id="rId14"/>
    <p:sldId id="294" r:id="rId15"/>
    <p:sldId id="295" r:id="rId16"/>
    <p:sldId id="296" r:id="rId17"/>
    <p:sldId id="336" r:id="rId18"/>
    <p:sldId id="297" r:id="rId19"/>
    <p:sldId id="329" r:id="rId20"/>
    <p:sldId id="298" r:id="rId21"/>
    <p:sldId id="299" r:id="rId22"/>
    <p:sldId id="300" r:id="rId23"/>
    <p:sldId id="330" r:id="rId24"/>
    <p:sldId id="331" r:id="rId25"/>
    <p:sldId id="302" r:id="rId26"/>
    <p:sldId id="332" r:id="rId27"/>
    <p:sldId id="303" r:id="rId28"/>
    <p:sldId id="304" r:id="rId29"/>
    <p:sldId id="305" r:id="rId30"/>
    <p:sldId id="307" r:id="rId31"/>
    <p:sldId id="308" r:id="rId32"/>
    <p:sldId id="309" r:id="rId33"/>
    <p:sldId id="312" r:id="rId34"/>
    <p:sldId id="311" r:id="rId35"/>
    <p:sldId id="313" r:id="rId36"/>
    <p:sldId id="314" r:id="rId37"/>
    <p:sldId id="333" r:id="rId38"/>
    <p:sldId id="334" r:id="rId39"/>
    <p:sldId id="316" r:id="rId40"/>
    <p:sldId id="317" r:id="rId41"/>
    <p:sldId id="318" r:id="rId42"/>
    <p:sldId id="319" r:id="rId43"/>
    <p:sldId id="320" r:id="rId44"/>
    <p:sldId id="321" r:id="rId45"/>
    <p:sldId id="325" r:id="rId46"/>
    <p:sldId id="326" r:id="rId47"/>
    <p:sldId id="327" r:id="rId48"/>
    <p:sldId id="328" r:id="rId49"/>
    <p:sldId id="322" r:id="rId50"/>
    <p:sldId id="323" r:id="rId51"/>
    <p:sldId id="278" r:id="rId52"/>
    <p:sldId id="324"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showGuides="1">
      <p:cViewPr varScale="1">
        <p:scale>
          <a:sx n="65" d="100"/>
          <a:sy n="65" d="100"/>
        </p:scale>
        <p:origin x="78" y="6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00E76-879A-4574-A961-445C7FB4140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8DEBB7C8-8761-4F67-BB84-100A8E2EC7AE}">
      <dgm:prSet phldrT="[文本]" phldr="1"/>
      <dgm:spPr/>
      <dgm:t>
        <a:bodyPr/>
        <a:lstStyle/>
        <a:p>
          <a:endParaRPr lang="zh-CN" altLang="en-US" dirty="0"/>
        </a:p>
      </dgm:t>
    </dgm:pt>
    <dgm:pt modelId="{04F88AD2-0E81-46FC-8C9A-05D89AF0F5BD}" type="parTrans" cxnId="{85738040-D942-4845-B381-98E68DB5AC35}">
      <dgm:prSet/>
      <dgm:spPr/>
      <dgm:t>
        <a:bodyPr/>
        <a:lstStyle/>
        <a:p>
          <a:endParaRPr lang="zh-CN" altLang="en-US"/>
        </a:p>
      </dgm:t>
    </dgm:pt>
    <dgm:pt modelId="{E9C07E6C-E77E-4589-BFBE-6218813EFEB7}" type="sibTrans" cxnId="{85738040-D942-4845-B381-98E68DB5AC35}">
      <dgm:prSet/>
      <dgm:spPr/>
      <dgm:t>
        <a:bodyPr/>
        <a:lstStyle/>
        <a:p>
          <a:endParaRPr lang="zh-CN" altLang="en-US"/>
        </a:p>
      </dgm:t>
    </dgm:pt>
    <dgm:pt modelId="{A99F6E56-E9F2-459A-A3AB-6AC8943C8F76}">
      <dgm:prSet phldrT="[文本]" custT="1"/>
      <dgm:spPr/>
      <dgm:t>
        <a:bodyPr/>
        <a:lstStyle/>
        <a:p>
          <a:r>
            <a:rPr lang="en-US" altLang="zh-CN" sz="2400" baseline="0" dirty="0">
              <a:ea typeface="宋体" panose="02010600030101010101" pitchFamily="2" charset="-122"/>
            </a:rPr>
            <a:t>20</a:t>
          </a:r>
          <a:r>
            <a:rPr lang="zh-CN" altLang="en-US" sz="2400" baseline="0" dirty="0">
              <a:latin typeface="+mn-ea"/>
              <a:ea typeface="+mn-ea"/>
            </a:rPr>
            <a:t>世纪</a:t>
          </a:r>
          <a:r>
            <a:rPr lang="en-US" altLang="zh-CN" sz="2400" baseline="0" dirty="0">
              <a:ea typeface="宋体" panose="02010600030101010101" pitchFamily="2" charset="-122"/>
            </a:rPr>
            <a:t>90</a:t>
          </a:r>
          <a:r>
            <a:rPr lang="zh-CN" altLang="en-US" sz="2400" baseline="0" dirty="0">
              <a:latin typeface="+mn-ea"/>
              <a:ea typeface="+mn-ea"/>
            </a:rPr>
            <a:t>年代初，第一个网站由</a:t>
          </a:r>
          <a:r>
            <a:rPr lang="en-US" altLang="zh-CN" sz="2400" baseline="0" dirty="0">
              <a:ea typeface="宋体" panose="02010600030101010101" pitchFamily="2" charset="-122"/>
            </a:rPr>
            <a:t>Tim Berners-Lee</a:t>
          </a:r>
          <a:r>
            <a:rPr lang="zh-CN" altLang="en-US" sz="2400" baseline="0" dirty="0">
              <a:latin typeface="+mn-ea"/>
              <a:ea typeface="+mn-ea"/>
            </a:rPr>
            <a:t>创立，只有文本和超链接</a:t>
          </a:r>
        </a:p>
      </dgm:t>
    </dgm:pt>
    <dgm:pt modelId="{1298E14C-735F-4FDE-8A49-782BDC67C589}" type="parTrans" cxnId="{C8654C92-AAA7-4E2C-B1F0-200D497C65C3}">
      <dgm:prSet/>
      <dgm:spPr/>
      <dgm:t>
        <a:bodyPr/>
        <a:lstStyle/>
        <a:p>
          <a:endParaRPr lang="zh-CN" altLang="en-US"/>
        </a:p>
      </dgm:t>
    </dgm:pt>
    <dgm:pt modelId="{1C847F2E-990E-41E8-B862-B1D1B8417DE3}" type="sibTrans" cxnId="{C8654C92-AAA7-4E2C-B1F0-200D497C65C3}">
      <dgm:prSet/>
      <dgm:spPr/>
      <dgm:t>
        <a:bodyPr/>
        <a:lstStyle/>
        <a:p>
          <a:endParaRPr lang="zh-CN" altLang="en-US"/>
        </a:p>
      </dgm:t>
    </dgm:pt>
    <dgm:pt modelId="{7FF966B5-7295-414C-9F18-A30F837D1A7A}">
      <dgm:prSet phldrT="[文本]" custT="1"/>
      <dgm:spPr/>
      <dgm:t>
        <a:bodyPr/>
        <a:lstStyle/>
        <a:p>
          <a:r>
            <a:rPr lang="en-US" altLang="zh-CN" sz="2400" dirty="0"/>
            <a:t>90 </a:t>
          </a:r>
          <a:r>
            <a:rPr lang="zh-CN" altLang="en-US" sz="2400" dirty="0">
              <a:latin typeface="+mn-ea"/>
              <a:ea typeface="+mn-ea"/>
            </a:rPr>
            <a:t>年代中期，一图胜千言，开始与图片结合</a:t>
          </a:r>
        </a:p>
      </dgm:t>
    </dgm:pt>
    <dgm:pt modelId="{0DD9D6E4-F3A3-46FA-B4F7-3CF34B77552D}" type="parTrans" cxnId="{DD38E1F1-2D1E-4512-9F92-D86DE4C5CACC}">
      <dgm:prSet/>
      <dgm:spPr/>
      <dgm:t>
        <a:bodyPr/>
        <a:lstStyle/>
        <a:p>
          <a:endParaRPr lang="zh-CN" altLang="en-US"/>
        </a:p>
      </dgm:t>
    </dgm:pt>
    <dgm:pt modelId="{012A96BD-1A76-4653-A6D5-884499EC5B82}" type="sibTrans" cxnId="{DD38E1F1-2D1E-4512-9F92-D86DE4C5CACC}">
      <dgm:prSet/>
      <dgm:spPr/>
      <dgm:t>
        <a:bodyPr/>
        <a:lstStyle/>
        <a:p>
          <a:endParaRPr lang="zh-CN" altLang="en-US"/>
        </a:p>
      </dgm:t>
    </dgm:pt>
    <dgm:pt modelId="{EA5303FA-87CF-45D0-AEA4-EAE2646089CA}">
      <dgm:prSet phldrT="[文本]" custT="1"/>
      <dgm:spPr/>
      <dgm:t>
        <a:bodyPr/>
        <a:lstStyle/>
        <a:p>
          <a:r>
            <a:rPr lang="en-US" altLang="zh-CN" sz="2400" kern="1200" dirty="0">
              <a:solidFill>
                <a:srgbClr val="000000">
                  <a:hueOff val="0"/>
                  <a:satOff val="0"/>
                  <a:lumOff val="0"/>
                  <a:alphaOff val="0"/>
                </a:srgbClr>
              </a:solidFill>
              <a:latin typeface="Arial"/>
              <a:ea typeface="宋体"/>
              <a:cs typeface="+mn-cs"/>
            </a:rPr>
            <a:t>90</a:t>
          </a:r>
          <a:r>
            <a:rPr lang="en-US" altLang="zh-CN" sz="2400" kern="1200" dirty="0">
              <a:latin typeface="+mn-ea"/>
              <a:ea typeface="+mn-ea"/>
            </a:rPr>
            <a:t> </a:t>
          </a:r>
          <a:r>
            <a:rPr lang="zh-CN" altLang="en-US" sz="2400" kern="1200" dirty="0">
              <a:latin typeface="+mn-ea"/>
              <a:ea typeface="+mn-ea"/>
            </a:rPr>
            <a:t>年代后期，</a:t>
          </a:r>
          <a:r>
            <a:rPr lang="en-US" altLang="zh-CN" sz="2400" kern="1200" baseline="0" dirty="0">
              <a:solidFill>
                <a:srgbClr val="000000">
                  <a:hueOff val="0"/>
                  <a:satOff val="0"/>
                  <a:lumOff val="0"/>
                  <a:alphaOff val="0"/>
                </a:srgbClr>
              </a:solidFill>
              <a:latin typeface="Arial"/>
              <a:ea typeface="宋体" panose="02010600030101010101" pitchFamily="2" charset="-122"/>
              <a:cs typeface="+mn-cs"/>
            </a:rPr>
            <a:t>Flash</a:t>
          </a:r>
          <a:r>
            <a:rPr lang="zh-CN" altLang="en-US" sz="2400" kern="1200" dirty="0">
              <a:latin typeface="+mn-ea"/>
              <a:ea typeface="+mn-ea"/>
            </a:rPr>
            <a:t>开始风靡，进入多媒体时代</a:t>
          </a:r>
        </a:p>
      </dgm:t>
    </dgm:pt>
    <dgm:pt modelId="{7E5D63A3-1E2C-4FCF-9FE0-6377B7F05C01}" type="parTrans" cxnId="{AFE382ED-FAD4-4404-8935-46E2B427F463}">
      <dgm:prSet/>
      <dgm:spPr/>
      <dgm:t>
        <a:bodyPr/>
        <a:lstStyle/>
        <a:p>
          <a:endParaRPr lang="zh-CN" altLang="en-US"/>
        </a:p>
      </dgm:t>
    </dgm:pt>
    <dgm:pt modelId="{D5985892-3CE9-43BD-91DD-70EED29AF87A}" type="sibTrans" cxnId="{AFE382ED-FAD4-4404-8935-46E2B427F463}">
      <dgm:prSet/>
      <dgm:spPr/>
      <dgm:t>
        <a:bodyPr/>
        <a:lstStyle/>
        <a:p>
          <a:endParaRPr lang="zh-CN" altLang="en-US"/>
        </a:p>
      </dgm:t>
    </dgm:pt>
    <dgm:pt modelId="{70DE34CF-5BF5-4F2C-B399-708BA7EED9F6}">
      <dgm:prSet phldrT="[文本]" phldr="1"/>
      <dgm:spPr/>
      <dgm:t>
        <a:bodyPr/>
        <a:lstStyle/>
        <a:p>
          <a:endParaRPr lang="zh-CN" altLang="en-US" dirty="0"/>
        </a:p>
      </dgm:t>
    </dgm:pt>
    <dgm:pt modelId="{EDC5DF92-FE2D-45BD-8304-DBD63CE45002}" type="sibTrans" cxnId="{F2F66FED-4D03-4B39-BC83-EF4B1E1A070B}">
      <dgm:prSet/>
      <dgm:spPr/>
      <dgm:t>
        <a:bodyPr/>
        <a:lstStyle/>
        <a:p>
          <a:endParaRPr lang="zh-CN" altLang="en-US"/>
        </a:p>
      </dgm:t>
    </dgm:pt>
    <dgm:pt modelId="{4D3087B9-E4C4-4E4F-B21F-CC7F70A55602}" type="parTrans" cxnId="{F2F66FED-4D03-4B39-BC83-EF4B1E1A070B}">
      <dgm:prSet/>
      <dgm:spPr/>
      <dgm:t>
        <a:bodyPr/>
        <a:lstStyle/>
        <a:p>
          <a:endParaRPr lang="zh-CN" altLang="en-US"/>
        </a:p>
      </dgm:t>
    </dgm:pt>
    <dgm:pt modelId="{4D2734C0-17CF-4879-A0AA-13A199A8C0FC}">
      <dgm:prSet phldrT="[文本]" phldr="1"/>
      <dgm:spPr/>
      <dgm:t>
        <a:bodyPr/>
        <a:lstStyle/>
        <a:p>
          <a:endParaRPr lang="zh-CN" altLang="en-US" dirty="0"/>
        </a:p>
      </dgm:t>
    </dgm:pt>
    <dgm:pt modelId="{7C7C941D-4D05-4DB3-8B72-5FBE0502546F}" type="sibTrans" cxnId="{ABFFBAB7-2495-41B4-9F2D-62DF1C924487}">
      <dgm:prSet/>
      <dgm:spPr/>
      <dgm:t>
        <a:bodyPr/>
        <a:lstStyle/>
        <a:p>
          <a:endParaRPr lang="zh-CN" altLang="en-US"/>
        </a:p>
      </dgm:t>
    </dgm:pt>
    <dgm:pt modelId="{8704EBCD-9F03-442B-92E5-8828749A1FB0}" type="parTrans" cxnId="{ABFFBAB7-2495-41B4-9F2D-62DF1C924487}">
      <dgm:prSet/>
      <dgm:spPr/>
      <dgm:t>
        <a:bodyPr/>
        <a:lstStyle/>
        <a:p>
          <a:endParaRPr lang="zh-CN" altLang="en-US"/>
        </a:p>
      </dgm:t>
    </dgm:pt>
    <dgm:pt modelId="{269D02AF-BF57-47BB-BE65-F909AA4BA96E}" type="pres">
      <dgm:prSet presAssocID="{D9F00E76-879A-4574-A961-445C7FB41404}" presName="rootnode" presStyleCnt="0">
        <dgm:presLayoutVars>
          <dgm:chMax/>
          <dgm:chPref/>
          <dgm:dir/>
          <dgm:animLvl val="lvl"/>
        </dgm:presLayoutVars>
      </dgm:prSet>
      <dgm:spPr/>
    </dgm:pt>
    <dgm:pt modelId="{12AC855D-CB10-464B-8435-66CA1F1CA43F}" type="pres">
      <dgm:prSet presAssocID="{8DEBB7C8-8761-4F67-BB84-100A8E2EC7AE}" presName="composite" presStyleCnt="0"/>
      <dgm:spPr/>
    </dgm:pt>
    <dgm:pt modelId="{781ED9EE-A15C-4F95-A2DE-567111B72217}" type="pres">
      <dgm:prSet presAssocID="{8DEBB7C8-8761-4F67-BB84-100A8E2EC7AE}" presName="bentUpArrow1" presStyleLbl="alignImgPlace1" presStyleIdx="0" presStyleCnt="2" custScaleX="83772" custScaleY="92560" custLinFactNeighborX="6784" custLinFactNeighborY="-48751"/>
      <dgm:spPr>
        <a:solidFill>
          <a:schemeClr val="tx1">
            <a:lumMod val="75000"/>
            <a:lumOff val="25000"/>
          </a:schemeClr>
        </a:solidFill>
      </dgm:spPr>
    </dgm:pt>
    <dgm:pt modelId="{DF989DB2-E8EE-4BDA-8D88-F95B39F58D1E}" type="pres">
      <dgm:prSet presAssocID="{8DEBB7C8-8761-4F67-BB84-100A8E2EC7AE}" presName="ParentText" presStyleLbl="node1" presStyleIdx="0" presStyleCnt="3" custScaleX="49144" custScaleY="42247" custLinFactNeighborX="-2084" custLinFactNeighborY="-52283">
        <dgm:presLayoutVars>
          <dgm:chMax val="1"/>
          <dgm:chPref val="1"/>
          <dgm:bulletEnabled val="1"/>
        </dgm:presLayoutVars>
      </dgm:prSet>
      <dgm:spPr/>
    </dgm:pt>
    <dgm:pt modelId="{714D3C89-143F-4952-9831-131DFCE21CAD}" type="pres">
      <dgm:prSet presAssocID="{8DEBB7C8-8761-4F67-BB84-100A8E2EC7AE}" presName="ChildText" presStyleLbl="revTx" presStyleIdx="0" presStyleCnt="3" custScaleX="475918" custScaleY="133449" custLinFactX="100000" custLinFactNeighborX="131541" custLinFactNeighborY="-81051">
        <dgm:presLayoutVars>
          <dgm:chMax val="0"/>
          <dgm:chPref val="0"/>
          <dgm:bulletEnabled val="1"/>
        </dgm:presLayoutVars>
      </dgm:prSet>
      <dgm:spPr/>
    </dgm:pt>
    <dgm:pt modelId="{F4481777-DF9B-4089-8A7B-C0791128D619}" type="pres">
      <dgm:prSet presAssocID="{E9C07E6C-E77E-4589-BFBE-6218813EFEB7}" presName="sibTrans" presStyleCnt="0"/>
      <dgm:spPr/>
    </dgm:pt>
    <dgm:pt modelId="{AFA548B5-B64A-4511-9057-E9626B41E7C3}" type="pres">
      <dgm:prSet presAssocID="{70DE34CF-5BF5-4F2C-B399-708BA7EED9F6}" presName="composite" presStyleCnt="0"/>
      <dgm:spPr/>
    </dgm:pt>
    <dgm:pt modelId="{8FD350D3-D9E2-405F-B93B-63D2C9DB5E3C}" type="pres">
      <dgm:prSet presAssocID="{70DE34CF-5BF5-4F2C-B399-708BA7EED9F6}" presName="bentUpArrow1" presStyleLbl="alignImgPlace1" presStyleIdx="1" presStyleCnt="2" custLinFactX="-7860" custLinFactNeighborX="-100000" custLinFactNeighborY="-5711"/>
      <dgm:spPr>
        <a:solidFill>
          <a:schemeClr val="tx1">
            <a:lumMod val="75000"/>
            <a:lumOff val="25000"/>
          </a:schemeClr>
        </a:solidFill>
      </dgm:spPr>
    </dgm:pt>
    <dgm:pt modelId="{F9F8E50E-5C62-44BD-B9A6-70D7C8CC6D67}" type="pres">
      <dgm:prSet presAssocID="{70DE34CF-5BF5-4F2C-B399-708BA7EED9F6}" presName="ParentText" presStyleLbl="node1" presStyleIdx="1" presStyleCnt="3" custScaleX="61490" custScaleY="45826" custLinFactNeighborX="-65357" custLinFactNeighborY="-36549">
        <dgm:presLayoutVars>
          <dgm:chMax val="1"/>
          <dgm:chPref val="1"/>
          <dgm:bulletEnabled val="1"/>
        </dgm:presLayoutVars>
      </dgm:prSet>
      <dgm:spPr/>
    </dgm:pt>
    <dgm:pt modelId="{A12F63C1-8247-47A9-B200-D40315A6E315}" type="pres">
      <dgm:prSet presAssocID="{70DE34CF-5BF5-4F2C-B399-708BA7EED9F6}" presName="ChildText" presStyleLbl="revTx" presStyleIdx="1" presStyleCnt="3" custScaleX="439779" custScaleY="178092" custLinFactX="14355" custLinFactNeighborX="100000" custLinFactNeighborY="-35881">
        <dgm:presLayoutVars>
          <dgm:chMax val="0"/>
          <dgm:chPref val="0"/>
          <dgm:bulletEnabled val="1"/>
        </dgm:presLayoutVars>
      </dgm:prSet>
      <dgm:spPr/>
    </dgm:pt>
    <dgm:pt modelId="{995767E6-715B-4B5E-AD1B-6A097435388B}" type="pres">
      <dgm:prSet presAssocID="{EDC5DF92-FE2D-45BD-8304-DBD63CE45002}" presName="sibTrans" presStyleCnt="0"/>
      <dgm:spPr/>
    </dgm:pt>
    <dgm:pt modelId="{ADB380CE-0121-4B34-B945-C8F341621DB3}" type="pres">
      <dgm:prSet presAssocID="{4D2734C0-17CF-4879-A0AA-13A199A8C0FC}" presName="composite" presStyleCnt="0"/>
      <dgm:spPr/>
    </dgm:pt>
    <dgm:pt modelId="{205D186E-5A92-4370-816F-3FD9712AC2FF}" type="pres">
      <dgm:prSet presAssocID="{4D2734C0-17CF-4879-A0AA-13A199A8C0FC}" presName="ParentText" presStyleLbl="node1" presStyleIdx="2" presStyleCnt="3" custScaleX="35829" custScaleY="31727" custLinFactNeighborX="-67369" custLinFactNeighborY="19271">
        <dgm:presLayoutVars>
          <dgm:chMax val="1"/>
          <dgm:chPref val="1"/>
          <dgm:bulletEnabled val="1"/>
        </dgm:presLayoutVars>
      </dgm:prSet>
      <dgm:spPr/>
    </dgm:pt>
    <dgm:pt modelId="{C18972AE-E77C-461D-80AD-A678DCBCDFDE}" type="pres">
      <dgm:prSet presAssocID="{4D2734C0-17CF-4879-A0AA-13A199A8C0FC}" presName="FinalChildText" presStyleLbl="revTx" presStyleIdx="2" presStyleCnt="3" custScaleX="325424" custScaleY="146431" custLinFactNeighborX="269" custLinFactNeighborY="23353">
        <dgm:presLayoutVars>
          <dgm:chMax val="0"/>
          <dgm:chPref val="0"/>
          <dgm:bulletEnabled val="1"/>
        </dgm:presLayoutVars>
      </dgm:prSet>
      <dgm:spPr/>
    </dgm:pt>
  </dgm:ptLst>
  <dgm:cxnLst>
    <dgm:cxn modelId="{0D5BB813-7CAD-4703-A7C5-0CC422D308D3}" type="presOf" srcId="{8DEBB7C8-8761-4F67-BB84-100A8E2EC7AE}" destId="{DF989DB2-E8EE-4BDA-8D88-F95B39F58D1E}" srcOrd="0" destOrd="0" presId="urn:microsoft.com/office/officeart/2005/8/layout/StepDownProcess"/>
    <dgm:cxn modelId="{C6A0992F-8F79-4BAD-8C80-0CD461C24845}" type="presOf" srcId="{70DE34CF-5BF5-4F2C-B399-708BA7EED9F6}" destId="{F9F8E50E-5C62-44BD-B9A6-70D7C8CC6D67}" srcOrd="0" destOrd="0" presId="urn:microsoft.com/office/officeart/2005/8/layout/StepDownProcess"/>
    <dgm:cxn modelId="{85738040-D942-4845-B381-98E68DB5AC35}" srcId="{D9F00E76-879A-4574-A961-445C7FB41404}" destId="{8DEBB7C8-8761-4F67-BB84-100A8E2EC7AE}" srcOrd="0" destOrd="0" parTransId="{04F88AD2-0E81-46FC-8C9A-05D89AF0F5BD}" sibTransId="{E9C07E6C-E77E-4589-BFBE-6218813EFEB7}"/>
    <dgm:cxn modelId="{C8654C92-AAA7-4E2C-B1F0-200D497C65C3}" srcId="{8DEBB7C8-8761-4F67-BB84-100A8E2EC7AE}" destId="{A99F6E56-E9F2-459A-A3AB-6AC8943C8F76}" srcOrd="0" destOrd="0" parTransId="{1298E14C-735F-4FDE-8A49-782BDC67C589}" sibTransId="{1C847F2E-990E-41E8-B862-B1D1B8417DE3}"/>
    <dgm:cxn modelId="{8D369896-EC4A-4FC9-B886-2034F9EDEBFC}" type="presOf" srcId="{D9F00E76-879A-4574-A961-445C7FB41404}" destId="{269D02AF-BF57-47BB-BE65-F909AA4BA96E}" srcOrd="0" destOrd="0" presId="urn:microsoft.com/office/officeart/2005/8/layout/StepDownProcess"/>
    <dgm:cxn modelId="{985B6DB6-2635-4B48-9081-561FF504BB40}" type="presOf" srcId="{4D2734C0-17CF-4879-A0AA-13A199A8C0FC}" destId="{205D186E-5A92-4370-816F-3FD9712AC2FF}" srcOrd="0" destOrd="0" presId="urn:microsoft.com/office/officeart/2005/8/layout/StepDownProcess"/>
    <dgm:cxn modelId="{ABFFBAB7-2495-41B4-9F2D-62DF1C924487}" srcId="{D9F00E76-879A-4574-A961-445C7FB41404}" destId="{4D2734C0-17CF-4879-A0AA-13A199A8C0FC}" srcOrd="2" destOrd="0" parTransId="{8704EBCD-9F03-442B-92E5-8828749A1FB0}" sibTransId="{7C7C941D-4D05-4DB3-8B72-5FBE0502546F}"/>
    <dgm:cxn modelId="{DEAC35BC-9E36-4EB4-A720-9D5AC51E4B83}" type="presOf" srcId="{A99F6E56-E9F2-459A-A3AB-6AC8943C8F76}" destId="{714D3C89-143F-4952-9831-131DFCE21CAD}" srcOrd="0" destOrd="0" presId="urn:microsoft.com/office/officeart/2005/8/layout/StepDownProcess"/>
    <dgm:cxn modelId="{2FEFBABE-86D7-4A9E-A7AF-E2EEEFEA2133}" type="presOf" srcId="{EA5303FA-87CF-45D0-AEA4-EAE2646089CA}" destId="{C18972AE-E77C-461D-80AD-A678DCBCDFDE}" srcOrd="0" destOrd="0" presId="urn:microsoft.com/office/officeart/2005/8/layout/StepDownProcess"/>
    <dgm:cxn modelId="{F2F66FED-4D03-4B39-BC83-EF4B1E1A070B}" srcId="{D9F00E76-879A-4574-A961-445C7FB41404}" destId="{70DE34CF-5BF5-4F2C-B399-708BA7EED9F6}" srcOrd="1" destOrd="0" parTransId="{4D3087B9-E4C4-4E4F-B21F-CC7F70A55602}" sibTransId="{EDC5DF92-FE2D-45BD-8304-DBD63CE45002}"/>
    <dgm:cxn modelId="{AFE382ED-FAD4-4404-8935-46E2B427F463}" srcId="{4D2734C0-17CF-4879-A0AA-13A199A8C0FC}" destId="{EA5303FA-87CF-45D0-AEA4-EAE2646089CA}" srcOrd="0" destOrd="0" parTransId="{7E5D63A3-1E2C-4FCF-9FE0-6377B7F05C01}" sibTransId="{D5985892-3CE9-43BD-91DD-70EED29AF87A}"/>
    <dgm:cxn modelId="{608AE1EE-5ED7-4112-9AC6-82F71181229B}" type="presOf" srcId="{7FF966B5-7295-414C-9F18-A30F837D1A7A}" destId="{A12F63C1-8247-47A9-B200-D40315A6E315}" srcOrd="0" destOrd="0" presId="urn:microsoft.com/office/officeart/2005/8/layout/StepDownProcess"/>
    <dgm:cxn modelId="{DD38E1F1-2D1E-4512-9F92-D86DE4C5CACC}" srcId="{70DE34CF-5BF5-4F2C-B399-708BA7EED9F6}" destId="{7FF966B5-7295-414C-9F18-A30F837D1A7A}" srcOrd="0" destOrd="0" parTransId="{0DD9D6E4-F3A3-46FA-B4F7-3CF34B77552D}" sibTransId="{012A96BD-1A76-4653-A6D5-884499EC5B82}"/>
    <dgm:cxn modelId="{08DF166D-5C99-427B-AF7F-7D7E2C2F0B29}" type="presParOf" srcId="{269D02AF-BF57-47BB-BE65-F909AA4BA96E}" destId="{12AC855D-CB10-464B-8435-66CA1F1CA43F}" srcOrd="0" destOrd="0" presId="urn:microsoft.com/office/officeart/2005/8/layout/StepDownProcess"/>
    <dgm:cxn modelId="{5A4EB7DB-8076-4DA0-8D90-D70C17F3D4C9}" type="presParOf" srcId="{12AC855D-CB10-464B-8435-66CA1F1CA43F}" destId="{781ED9EE-A15C-4F95-A2DE-567111B72217}" srcOrd="0" destOrd="0" presId="urn:microsoft.com/office/officeart/2005/8/layout/StepDownProcess"/>
    <dgm:cxn modelId="{00449C5E-6163-45AE-B7B0-31DDB61D8665}" type="presParOf" srcId="{12AC855D-CB10-464B-8435-66CA1F1CA43F}" destId="{DF989DB2-E8EE-4BDA-8D88-F95B39F58D1E}" srcOrd="1" destOrd="0" presId="urn:microsoft.com/office/officeart/2005/8/layout/StepDownProcess"/>
    <dgm:cxn modelId="{98926234-BFA6-42F0-B653-E4324305CC99}" type="presParOf" srcId="{12AC855D-CB10-464B-8435-66CA1F1CA43F}" destId="{714D3C89-143F-4952-9831-131DFCE21CAD}" srcOrd="2" destOrd="0" presId="urn:microsoft.com/office/officeart/2005/8/layout/StepDownProcess"/>
    <dgm:cxn modelId="{3524AB83-D414-4692-BE8B-83234289E889}" type="presParOf" srcId="{269D02AF-BF57-47BB-BE65-F909AA4BA96E}" destId="{F4481777-DF9B-4089-8A7B-C0791128D619}" srcOrd="1" destOrd="0" presId="urn:microsoft.com/office/officeart/2005/8/layout/StepDownProcess"/>
    <dgm:cxn modelId="{10F571BE-FA30-4D97-BEC9-90E6E024279A}" type="presParOf" srcId="{269D02AF-BF57-47BB-BE65-F909AA4BA96E}" destId="{AFA548B5-B64A-4511-9057-E9626B41E7C3}" srcOrd="2" destOrd="0" presId="urn:microsoft.com/office/officeart/2005/8/layout/StepDownProcess"/>
    <dgm:cxn modelId="{4C3D552E-51A0-4E8D-91A9-7A74C7101E3F}" type="presParOf" srcId="{AFA548B5-B64A-4511-9057-E9626B41E7C3}" destId="{8FD350D3-D9E2-405F-B93B-63D2C9DB5E3C}" srcOrd="0" destOrd="0" presId="urn:microsoft.com/office/officeart/2005/8/layout/StepDownProcess"/>
    <dgm:cxn modelId="{F13332C1-545C-4F43-ABE2-3B5313EB9D5D}" type="presParOf" srcId="{AFA548B5-B64A-4511-9057-E9626B41E7C3}" destId="{F9F8E50E-5C62-44BD-B9A6-70D7C8CC6D67}" srcOrd="1" destOrd="0" presId="urn:microsoft.com/office/officeart/2005/8/layout/StepDownProcess"/>
    <dgm:cxn modelId="{6C003B37-6D11-4449-A7F1-EDE1A1D803B1}" type="presParOf" srcId="{AFA548B5-B64A-4511-9057-E9626B41E7C3}" destId="{A12F63C1-8247-47A9-B200-D40315A6E315}" srcOrd="2" destOrd="0" presId="urn:microsoft.com/office/officeart/2005/8/layout/StepDownProcess"/>
    <dgm:cxn modelId="{2E69F55C-442D-4C22-83FD-7311624C9E3B}" type="presParOf" srcId="{269D02AF-BF57-47BB-BE65-F909AA4BA96E}" destId="{995767E6-715B-4B5E-AD1B-6A097435388B}" srcOrd="3" destOrd="0" presId="urn:microsoft.com/office/officeart/2005/8/layout/StepDownProcess"/>
    <dgm:cxn modelId="{C67BF4D5-5CA7-4EA4-B571-7CB99691772E}" type="presParOf" srcId="{269D02AF-BF57-47BB-BE65-F909AA4BA96E}" destId="{ADB380CE-0121-4B34-B945-C8F341621DB3}" srcOrd="4" destOrd="0" presId="urn:microsoft.com/office/officeart/2005/8/layout/StepDownProcess"/>
    <dgm:cxn modelId="{268013BF-64F9-44B4-AC3A-C9D2B7553279}" type="presParOf" srcId="{ADB380CE-0121-4B34-B945-C8F341621DB3}" destId="{205D186E-5A92-4370-816F-3FD9712AC2FF}" srcOrd="0" destOrd="0" presId="urn:microsoft.com/office/officeart/2005/8/layout/StepDownProcess"/>
    <dgm:cxn modelId="{F059712F-7AF7-4222-9E57-010D13DCB1BB}" type="presParOf" srcId="{ADB380CE-0121-4B34-B945-C8F341621DB3}" destId="{C18972AE-E77C-461D-80AD-A678DCBCDFD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D4BDE-B764-4642-953B-0047EA0112E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0B2AB25F-A948-4C78-92FD-E3C87BFB9243}">
      <dgm:prSet phldrT="[文本]" custT="1"/>
      <dgm:spPr>
        <a:solidFill>
          <a:schemeClr val="tx1">
            <a:lumMod val="75000"/>
            <a:lumOff val="25000"/>
          </a:schemeClr>
        </a:solidFill>
      </dgm:spPr>
      <dgm:t>
        <a:bodyPr/>
        <a:lstStyle/>
        <a:p>
          <a:r>
            <a:rPr lang="zh-CN" altLang="en-US" sz="3200" dirty="0">
              <a:latin typeface="+mj-ea"/>
              <a:ea typeface="+mj-ea"/>
            </a:rPr>
            <a:t>视频容器</a:t>
          </a:r>
        </a:p>
      </dgm:t>
    </dgm:pt>
    <dgm:pt modelId="{49645246-E0E5-4680-8BDD-D0D72BA9377A}" type="parTrans" cxnId="{B93A55B4-A0C1-4CD0-BC39-8E8E08C6A6BC}">
      <dgm:prSet/>
      <dgm:spPr/>
      <dgm:t>
        <a:bodyPr/>
        <a:lstStyle/>
        <a:p>
          <a:endParaRPr lang="zh-CN" altLang="en-US"/>
        </a:p>
      </dgm:t>
    </dgm:pt>
    <dgm:pt modelId="{9ED070C1-7CB0-4812-AECB-41E0A99D8CAC}" type="sibTrans" cxnId="{B93A55B4-A0C1-4CD0-BC39-8E8E08C6A6BC}">
      <dgm:prSet/>
      <dgm:spPr/>
      <dgm:t>
        <a:bodyPr/>
        <a:lstStyle/>
        <a:p>
          <a:endParaRPr lang="zh-CN" altLang="en-US"/>
        </a:p>
      </dgm:t>
    </dgm:pt>
    <dgm:pt modelId="{AC36DD38-3EFA-4E75-A257-CC4036941E2A}">
      <dgm:prSet phldrT="[文本]" custT="1"/>
      <dgm:spPr>
        <a:solidFill>
          <a:schemeClr val="tx1">
            <a:lumMod val="75000"/>
            <a:lumOff val="25000"/>
          </a:schemeClr>
        </a:solidFill>
      </dgm:spPr>
      <dgm:t>
        <a:bodyPr/>
        <a:lstStyle/>
        <a:p>
          <a:r>
            <a:rPr lang="zh-CN" altLang="en-US" sz="3200" dirty="0">
              <a:latin typeface="+mj-ea"/>
              <a:ea typeface="+mj-ea"/>
            </a:rPr>
            <a:t>音频轨道</a:t>
          </a:r>
        </a:p>
      </dgm:t>
    </dgm:pt>
    <dgm:pt modelId="{25CC9E12-D52A-4F1A-AD42-20327AFC81EE}" type="parTrans" cxnId="{DEC7D5FC-BD69-4A88-9F56-1075EBDCF611}">
      <dgm:prSet/>
      <dgm:spPr>
        <a:solidFill>
          <a:schemeClr val="tx1">
            <a:lumMod val="75000"/>
            <a:lumOff val="25000"/>
          </a:schemeClr>
        </a:solidFill>
      </dgm:spPr>
      <dgm:t>
        <a:bodyPr/>
        <a:lstStyle/>
        <a:p>
          <a:endParaRPr lang="zh-CN" altLang="en-US"/>
        </a:p>
      </dgm:t>
    </dgm:pt>
    <dgm:pt modelId="{2691D159-5009-4E8A-9AE2-409BEA75E401}" type="sibTrans" cxnId="{DEC7D5FC-BD69-4A88-9F56-1075EBDCF611}">
      <dgm:prSet/>
      <dgm:spPr/>
      <dgm:t>
        <a:bodyPr/>
        <a:lstStyle/>
        <a:p>
          <a:endParaRPr lang="zh-CN" altLang="en-US"/>
        </a:p>
      </dgm:t>
    </dgm:pt>
    <dgm:pt modelId="{994D44B4-2E0F-43CD-A77F-200FA477265E}">
      <dgm:prSet phldrT="[文本]" custT="1"/>
      <dgm:spPr>
        <a:solidFill>
          <a:schemeClr val="tx1">
            <a:lumMod val="75000"/>
            <a:lumOff val="25000"/>
          </a:schemeClr>
        </a:solidFill>
      </dgm:spPr>
      <dgm:t>
        <a:bodyPr/>
        <a:lstStyle/>
        <a:p>
          <a:r>
            <a:rPr lang="zh-CN" altLang="en-US" sz="3200" dirty="0">
              <a:latin typeface="+mj-ea"/>
              <a:ea typeface="+mj-ea"/>
            </a:rPr>
            <a:t>视频轨道</a:t>
          </a:r>
        </a:p>
      </dgm:t>
    </dgm:pt>
    <dgm:pt modelId="{39A8EAD9-CA73-4268-8E3D-F97EBAB1DAEC}" type="parTrans" cxnId="{BAF06295-D98A-4FD3-9B3A-CE4B77969C35}">
      <dgm:prSet/>
      <dgm:spPr/>
      <dgm:t>
        <a:bodyPr/>
        <a:lstStyle/>
        <a:p>
          <a:endParaRPr lang="zh-CN" altLang="en-US"/>
        </a:p>
      </dgm:t>
    </dgm:pt>
    <dgm:pt modelId="{329092EE-5AEC-42F8-9C2F-E6D4E1672BE1}" type="sibTrans" cxnId="{BAF06295-D98A-4FD3-9B3A-CE4B77969C35}">
      <dgm:prSet/>
      <dgm:spPr/>
      <dgm:t>
        <a:bodyPr/>
        <a:lstStyle/>
        <a:p>
          <a:endParaRPr lang="zh-CN" altLang="en-US"/>
        </a:p>
      </dgm:t>
    </dgm:pt>
    <dgm:pt modelId="{38D42F24-FA24-4F0B-9877-6AC174F53C36}">
      <dgm:prSet phldrT="[文本]" custT="1"/>
      <dgm:spPr>
        <a:solidFill>
          <a:schemeClr val="tx1">
            <a:lumMod val="75000"/>
            <a:lumOff val="25000"/>
          </a:schemeClr>
        </a:solidFill>
      </dgm:spPr>
      <dgm:t>
        <a:bodyPr/>
        <a:lstStyle/>
        <a:p>
          <a:r>
            <a:rPr lang="zh-CN" altLang="en-US" sz="3200" dirty="0">
              <a:latin typeface="+mj-ea"/>
              <a:ea typeface="+mj-ea"/>
            </a:rPr>
            <a:t>元数据</a:t>
          </a:r>
        </a:p>
      </dgm:t>
    </dgm:pt>
    <dgm:pt modelId="{7CFBCE36-7A3A-440B-B3AC-1EB3EBCD515E}" type="parTrans" cxnId="{CAA7C116-108D-4875-B7B2-A896B7EB31E2}">
      <dgm:prSet/>
      <dgm:spPr>
        <a:solidFill>
          <a:schemeClr val="tx1">
            <a:lumMod val="75000"/>
            <a:lumOff val="25000"/>
          </a:schemeClr>
        </a:solidFill>
      </dgm:spPr>
      <dgm:t>
        <a:bodyPr/>
        <a:lstStyle/>
        <a:p>
          <a:endParaRPr lang="zh-CN" altLang="en-US"/>
        </a:p>
      </dgm:t>
    </dgm:pt>
    <dgm:pt modelId="{A5326F3D-085D-47A8-B658-354993B3E99C}" type="sibTrans" cxnId="{CAA7C116-108D-4875-B7B2-A896B7EB31E2}">
      <dgm:prSet/>
      <dgm:spPr/>
      <dgm:t>
        <a:bodyPr/>
        <a:lstStyle/>
        <a:p>
          <a:endParaRPr lang="zh-CN" altLang="en-US"/>
        </a:p>
      </dgm:t>
    </dgm:pt>
    <dgm:pt modelId="{A26D3835-5E91-412D-B10F-1E2FA4093901}" type="pres">
      <dgm:prSet presAssocID="{EADD4BDE-B764-4642-953B-0047EA0112E9}" presName="Name0" presStyleCnt="0">
        <dgm:presLayoutVars>
          <dgm:chPref val="1"/>
          <dgm:dir/>
          <dgm:animOne val="branch"/>
          <dgm:animLvl val="lvl"/>
          <dgm:resizeHandles val="exact"/>
        </dgm:presLayoutVars>
      </dgm:prSet>
      <dgm:spPr/>
    </dgm:pt>
    <dgm:pt modelId="{D9C0FD19-DEA2-456A-83D3-E216144DCE7F}" type="pres">
      <dgm:prSet presAssocID="{0B2AB25F-A948-4C78-92FD-E3C87BFB9243}" presName="root1" presStyleCnt="0"/>
      <dgm:spPr/>
    </dgm:pt>
    <dgm:pt modelId="{CFF828CF-2AA8-438A-BB4A-A4E8FD9B879D}" type="pres">
      <dgm:prSet presAssocID="{0B2AB25F-A948-4C78-92FD-E3C87BFB9243}" presName="LevelOneTextNode" presStyleLbl="node0" presStyleIdx="0" presStyleCnt="1" custScaleX="85656" custScaleY="48661">
        <dgm:presLayoutVars>
          <dgm:chPref val="3"/>
        </dgm:presLayoutVars>
      </dgm:prSet>
      <dgm:spPr/>
    </dgm:pt>
    <dgm:pt modelId="{7E93A8D2-43B7-4342-8626-D6339B81503D}" type="pres">
      <dgm:prSet presAssocID="{0B2AB25F-A948-4C78-92FD-E3C87BFB9243}" presName="level2hierChild" presStyleCnt="0"/>
      <dgm:spPr/>
    </dgm:pt>
    <dgm:pt modelId="{2DE3F68E-899F-40BC-AA9A-9C9452E694D6}" type="pres">
      <dgm:prSet presAssocID="{25CC9E12-D52A-4F1A-AD42-20327AFC81EE}" presName="conn2-1" presStyleLbl="parChTrans1D2" presStyleIdx="0" presStyleCnt="3"/>
      <dgm:spPr/>
    </dgm:pt>
    <dgm:pt modelId="{F54FC4CD-5E6E-4A3F-9BD4-DCE3B1878F48}" type="pres">
      <dgm:prSet presAssocID="{25CC9E12-D52A-4F1A-AD42-20327AFC81EE}" presName="connTx" presStyleLbl="parChTrans1D2" presStyleIdx="0" presStyleCnt="3"/>
      <dgm:spPr/>
    </dgm:pt>
    <dgm:pt modelId="{0F635F70-102E-4601-8931-C3E378F77145}" type="pres">
      <dgm:prSet presAssocID="{AC36DD38-3EFA-4E75-A257-CC4036941E2A}" presName="root2" presStyleCnt="0"/>
      <dgm:spPr/>
    </dgm:pt>
    <dgm:pt modelId="{DCBCA5A8-A656-42CE-8D36-0F9B5ABBFCCD}" type="pres">
      <dgm:prSet presAssocID="{AC36DD38-3EFA-4E75-A257-CC4036941E2A}" presName="LevelTwoTextNode" presStyleLbl="node2" presStyleIdx="0" presStyleCnt="3" custScaleX="85656" custScaleY="76541" custLinFactNeighborX="302" custLinFactNeighborY="-62118">
        <dgm:presLayoutVars>
          <dgm:chPref val="3"/>
        </dgm:presLayoutVars>
      </dgm:prSet>
      <dgm:spPr/>
    </dgm:pt>
    <dgm:pt modelId="{0D109DFB-B7EF-423D-A6B2-BB4251B3EDC8}" type="pres">
      <dgm:prSet presAssocID="{AC36DD38-3EFA-4E75-A257-CC4036941E2A}" presName="level3hierChild" presStyleCnt="0"/>
      <dgm:spPr/>
    </dgm:pt>
    <dgm:pt modelId="{F9A8B561-4825-4495-9493-65D8580782F9}" type="pres">
      <dgm:prSet presAssocID="{39A8EAD9-CA73-4268-8E3D-F97EBAB1DAEC}" presName="conn2-1" presStyleLbl="parChTrans1D2" presStyleIdx="1" presStyleCnt="3"/>
      <dgm:spPr/>
    </dgm:pt>
    <dgm:pt modelId="{07B78EAA-95A4-4D39-9217-FA20470B39D6}" type="pres">
      <dgm:prSet presAssocID="{39A8EAD9-CA73-4268-8E3D-F97EBAB1DAEC}" presName="connTx" presStyleLbl="parChTrans1D2" presStyleIdx="1" presStyleCnt="3"/>
      <dgm:spPr/>
    </dgm:pt>
    <dgm:pt modelId="{5DE7BAD0-9F37-4142-B463-D5EDF06F2E6A}" type="pres">
      <dgm:prSet presAssocID="{994D44B4-2E0F-43CD-A77F-200FA477265E}" presName="root2" presStyleCnt="0"/>
      <dgm:spPr/>
    </dgm:pt>
    <dgm:pt modelId="{D56D38B8-280D-46C0-A898-584542D830A5}" type="pres">
      <dgm:prSet presAssocID="{994D44B4-2E0F-43CD-A77F-200FA477265E}" presName="LevelTwoTextNode" presStyleLbl="node2" presStyleIdx="1" presStyleCnt="3" custScaleX="85656" custScaleY="76541">
        <dgm:presLayoutVars>
          <dgm:chPref val="3"/>
        </dgm:presLayoutVars>
      </dgm:prSet>
      <dgm:spPr/>
    </dgm:pt>
    <dgm:pt modelId="{12BFE607-B6A8-4242-B88D-BF5C74560397}" type="pres">
      <dgm:prSet presAssocID="{994D44B4-2E0F-43CD-A77F-200FA477265E}" presName="level3hierChild" presStyleCnt="0"/>
      <dgm:spPr/>
    </dgm:pt>
    <dgm:pt modelId="{646A327C-C23A-4385-9495-AA54BC314BED}" type="pres">
      <dgm:prSet presAssocID="{7CFBCE36-7A3A-440B-B3AC-1EB3EBCD515E}" presName="conn2-1" presStyleLbl="parChTrans1D2" presStyleIdx="2" presStyleCnt="3"/>
      <dgm:spPr/>
    </dgm:pt>
    <dgm:pt modelId="{EC42A5C8-2565-4239-8041-B8369190CB06}" type="pres">
      <dgm:prSet presAssocID="{7CFBCE36-7A3A-440B-B3AC-1EB3EBCD515E}" presName="connTx" presStyleLbl="parChTrans1D2" presStyleIdx="2" presStyleCnt="3"/>
      <dgm:spPr/>
    </dgm:pt>
    <dgm:pt modelId="{89C5A199-E25C-4B88-8B95-DBD50D71F135}" type="pres">
      <dgm:prSet presAssocID="{38D42F24-FA24-4F0B-9877-6AC174F53C36}" presName="root2" presStyleCnt="0"/>
      <dgm:spPr/>
    </dgm:pt>
    <dgm:pt modelId="{ABABEC22-D5ED-455C-ADEC-3ABF82D2967E}" type="pres">
      <dgm:prSet presAssocID="{38D42F24-FA24-4F0B-9877-6AC174F53C36}" presName="LevelTwoTextNode" presStyleLbl="node2" presStyleIdx="2" presStyleCnt="3" custScaleX="85656" custScaleY="76541" custLinFactNeighborX="365" custLinFactNeighborY="65708">
        <dgm:presLayoutVars>
          <dgm:chPref val="3"/>
        </dgm:presLayoutVars>
      </dgm:prSet>
      <dgm:spPr/>
    </dgm:pt>
    <dgm:pt modelId="{93CC9873-474F-4C53-91D6-25C5AD55289D}" type="pres">
      <dgm:prSet presAssocID="{38D42F24-FA24-4F0B-9877-6AC174F53C36}" presName="level3hierChild" presStyleCnt="0"/>
      <dgm:spPr/>
    </dgm:pt>
  </dgm:ptLst>
  <dgm:cxnLst>
    <dgm:cxn modelId="{9EEA8515-389F-4D69-8997-C31427B05E39}" type="presOf" srcId="{25CC9E12-D52A-4F1A-AD42-20327AFC81EE}" destId="{2DE3F68E-899F-40BC-AA9A-9C9452E694D6}" srcOrd="0" destOrd="0" presId="urn:microsoft.com/office/officeart/2008/layout/HorizontalMultiLevelHierarchy"/>
    <dgm:cxn modelId="{CAA7C116-108D-4875-B7B2-A896B7EB31E2}" srcId="{0B2AB25F-A948-4C78-92FD-E3C87BFB9243}" destId="{38D42F24-FA24-4F0B-9877-6AC174F53C36}" srcOrd="2" destOrd="0" parTransId="{7CFBCE36-7A3A-440B-B3AC-1EB3EBCD515E}" sibTransId="{A5326F3D-085D-47A8-B658-354993B3E99C}"/>
    <dgm:cxn modelId="{37FB581A-1572-485C-9230-C685C70D4444}" type="presOf" srcId="{25CC9E12-D52A-4F1A-AD42-20327AFC81EE}" destId="{F54FC4CD-5E6E-4A3F-9BD4-DCE3B1878F48}" srcOrd="1" destOrd="0" presId="urn:microsoft.com/office/officeart/2008/layout/HorizontalMultiLevelHierarchy"/>
    <dgm:cxn modelId="{7DAD711B-972C-46AD-BEA8-17B6DB1C3306}" type="presOf" srcId="{994D44B4-2E0F-43CD-A77F-200FA477265E}" destId="{D56D38B8-280D-46C0-A898-584542D830A5}" srcOrd="0" destOrd="0" presId="urn:microsoft.com/office/officeart/2008/layout/HorizontalMultiLevelHierarchy"/>
    <dgm:cxn modelId="{6CA4C635-7228-47E1-BE68-DFEAB7F9DB72}" type="presOf" srcId="{7CFBCE36-7A3A-440B-B3AC-1EB3EBCD515E}" destId="{EC42A5C8-2565-4239-8041-B8369190CB06}" srcOrd="1" destOrd="0" presId="urn:microsoft.com/office/officeart/2008/layout/HorizontalMultiLevelHierarchy"/>
    <dgm:cxn modelId="{A160825B-3B20-44B1-A499-236C6322B055}" type="presOf" srcId="{AC36DD38-3EFA-4E75-A257-CC4036941E2A}" destId="{DCBCA5A8-A656-42CE-8D36-0F9B5ABBFCCD}" srcOrd="0" destOrd="0" presId="urn:microsoft.com/office/officeart/2008/layout/HorizontalMultiLevelHierarchy"/>
    <dgm:cxn modelId="{6C5A1B6F-B4E2-4DF5-9C4E-E9EB7BF7C11E}" type="presOf" srcId="{EADD4BDE-B764-4642-953B-0047EA0112E9}" destId="{A26D3835-5E91-412D-B10F-1E2FA4093901}" srcOrd="0" destOrd="0" presId="urn:microsoft.com/office/officeart/2008/layout/HorizontalMultiLevelHierarchy"/>
    <dgm:cxn modelId="{BAF06295-D98A-4FD3-9B3A-CE4B77969C35}" srcId="{0B2AB25F-A948-4C78-92FD-E3C87BFB9243}" destId="{994D44B4-2E0F-43CD-A77F-200FA477265E}" srcOrd="1" destOrd="0" parTransId="{39A8EAD9-CA73-4268-8E3D-F97EBAB1DAEC}" sibTransId="{329092EE-5AEC-42F8-9C2F-E6D4E1672BE1}"/>
    <dgm:cxn modelId="{B93A55B4-A0C1-4CD0-BC39-8E8E08C6A6BC}" srcId="{EADD4BDE-B764-4642-953B-0047EA0112E9}" destId="{0B2AB25F-A948-4C78-92FD-E3C87BFB9243}" srcOrd="0" destOrd="0" parTransId="{49645246-E0E5-4680-8BDD-D0D72BA9377A}" sibTransId="{9ED070C1-7CB0-4812-AECB-41E0A99D8CAC}"/>
    <dgm:cxn modelId="{7F8E36B6-781E-4354-B45C-FBBF034D62D5}" type="presOf" srcId="{0B2AB25F-A948-4C78-92FD-E3C87BFB9243}" destId="{CFF828CF-2AA8-438A-BB4A-A4E8FD9B879D}" srcOrd="0" destOrd="0" presId="urn:microsoft.com/office/officeart/2008/layout/HorizontalMultiLevelHierarchy"/>
    <dgm:cxn modelId="{ACE6F2B8-7F8A-4452-9782-36F2B0F1DE9A}" type="presOf" srcId="{7CFBCE36-7A3A-440B-B3AC-1EB3EBCD515E}" destId="{646A327C-C23A-4385-9495-AA54BC314BED}" srcOrd="0" destOrd="0" presId="urn:microsoft.com/office/officeart/2008/layout/HorizontalMultiLevelHierarchy"/>
    <dgm:cxn modelId="{0C163AB9-E2E2-480C-BCC7-6788E5D27D76}" type="presOf" srcId="{38D42F24-FA24-4F0B-9877-6AC174F53C36}" destId="{ABABEC22-D5ED-455C-ADEC-3ABF82D2967E}" srcOrd="0" destOrd="0" presId="urn:microsoft.com/office/officeart/2008/layout/HorizontalMultiLevelHierarchy"/>
    <dgm:cxn modelId="{692D2EC5-BA89-438A-A5B2-5C6997F22031}" type="presOf" srcId="{39A8EAD9-CA73-4268-8E3D-F97EBAB1DAEC}" destId="{F9A8B561-4825-4495-9493-65D8580782F9}" srcOrd="0" destOrd="0" presId="urn:microsoft.com/office/officeart/2008/layout/HorizontalMultiLevelHierarchy"/>
    <dgm:cxn modelId="{D9FAC8CB-CE15-4DC7-9B1E-463D087CB349}" type="presOf" srcId="{39A8EAD9-CA73-4268-8E3D-F97EBAB1DAEC}" destId="{07B78EAA-95A4-4D39-9217-FA20470B39D6}" srcOrd="1" destOrd="0" presId="urn:microsoft.com/office/officeart/2008/layout/HorizontalMultiLevelHierarchy"/>
    <dgm:cxn modelId="{DEC7D5FC-BD69-4A88-9F56-1075EBDCF611}" srcId="{0B2AB25F-A948-4C78-92FD-E3C87BFB9243}" destId="{AC36DD38-3EFA-4E75-A257-CC4036941E2A}" srcOrd="0" destOrd="0" parTransId="{25CC9E12-D52A-4F1A-AD42-20327AFC81EE}" sibTransId="{2691D159-5009-4E8A-9AE2-409BEA75E401}"/>
    <dgm:cxn modelId="{A283773C-5D0E-44EF-A690-B964BDA56EC6}" type="presParOf" srcId="{A26D3835-5E91-412D-B10F-1E2FA4093901}" destId="{D9C0FD19-DEA2-456A-83D3-E216144DCE7F}" srcOrd="0" destOrd="0" presId="urn:microsoft.com/office/officeart/2008/layout/HorizontalMultiLevelHierarchy"/>
    <dgm:cxn modelId="{0E83C9D3-9D98-40A3-9F18-31205D67E5D7}" type="presParOf" srcId="{D9C0FD19-DEA2-456A-83D3-E216144DCE7F}" destId="{CFF828CF-2AA8-438A-BB4A-A4E8FD9B879D}" srcOrd="0" destOrd="0" presId="urn:microsoft.com/office/officeart/2008/layout/HorizontalMultiLevelHierarchy"/>
    <dgm:cxn modelId="{D3EAC833-2816-4EE1-B7E9-CA84E8C5E249}" type="presParOf" srcId="{D9C0FD19-DEA2-456A-83D3-E216144DCE7F}" destId="{7E93A8D2-43B7-4342-8626-D6339B81503D}" srcOrd="1" destOrd="0" presId="urn:microsoft.com/office/officeart/2008/layout/HorizontalMultiLevelHierarchy"/>
    <dgm:cxn modelId="{4E6D99E3-3CEF-47B5-8CE3-576F28D8C6E4}" type="presParOf" srcId="{7E93A8D2-43B7-4342-8626-D6339B81503D}" destId="{2DE3F68E-899F-40BC-AA9A-9C9452E694D6}" srcOrd="0" destOrd="0" presId="urn:microsoft.com/office/officeart/2008/layout/HorizontalMultiLevelHierarchy"/>
    <dgm:cxn modelId="{6F2D87DF-E085-444F-A173-AE15C061141E}" type="presParOf" srcId="{2DE3F68E-899F-40BC-AA9A-9C9452E694D6}" destId="{F54FC4CD-5E6E-4A3F-9BD4-DCE3B1878F48}" srcOrd="0" destOrd="0" presId="urn:microsoft.com/office/officeart/2008/layout/HorizontalMultiLevelHierarchy"/>
    <dgm:cxn modelId="{EA72E58A-3560-43AA-8E0D-1DAFEB827496}" type="presParOf" srcId="{7E93A8D2-43B7-4342-8626-D6339B81503D}" destId="{0F635F70-102E-4601-8931-C3E378F77145}" srcOrd="1" destOrd="0" presId="urn:microsoft.com/office/officeart/2008/layout/HorizontalMultiLevelHierarchy"/>
    <dgm:cxn modelId="{84532C5C-6C5F-41C9-B11F-006B530C5816}" type="presParOf" srcId="{0F635F70-102E-4601-8931-C3E378F77145}" destId="{DCBCA5A8-A656-42CE-8D36-0F9B5ABBFCCD}" srcOrd="0" destOrd="0" presId="urn:microsoft.com/office/officeart/2008/layout/HorizontalMultiLevelHierarchy"/>
    <dgm:cxn modelId="{7BECF5DD-F4F9-4F83-BF56-BE7FF4C0383B}" type="presParOf" srcId="{0F635F70-102E-4601-8931-C3E378F77145}" destId="{0D109DFB-B7EF-423D-A6B2-BB4251B3EDC8}" srcOrd="1" destOrd="0" presId="urn:microsoft.com/office/officeart/2008/layout/HorizontalMultiLevelHierarchy"/>
    <dgm:cxn modelId="{8AA89231-1B2A-4E95-BF20-8D75F71716AC}" type="presParOf" srcId="{7E93A8D2-43B7-4342-8626-D6339B81503D}" destId="{F9A8B561-4825-4495-9493-65D8580782F9}" srcOrd="2" destOrd="0" presId="urn:microsoft.com/office/officeart/2008/layout/HorizontalMultiLevelHierarchy"/>
    <dgm:cxn modelId="{C54DC947-071D-42A4-A90B-D152F8C00105}" type="presParOf" srcId="{F9A8B561-4825-4495-9493-65D8580782F9}" destId="{07B78EAA-95A4-4D39-9217-FA20470B39D6}" srcOrd="0" destOrd="0" presId="urn:microsoft.com/office/officeart/2008/layout/HorizontalMultiLevelHierarchy"/>
    <dgm:cxn modelId="{55CDC59C-FC98-46C7-8DC3-D7C9B85BC9B4}" type="presParOf" srcId="{7E93A8D2-43B7-4342-8626-D6339B81503D}" destId="{5DE7BAD0-9F37-4142-B463-D5EDF06F2E6A}" srcOrd="3" destOrd="0" presId="urn:microsoft.com/office/officeart/2008/layout/HorizontalMultiLevelHierarchy"/>
    <dgm:cxn modelId="{4B8A79B1-DCEF-4DA2-8181-C74EEDEE8627}" type="presParOf" srcId="{5DE7BAD0-9F37-4142-B463-D5EDF06F2E6A}" destId="{D56D38B8-280D-46C0-A898-584542D830A5}" srcOrd="0" destOrd="0" presId="urn:microsoft.com/office/officeart/2008/layout/HorizontalMultiLevelHierarchy"/>
    <dgm:cxn modelId="{E6E3F06E-326D-4BAC-AF01-D7038D6680D1}" type="presParOf" srcId="{5DE7BAD0-9F37-4142-B463-D5EDF06F2E6A}" destId="{12BFE607-B6A8-4242-B88D-BF5C74560397}" srcOrd="1" destOrd="0" presId="urn:microsoft.com/office/officeart/2008/layout/HorizontalMultiLevelHierarchy"/>
    <dgm:cxn modelId="{3FE7D8F4-2337-426B-8144-397E05D99780}" type="presParOf" srcId="{7E93A8D2-43B7-4342-8626-D6339B81503D}" destId="{646A327C-C23A-4385-9495-AA54BC314BED}" srcOrd="4" destOrd="0" presId="urn:microsoft.com/office/officeart/2008/layout/HorizontalMultiLevelHierarchy"/>
    <dgm:cxn modelId="{6B3B8382-3466-4F9E-8226-0ACBF701172B}" type="presParOf" srcId="{646A327C-C23A-4385-9495-AA54BC314BED}" destId="{EC42A5C8-2565-4239-8041-B8369190CB06}" srcOrd="0" destOrd="0" presId="urn:microsoft.com/office/officeart/2008/layout/HorizontalMultiLevelHierarchy"/>
    <dgm:cxn modelId="{25094AD0-4D43-4397-9C1F-C7D08AED6075}" type="presParOf" srcId="{7E93A8D2-43B7-4342-8626-D6339B81503D}" destId="{89C5A199-E25C-4B88-8B95-DBD50D71F135}" srcOrd="5" destOrd="0" presId="urn:microsoft.com/office/officeart/2008/layout/HorizontalMultiLevelHierarchy"/>
    <dgm:cxn modelId="{4B74EB23-DAE6-4678-B86D-DFEA43216CC3}" type="presParOf" srcId="{89C5A199-E25C-4B88-8B95-DBD50D71F135}" destId="{ABABEC22-D5ED-455C-ADEC-3ABF82D2967E}" srcOrd="0" destOrd="0" presId="urn:microsoft.com/office/officeart/2008/layout/HorizontalMultiLevelHierarchy"/>
    <dgm:cxn modelId="{2C4FC1FB-3406-44D2-91E3-B6C0B1E4B9F9}" type="presParOf" srcId="{89C5A199-E25C-4B88-8B95-DBD50D71F135}" destId="{93CC9873-474F-4C53-91D6-25C5AD55289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ED9EE-A15C-4F95-A2DE-567111B72217}">
      <dsp:nvSpPr>
        <dsp:cNvPr id="0" name=""/>
        <dsp:cNvSpPr/>
      </dsp:nvSpPr>
      <dsp:spPr>
        <a:xfrm rot="5400000">
          <a:off x="811348" y="1172859"/>
          <a:ext cx="750579" cy="773378"/>
        </a:xfrm>
        <a:prstGeom prst="bentUpArrow">
          <a:avLst>
            <a:gd name="adj1" fmla="val 32840"/>
            <a:gd name="adj2" fmla="val 25000"/>
            <a:gd name="adj3" fmla="val 3578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989DB2-E8EE-4BDA-8D88-F95B39F58D1E}">
      <dsp:nvSpPr>
        <dsp:cNvPr id="0" name=""/>
        <dsp:cNvSpPr/>
      </dsp:nvSpPr>
      <dsp:spPr>
        <a:xfrm>
          <a:off x="822379" y="370712"/>
          <a:ext cx="670863" cy="4036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842089" y="390422"/>
        <a:ext cx="631443" cy="364260"/>
      </dsp:txXfrm>
    </dsp:sp>
    <dsp:sp modelId="{714D3C89-143F-4952-9831-131DFCE21CAD}">
      <dsp:nvSpPr>
        <dsp:cNvPr id="0" name=""/>
        <dsp:cNvSpPr/>
      </dsp:nvSpPr>
      <dsp:spPr>
        <a:xfrm>
          <a:off x="2301509" y="0"/>
          <a:ext cx="4725112" cy="103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baseline="0" dirty="0">
              <a:ea typeface="宋体" panose="02010600030101010101" pitchFamily="2" charset="-122"/>
            </a:rPr>
            <a:t>20</a:t>
          </a:r>
          <a:r>
            <a:rPr lang="zh-CN" altLang="en-US" sz="2400" kern="1200" baseline="0" dirty="0">
              <a:latin typeface="+mn-ea"/>
              <a:ea typeface="+mn-ea"/>
            </a:rPr>
            <a:t>世纪</a:t>
          </a:r>
          <a:r>
            <a:rPr lang="en-US" altLang="zh-CN" sz="2400" kern="1200" baseline="0" dirty="0">
              <a:ea typeface="宋体" panose="02010600030101010101" pitchFamily="2" charset="-122"/>
            </a:rPr>
            <a:t>90</a:t>
          </a:r>
          <a:r>
            <a:rPr lang="zh-CN" altLang="en-US" sz="2400" kern="1200" baseline="0" dirty="0">
              <a:latin typeface="+mn-ea"/>
              <a:ea typeface="+mn-ea"/>
            </a:rPr>
            <a:t>年代初，第一个网站由</a:t>
          </a:r>
          <a:r>
            <a:rPr lang="en-US" altLang="zh-CN" sz="2400" kern="1200" baseline="0" dirty="0">
              <a:ea typeface="宋体" panose="02010600030101010101" pitchFamily="2" charset="-122"/>
            </a:rPr>
            <a:t>Tim Berners-Lee</a:t>
          </a:r>
          <a:r>
            <a:rPr lang="zh-CN" altLang="en-US" sz="2400" kern="1200" baseline="0" dirty="0">
              <a:latin typeface="+mn-ea"/>
              <a:ea typeface="+mn-ea"/>
            </a:rPr>
            <a:t>创立，只有文本和超链接</a:t>
          </a:r>
        </a:p>
      </dsp:txBody>
      <dsp:txXfrm>
        <a:off x="2301509" y="0"/>
        <a:ext cx="4725112" cy="1030621"/>
      </dsp:txXfrm>
    </dsp:sp>
    <dsp:sp modelId="{8FD350D3-D9E2-405F-B93B-63D2C9DB5E3C}">
      <dsp:nvSpPr>
        <dsp:cNvPr id="0" name=""/>
        <dsp:cNvSpPr/>
      </dsp:nvSpPr>
      <dsp:spPr>
        <a:xfrm rot="5400000">
          <a:off x="1811449" y="2700590"/>
          <a:ext cx="810911" cy="923193"/>
        </a:xfrm>
        <a:prstGeom prst="bentUpArrow">
          <a:avLst>
            <a:gd name="adj1" fmla="val 32840"/>
            <a:gd name="adj2" fmla="val 25000"/>
            <a:gd name="adj3" fmla="val 3578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F8E50E-5C62-44BD-B9A6-70D7C8CC6D67}">
      <dsp:nvSpPr>
        <dsp:cNvPr id="0" name=""/>
        <dsp:cNvSpPr/>
      </dsp:nvSpPr>
      <dsp:spPr>
        <a:xfrm>
          <a:off x="1963026" y="1757578"/>
          <a:ext cx="839398" cy="43787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a:off x="1984405" y="1778957"/>
        <a:ext cx="796640" cy="395120"/>
      </dsp:txXfrm>
    </dsp:sp>
    <dsp:sp modelId="{A12F63C1-8247-47A9-B200-D40315A6E315}">
      <dsp:nvSpPr>
        <dsp:cNvPr id="0" name=""/>
        <dsp:cNvSpPr/>
      </dsp:nvSpPr>
      <dsp:spPr>
        <a:xfrm>
          <a:off x="3406090" y="1360462"/>
          <a:ext cx="4366309" cy="137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a:t>90 </a:t>
          </a:r>
          <a:r>
            <a:rPr lang="zh-CN" altLang="en-US" sz="2400" kern="1200" dirty="0">
              <a:latin typeface="+mn-ea"/>
              <a:ea typeface="+mn-ea"/>
            </a:rPr>
            <a:t>年代中期，一图胜千言，开始与图片结合</a:t>
          </a:r>
        </a:p>
      </dsp:txBody>
      <dsp:txXfrm>
        <a:off x="3406090" y="1360462"/>
        <a:ext cx="4366309" cy="1375398"/>
      </dsp:txXfrm>
    </dsp:sp>
    <dsp:sp modelId="{205D186E-5A92-4370-816F-3FD9712AC2FF}">
      <dsp:nvSpPr>
        <dsp:cNvPr id="0" name=""/>
        <dsp:cNvSpPr/>
      </dsp:nvSpPr>
      <dsp:spPr>
        <a:xfrm>
          <a:off x="3811081" y="3519841"/>
          <a:ext cx="489100" cy="30315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3825883" y="3534643"/>
        <a:ext cx="459496" cy="273555"/>
      </dsp:txXfrm>
    </dsp:sp>
    <dsp:sp modelId="{C18972AE-E77C-461D-80AD-A678DCBCDFDE}">
      <dsp:nvSpPr>
        <dsp:cNvPr id="0" name=""/>
        <dsp:cNvSpPr/>
      </dsp:nvSpPr>
      <dsp:spPr>
        <a:xfrm>
          <a:off x="4541452" y="3101713"/>
          <a:ext cx="3230945" cy="1130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a:solidFill>
                <a:srgbClr val="000000">
                  <a:hueOff val="0"/>
                  <a:satOff val="0"/>
                  <a:lumOff val="0"/>
                  <a:alphaOff val="0"/>
                </a:srgbClr>
              </a:solidFill>
              <a:latin typeface="Arial"/>
              <a:ea typeface="宋体"/>
              <a:cs typeface="+mn-cs"/>
            </a:rPr>
            <a:t>90</a:t>
          </a:r>
          <a:r>
            <a:rPr lang="en-US" altLang="zh-CN" sz="2400" kern="1200" dirty="0">
              <a:latin typeface="+mn-ea"/>
              <a:ea typeface="+mn-ea"/>
            </a:rPr>
            <a:t> </a:t>
          </a:r>
          <a:r>
            <a:rPr lang="zh-CN" altLang="en-US" sz="2400" kern="1200" dirty="0">
              <a:latin typeface="+mn-ea"/>
              <a:ea typeface="+mn-ea"/>
            </a:rPr>
            <a:t>年代后期，</a:t>
          </a:r>
          <a:r>
            <a:rPr lang="en-US" altLang="zh-CN" sz="2400" kern="1200" baseline="0" dirty="0">
              <a:solidFill>
                <a:srgbClr val="000000">
                  <a:hueOff val="0"/>
                  <a:satOff val="0"/>
                  <a:lumOff val="0"/>
                  <a:alphaOff val="0"/>
                </a:srgbClr>
              </a:solidFill>
              <a:latin typeface="Arial"/>
              <a:ea typeface="宋体" panose="02010600030101010101" pitchFamily="2" charset="-122"/>
              <a:cs typeface="+mn-cs"/>
            </a:rPr>
            <a:t>Flash</a:t>
          </a:r>
          <a:r>
            <a:rPr lang="zh-CN" altLang="en-US" sz="2400" kern="1200" dirty="0">
              <a:latin typeface="+mn-ea"/>
              <a:ea typeface="+mn-ea"/>
            </a:rPr>
            <a:t>开始风靡，进入多媒体时代</a:t>
          </a:r>
        </a:p>
      </dsp:txBody>
      <dsp:txXfrm>
        <a:off x="4541452" y="3101713"/>
        <a:ext cx="3230945" cy="1130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A327C-C23A-4385-9495-AA54BC314BED}">
      <dsp:nvSpPr>
        <dsp:cNvPr id="0" name=""/>
        <dsp:cNvSpPr/>
      </dsp:nvSpPr>
      <dsp:spPr>
        <a:xfrm>
          <a:off x="1471613" y="2115556"/>
          <a:ext cx="536990" cy="1344533"/>
        </a:xfrm>
        <a:custGeom>
          <a:avLst/>
          <a:gdLst/>
          <a:ahLst/>
          <a:cxnLst/>
          <a:rect l="0" t="0" r="0" b="0"/>
          <a:pathLst>
            <a:path>
              <a:moveTo>
                <a:pt x="0" y="0"/>
              </a:moveTo>
              <a:lnTo>
                <a:pt x="268495" y="0"/>
              </a:lnTo>
              <a:lnTo>
                <a:pt x="268495" y="1344533"/>
              </a:lnTo>
              <a:lnTo>
                <a:pt x="536990" y="13445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03913" y="2751628"/>
        <a:ext cx="72390" cy="72390"/>
      </dsp:txXfrm>
    </dsp:sp>
    <dsp:sp modelId="{F9A8B561-4825-4495-9493-65D8580782F9}">
      <dsp:nvSpPr>
        <dsp:cNvPr id="0" name=""/>
        <dsp:cNvSpPr/>
      </dsp:nvSpPr>
      <dsp:spPr>
        <a:xfrm>
          <a:off x="1471613" y="2069836"/>
          <a:ext cx="527365" cy="91440"/>
        </a:xfrm>
        <a:custGeom>
          <a:avLst/>
          <a:gdLst/>
          <a:ahLst/>
          <a:cxnLst/>
          <a:rect l="0" t="0" r="0" b="0"/>
          <a:pathLst>
            <a:path>
              <a:moveTo>
                <a:pt x="0" y="45720"/>
              </a:moveTo>
              <a:lnTo>
                <a:pt x="527365"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22112" y="2102372"/>
        <a:ext cx="26368" cy="26368"/>
      </dsp:txXfrm>
    </dsp:sp>
    <dsp:sp modelId="{2DE3F68E-899F-40BC-AA9A-9C9452E694D6}">
      <dsp:nvSpPr>
        <dsp:cNvPr id="0" name=""/>
        <dsp:cNvSpPr/>
      </dsp:nvSpPr>
      <dsp:spPr>
        <a:xfrm>
          <a:off x="1471613" y="799883"/>
          <a:ext cx="535329" cy="1315673"/>
        </a:xfrm>
        <a:custGeom>
          <a:avLst/>
          <a:gdLst/>
          <a:ahLst/>
          <a:cxnLst/>
          <a:rect l="0" t="0" r="0" b="0"/>
          <a:pathLst>
            <a:path>
              <a:moveTo>
                <a:pt x="0" y="1315673"/>
              </a:moveTo>
              <a:lnTo>
                <a:pt x="267664" y="1315673"/>
              </a:lnTo>
              <a:lnTo>
                <a:pt x="267664" y="0"/>
              </a:lnTo>
              <a:lnTo>
                <a:pt x="5353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03768" y="1422209"/>
        <a:ext cx="71020" cy="71020"/>
      </dsp:txXfrm>
    </dsp:sp>
    <dsp:sp modelId="{CFF828CF-2AA8-438A-BB4A-A4E8FD9B879D}">
      <dsp:nvSpPr>
        <dsp:cNvPr id="0" name=""/>
        <dsp:cNvSpPr/>
      </dsp:nvSpPr>
      <dsp:spPr>
        <a:xfrm rot="16200000">
          <a:off x="97863" y="1771257"/>
          <a:ext cx="2058901" cy="688598"/>
        </a:xfrm>
        <a:prstGeom prst="rect">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mj-ea"/>
              <a:ea typeface="+mj-ea"/>
            </a:rPr>
            <a:t>视频容器</a:t>
          </a:r>
        </a:p>
      </dsp:txBody>
      <dsp:txXfrm>
        <a:off x="97863" y="1771257"/>
        <a:ext cx="2058901" cy="688598"/>
      </dsp:txXfrm>
    </dsp:sp>
    <dsp:sp modelId="{DCBCA5A8-A656-42CE-8D36-0F9B5ABBFCCD}">
      <dsp:nvSpPr>
        <dsp:cNvPr id="0" name=""/>
        <dsp:cNvSpPr/>
      </dsp:nvSpPr>
      <dsp:spPr>
        <a:xfrm>
          <a:off x="2006943" y="492222"/>
          <a:ext cx="2258602" cy="615321"/>
        </a:xfrm>
        <a:prstGeom prst="rect">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mj-ea"/>
              <a:ea typeface="+mj-ea"/>
            </a:rPr>
            <a:t>音频轨道</a:t>
          </a:r>
        </a:p>
      </dsp:txBody>
      <dsp:txXfrm>
        <a:off x="2006943" y="492222"/>
        <a:ext cx="2258602" cy="615321"/>
      </dsp:txXfrm>
    </dsp:sp>
    <dsp:sp modelId="{D56D38B8-280D-46C0-A898-584542D830A5}">
      <dsp:nvSpPr>
        <dsp:cNvPr id="0" name=""/>
        <dsp:cNvSpPr/>
      </dsp:nvSpPr>
      <dsp:spPr>
        <a:xfrm>
          <a:off x="1998979" y="1807895"/>
          <a:ext cx="2258602" cy="615321"/>
        </a:xfrm>
        <a:prstGeom prst="rect">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mj-ea"/>
              <a:ea typeface="+mj-ea"/>
            </a:rPr>
            <a:t>视频轨道</a:t>
          </a:r>
        </a:p>
      </dsp:txBody>
      <dsp:txXfrm>
        <a:off x="1998979" y="1807895"/>
        <a:ext cx="2258602" cy="615321"/>
      </dsp:txXfrm>
    </dsp:sp>
    <dsp:sp modelId="{ABABEC22-D5ED-455C-ADEC-3ABF82D2967E}">
      <dsp:nvSpPr>
        <dsp:cNvPr id="0" name=""/>
        <dsp:cNvSpPr/>
      </dsp:nvSpPr>
      <dsp:spPr>
        <a:xfrm>
          <a:off x="2008604" y="3152429"/>
          <a:ext cx="2258602" cy="615321"/>
        </a:xfrm>
        <a:prstGeom prst="rect">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mj-ea"/>
              <a:ea typeface="+mj-ea"/>
            </a:rPr>
            <a:t>元数据</a:t>
          </a:r>
        </a:p>
      </dsp:txBody>
      <dsp:txXfrm>
        <a:off x="2008604" y="3152429"/>
        <a:ext cx="2258602" cy="6153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D97DB-9788-4784-BE32-DBB9595C7952}"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5A0D7-58CE-461C-979B-1D527136772F}" type="slidenum">
              <a:rPr lang="zh-CN" altLang="en-US" smtClean="0"/>
              <a:t>‹#›</a:t>
            </a:fld>
            <a:endParaRPr lang="zh-CN" altLang="en-US"/>
          </a:p>
        </p:txBody>
      </p:sp>
    </p:spTree>
    <p:extLst>
      <p:ext uri="{BB962C8B-B14F-4D97-AF65-F5344CB8AC3E}">
        <p14:creationId xmlns:p14="http://schemas.microsoft.com/office/powerpoint/2010/main" val="10322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D7F4EA5D-075C-4FB4-BFAA-885D88E6E49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D4A965-2C2B-4233-B588-25079E3BF78D}" type="datetime1">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2019/10/30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483" name="Rectangle 7">
            <a:extLst>
              <a:ext uri="{FF2B5EF4-FFF2-40B4-BE49-F238E27FC236}">
                <a16:creationId xmlns:a16="http://schemas.microsoft.com/office/drawing/2014/main" id="{AB4B416D-367B-4D51-86AE-AB23737FE9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B624AF-3A23-44BE-8672-81F2C4100DE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484" name="Rectangle 2">
            <a:extLst>
              <a:ext uri="{FF2B5EF4-FFF2-40B4-BE49-F238E27FC236}">
                <a16:creationId xmlns:a16="http://schemas.microsoft.com/office/drawing/2014/main" id="{461AFAC7-9D47-48D1-9020-52AD4D43757E}"/>
              </a:ext>
            </a:extLst>
          </p:cNvPr>
          <p:cNvSpPr>
            <a:spLocks noGrp="1" noRot="1" noChangeAspect="1" noChangeArrowheads="1" noTextEdit="1"/>
          </p:cNvSpPr>
          <p:nvPr>
            <p:ph type="sldImg"/>
          </p:nvPr>
        </p:nvSpPr>
        <p:spPr>
          <a:ln cap="flat"/>
        </p:spPr>
      </p:sp>
      <p:sp>
        <p:nvSpPr>
          <p:cNvPr id="20485" name="Rectangle 3">
            <a:extLst>
              <a:ext uri="{FF2B5EF4-FFF2-40B4-BE49-F238E27FC236}">
                <a16:creationId xmlns:a16="http://schemas.microsoft.com/office/drawing/2014/main" id="{B98D6822-D143-4356-811A-8E1D52825A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p>
        </p:txBody>
      </p:sp>
    </p:spTree>
    <p:extLst>
      <p:ext uri="{BB962C8B-B14F-4D97-AF65-F5344CB8AC3E}">
        <p14:creationId xmlns:p14="http://schemas.microsoft.com/office/powerpoint/2010/main" val="3455194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Connecteur droit 15">
            <a:extLst>
              <a:ext uri="{FF2B5EF4-FFF2-40B4-BE49-F238E27FC236}">
                <a16:creationId xmlns:a16="http://schemas.microsoft.com/office/drawing/2014/main" id="{C6A64FF8-40C1-46E0-BF41-9C5822F0A4E4}"/>
              </a:ext>
            </a:extLst>
          </p:cNvPr>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3" name="Connecteur droit 18">
            <a:extLst>
              <a:ext uri="{FF2B5EF4-FFF2-40B4-BE49-F238E27FC236}">
                <a16:creationId xmlns:a16="http://schemas.microsoft.com/office/drawing/2014/main" id="{3FCAB2CD-1108-402F-83F0-FC6908967B8A}"/>
              </a:ext>
            </a:extLst>
          </p:cNvPr>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pic>
        <p:nvPicPr>
          <p:cNvPr id="4" name="图片 10">
            <a:extLst>
              <a:ext uri="{FF2B5EF4-FFF2-40B4-BE49-F238E27FC236}">
                <a16:creationId xmlns:a16="http://schemas.microsoft.com/office/drawing/2014/main" id="{3F1DAC38-B7F6-43AE-90F6-4C6B55E30C76}"/>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6">
            <a:extLst>
              <a:ext uri="{FF2B5EF4-FFF2-40B4-BE49-F238E27FC236}">
                <a16:creationId xmlns:a16="http://schemas.microsoft.com/office/drawing/2014/main" id="{DC4E9B51-E512-4E8E-8117-9B1DC3054421}"/>
              </a:ext>
            </a:extLst>
          </p:cNvPr>
          <p:cNvSpPr txBox="1">
            <a:spLocks noChangeArrowheads="1"/>
          </p:cNvSpPr>
          <p:nvPr userDrawn="1"/>
        </p:nvSpPr>
        <p:spPr bwMode="auto">
          <a:xfrm>
            <a:off x="5651500" y="46038"/>
            <a:ext cx="3492500" cy="554037"/>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
        <p:nvSpPr>
          <p:cNvPr id="6" name="Rectangle 1031">
            <a:extLst>
              <a:ext uri="{FF2B5EF4-FFF2-40B4-BE49-F238E27FC236}">
                <a16:creationId xmlns:a16="http://schemas.microsoft.com/office/drawing/2014/main" id="{6A04376D-CA7A-43DA-968D-C1447F2174EC}"/>
              </a:ext>
            </a:extLst>
          </p:cNvPr>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7" name="灯片编号占位符 1">
            <a:extLst>
              <a:ext uri="{FF2B5EF4-FFF2-40B4-BE49-F238E27FC236}">
                <a16:creationId xmlns:a16="http://schemas.microsoft.com/office/drawing/2014/main" id="{F9AD068F-68BE-4413-A1DE-8DECD21C4377}"/>
              </a:ext>
            </a:extLst>
          </p:cNvPr>
          <p:cNvSpPr>
            <a:spLocks noGrp="1"/>
          </p:cNvSpPr>
          <p:nvPr>
            <p:ph type="sldNum" sz="quarter" idx="11"/>
          </p:nvPr>
        </p:nvSpPr>
        <p:spPr/>
        <p:txBody>
          <a:bodyPr/>
          <a:lstStyle>
            <a:lvl1pPr>
              <a:defRPr/>
            </a:lvl1pPr>
          </a:lstStyle>
          <a:p>
            <a:fld id="{247C3FA0-3B05-4FA5-8E6F-066DDB10295E}" type="slidenum">
              <a:rPr lang="en-US" altLang="en-US"/>
              <a:pPr/>
              <a:t>‹#›</a:t>
            </a:fld>
            <a:endParaRPr lang="en-US" altLang="en-US"/>
          </a:p>
        </p:txBody>
      </p:sp>
    </p:spTree>
    <p:extLst>
      <p:ext uri="{BB962C8B-B14F-4D97-AF65-F5344CB8AC3E}">
        <p14:creationId xmlns:p14="http://schemas.microsoft.com/office/powerpoint/2010/main" val="393538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66738" y="2284512"/>
            <a:ext cx="8001000" cy="426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1">
            <a:extLst>
              <a:ext uri="{FF2B5EF4-FFF2-40B4-BE49-F238E27FC236}">
                <a16:creationId xmlns:a16="http://schemas.microsoft.com/office/drawing/2014/main" id="{449D19A6-CBBF-4080-B5CD-D149636A1BAC}"/>
              </a:ext>
            </a:extLst>
          </p:cNvPr>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8A1C32AE-D03C-4AB6-9775-55FDFC2A3E8A}"/>
              </a:ext>
            </a:extLst>
          </p:cNvPr>
          <p:cNvSpPr>
            <a:spLocks noGrp="1"/>
          </p:cNvSpPr>
          <p:nvPr>
            <p:ph type="sldNum" sz="quarter" idx="11"/>
          </p:nvPr>
        </p:nvSpPr>
        <p:spPr/>
        <p:txBody>
          <a:bodyPr/>
          <a:lstStyle>
            <a:lvl1pPr>
              <a:defRPr/>
            </a:lvl1pPr>
          </a:lstStyle>
          <a:p>
            <a:fld id="{079E9EF5-4B49-4815-ADC3-746BDD0FC377}" type="slidenum">
              <a:rPr lang="en-US" altLang="en-US"/>
              <a:pPr/>
              <a:t>‹#›</a:t>
            </a:fld>
            <a:endParaRPr lang="en-US" altLang="en-US"/>
          </a:p>
        </p:txBody>
      </p:sp>
    </p:spTree>
    <p:extLst>
      <p:ext uri="{BB962C8B-B14F-4D97-AF65-F5344CB8AC3E}">
        <p14:creationId xmlns:p14="http://schemas.microsoft.com/office/powerpoint/2010/main" val="119062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1">
            <a:extLst>
              <a:ext uri="{FF2B5EF4-FFF2-40B4-BE49-F238E27FC236}">
                <a16:creationId xmlns:a16="http://schemas.microsoft.com/office/drawing/2014/main" id="{FB3DA4EB-2B87-4751-A796-95D01388A296}"/>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81A34FEE-7BB5-48DC-BC62-887D7A3D3D34}"/>
              </a:ext>
            </a:extLst>
          </p:cNvPr>
          <p:cNvSpPr>
            <a:spLocks noGrp="1"/>
          </p:cNvSpPr>
          <p:nvPr>
            <p:ph type="sldNum" sz="quarter" idx="11"/>
          </p:nvPr>
        </p:nvSpPr>
        <p:spPr/>
        <p:txBody>
          <a:bodyPr/>
          <a:lstStyle>
            <a:lvl1pPr>
              <a:defRPr/>
            </a:lvl1pPr>
          </a:lstStyle>
          <a:p>
            <a:fld id="{97BDD80F-9C40-4BC5-9B4B-D7ABBE18CC62}" type="slidenum">
              <a:rPr lang="en-US" altLang="en-US"/>
              <a:pPr/>
              <a:t>‹#›</a:t>
            </a:fld>
            <a:endParaRPr lang="en-US" altLang="en-US"/>
          </a:p>
        </p:txBody>
      </p:sp>
    </p:spTree>
    <p:extLst>
      <p:ext uri="{BB962C8B-B14F-4D97-AF65-F5344CB8AC3E}">
        <p14:creationId xmlns:p14="http://schemas.microsoft.com/office/powerpoint/2010/main" val="84897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667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1">
            <a:extLst>
              <a:ext uri="{FF2B5EF4-FFF2-40B4-BE49-F238E27FC236}">
                <a16:creationId xmlns:a16="http://schemas.microsoft.com/office/drawing/2014/main" id="{A8570471-BFA9-4D5F-A729-76095243C38D}"/>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6" name="灯片编号占位符 1">
            <a:extLst>
              <a:ext uri="{FF2B5EF4-FFF2-40B4-BE49-F238E27FC236}">
                <a16:creationId xmlns:a16="http://schemas.microsoft.com/office/drawing/2014/main" id="{50404C16-E142-45CB-AE54-7FFB2F8AD00F}"/>
              </a:ext>
            </a:extLst>
          </p:cNvPr>
          <p:cNvSpPr>
            <a:spLocks noGrp="1"/>
          </p:cNvSpPr>
          <p:nvPr>
            <p:ph type="sldNum" sz="quarter" idx="11"/>
          </p:nvPr>
        </p:nvSpPr>
        <p:spPr/>
        <p:txBody>
          <a:bodyPr/>
          <a:lstStyle>
            <a:lvl1pPr>
              <a:defRPr/>
            </a:lvl1pPr>
          </a:lstStyle>
          <a:p>
            <a:fld id="{FD10FD5F-42E1-47C0-9057-559AE99EDD42}" type="slidenum">
              <a:rPr lang="en-US" altLang="en-US"/>
              <a:pPr/>
              <a:t>‹#›</a:t>
            </a:fld>
            <a:endParaRPr lang="en-US" altLang="en-US"/>
          </a:p>
        </p:txBody>
      </p:sp>
    </p:spTree>
    <p:extLst>
      <p:ext uri="{BB962C8B-B14F-4D97-AF65-F5344CB8AC3E}">
        <p14:creationId xmlns:p14="http://schemas.microsoft.com/office/powerpoint/2010/main" val="225952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Rectangle 1031">
            <a:extLst>
              <a:ext uri="{FF2B5EF4-FFF2-40B4-BE49-F238E27FC236}">
                <a16:creationId xmlns:a16="http://schemas.microsoft.com/office/drawing/2014/main" id="{6B5EB7E0-1783-4797-971B-3A270FFD4842}"/>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4" name="灯片编号占位符 1">
            <a:extLst>
              <a:ext uri="{FF2B5EF4-FFF2-40B4-BE49-F238E27FC236}">
                <a16:creationId xmlns:a16="http://schemas.microsoft.com/office/drawing/2014/main" id="{EF15ADD7-9980-49AB-94DC-22B62736E1B6}"/>
              </a:ext>
            </a:extLst>
          </p:cNvPr>
          <p:cNvSpPr>
            <a:spLocks noGrp="1"/>
          </p:cNvSpPr>
          <p:nvPr>
            <p:ph type="sldNum" sz="quarter" idx="11"/>
          </p:nvPr>
        </p:nvSpPr>
        <p:spPr/>
        <p:txBody>
          <a:bodyPr/>
          <a:lstStyle>
            <a:lvl1pPr>
              <a:defRPr/>
            </a:lvl1pPr>
          </a:lstStyle>
          <a:p>
            <a:fld id="{0C019BF7-7351-4F3D-B316-0D7A1776835A}" type="slidenum">
              <a:rPr lang="en-US" altLang="en-US"/>
              <a:pPr/>
              <a:t>‹#›</a:t>
            </a:fld>
            <a:endParaRPr lang="en-US" altLang="en-US"/>
          </a:p>
        </p:txBody>
      </p:sp>
    </p:spTree>
    <p:extLst>
      <p:ext uri="{BB962C8B-B14F-4D97-AF65-F5344CB8AC3E}">
        <p14:creationId xmlns:p14="http://schemas.microsoft.com/office/powerpoint/2010/main" val="19669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1">
            <a:extLst>
              <a:ext uri="{FF2B5EF4-FFF2-40B4-BE49-F238E27FC236}">
                <a16:creationId xmlns:a16="http://schemas.microsoft.com/office/drawing/2014/main" id="{C77E36D3-4509-4EE6-8FA8-79469774C5CB}"/>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3" name="灯片编号占位符 1">
            <a:extLst>
              <a:ext uri="{FF2B5EF4-FFF2-40B4-BE49-F238E27FC236}">
                <a16:creationId xmlns:a16="http://schemas.microsoft.com/office/drawing/2014/main" id="{3E2D7F56-9F9F-4749-87E0-3266068CDE56}"/>
              </a:ext>
            </a:extLst>
          </p:cNvPr>
          <p:cNvSpPr>
            <a:spLocks noGrp="1"/>
          </p:cNvSpPr>
          <p:nvPr>
            <p:ph type="sldNum" sz="quarter" idx="11"/>
          </p:nvPr>
        </p:nvSpPr>
        <p:spPr/>
        <p:txBody>
          <a:bodyPr/>
          <a:lstStyle>
            <a:lvl1pPr>
              <a:defRPr/>
            </a:lvl1pPr>
          </a:lstStyle>
          <a:p>
            <a:fld id="{FD20EE0C-48AB-40C3-BB6E-78456A86C212}" type="slidenum">
              <a:rPr lang="en-US" altLang="en-US"/>
              <a:pPr/>
              <a:t>‹#›</a:t>
            </a:fld>
            <a:endParaRPr lang="en-US" altLang="en-US"/>
          </a:p>
        </p:txBody>
      </p:sp>
    </p:spTree>
    <p:extLst>
      <p:ext uri="{BB962C8B-B14F-4D97-AF65-F5344CB8AC3E}">
        <p14:creationId xmlns:p14="http://schemas.microsoft.com/office/powerpoint/2010/main" val="244084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682391"/>
            <a:ext cx="3008313"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68239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84444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1">
            <a:extLst>
              <a:ext uri="{FF2B5EF4-FFF2-40B4-BE49-F238E27FC236}">
                <a16:creationId xmlns:a16="http://schemas.microsoft.com/office/drawing/2014/main" id="{DF1BFE6C-AF6A-4083-B3C1-717261602B60}"/>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6" name="灯片编号占位符 1">
            <a:extLst>
              <a:ext uri="{FF2B5EF4-FFF2-40B4-BE49-F238E27FC236}">
                <a16:creationId xmlns:a16="http://schemas.microsoft.com/office/drawing/2014/main" id="{BC86C46D-EF25-4726-9E70-9BE07960788E}"/>
              </a:ext>
            </a:extLst>
          </p:cNvPr>
          <p:cNvSpPr>
            <a:spLocks noGrp="1"/>
          </p:cNvSpPr>
          <p:nvPr>
            <p:ph type="sldNum" sz="quarter" idx="11"/>
          </p:nvPr>
        </p:nvSpPr>
        <p:spPr/>
        <p:txBody>
          <a:bodyPr/>
          <a:lstStyle>
            <a:lvl1pPr>
              <a:defRPr/>
            </a:lvl1pPr>
          </a:lstStyle>
          <a:p>
            <a:fld id="{56E54660-53DC-41C1-BAE7-8240D41DBA8D}" type="slidenum">
              <a:rPr lang="en-US" altLang="en-US"/>
              <a:pPr/>
              <a:t>‹#›</a:t>
            </a:fld>
            <a:endParaRPr lang="en-US" altLang="en-US"/>
          </a:p>
        </p:txBody>
      </p:sp>
    </p:spTree>
    <p:extLst>
      <p:ext uri="{BB962C8B-B14F-4D97-AF65-F5344CB8AC3E}">
        <p14:creationId xmlns:p14="http://schemas.microsoft.com/office/powerpoint/2010/main" val="5599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566738" y="2258144"/>
            <a:ext cx="8001000" cy="42672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a:extLst>
              <a:ext uri="{FF2B5EF4-FFF2-40B4-BE49-F238E27FC236}">
                <a16:creationId xmlns:a16="http://schemas.microsoft.com/office/drawing/2014/main" id="{251D018C-CEFA-47ED-8099-22D0A3745DA1}"/>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C55FA8BB-BD58-4443-848D-2DF734A18634}"/>
              </a:ext>
            </a:extLst>
          </p:cNvPr>
          <p:cNvSpPr>
            <a:spLocks noGrp="1"/>
          </p:cNvSpPr>
          <p:nvPr>
            <p:ph type="sldNum" sz="quarter" idx="11"/>
          </p:nvPr>
        </p:nvSpPr>
        <p:spPr/>
        <p:txBody>
          <a:bodyPr/>
          <a:lstStyle>
            <a:lvl1pPr>
              <a:defRPr/>
            </a:lvl1pPr>
          </a:lstStyle>
          <a:p>
            <a:fld id="{D40CECE8-646B-4524-AA8F-AA795FF2CAA6}" type="slidenum">
              <a:rPr lang="en-US" altLang="en-US"/>
              <a:pPr/>
              <a:t>‹#›</a:t>
            </a:fld>
            <a:endParaRPr lang="en-US" altLang="en-US"/>
          </a:p>
        </p:txBody>
      </p:sp>
    </p:spTree>
    <p:extLst>
      <p:ext uri="{BB962C8B-B14F-4D97-AF65-F5344CB8AC3E}">
        <p14:creationId xmlns:p14="http://schemas.microsoft.com/office/powerpoint/2010/main" val="10477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566738" y="2258144"/>
            <a:ext cx="8001000" cy="4267200"/>
          </a:xfrm>
          <a:prstGeom prst="rect">
            <a:avLst/>
          </a:prstGeom>
        </p:spPr>
        <p:txBody>
          <a:bodyPr/>
          <a:lstStyle/>
          <a:p>
            <a:pPr lvl="0"/>
            <a:endParaRPr lang="zh-CN" altLang="en-US" noProof="0"/>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a:extLst>
              <a:ext uri="{FF2B5EF4-FFF2-40B4-BE49-F238E27FC236}">
                <a16:creationId xmlns:a16="http://schemas.microsoft.com/office/drawing/2014/main" id="{2AF30C2A-DA3E-4755-9731-43E2B0F07A5F}"/>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56150656-3CD3-41C8-8D63-4C5FC4690D30}"/>
              </a:ext>
            </a:extLst>
          </p:cNvPr>
          <p:cNvSpPr>
            <a:spLocks noGrp="1"/>
          </p:cNvSpPr>
          <p:nvPr>
            <p:ph type="sldNum" sz="quarter" idx="11"/>
          </p:nvPr>
        </p:nvSpPr>
        <p:spPr/>
        <p:txBody>
          <a:bodyPr/>
          <a:lstStyle>
            <a:lvl1pPr>
              <a:defRPr/>
            </a:lvl1pPr>
          </a:lstStyle>
          <a:p>
            <a:fld id="{124678F2-F7D7-4808-B87C-97F2D730617B}" type="slidenum">
              <a:rPr lang="en-US" altLang="en-US"/>
              <a:pPr/>
              <a:t>‹#›</a:t>
            </a:fld>
            <a:endParaRPr lang="en-US" altLang="en-US"/>
          </a:p>
        </p:txBody>
      </p:sp>
    </p:spTree>
    <p:extLst>
      <p:ext uri="{BB962C8B-B14F-4D97-AF65-F5344CB8AC3E}">
        <p14:creationId xmlns:p14="http://schemas.microsoft.com/office/powerpoint/2010/main" val="351086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cxnSp>
        <p:nvCxnSpPr>
          <p:cNvPr id="9" name="Connecteur droit 15">
            <a:extLst>
              <a:ext uri="{FF2B5EF4-FFF2-40B4-BE49-F238E27FC236}">
                <a16:creationId xmlns:a16="http://schemas.microsoft.com/office/drawing/2014/main" id="{A11BDD26-4EC4-46F5-800E-7A221056BBA5}"/>
              </a:ext>
            </a:extLst>
          </p:cNvPr>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13" name="Connecteur droit 18">
            <a:extLst>
              <a:ext uri="{FF2B5EF4-FFF2-40B4-BE49-F238E27FC236}">
                <a16:creationId xmlns:a16="http://schemas.microsoft.com/office/drawing/2014/main" id="{90CD8D34-E2B2-4776-B20A-C116291D76D6}"/>
              </a:ext>
            </a:extLst>
          </p:cNvPr>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sp>
        <p:nvSpPr>
          <p:cNvPr id="14" name="Rectangle 1031">
            <a:extLst>
              <a:ext uri="{FF2B5EF4-FFF2-40B4-BE49-F238E27FC236}">
                <a16:creationId xmlns:a16="http://schemas.microsoft.com/office/drawing/2014/main" id="{1672BA8E-3DD7-4862-8695-1ADF4F222D8C}"/>
              </a:ext>
            </a:extLst>
          </p:cNvPr>
          <p:cNvSpPr>
            <a:spLocks noGrp="1" noChangeArrowheads="1"/>
          </p:cNvSpPr>
          <p:nvPr>
            <p:ph type="ftr" sz="quarter" idx="3"/>
          </p:nvPr>
        </p:nvSpPr>
        <p:spPr bwMode="auto">
          <a:xfrm>
            <a:off x="2940050" y="6600825"/>
            <a:ext cx="32575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00" i="1">
                <a:solidFill>
                  <a:schemeClr val="bg1">
                    <a:lumMod val="50000"/>
                  </a:schemeClr>
                </a:solidFill>
                <a:latin typeface="Calibri" panose="020F0502020204030204" pitchFamily="34" charset="0"/>
                <a:ea typeface="宋体" panose="02010600030101010101" pitchFamily="2" charset="-122"/>
                <a:cs typeface="+mn-cs"/>
              </a:defRPr>
            </a:lvl1pPr>
          </a:lstStyle>
          <a:p>
            <a:pPr>
              <a:defRPr/>
            </a:pPr>
            <a:r>
              <a:rPr lang="en-US" altLang="zh-CN"/>
              <a:t>HTML5 Technology</a:t>
            </a:r>
            <a:endParaRPr lang="en-US" altLang="zh-CN" dirty="0"/>
          </a:p>
        </p:txBody>
      </p:sp>
      <p:sp>
        <p:nvSpPr>
          <p:cNvPr id="2" name="灯片编号占位符 1">
            <a:extLst>
              <a:ext uri="{FF2B5EF4-FFF2-40B4-BE49-F238E27FC236}">
                <a16:creationId xmlns:a16="http://schemas.microsoft.com/office/drawing/2014/main" id="{40F84FD6-FB5E-4709-B025-A4B112C24CD8}"/>
              </a:ext>
            </a:extLst>
          </p:cNvPr>
          <p:cNvSpPr>
            <a:spLocks noGrp="1"/>
          </p:cNvSpPr>
          <p:nvPr>
            <p:ph type="sldNum" sz="quarter" idx="4"/>
          </p:nvPr>
        </p:nvSpPr>
        <p:spPr>
          <a:xfrm>
            <a:off x="6691313" y="6600825"/>
            <a:ext cx="2057400" cy="268288"/>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29A1FA8-A827-40FC-9879-AE1C83515051}" type="slidenum">
              <a:rPr lang="en-US" altLang="en-US"/>
              <a:pPr/>
              <a:t>‹#›</a:t>
            </a:fld>
            <a:endParaRPr lang="en-US" altLang="en-US"/>
          </a:p>
        </p:txBody>
      </p:sp>
      <p:pic>
        <p:nvPicPr>
          <p:cNvPr id="1030" name="图片 3">
            <a:extLst>
              <a:ext uri="{FF2B5EF4-FFF2-40B4-BE49-F238E27FC236}">
                <a16:creationId xmlns:a16="http://schemas.microsoft.com/office/drawing/2014/main" id="{EB99FD9F-3774-421A-9BF9-E0A264B2A3F2}"/>
              </a:ext>
            </a:extLst>
          </p:cNvPr>
          <p:cNvPicPr>
            <a:picLocks noChangeAspect="1"/>
          </p:cNvPicPr>
          <p:nvPr userDrawn="1"/>
        </p:nvPicPr>
        <p:blipFill>
          <a:blip r:embed="rId1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6">
            <a:extLst>
              <a:ext uri="{FF2B5EF4-FFF2-40B4-BE49-F238E27FC236}">
                <a16:creationId xmlns:a16="http://schemas.microsoft.com/office/drawing/2014/main" id="{4042AE4C-755A-4E97-B99B-C719FDC9A802}"/>
              </a:ext>
            </a:extLst>
          </p:cNvPr>
          <p:cNvSpPr txBox="1">
            <a:spLocks noChangeArrowheads="1"/>
          </p:cNvSpPr>
          <p:nvPr userDrawn="1"/>
        </p:nvSpPr>
        <p:spPr bwMode="auto">
          <a:xfrm>
            <a:off x="5651500" y="46038"/>
            <a:ext cx="3492500" cy="554037"/>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072800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1" r:id="rId5"/>
    <p:sldLayoutId id="2147483692" r:id="rId6"/>
    <p:sldLayoutId id="2147483693" r:id="rId7"/>
    <p:sldLayoutId id="2147483695" r:id="rId8"/>
    <p:sldLayoutId id="2147483697" r:id="rId9"/>
  </p:sldLayoutIdLst>
  <p:hf hdr="0" dt="0"/>
  <p:txStyles>
    <p:title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charset="0"/>
        </a:defRPr>
      </a:lvl1pPr>
      <a:lvl2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2pPr>
      <a:lvl3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3pPr>
      <a:lvl4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4pPr>
      <a:lvl5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5pPr>
      <a:lvl6pPr marL="457200" algn="l" rtl="0" fontAlgn="base">
        <a:spcBef>
          <a:spcPct val="0"/>
        </a:spcBef>
        <a:spcAft>
          <a:spcPct val="0"/>
        </a:spcAft>
        <a:defRPr sz="3800" b="1">
          <a:solidFill>
            <a:schemeClr val="tx2"/>
          </a:solidFill>
          <a:latin typeface="Verdana" pitchFamily="34" charset="0"/>
          <a:ea typeface="宋体" pitchFamily="2" charset="-122"/>
        </a:defRPr>
      </a:lvl6pPr>
      <a:lvl7pPr marL="914400" algn="l" rtl="0" fontAlgn="base">
        <a:spcBef>
          <a:spcPct val="0"/>
        </a:spcBef>
        <a:spcAft>
          <a:spcPct val="0"/>
        </a:spcAft>
        <a:defRPr sz="3800" b="1">
          <a:solidFill>
            <a:schemeClr val="tx2"/>
          </a:solidFill>
          <a:latin typeface="Verdana" pitchFamily="34" charset="0"/>
          <a:ea typeface="宋体" pitchFamily="2" charset="-122"/>
        </a:defRPr>
      </a:lvl7pPr>
      <a:lvl8pPr marL="1371600" algn="l" rtl="0" fontAlgn="base">
        <a:spcBef>
          <a:spcPct val="0"/>
        </a:spcBef>
        <a:spcAft>
          <a:spcPct val="0"/>
        </a:spcAft>
        <a:defRPr sz="3800" b="1">
          <a:solidFill>
            <a:schemeClr val="tx2"/>
          </a:solidFill>
          <a:latin typeface="Verdana" pitchFamily="34" charset="0"/>
          <a:ea typeface="宋体" pitchFamily="2" charset="-122"/>
        </a:defRPr>
      </a:lvl8pPr>
      <a:lvl9pPr marL="1828800" algn="l" rtl="0" fontAlgn="base">
        <a:spcBef>
          <a:spcPct val="0"/>
        </a:spcBef>
        <a:spcAft>
          <a:spcPct val="0"/>
        </a:spcAft>
        <a:defRPr sz="38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3c.github.io/webvt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3school.com.c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71B96B4-AA70-41AF-9958-9FF562B11562}"/>
              </a:ext>
            </a:extLst>
          </p:cNvPr>
          <p:cNvSpPr txBox="1">
            <a:spLocks noChangeArrowheads="1"/>
          </p:cNvSpPr>
          <p:nvPr/>
        </p:nvSpPr>
        <p:spPr bwMode="auto">
          <a:xfrm>
            <a:off x="1727200" y="1769999"/>
            <a:ext cx="56896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第四章 </a:t>
            </a:r>
            <a:r>
              <a:rPr lang="zh-CN" altLang="en-US" sz="4400" b="1" dirty="0">
                <a:solidFill>
                  <a:srgbClr val="000000"/>
                </a:solidFill>
                <a:latin typeface="+mn-lt"/>
                <a:cs typeface="Times New Roman" panose="02020603050405020304" pitchFamily="18" charset="0"/>
              </a:rPr>
              <a:t>音频和视频</a:t>
            </a:r>
            <a:endPar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 name="页脚占位符 2">
            <a:extLst>
              <a:ext uri="{FF2B5EF4-FFF2-40B4-BE49-F238E27FC236}">
                <a16:creationId xmlns:a16="http://schemas.microsoft.com/office/drawing/2014/main" id="{FEE2E5F7-8886-41EA-9689-CD244A83BFD6}"/>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18437" name="灯片编号占位符 3">
            <a:extLst>
              <a:ext uri="{FF2B5EF4-FFF2-40B4-BE49-F238E27FC236}">
                <a16:creationId xmlns:a16="http://schemas.microsoft.com/office/drawing/2014/main" id="{3134749C-24BB-4D83-81CA-CD6F8D2D80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75C348-A130-42DE-9258-5B83379106D0}"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44412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8325" y="1608087"/>
            <a:ext cx="8001000" cy="1834896"/>
          </a:xfrm>
        </p:spPr>
        <p:txBody>
          <a:bodyPr/>
          <a:lstStyle/>
          <a:p>
            <a:pPr marL="0" indent="720000">
              <a:lnSpc>
                <a:spcPts val="3300"/>
              </a:lnSpc>
              <a:buNone/>
            </a:pPr>
            <a:r>
              <a:rPr lang="zh-CN" altLang="en-US" sz="2400" b="0" dirty="0">
                <a:latin typeface="+mn-ea"/>
                <a:ea typeface="+mn-ea"/>
              </a:rPr>
              <a:t>原始的媒体文件体积非常大，如果不对其进行编码，数据就会非常庞大，从而在因特网上传播的时间也就无法忍受。如果没有解码器，则接受方就不能将数据重组为媒体数据进行播放。</a:t>
            </a:r>
            <a:endParaRPr lang="en-US" altLang="zh-CN" sz="2400" b="0" dirty="0">
              <a:latin typeface="+mn-ea"/>
              <a:ea typeface="+mn-ea"/>
            </a:endParaRPr>
          </a:p>
          <a:p>
            <a:pPr marL="0" indent="720000">
              <a:lnSpc>
                <a:spcPts val="3300"/>
              </a:lnSpc>
              <a:buNone/>
            </a:pPr>
            <a:endParaRPr lang="en-US" altLang="zh-CN" sz="2400" b="0" dirty="0">
              <a:latin typeface="+mn-ea"/>
              <a:ea typeface="+mn-ea"/>
            </a:endParaRPr>
          </a:p>
        </p:txBody>
      </p:sp>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10</a:t>
            </a:fld>
            <a:endParaRPr lang="en-US" altLang="en-US"/>
          </a:p>
        </p:txBody>
      </p:sp>
      <p:sp>
        <p:nvSpPr>
          <p:cNvPr id="6" name="AutoShape 6">
            <a:extLst>
              <a:ext uri="{FF2B5EF4-FFF2-40B4-BE49-F238E27FC236}">
                <a16:creationId xmlns:a16="http://schemas.microsoft.com/office/drawing/2014/main" id="{789C85A9-E292-458D-8F93-AD40CBBB7D32}"/>
              </a:ext>
            </a:extLst>
          </p:cNvPr>
          <p:cNvSpPr>
            <a:spLocks noChangeAspect="1" noChangeArrowheads="1"/>
          </p:cNvSpPr>
          <p:nvPr/>
        </p:nvSpPr>
        <p:spPr bwMode="auto">
          <a:xfrm>
            <a:off x="4419600" y="359538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a:extLst>
              <a:ext uri="{FF2B5EF4-FFF2-40B4-BE49-F238E27FC236}">
                <a16:creationId xmlns:a16="http://schemas.microsoft.com/office/drawing/2014/main" id="{946CD313-9B91-44A7-A3C5-5CCA159CA106}"/>
              </a:ext>
            </a:extLst>
          </p:cNvPr>
          <p:cNvSpPr>
            <a:spLocks noChangeAspect="1" noChangeArrowheads="1"/>
          </p:cNvSpPr>
          <p:nvPr/>
        </p:nvSpPr>
        <p:spPr bwMode="auto">
          <a:xfrm>
            <a:off x="4572000" y="374778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a:extLst>
              <a:ext uri="{FF2B5EF4-FFF2-40B4-BE49-F238E27FC236}">
                <a16:creationId xmlns:a16="http://schemas.microsoft.com/office/drawing/2014/main" id="{077D2F02-7299-4787-AE3E-0FE9F444131E}"/>
              </a:ext>
            </a:extLst>
          </p:cNvPr>
          <p:cNvSpPr/>
          <p:nvPr/>
        </p:nvSpPr>
        <p:spPr bwMode="auto">
          <a:xfrm>
            <a:off x="1088756" y="3616718"/>
            <a:ext cx="3173571" cy="2657856"/>
          </a:xfrm>
          <a:prstGeom prst="rect">
            <a:avLst/>
          </a:prstGeom>
          <a:noFill/>
          <a:ln w="952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ts val="3300"/>
              </a:lnSpc>
            </a:pPr>
            <a:r>
              <a:rPr lang="zh-CN" altLang="en-US" sz="2400" dirty="0">
                <a:latin typeface="+mn-ea"/>
              </a:rPr>
              <a:t>主流音频编解码器：</a:t>
            </a:r>
            <a:endParaRPr lang="en-US" altLang="zh-CN" sz="2400" dirty="0">
              <a:latin typeface="+mn-ea"/>
            </a:endParaRPr>
          </a:p>
          <a:p>
            <a:pPr marL="800100" lvl="1" indent="-342900">
              <a:lnSpc>
                <a:spcPts val="3300"/>
              </a:lnSpc>
              <a:buFont typeface="Wingdings" panose="05000000000000000000" pitchFamily="2" charset="2"/>
              <a:buChar char="Ø"/>
            </a:pPr>
            <a:r>
              <a:rPr lang="en-US" altLang="zh-CN" sz="2400" dirty="0"/>
              <a:t>AAC</a:t>
            </a:r>
          </a:p>
          <a:p>
            <a:pPr marL="800100" lvl="1" indent="-342900">
              <a:lnSpc>
                <a:spcPts val="3300"/>
              </a:lnSpc>
              <a:buFont typeface="Wingdings" panose="05000000000000000000" pitchFamily="2" charset="2"/>
              <a:buChar char="Ø"/>
            </a:pPr>
            <a:r>
              <a:rPr lang="en-US" altLang="zh-CN" sz="2400" dirty="0"/>
              <a:t>MPEG-3</a:t>
            </a:r>
          </a:p>
          <a:p>
            <a:pPr marL="800100" lvl="1" indent="-342900">
              <a:lnSpc>
                <a:spcPts val="3300"/>
              </a:lnSpc>
              <a:buFont typeface="Wingdings" panose="05000000000000000000" pitchFamily="2" charset="2"/>
              <a:buChar char="Ø"/>
            </a:pPr>
            <a:r>
              <a:rPr lang="en-US" altLang="zh-CN" sz="2400" dirty="0" err="1"/>
              <a:t>Ogg</a:t>
            </a:r>
            <a:r>
              <a:rPr lang="en-US" altLang="zh-CN" sz="2400" dirty="0"/>
              <a:t> </a:t>
            </a:r>
            <a:r>
              <a:rPr lang="en-US" altLang="zh-CN" sz="2400" dirty="0" err="1"/>
              <a:t>Vorbis</a:t>
            </a:r>
            <a:endParaRPr lang="en-US" altLang="zh-CN" sz="2400" dirty="0"/>
          </a:p>
        </p:txBody>
      </p:sp>
      <p:sp>
        <p:nvSpPr>
          <p:cNvPr id="8" name="矩形 7">
            <a:extLst>
              <a:ext uri="{FF2B5EF4-FFF2-40B4-BE49-F238E27FC236}">
                <a16:creationId xmlns:a16="http://schemas.microsoft.com/office/drawing/2014/main" id="{24B96F50-A3E7-4E81-A36E-E313F157344E}"/>
              </a:ext>
            </a:extLst>
          </p:cNvPr>
          <p:cNvSpPr/>
          <p:nvPr/>
        </p:nvSpPr>
        <p:spPr bwMode="auto">
          <a:xfrm>
            <a:off x="4807029" y="3616718"/>
            <a:ext cx="3248215" cy="2657856"/>
          </a:xfrm>
          <a:prstGeom prst="rect">
            <a:avLst/>
          </a:prstGeom>
          <a:noFill/>
          <a:ln w="952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ts val="3300"/>
              </a:lnSpc>
            </a:pPr>
            <a:r>
              <a:rPr lang="zh-CN" altLang="en-US" sz="2400" dirty="0">
                <a:latin typeface="+mn-ea"/>
              </a:rPr>
              <a:t>主流视频编解码器：</a:t>
            </a:r>
            <a:endParaRPr lang="en-US" altLang="zh-CN" sz="2400" dirty="0">
              <a:latin typeface="+mn-ea"/>
            </a:endParaRPr>
          </a:p>
          <a:p>
            <a:pPr marL="800100" lvl="1" indent="-342900">
              <a:lnSpc>
                <a:spcPts val="3300"/>
              </a:lnSpc>
              <a:buFont typeface="Wingdings" panose="05000000000000000000" pitchFamily="2" charset="2"/>
              <a:buChar char="Ø"/>
            </a:pPr>
            <a:r>
              <a:rPr lang="en-US" altLang="zh-CN" sz="2400" dirty="0"/>
              <a:t>H.264</a:t>
            </a:r>
          </a:p>
          <a:p>
            <a:pPr marL="800100" lvl="1" indent="-342900">
              <a:lnSpc>
                <a:spcPts val="3300"/>
              </a:lnSpc>
              <a:buFont typeface="Wingdings" panose="05000000000000000000" pitchFamily="2" charset="2"/>
              <a:buChar char="Ø"/>
            </a:pPr>
            <a:r>
              <a:rPr lang="en-US" altLang="zh-CN" sz="2400" dirty="0"/>
              <a:t>VP8</a:t>
            </a:r>
          </a:p>
          <a:p>
            <a:pPr marL="800100" lvl="1" indent="-342900">
              <a:lnSpc>
                <a:spcPts val="3300"/>
              </a:lnSpc>
              <a:buFont typeface="Wingdings" panose="05000000000000000000" pitchFamily="2" charset="2"/>
              <a:buChar char="Ø"/>
            </a:pPr>
            <a:r>
              <a:rPr lang="en-US" altLang="zh-CN" sz="2400" dirty="0" err="1"/>
              <a:t>Ogg</a:t>
            </a:r>
            <a:r>
              <a:rPr lang="en-US" altLang="zh-CN" sz="2400" dirty="0"/>
              <a:t> Theora</a:t>
            </a:r>
            <a:endParaRPr lang="zh-CN" altLang="en-US" sz="2400" dirty="0"/>
          </a:p>
        </p:txBody>
      </p:sp>
      <p:sp>
        <p:nvSpPr>
          <p:cNvPr id="9" name="标题 1">
            <a:extLst>
              <a:ext uri="{FF2B5EF4-FFF2-40B4-BE49-F238E27FC236}">
                <a16:creationId xmlns:a16="http://schemas.microsoft.com/office/drawing/2014/main" id="{068557FE-2935-49A7-B85E-65626926CE89}"/>
              </a:ext>
            </a:extLst>
          </p:cNvPr>
          <p:cNvSpPr>
            <a:spLocks noGrp="1"/>
          </p:cNvSpPr>
          <p:nvPr>
            <p:ph type="title"/>
          </p:nvPr>
        </p:nvSpPr>
        <p:spPr>
          <a:xfrm>
            <a:off x="574675" y="836712"/>
            <a:ext cx="8001000" cy="614583"/>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音频和视频编解码器（</a:t>
            </a:r>
            <a:r>
              <a:rPr lang="en-US" altLang="zh-CN" dirty="0">
                <a:solidFill>
                  <a:schemeClr val="tx1"/>
                </a:solidFill>
                <a:latin typeface="+mn-lt"/>
              </a:rPr>
              <a:t>codec</a:t>
            </a:r>
            <a:r>
              <a:rPr lang="zh-CN" altLang="en-US" dirty="0">
                <a:solidFill>
                  <a:schemeClr val="tx1"/>
                </a:solidFill>
                <a:latin typeface="+mn-lt"/>
              </a:rPr>
              <a:t>）</a:t>
            </a:r>
          </a:p>
        </p:txBody>
      </p:sp>
    </p:spTree>
    <p:extLst>
      <p:ext uri="{BB962C8B-B14F-4D97-AF65-F5344CB8AC3E}">
        <p14:creationId xmlns:p14="http://schemas.microsoft.com/office/powerpoint/2010/main" val="388743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AF856-74B8-4818-8F4D-35F932F477B9}"/>
              </a:ext>
            </a:extLst>
          </p:cNvPr>
          <p:cNvSpPr>
            <a:spLocks noGrp="1"/>
          </p:cNvSpPr>
          <p:nvPr>
            <p:ph type="title"/>
          </p:nvPr>
        </p:nvSpPr>
        <p:spPr/>
        <p:txBody>
          <a:bodyPr/>
          <a:lstStyle/>
          <a:p>
            <a:pPr marL="571500" indent="-571500">
              <a:buClr>
                <a:schemeClr val="accent2"/>
              </a:buClr>
              <a:buFont typeface="Wingdings" panose="05000000000000000000" pitchFamily="2" charset="2"/>
              <a:buChar char="p"/>
            </a:pPr>
            <a:r>
              <a:rPr lang="en-US" altLang="zh-CN" dirty="0">
                <a:solidFill>
                  <a:schemeClr val="tx1"/>
                </a:solidFill>
                <a:latin typeface="+mn-lt"/>
              </a:rPr>
              <a:t>HTML5 Audio</a:t>
            </a:r>
            <a:r>
              <a:rPr lang="zh-CN" altLang="en-US" dirty="0">
                <a:solidFill>
                  <a:schemeClr val="tx1"/>
                </a:solidFill>
                <a:latin typeface="+mn-lt"/>
              </a:rPr>
              <a:t>和</a:t>
            </a:r>
            <a:r>
              <a:rPr lang="en-US" altLang="zh-CN" dirty="0">
                <a:solidFill>
                  <a:schemeClr val="tx1"/>
                </a:solidFill>
                <a:latin typeface="+mn-lt"/>
              </a:rPr>
              <a:t>Video</a:t>
            </a:r>
            <a:r>
              <a:rPr lang="zh-CN" altLang="en-US" dirty="0">
                <a:solidFill>
                  <a:schemeClr val="tx1"/>
                </a:solidFill>
                <a:latin typeface="+mn-lt"/>
              </a:rPr>
              <a:t>的限制</a:t>
            </a:r>
            <a:br>
              <a:rPr lang="en-US" altLang="zh-CN" sz="4000" dirty="0">
                <a:latin typeface="+mn-ea"/>
              </a:rPr>
            </a:br>
            <a:endParaRPr lang="zh-CN" altLang="en-US" dirty="0"/>
          </a:p>
        </p:txBody>
      </p:sp>
      <p:sp>
        <p:nvSpPr>
          <p:cNvPr id="3" name="内容占位符 2">
            <a:extLst>
              <a:ext uri="{FF2B5EF4-FFF2-40B4-BE49-F238E27FC236}">
                <a16:creationId xmlns:a16="http://schemas.microsoft.com/office/drawing/2014/main" id="{498B75E1-B935-48D7-8F22-5698D5A7B00A}"/>
              </a:ext>
            </a:extLst>
          </p:cNvPr>
          <p:cNvSpPr>
            <a:spLocks noGrp="1"/>
          </p:cNvSpPr>
          <p:nvPr>
            <p:ph idx="1"/>
          </p:nvPr>
        </p:nvSpPr>
        <p:spPr>
          <a:xfrm>
            <a:off x="725900" y="2182450"/>
            <a:ext cx="7692199" cy="3681455"/>
          </a:xfrm>
        </p:spPr>
        <p:txBody>
          <a:bodyPr/>
          <a:lstStyle/>
          <a:p>
            <a:pPr marL="0" indent="0">
              <a:lnSpc>
                <a:spcPts val="3300"/>
              </a:lnSpc>
              <a:buNone/>
            </a:pPr>
            <a:r>
              <a:rPr lang="zh-CN" altLang="en-US" sz="2400" b="0" dirty="0">
                <a:latin typeface="+mn-ea"/>
                <a:ea typeface="+mn-ea"/>
              </a:rPr>
              <a:t>有些功能是</a:t>
            </a:r>
            <a:r>
              <a:rPr lang="en-US" altLang="zh-CN" sz="2400" b="0" dirty="0">
                <a:ea typeface="+mn-ea"/>
              </a:rPr>
              <a:t>HTML5</a:t>
            </a:r>
            <a:r>
              <a:rPr lang="zh-CN" altLang="en-US" sz="2400" b="0" dirty="0">
                <a:latin typeface="+mn-ea"/>
                <a:ea typeface="+mn-ea"/>
              </a:rPr>
              <a:t>规范所不支持的</a:t>
            </a:r>
            <a:r>
              <a:rPr lang="en-US" altLang="zh-CN" sz="2400" b="0" dirty="0">
                <a:latin typeface="+mn-ea"/>
                <a:ea typeface="+mn-ea"/>
              </a:rPr>
              <a:t>:</a:t>
            </a:r>
          </a:p>
          <a:p>
            <a:pPr>
              <a:lnSpc>
                <a:spcPts val="3300"/>
              </a:lnSpc>
              <a:buFont typeface="Wingdings" panose="05000000000000000000" pitchFamily="2" charset="2"/>
              <a:buChar char="Ø"/>
            </a:pPr>
            <a:r>
              <a:rPr lang="zh-CN" altLang="en-US" sz="2400" b="0" dirty="0">
                <a:latin typeface="+mn-ea"/>
                <a:ea typeface="+mn-ea"/>
              </a:rPr>
              <a:t>流式音频和视频。</a:t>
            </a:r>
            <a:r>
              <a:rPr lang="en-US" altLang="zh-CN" sz="2400" b="0" dirty="0">
                <a:ea typeface="+mn-ea"/>
              </a:rPr>
              <a:t>HTML5</a:t>
            </a:r>
            <a:r>
              <a:rPr lang="zh-CN" altLang="en-US" sz="2400" b="0" dirty="0">
                <a:latin typeface="+mn-ea"/>
                <a:ea typeface="+mn-ea"/>
              </a:rPr>
              <a:t>视频规范中暂时没有比特率切换标准，所以对视频的支持只限于加载的全部媒体文件。</a:t>
            </a:r>
            <a:endParaRPr lang="en-US" altLang="zh-CN" sz="2400" b="0" dirty="0">
              <a:latin typeface="+mn-ea"/>
              <a:ea typeface="+mn-ea"/>
            </a:endParaRPr>
          </a:p>
          <a:p>
            <a:pPr>
              <a:lnSpc>
                <a:spcPts val="3300"/>
              </a:lnSpc>
              <a:buFont typeface="Wingdings" panose="05000000000000000000" pitchFamily="2" charset="2"/>
              <a:buChar char="Ø"/>
            </a:pPr>
            <a:r>
              <a:rPr lang="en-US" altLang="zh-CN" sz="2400" b="0" dirty="0">
                <a:ea typeface="+mn-ea"/>
              </a:rPr>
              <a:t>HTML5</a:t>
            </a:r>
            <a:r>
              <a:rPr lang="zh-CN" altLang="en-US" sz="2400" b="0" dirty="0">
                <a:latin typeface="+mn-ea"/>
                <a:ea typeface="+mn-ea"/>
              </a:rPr>
              <a:t>的媒体受到</a:t>
            </a:r>
            <a:r>
              <a:rPr lang="en-US" altLang="zh-CN" sz="2400" b="0" dirty="0">
                <a:ea typeface="+mn-ea"/>
              </a:rPr>
              <a:t>HTTP</a:t>
            </a:r>
            <a:r>
              <a:rPr lang="zh-CN" altLang="en-US" sz="2400" b="0" dirty="0">
                <a:latin typeface="+mn-ea"/>
                <a:ea typeface="+mn-ea"/>
              </a:rPr>
              <a:t>跨源资源共享的限制。</a:t>
            </a:r>
            <a:endParaRPr lang="en-US" altLang="zh-CN" sz="2400" b="0" dirty="0">
              <a:latin typeface="+mn-ea"/>
              <a:ea typeface="+mn-ea"/>
            </a:endParaRPr>
          </a:p>
          <a:p>
            <a:pPr>
              <a:lnSpc>
                <a:spcPts val="3300"/>
              </a:lnSpc>
              <a:buFont typeface="Wingdings" panose="05000000000000000000" pitchFamily="2" charset="2"/>
              <a:buChar char="Ø"/>
            </a:pPr>
            <a:r>
              <a:rPr lang="zh-CN" altLang="en-US" sz="2400" b="0" dirty="0">
                <a:latin typeface="+mn-ea"/>
                <a:ea typeface="+mn-ea"/>
              </a:rPr>
              <a:t>全屏视频无法通过脚本控制。但浏览器可以提供其他控制手段。</a:t>
            </a:r>
          </a:p>
        </p:txBody>
      </p:sp>
      <p:sp>
        <p:nvSpPr>
          <p:cNvPr id="4" name="页脚占位符 3">
            <a:extLst>
              <a:ext uri="{FF2B5EF4-FFF2-40B4-BE49-F238E27FC236}">
                <a16:creationId xmlns:a16="http://schemas.microsoft.com/office/drawing/2014/main" id="{A0D685BC-5CE9-4AB4-8B1F-2F034E414B79}"/>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C60C979-4B2D-48E3-AB3A-22A60057EB33}"/>
              </a:ext>
            </a:extLst>
          </p:cNvPr>
          <p:cNvSpPr>
            <a:spLocks noGrp="1"/>
          </p:cNvSpPr>
          <p:nvPr>
            <p:ph type="sldNum" sz="quarter" idx="11"/>
          </p:nvPr>
        </p:nvSpPr>
        <p:spPr/>
        <p:txBody>
          <a:bodyPr/>
          <a:lstStyle/>
          <a:p>
            <a:fld id="{079E9EF5-4B49-4815-ADC3-746BDD0FC377}" type="slidenum">
              <a:rPr lang="en-US" altLang="en-US" smtClean="0"/>
              <a:pPr/>
              <a:t>11</a:t>
            </a:fld>
            <a:endParaRPr lang="en-US" altLang="en-US"/>
          </a:p>
        </p:txBody>
      </p:sp>
    </p:spTree>
    <p:extLst>
      <p:ext uri="{BB962C8B-B14F-4D97-AF65-F5344CB8AC3E}">
        <p14:creationId xmlns:p14="http://schemas.microsoft.com/office/powerpoint/2010/main" val="231554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AF856-74B8-4818-8F4D-35F932F477B9}"/>
              </a:ext>
            </a:extLst>
          </p:cNvPr>
          <p:cNvSpPr>
            <a:spLocks noGrp="1"/>
          </p:cNvSpPr>
          <p:nvPr>
            <p:ph type="title"/>
          </p:nvPr>
        </p:nvSpPr>
        <p:spPr/>
        <p:txBody>
          <a:bodyPr/>
          <a:lstStyle/>
          <a:p>
            <a:pPr marL="571500" indent="-571500">
              <a:buClr>
                <a:schemeClr val="accent2"/>
              </a:buClr>
              <a:buFont typeface="Wingdings" panose="05000000000000000000" pitchFamily="2" charset="2"/>
              <a:buChar char="p"/>
            </a:pPr>
            <a:r>
              <a:rPr lang="en-US" altLang="zh-CN" dirty="0"/>
              <a:t>audio</a:t>
            </a:r>
            <a:r>
              <a:rPr lang="zh-CN" altLang="en-US" dirty="0">
                <a:latin typeface="+mn-ea"/>
              </a:rPr>
              <a:t>元素和</a:t>
            </a:r>
            <a:r>
              <a:rPr lang="en-US" altLang="zh-CN" dirty="0"/>
              <a:t>video</a:t>
            </a:r>
            <a:r>
              <a:rPr lang="zh-CN" altLang="en-US" dirty="0">
                <a:latin typeface="+mn-ea"/>
              </a:rPr>
              <a:t>元素的浏览器支持情况</a:t>
            </a:r>
            <a:br>
              <a:rPr lang="zh-CN" altLang="en-US" dirty="0">
                <a:latin typeface="+mn-ea"/>
              </a:rPr>
            </a:br>
            <a:br>
              <a:rPr lang="en-US" altLang="zh-CN" dirty="0">
                <a:latin typeface="+mn-ea"/>
              </a:rPr>
            </a:br>
            <a:endParaRPr lang="zh-CN" altLang="en-US" dirty="0"/>
          </a:p>
        </p:txBody>
      </p:sp>
      <p:sp>
        <p:nvSpPr>
          <p:cNvPr id="3" name="内容占位符 2">
            <a:extLst>
              <a:ext uri="{FF2B5EF4-FFF2-40B4-BE49-F238E27FC236}">
                <a16:creationId xmlns:a16="http://schemas.microsoft.com/office/drawing/2014/main" id="{498B75E1-B935-48D7-8F22-5698D5A7B00A}"/>
              </a:ext>
            </a:extLst>
          </p:cNvPr>
          <p:cNvSpPr>
            <a:spLocks noGrp="1"/>
          </p:cNvSpPr>
          <p:nvPr>
            <p:ph idx="1"/>
          </p:nvPr>
        </p:nvSpPr>
        <p:spPr>
          <a:xfrm>
            <a:off x="722725" y="2312462"/>
            <a:ext cx="7692199" cy="4058031"/>
          </a:xfrm>
        </p:spPr>
        <p:txBody>
          <a:bodyPr/>
          <a:lstStyle/>
          <a:p>
            <a:pPr marL="0" indent="720000">
              <a:lnSpc>
                <a:spcPts val="3300"/>
              </a:lnSpc>
              <a:buNone/>
            </a:pPr>
            <a:r>
              <a:rPr lang="en-US" altLang="zh-CN" sz="2400" b="0" dirty="0">
                <a:ea typeface="+mn-ea"/>
              </a:rPr>
              <a:t>&lt;audio&gt;</a:t>
            </a:r>
            <a:r>
              <a:rPr lang="zh-CN" altLang="en-US" sz="2400" b="0" dirty="0">
                <a:latin typeface="+mn-ea"/>
                <a:ea typeface="+mn-ea"/>
              </a:rPr>
              <a:t>和</a:t>
            </a:r>
            <a:r>
              <a:rPr lang="en-US" altLang="zh-CN" sz="2400" b="0" dirty="0">
                <a:ea typeface="+mn-ea"/>
              </a:rPr>
              <a:t>&lt;video&gt;</a:t>
            </a:r>
            <a:r>
              <a:rPr lang="zh-CN" altLang="en-US" sz="2400" b="0" dirty="0">
                <a:latin typeface="+mn-ea"/>
                <a:ea typeface="+mn-ea"/>
              </a:rPr>
              <a:t>现在已经被大多浏览器支持，例如</a:t>
            </a:r>
            <a:r>
              <a:rPr lang="en-US" altLang="zh-CN" sz="2400" b="0" dirty="0">
                <a:ea typeface="+mn-ea"/>
              </a:rPr>
              <a:t>Internet Explorer 9+</a:t>
            </a:r>
            <a:r>
              <a:rPr lang="zh-CN" altLang="en-US" sz="2400" b="0" dirty="0">
                <a:ea typeface="+mn-ea"/>
              </a:rPr>
              <a:t>、</a:t>
            </a:r>
            <a:r>
              <a:rPr lang="en-US" altLang="zh-CN" sz="2400" b="0" dirty="0">
                <a:ea typeface="+mn-ea"/>
              </a:rPr>
              <a:t>Firefox</a:t>
            </a:r>
            <a:r>
              <a:rPr lang="zh-CN" altLang="en-US" sz="2400" b="0" dirty="0">
                <a:ea typeface="+mn-ea"/>
              </a:rPr>
              <a:t>、</a:t>
            </a:r>
            <a:r>
              <a:rPr lang="en-US" altLang="zh-CN" sz="2400" b="0" dirty="0">
                <a:ea typeface="+mn-ea"/>
              </a:rPr>
              <a:t>Opera</a:t>
            </a:r>
            <a:r>
              <a:rPr lang="zh-CN" altLang="en-US" sz="2400" b="0" dirty="0">
                <a:ea typeface="+mn-ea"/>
              </a:rPr>
              <a:t>、</a:t>
            </a:r>
            <a:r>
              <a:rPr lang="en-US" altLang="zh-CN" sz="2400" b="0" dirty="0">
                <a:ea typeface="+mn-ea"/>
              </a:rPr>
              <a:t>Chrome</a:t>
            </a:r>
            <a:r>
              <a:rPr lang="zh-CN" altLang="en-US" sz="2400" b="0" dirty="0">
                <a:latin typeface="+mn-ea"/>
                <a:ea typeface="+mn-ea"/>
              </a:rPr>
              <a:t>和</a:t>
            </a:r>
            <a:r>
              <a:rPr lang="en-US" altLang="zh-CN" sz="2400" b="0" dirty="0">
                <a:ea typeface="+mn-ea"/>
              </a:rPr>
              <a:t>Safari</a:t>
            </a:r>
            <a:r>
              <a:rPr lang="zh-CN" altLang="en-US" sz="2400" b="0" dirty="0">
                <a:latin typeface="+mn-ea"/>
                <a:ea typeface="+mn-ea"/>
              </a:rPr>
              <a:t>。</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A0D685BC-5CE9-4AB4-8B1F-2F034E414B79}"/>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C60C979-4B2D-48E3-AB3A-22A60057EB33}"/>
              </a:ext>
            </a:extLst>
          </p:cNvPr>
          <p:cNvSpPr>
            <a:spLocks noGrp="1"/>
          </p:cNvSpPr>
          <p:nvPr>
            <p:ph type="sldNum" sz="quarter" idx="11"/>
          </p:nvPr>
        </p:nvSpPr>
        <p:spPr/>
        <p:txBody>
          <a:bodyPr/>
          <a:lstStyle/>
          <a:p>
            <a:fld id="{079E9EF5-4B49-4815-ADC3-746BDD0FC377}" type="slidenum">
              <a:rPr lang="en-US" altLang="en-US" smtClean="0"/>
              <a:pPr/>
              <a:t>12</a:t>
            </a:fld>
            <a:endParaRPr lang="en-US" altLang="en-US"/>
          </a:p>
        </p:txBody>
      </p:sp>
      <p:pic>
        <p:nvPicPr>
          <p:cNvPr id="1026" name="Picture 2" descr="Internet Explorer">
            <a:extLst>
              <a:ext uri="{FF2B5EF4-FFF2-40B4-BE49-F238E27FC236}">
                <a16:creationId xmlns:a16="http://schemas.microsoft.com/office/drawing/2014/main" id="{ADEAF9E7-47DD-4806-925A-D913FAF9D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385" y="3953237"/>
            <a:ext cx="747123" cy="65018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irefox">
            <a:extLst>
              <a:ext uri="{FF2B5EF4-FFF2-40B4-BE49-F238E27FC236}">
                <a16:creationId xmlns:a16="http://schemas.microsoft.com/office/drawing/2014/main" id="{E2ED48FE-051B-4780-91E6-5972C74AC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292" y="4001691"/>
            <a:ext cx="671853" cy="650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ra">
            <a:extLst>
              <a:ext uri="{FF2B5EF4-FFF2-40B4-BE49-F238E27FC236}">
                <a16:creationId xmlns:a16="http://schemas.microsoft.com/office/drawing/2014/main" id="{9F8876BE-8707-4036-84FE-F10283C5A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38" y="3429000"/>
            <a:ext cx="606835" cy="65787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Google Chrome">
            <a:extLst>
              <a:ext uri="{FF2B5EF4-FFF2-40B4-BE49-F238E27FC236}">
                <a16:creationId xmlns:a16="http://schemas.microsoft.com/office/drawing/2014/main" id="{9499F43F-4B0D-411B-B541-CEFBB11DC8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629" y="5720313"/>
            <a:ext cx="671853" cy="6501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fari">
            <a:extLst>
              <a:ext uri="{FF2B5EF4-FFF2-40B4-BE49-F238E27FC236}">
                <a16:creationId xmlns:a16="http://schemas.microsoft.com/office/drawing/2014/main" id="{C3D44BE4-692A-4F19-A40E-F437B892C7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6041" y="5700238"/>
            <a:ext cx="606835" cy="65018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E5E4369C-FD18-40FC-A05C-A1E02C242026}"/>
              </a:ext>
            </a:extLst>
          </p:cNvPr>
          <p:cNvSpPr/>
          <p:nvPr/>
        </p:nvSpPr>
        <p:spPr bwMode="auto">
          <a:xfrm>
            <a:off x="1776440" y="4549403"/>
            <a:ext cx="1892629" cy="902629"/>
          </a:xfrm>
          <a:prstGeom prst="ellipse">
            <a:avLst/>
          </a:prstGeom>
          <a:no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Verdana" pitchFamily="34" charset="0"/>
                <a:ea typeface="宋体" pitchFamily="2" charset="-122"/>
              </a:rPr>
              <a:t>&lt;audio&gt;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Verdana" pitchFamily="34" charset="0"/>
                <a:ea typeface="宋体" pitchFamily="2" charset="-122"/>
              </a:rPr>
              <a:t>&lt;video&gt;</a:t>
            </a: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cxnSp>
        <p:nvCxnSpPr>
          <p:cNvPr id="9" name="直接箭头连接符 8">
            <a:extLst>
              <a:ext uri="{FF2B5EF4-FFF2-40B4-BE49-F238E27FC236}">
                <a16:creationId xmlns:a16="http://schemas.microsoft.com/office/drawing/2014/main" id="{AD78725F-F88F-42C5-BFA5-7F4E711B804C}"/>
              </a:ext>
            </a:extLst>
          </p:cNvPr>
          <p:cNvCxnSpPr>
            <a:cxnSpLocks/>
            <a:stCxn id="6" idx="0"/>
            <a:endCxn id="1028" idx="2"/>
          </p:cNvCxnSpPr>
          <p:nvPr/>
        </p:nvCxnSpPr>
        <p:spPr bwMode="auto">
          <a:xfrm flipV="1">
            <a:off x="2722755" y="4086871"/>
            <a:ext cx="1" cy="462532"/>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id="{2DAC5F9C-5833-465C-BDAE-F8D563540C13}"/>
              </a:ext>
            </a:extLst>
          </p:cNvPr>
          <p:cNvCxnSpPr>
            <a:cxnSpLocks/>
          </p:cNvCxnSpPr>
          <p:nvPr/>
        </p:nvCxnSpPr>
        <p:spPr bwMode="auto">
          <a:xfrm flipH="1" flipV="1">
            <a:off x="1446124" y="4571254"/>
            <a:ext cx="424783" cy="25398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C551150D-8143-4348-9CEC-7BDF5FCC937B}"/>
              </a:ext>
            </a:extLst>
          </p:cNvPr>
          <p:cNvCxnSpPr>
            <a:cxnSpLocks/>
          </p:cNvCxnSpPr>
          <p:nvPr/>
        </p:nvCxnSpPr>
        <p:spPr bwMode="auto">
          <a:xfrm flipH="1">
            <a:off x="1928276" y="5422905"/>
            <a:ext cx="370957" cy="393643"/>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A5CE088A-5CD6-4C43-99CD-CD0D2CC415E8}"/>
              </a:ext>
            </a:extLst>
          </p:cNvPr>
          <p:cNvCxnSpPr>
            <a:cxnSpLocks/>
          </p:cNvCxnSpPr>
          <p:nvPr/>
        </p:nvCxnSpPr>
        <p:spPr bwMode="auto">
          <a:xfrm>
            <a:off x="3212496" y="5370365"/>
            <a:ext cx="447089" cy="43104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C3C4C3AF-2F3B-4DCC-B311-5D8B219230CC}"/>
              </a:ext>
            </a:extLst>
          </p:cNvPr>
          <p:cNvCxnSpPr>
            <a:cxnSpLocks/>
          </p:cNvCxnSpPr>
          <p:nvPr/>
        </p:nvCxnSpPr>
        <p:spPr bwMode="auto">
          <a:xfrm flipV="1">
            <a:off x="3655033" y="4585070"/>
            <a:ext cx="379762" cy="318743"/>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9" name="矩形 48">
            <a:extLst>
              <a:ext uri="{FF2B5EF4-FFF2-40B4-BE49-F238E27FC236}">
                <a16:creationId xmlns:a16="http://schemas.microsoft.com/office/drawing/2014/main" id="{7FD30542-BBB0-45F0-99A1-AE810777527F}"/>
              </a:ext>
            </a:extLst>
          </p:cNvPr>
          <p:cNvSpPr/>
          <p:nvPr/>
        </p:nvSpPr>
        <p:spPr bwMode="auto">
          <a:xfrm>
            <a:off x="5105125" y="3828967"/>
            <a:ext cx="3242595" cy="1756918"/>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400" dirty="0" err="1">
                <a:solidFill>
                  <a:srgbClr val="FF0000"/>
                </a:solidFill>
                <a:ea typeface="宋体" pitchFamily="2" charset="-122"/>
              </a:rPr>
              <a:t>ps</a:t>
            </a:r>
            <a:r>
              <a:rPr kumimoji="0" lang="en-US" altLang="zh-CN" sz="2400" b="0" i="0" u="none" strike="noStrike" cap="none" normalizeH="0" baseline="0" dirty="0" err="1">
                <a:ln>
                  <a:noFill/>
                </a:ln>
                <a:solidFill>
                  <a:schemeClr val="tx1"/>
                </a:solidFill>
                <a:effectLst/>
                <a:ea typeface="宋体" pitchFamily="2" charset="-122"/>
              </a:rPr>
              <a:t>:Internet</a:t>
            </a:r>
            <a:r>
              <a:rPr kumimoji="0" lang="en-US" altLang="zh-CN" sz="2400" b="0" i="0" u="none" strike="noStrike" cap="none" normalizeH="0" baseline="0" dirty="0">
                <a:ln>
                  <a:noFill/>
                </a:ln>
                <a:solidFill>
                  <a:schemeClr val="tx1"/>
                </a:solidFill>
                <a:effectLst/>
                <a:ea typeface="宋体" pitchFamily="2" charset="-122"/>
              </a:rPr>
              <a:t> Explorer 8</a:t>
            </a:r>
            <a:r>
              <a:rPr kumimoji="0" lang="zh-CN" altLang="en-US" sz="2400" b="0" i="0" u="none" strike="noStrike" cap="none" normalizeH="0" baseline="0" dirty="0">
                <a:ln>
                  <a:noFill/>
                </a:ln>
                <a:solidFill>
                  <a:schemeClr val="tx1"/>
                </a:solidFill>
                <a:effectLst/>
                <a:latin typeface="+mn-ea"/>
              </a:rPr>
              <a:t>及更早的</a:t>
            </a:r>
            <a:r>
              <a:rPr kumimoji="0" lang="en-US" altLang="zh-CN" sz="2400" b="0" i="0" u="none" strike="noStrike" cap="none" normalizeH="0" baseline="0" dirty="0">
                <a:ln>
                  <a:noFill/>
                </a:ln>
                <a:solidFill>
                  <a:schemeClr val="tx1"/>
                </a:solidFill>
                <a:effectLst/>
                <a:latin typeface="+mn-ea"/>
              </a:rPr>
              <a:t>IE</a:t>
            </a:r>
            <a:r>
              <a:rPr kumimoji="0" lang="zh-CN" altLang="en-US" sz="2400" b="0" i="0" u="none" strike="noStrike" cap="none" normalizeH="0" baseline="0" dirty="0">
                <a:ln>
                  <a:noFill/>
                </a:ln>
                <a:solidFill>
                  <a:schemeClr val="tx1"/>
                </a:solidFill>
                <a:effectLst/>
                <a:latin typeface="+mn-ea"/>
              </a:rPr>
              <a:t>版本并不支持</a:t>
            </a:r>
            <a:r>
              <a:rPr lang="en-US" altLang="zh-CN" sz="2400" dirty="0">
                <a:ea typeface="宋体" pitchFamily="2" charset="-122"/>
              </a:rPr>
              <a:t>&lt;audio&gt;</a:t>
            </a:r>
            <a:r>
              <a:rPr lang="zh-CN" altLang="en-US" sz="2400" dirty="0">
                <a:latin typeface="+mn-ea"/>
              </a:rPr>
              <a:t>和</a:t>
            </a:r>
            <a:r>
              <a:rPr lang="en-US" altLang="zh-CN" sz="2400" dirty="0">
                <a:ea typeface="宋体" pitchFamily="2" charset="-122"/>
              </a:rPr>
              <a:t>&lt;video&gt;</a:t>
            </a:r>
            <a:r>
              <a:rPr lang="zh-CN" altLang="en-US" sz="2400" dirty="0">
                <a:latin typeface="+mn-ea"/>
              </a:rPr>
              <a:t>元素</a:t>
            </a:r>
            <a:r>
              <a:rPr lang="zh-CN" altLang="en-US" sz="2400" dirty="0">
                <a:ea typeface="宋体" pitchFamily="2" charset="-122"/>
              </a:rPr>
              <a:t>。</a:t>
            </a:r>
            <a:endParaRPr kumimoji="0" lang="zh-CN" altLang="en-US" sz="2400" b="0" i="0" u="none" strike="noStrike" cap="none" normalizeH="0" baseline="0" dirty="0">
              <a:ln>
                <a:noFill/>
              </a:ln>
              <a:solidFill>
                <a:schemeClr val="tx1"/>
              </a:solidFill>
              <a:effectLst/>
              <a:ea typeface="宋体" pitchFamily="2" charset="-122"/>
            </a:endParaRPr>
          </a:p>
        </p:txBody>
      </p:sp>
    </p:spTree>
    <p:extLst>
      <p:ext uri="{BB962C8B-B14F-4D97-AF65-F5344CB8AC3E}">
        <p14:creationId xmlns:p14="http://schemas.microsoft.com/office/powerpoint/2010/main" val="115737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8B75E1-B935-48D7-8F22-5698D5A7B00A}"/>
              </a:ext>
            </a:extLst>
          </p:cNvPr>
          <p:cNvSpPr>
            <a:spLocks noGrp="1"/>
          </p:cNvSpPr>
          <p:nvPr>
            <p:ph idx="1"/>
          </p:nvPr>
        </p:nvSpPr>
        <p:spPr>
          <a:xfrm>
            <a:off x="722725" y="1066800"/>
            <a:ext cx="7692199" cy="5188840"/>
          </a:xfrm>
        </p:spPr>
        <p:txBody>
          <a:bodyPr/>
          <a:lstStyle/>
          <a:p>
            <a:pPr marL="0" indent="720000">
              <a:lnSpc>
                <a:spcPts val="3300"/>
              </a:lnSpc>
              <a:buNone/>
            </a:pPr>
            <a:r>
              <a:rPr lang="zh-CN" altLang="en-US" sz="2400" b="0" dirty="0">
                <a:ea typeface="+mn-ea"/>
              </a:rPr>
              <a:t>当前</a:t>
            </a:r>
            <a:r>
              <a:rPr lang="en-US" altLang="zh-CN" sz="2400" b="0" dirty="0">
                <a:ea typeface="+mn-ea"/>
              </a:rPr>
              <a:t>&lt;video&gt;</a:t>
            </a:r>
            <a:r>
              <a:rPr lang="zh-CN" altLang="en-US" sz="2400" b="0" dirty="0">
                <a:ea typeface="+mn-ea"/>
              </a:rPr>
              <a:t>元素支持的三种视频格式：</a:t>
            </a:r>
            <a:r>
              <a:rPr lang="en-US" altLang="zh-CN" sz="2400" b="0" dirty="0">
                <a:ea typeface="+mn-ea"/>
              </a:rPr>
              <a:t>MP4</a:t>
            </a:r>
            <a:r>
              <a:rPr lang="zh-CN" altLang="en-US" sz="2400" b="0" dirty="0">
                <a:ea typeface="+mn-ea"/>
              </a:rPr>
              <a:t>，</a:t>
            </a:r>
            <a:r>
              <a:rPr lang="en-US" altLang="zh-CN" sz="2400" b="0" dirty="0" err="1">
                <a:ea typeface="+mn-ea"/>
              </a:rPr>
              <a:t>WebM</a:t>
            </a:r>
            <a:r>
              <a:rPr lang="zh-CN" altLang="en-US" sz="2400" b="0" dirty="0">
                <a:ea typeface="+mn-ea"/>
              </a:rPr>
              <a:t>和</a:t>
            </a:r>
            <a:r>
              <a:rPr lang="en-US" altLang="zh-CN" sz="2400" b="0" dirty="0" err="1">
                <a:ea typeface="+mn-ea"/>
              </a:rPr>
              <a:t>Ogg</a:t>
            </a:r>
            <a:r>
              <a:rPr lang="en-US" altLang="zh-CN" sz="2400" b="0" dirty="0">
                <a:ea typeface="+mn-ea"/>
              </a:rPr>
              <a:t>:</a:t>
            </a:r>
          </a:p>
        </p:txBody>
      </p:sp>
      <p:sp>
        <p:nvSpPr>
          <p:cNvPr id="4" name="页脚占位符 3">
            <a:extLst>
              <a:ext uri="{FF2B5EF4-FFF2-40B4-BE49-F238E27FC236}">
                <a16:creationId xmlns:a16="http://schemas.microsoft.com/office/drawing/2014/main" id="{A0D685BC-5CE9-4AB4-8B1F-2F034E414B79}"/>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C60C979-4B2D-48E3-AB3A-22A60057EB33}"/>
              </a:ext>
            </a:extLst>
          </p:cNvPr>
          <p:cNvSpPr>
            <a:spLocks noGrp="1"/>
          </p:cNvSpPr>
          <p:nvPr>
            <p:ph type="sldNum" sz="quarter" idx="11"/>
          </p:nvPr>
        </p:nvSpPr>
        <p:spPr/>
        <p:txBody>
          <a:bodyPr/>
          <a:lstStyle/>
          <a:p>
            <a:fld id="{079E9EF5-4B49-4815-ADC3-746BDD0FC377}" type="slidenum">
              <a:rPr lang="en-US" altLang="en-US" smtClean="0"/>
              <a:pPr/>
              <a:t>13</a:t>
            </a:fld>
            <a:endParaRPr lang="en-US" altLang="en-US"/>
          </a:p>
        </p:txBody>
      </p:sp>
      <p:graphicFrame>
        <p:nvGraphicFramePr>
          <p:cNvPr id="8" name="表格 7">
            <a:extLst>
              <a:ext uri="{FF2B5EF4-FFF2-40B4-BE49-F238E27FC236}">
                <a16:creationId xmlns:a16="http://schemas.microsoft.com/office/drawing/2014/main" id="{7F34617F-195B-4CD6-B6F1-44411D9938E7}"/>
              </a:ext>
            </a:extLst>
          </p:cNvPr>
          <p:cNvGraphicFramePr>
            <a:graphicFrameLocks noGrp="1"/>
          </p:cNvGraphicFramePr>
          <p:nvPr>
            <p:extLst>
              <p:ext uri="{D42A27DB-BD31-4B8C-83A1-F6EECF244321}">
                <p14:modId xmlns:p14="http://schemas.microsoft.com/office/powerpoint/2010/main" val="1895742157"/>
              </p:ext>
            </p:extLst>
          </p:nvPr>
        </p:nvGraphicFramePr>
        <p:xfrm>
          <a:off x="1767712" y="2104453"/>
          <a:ext cx="5783138" cy="2219960"/>
        </p:xfrm>
        <a:graphic>
          <a:graphicData uri="http://schemas.openxmlformats.org/drawingml/2006/table">
            <a:tbl>
              <a:tblPr firstRow="1" bandRow="1">
                <a:tableStyleId>{5C22544A-7EE6-4342-B048-85BDC9FD1C3A}</a:tableStyleId>
              </a:tblPr>
              <a:tblGrid>
                <a:gridCol w="1681092">
                  <a:extLst>
                    <a:ext uri="{9D8B030D-6E8A-4147-A177-3AD203B41FA5}">
                      <a16:colId xmlns:a16="http://schemas.microsoft.com/office/drawing/2014/main" val="404962189"/>
                    </a:ext>
                  </a:extLst>
                </a:gridCol>
                <a:gridCol w="1618238">
                  <a:extLst>
                    <a:ext uri="{9D8B030D-6E8A-4147-A177-3AD203B41FA5}">
                      <a16:colId xmlns:a16="http://schemas.microsoft.com/office/drawing/2014/main" val="2863124400"/>
                    </a:ext>
                  </a:extLst>
                </a:gridCol>
                <a:gridCol w="2483808">
                  <a:extLst>
                    <a:ext uri="{9D8B030D-6E8A-4147-A177-3AD203B41FA5}">
                      <a16:colId xmlns:a16="http://schemas.microsoft.com/office/drawing/2014/main" val="2999300221"/>
                    </a:ext>
                  </a:extLst>
                </a:gridCol>
              </a:tblGrid>
              <a:tr h="0">
                <a:tc>
                  <a:txBody>
                    <a:bodyPr/>
                    <a:lstStyle/>
                    <a:p>
                      <a:pPr algn="ctr"/>
                      <a:r>
                        <a:rPr lang="zh-CN" altLang="en-US" dirty="0"/>
                        <a:t>浏览器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algn="ctr"/>
                      <a:r>
                        <a:rPr lang="zh-CN" altLang="en-US" dirty="0"/>
                        <a:t>版本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algn="ctr"/>
                      <a:r>
                        <a:rPr lang="zh-CN" altLang="en-US" dirty="0"/>
                        <a:t>支持的格式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162654599"/>
                  </a:ext>
                </a:extLst>
              </a:tr>
              <a:tr h="370840">
                <a:tc>
                  <a:txBody>
                    <a:bodyPr/>
                    <a:lstStyle/>
                    <a:p>
                      <a:pPr algn="ctr"/>
                      <a:r>
                        <a:rPr lang="en-US" altLang="zh-CN" dirty="0"/>
                        <a:t>IE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t>6.0+</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MP4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542595"/>
                  </a:ext>
                </a:extLst>
              </a:tr>
              <a:tr h="370840">
                <a:tc>
                  <a:txBody>
                    <a:bodyPr/>
                    <a:lstStyle/>
                    <a:p>
                      <a:pPr algn="ctr"/>
                      <a:r>
                        <a:rPr lang="en-US" altLang="zh-CN" dirty="0">
                          <a:solidFill>
                            <a:schemeClr val="tx1"/>
                          </a:solidFill>
                        </a:rPr>
                        <a:t>Chrome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MP4</a:t>
                      </a:r>
                      <a:r>
                        <a:rPr lang="zh-CN" altLang="en-US" dirty="0"/>
                        <a:t>、</a:t>
                      </a:r>
                      <a:r>
                        <a:rPr lang="en-US" altLang="zh-CN" dirty="0" err="1"/>
                        <a:t>WebM</a:t>
                      </a:r>
                      <a:r>
                        <a:rPr lang="zh-CN" altLang="en-US" dirty="0"/>
                        <a:t>、</a:t>
                      </a:r>
                      <a:r>
                        <a:rPr lang="en-US" altLang="zh-CN" dirty="0" err="1"/>
                        <a:t>Ogg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84757"/>
                  </a:ext>
                </a:extLst>
              </a:tr>
              <a:tr h="370840">
                <a:tc>
                  <a:txBody>
                    <a:bodyPr/>
                    <a:lstStyle/>
                    <a:p>
                      <a:pPr algn="ctr"/>
                      <a:r>
                        <a:rPr lang="en-US" altLang="zh-CN" dirty="0"/>
                        <a:t>Firefox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WebM</a:t>
                      </a:r>
                      <a:r>
                        <a:rPr lang="zh-CN" altLang="en-US" dirty="0"/>
                        <a:t>、</a:t>
                      </a:r>
                      <a:r>
                        <a:rPr lang="en-US" altLang="zh-CN" dirty="0" err="1"/>
                        <a:t>Ogg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887797"/>
                  </a:ext>
                </a:extLst>
              </a:tr>
              <a:tr h="370840">
                <a:tc>
                  <a:txBody>
                    <a:bodyPr/>
                    <a:lstStyle/>
                    <a:p>
                      <a:pPr algn="ctr"/>
                      <a:r>
                        <a:rPr lang="en-US" altLang="zh-CN" dirty="0"/>
                        <a:t>Safari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87856"/>
                  </a:ext>
                </a:extLst>
              </a:tr>
              <a:tr h="370840">
                <a:tc>
                  <a:txBody>
                    <a:bodyPr/>
                    <a:lstStyle/>
                    <a:p>
                      <a:pPr algn="ctr"/>
                      <a:r>
                        <a:rPr lang="en-US" altLang="zh-CN" dirty="0"/>
                        <a:t>Opera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WebM</a:t>
                      </a:r>
                      <a:r>
                        <a:rPr lang="zh-CN" altLang="en-US" dirty="0"/>
                        <a:t>、</a:t>
                      </a:r>
                      <a:r>
                        <a:rPr lang="en-US" altLang="zh-CN" dirty="0" err="1"/>
                        <a:t>Ogg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8683615"/>
                  </a:ext>
                </a:extLst>
              </a:tr>
            </a:tbl>
          </a:graphicData>
        </a:graphic>
      </p:graphicFrame>
      <p:sp>
        <p:nvSpPr>
          <p:cNvPr id="12" name="矩形 11">
            <a:extLst>
              <a:ext uri="{FF2B5EF4-FFF2-40B4-BE49-F238E27FC236}">
                <a16:creationId xmlns:a16="http://schemas.microsoft.com/office/drawing/2014/main" id="{5372EAC3-78D5-4F64-8B29-BEDB626F9D08}"/>
              </a:ext>
            </a:extLst>
          </p:cNvPr>
          <p:cNvSpPr/>
          <p:nvPr/>
        </p:nvSpPr>
        <p:spPr bwMode="auto">
          <a:xfrm>
            <a:off x="1294830" y="4603241"/>
            <a:ext cx="7043828" cy="1495807"/>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342900" marR="0" indent="-342900" defTabSz="914400" eaLnBrk="0" fontAlgn="base" latinLnBrk="0" hangingPunct="0">
              <a:lnSpc>
                <a:spcPts val="3300"/>
              </a:lnSpc>
              <a:spcBef>
                <a:spcPct val="20000"/>
              </a:spcBef>
              <a:spcAft>
                <a:spcPct val="0"/>
              </a:spcAft>
              <a:buClr>
                <a:schemeClr val="tx1"/>
              </a:buClr>
              <a:buSzTx/>
              <a:buFont typeface="Wingdings" panose="05000000000000000000" pitchFamily="2" charset="2"/>
              <a:buChar char="l"/>
              <a:tabLst/>
            </a:pPr>
            <a:r>
              <a:rPr lang="en-US" altLang="zh-CN" sz="2000" dirty="0"/>
              <a:t>MP4=</a:t>
            </a:r>
            <a:r>
              <a:rPr lang="zh-CN" altLang="en-US" sz="2000" dirty="0"/>
              <a:t>带有</a:t>
            </a:r>
            <a:r>
              <a:rPr lang="en-US" altLang="zh-CN" sz="2000" dirty="0"/>
              <a:t>H.264</a:t>
            </a:r>
            <a:r>
              <a:rPr lang="zh-CN" altLang="en-US" sz="2000" dirty="0"/>
              <a:t>视频编码和</a:t>
            </a:r>
            <a:r>
              <a:rPr lang="en-US" altLang="zh-CN" sz="2000" dirty="0"/>
              <a:t>AAC</a:t>
            </a:r>
            <a:r>
              <a:rPr lang="zh-CN" altLang="en-US" sz="2000" dirty="0"/>
              <a:t>音频编码的</a:t>
            </a:r>
            <a:r>
              <a:rPr lang="en-US" altLang="zh-CN" sz="2000" dirty="0"/>
              <a:t>MPEG4</a:t>
            </a:r>
            <a:r>
              <a:rPr lang="zh-CN" altLang="en-US" sz="2000" dirty="0"/>
              <a:t>文件</a:t>
            </a:r>
            <a:endParaRPr lang="en-US" altLang="zh-CN" sz="2000" dirty="0"/>
          </a:p>
          <a:p>
            <a:pPr marL="342900" marR="0" indent="-342900" defTabSz="914400" eaLnBrk="0" fontAlgn="base" latinLnBrk="0" hangingPunct="0">
              <a:lnSpc>
                <a:spcPts val="3300"/>
              </a:lnSpc>
              <a:spcBef>
                <a:spcPct val="20000"/>
              </a:spcBef>
              <a:spcAft>
                <a:spcPct val="0"/>
              </a:spcAft>
              <a:buClr>
                <a:schemeClr val="tx1"/>
              </a:buClr>
              <a:buSzTx/>
              <a:buFont typeface="Wingdings" panose="05000000000000000000" pitchFamily="2" charset="2"/>
              <a:buChar char="l"/>
              <a:tabLst/>
            </a:pPr>
            <a:r>
              <a:rPr lang="en-US" altLang="zh-CN" sz="2000" dirty="0" err="1"/>
              <a:t>WebM</a:t>
            </a:r>
            <a:r>
              <a:rPr lang="en-US" altLang="zh-CN" sz="2000" dirty="0"/>
              <a:t>=</a:t>
            </a:r>
            <a:r>
              <a:rPr lang="zh-CN" altLang="en-US" sz="2000" dirty="0"/>
              <a:t>带有</a:t>
            </a:r>
            <a:r>
              <a:rPr lang="en-US" altLang="zh-CN" sz="2000" dirty="0"/>
              <a:t>VP8</a:t>
            </a:r>
            <a:r>
              <a:rPr lang="zh-CN" altLang="en-US" sz="2000" dirty="0"/>
              <a:t>视频编码和</a:t>
            </a:r>
            <a:r>
              <a:rPr lang="en-US" altLang="zh-CN" sz="2000" dirty="0" err="1"/>
              <a:t>Vorbis</a:t>
            </a:r>
            <a:r>
              <a:rPr lang="zh-CN" altLang="en-US" sz="2000" dirty="0"/>
              <a:t>音频编码的</a:t>
            </a:r>
            <a:r>
              <a:rPr lang="en-US" altLang="zh-CN" sz="2000" dirty="0" err="1"/>
              <a:t>WebM</a:t>
            </a:r>
            <a:r>
              <a:rPr lang="zh-CN" altLang="en-US" sz="2000" dirty="0"/>
              <a:t>文件</a:t>
            </a:r>
            <a:endParaRPr lang="en-US" altLang="zh-CN" sz="2000" dirty="0"/>
          </a:p>
          <a:p>
            <a:pPr marL="342900" marR="0" indent="-342900" defTabSz="914400" eaLnBrk="0" fontAlgn="base" latinLnBrk="0" hangingPunct="0">
              <a:lnSpc>
                <a:spcPts val="3300"/>
              </a:lnSpc>
              <a:spcBef>
                <a:spcPct val="20000"/>
              </a:spcBef>
              <a:spcAft>
                <a:spcPct val="0"/>
              </a:spcAft>
              <a:buClr>
                <a:schemeClr val="tx1"/>
              </a:buClr>
              <a:buSzTx/>
              <a:buFont typeface="Wingdings" panose="05000000000000000000" pitchFamily="2" charset="2"/>
              <a:buChar char="l"/>
              <a:tabLst/>
            </a:pPr>
            <a:r>
              <a:rPr lang="en-US" altLang="zh-CN" sz="2000" dirty="0" err="1"/>
              <a:t>Ogg</a:t>
            </a:r>
            <a:r>
              <a:rPr lang="en-US" altLang="zh-CN" sz="2000" dirty="0"/>
              <a:t>=</a:t>
            </a:r>
            <a:r>
              <a:rPr lang="zh-CN" altLang="en-US" sz="2000" dirty="0"/>
              <a:t>带有</a:t>
            </a:r>
            <a:r>
              <a:rPr lang="en-US" altLang="zh-CN" sz="2000" dirty="0"/>
              <a:t>Theora</a:t>
            </a:r>
            <a:r>
              <a:rPr lang="zh-CN" altLang="en-US" sz="2000" dirty="0"/>
              <a:t>视频编码和</a:t>
            </a:r>
            <a:r>
              <a:rPr lang="en-US" altLang="zh-CN" sz="2000" dirty="0" err="1"/>
              <a:t>Vorbis</a:t>
            </a:r>
            <a:r>
              <a:rPr lang="zh-CN" altLang="en-US" sz="2000" dirty="0"/>
              <a:t>音频编码的</a:t>
            </a:r>
            <a:r>
              <a:rPr lang="en-US" altLang="zh-CN" sz="2000" dirty="0" err="1"/>
              <a:t>Ogg</a:t>
            </a:r>
            <a:r>
              <a:rPr lang="zh-CN" altLang="en-US" sz="2000" dirty="0"/>
              <a:t>文件</a:t>
            </a:r>
            <a:endParaRPr lang="en-US" altLang="zh-CN" sz="2000" dirty="0"/>
          </a:p>
        </p:txBody>
      </p:sp>
    </p:spTree>
    <p:extLst>
      <p:ext uri="{BB962C8B-B14F-4D97-AF65-F5344CB8AC3E}">
        <p14:creationId xmlns:p14="http://schemas.microsoft.com/office/powerpoint/2010/main" val="260423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8B75E1-B935-48D7-8F22-5698D5A7B00A}"/>
              </a:ext>
            </a:extLst>
          </p:cNvPr>
          <p:cNvSpPr>
            <a:spLocks noGrp="1"/>
          </p:cNvSpPr>
          <p:nvPr>
            <p:ph idx="1"/>
          </p:nvPr>
        </p:nvSpPr>
        <p:spPr>
          <a:xfrm>
            <a:off x="722725" y="974521"/>
            <a:ext cx="7692199" cy="1014377"/>
          </a:xfrm>
        </p:spPr>
        <p:txBody>
          <a:bodyPr/>
          <a:lstStyle/>
          <a:p>
            <a:pPr marL="0" indent="720000">
              <a:lnSpc>
                <a:spcPts val="3300"/>
              </a:lnSpc>
              <a:buNone/>
            </a:pPr>
            <a:r>
              <a:rPr lang="zh-CN" altLang="en-US" sz="2400" b="0" dirty="0">
                <a:ea typeface="+mn-ea"/>
              </a:rPr>
              <a:t>当前</a:t>
            </a:r>
            <a:r>
              <a:rPr lang="en-US" altLang="zh-CN" sz="2400" b="0" dirty="0">
                <a:ea typeface="+mn-ea"/>
              </a:rPr>
              <a:t>&lt;audio&gt;</a:t>
            </a:r>
            <a:r>
              <a:rPr lang="zh-CN" altLang="en-US" sz="2400" b="0" dirty="0">
                <a:ea typeface="+mn-ea"/>
              </a:rPr>
              <a:t>元素支持的三种视频格式：</a:t>
            </a:r>
            <a:r>
              <a:rPr lang="en-US" altLang="zh-CN" sz="2400" b="0" dirty="0">
                <a:ea typeface="+mn-ea"/>
              </a:rPr>
              <a:t>MP3</a:t>
            </a:r>
            <a:r>
              <a:rPr lang="zh-CN" altLang="en-US" sz="2400" b="0" dirty="0">
                <a:ea typeface="+mn-ea"/>
              </a:rPr>
              <a:t>，</a:t>
            </a:r>
            <a:r>
              <a:rPr lang="en-US" altLang="zh-CN" sz="2400" b="0" dirty="0">
                <a:ea typeface="+mn-ea"/>
              </a:rPr>
              <a:t>Wav</a:t>
            </a:r>
            <a:r>
              <a:rPr lang="zh-CN" altLang="en-US" sz="2400" b="0" dirty="0">
                <a:ea typeface="+mn-ea"/>
              </a:rPr>
              <a:t>和</a:t>
            </a:r>
            <a:r>
              <a:rPr lang="en-US" altLang="zh-CN" sz="2400" b="0" dirty="0" err="1">
                <a:ea typeface="+mn-ea"/>
              </a:rPr>
              <a:t>Ogg</a:t>
            </a:r>
            <a:r>
              <a:rPr lang="en-US" altLang="zh-CN" sz="2400" b="0" dirty="0">
                <a:ea typeface="+mn-ea"/>
              </a:rPr>
              <a:t>:</a:t>
            </a:r>
          </a:p>
        </p:txBody>
      </p:sp>
      <p:sp>
        <p:nvSpPr>
          <p:cNvPr id="4" name="页脚占位符 3">
            <a:extLst>
              <a:ext uri="{FF2B5EF4-FFF2-40B4-BE49-F238E27FC236}">
                <a16:creationId xmlns:a16="http://schemas.microsoft.com/office/drawing/2014/main" id="{A0D685BC-5CE9-4AB4-8B1F-2F034E414B79}"/>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C60C979-4B2D-48E3-AB3A-22A60057EB33}"/>
              </a:ext>
            </a:extLst>
          </p:cNvPr>
          <p:cNvSpPr>
            <a:spLocks noGrp="1"/>
          </p:cNvSpPr>
          <p:nvPr>
            <p:ph type="sldNum" sz="quarter" idx="11"/>
          </p:nvPr>
        </p:nvSpPr>
        <p:spPr/>
        <p:txBody>
          <a:bodyPr/>
          <a:lstStyle/>
          <a:p>
            <a:fld id="{079E9EF5-4B49-4815-ADC3-746BDD0FC377}" type="slidenum">
              <a:rPr lang="en-US" altLang="en-US" smtClean="0"/>
              <a:pPr/>
              <a:t>14</a:t>
            </a:fld>
            <a:endParaRPr lang="en-US" altLang="en-US"/>
          </a:p>
        </p:txBody>
      </p:sp>
      <p:graphicFrame>
        <p:nvGraphicFramePr>
          <p:cNvPr id="8" name="表格 7">
            <a:extLst>
              <a:ext uri="{FF2B5EF4-FFF2-40B4-BE49-F238E27FC236}">
                <a16:creationId xmlns:a16="http://schemas.microsoft.com/office/drawing/2014/main" id="{7F34617F-195B-4CD6-B6F1-44411D9938E7}"/>
              </a:ext>
            </a:extLst>
          </p:cNvPr>
          <p:cNvGraphicFramePr>
            <a:graphicFrameLocks noGrp="1"/>
          </p:cNvGraphicFramePr>
          <p:nvPr>
            <p:extLst>
              <p:ext uri="{D42A27DB-BD31-4B8C-83A1-F6EECF244321}">
                <p14:modId xmlns:p14="http://schemas.microsoft.com/office/powerpoint/2010/main" val="3849018819"/>
              </p:ext>
            </p:extLst>
          </p:nvPr>
        </p:nvGraphicFramePr>
        <p:xfrm>
          <a:off x="1667063" y="2050796"/>
          <a:ext cx="5803521" cy="2219960"/>
        </p:xfrm>
        <a:graphic>
          <a:graphicData uri="http://schemas.openxmlformats.org/drawingml/2006/table">
            <a:tbl>
              <a:tblPr firstRow="1" bandRow="1">
                <a:tableStyleId>{5C22544A-7EE6-4342-B048-85BDC9FD1C3A}</a:tableStyleId>
              </a:tblPr>
              <a:tblGrid>
                <a:gridCol w="1652144">
                  <a:extLst>
                    <a:ext uri="{9D8B030D-6E8A-4147-A177-3AD203B41FA5}">
                      <a16:colId xmlns:a16="http://schemas.microsoft.com/office/drawing/2014/main" val="404962189"/>
                    </a:ext>
                  </a:extLst>
                </a:gridCol>
                <a:gridCol w="1609344">
                  <a:extLst>
                    <a:ext uri="{9D8B030D-6E8A-4147-A177-3AD203B41FA5}">
                      <a16:colId xmlns:a16="http://schemas.microsoft.com/office/drawing/2014/main" val="2863124400"/>
                    </a:ext>
                  </a:extLst>
                </a:gridCol>
                <a:gridCol w="2542033">
                  <a:extLst>
                    <a:ext uri="{9D8B030D-6E8A-4147-A177-3AD203B41FA5}">
                      <a16:colId xmlns:a16="http://schemas.microsoft.com/office/drawing/2014/main" val="2999300221"/>
                    </a:ext>
                  </a:extLst>
                </a:gridCol>
              </a:tblGrid>
              <a:tr h="0">
                <a:tc>
                  <a:txBody>
                    <a:bodyPr/>
                    <a:lstStyle/>
                    <a:p>
                      <a:pPr algn="ctr"/>
                      <a:r>
                        <a:rPr lang="zh-CN" altLang="en-US" dirty="0"/>
                        <a:t>浏览器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algn="ctr"/>
                      <a:r>
                        <a:rPr lang="zh-CN" altLang="en-US" dirty="0"/>
                        <a:t>版本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algn="ctr"/>
                      <a:r>
                        <a:rPr lang="zh-CN" altLang="en-US" dirty="0"/>
                        <a:t>支持的格式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162654599"/>
                  </a:ext>
                </a:extLst>
              </a:tr>
              <a:tr h="370840">
                <a:tc>
                  <a:txBody>
                    <a:bodyPr/>
                    <a:lstStyle/>
                    <a:p>
                      <a:pPr algn="ctr"/>
                      <a:r>
                        <a:rPr lang="en-US" altLang="zh-CN" dirty="0"/>
                        <a:t>IE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t>9.0+</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MP3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542595"/>
                  </a:ext>
                </a:extLst>
              </a:tr>
              <a:tr h="370840">
                <a:tc>
                  <a:txBody>
                    <a:bodyPr/>
                    <a:lstStyle/>
                    <a:p>
                      <a:pPr algn="ctr"/>
                      <a:r>
                        <a:rPr lang="en-US" altLang="zh-CN" dirty="0"/>
                        <a:t>Chrome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Ogg</a:t>
                      </a:r>
                      <a:r>
                        <a:rPr lang="zh-CN" altLang="en-US" dirty="0"/>
                        <a:t>、</a:t>
                      </a:r>
                      <a:r>
                        <a:rPr lang="en-US" altLang="zh-CN" dirty="0"/>
                        <a:t>MP3</a:t>
                      </a:r>
                      <a:r>
                        <a:rPr lang="zh-CN" altLang="en-US" dirty="0"/>
                        <a:t>、</a:t>
                      </a:r>
                      <a:r>
                        <a:rPr lang="en-US" altLang="zh-CN" dirty="0"/>
                        <a:t>Wav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84757"/>
                  </a:ext>
                </a:extLst>
              </a:tr>
              <a:tr h="370840">
                <a:tc>
                  <a:txBody>
                    <a:bodyPr/>
                    <a:lstStyle/>
                    <a:p>
                      <a:pPr algn="ctr"/>
                      <a:r>
                        <a:rPr lang="en-US" altLang="zh-CN" dirty="0"/>
                        <a:t>Firefox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Ogg</a:t>
                      </a:r>
                      <a:r>
                        <a:rPr lang="zh-CN" altLang="en-US" dirty="0"/>
                        <a:t>、</a:t>
                      </a:r>
                      <a:r>
                        <a:rPr lang="en-US" altLang="zh-CN" dirty="0"/>
                        <a:t>Wav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887797"/>
                  </a:ext>
                </a:extLst>
              </a:tr>
              <a:tr h="370840">
                <a:tc>
                  <a:txBody>
                    <a:bodyPr/>
                    <a:lstStyle/>
                    <a:p>
                      <a:pPr algn="ctr"/>
                      <a:r>
                        <a:rPr lang="en-US" altLang="zh-CN" dirty="0"/>
                        <a:t>Safari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MP3</a:t>
                      </a:r>
                      <a:r>
                        <a:rPr lang="zh-CN" altLang="en-US" dirty="0"/>
                        <a:t>、</a:t>
                      </a:r>
                      <a:r>
                        <a:rPr lang="en-US" altLang="zh-CN" dirty="0"/>
                        <a:t>Wav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87856"/>
                  </a:ext>
                </a:extLst>
              </a:tr>
              <a:tr h="370840">
                <a:tc>
                  <a:txBody>
                    <a:bodyPr/>
                    <a:lstStyle/>
                    <a:p>
                      <a:pPr algn="ctr"/>
                      <a:r>
                        <a:rPr lang="en-US" altLang="zh-CN" dirty="0"/>
                        <a:t>Opera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Ogg</a:t>
                      </a:r>
                      <a:r>
                        <a:rPr lang="zh-CN" altLang="en-US" dirty="0"/>
                        <a:t>、</a:t>
                      </a:r>
                      <a:r>
                        <a:rPr lang="en-US" altLang="zh-CN" dirty="0"/>
                        <a:t>Wav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8683615"/>
                  </a:ext>
                </a:extLst>
              </a:tr>
            </a:tbl>
          </a:graphicData>
        </a:graphic>
      </p:graphicFrame>
      <p:sp>
        <p:nvSpPr>
          <p:cNvPr id="12" name="矩形 11">
            <a:extLst>
              <a:ext uri="{FF2B5EF4-FFF2-40B4-BE49-F238E27FC236}">
                <a16:creationId xmlns:a16="http://schemas.microsoft.com/office/drawing/2014/main" id="{5372EAC3-78D5-4F64-8B29-BEDB626F9D08}"/>
              </a:ext>
            </a:extLst>
          </p:cNvPr>
          <p:cNvSpPr/>
          <p:nvPr/>
        </p:nvSpPr>
        <p:spPr bwMode="auto">
          <a:xfrm>
            <a:off x="722725" y="4332654"/>
            <a:ext cx="7288761" cy="2157477"/>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R="0" indent="720000" defTabSz="914400" eaLnBrk="0" fontAlgn="base" latinLnBrk="0" hangingPunct="0">
              <a:lnSpc>
                <a:spcPts val="3300"/>
              </a:lnSpc>
              <a:spcBef>
                <a:spcPct val="20000"/>
              </a:spcBef>
              <a:spcAft>
                <a:spcPct val="0"/>
              </a:spcAft>
              <a:buClr>
                <a:schemeClr val="accent2"/>
              </a:buClr>
              <a:buSzTx/>
              <a:tabLst/>
            </a:pPr>
            <a:r>
              <a:rPr lang="zh-CN" altLang="en-US" sz="2400" dirty="0"/>
              <a:t>大部分浏览器支持</a:t>
            </a:r>
            <a:r>
              <a:rPr lang="en-US" altLang="zh-CN" sz="2400" dirty="0"/>
              <a:t>HTML5</a:t>
            </a:r>
            <a:r>
              <a:rPr lang="zh-CN" altLang="en-US" sz="2400" dirty="0"/>
              <a:t>的</a:t>
            </a:r>
            <a:r>
              <a:rPr lang="en-US" altLang="zh-CN" sz="2400" dirty="0"/>
              <a:t>&lt;audio&gt;</a:t>
            </a:r>
            <a:r>
              <a:rPr lang="zh-CN" altLang="en-US" sz="2400" dirty="0"/>
              <a:t>标签，但并没有一种统一的音频格式。从支持的格式来看，要让所有浏览器可以播放</a:t>
            </a:r>
            <a:r>
              <a:rPr lang="en-US" altLang="zh-CN" sz="2400" dirty="0"/>
              <a:t>&lt;audio&gt;</a:t>
            </a:r>
            <a:r>
              <a:rPr lang="zh-CN" altLang="en-US" sz="2400" dirty="0"/>
              <a:t>元素上的音频，推荐使用</a:t>
            </a:r>
            <a:r>
              <a:rPr lang="en-US" altLang="zh-CN" sz="2400" dirty="0"/>
              <a:t>MP3</a:t>
            </a:r>
            <a:r>
              <a:rPr lang="zh-CN" altLang="en-US" sz="2400" dirty="0"/>
              <a:t>和</a:t>
            </a:r>
            <a:r>
              <a:rPr lang="en-US" altLang="zh-CN" sz="2400" dirty="0" err="1"/>
              <a:t>Ogg</a:t>
            </a:r>
            <a:r>
              <a:rPr lang="zh-CN" altLang="en-US" sz="2400" dirty="0"/>
              <a:t>两种格式（</a:t>
            </a:r>
            <a:r>
              <a:rPr lang="en-US" altLang="zh-CN" sz="2400" dirty="0"/>
              <a:t>Wav</a:t>
            </a:r>
            <a:r>
              <a:rPr lang="zh-CN" altLang="en-US" sz="2400" dirty="0"/>
              <a:t>接近无损音乐，文件相对较大）。</a:t>
            </a:r>
            <a:endParaRPr lang="en-US" altLang="zh-CN" sz="2400" dirty="0"/>
          </a:p>
        </p:txBody>
      </p:sp>
    </p:spTree>
    <p:extLst>
      <p:ext uri="{BB962C8B-B14F-4D97-AF65-F5344CB8AC3E}">
        <p14:creationId xmlns:p14="http://schemas.microsoft.com/office/powerpoint/2010/main" val="338536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1DEDA-148D-4C78-830C-759521163F0B}"/>
              </a:ext>
            </a:extLst>
          </p:cNvPr>
          <p:cNvSpPr>
            <a:spLocks noGrp="1"/>
          </p:cNvSpPr>
          <p:nvPr>
            <p:ph type="title"/>
          </p:nvPr>
        </p:nvSpPr>
        <p:spPr/>
        <p:txBody>
          <a:bodyPr/>
          <a:lstStyle/>
          <a:p>
            <a:r>
              <a:rPr lang="en-US" altLang="zh-CN" dirty="0"/>
              <a:t>4.2 </a:t>
            </a:r>
            <a:r>
              <a:rPr lang="zh-CN" altLang="en-US" dirty="0"/>
              <a:t>使用</a:t>
            </a:r>
            <a:r>
              <a:rPr lang="en-US" altLang="zh-CN" dirty="0"/>
              <a:t>HTML5 Audio</a:t>
            </a:r>
            <a:r>
              <a:rPr lang="zh-CN" altLang="en-US" dirty="0"/>
              <a:t>和</a:t>
            </a:r>
            <a:r>
              <a:rPr lang="en-US" altLang="zh-CN" dirty="0"/>
              <a:t>Video API</a:t>
            </a:r>
            <a:endParaRPr lang="zh-CN" altLang="en-US" dirty="0"/>
          </a:p>
        </p:txBody>
      </p:sp>
      <p:sp>
        <p:nvSpPr>
          <p:cNvPr id="3" name="内容占位符 2">
            <a:extLst>
              <a:ext uri="{FF2B5EF4-FFF2-40B4-BE49-F238E27FC236}">
                <a16:creationId xmlns:a16="http://schemas.microsoft.com/office/drawing/2014/main" id="{844A89F5-D4F6-42AC-AB12-F1BE989037ED}"/>
              </a:ext>
            </a:extLst>
          </p:cNvPr>
          <p:cNvSpPr>
            <a:spLocks noGrp="1"/>
          </p:cNvSpPr>
          <p:nvPr>
            <p:ph idx="1"/>
          </p:nvPr>
        </p:nvSpPr>
        <p:spPr>
          <a:xfrm>
            <a:off x="566738" y="2284512"/>
            <a:ext cx="8292036" cy="3871191"/>
          </a:xfrm>
        </p:spPr>
        <p:txBody>
          <a:bodyPr/>
          <a:lstStyle/>
          <a:p>
            <a:r>
              <a:rPr lang="zh-CN" altLang="en-US" sz="3200" dirty="0">
                <a:latin typeface="+mn-ea"/>
                <a:ea typeface="+mn-ea"/>
              </a:rPr>
              <a:t>浏览器支持的检测</a:t>
            </a:r>
            <a:endParaRPr lang="en-US" altLang="zh-CN" sz="3200" dirty="0">
              <a:latin typeface="+mn-ea"/>
              <a:ea typeface="+mn-ea"/>
            </a:endParaRPr>
          </a:p>
          <a:p>
            <a:r>
              <a:rPr lang="zh-CN" altLang="en-US" sz="3200" dirty="0">
                <a:latin typeface="+mn-ea"/>
                <a:ea typeface="+mn-ea"/>
              </a:rPr>
              <a:t>可访问性</a:t>
            </a:r>
            <a:endParaRPr lang="en-US" altLang="zh-CN" sz="3200" dirty="0">
              <a:latin typeface="+mn-ea"/>
              <a:ea typeface="+mn-ea"/>
            </a:endParaRPr>
          </a:p>
          <a:p>
            <a:r>
              <a:rPr lang="zh-CN" altLang="en-US" sz="3200" dirty="0">
                <a:latin typeface="+mn-ea"/>
                <a:ea typeface="+mn-ea"/>
              </a:rPr>
              <a:t>理解媒体元素</a:t>
            </a:r>
            <a:endParaRPr lang="en-US" altLang="zh-CN" sz="3200" dirty="0">
              <a:latin typeface="+mn-ea"/>
              <a:ea typeface="+mn-ea"/>
            </a:endParaRPr>
          </a:p>
          <a:p>
            <a:r>
              <a:rPr lang="zh-CN" altLang="en-US" sz="3200" dirty="0">
                <a:latin typeface="+mn-ea"/>
                <a:ea typeface="+mn-ea"/>
              </a:rPr>
              <a:t>使用</a:t>
            </a:r>
            <a:r>
              <a:rPr lang="en-US" altLang="zh-CN" sz="3200" dirty="0">
                <a:ea typeface="+mn-ea"/>
              </a:rPr>
              <a:t>audio</a:t>
            </a:r>
            <a:r>
              <a:rPr lang="zh-CN" altLang="en-US" sz="3200" dirty="0">
                <a:latin typeface="+mn-ea"/>
                <a:ea typeface="+mn-ea"/>
              </a:rPr>
              <a:t>元素</a:t>
            </a:r>
            <a:endParaRPr lang="en-US" altLang="zh-CN" sz="3200" dirty="0">
              <a:latin typeface="+mn-ea"/>
              <a:ea typeface="+mn-ea"/>
            </a:endParaRPr>
          </a:p>
          <a:p>
            <a:r>
              <a:rPr lang="zh-CN" altLang="en-US" sz="3200" dirty="0">
                <a:latin typeface="+mn-ea"/>
                <a:ea typeface="+mn-ea"/>
              </a:rPr>
              <a:t>使用</a:t>
            </a:r>
            <a:r>
              <a:rPr lang="en-US" altLang="zh-CN" sz="3200" dirty="0">
                <a:ea typeface="+mn-ea"/>
              </a:rPr>
              <a:t>video</a:t>
            </a:r>
            <a:r>
              <a:rPr lang="zh-CN" altLang="en-US" sz="3200" dirty="0">
                <a:latin typeface="+mn-ea"/>
                <a:ea typeface="+mn-ea"/>
              </a:rPr>
              <a:t>元素</a:t>
            </a:r>
            <a:endParaRPr lang="en-US" altLang="zh-CN" sz="3200" dirty="0">
              <a:latin typeface="+mn-ea"/>
              <a:ea typeface="+mn-ea"/>
            </a:endParaRPr>
          </a:p>
          <a:p>
            <a:r>
              <a:rPr lang="zh-CN" altLang="en-US" sz="3200" dirty="0">
                <a:latin typeface="+mn-ea"/>
                <a:ea typeface="+mn-ea"/>
              </a:rPr>
              <a:t>进阶功能</a:t>
            </a:r>
          </a:p>
        </p:txBody>
      </p:sp>
      <p:sp>
        <p:nvSpPr>
          <p:cNvPr id="4" name="页脚占位符 3">
            <a:extLst>
              <a:ext uri="{FF2B5EF4-FFF2-40B4-BE49-F238E27FC236}">
                <a16:creationId xmlns:a16="http://schemas.microsoft.com/office/drawing/2014/main" id="{347BC7F4-0E40-4A85-A1AF-4B3119525A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9E826AB0-2236-4DFF-AE2B-EF077DBF2C26}"/>
              </a:ext>
            </a:extLst>
          </p:cNvPr>
          <p:cNvSpPr>
            <a:spLocks noGrp="1"/>
          </p:cNvSpPr>
          <p:nvPr>
            <p:ph type="sldNum" sz="quarter" idx="11"/>
          </p:nvPr>
        </p:nvSpPr>
        <p:spPr/>
        <p:txBody>
          <a:bodyPr/>
          <a:lstStyle/>
          <a:p>
            <a:fld id="{079E9EF5-4B49-4815-ADC3-746BDD0FC377}" type="slidenum">
              <a:rPr lang="en-US" altLang="en-US" smtClean="0"/>
              <a:pPr/>
              <a:t>15</a:t>
            </a:fld>
            <a:endParaRPr lang="en-US" altLang="en-US"/>
          </a:p>
        </p:txBody>
      </p:sp>
    </p:spTree>
    <p:extLst>
      <p:ext uri="{BB962C8B-B14F-4D97-AF65-F5344CB8AC3E}">
        <p14:creationId xmlns:p14="http://schemas.microsoft.com/office/powerpoint/2010/main" val="365138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a:xfrm>
            <a:off x="574675" y="836713"/>
            <a:ext cx="8001000" cy="91737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浏览器支持的检测</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68325" y="2061623"/>
            <a:ext cx="8001000" cy="985093"/>
          </a:xfrm>
        </p:spPr>
        <p:txBody>
          <a:bodyPr/>
          <a:lstStyle/>
          <a:p>
            <a:pPr marL="0" indent="720000">
              <a:lnSpc>
                <a:spcPts val="3300"/>
              </a:lnSpc>
              <a:buNone/>
            </a:pPr>
            <a:r>
              <a:rPr lang="zh-CN" altLang="en-US" sz="2400" b="0" dirty="0">
                <a:latin typeface="+mn-ea"/>
                <a:ea typeface="+mn-ea"/>
              </a:rPr>
              <a:t>检测浏览器是否支持</a:t>
            </a:r>
            <a:r>
              <a:rPr lang="en-US" altLang="zh-CN" sz="2400" b="0" dirty="0">
                <a:ea typeface="+mn-ea"/>
              </a:rPr>
              <a:t>audio</a:t>
            </a:r>
            <a:r>
              <a:rPr lang="zh-CN" altLang="en-US" sz="2400" b="0" dirty="0">
                <a:latin typeface="+mn-ea"/>
                <a:ea typeface="+mn-ea"/>
              </a:rPr>
              <a:t>元素或</a:t>
            </a:r>
            <a:r>
              <a:rPr lang="en-US" altLang="zh-CN" sz="2400" b="0" dirty="0">
                <a:ea typeface="+mn-ea"/>
              </a:rPr>
              <a:t>video</a:t>
            </a:r>
            <a:r>
              <a:rPr lang="zh-CN" altLang="en-US" sz="2400" b="0" dirty="0">
                <a:latin typeface="+mn-ea"/>
                <a:ea typeface="+mn-ea"/>
              </a:rPr>
              <a:t>元素最简单的方式是用脚本动态创建它。</a:t>
            </a:r>
          </a:p>
          <a:p>
            <a:pPr marL="0" indent="720000">
              <a:lnSpc>
                <a:spcPts val="3300"/>
              </a:lnSpc>
              <a:buNone/>
            </a:pPr>
            <a:endParaRPr lang="en-US" altLang="zh-CN" sz="2400" dirty="0"/>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dirty="0"/>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16</a:t>
            </a:fld>
            <a:endParaRPr lang="en-US" altLang="en-US"/>
          </a:p>
        </p:txBody>
      </p:sp>
      <p:pic>
        <p:nvPicPr>
          <p:cNvPr id="10" name="图片 9">
            <a:extLst>
              <a:ext uri="{FF2B5EF4-FFF2-40B4-BE49-F238E27FC236}">
                <a16:creationId xmlns:a16="http://schemas.microsoft.com/office/drawing/2014/main" id="{15C8A2A5-7105-423B-9748-F55E640E7455}"/>
              </a:ext>
            </a:extLst>
          </p:cNvPr>
          <p:cNvPicPr>
            <a:picLocks noChangeAspect="1"/>
          </p:cNvPicPr>
          <p:nvPr/>
        </p:nvPicPr>
        <p:blipFill>
          <a:blip r:embed="rId2"/>
          <a:stretch>
            <a:fillRect/>
          </a:stretch>
        </p:blipFill>
        <p:spPr>
          <a:xfrm>
            <a:off x="1241841" y="3303824"/>
            <a:ext cx="6666667" cy="600000"/>
          </a:xfrm>
          <a:prstGeom prst="rect">
            <a:avLst/>
          </a:prstGeom>
        </p:spPr>
      </p:pic>
      <p:sp>
        <p:nvSpPr>
          <p:cNvPr id="11" name="内容占位符 2">
            <a:extLst>
              <a:ext uri="{FF2B5EF4-FFF2-40B4-BE49-F238E27FC236}">
                <a16:creationId xmlns:a16="http://schemas.microsoft.com/office/drawing/2014/main" id="{6E243A34-5317-4CF2-A006-D95EDA41AA13}"/>
              </a:ext>
            </a:extLst>
          </p:cNvPr>
          <p:cNvSpPr txBox="1">
            <a:spLocks/>
          </p:cNvSpPr>
          <p:nvPr/>
        </p:nvSpPr>
        <p:spPr>
          <a:xfrm>
            <a:off x="641350" y="4284780"/>
            <a:ext cx="7645400" cy="160016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这段脚本会动态创建一个</a:t>
            </a:r>
            <a:r>
              <a:rPr lang="en-US" altLang="zh-CN" sz="2400" b="0" kern="0" dirty="0">
                <a:ea typeface="+mn-ea"/>
              </a:rPr>
              <a:t>video</a:t>
            </a:r>
            <a:r>
              <a:rPr lang="zh-CN" altLang="en-US" sz="2400" b="0" kern="0" dirty="0">
                <a:latin typeface="+mn-ea"/>
                <a:ea typeface="+mn-ea"/>
              </a:rPr>
              <a:t>元素，然后检查</a:t>
            </a:r>
            <a:r>
              <a:rPr lang="en-US" altLang="zh-CN" sz="2400" b="0" kern="0" dirty="0" err="1">
                <a:ea typeface="+mn-ea"/>
              </a:rPr>
              <a:t>canPlayType</a:t>
            </a:r>
            <a:r>
              <a:rPr lang="en-US" altLang="zh-CN" sz="2400" b="0" kern="0" dirty="0">
                <a:ea typeface="+mn-ea"/>
              </a:rPr>
              <a:t>()</a:t>
            </a:r>
            <a:r>
              <a:rPr lang="zh-CN" altLang="en-US" sz="2400" b="0" kern="0" dirty="0">
                <a:latin typeface="+mn-ea"/>
                <a:ea typeface="+mn-ea"/>
              </a:rPr>
              <a:t>函数是否存在。通过“</a:t>
            </a:r>
            <a:r>
              <a:rPr lang="en-US" altLang="zh-CN" sz="2400" b="0" kern="0" dirty="0">
                <a:latin typeface="+mn-ea"/>
                <a:ea typeface="+mn-ea"/>
              </a:rPr>
              <a:t>!!</a:t>
            </a:r>
            <a:r>
              <a:rPr lang="zh-CN" altLang="en-US" sz="2400" b="0" kern="0" dirty="0">
                <a:latin typeface="+mn-ea"/>
                <a:ea typeface="+mn-ea"/>
              </a:rPr>
              <a:t>”运算符将结果转换成</a:t>
            </a:r>
            <a:r>
              <a:rPr lang="zh-CN" altLang="en-US" sz="2400" b="0" kern="0" dirty="0">
                <a:solidFill>
                  <a:srgbClr val="FF0000"/>
                </a:solidFill>
                <a:latin typeface="+mn-ea"/>
                <a:ea typeface="+mn-ea"/>
              </a:rPr>
              <a:t>布尔值</a:t>
            </a:r>
            <a:r>
              <a:rPr lang="zh-CN" altLang="en-US" sz="2400" b="0" kern="0" dirty="0">
                <a:latin typeface="+mn-ea"/>
                <a:ea typeface="+mn-ea"/>
              </a:rPr>
              <a:t>，就可以反应出视频对象是否已创建成功。</a:t>
            </a:r>
          </a:p>
          <a:p>
            <a:pPr marL="0" indent="720000">
              <a:lnSpc>
                <a:spcPts val="3300"/>
              </a:lnSpc>
              <a:buFont typeface="Wingdings" panose="05000000000000000000" pitchFamily="2" charset="2"/>
              <a:buNone/>
            </a:pPr>
            <a:endParaRPr lang="en-US" altLang="zh-CN" sz="2400" kern="0" dirty="0"/>
          </a:p>
        </p:txBody>
      </p:sp>
    </p:spTree>
    <p:extLst>
      <p:ext uri="{BB962C8B-B14F-4D97-AF65-F5344CB8AC3E}">
        <p14:creationId xmlns:p14="http://schemas.microsoft.com/office/powerpoint/2010/main" val="424786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a:xfrm>
            <a:off x="574675" y="836713"/>
            <a:ext cx="8001000" cy="91737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浏览器支持的检测</a:t>
            </a:r>
            <a:endParaRPr lang="en-US" altLang="zh-CN" dirty="0">
              <a:solidFill>
                <a:schemeClr val="tx1"/>
              </a:solidFill>
              <a:latin typeface="+mn-lt"/>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17</a:t>
            </a:fld>
            <a:endParaRPr lang="en-US" altLang="en-US"/>
          </a:p>
        </p:txBody>
      </p:sp>
      <p:pic>
        <p:nvPicPr>
          <p:cNvPr id="7" name="图片 6">
            <a:extLst>
              <a:ext uri="{FF2B5EF4-FFF2-40B4-BE49-F238E27FC236}">
                <a16:creationId xmlns:a16="http://schemas.microsoft.com/office/drawing/2014/main" id="{5B4BBA58-70E7-48DD-B67F-E886BCE9C49D}"/>
              </a:ext>
            </a:extLst>
          </p:cNvPr>
          <p:cNvPicPr>
            <a:picLocks noChangeAspect="1"/>
          </p:cNvPicPr>
          <p:nvPr/>
        </p:nvPicPr>
        <p:blipFill>
          <a:blip r:embed="rId2"/>
          <a:stretch>
            <a:fillRect/>
          </a:stretch>
        </p:blipFill>
        <p:spPr>
          <a:xfrm>
            <a:off x="1148920" y="1754089"/>
            <a:ext cx="7131050" cy="3944424"/>
          </a:xfrm>
          <a:prstGeom prst="rect">
            <a:avLst/>
          </a:prstGeom>
        </p:spPr>
      </p:pic>
      <p:pic>
        <p:nvPicPr>
          <p:cNvPr id="8" name="图片 7">
            <a:extLst>
              <a:ext uri="{FF2B5EF4-FFF2-40B4-BE49-F238E27FC236}">
                <a16:creationId xmlns:a16="http://schemas.microsoft.com/office/drawing/2014/main" id="{EDA560F1-8C7B-44F9-B686-01114752C251}"/>
              </a:ext>
            </a:extLst>
          </p:cNvPr>
          <p:cNvPicPr>
            <a:picLocks noChangeAspect="1"/>
          </p:cNvPicPr>
          <p:nvPr/>
        </p:nvPicPr>
        <p:blipFill rotWithShape="1">
          <a:blip r:embed="rId3"/>
          <a:srcRect l="599" r="1" b="3271"/>
          <a:stretch/>
        </p:blipFill>
        <p:spPr>
          <a:xfrm>
            <a:off x="4714445" y="1300893"/>
            <a:ext cx="4250563" cy="1216026"/>
          </a:xfrm>
          <a:prstGeom prst="rect">
            <a:avLst/>
          </a:prstGeom>
        </p:spPr>
      </p:pic>
      <p:sp>
        <p:nvSpPr>
          <p:cNvPr id="9" name="矩形 8">
            <a:extLst>
              <a:ext uri="{FF2B5EF4-FFF2-40B4-BE49-F238E27FC236}">
                <a16:creationId xmlns:a16="http://schemas.microsoft.com/office/drawing/2014/main" id="{790D11F3-AC78-4A8D-BBF5-3701636D4881}"/>
              </a:ext>
            </a:extLst>
          </p:cNvPr>
          <p:cNvSpPr/>
          <p:nvPr/>
        </p:nvSpPr>
        <p:spPr bwMode="auto">
          <a:xfrm>
            <a:off x="762761" y="5853330"/>
            <a:ext cx="7903369" cy="495939"/>
          </a:xfrm>
          <a:prstGeom prst="rect">
            <a:avLst/>
          </a:prstGeom>
          <a:noFill/>
          <a:ln w="9525" cap="flat" cmpd="sng" algn="ctr">
            <a:solidFill>
              <a:schemeClr val="tx1">
                <a:lumMod val="85000"/>
                <a:lumOff val="1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n-ea"/>
              </a:rPr>
              <a:t>如果浏览器支持该元素，则会弹出一个为“</a:t>
            </a:r>
            <a:r>
              <a:rPr kumimoji="0" lang="en-US" altLang="zh-CN" sz="2400" b="0" i="0" u="none" strike="noStrike" cap="none" normalizeH="0" baseline="0" dirty="0">
                <a:ln>
                  <a:noFill/>
                </a:ln>
                <a:solidFill>
                  <a:srgbClr val="FF0000"/>
                </a:solidFill>
                <a:effectLst/>
              </a:rPr>
              <a:t>true</a:t>
            </a:r>
            <a:r>
              <a:rPr kumimoji="0" lang="zh-CN" altLang="en-US" sz="2400" b="0" i="0" u="none" strike="noStrike" cap="none" normalizeH="0" baseline="0" dirty="0">
                <a:ln>
                  <a:noFill/>
                </a:ln>
                <a:solidFill>
                  <a:schemeClr val="tx1"/>
                </a:solidFill>
                <a:effectLst/>
                <a:latin typeface="+mn-ea"/>
              </a:rPr>
              <a:t>”的窗口。</a:t>
            </a:r>
          </a:p>
        </p:txBody>
      </p:sp>
    </p:spTree>
    <p:extLst>
      <p:ext uri="{BB962C8B-B14F-4D97-AF65-F5344CB8AC3E}">
        <p14:creationId xmlns:p14="http://schemas.microsoft.com/office/powerpoint/2010/main" val="212842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2103754"/>
            <a:ext cx="8001000" cy="3534632"/>
          </a:xfrm>
        </p:spPr>
        <p:txBody>
          <a:bodyPr/>
          <a:lstStyle/>
          <a:p>
            <a:pPr marL="0" indent="720000">
              <a:lnSpc>
                <a:spcPts val="3300"/>
              </a:lnSpc>
              <a:spcBef>
                <a:spcPts val="0"/>
              </a:spcBef>
              <a:buNone/>
            </a:pPr>
            <a:r>
              <a:rPr lang="zh-CN" altLang="en-US" sz="2400" b="0" dirty="0">
                <a:latin typeface="+mn-ea"/>
                <a:ea typeface="+mn-ea"/>
              </a:rPr>
              <a:t>如果检测结果是浏览器不支持（一般是因为浏览器版本太低）</a:t>
            </a:r>
            <a:r>
              <a:rPr lang="en-US" altLang="zh-CN" sz="2400" b="0" dirty="0">
                <a:latin typeface="+mn-ea"/>
                <a:ea typeface="+mn-ea"/>
              </a:rPr>
              <a:t>,</a:t>
            </a:r>
            <a:r>
              <a:rPr lang="zh-CN" altLang="en-US" sz="2400" b="0" dirty="0">
                <a:latin typeface="+mn-ea"/>
                <a:ea typeface="+mn-ea"/>
              </a:rPr>
              <a:t>则需要使用其他方式来控制媒体，例如</a:t>
            </a:r>
            <a:r>
              <a:rPr lang="en-US" altLang="zh-CN" sz="2400" b="0" dirty="0">
                <a:latin typeface="+mn-ea"/>
                <a:ea typeface="+mn-ea"/>
              </a:rPr>
              <a:t>Flash</a:t>
            </a:r>
            <a:r>
              <a:rPr lang="zh-CN" altLang="en-US" sz="2400" b="0" dirty="0">
                <a:latin typeface="+mn-ea"/>
                <a:ea typeface="+mn-ea"/>
              </a:rPr>
              <a:t>等其他播放技术。</a:t>
            </a:r>
            <a:endParaRPr lang="en-US" altLang="zh-CN" sz="2400" b="0" dirty="0">
              <a:latin typeface="+mn-ea"/>
              <a:ea typeface="+mn-ea"/>
            </a:endParaRPr>
          </a:p>
          <a:p>
            <a:pPr marL="0" indent="720000">
              <a:lnSpc>
                <a:spcPts val="3300"/>
              </a:lnSpc>
              <a:spcBef>
                <a:spcPts val="0"/>
              </a:spcBef>
              <a:buNone/>
            </a:pPr>
            <a:endParaRPr lang="en-US" altLang="zh-CN" sz="2400" b="0" dirty="0">
              <a:latin typeface="+mn-ea"/>
              <a:ea typeface="+mn-ea"/>
            </a:endParaRPr>
          </a:p>
          <a:p>
            <a:pPr marL="0" indent="720000">
              <a:lnSpc>
                <a:spcPts val="3300"/>
              </a:lnSpc>
              <a:buNone/>
            </a:pPr>
            <a:r>
              <a:rPr lang="zh-CN" altLang="en-US" sz="2400" b="0" dirty="0">
                <a:latin typeface="+mn-ea"/>
                <a:ea typeface="+mn-ea"/>
              </a:rPr>
              <a:t>另外，可以在</a:t>
            </a:r>
            <a:r>
              <a:rPr lang="en-US" altLang="zh-CN" sz="2400" b="0" dirty="0">
                <a:ea typeface="+mn-ea"/>
              </a:rPr>
              <a:t>audio</a:t>
            </a:r>
            <a:r>
              <a:rPr lang="zh-CN" altLang="en-US" sz="2400" b="0" dirty="0">
                <a:latin typeface="+mn-ea"/>
                <a:ea typeface="+mn-ea"/>
              </a:rPr>
              <a:t>或</a:t>
            </a:r>
            <a:r>
              <a:rPr lang="en-US" altLang="zh-CN" sz="2400" b="0" dirty="0">
                <a:ea typeface="+mn-ea"/>
              </a:rPr>
              <a:t>video</a:t>
            </a:r>
            <a:r>
              <a:rPr lang="zh-CN" altLang="en-US" sz="2400" b="0" dirty="0">
                <a:latin typeface="+mn-ea"/>
                <a:ea typeface="+mn-ea"/>
              </a:rPr>
              <a:t>元素中放入</a:t>
            </a:r>
            <a:r>
              <a:rPr lang="zh-CN" altLang="en-US" sz="2400" b="0" dirty="0">
                <a:solidFill>
                  <a:srgbClr val="FF0000"/>
                </a:solidFill>
                <a:latin typeface="+mn-ea"/>
                <a:ea typeface="+mn-ea"/>
              </a:rPr>
              <a:t>备选内容</a:t>
            </a:r>
            <a:r>
              <a:rPr lang="zh-CN" altLang="en-US" sz="2400" b="0" dirty="0">
                <a:latin typeface="+mn-ea"/>
                <a:ea typeface="+mn-ea"/>
              </a:rPr>
              <a:t>。如果浏览器都不支持该元素，这些备选内容就会显示在元素对应的位置。一般情况下有两种备选内容：</a:t>
            </a:r>
            <a:endParaRPr lang="en-US" altLang="zh-CN" sz="2400" b="0" dirty="0">
              <a:latin typeface="+mn-ea"/>
              <a:ea typeface="+mn-ea"/>
            </a:endParaRPr>
          </a:p>
          <a:p>
            <a:pPr marL="0" indent="720000">
              <a:lnSpc>
                <a:spcPts val="3300"/>
              </a:lnSpc>
              <a:buNone/>
            </a:pPr>
            <a:endParaRPr lang="zh-CN" altLang="en-US" sz="2400" dirty="0">
              <a:latin typeface="+mn-ea"/>
              <a:ea typeface="+mn-ea"/>
            </a:endParaRPr>
          </a:p>
          <a:p>
            <a:pPr marL="0" indent="720000">
              <a:lnSpc>
                <a:spcPts val="3300"/>
              </a:lnSpc>
              <a:buNone/>
            </a:pPr>
            <a:endParaRPr lang="en-US" altLang="zh-CN" sz="240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18</a:t>
            </a:fld>
            <a:endParaRPr lang="en-US" altLang="en-US"/>
          </a:p>
        </p:txBody>
      </p:sp>
      <p:sp>
        <p:nvSpPr>
          <p:cNvPr id="7" name="标题 1">
            <a:extLst>
              <a:ext uri="{FF2B5EF4-FFF2-40B4-BE49-F238E27FC236}">
                <a16:creationId xmlns:a16="http://schemas.microsoft.com/office/drawing/2014/main" id="{7B134CC5-818C-4ADE-A9DA-E92D4DC0B5FD}"/>
              </a:ext>
            </a:extLst>
          </p:cNvPr>
          <p:cNvSpPr>
            <a:spLocks noGrp="1"/>
          </p:cNvSpPr>
          <p:nvPr>
            <p:ph type="title"/>
          </p:nvPr>
        </p:nvSpPr>
        <p:spPr>
          <a:xfrm>
            <a:off x="574675" y="836713"/>
            <a:ext cx="8001000" cy="91737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浏览器支持的检测</a:t>
            </a:r>
            <a:endParaRPr lang="en-US" altLang="zh-CN" dirty="0">
              <a:solidFill>
                <a:schemeClr val="tx1"/>
              </a:solidFill>
              <a:latin typeface="+mn-lt"/>
            </a:endParaRPr>
          </a:p>
        </p:txBody>
      </p:sp>
    </p:spTree>
    <p:extLst>
      <p:ext uri="{BB962C8B-B14F-4D97-AF65-F5344CB8AC3E}">
        <p14:creationId xmlns:p14="http://schemas.microsoft.com/office/powerpoint/2010/main" val="400438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395287" y="1555878"/>
            <a:ext cx="8001000" cy="882822"/>
          </a:xfrm>
        </p:spPr>
        <p:txBody>
          <a:bodyPr/>
          <a:lstStyle/>
          <a:p>
            <a:pPr marL="0" indent="720000">
              <a:lnSpc>
                <a:spcPts val="3300"/>
              </a:lnSpc>
              <a:buNone/>
            </a:pPr>
            <a:r>
              <a:rPr lang="zh-CN" altLang="en-US" sz="2400" b="0" dirty="0">
                <a:latin typeface="+mn-ea"/>
                <a:ea typeface="+mn-ea"/>
              </a:rPr>
              <a:t>（</a:t>
            </a:r>
            <a:r>
              <a:rPr lang="en-US" altLang="zh-CN" sz="2400" b="0" dirty="0">
                <a:latin typeface="+mn-ea"/>
                <a:ea typeface="+mn-ea"/>
              </a:rPr>
              <a:t>1</a:t>
            </a:r>
            <a:r>
              <a:rPr lang="zh-CN" altLang="en-US" sz="2400" b="0" dirty="0">
                <a:latin typeface="+mn-ea"/>
                <a:ea typeface="+mn-ea"/>
              </a:rPr>
              <a:t>）显示一条文本形式提示信息代替本应显示的内容</a:t>
            </a:r>
            <a:r>
              <a:rPr lang="zh-CN" altLang="en-US" sz="2400" dirty="0">
                <a:latin typeface="+mn-ea"/>
                <a:ea typeface="+mn-ea"/>
              </a:rPr>
              <a:t>。</a:t>
            </a:r>
            <a:endParaRPr lang="en-US" altLang="zh-CN" sz="2400" dirty="0">
              <a:latin typeface="+mn-ea"/>
              <a:ea typeface="+mn-ea"/>
            </a:endParaRPr>
          </a:p>
          <a:p>
            <a:pPr marL="0" indent="720000">
              <a:lnSpc>
                <a:spcPts val="3300"/>
              </a:lnSpc>
              <a:buNone/>
            </a:pPr>
            <a:endParaRPr lang="zh-CN" altLang="en-US" sz="2400" dirty="0">
              <a:latin typeface="+mn-ea"/>
              <a:ea typeface="+mn-ea"/>
            </a:endParaRPr>
          </a:p>
          <a:p>
            <a:pPr marL="0" indent="720000">
              <a:lnSpc>
                <a:spcPts val="3300"/>
              </a:lnSpc>
              <a:buNone/>
            </a:pPr>
            <a:endParaRPr lang="en-US" altLang="zh-CN" sz="240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19</a:t>
            </a:fld>
            <a:endParaRPr lang="en-US" altLang="en-US"/>
          </a:p>
        </p:txBody>
      </p:sp>
      <p:pic>
        <p:nvPicPr>
          <p:cNvPr id="6" name="图片 5">
            <a:extLst>
              <a:ext uri="{FF2B5EF4-FFF2-40B4-BE49-F238E27FC236}">
                <a16:creationId xmlns:a16="http://schemas.microsoft.com/office/drawing/2014/main" id="{C43917D6-41AA-4758-83F3-74F3D7700F8B}"/>
              </a:ext>
            </a:extLst>
          </p:cNvPr>
          <p:cNvPicPr>
            <a:picLocks noChangeAspect="1"/>
          </p:cNvPicPr>
          <p:nvPr/>
        </p:nvPicPr>
        <p:blipFill>
          <a:blip r:embed="rId2"/>
          <a:stretch>
            <a:fillRect/>
          </a:stretch>
        </p:blipFill>
        <p:spPr>
          <a:xfrm>
            <a:off x="602492" y="2389375"/>
            <a:ext cx="5595108" cy="3631912"/>
          </a:xfrm>
          <a:prstGeom prst="rect">
            <a:avLst/>
          </a:prstGeom>
        </p:spPr>
      </p:pic>
      <p:sp>
        <p:nvSpPr>
          <p:cNvPr id="10" name="矩形 9">
            <a:extLst>
              <a:ext uri="{FF2B5EF4-FFF2-40B4-BE49-F238E27FC236}">
                <a16:creationId xmlns:a16="http://schemas.microsoft.com/office/drawing/2014/main" id="{13741E03-F91C-412A-B9FD-2B45165B5E6D}"/>
              </a:ext>
            </a:extLst>
          </p:cNvPr>
          <p:cNvSpPr/>
          <p:nvPr/>
        </p:nvSpPr>
        <p:spPr bwMode="auto">
          <a:xfrm>
            <a:off x="884821" y="6076084"/>
            <a:ext cx="7510010" cy="466769"/>
          </a:xfrm>
          <a:prstGeom prst="rect">
            <a:avLst/>
          </a:prstGeom>
          <a:noFill/>
          <a:ln w="9525" cap="flat" cmpd="sng" algn="ctr">
            <a:solidFill>
              <a:schemeClr val="tx1">
                <a:lumMod val="85000"/>
                <a:lumOff val="1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400" dirty="0">
                <a:solidFill>
                  <a:srgbClr val="FF0000"/>
                </a:solidFill>
              </a:rPr>
              <a:t>c</a:t>
            </a:r>
            <a:r>
              <a:rPr kumimoji="0" lang="en-US" altLang="zh-CN" sz="2400" b="0" i="0" u="none" strike="noStrike" cap="none" normalizeH="0" baseline="0" dirty="0">
                <a:ln>
                  <a:noFill/>
                </a:ln>
                <a:solidFill>
                  <a:srgbClr val="FF0000"/>
                </a:solidFill>
                <a:effectLst/>
              </a:rPr>
              <a:t>ontrols</a:t>
            </a:r>
            <a:r>
              <a:rPr kumimoji="0" lang="zh-CN" altLang="en-US" sz="2400" b="0" i="0" u="none" strike="noStrike" cap="none" normalizeH="0" baseline="0" dirty="0">
                <a:ln>
                  <a:noFill/>
                </a:ln>
                <a:solidFill>
                  <a:srgbClr val="FF0000"/>
                </a:solidFill>
                <a:effectLst/>
                <a:latin typeface="+mn-ea"/>
              </a:rPr>
              <a:t>属性</a:t>
            </a:r>
            <a:r>
              <a:rPr kumimoji="0" lang="en-US" altLang="zh-CN" sz="2400" b="0" i="0" u="none" strike="noStrike" cap="none" normalizeH="0" baseline="0" dirty="0">
                <a:ln>
                  <a:noFill/>
                </a:ln>
                <a:solidFill>
                  <a:srgbClr val="FF0000"/>
                </a:solidFill>
                <a:effectLst/>
                <a:latin typeface="+mn-ea"/>
              </a:rPr>
              <a:t>:</a:t>
            </a:r>
            <a:r>
              <a:rPr lang="zh-CN" altLang="en-US" sz="2400" dirty="0">
                <a:latin typeface="+mn-ea"/>
              </a:rPr>
              <a:t>规定浏览器为该视频或音频提供播放控件。</a:t>
            </a:r>
            <a:endParaRPr kumimoji="0" lang="zh-CN" altLang="en-US" sz="2400" b="0" i="0" u="none" strike="noStrike" cap="none" normalizeH="0" baseline="0" dirty="0">
              <a:ln>
                <a:noFill/>
              </a:ln>
              <a:solidFill>
                <a:schemeClr val="tx1"/>
              </a:solidFill>
              <a:effectLst/>
              <a:latin typeface="+mn-ea"/>
            </a:endParaRPr>
          </a:p>
        </p:txBody>
      </p:sp>
      <p:sp>
        <p:nvSpPr>
          <p:cNvPr id="7" name="标题 1">
            <a:extLst>
              <a:ext uri="{FF2B5EF4-FFF2-40B4-BE49-F238E27FC236}">
                <a16:creationId xmlns:a16="http://schemas.microsoft.com/office/drawing/2014/main" id="{7B134CC5-818C-4ADE-A9DA-E92D4DC0B5FD}"/>
              </a:ext>
            </a:extLst>
          </p:cNvPr>
          <p:cNvSpPr>
            <a:spLocks noGrp="1"/>
          </p:cNvSpPr>
          <p:nvPr>
            <p:ph type="title"/>
          </p:nvPr>
        </p:nvSpPr>
        <p:spPr>
          <a:xfrm>
            <a:off x="574675" y="836713"/>
            <a:ext cx="8001000" cy="91737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浏览器支持的检测</a:t>
            </a:r>
            <a:endParaRPr lang="en-US" altLang="zh-CN" dirty="0">
              <a:solidFill>
                <a:schemeClr val="tx1"/>
              </a:solidFill>
              <a:latin typeface="+mn-lt"/>
            </a:endParaRPr>
          </a:p>
        </p:txBody>
      </p:sp>
      <p:pic>
        <p:nvPicPr>
          <p:cNvPr id="2" name="图片 1">
            <a:extLst>
              <a:ext uri="{FF2B5EF4-FFF2-40B4-BE49-F238E27FC236}">
                <a16:creationId xmlns:a16="http://schemas.microsoft.com/office/drawing/2014/main" id="{27607675-D2A3-4543-BE90-AF609FBA34BF}"/>
              </a:ext>
            </a:extLst>
          </p:cNvPr>
          <p:cNvPicPr>
            <a:picLocks noChangeAspect="1"/>
          </p:cNvPicPr>
          <p:nvPr/>
        </p:nvPicPr>
        <p:blipFill rotWithShape="1">
          <a:blip r:embed="rId3"/>
          <a:srcRect l="883" t="1880" r="1430" b="974"/>
          <a:stretch/>
        </p:blipFill>
        <p:spPr>
          <a:xfrm>
            <a:off x="6407733" y="2904164"/>
            <a:ext cx="2304816" cy="1478960"/>
          </a:xfrm>
          <a:prstGeom prst="rect">
            <a:avLst/>
          </a:prstGeom>
        </p:spPr>
      </p:pic>
      <p:sp>
        <p:nvSpPr>
          <p:cNvPr id="9" name="矩形 8">
            <a:extLst>
              <a:ext uri="{FF2B5EF4-FFF2-40B4-BE49-F238E27FC236}">
                <a16:creationId xmlns:a16="http://schemas.microsoft.com/office/drawing/2014/main" id="{D744376F-4AE3-4B90-B32F-837F887A0922}"/>
              </a:ext>
            </a:extLst>
          </p:cNvPr>
          <p:cNvSpPr/>
          <p:nvPr/>
        </p:nvSpPr>
        <p:spPr bwMode="auto">
          <a:xfrm>
            <a:off x="6407733" y="4618584"/>
            <a:ext cx="2483993" cy="1321198"/>
          </a:xfrm>
          <a:prstGeom prst="rect">
            <a:avLst/>
          </a:prstGeom>
          <a:noFill/>
          <a:ln w="9525" cap="flat" cmpd="sng" algn="ctr">
            <a:solidFill>
              <a:schemeClr val="tx1">
                <a:lumMod val="85000"/>
                <a:lumOff val="1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dirty="0"/>
              <a:t>如果浏览器不支持则会显示</a:t>
            </a:r>
            <a:r>
              <a:rPr lang="en-US" altLang="zh-CN" sz="2400" dirty="0"/>
              <a:t>&lt;p&gt;</a:t>
            </a:r>
            <a:r>
              <a:rPr lang="zh-CN" altLang="en-US" sz="2400" dirty="0"/>
              <a:t>标签内容</a:t>
            </a:r>
            <a:r>
              <a:rPr lang="zh-CN" altLang="en-US" sz="2400" dirty="0">
                <a:latin typeface="+mn-ea"/>
              </a:rPr>
              <a:t>。</a:t>
            </a:r>
            <a:endParaRPr kumimoji="0" lang="zh-CN" altLang="en-US" sz="2400" b="0" i="0" u="none" strike="noStrike" cap="none" normalizeH="0" baseline="0" dirty="0">
              <a:ln>
                <a:noFill/>
              </a:ln>
              <a:solidFill>
                <a:schemeClr val="tx1"/>
              </a:solidFill>
              <a:effectLst/>
              <a:latin typeface="+mn-ea"/>
            </a:endParaRPr>
          </a:p>
        </p:txBody>
      </p:sp>
      <p:sp>
        <p:nvSpPr>
          <p:cNvPr id="11" name="矩形 10">
            <a:extLst>
              <a:ext uri="{FF2B5EF4-FFF2-40B4-BE49-F238E27FC236}">
                <a16:creationId xmlns:a16="http://schemas.microsoft.com/office/drawing/2014/main" id="{873BCA51-1AED-4ECF-BE96-7E532E789260}"/>
              </a:ext>
            </a:extLst>
          </p:cNvPr>
          <p:cNvSpPr/>
          <p:nvPr/>
        </p:nvSpPr>
        <p:spPr bwMode="auto">
          <a:xfrm>
            <a:off x="6407733" y="2390481"/>
            <a:ext cx="1589984" cy="440414"/>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n-ea"/>
              </a:rPr>
              <a:t>显示结果：</a:t>
            </a:r>
          </a:p>
        </p:txBody>
      </p:sp>
    </p:spTree>
    <p:extLst>
      <p:ext uri="{BB962C8B-B14F-4D97-AF65-F5344CB8AC3E}">
        <p14:creationId xmlns:p14="http://schemas.microsoft.com/office/powerpoint/2010/main" val="206438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107BD14-568E-4F83-B3C0-05B192EA12C0}"/>
              </a:ext>
            </a:extLst>
          </p:cNvPr>
          <p:cNvSpPr>
            <a:spLocks noGrp="1" noChangeArrowheads="1"/>
          </p:cNvSpPr>
          <p:nvPr>
            <p:ph type="title"/>
          </p:nvPr>
        </p:nvSpPr>
        <p:spPr bwMode="auto">
          <a:xfrm>
            <a:off x="568325" y="684213"/>
            <a:ext cx="8001000" cy="121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eaLnBrk="1" hangingPunct="1"/>
            <a:r>
              <a:rPr lang="zh-CN" altLang="en-US" dirty="0"/>
              <a:t>内容安排</a:t>
            </a:r>
          </a:p>
        </p:txBody>
      </p:sp>
      <p:sp>
        <p:nvSpPr>
          <p:cNvPr id="19459" name="Rectangle 3">
            <a:extLst>
              <a:ext uri="{FF2B5EF4-FFF2-40B4-BE49-F238E27FC236}">
                <a16:creationId xmlns:a16="http://schemas.microsoft.com/office/drawing/2014/main" id="{C0306350-F9D0-4A89-9746-63D2013454C4}"/>
              </a:ext>
            </a:extLst>
          </p:cNvPr>
          <p:cNvSpPr>
            <a:spLocks noGrp="1" noChangeArrowheads="1"/>
          </p:cNvSpPr>
          <p:nvPr>
            <p:ph type="body" idx="1"/>
          </p:nvPr>
        </p:nvSpPr>
        <p:spPr bwMode="auto">
          <a:xfrm>
            <a:off x="631825" y="1900238"/>
            <a:ext cx="6569076" cy="45218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eaLnBrk="1" hangingPunct="1"/>
            <a:r>
              <a:rPr lang="en-US" altLang="zh-CN" sz="2600" dirty="0"/>
              <a:t>4.1 HTML5 Audio</a:t>
            </a:r>
            <a:r>
              <a:rPr lang="zh-CN" altLang="en-US" sz="2600" dirty="0"/>
              <a:t>和</a:t>
            </a:r>
            <a:r>
              <a:rPr lang="en-US" altLang="zh-CN" sz="2600" dirty="0"/>
              <a:t>Video</a:t>
            </a:r>
            <a:r>
              <a:rPr lang="zh-CN" altLang="en-US" sz="2600" dirty="0">
                <a:latin typeface="宋体" panose="02010600030101010101" pitchFamily="2" charset="-122"/>
              </a:rPr>
              <a:t>概述</a:t>
            </a:r>
            <a:endParaRPr lang="en-US" altLang="zh-CN" sz="2600" dirty="0">
              <a:latin typeface="宋体" panose="02010600030101010101" pitchFamily="2" charset="-122"/>
            </a:endParaRPr>
          </a:p>
          <a:p>
            <a:pPr eaLnBrk="1" hangingPunct="1"/>
            <a:r>
              <a:rPr lang="en-US" altLang="zh-CN" sz="2600" dirty="0"/>
              <a:t>4.2 </a:t>
            </a:r>
            <a:r>
              <a:rPr lang="zh-CN" altLang="en-US" sz="2600" dirty="0"/>
              <a:t>使用</a:t>
            </a:r>
            <a:r>
              <a:rPr lang="en-US" altLang="zh-CN" sz="2600" dirty="0"/>
              <a:t>HTML5 Audio</a:t>
            </a:r>
            <a:r>
              <a:rPr lang="zh-CN" altLang="en-US" sz="2600" dirty="0"/>
              <a:t>和</a:t>
            </a:r>
            <a:r>
              <a:rPr lang="en-US" altLang="zh-CN" sz="2600" dirty="0"/>
              <a:t>Video API</a:t>
            </a:r>
          </a:p>
          <a:p>
            <a:pPr eaLnBrk="1" hangingPunct="1"/>
            <a:r>
              <a:rPr lang="en-US" altLang="zh-CN" sz="2600" dirty="0"/>
              <a:t>4.3 </a:t>
            </a:r>
            <a:r>
              <a:rPr lang="zh-CN" altLang="en-US" sz="2600" dirty="0"/>
              <a:t>课后思考</a:t>
            </a:r>
            <a:endParaRPr lang="en-US" altLang="zh-CN" sz="2600" dirty="0"/>
          </a:p>
          <a:p>
            <a:pPr eaLnBrk="1" hangingPunct="1"/>
            <a:r>
              <a:rPr lang="en-US" altLang="zh-CN" sz="2600" dirty="0"/>
              <a:t>4.4 </a:t>
            </a:r>
            <a:r>
              <a:rPr lang="zh-CN" altLang="en-US" sz="2600" dirty="0"/>
              <a:t>小结</a:t>
            </a:r>
          </a:p>
        </p:txBody>
      </p:sp>
      <p:sp>
        <p:nvSpPr>
          <p:cNvPr id="3" name="页脚占位符 2">
            <a:extLst>
              <a:ext uri="{FF2B5EF4-FFF2-40B4-BE49-F238E27FC236}">
                <a16:creationId xmlns:a16="http://schemas.microsoft.com/office/drawing/2014/main" id="{115F4801-5981-4B1F-A156-8252AF1CE7FD}"/>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19462" name="灯片编号占位符 3">
            <a:extLst>
              <a:ext uri="{FF2B5EF4-FFF2-40B4-BE49-F238E27FC236}">
                <a16:creationId xmlns:a16="http://schemas.microsoft.com/office/drawing/2014/main" id="{58208E41-D981-4DC6-820A-C55E440EC7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BD2020-EDC8-4F87-9D28-B4ED1E7F1303}"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6964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683732" y="1975962"/>
            <a:ext cx="8001000" cy="640080"/>
          </a:xfrm>
        </p:spPr>
        <p:txBody>
          <a:bodyPr/>
          <a:lstStyle/>
          <a:p>
            <a:pPr marL="0" indent="0">
              <a:lnSpc>
                <a:spcPts val="3300"/>
              </a:lnSpc>
              <a:buNone/>
            </a:pPr>
            <a:r>
              <a:rPr lang="zh-CN" altLang="en-US" sz="2400" b="0" dirty="0"/>
              <a:t>（</a:t>
            </a:r>
            <a:r>
              <a:rPr lang="en-US" altLang="zh-CN" sz="2400" b="0" dirty="0"/>
              <a:t>2</a:t>
            </a:r>
            <a:r>
              <a:rPr lang="zh-CN" altLang="en-US" sz="2400" b="0" dirty="0"/>
              <a:t>）以插件方式播放视频的代码作为备选内容。</a:t>
            </a:r>
            <a:endParaRPr lang="en-US" altLang="zh-CN" sz="2400" b="0" dirty="0"/>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20</a:t>
            </a:fld>
            <a:endParaRPr lang="en-US" altLang="en-US"/>
          </a:p>
        </p:txBody>
      </p:sp>
      <p:pic>
        <p:nvPicPr>
          <p:cNvPr id="6" name="图片 5">
            <a:extLst>
              <a:ext uri="{FF2B5EF4-FFF2-40B4-BE49-F238E27FC236}">
                <a16:creationId xmlns:a16="http://schemas.microsoft.com/office/drawing/2014/main" id="{14AB4CA5-1DA1-4A43-A6E1-79462278D585}"/>
              </a:ext>
            </a:extLst>
          </p:cNvPr>
          <p:cNvPicPr>
            <a:picLocks noChangeAspect="1"/>
          </p:cNvPicPr>
          <p:nvPr/>
        </p:nvPicPr>
        <p:blipFill>
          <a:blip r:embed="rId2"/>
          <a:stretch>
            <a:fillRect/>
          </a:stretch>
        </p:blipFill>
        <p:spPr>
          <a:xfrm>
            <a:off x="354030" y="2701477"/>
            <a:ext cx="8435939" cy="1918197"/>
          </a:xfrm>
          <a:prstGeom prst="rect">
            <a:avLst/>
          </a:prstGeom>
        </p:spPr>
      </p:pic>
      <p:sp>
        <p:nvSpPr>
          <p:cNvPr id="7" name="内容占位符 2">
            <a:extLst>
              <a:ext uri="{FF2B5EF4-FFF2-40B4-BE49-F238E27FC236}">
                <a16:creationId xmlns:a16="http://schemas.microsoft.com/office/drawing/2014/main" id="{FCB93062-1F07-490F-9085-828080ACE29B}"/>
              </a:ext>
            </a:extLst>
          </p:cNvPr>
          <p:cNvSpPr txBox="1">
            <a:spLocks/>
          </p:cNvSpPr>
          <p:nvPr/>
        </p:nvSpPr>
        <p:spPr>
          <a:xfrm>
            <a:off x="568325" y="4913674"/>
            <a:ext cx="8001000" cy="1687151"/>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t>在</a:t>
            </a:r>
            <a:r>
              <a:rPr lang="en-US" altLang="zh-CN" sz="2400" b="0" kern="0" dirty="0"/>
              <a:t>video</a:t>
            </a:r>
            <a:r>
              <a:rPr lang="zh-CN" altLang="en-US" sz="2400" b="0" kern="0" dirty="0"/>
              <a:t>元素中嵌入显示</a:t>
            </a:r>
            <a:r>
              <a:rPr lang="en-US" altLang="zh-CN" sz="2400" b="0" kern="0" dirty="0"/>
              <a:t>Flash</a:t>
            </a:r>
            <a:r>
              <a:rPr lang="zh-CN" altLang="en-US" sz="2400" b="0" kern="0" dirty="0"/>
              <a:t>视频的</a:t>
            </a:r>
            <a:r>
              <a:rPr lang="en-US" altLang="zh-CN" sz="2400" b="0" kern="0" dirty="0"/>
              <a:t>object</a:t>
            </a:r>
            <a:r>
              <a:rPr lang="zh-CN" altLang="en-US" sz="2400" b="0" kern="0" dirty="0"/>
              <a:t>元素之后，如果浏览器支持</a:t>
            </a:r>
            <a:r>
              <a:rPr lang="en-US" altLang="zh-CN" sz="2400" b="0" kern="0" dirty="0"/>
              <a:t>HTML5</a:t>
            </a:r>
            <a:r>
              <a:rPr lang="zh-CN" altLang="en-US" sz="2400" b="0" kern="0" dirty="0"/>
              <a:t>视频，那么</a:t>
            </a:r>
            <a:r>
              <a:rPr lang="en-US" altLang="zh-CN" sz="2400" b="0" kern="0" dirty="0"/>
              <a:t>HTML5</a:t>
            </a:r>
            <a:r>
              <a:rPr lang="zh-CN" altLang="en-US" sz="2400" b="0" kern="0" dirty="0"/>
              <a:t>视频会优先显示，</a:t>
            </a:r>
            <a:r>
              <a:rPr lang="en-US" altLang="zh-CN" sz="2400" b="0" kern="0" dirty="0"/>
              <a:t>Flash</a:t>
            </a:r>
            <a:r>
              <a:rPr lang="zh-CN" altLang="en-US" sz="2400" b="0" kern="0" dirty="0"/>
              <a:t>视频作为后备。</a:t>
            </a:r>
            <a:endParaRPr lang="en-US" altLang="zh-CN" sz="2400" b="0" kern="0" dirty="0"/>
          </a:p>
        </p:txBody>
      </p:sp>
      <p:sp>
        <p:nvSpPr>
          <p:cNvPr id="8" name="标题 1">
            <a:extLst>
              <a:ext uri="{FF2B5EF4-FFF2-40B4-BE49-F238E27FC236}">
                <a16:creationId xmlns:a16="http://schemas.microsoft.com/office/drawing/2014/main" id="{FA0A686C-A4EB-4431-9CED-207DED0A83CF}"/>
              </a:ext>
            </a:extLst>
          </p:cNvPr>
          <p:cNvSpPr>
            <a:spLocks noGrp="1"/>
          </p:cNvSpPr>
          <p:nvPr>
            <p:ph type="title"/>
          </p:nvPr>
        </p:nvSpPr>
        <p:spPr>
          <a:xfrm>
            <a:off x="574675" y="836713"/>
            <a:ext cx="8001000" cy="91737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浏览器支持的检测</a:t>
            </a:r>
            <a:endParaRPr lang="en-US" altLang="zh-CN" dirty="0">
              <a:solidFill>
                <a:schemeClr val="tx1"/>
              </a:solidFill>
              <a:latin typeface="+mn-lt"/>
            </a:endParaRPr>
          </a:p>
        </p:txBody>
      </p:sp>
    </p:spTree>
    <p:extLst>
      <p:ext uri="{BB962C8B-B14F-4D97-AF65-F5344CB8AC3E}">
        <p14:creationId xmlns:p14="http://schemas.microsoft.com/office/powerpoint/2010/main" val="241990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可访问性</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423673" y="1774231"/>
            <a:ext cx="8001000" cy="1811058"/>
          </a:xfrm>
        </p:spPr>
        <p:txBody>
          <a:bodyPr/>
          <a:lstStyle/>
          <a:p>
            <a:pPr marL="0" indent="720000">
              <a:lnSpc>
                <a:spcPts val="3300"/>
              </a:lnSpc>
              <a:buNone/>
            </a:pPr>
            <a:r>
              <a:rPr lang="zh-CN" altLang="en-US" sz="2400" b="0" dirty="0">
                <a:latin typeface="+mn-ea"/>
                <a:ea typeface="+mn-ea"/>
              </a:rPr>
              <a:t>我们设计网页时应该考虑到尽可能的满足各类人群都可以使用我们的</a:t>
            </a:r>
            <a:r>
              <a:rPr lang="en-US" altLang="zh-CN" sz="2400" b="0" dirty="0">
                <a:ea typeface="+mn-ea"/>
              </a:rPr>
              <a:t>Web</a:t>
            </a:r>
            <a:r>
              <a:rPr lang="zh-CN" altLang="en-US" sz="2400" b="0" dirty="0">
                <a:latin typeface="+mn-ea"/>
                <a:ea typeface="+mn-ea"/>
              </a:rPr>
              <a:t>程序。因此，对于视力或听力不好的用户，</a:t>
            </a:r>
            <a:r>
              <a:rPr lang="en-US" altLang="zh-CN" sz="2400" b="0" dirty="0">
                <a:ea typeface="+mn-ea"/>
              </a:rPr>
              <a:t>Web</a:t>
            </a:r>
            <a:r>
              <a:rPr lang="zh-CN" altLang="en-US" sz="2400" b="0" dirty="0">
                <a:latin typeface="+mn-ea"/>
                <a:ea typeface="+mn-ea"/>
              </a:rPr>
              <a:t>应用程序应该能呈现替代内容以满足用户的需求。</a:t>
            </a: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21</a:t>
            </a:fld>
            <a:endParaRPr lang="en-US" altLang="en-US"/>
          </a:p>
        </p:txBody>
      </p:sp>
      <p:pic>
        <p:nvPicPr>
          <p:cNvPr id="10" name="图片 9">
            <a:extLst>
              <a:ext uri="{FF2B5EF4-FFF2-40B4-BE49-F238E27FC236}">
                <a16:creationId xmlns:a16="http://schemas.microsoft.com/office/drawing/2014/main" id="{C081E07C-CE01-4FC6-B9F6-5CD82F18093C}"/>
              </a:ext>
            </a:extLst>
          </p:cNvPr>
          <p:cNvPicPr>
            <a:picLocks noChangeAspect="1"/>
          </p:cNvPicPr>
          <p:nvPr/>
        </p:nvPicPr>
        <p:blipFill>
          <a:blip r:embed="rId2"/>
          <a:stretch>
            <a:fillRect/>
          </a:stretch>
        </p:blipFill>
        <p:spPr>
          <a:xfrm>
            <a:off x="4179432" y="3825188"/>
            <a:ext cx="4470327" cy="2112642"/>
          </a:xfrm>
          <a:prstGeom prst="rect">
            <a:avLst/>
          </a:prstGeom>
        </p:spPr>
      </p:pic>
      <p:sp>
        <p:nvSpPr>
          <p:cNvPr id="7" name="矩形 6">
            <a:extLst>
              <a:ext uri="{FF2B5EF4-FFF2-40B4-BE49-F238E27FC236}">
                <a16:creationId xmlns:a16="http://schemas.microsoft.com/office/drawing/2014/main" id="{BA83505B-AC9C-4258-9C61-EAE8D80A0D13}"/>
              </a:ext>
            </a:extLst>
          </p:cNvPr>
          <p:cNvSpPr/>
          <p:nvPr/>
        </p:nvSpPr>
        <p:spPr>
          <a:xfrm>
            <a:off x="423673" y="3585289"/>
            <a:ext cx="3755759" cy="2592441"/>
          </a:xfrm>
          <a:prstGeom prst="rect">
            <a:avLst/>
          </a:prstGeom>
        </p:spPr>
        <p:txBody>
          <a:bodyPr wrap="square">
            <a:spAutoFit/>
          </a:bodyPr>
          <a:lstStyle/>
          <a:p>
            <a:pPr lvl="0" indent="720000" eaLnBrk="0" fontAlgn="base" hangingPunct="0">
              <a:lnSpc>
                <a:spcPts val="3300"/>
              </a:lnSpc>
              <a:spcBef>
                <a:spcPct val="20000"/>
              </a:spcBef>
              <a:spcAft>
                <a:spcPct val="0"/>
              </a:spcAft>
              <a:buClr>
                <a:srgbClr val="CC0000"/>
              </a:buClr>
            </a:pPr>
            <a:r>
              <a:rPr lang="zh-CN" altLang="en-US" sz="2400" kern="0" dirty="0">
                <a:solidFill>
                  <a:srgbClr val="000000"/>
                </a:solidFill>
                <a:latin typeface="宋体"/>
              </a:rPr>
              <a:t>视频可访问性出现的标准时</a:t>
            </a:r>
            <a:r>
              <a:rPr lang="en-US" altLang="zh-CN" sz="2400" kern="0" dirty="0" err="1">
                <a:solidFill>
                  <a:srgbClr val="000000"/>
                </a:solidFill>
              </a:rPr>
              <a:t>WebVTT</a:t>
            </a:r>
            <a:r>
              <a:rPr lang="zh-CN" altLang="en-US" sz="2400" kern="0" dirty="0">
                <a:solidFill>
                  <a:srgbClr val="000000"/>
                </a:solidFill>
                <a:latin typeface="宋体"/>
              </a:rPr>
              <a:t>，其使用简单二的文本文件（</a:t>
            </a:r>
            <a:r>
              <a:rPr lang="zh-CN" altLang="en-US" sz="2400" kern="0" dirty="0">
                <a:solidFill>
                  <a:srgbClr val="000000"/>
                </a:solidFill>
              </a:rPr>
              <a:t>*</a:t>
            </a:r>
            <a:r>
              <a:rPr lang="en-US" altLang="zh-CN" sz="2400" kern="0" dirty="0">
                <a:solidFill>
                  <a:srgbClr val="000000"/>
                </a:solidFill>
              </a:rPr>
              <a:t>.</a:t>
            </a:r>
            <a:r>
              <a:rPr lang="en-US" altLang="zh-CN" sz="2400" kern="0" dirty="0" err="1">
                <a:solidFill>
                  <a:srgbClr val="000000"/>
                </a:solidFill>
              </a:rPr>
              <a:t>vtt</a:t>
            </a:r>
            <a:r>
              <a:rPr lang="zh-CN" altLang="en-US" sz="2400" kern="0" dirty="0">
                <a:solidFill>
                  <a:srgbClr val="000000"/>
                </a:solidFill>
                <a:latin typeface="宋体"/>
              </a:rPr>
              <a:t>），该文件第一行必须以单词</a:t>
            </a:r>
            <a:r>
              <a:rPr lang="en-US" altLang="zh-CN" sz="2400" kern="0" dirty="0">
                <a:solidFill>
                  <a:srgbClr val="000000"/>
                </a:solidFill>
              </a:rPr>
              <a:t>WEBVTT</a:t>
            </a:r>
            <a:r>
              <a:rPr lang="zh-CN" altLang="en-US" sz="2400" kern="0" dirty="0">
                <a:solidFill>
                  <a:srgbClr val="000000"/>
                </a:solidFill>
                <a:latin typeface="宋体"/>
              </a:rPr>
              <a:t>开头。右图为</a:t>
            </a:r>
            <a:r>
              <a:rPr lang="en-US" altLang="zh-CN" sz="2400" kern="0" dirty="0" err="1">
                <a:solidFill>
                  <a:srgbClr val="000000"/>
                </a:solidFill>
              </a:rPr>
              <a:t>vtt</a:t>
            </a:r>
            <a:r>
              <a:rPr lang="zh-CN" altLang="en-US" sz="2400" kern="0" dirty="0">
                <a:solidFill>
                  <a:srgbClr val="000000"/>
                </a:solidFill>
                <a:latin typeface="宋体"/>
              </a:rPr>
              <a:t>示例文件：</a:t>
            </a:r>
            <a:endParaRPr lang="en-US" altLang="zh-CN" sz="2400" kern="0" dirty="0">
              <a:solidFill>
                <a:srgbClr val="000000"/>
              </a:solidFill>
              <a:latin typeface="宋体"/>
            </a:endParaRPr>
          </a:p>
        </p:txBody>
      </p:sp>
    </p:spTree>
    <p:extLst>
      <p:ext uri="{BB962C8B-B14F-4D97-AF65-F5344CB8AC3E}">
        <p14:creationId xmlns:p14="http://schemas.microsoft.com/office/powerpoint/2010/main" val="346507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22</a:t>
            </a:fld>
            <a:endParaRPr lang="en-US" altLang="en-US"/>
          </a:p>
        </p:txBody>
      </p:sp>
      <p:pic>
        <p:nvPicPr>
          <p:cNvPr id="6" name="图片 5">
            <a:extLst>
              <a:ext uri="{FF2B5EF4-FFF2-40B4-BE49-F238E27FC236}">
                <a16:creationId xmlns:a16="http://schemas.microsoft.com/office/drawing/2014/main" id="{0012F8E5-FB00-4FAC-A75C-9678CF9CBA5A}"/>
              </a:ext>
            </a:extLst>
          </p:cNvPr>
          <p:cNvPicPr>
            <a:picLocks noChangeAspect="1"/>
          </p:cNvPicPr>
          <p:nvPr/>
        </p:nvPicPr>
        <p:blipFill>
          <a:blip r:embed="rId2"/>
          <a:stretch>
            <a:fillRect/>
          </a:stretch>
        </p:blipFill>
        <p:spPr>
          <a:xfrm>
            <a:off x="867024" y="2372116"/>
            <a:ext cx="7589326" cy="1743664"/>
          </a:xfrm>
          <a:prstGeom prst="rect">
            <a:avLst/>
          </a:prstGeom>
        </p:spPr>
      </p:pic>
      <p:sp>
        <p:nvSpPr>
          <p:cNvPr id="9" name="内容占位符 2">
            <a:extLst>
              <a:ext uri="{FF2B5EF4-FFF2-40B4-BE49-F238E27FC236}">
                <a16:creationId xmlns:a16="http://schemas.microsoft.com/office/drawing/2014/main" id="{AE770F80-4BA0-4165-BEE8-F8D4BFF4A48A}"/>
              </a:ext>
            </a:extLst>
          </p:cNvPr>
          <p:cNvSpPr txBox="1">
            <a:spLocks/>
          </p:cNvSpPr>
          <p:nvPr/>
        </p:nvSpPr>
        <p:spPr>
          <a:xfrm>
            <a:off x="685772" y="1711158"/>
            <a:ext cx="7266992" cy="56048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latin typeface="+mn-ea"/>
                <a:ea typeface="+mn-ea"/>
              </a:rPr>
              <a:t>使用指向</a:t>
            </a:r>
            <a:r>
              <a:rPr lang="en-US" altLang="zh-CN" sz="2400" b="0" kern="0" dirty="0" err="1"/>
              <a:t>vtt</a:t>
            </a:r>
            <a:r>
              <a:rPr lang="zh-CN" altLang="en-US" sz="2400" b="0" kern="0" dirty="0">
                <a:latin typeface="+mn-ea"/>
                <a:ea typeface="+mn-ea"/>
              </a:rPr>
              <a:t>文件的</a:t>
            </a:r>
            <a:r>
              <a:rPr lang="en-US" altLang="zh-CN" sz="2400" b="0" kern="0" dirty="0"/>
              <a:t>track</a:t>
            </a:r>
            <a:r>
              <a:rPr lang="zh-CN" altLang="en-US" sz="2400" b="0" kern="0" dirty="0">
                <a:latin typeface="+mn-ea"/>
                <a:ea typeface="+mn-ea"/>
              </a:rPr>
              <a:t>元素来支持对话字幕</a:t>
            </a:r>
            <a:r>
              <a:rPr lang="zh-CN" altLang="en-US" sz="2400" b="0" kern="0" dirty="0"/>
              <a:t>：</a:t>
            </a:r>
            <a:endParaRPr lang="en-US" altLang="zh-CN" sz="2400" b="0" kern="0" dirty="0"/>
          </a:p>
        </p:txBody>
      </p:sp>
      <p:sp>
        <p:nvSpPr>
          <p:cNvPr id="8" name="标题 1">
            <a:extLst>
              <a:ext uri="{FF2B5EF4-FFF2-40B4-BE49-F238E27FC236}">
                <a16:creationId xmlns:a16="http://schemas.microsoft.com/office/drawing/2014/main" id="{971890E5-FE9A-455B-B13C-E2627551DB94}"/>
              </a:ext>
            </a:extLst>
          </p:cNvPr>
          <p:cNvSpPr>
            <a:spLocks noGrp="1"/>
          </p:cNvSpPr>
          <p:nvPr>
            <p:ph type="title"/>
          </p:nvPr>
        </p:nvSpPr>
        <p:spPr>
          <a:xfrm>
            <a:off x="574675" y="836713"/>
            <a:ext cx="8001000" cy="773974"/>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可访问性</a:t>
            </a:r>
            <a:endParaRPr lang="en-US" altLang="zh-CN" dirty="0">
              <a:solidFill>
                <a:schemeClr val="tx1"/>
              </a:solidFill>
              <a:latin typeface="+mn-lt"/>
            </a:endParaRPr>
          </a:p>
        </p:txBody>
      </p:sp>
      <p:pic>
        <p:nvPicPr>
          <p:cNvPr id="7" name="图片 6">
            <a:extLst>
              <a:ext uri="{FF2B5EF4-FFF2-40B4-BE49-F238E27FC236}">
                <a16:creationId xmlns:a16="http://schemas.microsoft.com/office/drawing/2014/main" id="{2A432627-FBDD-4696-BD66-05B1ADFDB1A9}"/>
              </a:ext>
            </a:extLst>
          </p:cNvPr>
          <p:cNvPicPr>
            <a:picLocks noChangeAspect="1"/>
          </p:cNvPicPr>
          <p:nvPr/>
        </p:nvPicPr>
        <p:blipFill>
          <a:blip r:embed="rId3"/>
          <a:stretch>
            <a:fillRect/>
          </a:stretch>
        </p:blipFill>
        <p:spPr>
          <a:xfrm>
            <a:off x="3173079" y="4177511"/>
            <a:ext cx="4133732" cy="2331389"/>
          </a:xfrm>
          <a:prstGeom prst="rect">
            <a:avLst/>
          </a:prstGeom>
        </p:spPr>
      </p:pic>
      <p:sp>
        <p:nvSpPr>
          <p:cNvPr id="12" name="内容占位符 2">
            <a:extLst>
              <a:ext uri="{FF2B5EF4-FFF2-40B4-BE49-F238E27FC236}">
                <a16:creationId xmlns:a16="http://schemas.microsoft.com/office/drawing/2014/main" id="{0088D817-FEA9-4B47-A27F-09283856A64B}"/>
              </a:ext>
            </a:extLst>
          </p:cNvPr>
          <p:cNvSpPr txBox="1">
            <a:spLocks/>
          </p:cNvSpPr>
          <p:nvPr/>
        </p:nvSpPr>
        <p:spPr>
          <a:xfrm>
            <a:off x="1071665" y="4224892"/>
            <a:ext cx="2260804" cy="56048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t>显示结果：</a:t>
            </a:r>
            <a:endParaRPr lang="en-US" altLang="zh-CN" sz="2400" b="0" kern="0" dirty="0"/>
          </a:p>
        </p:txBody>
      </p:sp>
    </p:spTree>
    <p:extLst>
      <p:ext uri="{BB962C8B-B14F-4D97-AF65-F5344CB8AC3E}">
        <p14:creationId xmlns:p14="http://schemas.microsoft.com/office/powerpoint/2010/main" val="3587497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内容占位符 9">
            <a:extLst>
              <a:ext uri="{FF2B5EF4-FFF2-40B4-BE49-F238E27FC236}">
                <a16:creationId xmlns:a16="http://schemas.microsoft.com/office/drawing/2014/main" id="{B795D0F5-2E2F-4A42-A64D-9EA4E5615709}"/>
              </a:ext>
            </a:extLst>
          </p:cNvPr>
          <p:cNvGraphicFramePr>
            <a:graphicFrameLocks noGrp="1"/>
          </p:cNvGraphicFramePr>
          <p:nvPr>
            <p:ph idx="1"/>
            <p:extLst>
              <p:ext uri="{D42A27DB-BD31-4B8C-83A1-F6EECF244321}">
                <p14:modId xmlns:p14="http://schemas.microsoft.com/office/powerpoint/2010/main" val="4287498257"/>
              </p:ext>
            </p:extLst>
          </p:nvPr>
        </p:nvGraphicFramePr>
        <p:xfrm>
          <a:off x="1901824" y="2237849"/>
          <a:ext cx="5334000" cy="2225040"/>
        </p:xfrm>
        <a:graphic>
          <a:graphicData uri="http://schemas.openxmlformats.org/drawingml/2006/table">
            <a:tbl>
              <a:tblPr firstRow="1" bandRow="1">
                <a:tableStyleId>{5C22544A-7EE6-4342-B048-85BDC9FD1C3A}</a:tableStyleId>
              </a:tblPr>
              <a:tblGrid>
                <a:gridCol w="1700212">
                  <a:extLst>
                    <a:ext uri="{9D8B030D-6E8A-4147-A177-3AD203B41FA5}">
                      <a16:colId xmlns:a16="http://schemas.microsoft.com/office/drawing/2014/main" val="2364307624"/>
                    </a:ext>
                  </a:extLst>
                </a:gridCol>
                <a:gridCol w="3633788">
                  <a:extLst>
                    <a:ext uri="{9D8B030D-6E8A-4147-A177-3AD203B41FA5}">
                      <a16:colId xmlns:a16="http://schemas.microsoft.com/office/drawing/2014/main" val="3989009491"/>
                    </a:ext>
                  </a:extLst>
                </a:gridCol>
              </a:tblGrid>
              <a:tr h="370840">
                <a:tc>
                  <a:txBody>
                    <a:bodyPr/>
                    <a:lstStyle/>
                    <a:p>
                      <a:pPr algn="ctr"/>
                      <a:r>
                        <a:rPr lang="zh-CN" altLang="en-US" dirty="0"/>
                        <a:t>属性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a:r>
                        <a:rPr lang="zh-CN" altLang="en-US" dirty="0"/>
                        <a:t>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95414398"/>
                  </a:ext>
                </a:extLst>
              </a:tr>
              <a:tr h="370840">
                <a:tc>
                  <a:txBody>
                    <a:bodyPr/>
                    <a:lstStyle/>
                    <a:p>
                      <a:pPr algn="ctr"/>
                      <a:r>
                        <a:rPr lang="en-US" altLang="zh-CN" dirty="0"/>
                        <a:t>default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规定该轨道是默认的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027202"/>
                  </a:ext>
                </a:extLst>
              </a:tr>
              <a:tr h="370840">
                <a:tc>
                  <a:txBody>
                    <a:bodyPr/>
                    <a:lstStyle/>
                    <a:p>
                      <a:pPr algn="ctr"/>
                      <a:r>
                        <a:rPr lang="en-US" altLang="zh-CN" dirty="0"/>
                        <a:t>kind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表示轨道属于什么文本类型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621550"/>
                  </a:ext>
                </a:extLst>
              </a:tr>
              <a:tr h="370840">
                <a:tc>
                  <a:txBody>
                    <a:bodyPr/>
                    <a:lstStyle/>
                    <a:p>
                      <a:pPr algn="ctr"/>
                      <a:r>
                        <a:rPr lang="en-US" altLang="zh-CN" dirty="0"/>
                        <a:t>label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轨道的标签或标题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965882"/>
                  </a:ext>
                </a:extLst>
              </a:tr>
              <a:tr h="370840">
                <a:tc>
                  <a:txBody>
                    <a:bodyPr/>
                    <a:lstStyle/>
                    <a:p>
                      <a:pPr algn="ctr"/>
                      <a:r>
                        <a:rPr lang="en-US" altLang="zh-CN" dirty="0" err="1"/>
                        <a:t>src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轨道的</a:t>
                      </a:r>
                      <a:r>
                        <a:rPr lang="en-US" altLang="zh-CN" dirty="0"/>
                        <a:t>URL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6229632"/>
                  </a:ext>
                </a:extLst>
              </a:tr>
              <a:tr h="370840">
                <a:tc>
                  <a:txBody>
                    <a:bodyPr/>
                    <a:lstStyle/>
                    <a:p>
                      <a:pPr algn="ctr"/>
                      <a:r>
                        <a:rPr lang="en-US" altLang="zh-CN" dirty="0" err="1"/>
                        <a:t>srclang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轨道的语言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7351356"/>
                  </a:ext>
                </a:extLst>
              </a:tr>
            </a:tbl>
          </a:graphicData>
        </a:graphic>
      </p:graphicFrame>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23</a:t>
            </a:fld>
            <a:endParaRPr lang="en-US" altLang="en-US"/>
          </a:p>
        </p:txBody>
      </p:sp>
      <p:sp>
        <p:nvSpPr>
          <p:cNvPr id="11" name="内容占位符 2">
            <a:extLst>
              <a:ext uri="{FF2B5EF4-FFF2-40B4-BE49-F238E27FC236}">
                <a16:creationId xmlns:a16="http://schemas.microsoft.com/office/drawing/2014/main" id="{3F9B28CB-6D54-4482-A296-3A300C2B6DA1}"/>
              </a:ext>
            </a:extLst>
          </p:cNvPr>
          <p:cNvSpPr txBox="1">
            <a:spLocks/>
          </p:cNvSpPr>
          <p:nvPr/>
        </p:nvSpPr>
        <p:spPr>
          <a:xfrm>
            <a:off x="762000" y="4886990"/>
            <a:ext cx="7626349" cy="128655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None/>
            </a:pPr>
            <a:r>
              <a:rPr lang="en-US" altLang="zh-CN" sz="2400" b="0" kern="0" dirty="0" err="1"/>
              <a:t>WebVTT</a:t>
            </a:r>
            <a:r>
              <a:rPr lang="zh-CN" altLang="en-US" sz="2400" b="0" kern="0" dirty="0">
                <a:latin typeface="+mn-ea"/>
                <a:ea typeface="+mn-ea"/>
              </a:rPr>
              <a:t>标准支持的不仅仅是对话字幕，还能设计屏幕文字</a:t>
            </a:r>
            <a:r>
              <a:rPr lang="zh-CN" altLang="en-US" sz="2400" b="0" kern="0" dirty="0"/>
              <a:t>（</a:t>
            </a:r>
            <a:r>
              <a:rPr lang="en-US" altLang="zh-CN" sz="2400" b="0" kern="0" dirty="0"/>
              <a:t>caption</a:t>
            </a:r>
            <a:r>
              <a:rPr lang="zh-CN" altLang="en-US" sz="2400" b="0" kern="0" dirty="0"/>
              <a:t>）</a:t>
            </a:r>
            <a:r>
              <a:rPr lang="zh-CN" altLang="en-US" sz="2400" b="0" kern="0" dirty="0">
                <a:latin typeface="+mn-ea"/>
                <a:ea typeface="+mn-ea"/>
              </a:rPr>
              <a:t>和线索</a:t>
            </a:r>
            <a:r>
              <a:rPr lang="zh-CN" altLang="en-US" sz="2400" b="0" kern="0" dirty="0"/>
              <a:t>（</a:t>
            </a:r>
            <a:r>
              <a:rPr lang="en-US" altLang="zh-CN" sz="2400" b="0" kern="0" dirty="0"/>
              <a:t>cue</a:t>
            </a:r>
            <a:r>
              <a:rPr lang="zh-CN" altLang="en-US" sz="2400" b="0" kern="0" dirty="0"/>
              <a:t>）</a:t>
            </a:r>
            <a:r>
              <a:rPr lang="zh-CN" altLang="en-US" sz="2400" b="0" kern="0" dirty="0">
                <a:latin typeface="+mn-ea"/>
                <a:ea typeface="+mn-ea"/>
              </a:rPr>
              <a:t>等。详情参考</a:t>
            </a:r>
            <a:r>
              <a:rPr lang="zh-CN" altLang="en-US" sz="2400" b="0" kern="0" dirty="0"/>
              <a:t>：</a:t>
            </a:r>
            <a:r>
              <a:rPr lang="en-US" altLang="zh-CN" sz="2400" b="0" dirty="0">
                <a:hlinkClick r:id="rId2"/>
              </a:rPr>
              <a:t>https://w3c.github.io/webvtt/</a:t>
            </a:r>
            <a:r>
              <a:rPr lang="zh-CN" altLang="en-US" sz="2400" b="0" dirty="0"/>
              <a:t>。</a:t>
            </a:r>
            <a:endParaRPr lang="en-US" altLang="zh-CN" sz="2400" b="0" kern="0" dirty="0"/>
          </a:p>
        </p:txBody>
      </p:sp>
      <p:sp>
        <p:nvSpPr>
          <p:cNvPr id="8" name="标题 1">
            <a:extLst>
              <a:ext uri="{FF2B5EF4-FFF2-40B4-BE49-F238E27FC236}">
                <a16:creationId xmlns:a16="http://schemas.microsoft.com/office/drawing/2014/main" id="{F7ECBAD5-21F9-4EE5-A7BD-15853DDA3567}"/>
              </a:ext>
            </a:extLst>
          </p:cNvPr>
          <p:cNvSpPr>
            <a:spLocks noGrp="1"/>
          </p:cNvSpPr>
          <p:nvPr>
            <p:ph type="title"/>
          </p:nvPr>
        </p:nvSpPr>
        <p:spPr>
          <a:xfrm>
            <a:off x="574675" y="836713"/>
            <a:ext cx="8001000" cy="773974"/>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可访问性</a:t>
            </a:r>
            <a:endParaRPr lang="en-US" altLang="zh-CN" dirty="0">
              <a:solidFill>
                <a:schemeClr val="tx1"/>
              </a:solidFill>
              <a:latin typeface="+mn-lt"/>
            </a:endParaRPr>
          </a:p>
        </p:txBody>
      </p:sp>
      <p:sp>
        <p:nvSpPr>
          <p:cNvPr id="12" name="内容占位符 2">
            <a:extLst>
              <a:ext uri="{FF2B5EF4-FFF2-40B4-BE49-F238E27FC236}">
                <a16:creationId xmlns:a16="http://schemas.microsoft.com/office/drawing/2014/main" id="{AFB27816-8C4B-4797-80E1-16121B2A4F93}"/>
              </a:ext>
            </a:extLst>
          </p:cNvPr>
          <p:cNvSpPr txBox="1">
            <a:spLocks/>
          </p:cNvSpPr>
          <p:nvPr/>
        </p:nvSpPr>
        <p:spPr>
          <a:xfrm>
            <a:off x="3024436" y="1610687"/>
            <a:ext cx="3173164" cy="56048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t>表 </a:t>
            </a:r>
            <a:r>
              <a:rPr lang="en-US" altLang="zh-CN" sz="2400" b="0" kern="0" dirty="0"/>
              <a:t>track</a:t>
            </a:r>
            <a:r>
              <a:rPr lang="zh-CN" altLang="en-US" sz="2400" b="0" kern="0" dirty="0">
                <a:latin typeface="+mn-ea"/>
                <a:ea typeface="+mn-ea"/>
              </a:rPr>
              <a:t>元素属性值</a:t>
            </a:r>
            <a:endParaRPr lang="en-US" altLang="zh-CN" sz="2400" b="0" kern="0" dirty="0"/>
          </a:p>
        </p:txBody>
      </p:sp>
    </p:spTree>
    <p:extLst>
      <p:ext uri="{BB962C8B-B14F-4D97-AF65-F5344CB8AC3E}">
        <p14:creationId xmlns:p14="http://schemas.microsoft.com/office/powerpoint/2010/main" val="238657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1544537"/>
            <a:ext cx="8001000" cy="4884837"/>
          </a:xfrm>
        </p:spPr>
        <p:txBody>
          <a:bodyPr/>
          <a:lstStyle/>
          <a:p>
            <a:pPr marL="0" indent="720000">
              <a:lnSpc>
                <a:spcPts val="3300"/>
              </a:lnSpc>
              <a:buNone/>
            </a:pPr>
            <a:r>
              <a:rPr lang="en-US" altLang="zh-CN" sz="2400" b="0" dirty="0">
                <a:ea typeface="+mn-ea"/>
              </a:rPr>
              <a:t>HTML5</a:t>
            </a:r>
            <a:r>
              <a:rPr lang="zh-CN" altLang="en-US" sz="2400" b="0" dirty="0">
                <a:latin typeface="+mn-ea"/>
                <a:ea typeface="+mn-ea"/>
              </a:rPr>
              <a:t>中的</a:t>
            </a:r>
            <a:r>
              <a:rPr lang="en-US" altLang="zh-CN" sz="2400" b="0" dirty="0">
                <a:ea typeface="+mn-ea"/>
              </a:rPr>
              <a:t>audio</a:t>
            </a:r>
            <a:r>
              <a:rPr lang="zh-CN" altLang="en-US" sz="2400" b="0" dirty="0">
                <a:latin typeface="+mn-ea"/>
                <a:ea typeface="+mn-ea"/>
              </a:rPr>
              <a:t>元素和</a:t>
            </a:r>
            <a:r>
              <a:rPr lang="en-US" altLang="zh-CN" sz="2400" b="0" dirty="0">
                <a:ea typeface="+mn-ea"/>
              </a:rPr>
              <a:t>video</a:t>
            </a:r>
            <a:r>
              <a:rPr lang="zh-CN" altLang="en-US" sz="2400" b="0" dirty="0">
                <a:latin typeface="+mn-ea"/>
                <a:ea typeface="+mn-ea"/>
              </a:rPr>
              <a:t>元素有很多相同之处。两者都支持的操作有播放、暂停、静音</a:t>
            </a:r>
            <a:r>
              <a:rPr lang="en-US" altLang="zh-CN" sz="2400" b="0" dirty="0">
                <a:latin typeface="+mn-ea"/>
                <a:ea typeface="+mn-ea"/>
              </a:rPr>
              <a:t>/</a:t>
            </a:r>
            <a:r>
              <a:rPr lang="zh-CN" altLang="en-US" sz="2400" b="0" dirty="0">
                <a:latin typeface="+mn-ea"/>
                <a:ea typeface="+mn-ea"/>
              </a:rPr>
              <a:t>消除静音、加载等，因此通用的动作被从</a:t>
            </a:r>
            <a:r>
              <a:rPr lang="en-US" altLang="zh-CN" sz="2400" b="0" dirty="0">
                <a:ea typeface="+mn-ea"/>
              </a:rPr>
              <a:t>video</a:t>
            </a:r>
            <a:r>
              <a:rPr lang="zh-CN" altLang="en-US" sz="2400" b="0" dirty="0">
                <a:latin typeface="+mn-ea"/>
                <a:ea typeface="+mn-ea"/>
              </a:rPr>
              <a:t>和</a:t>
            </a:r>
            <a:r>
              <a:rPr lang="en-US" altLang="zh-CN" sz="2400" b="0" dirty="0">
                <a:ea typeface="+mn-ea"/>
              </a:rPr>
              <a:t>audio</a:t>
            </a:r>
            <a:r>
              <a:rPr lang="zh-CN" altLang="en-US" sz="2400" b="0" dirty="0">
                <a:latin typeface="+mn-ea"/>
                <a:ea typeface="+mn-ea"/>
              </a:rPr>
              <a:t>元素中剥离出来并放到媒体元素部分。</a:t>
            </a:r>
            <a:endParaRPr lang="en-US" altLang="zh-CN" sz="2400" b="0" dirty="0">
              <a:latin typeface="+mn-ea"/>
              <a:ea typeface="+mn-ea"/>
            </a:endParaRPr>
          </a:p>
          <a:p>
            <a:pPr marL="0" indent="720000">
              <a:lnSpc>
                <a:spcPts val="3300"/>
              </a:lnSpc>
              <a:buNone/>
            </a:pPr>
            <a:r>
              <a:rPr lang="en-US" altLang="zh-CN" sz="2400" b="0" dirty="0">
                <a:solidFill>
                  <a:srgbClr val="FF0000"/>
                </a:solidFill>
                <a:ea typeface="+mn-ea"/>
              </a:rPr>
              <a:t>1</a:t>
            </a:r>
            <a:r>
              <a:rPr lang="zh-CN" altLang="en-US" sz="2400" b="0" dirty="0">
                <a:solidFill>
                  <a:srgbClr val="FF0000"/>
                </a:solidFill>
                <a:latin typeface="+mn-ea"/>
                <a:ea typeface="+mn-ea"/>
              </a:rPr>
              <a:t>、基本操作：声明媒体元素</a:t>
            </a:r>
            <a:endParaRPr lang="en-US" altLang="zh-CN" sz="2400" b="0" dirty="0">
              <a:solidFill>
                <a:srgbClr val="FF0000"/>
              </a:solidFill>
              <a:latin typeface="+mn-ea"/>
              <a:ea typeface="+mn-ea"/>
            </a:endParaRPr>
          </a:p>
          <a:p>
            <a:pPr marL="0" indent="720000">
              <a:lnSpc>
                <a:spcPts val="3300"/>
              </a:lnSpc>
              <a:buNone/>
            </a:pPr>
            <a:r>
              <a:rPr lang="en-US" altLang="zh-CN" sz="2400" b="0" dirty="0">
                <a:latin typeface="+mn-ea"/>
                <a:ea typeface="+mn-ea"/>
              </a:rPr>
              <a:t>	</a:t>
            </a:r>
            <a:r>
              <a:rPr lang="zh-CN" altLang="en-US" sz="2400" b="0" dirty="0">
                <a:latin typeface="+mn-ea"/>
                <a:ea typeface="+mn-ea"/>
              </a:rPr>
              <a:t>简单的音频控制代码：</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24</a:t>
            </a:fld>
            <a:endParaRPr lang="en-US" altLang="en-US"/>
          </a:p>
        </p:txBody>
      </p:sp>
      <p:pic>
        <p:nvPicPr>
          <p:cNvPr id="6" name="图片 5">
            <a:extLst>
              <a:ext uri="{FF2B5EF4-FFF2-40B4-BE49-F238E27FC236}">
                <a16:creationId xmlns:a16="http://schemas.microsoft.com/office/drawing/2014/main" id="{929E34DA-2C16-4CBA-8F1C-B1467804293C}"/>
              </a:ext>
            </a:extLst>
          </p:cNvPr>
          <p:cNvPicPr>
            <a:picLocks noChangeAspect="1"/>
          </p:cNvPicPr>
          <p:nvPr/>
        </p:nvPicPr>
        <p:blipFill>
          <a:blip r:embed="rId2"/>
          <a:stretch>
            <a:fillRect/>
          </a:stretch>
        </p:blipFill>
        <p:spPr>
          <a:xfrm>
            <a:off x="1583102" y="4381755"/>
            <a:ext cx="5838095" cy="2047619"/>
          </a:xfrm>
          <a:prstGeom prst="rect">
            <a:avLst/>
          </a:prstGeom>
        </p:spPr>
      </p:pic>
    </p:spTree>
    <p:extLst>
      <p:ext uri="{BB962C8B-B14F-4D97-AF65-F5344CB8AC3E}">
        <p14:creationId xmlns:p14="http://schemas.microsoft.com/office/powerpoint/2010/main" val="404933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2113189"/>
            <a:ext cx="8001000" cy="859364"/>
          </a:xfrm>
        </p:spPr>
        <p:txBody>
          <a:bodyPr/>
          <a:lstStyle/>
          <a:p>
            <a:pPr marL="0" indent="720000">
              <a:lnSpc>
                <a:spcPts val="3300"/>
              </a:lnSpc>
              <a:buNone/>
            </a:pPr>
            <a:r>
              <a:rPr lang="zh-CN" altLang="en-US" sz="2400" b="0" dirty="0">
                <a:latin typeface="+mn-ea"/>
                <a:ea typeface="+mn-ea"/>
              </a:rPr>
              <a:t>上述段代码运行结果如下所示，可以看到一个带有播放按钮的播放控制条。</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25</a:t>
            </a:fld>
            <a:endParaRPr lang="en-US" altLang="en-US"/>
          </a:p>
        </p:txBody>
      </p:sp>
      <p:pic>
        <p:nvPicPr>
          <p:cNvPr id="8" name="图片 7">
            <a:extLst>
              <a:ext uri="{FF2B5EF4-FFF2-40B4-BE49-F238E27FC236}">
                <a16:creationId xmlns:a16="http://schemas.microsoft.com/office/drawing/2014/main" id="{9BF7FFDF-2DAA-40D2-80DE-D5224D547121}"/>
              </a:ext>
            </a:extLst>
          </p:cNvPr>
          <p:cNvPicPr>
            <a:picLocks noChangeAspect="1"/>
          </p:cNvPicPr>
          <p:nvPr/>
        </p:nvPicPr>
        <p:blipFill>
          <a:blip r:embed="rId2"/>
          <a:stretch>
            <a:fillRect/>
          </a:stretch>
        </p:blipFill>
        <p:spPr>
          <a:xfrm>
            <a:off x="3073587" y="3235732"/>
            <a:ext cx="2990476" cy="647619"/>
          </a:xfrm>
          <a:prstGeom prst="rect">
            <a:avLst/>
          </a:prstGeom>
          <a:ln>
            <a:solidFill>
              <a:schemeClr val="tx1"/>
            </a:solidFill>
          </a:ln>
        </p:spPr>
      </p:pic>
      <p:sp>
        <p:nvSpPr>
          <p:cNvPr id="9" name="内容占位符 2">
            <a:extLst>
              <a:ext uri="{FF2B5EF4-FFF2-40B4-BE49-F238E27FC236}">
                <a16:creationId xmlns:a16="http://schemas.microsoft.com/office/drawing/2014/main" id="{60EFF2D6-F276-4B93-8D2B-7D9969F74D71}"/>
              </a:ext>
            </a:extLst>
          </p:cNvPr>
          <p:cNvSpPr txBox="1">
            <a:spLocks/>
          </p:cNvSpPr>
          <p:nvPr/>
        </p:nvSpPr>
        <p:spPr>
          <a:xfrm>
            <a:off x="484187" y="4558407"/>
            <a:ext cx="8169275" cy="136418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代码中的</a:t>
            </a:r>
            <a:r>
              <a:rPr lang="en-US" altLang="zh-CN" sz="2400" b="0" kern="0" dirty="0">
                <a:ea typeface="+mn-ea"/>
              </a:rPr>
              <a:t>controls</a:t>
            </a:r>
            <a:r>
              <a:rPr lang="zh-CN" altLang="en-US" sz="2400" b="0" kern="0" dirty="0">
                <a:latin typeface="+mn-ea"/>
                <a:ea typeface="+mn-ea"/>
              </a:rPr>
              <a:t>特性告诉浏览器显示通用的用户控件，包括开始、停止、跳播以及音量控制。如果不指定</a:t>
            </a:r>
            <a:r>
              <a:rPr lang="en-US" altLang="zh-CN" sz="2400" b="0" kern="0" dirty="0">
                <a:ea typeface="+mn-ea"/>
              </a:rPr>
              <a:t>controls</a:t>
            </a:r>
            <a:r>
              <a:rPr lang="zh-CN" altLang="en-US" sz="2400" b="0" kern="0" dirty="0">
                <a:latin typeface="+mn-ea"/>
                <a:ea typeface="+mn-ea"/>
              </a:rPr>
              <a:t>特性，用户将无法播放网页上的音频。</a:t>
            </a: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p:txBody>
      </p:sp>
      <p:sp>
        <p:nvSpPr>
          <p:cNvPr id="11" name="标题 1">
            <a:extLst>
              <a:ext uri="{FF2B5EF4-FFF2-40B4-BE49-F238E27FC236}">
                <a16:creationId xmlns:a16="http://schemas.microsoft.com/office/drawing/2014/main" id="{67635C42-EF23-4BC5-9460-E8FCC43DC563}"/>
              </a:ext>
            </a:extLst>
          </p:cNvPr>
          <p:cNvSpPr>
            <a:spLocks noGrp="1"/>
          </p:cNvSpPr>
          <p:nvPr>
            <p:ph type="title"/>
          </p:nvPr>
        </p:nvSpPr>
        <p:spPr>
          <a:xfrm>
            <a:off x="574675" y="836712"/>
            <a:ext cx="8001000" cy="121602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Tree>
    <p:extLst>
      <p:ext uri="{BB962C8B-B14F-4D97-AF65-F5344CB8AC3E}">
        <p14:creationId xmlns:p14="http://schemas.microsoft.com/office/powerpoint/2010/main" val="4259013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26</a:t>
            </a:fld>
            <a:endParaRPr lang="en-US" altLang="en-US"/>
          </a:p>
        </p:txBody>
      </p:sp>
      <p:sp>
        <p:nvSpPr>
          <p:cNvPr id="10" name="内容占位符 2">
            <a:extLst>
              <a:ext uri="{FF2B5EF4-FFF2-40B4-BE49-F238E27FC236}">
                <a16:creationId xmlns:a16="http://schemas.microsoft.com/office/drawing/2014/main" id="{E6CDDD7F-9C42-44FD-8C78-EE180B9969EF}"/>
              </a:ext>
            </a:extLst>
          </p:cNvPr>
          <p:cNvSpPr txBox="1">
            <a:spLocks/>
          </p:cNvSpPr>
          <p:nvPr/>
        </p:nvSpPr>
        <p:spPr>
          <a:xfrm>
            <a:off x="574675" y="2012045"/>
            <a:ext cx="8001000" cy="205792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en-US" altLang="zh-CN" sz="2400" b="0" kern="0" dirty="0">
                <a:solidFill>
                  <a:srgbClr val="FF0000"/>
                </a:solidFill>
                <a:ea typeface="+mn-ea"/>
              </a:rPr>
              <a:t>2</a:t>
            </a:r>
            <a:r>
              <a:rPr lang="zh-CN" altLang="en-US" sz="2400" b="0" kern="0" dirty="0">
                <a:solidFill>
                  <a:srgbClr val="FF0000"/>
                </a:solidFill>
                <a:latin typeface="+mn-ea"/>
                <a:ea typeface="+mn-ea"/>
              </a:rPr>
              <a:t>、使用</a:t>
            </a:r>
            <a:r>
              <a:rPr lang="en-US" altLang="zh-CN" sz="2400" b="0" kern="0" dirty="0">
                <a:solidFill>
                  <a:srgbClr val="FF0000"/>
                </a:solidFill>
                <a:ea typeface="+mn-ea"/>
              </a:rPr>
              <a:t>source</a:t>
            </a:r>
            <a:r>
              <a:rPr lang="zh-CN" altLang="en-US" sz="2400" b="0" kern="0" dirty="0">
                <a:solidFill>
                  <a:srgbClr val="FF0000"/>
                </a:solidFill>
                <a:latin typeface="+mn-ea"/>
                <a:ea typeface="+mn-ea"/>
              </a:rPr>
              <a:t>元素</a:t>
            </a:r>
            <a:endParaRPr lang="en-US" altLang="zh-CN" sz="2400" b="0" kern="0" dirty="0">
              <a:solidFill>
                <a:srgbClr val="FF0000"/>
              </a:solidFill>
              <a:latin typeface="+mn-ea"/>
              <a:ea typeface="+mn-ea"/>
            </a:endParaRPr>
          </a:p>
          <a:p>
            <a:pPr marL="0" indent="720000">
              <a:lnSpc>
                <a:spcPts val="3300"/>
              </a:lnSpc>
              <a:buFont typeface="Wingdings" panose="05000000000000000000" pitchFamily="2" charset="2"/>
              <a:buNone/>
            </a:pPr>
            <a:r>
              <a:rPr lang="zh-CN" altLang="en-US" sz="2400" b="0" kern="0" dirty="0">
                <a:latin typeface="+mn-ea"/>
                <a:ea typeface="+mn-ea"/>
              </a:rPr>
              <a:t>上述代码中利用</a:t>
            </a:r>
            <a:r>
              <a:rPr lang="en-US" altLang="zh-CN" sz="2400" b="0" kern="0" dirty="0" err="1">
                <a:latin typeface="+mn-ea"/>
                <a:ea typeface="+mn-ea"/>
              </a:rPr>
              <a:t>src</a:t>
            </a:r>
            <a:r>
              <a:rPr lang="zh-CN" altLang="en-US" sz="2400" b="0" kern="0" dirty="0">
                <a:latin typeface="+mn-ea"/>
                <a:ea typeface="+mn-ea"/>
              </a:rPr>
              <a:t>特性直接指向媒体文件，但如果遇到浏览器不支持相关容器或编解码器（如</a:t>
            </a:r>
            <a:r>
              <a:rPr lang="en-US" altLang="zh-CN" sz="2400" b="0" kern="0" dirty="0" err="1">
                <a:ea typeface="+mn-ea"/>
              </a:rPr>
              <a:t>Ogg</a:t>
            </a:r>
            <a:r>
              <a:rPr lang="zh-CN" altLang="en-US" sz="2400" b="0" kern="0" dirty="0">
                <a:latin typeface="+mn-ea"/>
                <a:ea typeface="+mn-ea"/>
              </a:rPr>
              <a:t>和</a:t>
            </a:r>
            <a:r>
              <a:rPr lang="en-US" altLang="zh-CN" sz="2400" b="0" kern="0" dirty="0" err="1">
                <a:ea typeface="+mn-ea"/>
              </a:rPr>
              <a:t>Vorbis</a:t>
            </a:r>
            <a:r>
              <a:rPr lang="en-US" altLang="zh-CN" sz="2400" b="0" kern="0" dirty="0">
                <a:latin typeface="+mn-ea"/>
                <a:ea typeface="+mn-ea"/>
              </a:rPr>
              <a:t>),</a:t>
            </a:r>
            <a:r>
              <a:rPr lang="zh-CN" altLang="en-US" sz="2400" b="0" kern="0" dirty="0">
                <a:latin typeface="+mn-ea"/>
                <a:ea typeface="+mn-ea"/>
              </a:rPr>
              <a:t>我们需要做好备用声明。</a:t>
            </a: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p:txBody>
      </p:sp>
      <p:sp>
        <p:nvSpPr>
          <p:cNvPr id="11" name="标题 1">
            <a:extLst>
              <a:ext uri="{FF2B5EF4-FFF2-40B4-BE49-F238E27FC236}">
                <a16:creationId xmlns:a16="http://schemas.microsoft.com/office/drawing/2014/main" id="{C5BFF071-D9B9-4399-BD94-67874E02DA28}"/>
              </a:ext>
            </a:extLst>
          </p:cNvPr>
          <p:cNvSpPr>
            <a:spLocks noGrp="1"/>
          </p:cNvSpPr>
          <p:nvPr>
            <p:ph type="title"/>
          </p:nvPr>
        </p:nvSpPr>
        <p:spPr>
          <a:xfrm>
            <a:off x="574675" y="836712"/>
            <a:ext cx="8001000" cy="121602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
        <p:nvSpPr>
          <p:cNvPr id="12" name="内容占位符 2">
            <a:extLst>
              <a:ext uri="{FF2B5EF4-FFF2-40B4-BE49-F238E27FC236}">
                <a16:creationId xmlns:a16="http://schemas.microsoft.com/office/drawing/2014/main" id="{F96C4CB1-D4C2-4101-B459-827D7E93A4AC}"/>
              </a:ext>
            </a:extLst>
          </p:cNvPr>
          <p:cNvSpPr>
            <a:spLocks noGrp="1"/>
          </p:cNvSpPr>
          <p:nvPr>
            <p:ph idx="1"/>
          </p:nvPr>
        </p:nvSpPr>
        <p:spPr>
          <a:xfrm>
            <a:off x="568325" y="4319633"/>
            <a:ext cx="8001000" cy="859364"/>
          </a:xfrm>
        </p:spPr>
        <p:txBody>
          <a:bodyPr/>
          <a:lstStyle/>
          <a:p>
            <a:pPr marL="0" indent="720000">
              <a:lnSpc>
                <a:spcPts val="3300"/>
              </a:lnSpc>
              <a:buNone/>
            </a:pPr>
            <a:r>
              <a:rPr lang="zh-CN" altLang="en-US" sz="2400" b="0" dirty="0">
                <a:latin typeface="+mn-ea"/>
                <a:ea typeface="+mn-ea"/>
              </a:rPr>
              <a:t>备用声明中包含</a:t>
            </a:r>
            <a:r>
              <a:rPr lang="zh-CN" altLang="en-US" sz="2400" dirty="0">
                <a:latin typeface="+mn-ea"/>
                <a:ea typeface="+mn-ea"/>
              </a:rPr>
              <a:t>多种来源</a:t>
            </a:r>
            <a:r>
              <a:rPr lang="zh-CN" altLang="en-US" sz="2400" b="0" dirty="0">
                <a:latin typeface="+mn-ea"/>
                <a:ea typeface="+mn-ea"/>
              </a:rPr>
              <a:t>，浏览器可以从中进行选择其支持的容器。代码示例如下：</a:t>
            </a:r>
            <a:endParaRPr lang="en-US" altLang="zh-CN" sz="2400" b="0" dirty="0">
              <a:latin typeface="+mn-ea"/>
              <a:ea typeface="+mn-ea"/>
            </a:endParaRPr>
          </a:p>
          <a:p>
            <a:pPr marL="0" indent="720000">
              <a:lnSpc>
                <a:spcPts val="3300"/>
              </a:lnSpc>
              <a:buNone/>
            </a:pPr>
            <a:endParaRPr lang="en-US" altLang="zh-CN" sz="2400" b="0" dirty="0">
              <a:latin typeface="+mn-ea"/>
              <a:ea typeface="+mn-ea"/>
            </a:endParaRPr>
          </a:p>
        </p:txBody>
      </p:sp>
    </p:spTree>
    <p:extLst>
      <p:ext uri="{BB962C8B-B14F-4D97-AF65-F5344CB8AC3E}">
        <p14:creationId xmlns:p14="http://schemas.microsoft.com/office/powerpoint/2010/main" val="1322274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27</a:t>
            </a:fld>
            <a:endParaRPr lang="en-US" altLang="en-US"/>
          </a:p>
        </p:txBody>
      </p:sp>
      <p:pic>
        <p:nvPicPr>
          <p:cNvPr id="2" name="图片 1">
            <a:extLst>
              <a:ext uri="{FF2B5EF4-FFF2-40B4-BE49-F238E27FC236}">
                <a16:creationId xmlns:a16="http://schemas.microsoft.com/office/drawing/2014/main" id="{6972A788-A1AB-4F3D-94B4-D2C447CA5BE4}"/>
              </a:ext>
            </a:extLst>
          </p:cNvPr>
          <p:cNvPicPr>
            <a:picLocks noChangeAspect="1"/>
          </p:cNvPicPr>
          <p:nvPr/>
        </p:nvPicPr>
        <p:blipFill>
          <a:blip r:embed="rId2"/>
          <a:stretch>
            <a:fillRect/>
          </a:stretch>
        </p:blipFill>
        <p:spPr>
          <a:xfrm>
            <a:off x="1908508" y="1808859"/>
            <a:ext cx="5333333" cy="2638095"/>
          </a:xfrm>
          <a:prstGeom prst="rect">
            <a:avLst/>
          </a:prstGeom>
        </p:spPr>
      </p:pic>
      <p:sp>
        <p:nvSpPr>
          <p:cNvPr id="11" name="内容占位符 2">
            <a:extLst>
              <a:ext uri="{FF2B5EF4-FFF2-40B4-BE49-F238E27FC236}">
                <a16:creationId xmlns:a16="http://schemas.microsoft.com/office/drawing/2014/main" id="{733118D3-6D05-4566-9A48-71A8DEFFB277}"/>
              </a:ext>
            </a:extLst>
          </p:cNvPr>
          <p:cNvSpPr txBox="1">
            <a:spLocks/>
          </p:cNvSpPr>
          <p:nvPr/>
        </p:nvSpPr>
        <p:spPr>
          <a:xfrm>
            <a:off x="571500" y="4650154"/>
            <a:ext cx="8001000" cy="1750646"/>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其中用两个</a:t>
            </a:r>
            <a:r>
              <a:rPr lang="en-US" altLang="zh-CN" sz="2400" kern="0" dirty="0">
                <a:solidFill>
                  <a:srgbClr val="FF0000"/>
                </a:solidFill>
                <a:ea typeface="+mn-ea"/>
              </a:rPr>
              <a:t>source</a:t>
            </a:r>
            <a:r>
              <a:rPr lang="zh-CN" altLang="en-US" sz="2400" b="0" kern="0" dirty="0">
                <a:latin typeface="+mn-ea"/>
                <a:ea typeface="+mn-ea"/>
              </a:rPr>
              <a:t>元素替代了</a:t>
            </a:r>
            <a:r>
              <a:rPr lang="en-US" altLang="zh-CN" sz="2400" b="0" kern="0" dirty="0" err="1">
                <a:ea typeface="+mn-ea"/>
              </a:rPr>
              <a:t>src</a:t>
            </a:r>
            <a:r>
              <a:rPr lang="zh-CN" altLang="en-US" sz="2400" b="0" kern="0" dirty="0">
                <a:latin typeface="+mn-ea"/>
                <a:ea typeface="+mn-ea"/>
              </a:rPr>
              <a:t>特性，这样可以让浏览器根据自身播放能力自动选择最佳播放来源。浏览器是按照声明顺序判断，如果支持多种格式，浏览器默认选择第一个来源播放。</a:t>
            </a: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p:txBody>
      </p:sp>
      <p:sp>
        <p:nvSpPr>
          <p:cNvPr id="9" name="标题 1">
            <a:extLst>
              <a:ext uri="{FF2B5EF4-FFF2-40B4-BE49-F238E27FC236}">
                <a16:creationId xmlns:a16="http://schemas.microsoft.com/office/drawing/2014/main" id="{64ACC032-21C3-4ED3-B3CB-A6AAD3A0A556}"/>
              </a:ext>
            </a:extLst>
          </p:cNvPr>
          <p:cNvSpPr>
            <a:spLocks noGrp="1"/>
          </p:cNvSpPr>
          <p:nvPr>
            <p:ph type="title"/>
          </p:nvPr>
        </p:nvSpPr>
        <p:spPr>
          <a:xfrm>
            <a:off x="574675" y="836712"/>
            <a:ext cx="8001000" cy="121602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Tree>
    <p:extLst>
      <p:ext uri="{BB962C8B-B14F-4D97-AF65-F5344CB8AC3E}">
        <p14:creationId xmlns:p14="http://schemas.microsoft.com/office/powerpoint/2010/main" val="4181784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1654054"/>
            <a:ext cx="8001000" cy="859364"/>
          </a:xfrm>
        </p:spPr>
        <p:txBody>
          <a:bodyPr/>
          <a:lstStyle/>
          <a:p>
            <a:pPr marL="0" indent="720000">
              <a:lnSpc>
                <a:spcPts val="3300"/>
              </a:lnSpc>
              <a:buNone/>
            </a:pPr>
            <a:r>
              <a:rPr lang="zh-CN" altLang="en-US" sz="2400" b="0" dirty="0">
                <a:latin typeface="+mn-ea"/>
                <a:ea typeface="+mn-ea"/>
              </a:rPr>
              <a:t>此外有一种方式可以暗示浏览器播放哪种来源。即为</a:t>
            </a:r>
            <a:r>
              <a:rPr lang="en-US" altLang="zh-CN" sz="2400" b="0" dirty="0">
                <a:ea typeface="+mn-ea"/>
              </a:rPr>
              <a:t>source</a:t>
            </a:r>
            <a:r>
              <a:rPr lang="zh-CN" altLang="en-US" sz="2400" b="0" dirty="0">
                <a:latin typeface="+mn-ea"/>
                <a:ea typeface="+mn-ea"/>
              </a:rPr>
              <a:t>元素添加</a:t>
            </a:r>
            <a:r>
              <a:rPr lang="en-US" altLang="zh-CN" sz="2400" b="0" dirty="0">
                <a:ea typeface="+mn-ea"/>
              </a:rPr>
              <a:t>type</a:t>
            </a:r>
            <a:r>
              <a:rPr lang="zh-CN" altLang="en-US" sz="2400" b="0" dirty="0">
                <a:latin typeface="+mn-ea"/>
                <a:ea typeface="+mn-ea"/>
              </a:rPr>
              <a:t>特性：</a:t>
            </a:r>
            <a:endParaRPr lang="en-US" altLang="zh-CN" sz="2400" b="0" dirty="0">
              <a:latin typeface="+mn-ea"/>
              <a:ea typeface="+mn-ea"/>
            </a:endParaRPr>
          </a:p>
          <a:p>
            <a:pPr marL="0" indent="720000">
              <a:lnSpc>
                <a:spcPts val="3300"/>
              </a:lnSpc>
              <a:buNone/>
            </a:pPr>
            <a:endParaRPr lang="en-US" altLang="zh-CN" sz="2400" b="0" dirty="0">
              <a:latin typeface="+mn-ea"/>
              <a:ea typeface="+mn-ea"/>
            </a:endParaRPr>
          </a:p>
          <a:p>
            <a:pPr marL="0" indent="720000">
              <a:lnSpc>
                <a:spcPts val="3300"/>
              </a:lnSpc>
              <a:buNone/>
            </a:pPr>
            <a:endParaRPr lang="en-US" altLang="zh-CN" sz="2400" b="0" dirty="0">
              <a:latin typeface="+mn-ea"/>
              <a:ea typeface="+mn-ea"/>
            </a:endParaRPr>
          </a:p>
          <a:p>
            <a:pPr marL="0" indent="720000">
              <a:lnSpc>
                <a:spcPts val="3300"/>
              </a:lnSpc>
              <a:buNone/>
            </a:pPr>
            <a:endParaRPr lang="en-US" altLang="zh-CN" sz="2400" b="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28</a:t>
            </a:fld>
            <a:endParaRPr lang="en-US" altLang="en-US"/>
          </a:p>
        </p:txBody>
      </p:sp>
      <p:sp>
        <p:nvSpPr>
          <p:cNvPr id="11" name="内容占位符 2">
            <a:extLst>
              <a:ext uri="{FF2B5EF4-FFF2-40B4-BE49-F238E27FC236}">
                <a16:creationId xmlns:a16="http://schemas.microsoft.com/office/drawing/2014/main" id="{733118D3-6D05-4566-9A48-71A8DEFFB277}"/>
              </a:ext>
            </a:extLst>
          </p:cNvPr>
          <p:cNvSpPr txBox="1">
            <a:spLocks/>
          </p:cNvSpPr>
          <p:nvPr/>
        </p:nvSpPr>
        <p:spPr>
          <a:xfrm>
            <a:off x="574675" y="5203946"/>
            <a:ext cx="8001000" cy="128392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如果</a:t>
            </a:r>
            <a:r>
              <a:rPr lang="en-US" altLang="zh-CN" sz="2400" b="0" kern="0" dirty="0">
                <a:ea typeface="+mn-ea"/>
              </a:rPr>
              <a:t>type</a:t>
            </a:r>
            <a:r>
              <a:rPr lang="zh-CN" altLang="en-US" sz="2400" b="0" kern="0" dirty="0">
                <a:latin typeface="+mn-ea"/>
                <a:ea typeface="+mn-ea"/>
              </a:rPr>
              <a:t>特性中指定的类型与源文件不匹配，浏览器直接拒绝播放；如果省略了</a:t>
            </a:r>
            <a:r>
              <a:rPr lang="en-US" altLang="zh-CN" sz="2400" b="0" kern="0" dirty="0">
                <a:ea typeface="+mn-ea"/>
              </a:rPr>
              <a:t>type</a:t>
            </a:r>
            <a:r>
              <a:rPr lang="zh-CN" altLang="en-US" sz="2400" b="0" kern="0" dirty="0">
                <a:latin typeface="+mn-ea"/>
                <a:ea typeface="+mn-ea"/>
              </a:rPr>
              <a:t>特性，浏览器需要自己检测编码方式。因此添加</a:t>
            </a:r>
            <a:r>
              <a:rPr lang="en-US" altLang="zh-CN" sz="2400" b="0" kern="0" dirty="0">
                <a:ea typeface="+mn-ea"/>
              </a:rPr>
              <a:t>type</a:t>
            </a:r>
            <a:r>
              <a:rPr lang="zh-CN" altLang="en-US" sz="2400" b="0" kern="0" dirty="0">
                <a:latin typeface="+mn-ea"/>
                <a:ea typeface="+mn-ea"/>
              </a:rPr>
              <a:t>特性更为明智。</a:t>
            </a: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p:txBody>
      </p:sp>
      <p:pic>
        <p:nvPicPr>
          <p:cNvPr id="6" name="图片 5">
            <a:extLst>
              <a:ext uri="{FF2B5EF4-FFF2-40B4-BE49-F238E27FC236}">
                <a16:creationId xmlns:a16="http://schemas.microsoft.com/office/drawing/2014/main" id="{5AEE42DE-870E-4895-A6A9-DCAB24E3FE93}"/>
              </a:ext>
            </a:extLst>
          </p:cNvPr>
          <p:cNvPicPr>
            <a:picLocks noChangeAspect="1"/>
          </p:cNvPicPr>
          <p:nvPr/>
        </p:nvPicPr>
        <p:blipFill>
          <a:blip r:embed="rId2"/>
          <a:stretch>
            <a:fillRect/>
          </a:stretch>
        </p:blipFill>
        <p:spPr>
          <a:xfrm>
            <a:off x="695859" y="2667283"/>
            <a:ext cx="7879816" cy="2430633"/>
          </a:xfrm>
          <a:prstGeom prst="rect">
            <a:avLst/>
          </a:prstGeom>
        </p:spPr>
      </p:pic>
      <p:sp>
        <p:nvSpPr>
          <p:cNvPr id="7" name="标题 1">
            <a:extLst>
              <a:ext uri="{FF2B5EF4-FFF2-40B4-BE49-F238E27FC236}">
                <a16:creationId xmlns:a16="http://schemas.microsoft.com/office/drawing/2014/main" id="{51F63A8F-1350-414D-9F65-06F862AA7F42}"/>
              </a:ext>
            </a:extLst>
          </p:cNvPr>
          <p:cNvSpPr>
            <a:spLocks noGrp="1"/>
          </p:cNvSpPr>
          <p:nvPr>
            <p:ph type="title"/>
          </p:nvPr>
        </p:nvSpPr>
        <p:spPr>
          <a:xfrm>
            <a:off x="574675" y="836713"/>
            <a:ext cx="8001000" cy="825240"/>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Tree>
    <p:extLst>
      <p:ext uri="{BB962C8B-B14F-4D97-AF65-F5344CB8AC3E}">
        <p14:creationId xmlns:p14="http://schemas.microsoft.com/office/powerpoint/2010/main" val="2625103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1604708" y="1776253"/>
            <a:ext cx="5661025" cy="546099"/>
          </a:xfrm>
        </p:spPr>
        <p:txBody>
          <a:bodyPr/>
          <a:lstStyle/>
          <a:p>
            <a:pPr marL="0" indent="720000">
              <a:lnSpc>
                <a:spcPts val="3300"/>
              </a:lnSpc>
              <a:buNone/>
            </a:pPr>
            <a:r>
              <a:rPr lang="zh-CN" altLang="en-US" sz="2400" b="0" dirty="0">
                <a:latin typeface="+mn-ea"/>
                <a:ea typeface="+mn-ea"/>
              </a:rPr>
              <a:t>表 常用的媒体类型和特性值组合</a:t>
            </a:r>
            <a:endParaRPr lang="en-US" altLang="zh-CN" sz="2400" b="0" dirty="0">
              <a:latin typeface="+mn-ea"/>
              <a:ea typeface="+mn-ea"/>
            </a:endParaRPr>
          </a:p>
          <a:p>
            <a:pPr marL="0" indent="720000">
              <a:lnSpc>
                <a:spcPts val="3300"/>
              </a:lnSpc>
              <a:buNone/>
            </a:pPr>
            <a:endParaRPr lang="en-US" altLang="zh-CN" sz="2400" b="0" dirty="0">
              <a:latin typeface="+mn-ea"/>
              <a:ea typeface="+mn-ea"/>
            </a:endParaRPr>
          </a:p>
          <a:p>
            <a:pPr marL="0" indent="720000">
              <a:lnSpc>
                <a:spcPts val="3300"/>
              </a:lnSpc>
              <a:buNone/>
            </a:pPr>
            <a:endParaRPr lang="en-US" altLang="zh-CN" sz="2400" b="0" dirty="0">
              <a:latin typeface="+mn-ea"/>
              <a:ea typeface="+mn-ea"/>
            </a:endParaRPr>
          </a:p>
          <a:p>
            <a:pPr marL="0" indent="720000">
              <a:lnSpc>
                <a:spcPts val="3300"/>
              </a:lnSpc>
              <a:buNone/>
            </a:pPr>
            <a:endParaRPr lang="en-US" altLang="zh-CN" sz="2400" b="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29</a:t>
            </a:fld>
            <a:endParaRPr lang="en-US" altLang="en-US"/>
          </a:p>
        </p:txBody>
      </p:sp>
      <p:sp>
        <p:nvSpPr>
          <p:cNvPr id="11" name="内容占位符 2">
            <a:extLst>
              <a:ext uri="{FF2B5EF4-FFF2-40B4-BE49-F238E27FC236}">
                <a16:creationId xmlns:a16="http://schemas.microsoft.com/office/drawing/2014/main" id="{733118D3-6D05-4566-9A48-71A8DEFFB277}"/>
              </a:ext>
            </a:extLst>
          </p:cNvPr>
          <p:cNvSpPr txBox="1">
            <a:spLocks/>
          </p:cNvSpPr>
          <p:nvPr/>
        </p:nvSpPr>
        <p:spPr>
          <a:xfrm>
            <a:off x="568325" y="4735879"/>
            <a:ext cx="8001000" cy="1750646"/>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endParaRPr lang="en-US" altLang="zh-CN" sz="2400" b="0" kern="0" dirty="0">
              <a:latin typeface="+mn-ea"/>
              <a:ea typeface="+mn-ea"/>
            </a:endParaRPr>
          </a:p>
        </p:txBody>
      </p:sp>
      <p:graphicFrame>
        <p:nvGraphicFramePr>
          <p:cNvPr id="2" name="表格 1">
            <a:extLst>
              <a:ext uri="{FF2B5EF4-FFF2-40B4-BE49-F238E27FC236}">
                <a16:creationId xmlns:a16="http://schemas.microsoft.com/office/drawing/2014/main" id="{80363EE7-3CA9-41BB-80F0-B217B5E23027}"/>
              </a:ext>
            </a:extLst>
          </p:cNvPr>
          <p:cNvGraphicFramePr>
            <a:graphicFrameLocks noGrp="1"/>
          </p:cNvGraphicFramePr>
          <p:nvPr>
            <p:extLst>
              <p:ext uri="{D42A27DB-BD31-4B8C-83A1-F6EECF244321}">
                <p14:modId xmlns:p14="http://schemas.microsoft.com/office/powerpoint/2010/main" val="2573135113"/>
              </p:ext>
            </p:extLst>
          </p:nvPr>
        </p:nvGraphicFramePr>
        <p:xfrm>
          <a:off x="841248" y="2436652"/>
          <a:ext cx="7728077" cy="3844864"/>
        </p:xfrm>
        <a:graphic>
          <a:graphicData uri="http://schemas.openxmlformats.org/drawingml/2006/table">
            <a:tbl>
              <a:tblPr firstRow="1" bandRow="1">
                <a:tableStyleId>{5C22544A-7EE6-4342-B048-85BDC9FD1C3A}</a:tableStyleId>
              </a:tblPr>
              <a:tblGrid>
                <a:gridCol w="3284434">
                  <a:extLst>
                    <a:ext uri="{9D8B030D-6E8A-4147-A177-3AD203B41FA5}">
                      <a16:colId xmlns:a16="http://schemas.microsoft.com/office/drawing/2014/main" val="2446561126"/>
                    </a:ext>
                  </a:extLst>
                </a:gridCol>
                <a:gridCol w="4443643">
                  <a:extLst>
                    <a:ext uri="{9D8B030D-6E8A-4147-A177-3AD203B41FA5}">
                      <a16:colId xmlns:a16="http://schemas.microsoft.com/office/drawing/2014/main" val="3398915151"/>
                    </a:ext>
                  </a:extLst>
                </a:gridCol>
              </a:tblGrid>
              <a:tr h="446468">
                <a:tc>
                  <a:txBody>
                    <a:bodyPr/>
                    <a:lstStyle/>
                    <a:p>
                      <a:pPr algn="ctr"/>
                      <a:r>
                        <a:rPr lang="zh-CN" altLang="en-US" dirty="0">
                          <a:solidFill>
                            <a:schemeClr val="bg1">
                              <a:lumMod val="95000"/>
                            </a:schemeClr>
                          </a:solidFill>
                        </a:rPr>
                        <a:t>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zh-CN" altLang="en-US" dirty="0">
                          <a:solidFill>
                            <a:schemeClr val="bg1">
                              <a:lumMod val="95000"/>
                            </a:schemeClr>
                          </a:solidFill>
                        </a:rPr>
                        <a:t>特性值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929266599"/>
                  </a:ext>
                </a:extLst>
              </a:tr>
              <a:tr h="770616">
                <a:tc>
                  <a:txBody>
                    <a:bodyPr/>
                    <a:lstStyle/>
                    <a:p>
                      <a:r>
                        <a:rPr lang="zh-CN" altLang="en-US" dirty="0"/>
                        <a:t>在</a:t>
                      </a:r>
                      <a:r>
                        <a:rPr lang="en-US" altLang="zh-CN" dirty="0" err="1"/>
                        <a:t>Ogg</a:t>
                      </a:r>
                      <a:r>
                        <a:rPr lang="zh-CN" altLang="en-US" dirty="0"/>
                        <a:t>容器中的</a:t>
                      </a:r>
                      <a:r>
                        <a:rPr lang="en-US" altLang="zh-CN" dirty="0"/>
                        <a:t>Theora</a:t>
                      </a:r>
                      <a:r>
                        <a:rPr lang="zh-CN" altLang="en-US" dirty="0"/>
                        <a:t>视频和</a:t>
                      </a:r>
                      <a:r>
                        <a:rPr lang="en-US" altLang="zh-CN" dirty="0" err="1"/>
                        <a:t>Vorbis</a:t>
                      </a:r>
                      <a:r>
                        <a:rPr lang="zh-CN" altLang="en-US" dirty="0"/>
                        <a:t>音频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t>type=“video/</a:t>
                      </a:r>
                      <a:r>
                        <a:rPr lang="en-US" altLang="zh-CN" dirty="0" err="1"/>
                        <a:t>ogg;codecs</a:t>
                      </a:r>
                      <a:r>
                        <a:rPr lang="en-US" altLang="zh-CN" dirty="0"/>
                        <a:t>=“</a:t>
                      </a:r>
                      <a:r>
                        <a:rPr lang="en-US" altLang="zh-CN" dirty="0" err="1"/>
                        <a:t>theora,vorbis</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887323"/>
                  </a:ext>
                </a:extLst>
              </a:tr>
              <a:tr h="446468">
                <a:tc>
                  <a:txBody>
                    <a:bodyPr/>
                    <a:lstStyle/>
                    <a:p>
                      <a:r>
                        <a:rPr lang="zh-CN" altLang="en-US" dirty="0"/>
                        <a:t>在</a:t>
                      </a:r>
                      <a:r>
                        <a:rPr lang="en-US" altLang="zh-CN" dirty="0" err="1"/>
                        <a:t>Ogg</a:t>
                      </a:r>
                      <a:r>
                        <a:rPr lang="zh-CN" altLang="en-US" dirty="0"/>
                        <a:t>容器中的</a:t>
                      </a:r>
                      <a:r>
                        <a:rPr lang="en-US" altLang="zh-CN" dirty="0" err="1"/>
                        <a:t>Vorbis</a:t>
                      </a:r>
                      <a:r>
                        <a:rPr lang="zh-CN" altLang="en-US" dirty="0"/>
                        <a:t>音频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type=“audio/</a:t>
                      </a:r>
                      <a:r>
                        <a:rPr lang="en-US" altLang="zh-CN" dirty="0" err="1"/>
                        <a:t>ogg;codecs</a:t>
                      </a:r>
                      <a:r>
                        <a:rPr lang="en-US" altLang="zh-CN" dirty="0"/>
                        <a:t>=“</a:t>
                      </a:r>
                      <a:r>
                        <a:rPr lang="en-US" altLang="zh-CN" dirty="0" err="1"/>
                        <a:t>vorbis</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7804960"/>
                  </a:ext>
                </a:extLst>
              </a:tr>
              <a:tr h="446468">
                <a:tc>
                  <a:txBody>
                    <a:bodyPr/>
                    <a:lstStyle/>
                    <a:p>
                      <a:r>
                        <a:rPr lang="zh-CN" altLang="en-US" dirty="0"/>
                        <a:t>在</a:t>
                      </a:r>
                      <a:r>
                        <a:rPr lang="en-US" altLang="zh-CN" dirty="0" err="1"/>
                        <a:t>Matroska</a:t>
                      </a:r>
                      <a:r>
                        <a:rPr lang="zh-CN" altLang="en-US" dirty="0"/>
                        <a:t>容器中的</a:t>
                      </a:r>
                      <a:r>
                        <a:rPr lang="en-US" altLang="zh-CN" dirty="0" err="1"/>
                        <a:t>WebM</a:t>
                      </a:r>
                      <a:r>
                        <a:rPr lang="zh-CN" altLang="en-US" dirty="0"/>
                        <a:t>视频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type=“video/</a:t>
                      </a:r>
                      <a:r>
                        <a:rPr lang="en-US" altLang="zh-CN" dirty="0" err="1"/>
                        <a:t>webm;codecs</a:t>
                      </a:r>
                      <a:r>
                        <a:rPr lang="en-US" altLang="zh-CN" dirty="0"/>
                        <a:t>=“vp8,vorbis”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880548"/>
                  </a:ext>
                </a:extLst>
              </a:tr>
              <a:tr h="770616">
                <a:tc>
                  <a:txBody>
                    <a:bodyPr/>
                    <a:lstStyle/>
                    <a:p>
                      <a:r>
                        <a:rPr lang="zh-CN" altLang="en-US" dirty="0"/>
                        <a:t>在</a:t>
                      </a:r>
                      <a:r>
                        <a:rPr lang="en-US" altLang="zh-CN" dirty="0"/>
                        <a:t>MP4</a:t>
                      </a:r>
                      <a:r>
                        <a:rPr lang="zh-CN" altLang="en-US" dirty="0"/>
                        <a:t>容器中的</a:t>
                      </a:r>
                      <a:r>
                        <a:rPr lang="en-US" altLang="zh-CN" dirty="0"/>
                        <a:t>H.264</a:t>
                      </a:r>
                      <a:r>
                        <a:rPr lang="zh-CN" altLang="en-US" dirty="0"/>
                        <a:t>视频和</a:t>
                      </a:r>
                      <a:r>
                        <a:rPr lang="en-US" altLang="zh-CN" dirty="0"/>
                        <a:t>AAC</a:t>
                      </a:r>
                      <a:r>
                        <a:rPr lang="zh-CN" altLang="en-US" dirty="0"/>
                        <a:t>音频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type=“video/mp4;codecs=“avc1.42E01E,mp4a.40.2”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870116"/>
                  </a:ext>
                </a:extLst>
              </a:tr>
              <a:tr h="770616">
                <a:tc>
                  <a:txBody>
                    <a:bodyPr/>
                    <a:lstStyle/>
                    <a:p>
                      <a:r>
                        <a:rPr lang="zh-CN" altLang="en-US" dirty="0"/>
                        <a:t>在</a:t>
                      </a:r>
                      <a:r>
                        <a:rPr lang="en-US" altLang="zh-CN" dirty="0"/>
                        <a:t>MP4</a:t>
                      </a:r>
                      <a:r>
                        <a:rPr lang="zh-CN" altLang="en-US" dirty="0"/>
                        <a:t>容器中的</a:t>
                      </a:r>
                      <a:r>
                        <a:rPr lang="en-US" altLang="zh-CN" dirty="0"/>
                        <a:t>MPEG-4</a:t>
                      </a:r>
                      <a:r>
                        <a:rPr lang="zh-CN" altLang="en-US" dirty="0"/>
                        <a:t>简单视频和简单</a:t>
                      </a:r>
                      <a:r>
                        <a:rPr lang="en-US" altLang="zh-CN" dirty="0"/>
                        <a:t>ACC</a:t>
                      </a:r>
                      <a:r>
                        <a:rPr lang="zh-CN" altLang="en-US" dirty="0"/>
                        <a:t>音频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type=“video/mp4;codecs=“mp4v.20.8,mp4a.40.2”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577321"/>
                  </a:ext>
                </a:extLst>
              </a:tr>
            </a:tbl>
          </a:graphicData>
        </a:graphic>
      </p:graphicFrame>
      <p:sp>
        <p:nvSpPr>
          <p:cNvPr id="7" name="标题 1">
            <a:extLst>
              <a:ext uri="{FF2B5EF4-FFF2-40B4-BE49-F238E27FC236}">
                <a16:creationId xmlns:a16="http://schemas.microsoft.com/office/drawing/2014/main" id="{CA1D86BE-9079-43CE-A857-9D471E2CDB31}"/>
              </a:ext>
            </a:extLst>
          </p:cNvPr>
          <p:cNvSpPr>
            <a:spLocks noGrp="1"/>
          </p:cNvSpPr>
          <p:nvPr>
            <p:ph type="title"/>
          </p:nvPr>
        </p:nvSpPr>
        <p:spPr>
          <a:xfrm>
            <a:off x="574675" y="836713"/>
            <a:ext cx="8001000" cy="825240"/>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Tree>
    <p:extLst>
      <p:ext uri="{BB962C8B-B14F-4D97-AF65-F5344CB8AC3E}">
        <p14:creationId xmlns:p14="http://schemas.microsoft.com/office/powerpoint/2010/main" val="389494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1DEDA-148D-4C78-830C-759521163F0B}"/>
              </a:ext>
            </a:extLst>
          </p:cNvPr>
          <p:cNvSpPr>
            <a:spLocks noGrp="1"/>
          </p:cNvSpPr>
          <p:nvPr>
            <p:ph type="title"/>
          </p:nvPr>
        </p:nvSpPr>
        <p:spPr/>
        <p:txBody>
          <a:bodyPr/>
          <a:lstStyle/>
          <a:p>
            <a:r>
              <a:rPr lang="en-US" altLang="zh-CN" dirty="0"/>
              <a:t>4.1 HTML5 Audio</a:t>
            </a:r>
            <a:r>
              <a:rPr lang="zh-CN" altLang="en-US" dirty="0"/>
              <a:t>和</a:t>
            </a:r>
            <a:r>
              <a:rPr lang="en-US" altLang="zh-CN" dirty="0"/>
              <a:t>Video</a:t>
            </a:r>
            <a:r>
              <a:rPr lang="zh-CN" altLang="en-US" dirty="0"/>
              <a:t>概述</a:t>
            </a:r>
          </a:p>
        </p:txBody>
      </p:sp>
      <p:sp>
        <p:nvSpPr>
          <p:cNvPr id="3" name="内容占位符 2">
            <a:extLst>
              <a:ext uri="{FF2B5EF4-FFF2-40B4-BE49-F238E27FC236}">
                <a16:creationId xmlns:a16="http://schemas.microsoft.com/office/drawing/2014/main" id="{844A89F5-D4F6-42AC-AB12-F1BE989037ED}"/>
              </a:ext>
            </a:extLst>
          </p:cNvPr>
          <p:cNvSpPr>
            <a:spLocks noGrp="1"/>
          </p:cNvSpPr>
          <p:nvPr>
            <p:ph idx="1"/>
          </p:nvPr>
        </p:nvSpPr>
        <p:spPr>
          <a:xfrm>
            <a:off x="566738" y="2284512"/>
            <a:ext cx="8292036" cy="4267200"/>
          </a:xfrm>
        </p:spPr>
        <p:txBody>
          <a:bodyPr/>
          <a:lstStyle/>
          <a:p>
            <a:r>
              <a:rPr lang="zh-CN" altLang="en-US" sz="3200" dirty="0">
                <a:latin typeface="+mn-ea"/>
                <a:ea typeface="+mn-ea"/>
              </a:rPr>
              <a:t>视频容器</a:t>
            </a:r>
            <a:endParaRPr lang="en-US" altLang="zh-CN" sz="3200" dirty="0">
              <a:latin typeface="+mn-ea"/>
              <a:ea typeface="+mn-ea"/>
            </a:endParaRPr>
          </a:p>
          <a:p>
            <a:r>
              <a:rPr lang="zh-CN" altLang="en-US" sz="3200" dirty="0">
                <a:latin typeface="+mn-ea"/>
                <a:ea typeface="+mn-ea"/>
              </a:rPr>
              <a:t>音频和视频编解码器</a:t>
            </a:r>
            <a:endParaRPr lang="en-US" altLang="zh-CN" sz="3200" dirty="0">
              <a:latin typeface="+mn-ea"/>
              <a:ea typeface="+mn-ea"/>
            </a:endParaRPr>
          </a:p>
          <a:p>
            <a:r>
              <a:rPr lang="en-US" altLang="zh-CN" sz="3200" dirty="0"/>
              <a:t>HTML5 Audio</a:t>
            </a:r>
            <a:r>
              <a:rPr lang="zh-CN" altLang="en-US" sz="3200" dirty="0">
                <a:latin typeface="+mn-ea"/>
                <a:ea typeface="+mn-ea"/>
              </a:rPr>
              <a:t>和</a:t>
            </a:r>
            <a:r>
              <a:rPr lang="en-US" altLang="zh-CN" sz="3200" dirty="0"/>
              <a:t>Video</a:t>
            </a:r>
            <a:r>
              <a:rPr lang="zh-CN" altLang="en-US" sz="3200" dirty="0">
                <a:latin typeface="+mn-ea"/>
                <a:ea typeface="+mn-ea"/>
              </a:rPr>
              <a:t>的限制</a:t>
            </a:r>
            <a:endParaRPr lang="en-US" altLang="zh-CN" sz="3200" dirty="0">
              <a:latin typeface="+mn-ea"/>
              <a:ea typeface="+mn-ea"/>
            </a:endParaRPr>
          </a:p>
          <a:p>
            <a:r>
              <a:rPr lang="en-US" altLang="zh-CN" sz="3200" dirty="0"/>
              <a:t>audio</a:t>
            </a:r>
            <a:r>
              <a:rPr lang="zh-CN" altLang="en-US" sz="3200" dirty="0">
                <a:latin typeface="+mn-ea"/>
                <a:ea typeface="+mn-ea"/>
              </a:rPr>
              <a:t>元素和</a:t>
            </a:r>
            <a:r>
              <a:rPr lang="en-US" altLang="zh-CN" sz="3200" dirty="0"/>
              <a:t>video</a:t>
            </a:r>
            <a:r>
              <a:rPr lang="zh-CN" altLang="en-US" sz="3200" dirty="0">
                <a:latin typeface="+mn-ea"/>
                <a:ea typeface="+mn-ea"/>
              </a:rPr>
              <a:t>元素的浏览器支持情况</a:t>
            </a:r>
          </a:p>
        </p:txBody>
      </p:sp>
      <p:sp>
        <p:nvSpPr>
          <p:cNvPr id="4" name="页脚占位符 3">
            <a:extLst>
              <a:ext uri="{FF2B5EF4-FFF2-40B4-BE49-F238E27FC236}">
                <a16:creationId xmlns:a16="http://schemas.microsoft.com/office/drawing/2014/main" id="{347BC7F4-0E40-4A85-A1AF-4B3119525A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9E826AB0-2236-4DFF-AE2B-EF077DBF2C26}"/>
              </a:ext>
            </a:extLst>
          </p:cNvPr>
          <p:cNvSpPr>
            <a:spLocks noGrp="1"/>
          </p:cNvSpPr>
          <p:nvPr>
            <p:ph type="sldNum" sz="quarter" idx="11"/>
          </p:nvPr>
        </p:nvSpPr>
        <p:spPr/>
        <p:txBody>
          <a:bodyPr/>
          <a:lstStyle/>
          <a:p>
            <a:fld id="{079E9EF5-4B49-4815-ADC3-746BDD0FC377}" type="slidenum">
              <a:rPr lang="en-US" altLang="en-US" smtClean="0"/>
              <a:pPr/>
              <a:t>3</a:t>
            </a:fld>
            <a:endParaRPr lang="en-US" altLang="en-US"/>
          </a:p>
        </p:txBody>
      </p:sp>
    </p:spTree>
    <p:extLst>
      <p:ext uri="{BB962C8B-B14F-4D97-AF65-F5344CB8AC3E}">
        <p14:creationId xmlns:p14="http://schemas.microsoft.com/office/powerpoint/2010/main" val="216494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30</a:t>
            </a:fld>
            <a:endParaRPr lang="en-US" altLang="en-US"/>
          </a:p>
        </p:txBody>
      </p:sp>
      <p:sp>
        <p:nvSpPr>
          <p:cNvPr id="10" name="内容占位符 2">
            <a:extLst>
              <a:ext uri="{FF2B5EF4-FFF2-40B4-BE49-F238E27FC236}">
                <a16:creationId xmlns:a16="http://schemas.microsoft.com/office/drawing/2014/main" id="{E6CDDD7F-9C42-44FD-8C78-EE180B9969EF}"/>
              </a:ext>
            </a:extLst>
          </p:cNvPr>
          <p:cNvSpPr txBox="1">
            <a:spLocks/>
          </p:cNvSpPr>
          <p:nvPr/>
        </p:nvSpPr>
        <p:spPr>
          <a:xfrm>
            <a:off x="568325" y="1615475"/>
            <a:ext cx="8001000" cy="180054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en-US" altLang="zh-CN" sz="2400" b="0" kern="0" dirty="0">
                <a:solidFill>
                  <a:srgbClr val="FF0000"/>
                </a:solidFill>
                <a:ea typeface="+mn-ea"/>
              </a:rPr>
              <a:t>3</a:t>
            </a:r>
            <a:r>
              <a:rPr lang="zh-CN" altLang="en-US" sz="2400" b="0" kern="0" dirty="0">
                <a:solidFill>
                  <a:srgbClr val="FF0000"/>
                </a:solidFill>
                <a:latin typeface="+mn-ea"/>
                <a:ea typeface="+mn-ea"/>
              </a:rPr>
              <a:t>、媒体的控制</a:t>
            </a:r>
            <a:endParaRPr lang="en-US" altLang="zh-CN" sz="2400" b="0" kern="0" dirty="0">
              <a:solidFill>
                <a:srgbClr val="FF0000"/>
              </a:solidFill>
              <a:latin typeface="+mn-ea"/>
              <a:ea typeface="+mn-ea"/>
            </a:endParaRPr>
          </a:p>
          <a:p>
            <a:pPr marL="0" indent="720000">
              <a:lnSpc>
                <a:spcPts val="3300"/>
              </a:lnSpc>
              <a:buFont typeface="Wingdings" panose="05000000000000000000" pitchFamily="2" charset="2"/>
              <a:buNone/>
            </a:pPr>
            <a:r>
              <a:rPr lang="zh-CN" altLang="en-US" sz="2400" b="0" kern="0" dirty="0">
                <a:latin typeface="+mn-ea"/>
                <a:ea typeface="+mn-ea"/>
              </a:rPr>
              <a:t>我们已经知道</a:t>
            </a:r>
            <a:r>
              <a:rPr lang="en-US" altLang="zh-CN" sz="2400" b="0" kern="0" dirty="0">
                <a:ea typeface="+mn-ea"/>
              </a:rPr>
              <a:t>controls</a:t>
            </a:r>
            <a:r>
              <a:rPr lang="zh-CN" altLang="en-US" sz="2400" b="0" kern="0" dirty="0">
                <a:latin typeface="+mn-ea"/>
                <a:ea typeface="+mn-ea"/>
              </a:rPr>
              <a:t>特性可以控制媒体的播放，如果不加这个特性，音频无法显示，视频则无法播放。此时可以在</a:t>
            </a:r>
            <a:r>
              <a:rPr lang="en-US" altLang="zh-CN" sz="2400" b="0" kern="0" dirty="0">
                <a:ea typeface="+mn-ea"/>
              </a:rPr>
              <a:t>audio</a:t>
            </a:r>
            <a:r>
              <a:rPr lang="zh-CN" altLang="en-US" sz="2400" b="0" kern="0" dirty="0">
                <a:latin typeface="+mn-ea"/>
                <a:ea typeface="+mn-ea"/>
              </a:rPr>
              <a:t>元素或</a:t>
            </a:r>
            <a:r>
              <a:rPr lang="en-US" altLang="zh-CN" sz="2400" b="0" kern="0" dirty="0">
                <a:ea typeface="+mn-ea"/>
              </a:rPr>
              <a:t>video</a:t>
            </a:r>
            <a:r>
              <a:rPr lang="zh-CN" altLang="en-US" sz="2400" b="0" kern="0" dirty="0">
                <a:latin typeface="+mn-ea"/>
                <a:ea typeface="+mn-ea"/>
              </a:rPr>
              <a:t>元素使用</a:t>
            </a:r>
            <a:r>
              <a:rPr lang="en-US" altLang="zh-CN" sz="2400" b="0" kern="0" dirty="0" err="1">
                <a:ea typeface="+mn-ea"/>
              </a:rPr>
              <a:t>autoplay</a:t>
            </a:r>
            <a:r>
              <a:rPr lang="zh-CN" altLang="en-US" sz="2400" b="0" kern="0" dirty="0">
                <a:latin typeface="+mn-ea"/>
                <a:ea typeface="+mn-ea"/>
              </a:rPr>
              <a:t>特性：</a:t>
            </a:r>
            <a:endParaRPr lang="en-US" altLang="zh-CN" sz="2400" b="0" kern="0" dirty="0">
              <a:latin typeface="+mn-ea"/>
              <a:ea typeface="+mn-ea"/>
            </a:endParaRPr>
          </a:p>
          <a:p>
            <a:pPr marL="0" indent="720000">
              <a:lnSpc>
                <a:spcPts val="3300"/>
              </a:lnSpc>
              <a:buFont typeface="Wingdings" panose="05000000000000000000" pitchFamily="2" charset="2"/>
              <a:buNone/>
            </a:pPr>
            <a:endParaRPr lang="en-US" altLang="zh-CN" sz="2400" b="0" kern="0" dirty="0">
              <a:latin typeface="+mn-ea"/>
              <a:ea typeface="+mn-ea"/>
            </a:endParaRPr>
          </a:p>
        </p:txBody>
      </p:sp>
      <p:pic>
        <p:nvPicPr>
          <p:cNvPr id="7" name="图片 6">
            <a:extLst>
              <a:ext uri="{FF2B5EF4-FFF2-40B4-BE49-F238E27FC236}">
                <a16:creationId xmlns:a16="http://schemas.microsoft.com/office/drawing/2014/main" id="{2D886C72-ECF2-4147-BA2F-E5709DB38702}"/>
              </a:ext>
            </a:extLst>
          </p:cNvPr>
          <p:cNvPicPr>
            <a:picLocks noChangeAspect="1"/>
          </p:cNvPicPr>
          <p:nvPr/>
        </p:nvPicPr>
        <p:blipFill>
          <a:blip r:embed="rId2"/>
          <a:stretch>
            <a:fillRect/>
          </a:stretch>
        </p:blipFill>
        <p:spPr>
          <a:xfrm>
            <a:off x="568325" y="3552712"/>
            <a:ext cx="8001000" cy="1468174"/>
          </a:xfrm>
          <a:prstGeom prst="rect">
            <a:avLst/>
          </a:prstGeom>
        </p:spPr>
      </p:pic>
      <p:sp>
        <p:nvSpPr>
          <p:cNvPr id="11" name="内容占位符 2">
            <a:extLst>
              <a:ext uri="{FF2B5EF4-FFF2-40B4-BE49-F238E27FC236}">
                <a16:creationId xmlns:a16="http://schemas.microsoft.com/office/drawing/2014/main" id="{D29C9D28-8151-43EB-B185-77B04100A179}"/>
              </a:ext>
            </a:extLst>
          </p:cNvPr>
          <p:cNvSpPr txBox="1">
            <a:spLocks/>
          </p:cNvSpPr>
          <p:nvPr/>
        </p:nvSpPr>
        <p:spPr>
          <a:xfrm>
            <a:off x="471343" y="5157584"/>
            <a:ext cx="8001000" cy="139362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en-US" altLang="zh-CN" sz="2400" b="0" kern="0" dirty="0" err="1">
                <a:ea typeface="+mn-ea"/>
              </a:rPr>
              <a:t>autoplay</a:t>
            </a:r>
            <a:r>
              <a:rPr lang="zh-CN" altLang="en-US" sz="2400" b="0" kern="0" dirty="0">
                <a:latin typeface="+mn-ea"/>
                <a:ea typeface="+mn-ea"/>
              </a:rPr>
              <a:t>特性支持音频和视频加载完后自动播放。因此该特性主要应用于背景音乐来控制背景氛围，另一场景是强制用户接受广告。</a:t>
            </a:r>
            <a:endParaRPr lang="en-US" altLang="zh-CN" sz="2400" b="0" kern="0" dirty="0">
              <a:latin typeface="+mn-ea"/>
              <a:ea typeface="+mn-ea"/>
            </a:endParaRPr>
          </a:p>
        </p:txBody>
      </p:sp>
      <p:sp>
        <p:nvSpPr>
          <p:cNvPr id="8" name="标题 1">
            <a:extLst>
              <a:ext uri="{FF2B5EF4-FFF2-40B4-BE49-F238E27FC236}">
                <a16:creationId xmlns:a16="http://schemas.microsoft.com/office/drawing/2014/main" id="{4C0D3182-F04B-4DBA-826D-6E5CF3EB33B5}"/>
              </a:ext>
            </a:extLst>
          </p:cNvPr>
          <p:cNvSpPr>
            <a:spLocks noGrp="1"/>
          </p:cNvSpPr>
          <p:nvPr>
            <p:ph type="title"/>
          </p:nvPr>
        </p:nvSpPr>
        <p:spPr>
          <a:xfrm>
            <a:off x="574675" y="836713"/>
            <a:ext cx="8001000" cy="825240"/>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Tree>
    <p:extLst>
      <p:ext uri="{BB962C8B-B14F-4D97-AF65-F5344CB8AC3E}">
        <p14:creationId xmlns:p14="http://schemas.microsoft.com/office/powerpoint/2010/main" val="13205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31</a:t>
            </a:fld>
            <a:endParaRPr lang="en-US" altLang="en-US"/>
          </a:p>
        </p:txBody>
      </p:sp>
      <p:sp>
        <p:nvSpPr>
          <p:cNvPr id="10" name="内容占位符 2">
            <a:extLst>
              <a:ext uri="{FF2B5EF4-FFF2-40B4-BE49-F238E27FC236}">
                <a16:creationId xmlns:a16="http://schemas.microsoft.com/office/drawing/2014/main" id="{E6CDDD7F-9C42-44FD-8C78-EE180B9969EF}"/>
              </a:ext>
            </a:extLst>
          </p:cNvPr>
          <p:cNvSpPr txBox="1">
            <a:spLocks/>
          </p:cNvSpPr>
          <p:nvPr/>
        </p:nvSpPr>
        <p:spPr>
          <a:xfrm>
            <a:off x="568325" y="1741311"/>
            <a:ext cx="8001000" cy="128095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有时内置的控件不适应用户界面的布局，我们可以借助一些内置的</a:t>
            </a:r>
            <a:r>
              <a:rPr lang="en-US" altLang="zh-CN" sz="2400" b="0" kern="0" dirty="0">
                <a:ea typeface="+mn-ea"/>
              </a:rPr>
              <a:t>JavaScript</a:t>
            </a:r>
            <a:r>
              <a:rPr lang="zh-CN" altLang="en-US" sz="2400" b="0" kern="0" dirty="0">
                <a:latin typeface="+mn-ea"/>
                <a:ea typeface="+mn-ea"/>
              </a:rPr>
              <a:t>函数和特性来控制视频或音频文件。具体示例见下一节。</a:t>
            </a:r>
            <a:endParaRPr lang="en-US" altLang="zh-CN" sz="2400" b="0" kern="0" dirty="0">
              <a:latin typeface="+mn-ea"/>
              <a:ea typeface="+mn-ea"/>
            </a:endParaRPr>
          </a:p>
        </p:txBody>
      </p:sp>
      <p:sp>
        <p:nvSpPr>
          <p:cNvPr id="11" name="内容占位符 2">
            <a:extLst>
              <a:ext uri="{FF2B5EF4-FFF2-40B4-BE49-F238E27FC236}">
                <a16:creationId xmlns:a16="http://schemas.microsoft.com/office/drawing/2014/main" id="{D29C9D28-8151-43EB-B185-77B04100A179}"/>
              </a:ext>
            </a:extLst>
          </p:cNvPr>
          <p:cNvSpPr txBox="1">
            <a:spLocks/>
          </p:cNvSpPr>
          <p:nvPr/>
        </p:nvSpPr>
        <p:spPr>
          <a:xfrm>
            <a:off x="2007404" y="3041621"/>
            <a:ext cx="4910406" cy="51210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gn="ctr">
              <a:lnSpc>
                <a:spcPts val="3300"/>
              </a:lnSpc>
              <a:buFont typeface="Wingdings" panose="05000000000000000000" pitchFamily="2" charset="2"/>
              <a:buNone/>
            </a:pPr>
            <a:r>
              <a:rPr lang="zh-CN" altLang="en-US" sz="2400" b="0" kern="0" dirty="0">
                <a:solidFill>
                  <a:schemeClr val="tx1">
                    <a:lumMod val="85000"/>
                    <a:lumOff val="15000"/>
                  </a:schemeClr>
                </a:solidFill>
                <a:latin typeface="+mn-ea"/>
                <a:ea typeface="+mn-ea"/>
              </a:rPr>
              <a:t>表 常用的控制函数</a:t>
            </a:r>
            <a:endParaRPr lang="en-US" altLang="zh-CN" sz="2400" b="0" kern="0" dirty="0">
              <a:solidFill>
                <a:schemeClr val="tx1">
                  <a:lumMod val="85000"/>
                  <a:lumOff val="15000"/>
                </a:schemeClr>
              </a:solidFill>
              <a:latin typeface="+mn-ea"/>
              <a:ea typeface="+mn-ea"/>
            </a:endParaRPr>
          </a:p>
        </p:txBody>
      </p:sp>
      <p:graphicFrame>
        <p:nvGraphicFramePr>
          <p:cNvPr id="3" name="表格 2">
            <a:extLst>
              <a:ext uri="{FF2B5EF4-FFF2-40B4-BE49-F238E27FC236}">
                <a16:creationId xmlns:a16="http://schemas.microsoft.com/office/drawing/2014/main" id="{7FD0538E-3B94-42B4-B2CE-FEB7C9510B95}"/>
              </a:ext>
            </a:extLst>
          </p:cNvPr>
          <p:cNvGraphicFramePr>
            <a:graphicFrameLocks noGrp="1"/>
          </p:cNvGraphicFramePr>
          <p:nvPr>
            <p:extLst>
              <p:ext uri="{D42A27DB-BD31-4B8C-83A1-F6EECF244321}">
                <p14:modId xmlns:p14="http://schemas.microsoft.com/office/powerpoint/2010/main" val="3103977034"/>
              </p:ext>
            </p:extLst>
          </p:nvPr>
        </p:nvGraphicFramePr>
        <p:xfrm>
          <a:off x="1414607" y="3573076"/>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23934963"/>
                    </a:ext>
                  </a:extLst>
                </a:gridCol>
                <a:gridCol w="3048000">
                  <a:extLst>
                    <a:ext uri="{9D8B030D-6E8A-4147-A177-3AD203B41FA5}">
                      <a16:colId xmlns:a16="http://schemas.microsoft.com/office/drawing/2014/main" val="2973827847"/>
                    </a:ext>
                  </a:extLst>
                </a:gridCol>
              </a:tblGrid>
              <a:tr h="370840">
                <a:tc>
                  <a:txBody>
                    <a:bodyPr/>
                    <a:lstStyle/>
                    <a:p>
                      <a:pPr algn="ctr"/>
                      <a:r>
                        <a:rPr lang="zh-CN" altLang="en-US" dirty="0"/>
                        <a:t>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zh-CN" altLang="en-US" dirty="0"/>
                        <a:t>动作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737623056"/>
                  </a:ext>
                </a:extLst>
              </a:tr>
              <a:tr h="370840">
                <a:tc>
                  <a:txBody>
                    <a:bodyPr/>
                    <a:lstStyle/>
                    <a:p>
                      <a:pPr algn="ctr"/>
                      <a:r>
                        <a:rPr lang="en-US" altLang="zh-CN" dirty="0">
                          <a:latin typeface="+mn-lt"/>
                        </a:rPr>
                        <a:t>load()</a:t>
                      </a:r>
                      <a:endParaRPr lang="zh-CN" alt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在播放前预加载资源文件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972724"/>
                  </a:ext>
                </a:extLst>
              </a:tr>
              <a:tr h="370840">
                <a:tc>
                  <a:txBody>
                    <a:bodyPr/>
                    <a:lstStyle/>
                    <a:p>
                      <a:pPr algn="ctr"/>
                      <a:r>
                        <a:rPr lang="en-US" altLang="zh-CN" dirty="0">
                          <a:latin typeface="+mn-lt"/>
                        </a:rPr>
                        <a:t>play()</a:t>
                      </a:r>
                      <a:endParaRPr lang="zh-CN" alt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加载并播放视频</a:t>
                      </a:r>
                      <a:r>
                        <a:rPr lang="en-US" altLang="zh-CN" dirty="0"/>
                        <a:t>/</a:t>
                      </a:r>
                      <a:r>
                        <a:rPr lang="zh-CN" altLang="en-US" dirty="0"/>
                        <a:t>音频文件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7765794"/>
                  </a:ext>
                </a:extLst>
              </a:tr>
              <a:tr h="370840">
                <a:tc>
                  <a:txBody>
                    <a:bodyPr/>
                    <a:lstStyle/>
                    <a:p>
                      <a:pPr algn="ctr"/>
                      <a:r>
                        <a:rPr lang="en-US" altLang="zh-CN" dirty="0">
                          <a:latin typeface="+mn-lt"/>
                        </a:rPr>
                        <a:t>pause()</a:t>
                      </a:r>
                      <a:endParaRPr lang="zh-CN" alt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暂停处于播放的资源文件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2573741"/>
                  </a:ext>
                </a:extLst>
              </a:tr>
            </a:tbl>
          </a:graphicData>
        </a:graphic>
      </p:graphicFrame>
      <p:sp>
        <p:nvSpPr>
          <p:cNvPr id="9" name="内容占位符 2">
            <a:extLst>
              <a:ext uri="{FF2B5EF4-FFF2-40B4-BE49-F238E27FC236}">
                <a16:creationId xmlns:a16="http://schemas.microsoft.com/office/drawing/2014/main" id="{9EC7D55F-67B7-4CB6-8B15-A7BC50CAB7D0}"/>
              </a:ext>
            </a:extLst>
          </p:cNvPr>
          <p:cNvSpPr txBox="1">
            <a:spLocks/>
          </p:cNvSpPr>
          <p:nvPr/>
        </p:nvSpPr>
        <p:spPr>
          <a:xfrm>
            <a:off x="680731" y="5403486"/>
            <a:ext cx="8001000" cy="99731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None/>
            </a:pPr>
            <a:r>
              <a:rPr lang="zh-CN" altLang="en-US" sz="2400" b="0" kern="0" dirty="0">
                <a:latin typeface="+mn-ea"/>
                <a:ea typeface="+mn-ea"/>
              </a:rPr>
              <a:t>当然，能控制媒体播放的函数和特性还有很多，深入学习可以参考</a:t>
            </a:r>
            <a:r>
              <a:rPr lang="en-US" altLang="zh-CN" sz="2400" b="0" kern="0" dirty="0">
                <a:ea typeface="+mn-ea"/>
                <a:hlinkClick r:id="rId2"/>
              </a:rPr>
              <a:t>https://www.w3school.com.cn/</a:t>
            </a:r>
            <a:r>
              <a:rPr lang="zh-CN" altLang="en-US" sz="2400" b="0" kern="0" dirty="0">
                <a:latin typeface="+mn-ea"/>
                <a:ea typeface="+mn-ea"/>
              </a:rPr>
              <a:t>。</a:t>
            </a:r>
            <a:endParaRPr lang="en-US" altLang="zh-CN" sz="2400" b="0" kern="0" dirty="0">
              <a:latin typeface="+mn-ea"/>
              <a:ea typeface="+mn-ea"/>
            </a:endParaRPr>
          </a:p>
        </p:txBody>
      </p:sp>
      <p:sp>
        <p:nvSpPr>
          <p:cNvPr id="8" name="标题 1">
            <a:extLst>
              <a:ext uri="{FF2B5EF4-FFF2-40B4-BE49-F238E27FC236}">
                <a16:creationId xmlns:a16="http://schemas.microsoft.com/office/drawing/2014/main" id="{759050F0-3BF0-479F-8E8E-D493CA7F0DD4}"/>
              </a:ext>
            </a:extLst>
          </p:cNvPr>
          <p:cNvSpPr>
            <a:spLocks noGrp="1"/>
          </p:cNvSpPr>
          <p:nvPr>
            <p:ph type="title"/>
          </p:nvPr>
        </p:nvSpPr>
        <p:spPr>
          <a:xfrm>
            <a:off x="574675" y="836713"/>
            <a:ext cx="8001000" cy="825240"/>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理解媒体元素</a:t>
            </a:r>
            <a:endParaRPr lang="en-US" altLang="zh-CN" dirty="0">
              <a:solidFill>
                <a:schemeClr val="tx1"/>
              </a:solidFill>
              <a:latin typeface="+mn-lt"/>
            </a:endParaRPr>
          </a:p>
        </p:txBody>
      </p:sp>
    </p:spTree>
    <p:extLst>
      <p:ext uri="{BB962C8B-B14F-4D97-AF65-F5344CB8AC3E}">
        <p14:creationId xmlns:p14="http://schemas.microsoft.com/office/powerpoint/2010/main" val="4251769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audio</a:t>
            </a:r>
            <a:r>
              <a:rPr lang="zh-CN" altLang="en-US" dirty="0">
                <a:solidFill>
                  <a:schemeClr val="tx1"/>
                </a:solidFill>
                <a:latin typeface="+mn-lt"/>
              </a:rPr>
              <a:t>元素</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2107200"/>
            <a:ext cx="8001000" cy="3962993"/>
          </a:xfrm>
        </p:spPr>
        <p:txBody>
          <a:bodyPr/>
          <a:lstStyle/>
          <a:p>
            <a:pPr marL="0" lvl="0" indent="720000">
              <a:lnSpc>
                <a:spcPts val="3300"/>
              </a:lnSpc>
              <a:buClr>
                <a:srgbClr val="CC0000"/>
              </a:buClr>
              <a:buNone/>
            </a:pPr>
            <a:r>
              <a:rPr lang="zh-CN" altLang="en-US" sz="2400" b="0" dirty="0">
                <a:latin typeface="+mn-ea"/>
                <a:ea typeface="+mn-ea"/>
              </a:rPr>
              <a:t>利用上述</a:t>
            </a:r>
            <a:r>
              <a:rPr lang="en-US" altLang="zh-CN" sz="2400" b="0" dirty="0">
                <a:ea typeface="+mn-ea"/>
              </a:rPr>
              <a:t>audio</a:t>
            </a:r>
            <a:r>
              <a:rPr lang="zh-CN" altLang="en-US" sz="2400" b="0" dirty="0">
                <a:latin typeface="+mn-ea"/>
                <a:ea typeface="+mn-ea"/>
              </a:rPr>
              <a:t>元素所能提供的功能，则可以利用脚本开控制</a:t>
            </a:r>
            <a:r>
              <a:rPr lang="en-US" altLang="zh-CN" sz="2400" b="0" dirty="0">
                <a:ea typeface="+mn-ea"/>
              </a:rPr>
              <a:t>audio</a:t>
            </a:r>
            <a:r>
              <a:rPr lang="zh-CN" altLang="en-US" sz="2400" b="0" dirty="0">
                <a:latin typeface="+mn-ea"/>
                <a:ea typeface="+mn-ea"/>
              </a:rPr>
              <a:t>元素。</a:t>
            </a:r>
            <a:endParaRPr lang="en-US" altLang="zh-CN" sz="2400" b="0" dirty="0">
              <a:latin typeface="+mn-ea"/>
              <a:ea typeface="+mn-ea"/>
            </a:endParaRPr>
          </a:p>
          <a:p>
            <a:pPr marL="0" lvl="0" indent="720000">
              <a:lnSpc>
                <a:spcPts val="3300"/>
              </a:lnSpc>
              <a:buClr>
                <a:srgbClr val="CC0000"/>
              </a:buClr>
              <a:buNone/>
            </a:pPr>
            <a:r>
              <a:rPr lang="en-US" altLang="zh-CN" sz="2400" b="0" dirty="0">
                <a:solidFill>
                  <a:srgbClr val="000000"/>
                </a:solidFill>
                <a:cs typeface="+mn-cs"/>
              </a:rPr>
              <a:t>audio</a:t>
            </a:r>
            <a:r>
              <a:rPr lang="zh-CN" altLang="en-US" sz="2400" b="0" dirty="0">
                <a:solidFill>
                  <a:srgbClr val="000000"/>
                </a:solidFill>
                <a:latin typeface="宋体"/>
                <a:cs typeface="+mn-cs"/>
              </a:rPr>
              <a:t>元素会为页面提供播放控件，在实际的开发过程中，这些控件与我们的</a:t>
            </a:r>
            <a:r>
              <a:rPr lang="en-US" altLang="zh-CN" sz="2400" b="0" dirty="0">
                <a:solidFill>
                  <a:srgbClr val="000000"/>
                </a:solidFill>
                <a:latin typeface="宋体"/>
                <a:cs typeface="+mn-cs"/>
              </a:rPr>
              <a:t>UI</a:t>
            </a:r>
            <a:r>
              <a:rPr lang="zh-CN" altLang="en-US" sz="2400" b="0" dirty="0">
                <a:solidFill>
                  <a:srgbClr val="000000"/>
                </a:solidFill>
                <a:latin typeface="宋体"/>
                <a:cs typeface="+mn-cs"/>
              </a:rPr>
              <a:t>设计的冲突时有发生。因此常常会将默认</a:t>
            </a:r>
            <a:r>
              <a:rPr lang="zh-CN" altLang="en-US" sz="2400" dirty="0">
                <a:solidFill>
                  <a:srgbClr val="000000"/>
                </a:solidFill>
                <a:latin typeface="宋体"/>
                <a:cs typeface="+mn-cs"/>
              </a:rPr>
              <a:t>控件隐藏</a:t>
            </a:r>
            <a:r>
              <a:rPr lang="zh-CN" altLang="en-US" sz="2400" b="0" dirty="0">
                <a:solidFill>
                  <a:srgbClr val="000000"/>
                </a:solidFill>
                <a:latin typeface="宋体"/>
                <a:cs typeface="+mn-cs"/>
              </a:rPr>
              <a:t>。</a:t>
            </a:r>
            <a:endParaRPr lang="en-US" altLang="zh-CN" sz="2400" b="0" dirty="0">
              <a:solidFill>
                <a:srgbClr val="000000"/>
              </a:solidFill>
              <a:latin typeface="宋体"/>
              <a:cs typeface="+mn-cs"/>
            </a:endParaRPr>
          </a:p>
          <a:p>
            <a:pPr marL="0" lvl="0" indent="720000">
              <a:lnSpc>
                <a:spcPts val="3300"/>
              </a:lnSpc>
              <a:buClr>
                <a:srgbClr val="CC0000"/>
              </a:buClr>
              <a:buNone/>
            </a:pPr>
            <a:r>
              <a:rPr lang="zh-CN" altLang="en-US" sz="2400" b="0" dirty="0">
                <a:solidFill>
                  <a:srgbClr val="000000"/>
                </a:solidFill>
                <a:latin typeface="宋体"/>
                <a:cs typeface="+mn-cs"/>
              </a:rPr>
              <a:t>下面示例隐藏了用户控制界面和自动播放（即不设置</a:t>
            </a:r>
            <a:r>
              <a:rPr lang="en-US" altLang="zh-CN" sz="2400" b="0" dirty="0">
                <a:solidFill>
                  <a:srgbClr val="000000"/>
                </a:solidFill>
                <a:cs typeface="+mn-cs"/>
              </a:rPr>
              <a:t>controls</a:t>
            </a:r>
            <a:r>
              <a:rPr lang="zh-CN" altLang="en-US" sz="2400" b="0" dirty="0">
                <a:solidFill>
                  <a:srgbClr val="000000"/>
                </a:solidFill>
                <a:latin typeface="宋体"/>
                <a:cs typeface="+mn-cs"/>
              </a:rPr>
              <a:t>特性或将其设置为</a:t>
            </a:r>
            <a:r>
              <a:rPr lang="en-US" altLang="zh-CN" sz="2400" b="0" dirty="0">
                <a:solidFill>
                  <a:srgbClr val="000000"/>
                </a:solidFill>
                <a:cs typeface="+mn-cs"/>
              </a:rPr>
              <a:t>false</a:t>
            </a:r>
            <a:r>
              <a:rPr lang="zh-CN" altLang="en-US" sz="2400" b="0" dirty="0">
                <a:solidFill>
                  <a:srgbClr val="000000"/>
                </a:solidFill>
                <a:latin typeface="宋体"/>
                <a:cs typeface="+mn-cs"/>
              </a:rPr>
              <a:t>），而是利用功能按钮以脚本方式实现对音频的控制</a:t>
            </a:r>
            <a:r>
              <a:rPr lang="zh-CN" altLang="en-US" sz="2400" b="0" dirty="0">
                <a:solidFill>
                  <a:srgbClr val="000000"/>
                </a:solidFill>
                <a:latin typeface="宋体"/>
                <a:ea typeface="宋体"/>
                <a:cs typeface="+mn-cs"/>
              </a:rPr>
              <a:t>。</a:t>
            </a:r>
            <a:endParaRPr lang="zh-CN" altLang="en-US" sz="2400" b="0" dirty="0">
              <a:solidFill>
                <a:srgbClr val="000000"/>
              </a:solidFill>
              <a:latin typeface="宋体"/>
              <a:cs typeface="+mn-cs"/>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32</a:t>
            </a:fld>
            <a:endParaRPr lang="en-US" altLang="en-US"/>
          </a:p>
        </p:txBody>
      </p:sp>
      <p:sp>
        <p:nvSpPr>
          <p:cNvPr id="10" name="内容占位符 2">
            <a:extLst>
              <a:ext uri="{FF2B5EF4-FFF2-40B4-BE49-F238E27FC236}">
                <a16:creationId xmlns:a16="http://schemas.microsoft.com/office/drawing/2014/main" id="{17EB854E-D9C0-475A-A7C8-5D0E1DC46F29}"/>
              </a:ext>
            </a:extLst>
          </p:cNvPr>
          <p:cNvSpPr txBox="1">
            <a:spLocks/>
          </p:cNvSpPr>
          <p:nvPr/>
        </p:nvSpPr>
        <p:spPr>
          <a:xfrm>
            <a:off x="565248" y="2469824"/>
            <a:ext cx="8001000" cy="107666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endParaRPr lang="en-US" altLang="zh-CN" sz="2400" b="0" kern="0" dirty="0">
              <a:latin typeface="+mn-ea"/>
              <a:ea typeface="+mn-ea"/>
            </a:endParaRPr>
          </a:p>
        </p:txBody>
      </p:sp>
    </p:spTree>
    <p:extLst>
      <p:ext uri="{BB962C8B-B14F-4D97-AF65-F5344CB8AC3E}">
        <p14:creationId xmlns:p14="http://schemas.microsoft.com/office/powerpoint/2010/main" val="1032878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33</a:t>
            </a:fld>
            <a:endParaRPr lang="en-US" altLang="en-US"/>
          </a:p>
        </p:txBody>
      </p:sp>
      <p:pic>
        <p:nvPicPr>
          <p:cNvPr id="14" name="图片 13">
            <a:extLst>
              <a:ext uri="{FF2B5EF4-FFF2-40B4-BE49-F238E27FC236}">
                <a16:creationId xmlns:a16="http://schemas.microsoft.com/office/drawing/2014/main" id="{3599475E-DAC4-429E-8F23-5E3838FB44A7}"/>
              </a:ext>
            </a:extLst>
          </p:cNvPr>
          <p:cNvPicPr>
            <a:picLocks noChangeAspect="1"/>
          </p:cNvPicPr>
          <p:nvPr/>
        </p:nvPicPr>
        <p:blipFill rotWithShape="1">
          <a:blip r:embed="rId2"/>
          <a:srcRect l="1787" t="-1" r="34278" b="33775"/>
          <a:stretch/>
        </p:blipFill>
        <p:spPr>
          <a:xfrm>
            <a:off x="6288301" y="4013408"/>
            <a:ext cx="2738254" cy="2384151"/>
          </a:xfrm>
          <a:prstGeom prst="rect">
            <a:avLst/>
          </a:prstGeom>
          <a:ln>
            <a:solidFill>
              <a:schemeClr val="tx1">
                <a:lumMod val="85000"/>
                <a:lumOff val="15000"/>
              </a:schemeClr>
            </a:solidFill>
          </a:ln>
        </p:spPr>
      </p:pic>
      <p:sp>
        <p:nvSpPr>
          <p:cNvPr id="15" name="内容占位符 2">
            <a:extLst>
              <a:ext uri="{FF2B5EF4-FFF2-40B4-BE49-F238E27FC236}">
                <a16:creationId xmlns:a16="http://schemas.microsoft.com/office/drawing/2014/main" id="{06D921D7-2D42-473A-A860-680041BDF2DB}"/>
              </a:ext>
            </a:extLst>
          </p:cNvPr>
          <p:cNvSpPr txBox="1">
            <a:spLocks/>
          </p:cNvSpPr>
          <p:nvPr/>
        </p:nvSpPr>
        <p:spPr>
          <a:xfrm>
            <a:off x="115840" y="757783"/>
            <a:ext cx="1203913" cy="49824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latin typeface="+mn-ea"/>
                <a:ea typeface="+mn-ea"/>
              </a:rPr>
              <a:t>代码：</a:t>
            </a:r>
            <a:endParaRPr lang="en-US" altLang="zh-CN" sz="2400" b="0" kern="0" dirty="0">
              <a:latin typeface="+mn-ea"/>
              <a:ea typeface="+mn-ea"/>
            </a:endParaRPr>
          </a:p>
        </p:txBody>
      </p:sp>
      <p:pic>
        <p:nvPicPr>
          <p:cNvPr id="2" name="图片 1">
            <a:extLst>
              <a:ext uri="{FF2B5EF4-FFF2-40B4-BE49-F238E27FC236}">
                <a16:creationId xmlns:a16="http://schemas.microsoft.com/office/drawing/2014/main" id="{60060B5C-3069-4C0B-89A3-C5ED507F4808}"/>
              </a:ext>
            </a:extLst>
          </p:cNvPr>
          <p:cNvPicPr>
            <a:picLocks noChangeAspect="1"/>
          </p:cNvPicPr>
          <p:nvPr/>
        </p:nvPicPr>
        <p:blipFill>
          <a:blip r:embed="rId3"/>
          <a:stretch>
            <a:fillRect/>
          </a:stretch>
        </p:blipFill>
        <p:spPr>
          <a:xfrm>
            <a:off x="1029077" y="826498"/>
            <a:ext cx="5168522" cy="5774327"/>
          </a:xfrm>
          <a:prstGeom prst="rect">
            <a:avLst/>
          </a:prstGeom>
        </p:spPr>
      </p:pic>
      <p:sp>
        <p:nvSpPr>
          <p:cNvPr id="9" name="内容占位符 2">
            <a:extLst>
              <a:ext uri="{FF2B5EF4-FFF2-40B4-BE49-F238E27FC236}">
                <a16:creationId xmlns:a16="http://schemas.microsoft.com/office/drawing/2014/main" id="{4897E656-9432-4F6C-BF77-7100DE853744}"/>
              </a:ext>
            </a:extLst>
          </p:cNvPr>
          <p:cNvSpPr txBox="1">
            <a:spLocks/>
          </p:cNvSpPr>
          <p:nvPr/>
        </p:nvSpPr>
        <p:spPr>
          <a:xfrm>
            <a:off x="6288301" y="3311894"/>
            <a:ext cx="1826622" cy="49824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latin typeface="+mn-ea"/>
                <a:ea typeface="+mn-ea"/>
              </a:rPr>
              <a:t>运行结果：</a:t>
            </a:r>
            <a:endParaRPr lang="en-US" altLang="zh-CN" sz="2400" b="0" kern="0" dirty="0">
              <a:latin typeface="+mn-ea"/>
              <a:ea typeface="+mn-ea"/>
            </a:endParaRPr>
          </a:p>
        </p:txBody>
      </p:sp>
    </p:spTree>
    <p:extLst>
      <p:ext uri="{BB962C8B-B14F-4D97-AF65-F5344CB8AC3E}">
        <p14:creationId xmlns:p14="http://schemas.microsoft.com/office/powerpoint/2010/main" val="338598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34</a:t>
            </a:fld>
            <a:endParaRPr lang="en-US" altLang="en-US"/>
          </a:p>
        </p:txBody>
      </p:sp>
      <p:sp>
        <p:nvSpPr>
          <p:cNvPr id="12" name="内容占位符 2">
            <a:extLst>
              <a:ext uri="{FF2B5EF4-FFF2-40B4-BE49-F238E27FC236}">
                <a16:creationId xmlns:a16="http://schemas.microsoft.com/office/drawing/2014/main" id="{F1DCEC16-F375-4E3A-A4B4-94BEA862E6E5}"/>
              </a:ext>
            </a:extLst>
          </p:cNvPr>
          <p:cNvSpPr txBox="1">
            <a:spLocks/>
          </p:cNvSpPr>
          <p:nvPr/>
        </p:nvSpPr>
        <p:spPr>
          <a:xfrm>
            <a:off x="409807" y="1467524"/>
            <a:ext cx="8001000" cy="93199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按钮初始化提示用户单击播放音频，每次单击都会出发</a:t>
            </a:r>
            <a:r>
              <a:rPr lang="en-US" altLang="zh-CN" sz="2400" b="0" kern="0" dirty="0" err="1">
                <a:ea typeface="+mn-ea"/>
              </a:rPr>
              <a:t>toggleSound</a:t>
            </a:r>
            <a:r>
              <a:rPr lang="en-US" altLang="zh-CN" sz="2400" b="0" kern="0" dirty="0">
                <a:ea typeface="+mn-ea"/>
              </a:rPr>
              <a:t>()</a:t>
            </a:r>
            <a:r>
              <a:rPr lang="zh-CN" altLang="en-US" sz="2400" b="0" kern="0" dirty="0">
                <a:latin typeface="+mn-ea"/>
                <a:ea typeface="+mn-ea"/>
              </a:rPr>
              <a:t>函数。</a:t>
            </a:r>
            <a:endParaRPr lang="en-US" altLang="zh-CN" sz="2400" b="0" kern="0" dirty="0">
              <a:latin typeface="+mn-ea"/>
              <a:ea typeface="+mn-ea"/>
            </a:endParaRPr>
          </a:p>
        </p:txBody>
      </p:sp>
      <p:pic>
        <p:nvPicPr>
          <p:cNvPr id="2" name="图片 1">
            <a:extLst>
              <a:ext uri="{FF2B5EF4-FFF2-40B4-BE49-F238E27FC236}">
                <a16:creationId xmlns:a16="http://schemas.microsoft.com/office/drawing/2014/main" id="{BE4FF5CB-4E53-4924-8548-3E21B8C6D266}"/>
              </a:ext>
            </a:extLst>
          </p:cNvPr>
          <p:cNvPicPr>
            <a:picLocks noChangeAspect="1"/>
          </p:cNvPicPr>
          <p:nvPr/>
        </p:nvPicPr>
        <p:blipFill>
          <a:blip r:embed="rId2"/>
          <a:stretch>
            <a:fillRect/>
          </a:stretch>
        </p:blipFill>
        <p:spPr>
          <a:xfrm>
            <a:off x="1286497" y="804661"/>
            <a:ext cx="6247619" cy="571429"/>
          </a:xfrm>
          <a:prstGeom prst="rect">
            <a:avLst/>
          </a:prstGeom>
        </p:spPr>
      </p:pic>
      <p:pic>
        <p:nvPicPr>
          <p:cNvPr id="3" name="图片 2">
            <a:extLst>
              <a:ext uri="{FF2B5EF4-FFF2-40B4-BE49-F238E27FC236}">
                <a16:creationId xmlns:a16="http://schemas.microsoft.com/office/drawing/2014/main" id="{689ADB09-1EB3-4BF9-9565-80D673346606}"/>
              </a:ext>
            </a:extLst>
          </p:cNvPr>
          <p:cNvPicPr>
            <a:picLocks noChangeAspect="1"/>
          </p:cNvPicPr>
          <p:nvPr/>
        </p:nvPicPr>
        <p:blipFill>
          <a:blip r:embed="rId3"/>
          <a:stretch>
            <a:fillRect/>
          </a:stretch>
        </p:blipFill>
        <p:spPr>
          <a:xfrm>
            <a:off x="1379327" y="2404008"/>
            <a:ext cx="6061958" cy="789495"/>
          </a:xfrm>
          <a:prstGeom prst="rect">
            <a:avLst/>
          </a:prstGeom>
        </p:spPr>
      </p:pic>
      <p:sp>
        <p:nvSpPr>
          <p:cNvPr id="10" name="内容占位符 2">
            <a:extLst>
              <a:ext uri="{FF2B5EF4-FFF2-40B4-BE49-F238E27FC236}">
                <a16:creationId xmlns:a16="http://schemas.microsoft.com/office/drawing/2014/main" id="{53851E42-F549-4992-A7F8-4A5C4BFAB503}"/>
              </a:ext>
            </a:extLst>
          </p:cNvPr>
          <p:cNvSpPr txBox="1">
            <a:spLocks/>
          </p:cNvSpPr>
          <p:nvPr/>
        </p:nvSpPr>
        <p:spPr>
          <a:xfrm>
            <a:off x="409807" y="3300406"/>
            <a:ext cx="8001000" cy="57300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分别通过的</a:t>
            </a:r>
            <a:r>
              <a:rPr lang="en-US" altLang="zh-CN" sz="2400" b="0" kern="0" dirty="0">
                <a:ea typeface="+mn-ea"/>
              </a:rPr>
              <a:t>id</a:t>
            </a:r>
            <a:r>
              <a:rPr lang="zh-CN" altLang="en-US" sz="2400" b="0" kern="0" dirty="0">
                <a:latin typeface="+mn-ea"/>
                <a:ea typeface="+mn-ea"/>
              </a:rPr>
              <a:t>获取元素。</a:t>
            </a:r>
            <a:endParaRPr lang="en-US" altLang="zh-CN" sz="2400" b="0" kern="0" dirty="0">
              <a:latin typeface="+mn-ea"/>
              <a:ea typeface="+mn-ea"/>
            </a:endParaRPr>
          </a:p>
        </p:txBody>
      </p:sp>
      <p:pic>
        <p:nvPicPr>
          <p:cNvPr id="6" name="图片 5">
            <a:extLst>
              <a:ext uri="{FF2B5EF4-FFF2-40B4-BE49-F238E27FC236}">
                <a16:creationId xmlns:a16="http://schemas.microsoft.com/office/drawing/2014/main" id="{5ABF325E-1347-46F5-A3F2-424B68F26918}"/>
              </a:ext>
            </a:extLst>
          </p:cNvPr>
          <p:cNvPicPr>
            <a:picLocks noChangeAspect="1"/>
          </p:cNvPicPr>
          <p:nvPr/>
        </p:nvPicPr>
        <p:blipFill>
          <a:blip r:embed="rId4"/>
          <a:stretch>
            <a:fillRect/>
          </a:stretch>
        </p:blipFill>
        <p:spPr>
          <a:xfrm>
            <a:off x="1254335" y="3855978"/>
            <a:ext cx="3371429" cy="1238095"/>
          </a:xfrm>
          <a:prstGeom prst="rect">
            <a:avLst/>
          </a:prstGeom>
        </p:spPr>
      </p:pic>
      <p:sp>
        <p:nvSpPr>
          <p:cNvPr id="16" name="内容占位符 2">
            <a:extLst>
              <a:ext uri="{FF2B5EF4-FFF2-40B4-BE49-F238E27FC236}">
                <a16:creationId xmlns:a16="http://schemas.microsoft.com/office/drawing/2014/main" id="{2E9E11F8-321A-47B3-9C8C-B6229E4B483F}"/>
              </a:ext>
            </a:extLst>
          </p:cNvPr>
          <p:cNvSpPr txBox="1">
            <a:spLocks/>
          </p:cNvSpPr>
          <p:nvPr/>
        </p:nvSpPr>
        <p:spPr>
          <a:xfrm>
            <a:off x="409807" y="5226814"/>
            <a:ext cx="8001000" cy="123809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利用</a:t>
            </a:r>
            <a:r>
              <a:rPr lang="en-US" altLang="zh-CN" sz="2400" b="0" kern="0" dirty="0">
                <a:ea typeface="+mn-ea"/>
              </a:rPr>
              <a:t>paused</a:t>
            </a:r>
            <a:r>
              <a:rPr lang="zh-CN" altLang="en-US" sz="2400" b="0" kern="0" dirty="0">
                <a:latin typeface="+mn-ea"/>
                <a:ea typeface="+mn-ea"/>
              </a:rPr>
              <a:t>特性，可以检测用户是否已经暂停播放，如果未播放则调用</a:t>
            </a:r>
            <a:r>
              <a:rPr lang="en-US" altLang="zh-CN" sz="2400" b="0" kern="0" dirty="0">
                <a:ea typeface="+mn-ea"/>
              </a:rPr>
              <a:t>play()</a:t>
            </a:r>
            <a:r>
              <a:rPr lang="zh-CN" altLang="en-US" sz="2400" b="0" kern="0" dirty="0">
                <a:latin typeface="+mn-ea"/>
                <a:ea typeface="+mn-ea"/>
              </a:rPr>
              <a:t>函数，并修改按钮文字，再次点击则暂停，反之亦然。</a:t>
            </a:r>
            <a:endParaRPr lang="en-US" altLang="zh-CN" sz="2400" b="0" kern="0" dirty="0">
              <a:latin typeface="+mn-ea"/>
              <a:ea typeface="+mn-ea"/>
            </a:endParaRPr>
          </a:p>
        </p:txBody>
      </p:sp>
      <p:pic>
        <p:nvPicPr>
          <p:cNvPr id="7" name="图片 6">
            <a:extLst>
              <a:ext uri="{FF2B5EF4-FFF2-40B4-BE49-F238E27FC236}">
                <a16:creationId xmlns:a16="http://schemas.microsoft.com/office/drawing/2014/main" id="{F8B27F38-542F-45C6-A2B3-C922DB63CDF2}"/>
              </a:ext>
            </a:extLst>
          </p:cNvPr>
          <p:cNvPicPr>
            <a:picLocks noChangeAspect="1"/>
          </p:cNvPicPr>
          <p:nvPr/>
        </p:nvPicPr>
        <p:blipFill>
          <a:blip r:embed="rId5"/>
          <a:stretch>
            <a:fillRect/>
          </a:stretch>
        </p:blipFill>
        <p:spPr>
          <a:xfrm>
            <a:off x="4817553" y="3855978"/>
            <a:ext cx="3250638" cy="1238095"/>
          </a:xfrm>
          <a:prstGeom prst="rect">
            <a:avLst/>
          </a:prstGeom>
        </p:spPr>
      </p:pic>
    </p:spTree>
    <p:extLst>
      <p:ext uri="{BB962C8B-B14F-4D97-AF65-F5344CB8AC3E}">
        <p14:creationId xmlns:p14="http://schemas.microsoft.com/office/powerpoint/2010/main" val="596168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2000012"/>
            <a:ext cx="8001000" cy="925835"/>
          </a:xfrm>
        </p:spPr>
        <p:txBody>
          <a:bodyPr/>
          <a:lstStyle/>
          <a:p>
            <a:pPr marL="0" indent="720000">
              <a:lnSpc>
                <a:spcPts val="3300"/>
              </a:lnSpc>
              <a:buNone/>
            </a:pPr>
            <a:r>
              <a:rPr lang="en-US" altLang="zh-CN" sz="2400" b="0" dirty="0">
                <a:ea typeface="+mn-ea"/>
              </a:rPr>
              <a:t>HTML5</a:t>
            </a:r>
            <a:r>
              <a:rPr lang="en-US" altLang="zh-CN" sz="2400" b="0" dirty="0">
                <a:latin typeface="+mn-ea"/>
                <a:ea typeface="+mn-ea"/>
              </a:rPr>
              <a:t> </a:t>
            </a:r>
            <a:r>
              <a:rPr lang="en-US" altLang="zh-CN" sz="2400" b="0" dirty="0">
                <a:ea typeface="+mn-ea"/>
              </a:rPr>
              <a:t>video</a:t>
            </a:r>
            <a:r>
              <a:rPr lang="zh-CN" altLang="en-US" sz="2400" b="0" dirty="0">
                <a:latin typeface="+mn-ea"/>
                <a:ea typeface="+mn-ea"/>
              </a:rPr>
              <a:t>元素同</a:t>
            </a:r>
            <a:r>
              <a:rPr lang="en-US" altLang="zh-CN" sz="2400" b="0" dirty="0">
                <a:ea typeface="+mn-ea"/>
              </a:rPr>
              <a:t>audio</a:t>
            </a:r>
            <a:r>
              <a:rPr lang="zh-CN" altLang="en-US" sz="2400" b="0" dirty="0">
                <a:latin typeface="+mn-ea"/>
                <a:ea typeface="+mn-ea"/>
              </a:rPr>
              <a:t>元素非常相似，但比</a:t>
            </a:r>
            <a:r>
              <a:rPr lang="en-US" altLang="zh-CN" sz="2400" b="0" dirty="0">
                <a:ea typeface="+mn-ea"/>
              </a:rPr>
              <a:t>audio</a:t>
            </a:r>
            <a:r>
              <a:rPr lang="zh-CN" altLang="en-US" sz="2400" b="0" dirty="0">
                <a:latin typeface="+mn-ea"/>
                <a:ea typeface="+mn-ea"/>
              </a:rPr>
              <a:t>元素多了一些特性。</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35</a:t>
            </a:fld>
            <a:endParaRPr lang="en-US" altLang="en-US"/>
          </a:p>
        </p:txBody>
      </p:sp>
      <p:sp>
        <p:nvSpPr>
          <p:cNvPr id="10" name="内容占位符 2">
            <a:extLst>
              <a:ext uri="{FF2B5EF4-FFF2-40B4-BE49-F238E27FC236}">
                <a16:creationId xmlns:a16="http://schemas.microsoft.com/office/drawing/2014/main" id="{17EB854E-D9C0-475A-A7C8-5D0E1DC46F29}"/>
              </a:ext>
            </a:extLst>
          </p:cNvPr>
          <p:cNvSpPr txBox="1">
            <a:spLocks/>
          </p:cNvSpPr>
          <p:nvPr/>
        </p:nvSpPr>
        <p:spPr>
          <a:xfrm>
            <a:off x="565248" y="2469824"/>
            <a:ext cx="8001000" cy="107666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endParaRPr lang="en-US" altLang="zh-CN" sz="2400" b="0" kern="0" dirty="0">
              <a:latin typeface="+mn-ea"/>
              <a:ea typeface="+mn-ea"/>
            </a:endParaRPr>
          </a:p>
        </p:txBody>
      </p:sp>
      <p:graphicFrame>
        <p:nvGraphicFramePr>
          <p:cNvPr id="6" name="表格 5">
            <a:extLst>
              <a:ext uri="{FF2B5EF4-FFF2-40B4-BE49-F238E27FC236}">
                <a16:creationId xmlns:a16="http://schemas.microsoft.com/office/drawing/2014/main" id="{C084BAC3-7F3E-4661-B28C-8BA834C0E86C}"/>
              </a:ext>
            </a:extLst>
          </p:cNvPr>
          <p:cNvGraphicFramePr>
            <a:graphicFrameLocks noGrp="1"/>
          </p:cNvGraphicFramePr>
          <p:nvPr>
            <p:extLst>
              <p:ext uri="{D42A27DB-BD31-4B8C-83A1-F6EECF244321}">
                <p14:modId xmlns:p14="http://schemas.microsoft.com/office/powerpoint/2010/main" val="2637490374"/>
              </p:ext>
            </p:extLst>
          </p:nvPr>
        </p:nvGraphicFramePr>
        <p:xfrm>
          <a:off x="1511733" y="3428822"/>
          <a:ext cx="6126883" cy="2021840"/>
        </p:xfrm>
        <a:graphic>
          <a:graphicData uri="http://schemas.openxmlformats.org/drawingml/2006/table">
            <a:tbl>
              <a:tblPr firstRow="1" bandRow="1">
                <a:tableStyleId>{5C22544A-7EE6-4342-B048-85BDC9FD1C3A}</a:tableStyleId>
              </a:tblPr>
              <a:tblGrid>
                <a:gridCol w="3078883">
                  <a:extLst>
                    <a:ext uri="{9D8B030D-6E8A-4147-A177-3AD203B41FA5}">
                      <a16:colId xmlns:a16="http://schemas.microsoft.com/office/drawing/2014/main" val="429712832"/>
                    </a:ext>
                  </a:extLst>
                </a:gridCol>
                <a:gridCol w="3048000">
                  <a:extLst>
                    <a:ext uri="{9D8B030D-6E8A-4147-A177-3AD203B41FA5}">
                      <a16:colId xmlns:a16="http://schemas.microsoft.com/office/drawing/2014/main" val="3056663333"/>
                    </a:ext>
                  </a:extLst>
                </a:gridCol>
              </a:tblGrid>
              <a:tr h="370840">
                <a:tc>
                  <a:txBody>
                    <a:bodyPr/>
                    <a:lstStyle/>
                    <a:p>
                      <a:pPr algn="ctr"/>
                      <a:r>
                        <a:rPr lang="zh-CN" altLang="en-US" dirty="0"/>
                        <a:t>特性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zh-CN" altLang="en-US" dirty="0"/>
                        <a:t>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443390690"/>
                  </a:ext>
                </a:extLst>
              </a:tr>
              <a:tr h="370840">
                <a:tc>
                  <a:txBody>
                    <a:bodyPr/>
                    <a:lstStyle/>
                    <a:p>
                      <a:pPr algn="ctr"/>
                      <a:r>
                        <a:rPr lang="en-US" altLang="zh-CN" dirty="0">
                          <a:solidFill>
                            <a:srgbClr val="FF0000"/>
                          </a:solidFill>
                        </a:rPr>
                        <a:t>poster</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dirty="0"/>
                        <a:t>视频加载完成之前，代表视频内容的图片的</a:t>
                      </a:r>
                      <a:r>
                        <a:rPr lang="en-US" altLang="zh-CN" dirty="0"/>
                        <a:t>URL</a:t>
                      </a:r>
                      <a:r>
                        <a:rPr lang="zh-CN" altLang="en-US" dirty="0"/>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420823"/>
                  </a:ext>
                </a:extLst>
              </a:tr>
              <a:tr h="370840">
                <a:tc>
                  <a:txBody>
                    <a:bodyPr/>
                    <a:lstStyle/>
                    <a:p>
                      <a:pPr algn="ctr"/>
                      <a:r>
                        <a:rPr lang="en-US" altLang="zh-CN" dirty="0"/>
                        <a:t>Width</a:t>
                      </a:r>
                      <a:r>
                        <a:rPr lang="zh-CN" altLang="en-US" dirty="0"/>
                        <a:t>、</a:t>
                      </a:r>
                      <a:r>
                        <a:rPr lang="en-US" altLang="zh-CN" dirty="0"/>
                        <a:t>height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dirty="0"/>
                        <a:t>读取或设置显示尺寸。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727085"/>
                  </a:ext>
                </a:extLst>
              </a:tr>
              <a:tr h="370840">
                <a:tc>
                  <a:txBody>
                    <a:bodyPr/>
                    <a:lstStyle/>
                    <a:p>
                      <a:pPr algn="ctr"/>
                      <a:r>
                        <a:rPr lang="en-US" altLang="zh-CN" dirty="0" err="1"/>
                        <a:t>videoWidth</a:t>
                      </a:r>
                      <a:r>
                        <a:rPr lang="zh-CN" altLang="en-US" dirty="0"/>
                        <a:t>、</a:t>
                      </a:r>
                      <a:r>
                        <a:rPr lang="en-US" altLang="zh-CN" dirty="0" err="1"/>
                        <a:t>videoHeight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dirty="0"/>
                        <a:t>返回视频固有或自适应的宽度和高度。只读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7096747"/>
                  </a:ext>
                </a:extLst>
              </a:tr>
            </a:tbl>
          </a:graphicData>
        </a:graphic>
      </p:graphicFrame>
      <p:sp>
        <p:nvSpPr>
          <p:cNvPr id="8" name="内容占位符 2">
            <a:extLst>
              <a:ext uri="{FF2B5EF4-FFF2-40B4-BE49-F238E27FC236}">
                <a16:creationId xmlns:a16="http://schemas.microsoft.com/office/drawing/2014/main" id="{03664C68-85FD-4EFA-BBD9-5B9BE43DCA70}"/>
              </a:ext>
            </a:extLst>
          </p:cNvPr>
          <p:cNvSpPr txBox="1">
            <a:spLocks/>
          </p:cNvSpPr>
          <p:nvPr/>
        </p:nvSpPr>
        <p:spPr>
          <a:xfrm>
            <a:off x="2072135" y="2929022"/>
            <a:ext cx="4987226" cy="444691"/>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gn="ctr">
              <a:lnSpc>
                <a:spcPts val="3300"/>
              </a:lnSpc>
              <a:buFont typeface="Wingdings" panose="05000000000000000000" pitchFamily="2" charset="2"/>
              <a:buNone/>
            </a:pPr>
            <a:r>
              <a:rPr lang="zh-CN" altLang="en-US" sz="2400" b="0" kern="0" dirty="0">
                <a:latin typeface="+mn-ea"/>
                <a:ea typeface="+mn-ea"/>
              </a:rPr>
              <a:t>表 </a:t>
            </a:r>
            <a:r>
              <a:rPr lang="en-US" altLang="zh-CN" sz="2400" b="0" kern="0" dirty="0">
                <a:ea typeface="+mn-ea"/>
              </a:rPr>
              <a:t>video</a:t>
            </a:r>
            <a:r>
              <a:rPr lang="zh-CN" altLang="en-US" sz="2400" b="0" kern="0" dirty="0">
                <a:latin typeface="+mn-ea"/>
                <a:ea typeface="+mn-ea"/>
              </a:rPr>
              <a:t>元素的额外特性</a:t>
            </a:r>
            <a:r>
              <a:rPr lang="en-US" altLang="zh-CN" sz="2400" b="0" kern="0" dirty="0">
                <a:latin typeface="+mn-ea"/>
                <a:ea typeface="+mn-ea"/>
              </a:rPr>
              <a:t> </a:t>
            </a:r>
            <a:endParaRPr lang="zh-CN" altLang="en-US" sz="2400" b="0" kern="0" dirty="0">
              <a:latin typeface="+mn-ea"/>
            </a:endParaRPr>
          </a:p>
        </p:txBody>
      </p:sp>
      <p:sp>
        <p:nvSpPr>
          <p:cNvPr id="9" name="内容占位符 2">
            <a:extLst>
              <a:ext uri="{FF2B5EF4-FFF2-40B4-BE49-F238E27FC236}">
                <a16:creationId xmlns:a16="http://schemas.microsoft.com/office/drawing/2014/main" id="{F317A840-7F07-4AA0-ADF9-836D54D93AAF}"/>
              </a:ext>
            </a:extLst>
          </p:cNvPr>
          <p:cNvSpPr txBox="1">
            <a:spLocks/>
          </p:cNvSpPr>
          <p:nvPr/>
        </p:nvSpPr>
        <p:spPr>
          <a:xfrm>
            <a:off x="574675" y="5524161"/>
            <a:ext cx="8001000" cy="107666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solidFill>
                  <a:srgbClr val="FF0000"/>
                </a:solidFill>
                <a:latin typeface="+mn-ea"/>
                <a:ea typeface="+mn-ea"/>
              </a:rPr>
              <a:t>*</a:t>
            </a:r>
            <a:r>
              <a:rPr lang="zh-CN" altLang="en-US" sz="2400" b="0" kern="0" dirty="0">
                <a:latin typeface="+mn-ea"/>
                <a:ea typeface="+mn-ea"/>
              </a:rPr>
              <a:t>另外，</a:t>
            </a:r>
            <a:r>
              <a:rPr lang="en-US" altLang="zh-CN" sz="2400" b="0" kern="0" dirty="0">
                <a:ea typeface="+mn-ea"/>
              </a:rPr>
              <a:t>video</a:t>
            </a:r>
            <a:r>
              <a:rPr lang="zh-CN" altLang="en-US" sz="2400" b="0" kern="0" dirty="0">
                <a:latin typeface="+mn-ea"/>
                <a:ea typeface="+mn-ea"/>
              </a:rPr>
              <a:t>元素还有一个</a:t>
            </a:r>
            <a:r>
              <a:rPr lang="en-US" altLang="zh-CN" sz="2400" b="0" kern="0" dirty="0">
                <a:ea typeface="+mn-ea"/>
              </a:rPr>
              <a:t>audio</a:t>
            </a:r>
            <a:r>
              <a:rPr lang="zh-CN" altLang="en-US" sz="2400" b="0" kern="0" dirty="0">
                <a:latin typeface="+mn-ea"/>
                <a:ea typeface="+mn-ea"/>
              </a:rPr>
              <a:t>元素不支持的关键特性：可被</a:t>
            </a:r>
            <a:r>
              <a:rPr lang="en-US" altLang="zh-CN" sz="2400" b="0" kern="0" dirty="0">
                <a:ea typeface="+mn-ea"/>
              </a:rPr>
              <a:t>HTML5</a:t>
            </a:r>
            <a:r>
              <a:rPr lang="en-US" altLang="zh-CN" sz="2400" b="0" kern="0" dirty="0">
                <a:latin typeface="+mn-ea"/>
                <a:ea typeface="+mn-ea"/>
              </a:rPr>
              <a:t> </a:t>
            </a:r>
            <a:r>
              <a:rPr lang="en-US" altLang="zh-CN" sz="2400" b="0" kern="0" dirty="0">
                <a:ea typeface="+mn-ea"/>
              </a:rPr>
              <a:t>Canvas</a:t>
            </a:r>
            <a:r>
              <a:rPr lang="zh-CN" altLang="en-US" sz="2400" b="0" kern="0" dirty="0">
                <a:latin typeface="+mn-ea"/>
                <a:ea typeface="+mn-ea"/>
              </a:rPr>
              <a:t>的函数调用。</a:t>
            </a:r>
            <a:r>
              <a:rPr lang="en-US" altLang="zh-CN" sz="2400" b="0" kern="0" dirty="0">
                <a:latin typeface="+mn-ea"/>
                <a:ea typeface="+mn-ea"/>
              </a:rPr>
              <a:t> </a:t>
            </a:r>
            <a:endParaRPr lang="zh-CN" altLang="en-US" sz="2400" b="0" kern="0" dirty="0">
              <a:latin typeface="+mn-ea"/>
            </a:endParaRPr>
          </a:p>
        </p:txBody>
      </p:sp>
    </p:spTree>
    <p:extLst>
      <p:ext uri="{BB962C8B-B14F-4D97-AF65-F5344CB8AC3E}">
        <p14:creationId xmlns:p14="http://schemas.microsoft.com/office/powerpoint/2010/main" val="2759114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644865" y="1658153"/>
            <a:ext cx="8001000" cy="886611"/>
          </a:xfrm>
        </p:spPr>
        <p:txBody>
          <a:bodyPr/>
          <a:lstStyle/>
          <a:p>
            <a:pPr marL="0" indent="720000">
              <a:lnSpc>
                <a:spcPts val="3300"/>
              </a:lnSpc>
              <a:buNone/>
            </a:pPr>
            <a:r>
              <a:rPr lang="zh-CN" altLang="en-US" sz="2400" b="0" dirty="0">
                <a:latin typeface="+mn-ea"/>
                <a:ea typeface="+mn-ea"/>
              </a:rPr>
              <a:t>抓取</a:t>
            </a:r>
            <a:r>
              <a:rPr lang="en-US" altLang="zh-CN" sz="2400" b="0" dirty="0">
                <a:ea typeface="+mn-ea"/>
              </a:rPr>
              <a:t>video</a:t>
            </a:r>
            <a:r>
              <a:rPr lang="zh-CN" altLang="en-US" sz="2400" b="0" dirty="0">
                <a:latin typeface="+mn-ea"/>
                <a:ea typeface="+mn-ea"/>
              </a:rPr>
              <a:t>元素中的帧并显示在动态</a:t>
            </a:r>
            <a:r>
              <a:rPr lang="en-US" altLang="zh-CN" sz="2400" b="0" dirty="0"/>
              <a:t>canvas</a:t>
            </a:r>
            <a:r>
              <a:rPr lang="zh-CN" altLang="en-US" sz="2400" b="0" dirty="0">
                <a:latin typeface="+mn-ea"/>
                <a:ea typeface="+mn-ea"/>
              </a:rPr>
              <a:t>上示例效果预览：</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36</a:t>
            </a:fld>
            <a:endParaRPr lang="en-US" altLang="en-US"/>
          </a:p>
        </p:txBody>
      </p:sp>
      <p:sp>
        <p:nvSpPr>
          <p:cNvPr id="10" name="内容占位符 2">
            <a:extLst>
              <a:ext uri="{FF2B5EF4-FFF2-40B4-BE49-F238E27FC236}">
                <a16:creationId xmlns:a16="http://schemas.microsoft.com/office/drawing/2014/main" id="{17EB854E-D9C0-475A-A7C8-5D0E1DC46F29}"/>
              </a:ext>
            </a:extLst>
          </p:cNvPr>
          <p:cNvSpPr txBox="1">
            <a:spLocks/>
          </p:cNvSpPr>
          <p:nvPr/>
        </p:nvSpPr>
        <p:spPr>
          <a:xfrm>
            <a:off x="565248" y="2469824"/>
            <a:ext cx="8001000" cy="107666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endParaRPr lang="en-US" altLang="zh-CN" sz="2400" b="0" kern="0" dirty="0">
              <a:latin typeface="+mn-ea"/>
              <a:ea typeface="+mn-ea"/>
            </a:endParaRPr>
          </a:p>
        </p:txBody>
      </p:sp>
      <p:pic>
        <p:nvPicPr>
          <p:cNvPr id="13" name="图片 12">
            <a:extLst>
              <a:ext uri="{FF2B5EF4-FFF2-40B4-BE49-F238E27FC236}">
                <a16:creationId xmlns:a16="http://schemas.microsoft.com/office/drawing/2014/main" id="{79B15675-6C6E-458E-9269-572A8EE8981D}"/>
              </a:ext>
            </a:extLst>
          </p:cNvPr>
          <p:cNvPicPr>
            <a:picLocks noChangeAspect="1"/>
          </p:cNvPicPr>
          <p:nvPr/>
        </p:nvPicPr>
        <p:blipFill rotWithShape="1">
          <a:blip r:embed="rId2"/>
          <a:srcRect l="1043" t="1" r="1043" b="2821"/>
          <a:stretch/>
        </p:blipFill>
        <p:spPr>
          <a:xfrm>
            <a:off x="644864" y="2630360"/>
            <a:ext cx="8001001" cy="3970465"/>
          </a:xfrm>
          <a:prstGeom prst="rect">
            <a:avLst/>
          </a:prstGeom>
          <a:ln>
            <a:solidFill>
              <a:schemeClr val="tx1">
                <a:lumMod val="85000"/>
                <a:lumOff val="15000"/>
              </a:schemeClr>
            </a:solidFill>
          </a:ln>
        </p:spPr>
      </p:pic>
      <p:sp>
        <p:nvSpPr>
          <p:cNvPr id="7" name="标题 1">
            <a:extLst>
              <a:ext uri="{FF2B5EF4-FFF2-40B4-BE49-F238E27FC236}">
                <a16:creationId xmlns:a16="http://schemas.microsoft.com/office/drawing/2014/main" id="{E79E86A1-1192-4741-8A45-7B6E56A89450}"/>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Tree>
    <p:extLst>
      <p:ext uri="{BB962C8B-B14F-4D97-AF65-F5344CB8AC3E}">
        <p14:creationId xmlns:p14="http://schemas.microsoft.com/office/powerpoint/2010/main" val="846420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1254450" y="1725435"/>
            <a:ext cx="4827568" cy="506462"/>
          </a:xfrm>
        </p:spPr>
        <p:txBody>
          <a:bodyPr/>
          <a:lstStyle/>
          <a:p>
            <a:pPr marL="0" indent="0">
              <a:lnSpc>
                <a:spcPts val="3300"/>
              </a:lnSpc>
              <a:buNone/>
            </a:pPr>
            <a:r>
              <a:rPr lang="en-US" altLang="zh-CN" sz="2400" b="0" dirty="0">
                <a:ea typeface="+mn-ea"/>
              </a:rPr>
              <a:t>1</a:t>
            </a:r>
            <a:r>
              <a:rPr lang="zh-CN" altLang="en-US" sz="2400" b="0" dirty="0">
                <a:latin typeface="+mn-ea"/>
                <a:ea typeface="+mn-ea"/>
              </a:rPr>
              <a:t>、添加一段代码来显示视频：</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37</a:t>
            </a:fld>
            <a:endParaRPr lang="en-US" altLang="en-US"/>
          </a:p>
        </p:txBody>
      </p:sp>
      <p:sp>
        <p:nvSpPr>
          <p:cNvPr id="10" name="内容占位符 2">
            <a:extLst>
              <a:ext uri="{FF2B5EF4-FFF2-40B4-BE49-F238E27FC236}">
                <a16:creationId xmlns:a16="http://schemas.microsoft.com/office/drawing/2014/main" id="{17EB854E-D9C0-475A-A7C8-5D0E1DC46F29}"/>
              </a:ext>
            </a:extLst>
          </p:cNvPr>
          <p:cNvSpPr txBox="1">
            <a:spLocks/>
          </p:cNvSpPr>
          <p:nvPr/>
        </p:nvSpPr>
        <p:spPr>
          <a:xfrm>
            <a:off x="565248" y="2469824"/>
            <a:ext cx="8001000" cy="107666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endParaRPr lang="en-US" altLang="zh-CN" sz="2400" b="0" kern="0" dirty="0">
              <a:latin typeface="+mn-ea"/>
              <a:ea typeface="+mn-ea"/>
            </a:endParaRPr>
          </a:p>
        </p:txBody>
      </p:sp>
      <p:pic>
        <p:nvPicPr>
          <p:cNvPr id="7" name="图片 6">
            <a:extLst>
              <a:ext uri="{FF2B5EF4-FFF2-40B4-BE49-F238E27FC236}">
                <a16:creationId xmlns:a16="http://schemas.microsoft.com/office/drawing/2014/main" id="{76000722-1048-47BA-9E69-347AFAB7F2C4}"/>
              </a:ext>
            </a:extLst>
          </p:cNvPr>
          <p:cNvPicPr>
            <a:picLocks noChangeAspect="1"/>
          </p:cNvPicPr>
          <p:nvPr/>
        </p:nvPicPr>
        <p:blipFill>
          <a:blip r:embed="rId2"/>
          <a:stretch>
            <a:fillRect/>
          </a:stretch>
        </p:blipFill>
        <p:spPr>
          <a:xfrm>
            <a:off x="269055" y="2426572"/>
            <a:ext cx="8605889" cy="2214254"/>
          </a:xfrm>
          <a:prstGeom prst="rect">
            <a:avLst/>
          </a:prstGeom>
        </p:spPr>
      </p:pic>
      <p:sp>
        <p:nvSpPr>
          <p:cNvPr id="11" name="内容占位符 2">
            <a:extLst>
              <a:ext uri="{FF2B5EF4-FFF2-40B4-BE49-F238E27FC236}">
                <a16:creationId xmlns:a16="http://schemas.microsoft.com/office/drawing/2014/main" id="{96BFE0BD-4AD6-4877-9C50-1831427FCFDA}"/>
              </a:ext>
            </a:extLst>
          </p:cNvPr>
          <p:cNvSpPr txBox="1">
            <a:spLocks/>
          </p:cNvSpPr>
          <p:nvPr/>
        </p:nvSpPr>
        <p:spPr>
          <a:xfrm>
            <a:off x="399011" y="4830950"/>
            <a:ext cx="8352328" cy="137095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使用</a:t>
            </a:r>
            <a:r>
              <a:rPr lang="en-US" altLang="zh-CN" sz="2400" b="0" kern="0" dirty="0">
                <a:ea typeface="+mn-ea"/>
              </a:rPr>
              <a:t>controls</a:t>
            </a:r>
            <a:r>
              <a:rPr lang="zh-CN" altLang="en-US" sz="2400" b="0" kern="0" dirty="0">
                <a:latin typeface="+mn-ea"/>
                <a:ea typeface="+mn-ea"/>
              </a:rPr>
              <a:t>和</a:t>
            </a:r>
            <a:r>
              <a:rPr lang="en-US" altLang="zh-CN" sz="2400" b="0" kern="0" dirty="0">
                <a:ea typeface="+mn-ea"/>
              </a:rPr>
              <a:t>poster</a:t>
            </a:r>
            <a:r>
              <a:rPr lang="zh-CN" altLang="en-US" sz="2400" b="0" kern="0" dirty="0">
                <a:latin typeface="+mn-ea"/>
                <a:ea typeface="+mn-ea"/>
              </a:rPr>
              <a:t>特性，播放后会触发</a:t>
            </a:r>
            <a:r>
              <a:rPr lang="en-US" altLang="zh-CN" sz="2400" b="0" kern="0" dirty="0" err="1">
                <a:ea typeface="+mn-ea"/>
              </a:rPr>
              <a:t>oncanplay</a:t>
            </a:r>
            <a:r>
              <a:rPr lang="zh-CN" altLang="en-US" sz="2400" b="0" kern="0" dirty="0">
                <a:latin typeface="+mn-ea"/>
                <a:ea typeface="+mn-ea"/>
              </a:rPr>
              <a:t>函数来执行我们预设的动作，当视频播放结束后会触发</a:t>
            </a:r>
            <a:r>
              <a:rPr lang="en-US" altLang="zh-CN" sz="2400" b="0" kern="0" dirty="0" err="1">
                <a:ea typeface="+mn-ea"/>
              </a:rPr>
              <a:t>onended</a:t>
            </a:r>
            <a:r>
              <a:rPr lang="zh-CN" altLang="en-US" sz="2400" b="0" kern="0" dirty="0">
                <a:latin typeface="+mn-ea"/>
                <a:ea typeface="+mn-ea"/>
              </a:rPr>
              <a:t>函数以停止帧的创建。</a:t>
            </a:r>
          </a:p>
        </p:txBody>
      </p:sp>
      <p:sp>
        <p:nvSpPr>
          <p:cNvPr id="12" name="标题 1">
            <a:extLst>
              <a:ext uri="{FF2B5EF4-FFF2-40B4-BE49-F238E27FC236}">
                <a16:creationId xmlns:a16="http://schemas.microsoft.com/office/drawing/2014/main" id="{5EF1F252-6FA9-49B6-BA08-8D8FC5C4270C}"/>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Tree>
    <p:extLst>
      <p:ext uri="{BB962C8B-B14F-4D97-AF65-F5344CB8AC3E}">
        <p14:creationId xmlns:p14="http://schemas.microsoft.com/office/powerpoint/2010/main" val="2666586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38</a:t>
            </a:fld>
            <a:endParaRPr lang="en-US" altLang="en-US"/>
          </a:p>
        </p:txBody>
      </p:sp>
      <p:sp>
        <p:nvSpPr>
          <p:cNvPr id="10" name="内容占位符 2">
            <a:extLst>
              <a:ext uri="{FF2B5EF4-FFF2-40B4-BE49-F238E27FC236}">
                <a16:creationId xmlns:a16="http://schemas.microsoft.com/office/drawing/2014/main" id="{17EB854E-D9C0-475A-A7C8-5D0E1DC46F29}"/>
              </a:ext>
            </a:extLst>
          </p:cNvPr>
          <p:cNvSpPr txBox="1">
            <a:spLocks/>
          </p:cNvSpPr>
          <p:nvPr/>
        </p:nvSpPr>
        <p:spPr>
          <a:xfrm>
            <a:off x="565248" y="2469824"/>
            <a:ext cx="8001000" cy="1076663"/>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endParaRPr lang="en-US" altLang="zh-CN" sz="2400" b="0" kern="0" dirty="0">
              <a:latin typeface="+mn-ea"/>
              <a:ea typeface="+mn-ea"/>
            </a:endParaRPr>
          </a:p>
        </p:txBody>
      </p:sp>
      <p:sp>
        <p:nvSpPr>
          <p:cNvPr id="16" name="内容占位符 2">
            <a:extLst>
              <a:ext uri="{FF2B5EF4-FFF2-40B4-BE49-F238E27FC236}">
                <a16:creationId xmlns:a16="http://schemas.microsoft.com/office/drawing/2014/main" id="{95B33082-36FD-44F0-B6BF-48D08720B275}"/>
              </a:ext>
            </a:extLst>
          </p:cNvPr>
          <p:cNvSpPr txBox="1">
            <a:spLocks/>
          </p:cNvSpPr>
          <p:nvPr/>
        </p:nvSpPr>
        <p:spPr>
          <a:xfrm>
            <a:off x="574675" y="1632224"/>
            <a:ext cx="8001000" cy="94675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None/>
            </a:pPr>
            <a:r>
              <a:rPr lang="en-US" altLang="zh-CN" sz="2400" b="0" kern="0" dirty="0">
                <a:ea typeface="+mn-ea"/>
              </a:rPr>
              <a:t>2</a:t>
            </a:r>
            <a:r>
              <a:rPr lang="zh-CN" altLang="en-US" sz="2400" b="0" kern="0" dirty="0">
                <a:latin typeface="+mn-ea"/>
                <a:ea typeface="+mn-ea"/>
              </a:rPr>
              <a:t>、创建</a:t>
            </a:r>
            <a:r>
              <a:rPr lang="en-US" altLang="zh-CN" sz="2400" b="0" kern="0" dirty="0"/>
              <a:t>canvas</a:t>
            </a:r>
            <a:r>
              <a:rPr lang="en-US" altLang="zh-CN" sz="2400" b="0" kern="0" dirty="0">
                <a:latin typeface="+mn-ea"/>
              </a:rPr>
              <a:t>,</a:t>
            </a:r>
            <a:r>
              <a:rPr lang="zh-CN" altLang="en-US" sz="2400" b="0" kern="0" dirty="0">
                <a:latin typeface="+mn-ea"/>
              </a:rPr>
              <a:t>之后会以固定的时间间隔在上面绘制视频帧。</a:t>
            </a:r>
          </a:p>
          <a:p>
            <a:pPr marL="0" indent="720000">
              <a:lnSpc>
                <a:spcPts val="3300"/>
              </a:lnSpc>
              <a:buFont typeface="Wingdings" panose="05000000000000000000" pitchFamily="2" charset="2"/>
              <a:buNone/>
            </a:pPr>
            <a:r>
              <a:rPr lang="en-US" altLang="zh-CN" sz="2400" b="0" kern="0" dirty="0">
                <a:latin typeface="+mn-ea"/>
                <a:ea typeface="+mn-ea"/>
              </a:rPr>
              <a:t> </a:t>
            </a:r>
            <a:endParaRPr lang="zh-CN" altLang="en-US" sz="2400" b="0" kern="0" dirty="0">
              <a:latin typeface="+mn-ea"/>
            </a:endParaRPr>
          </a:p>
        </p:txBody>
      </p:sp>
      <p:pic>
        <p:nvPicPr>
          <p:cNvPr id="8" name="图片 7">
            <a:extLst>
              <a:ext uri="{FF2B5EF4-FFF2-40B4-BE49-F238E27FC236}">
                <a16:creationId xmlns:a16="http://schemas.microsoft.com/office/drawing/2014/main" id="{A1F61278-D3BE-4FB2-AF99-15766C6887B8}"/>
              </a:ext>
            </a:extLst>
          </p:cNvPr>
          <p:cNvPicPr>
            <a:picLocks noChangeAspect="1"/>
          </p:cNvPicPr>
          <p:nvPr/>
        </p:nvPicPr>
        <p:blipFill>
          <a:blip r:embed="rId2"/>
          <a:stretch>
            <a:fillRect/>
          </a:stretch>
        </p:blipFill>
        <p:spPr>
          <a:xfrm>
            <a:off x="1080385" y="2476942"/>
            <a:ext cx="7345570" cy="599639"/>
          </a:xfrm>
          <a:prstGeom prst="rect">
            <a:avLst/>
          </a:prstGeom>
        </p:spPr>
      </p:pic>
      <p:sp>
        <p:nvSpPr>
          <p:cNvPr id="12" name="标题 1">
            <a:extLst>
              <a:ext uri="{FF2B5EF4-FFF2-40B4-BE49-F238E27FC236}">
                <a16:creationId xmlns:a16="http://schemas.microsoft.com/office/drawing/2014/main" id="{4FC615C3-5703-4997-B3DB-B4A79D2A2148}"/>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
        <p:nvSpPr>
          <p:cNvPr id="13" name="内容占位符 2">
            <a:extLst>
              <a:ext uri="{FF2B5EF4-FFF2-40B4-BE49-F238E27FC236}">
                <a16:creationId xmlns:a16="http://schemas.microsoft.com/office/drawing/2014/main" id="{295F3D50-1990-4FE8-8E8E-35D03BDE8067}"/>
              </a:ext>
            </a:extLst>
          </p:cNvPr>
          <p:cNvSpPr>
            <a:spLocks noGrp="1"/>
          </p:cNvSpPr>
          <p:nvPr>
            <p:ph idx="1"/>
          </p:nvPr>
        </p:nvSpPr>
        <p:spPr>
          <a:xfrm>
            <a:off x="574675" y="3187711"/>
            <a:ext cx="3099703" cy="506462"/>
          </a:xfrm>
        </p:spPr>
        <p:txBody>
          <a:bodyPr/>
          <a:lstStyle/>
          <a:p>
            <a:pPr marL="0" indent="457200">
              <a:lnSpc>
                <a:spcPts val="3300"/>
              </a:lnSpc>
              <a:buNone/>
            </a:pPr>
            <a:r>
              <a:rPr lang="en-US" altLang="zh-CN" sz="2400" b="0" dirty="0">
                <a:ea typeface="+mn-ea"/>
              </a:rPr>
              <a:t>3</a:t>
            </a:r>
            <a:r>
              <a:rPr lang="zh-CN" altLang="en-US" sz="2400" b="0" dirty="0">
                <a:ea typeface="+mn-ea"/>
              </a:rPr>
              <a:t>、</a:t>
            </a:r>
            <a:r>
              <a:rPr lang="zh-CN" altLang="en-US" sz="2400" b="0" dirty="0">
                <a:latin typeface="+mn-ea"/>
                <a:ea typeface="+mn-ea"/>
              </a:rPr>
              <a:t>添加变量</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pic>
        <p:nvPicPr>
          <p:cNvPr id="11" name="图片 10">
            <a:extLst>
              <a:ext uri="{FF2B5EF4-FFF2-40B4-BE49-F238E27FC236}">
                <a16:creationId xmlns:a16="http://schemas.microsoft.com/office/drawing/2014/main" id="{68E984A2-2FC5-4E6C-A944-B2FE1C041A19}"/>
              </a:ext>
            </a:extLst>
          </p:cNvPr>
          <p:cNvPicPr>
            <a:picLocks noChangeAspect="1"/>
          </p:cNvPicPr>
          <p:nvPr/>
        </p:nvPicPr>
        <p:blipFill>
          <a:blip r:embed="rId3"/>
          <a:stretch>
            <a:fillRect/>
          </a:stretch>
        </p:blipFill>
        <p:spPr>
          <a:xfrm>
            <a:off x="498573" y="3735066"/>
            <a:ext cx="3799005" cy="2532669"/>
          </a:xfrm>
          <a:prstGeom prst="rect">
            <a:avLst/>
          </a:prstGeom>
        </p:spPr>
      </p:pic>
      <p:sp>
        <p:nvSpPr>
          <p:cNvPr id="17" name="内容占位符 2">
            <a:extLst>
              <a:ext uri="{FF2B5EF4-FFF2-40B4-BE49-F238E27FC236}">
                <a16:creationId xmlns:a16="http://schemas.microsoft.com/office/drawing/2014/main" id="{43586E1D-E976-4BA2-981B-4C440CBADB0E}"/>
              </a:ext>
            </a:extLst>
          </p:cNvPr>
          <p:cNvSpPr txBox="1">
            <a:spLocks/>
          </p:cNvSpPr>
          <p:nvPr/>
        </p:nvSpPr>
        <p:spPr>
          <a:xfrm>
            <a:off x="4459031" y="4061254"/>
            <a:ext cx="4684969" cy="1960034"/>
          </a:xfrm>
          <a:prstGeom prst="rect">
            <a:avLst/>
          </a:prstGeom>
          <a:ln>
            <a:solidFill>
              <a:schemeClr val="bg1">
                <a:lumMod val="50000"/>
              </a:schemeClr>
            </a:solid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en-US" altLang="zh-CN" sz="2400" b="0" kern="0" dirty="0" err="1">
                <a:ea typeface="+mn-ea"/>
              </a:rPr>
              <a:t>frameCount</a:t>
            </a:r>
            <a:r>
              <a:rPr lang="en-US" altLang="zh-CN" sz="2400" b="0" kern="0" dirty="0">
                <a:latin typeface="+mn-ea"/>
                <a:ea typeface="+mn-ea"/>
              </a:rPr>
              <a:t>:</a:t>
            </a:r>
            <a:r>
              <a:rPr lang="zh-CN" altLang="en-US" sz="2400" b="0" kern="0" dirty="0">
                <a:latin typeface="+mn-ea"/>
                <a:ea typeface="+mn-ea"/>
              </a:rPr>
              <a:t>跟中当前播放的帧。</a:t>
            </a:r>
            <a:endParaRPr lang="en-US" altLang="zh-CN" sz="2400" b="0" kern="0" dirty="0">
              <a:latin typeface="+mn-ea"/>
              <a:ea typeface="+mn-ea"/>
            </a:endParaRPr>
          </a:p>
          <a:p>
            <a:pPr marL="0" indent="0">
              <a:lnSpc>
                <a:spcPts val="3300"/>
              </a:lnSpc>
              <a:buFont typeface="Wingdings" panose="05000000000000000000" pitchFamily="2" charset="2"/>
              <a:buNone/>
            </a:pPr>
            <a:r>
              <a:rPr lang="en-US" altLang="zh-CN" sz="2400" b="0" kern="0" dirty="0" err="1">
                <a:ea typeface="+mn-ea"/>
              </a:rPr>
              <a:t>intervalId</a:t>
            </a:r>
            <a:r>
              <a:rPr lang="en-US" altLang="zh-CN" sz="2400" b="0" kern="0" dirty="0">
                <a:latin typeface="+mn-ea"/>
                <a:ea typeface="+mn-ea"/>
              </a:rPr>
              <a:t>:</a:t>
            </a:r>
            <a:r>
              <a:rPr lang="zh-CN" altLang="en-US" sz="2400" b="0" kern="0" dirty="0">
                <a:latin typeface="+mn-ea"/>
                <a:ea typeface="+mn-ea"/>
              </a:rPr>
              <a:t>停止控制计时器。</a:t>
            </a:r>
            <a:endParaRPr lang="en-US" altLang="zh-CN" sz="2400" b="0" kern="0" dirty="0">
              <a:latin typeface="+mn-ea"/>
              <a:ea typeface="+mn-ea"/>
            </a:endParaRPr>
          </a:p>
          <a:p>
            <a:pPr marL="0" indent="0">
              <a:lnSpc>
                <a:spcPts val="3300"/>
              </a:lnSpc>
              <a:buFont typeface="Wingdings" panose="05000000000000000000" pitchFamily="2" charset="2"/>
              <a:buNone/>
            </a:pPr>
            <a:r>
              <a:rPr lang="en-US" altLang="zh-CN" sz="2400" b="0" kern="0" dirty="0" err="1">
                <a:ea typeface="+mn-ea"/>
              </a:rPr>
              <a:t>videoStarted</a:t>
            </a:r>
            <a:r>
              <a:rPr lang="en-US" altLang="zh-CN" sz="2400" b="0" kern="0" dirty="0">
                <a:latin typeface="+mn-ea"/>
                <a:ea typeface="+mn-ea"/>
              </a:rPr>
              <a:t>:</a:t>
            </a:r>
            <a:r>
              <a:rPr lang="zh-CN" altLang="en-US" sz="2400" b="0" kern="0" dirty="0">
                <a:latin typeface="+mn-ea"/>
                <a:ea typeface="+mn-ea"/>
              </a:rPr>
              <a:t>保证只创建一个计时器。</a:t>
            </a:r>
            <a:endParaRPr lang="en-US" altLang="zh-CN" sz="2400" b="0" kern="0" dirty="0">
              <a:latin typeface="+mn-ea"/>
              <a:ea typeface="+mn-ea"/>
            </a:endParaRPr>
          </a:p>
        </p:txBody>
      </p:sp>
    </p:spTree>
    <p:extLst>
      <p:ext uri="{BB962C8B-B14F-4D97-AF65-F5344CB8AC3E}">
        <p14:creationId xmlns:p14="http://schemas.microsoft.com/office/powerpoint/2010/main" val="1249787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39</a:t>
            </a:fld>
            <a:endParaRPr lang="en-US" altLang="en-US"/>
          </a:p>
        </p:txBody>
      </p:sp>
      <p:sp>
        <p:nvSpPr>
          <p:cNvPr id="12" name="标题 1">
            <a:extLst>
              <a:ext uri="{FF2B5EF4-FFF2-40B4-BE49-F238E27FC236}">
                <a16:creationId xmlns:a16="http://schemas.microsoft.com/office/drawing/2014/main" id="{592F29C1-358D-443C-99CC-AD094492F7BC}"/>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pic>
        <p:nvPicPr>
          <p:cNvPr id="14" name="图片 13">
            <a:extLst>
              <a:ext uri="{FF2B5EF4-FFF2-40B4-BE49-F238E27FC236}">
                <a16:creationId xmlns:a16="http://schemas.microsoft.com/office/drawing/2014/main" id="{534FAC4F-3535-4726-8DB4-57189A969D35}"/>
              </a:ext>
            </a:extLst>
          </p:cNvPr>
          <p:cNvPicPr>
            <a:picLocks noChangeAspect="1"/>
          </p:cNvPicPr>
          <p:nvPr/>
        </p:nvPicPr>
        <p:blipFill>
          <a:blip r:embed="rId2"/>
          <a:stretch>
            <a:fillRect/>
          </a:stretch>
        </p:blipFill>
        <p:spPr>
          <a:xfrm>
            <a:off x="657681" y="1917393"/>
            <a:ext cx="4718323" cy="3061891"/>
          </a:xfrm>
          <a:prstGeom prst="rect">
            <a:avLst/>
          </a:prstGeom>
        </p:spPr>
      </p:pic>
      <p:sp>
        <p:nvSpPr>
          <p:cNvPr id="15" name="内容占位符 2">
            <a:extLst>
              <a:ext uri="{FF2B5EF4-FFF2-40B4-BE49-F238E27FC236}">
                <a16:creationId xmlns:a16="http://schemas.microsoft.com/office/drawing/2014/main" id="{C6BA319B-FB01-4F1D-92F3-C898705764F6}"/>
              </a:ext>
            </a:extLst>
          </p:cNvPr>
          <p:cNvSpPr txBox="1">
            <a:spLocks/>
          </p:cNvSpPr>
          <p:nvPr/>
        </p:nvSpPr>
        <p:spPr>
          <a:xfrm>
            <a:off x="1093788" y="5320108"/>
            <a:ext cx="6354762" cy="1133474"/>
          </a:xfrm>
          <a:prstGeom prst="rect">
            <a:avLst/>
          </a:prstGeom>
          <a:ln>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None/>
            </a:pPr>
            <a:r>
              <a:rPr lang="en-US" altLang="zh-CN" sz="2400" b="0" kern="0" dirty="0" err="1"/>
              <a:t>frameGrid</a:t>
            </a:r>
            <a:r>
              <a:rPr lang="zh-CN" altLang="en-US" sz="2400" b="0" kern="0" dirty="0"/>
              <a:t>、</a:t>
            </a:r>
            <a:r>
              <a:rPr lang="en-US" altLang="zh-CN" sz="2400" b="0" kern="0" dirty="0" err="1"/>
              <a:t>frameRows</a:t>
            </a:r>
            <a:r>
              <a:rPr lang="zh-CN" altLang="en-US" sz="2400" b="0" kern="0" dirty="0"/>
              <a:t>和</a:t>
            </a:r>
            <a:r>
              <a:rPr lang="en-US" altLang="zh-CN" sz="2400" b="0" kern="0" dirty="0" err="1"/>
              <a:t>frameColumns</a:t>
            </a:r>
            <a:r>
              <a:rPr lang="en-US" altLang="zh-CN" sz="2400" b="0" kern="0" dirty="0">
                <a:latin typeface="+mn-ea"/>
              </a:rPr>
              <a:t>:</a:t>
            </a:r>
          </a:p>
          <a:p>
            <a:pPr marL="0" indent="360000">
              <a:lnSpc>
                <a:spcPts val="3300"/>
              </a:lnSpc>
              <a:buNone/>
            </a:pPr>
            <a:r>
              <a:rPr lang="zh-CN" altLang="en-US" sz="2400" b="0" kern="0" dirty="0">
                <a:latin typeface="+mn-ea"/>
                <a:ea typeface="+mn-ea"/>
              </a:rPr>
              <a:t>决定在显示多少帧。</a:t>
            </a:r>
          </a:p>
        </p:txBody>
      </p:sp>
      <p:sp>
        <p:nvSpPr>
          <p:cNvPr id="8" name="矩形 7">
            <a:extLst>
              <a:ext uri="{FF2B5EF4-FFF2-40B4-BE49-F238E27FC236}">
                <a16:creationId xmlns:a16="http://schemas.microsoft.com/office/drawing/2014/main" id="{F4B20F48-DE76-4B87-9E5E-FAC2FFAAFC56}"/>
              </a:ext>
            </a:extLst>
          </p:cNvPr>
          <p:cNvSpPr/>
          <p:nvPr/>
        </p:nvSpPr>
        <p:spPr>
          <a:xfrm>
            <a:off x="5584624" y="1463890"/>
            <a:ext cx="3537352" cy="1308050"/>
          </a:xfrm>
          <a:prstGeom prst="rect">
            <a:avLst/>
          </a:prstGeom>
        </p:spPr>
        <p:txBody>
          <a:bodyPr wrap="square">
            <a:spAutoFit/>
          </a:bodyPr>
          <a:lstStyle/>
          <a:p>
            <a:pPr lvl="0">
              <a:lnSpc>
                <a:spcPts val="3300"/>
              </a:lnSpc>
            </a:pPr>
            <a:r>
              <a:rPr lang="en-US" altLang="zh-CN" sz="2400" kern="0" dirty="0" err="1">
                <a:solidFill>
                  <a:srgbClr val="000000"/>
                </a:solidFill>
              </a:rPr>
              <a:t>updateInterval</a:t>
            </a:r>
            <a:r>
              <a:rPr lang="en-US" altLang="zh-CN" sz="2400" kern="0" dirty="0">
                <a:solidFill>
                  <a:srgbClr val="000000"/>
                </a:solidFill>
                <a:latin typeface="宋体"/>
              </a:rPr>
              <a:t>:</a:t>
            </a:r>
          </a:p>
          <a:p>
            <a:pPr lvl="0" indent="360000">
              <a:lnSpc>
                <a:spcPts val="3300"/>
              </a:lnSpc>
            </a:pPr>
            <a:r>
              <a:rPr lang="zh-CN" altLang="en-US" sz="2400" kern="0" dirty="0">
                <a:solidFill>
                  <a:srgbClr val="000000"/>
                </a:solidFill>
                <a:latin typeface="宋体"/>
              </a:rPr>
              <a:t>用来控制抓取帧的频率。</a:t>
            </a:r>
            <a:endParaRPr lang="en-US" altLang="zh-CN" sz="2400" kern="0" dirty="0">
              <a:solidFill>
                <a:srgbClr val="000000"/>
              </a:solidFill>
              <a:latin typeface="宋体"/>
            </a:endParaRPr>
          </a:p>
        </p:txBody>
      </p:sp>
      <p:sp>
        <p:nvSpPr>
          <p:cNvPr id="10" name="矩形 9">
            <a:extLst>
              <a:ext uri="{FF2B5EF4-FFF2-40B4-BE49-F238E27FC236}">
                <a16:creationId xmlns:a16="http://schemas.microsoft.com/office/drawing/2014/main" id="{DF3260DD-F3AF-4063-8948-DA6151754996}"/>
              </a:ext>
            </a:extLst>
          </p:cNvPr>
          <p:cNvSpPr/>
          <p:nvPr/>
        </p:nvSpPr>
        <p:spPr>
          <a:xfrm>
            <a:off x="5627487" y="3074087"/>
            <a:ext cx="3050811" cy="1308050"/>
          </a:xfrm>
          <a:prstGeom prst="rect">
            <a:avLst/>
          </a:prstGeom>
        </p:spPr>
        <p:txBody>
          <a:bodyPr wrap="square">
            <a:spAutoFit/>
          </a:bodyPr>
          <a:lstStyle/>
          <a:p>
            <a:pPr lvl="0">
              <a:lnSpc>
                <a:spcPts val="3300"/>
              </a:lnSpc>
            </a:pPr>
            <a:r>
              <a:rPr lang="en-US" altLang="zh-CN" sz="2400" kern="0" dirty="0" err="1">
                <a:solidFill>
                  <a:srgbClr val="000000"/>
                </a:solidFill>
              </a:rPr>
              <a:t>frameWidth</a:t>
            </a:r>
            <a:r>
              <a:rPr lang="zh-CN" altLang="en-US" sz="2400" kern="0" dirty="0">
                <a:solidFill>
                  <a:srgbClr val="000000"/>
                </a:solidFill>
                <a:latin typeface="宋体"/>
              </a:rPr>
              <a:t>、</a:t>
            </a:r>
            <a:r>
              <a:rPr lang="en-US" altLang="zh-CN" sz="2400" kern="0" dirty="0" err="1">
                <a:solidFill>
                  <a:srgbClr val="000000"/>
                </a:solidFill>
              </a:rPr>
              <a:t>frameHeight</a:t>
            </a:r>
            <a:r>
              <a:rPr lang="en-US" altLang="zh-CN" sz="2400" kern="0" dirty="0">
                <a:solidFill>
                  <a:srgbClr val="000000"/>
                </a:solidFill>
                <a:latin typeface="宋体"/>
              </a:rPr>
              <a:t>:</a:t>
            </a:r>
          </a:p>
          <a:p>
            <a:pPr lvl="0" indent="360000">
              <a:lnSpc>
                <a:spcPts val="3300"/>
              </a:lnSpc>
            </a:pPr>
            <a:r>
              <a:rPr lang="zh-CN" altLang="en-US" sz="2400" kern="0" dirty="0">
                <a:solidFill>
                  <a:srgbClr val="000000"/>
                </a:solidFill>
                <a:latin typeface="宋体"/>
              </a:rPr>
              <a:t>指定帧的大小。</a:t>
            </a:r>
            <a:endParaRPr lang="en-US" altLang="zh-CN" sz="2400" kern="0" dirty="0">
              <a:solidFill>
                <a:srgbClr val="000000"/>
              </a:solidFill>
              <a:latin typeface="宋体"/>
            </a:endParaRPr>
          </a:p>
        </p:txBody>
      </p:sp>
    </p:spTree>
    <p:extLst>
      <p:ext uri="{BB962C8B-B14F-4D97-AF65-F5344CB8AC3E}">
        <p14:creationId xmlns:p14="http://schemas.microsoft.com/office/powerpoint/2010/main" val="106708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4.1 </a:t>
            </a:r>
            <a:r>
              <a:rPr lang="en-US" altLang="zh-CN" sz="4000" dirty="0"/>
              <a:t>HTML5 Audio</a:t>
            </a:r>
            <a:r>
              <a:rPr lang="zh-CN" altLang="en-US" sz="4000" dirty="0"/>
              <a:t>和</a:t>
            </a:r>
            <a:r>
              <a:rPr lang="en-US" altLang="zh-CN" sz="4000" dirty="0"/>
              <a:t>Video</a:t>
            </a:r>
            <a:r>
              <a:rPr lang="zh-CN" altLang="en-US" sz="4000" dirty="0"/>
              <a:t>概述</a:t>
            </a:r>
            <a:endParaRPr lang="zh-CN" altLang="en-US" sz="3600" b="0" dirty="0"/>
          </a:p>
        </p:txBody>
      </p:sp>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554679" y="2080469"/>
            <a:ext cx="8062912" cy="40266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None/>
            </a:pPr>
            <a:endParaRPr lang="zh-CN" altLang="en-US" sz="3200" b="0" dirty="0"/>
          </a:p>
          <a:p>
            <a:pPr eaLnBrk="1" hangingPunct="1">
              <a:buFont typeface="Wingdings" panose="05000000000000000000" pitchFamily="2" charset="2"/>
              <a:buNone/>
            </a:pPr>
            <a:r>
              <a:rPr lang="zh-CN" altLang="en-US" sz="2800" b="0" dirty="0"/>
              <a:t>   </a:t>
            </a:r>
            <a:endParaRPr lang="zh-CN" altLang="en-US" sz="240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graphicFrame>
        <p:nvGraphicFramePr>
          <p:cNvPr id="4" name="图示 3">
            <a:extLst>
              <a:ext uri="{FF2B5EF4-FFF2-40B4-BE49-F238E27FC236}">
                <a16:creationId xmlns:a16="http://schemas.microsoft.com/office/drawing/2014/main" id="{40539717-4434-4070-9C84-FF9EC7C28CC7}"/>
              </a:ext>
            </a:extLst>
          </p:cNvPr>
          <p:cNvGraphicFramePr/>
          <p:nvPr>
            <p:extLst>
              <p:ext uri="{D42A27DB-BD31-4B8C-83A1-F6EECF244321}">
                <p14:modId xmlns:p14="http://schemas.microsoft.com/office/powerpoint/2010/main" val="1450614823"/>
              </p:ext>
            </p:extLst>
          </p:nvPr>
        </p:nvGraphicFramePr>
        <p:xfrm>
          <a:off x="845191" y="1874520"/>
          <a:ext cx="7772400" cy="4608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a:extLst>
              <a:ext uri="{FF2B5EF4-FFF2-40B4-BE49-F238E27FC236}">
                <a16:creationId xmlns:a16="http://schemas.microsoft.com/office/drawing/2014/main" id="{8CA8334E-7A8B-4D4E-9DF7-B120BEABD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191" y="1753616"/>
            <a:ext cx="1963024" cy="14223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图片 8">
            <a:extLst>
              <a:ext uri="{FF2B5EF4-FFF2-40B4-BE49-F238E27FC236}">
                <a16:creationId xmlns:a16="http://schemas.microsoft.com/office/drawing/2014/main" id="{4E81CD19-AF7F-403B-B89F-59C6C1163803}"/>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222878" y="3175969"/>
            <a:ext cx="1751697" cy="135539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图片 10">
            <a:extLst>
              <a:ext uri="{FF2B5EF4-FFF2-40B4-BE49-F238E27FC236}">
                <a16:creationId xmlns:a16="http://schemas.microsoft.com/office/drawing/2014/main" id="{BFC61930-255E-4EAD-B7CB-8313B099AB0C}"/>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3617033" y="4828325"/>
            <a:ext cx="1681334" cy="12610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564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386139" y="1583851"/>
            <a:ext cx="8001000" cy="506462"/>
          </a:xfrm>
        </p:spPr>
        <p:txBody>
          <a:bodyPr/>
          <a:lstStyle/>
          <a:p>
            <a:pPr marL="0" indent="457200">
              <a:lnSpc>
                <a:spcPts val="3300"/>
              </a:lnSpc>
              <a:buNone/>
            </a:pPr>
            <a:r>
              <a:rPr lang="en-US" altLang="zh-CN" sz="2400" b="0" dirty="0">
                <a:ea typeface="+mn-ea"/>
              </a:rPr>
              <a:t>4</a:t>
            </a:r>
            <a:r>
              <a:rPr lang="zh-CN" altLang="en-US" sz="2400" b="0" dirty="0">
                <a:ea typeface="+mn-ea"/>
              </a:rPr>
              <a:t>、</a:t>
            </a:r>
            <a:r>
              <a:rPr lang="zh-CN" altLang="en-US" sz="2400" b="0" dirty="0">
                <a:latin typeface="+mn-ea"/>
                <a:ea typeface="+mn-ea"/>
              </a:rPr>
              <a:t>添加</a:t>
            </a:r>
            <a:r>
              <a:rPr lang="en-US" altLang="zh-CN" sz="2400" b="0" dirty="0" err="1">
                <a:ea typeface="+mn-ea"/>
              </a:rPr>
              <a:t>updateFrame</a:t>
            </a:r>
            <a:r>
              <a:rPr lang="zh-CN" altLang="en-US" sz="2400" b="0" dirty="0">
                <a:latin typeface="+mn-ea"/>
                <a:ea typeface="+mn-ea"/>
              </a:rPr>
              <a:t>函数</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40</a:t>
            </a:fld>
            <a:endParaRPr lang="en-US" altLang="en-US"/>
          </a:p>
        </p:txBody>
      </p:sp>
      <p:pic>
        <p:nvPicPr>
          <p:cNvPr id="6" name="图片 5">
            <a:extLst>
              <a:ext uri="{FF2B5EF4-FFF2-40B4-BE49-F238E27FC236}">
                <a16:creationId xmlns:a16="http://schemas.microsoft.com/office/drawing/2014/main" id="{0CB2A261-336C-4DD1-A268-F617ECB2F1B1}"/>
              </a:ext>
            </a:extLst>
          </p:cNvPr>
          <p:cNvPicPr>
            <a:picLocks noChangeAspect="1"/>
          </p:cNvPicPr>
          <p:nvPr/>
        </p:nvPicPr>
        <p:blipFill>
          <a:blip r:embed="rId2"/>
          <a:stretch>
            <a:fillRect/>
          </a:stretch>
        </p:blipFill>
        <p:spPr>
          <a:xfrm>
            <a:off x="386139" y="2097596"/>
            <a:ext cx="8537193" cy="4503230"/>
          </a:xfrm>
          <a:prstGeom prst="rect">
            <a:avLst/>
          </a:prstGeom>
        </p:spPr>
      </p:pic>
      <p:sp>
        <p:nvSpPr>
          <p:cNvPr id="7" name="标题 1">
            <a:extLst>
              <a:ext uri="{FF2B5EF4-FFF2-40B4-BE49-F238E27FC236}">
                <a16:creationId xmlns:a16="http://schemas.microsoft.com/office/drawing/2014/main" id="{B2DCA49A-0B90-4AC7-8FA7-A0E2064A90D2}"/>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Tree>
    <p:extLst>
      <p:ext uri="{BB962C8B-B14F-4D97-AF65-F5344CB8AC3E}">
        <p14:creationId xmlns:p14="http://schemas.microsoft.com/office/powerpoint/2010/main" val="274456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386139" y="1545087"/>
            <a:ext cx="8001000" cy="506462"/>
          </a:xfrm>
        </p:spPr>
        <p:txBody>
          <a:bodyPr/>
          <a:lstStyle/>
          <a:p>
            <a:pPr marL="0" indent="457200">
              <a:lnSpc>
                <a:spcPts val="3300"/>
              </a:lnSpc>
              <a:buNone/>
            </a:pPr>
            <a:r>
              <a:rPr lang="en-US" altLang="zh-CN" sz="2400" b="0" dirty="0">
                <a:ea typeface="+mn-ea"/>
              </a:rPr>
              <a:t>5</a:t>
            </a:r>
            <a:r>
              <a:rPr lang="zh-CN" altLang="en-US" sz="2400" b="0" dirty="0">
                <a:latin typeface="+mn-ea"/>
                <a:ea typeface="+mn-ea"/>
              </a:rPr>
              <a:t>、添加</a:t>
            </a:r>
            <a:r>
              <a:rPr lang="en-US" altLang="zh-CN" sz="2400" b="0" dirty="0" err="1">
                <a:ea typeface="+mn-ea"/>
              </a:rPr>
              <a:t>startVideo</a:t>
            </a:r>
            <a:r>
              <a:rPr lang="zh-CN" altLang="en-US" sz="2400" b="0" dirty="0">
                <a:latin typeface="+mn-ea"/>
                <a:ea typeface="+mn-ea"/>
              </a:rPr>
              <a:t>函数</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41</a:t>
            </a:fld>
            <a:endParaRPr lang="en-US" altLang="en-US"/>
          </a:p>
        </p:txBody>
      </p:sp>
      <p:pic>
        <p:nvPicPr>
          <p:cNvPr id="2" name="图片 1">
            <a:extLst>
              <a:ext uri="{FF2B5EF4-FFF2-40B4-BE49-F238E27FC236}">
                <a16:creationId xmlns:a16="http://schemas.microsoft.com/office/drawing/2014/main" id="{F82C7D74-D50F-450E-8DDB-85D638DCED48}"/>
              </a:ext>
            </a:extLst>
          </p:cNvPr>
          <p:cNvPicPr>
            <a:picLocks noChangeAspect="1"/>
          </p:cNvPicPr>
          <p:nvPr/>
        </p:nvPicPr>
        <p:blipFill>
          <a:blip r:embed="rId2"/>
          <a:stretch>
            <a:fillRect/>
          </a:stretch>
        </p:blipFill>
        <p:spPr>
          <a:xfrm>
            <a:off x="1329507" y="2083109"/>
            <a:ext cx="6285714" cy="3485714"/>
          </a:xfrm>
          <a:prstGeom prst="rect">
            <a:avLst/>
          </a:prstGeom>
        </p:spPr>
      </p:pic>
      <p:sp>
        <p:nvSpPr>
          <p:cNvPr id="7" name="内容占位符 2">
            <a:extLst>
              <a:ext uri="{FF2B5EF4-FFF2-40B4-BE49-F238E27FC236}">
                <a16:creationId xmlns:a16="http://schemas.microsoft.com/office/drawing/2014/main" id="{D1266F00-09BB-45BA-B375-668F73FAB413}"/>
              </a:ext>
            </a:extLst>
          </p:cNvPr>
          <p:cNvSpPr txBox="1">
            <a:spLocks/>
          </p:cNvSpPr>
          <p:nvPr/>
        </p:nvSpPr>
        <p:spPr>
          <a:xfrm>
            <a:off x="395287" y="5600383"/>
            <a:ext cx="8353426" cy="92424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视频播放时触发</a:t>
            </a:r>
            <a:r>
              <a:rPr lang="en-US" altLang="zh-CN" sz="2400" b="0" kern="0" dirty="0" err="1">
                <a:ea typeface="+mn-ea"/>
              </a:rPr>
              <a:t>startVideo</a:t>
            </a:r>
            <a:r>
              <a:rPr lang="zh-CN" altLang="en-US" sz="2400" b="0" kern="0" dirty="0">
                <a:latin typeface="+mn-ea"/>
                <a:ea typeface="+mn-ea"/>
              </a:rPr>
              <a:t>函数，并抓取第一帧，然后会启用间隔计时器</a:t>
            </a:r>
            <a:r>
              <a:rPr lang="en-US" altLang="zh-CN" sz="2400" b="0" kern="0" dirty="0">
                <a:ea typeface="+mn-ea"/>
              </a:rPr>
              <a:t>(</a:t>
            </a:r>
            <a:r>
              <a:rPr lang="zh-CN" altLang="en-US" sz="2400" b="0" kern="0" dirty="0">
                <a:latin typeface="+mn-ea"/>
                <a:ea typeface="+mn-ea"/>
              </a:rPr>
              <a:t>即</a:t>
            </a:r>
            <a:r>
              <a:rPr lang="en-US" altLang="zh-CN" sz="2400" b="0" kern="0" dirty="0">
                <a:ea typeface="+mn-ea"/>
              </a:rPr>
              <a:t>5000ms)</a:t>
            </a:r>
            <a:r>
              <a:rPr lang="zh-CN" altLang="en-US" sz="2400" b="0" kern="0" dirty="0">
                <a:latin typeface="+mn-ea"/>
                <a:ea typeface="+mn-ea"/>
              </a:rPr>
              <a:t>来定期调用</a:t>
            </a:r>
            <a:r>
              <a:rPr lang="en-US" altLang="zh-CN" sz="2400" b="0" kern="0" dirty="0" err="1">
                <a:ea typeface="+mn-ea"/>
              </a:rPr>
              <a:t>updateFrame</a:t>
            </a:r>
            <a:r>
              <a:rPr lang="en-US" altLang="zh-CN" sz="2400" b="0" kern="0" dirty="0">
                <a:ea typeface="+mn-ea"/>
              </a:rPr>
              <a:t>()</a:t>
            </a:r>
            <a:r>
              <a:rPr lang="zh-CN" altLang="en-US" sz="2400" b="0" kern="0" dirty="0">
                <a:latin typeface="+mn-ea"/>
                <a:ea typeface="+mn-ea"/>
              </a:rPr>
              <a:t>函数。</a:t>
            </a:r>
            <a:endParaRPr lang="en-US" altLang="zh-CN" sz="2400" b="0" kern="0" dirty="0">
              <a:latin typeface="+mn-ea"/>
              <a:ea typeface="+mn-ea"/>
            </a:endParaRPr>
          </a:p>
          <a:p>
            <a:pPr marL="0" indent="720000">
              <a:lnSpc>
                <a:spcPts val="3300"/>
              </a:lnSpc>
              <a:buFont typeface="Wingdings" panose="05000000000000000000" pitchFamily="2" charset="2"/>
              <a:buNone/>
            </a:pPr>
            <a:r>
              <a:rPr lang="en-US" altLang="zh-CN" sz="2400" b="0" kern="0" dirty="0">
                <a:latin typeface="+mn-ea"/>
                <a:ea typeface="+mn-ea"/>
              </a:rPr>
              <a:t> </a:t>
            </a:r>
            <a:endParaRPr lang="zh-CN" altLang="en-US" sz="2400" b="0" kern="0" dirty="0">
              <a:latin typeface="+mn-ea"/>
            </a:endParaRPr>
          </a:p>
        </p:txBody>
      </p:sp>
      <p:sp>
        <p:nvSpPr>
          <p:cNvPr id="8" name="标题 1">
            <a:extLst>
              <a:ext uri="{FF2B5EF4-FFF2-40B4-BE49-F238E27FC236}">
                <a16:creationId xmlns:a16="http://schemas.microsoft.com/office/drawing/2014/main" id="{0F08AB58-9C1F-49DB-9295-46AE91B2EB77}"/>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Tree>
    <p:extLst>
      <p:ext uri="{BB962C8B-B14F-4D97-AF65-F5344CB8AC3E}">
        <p14:creationId xmlns:p14="http://schemas.microsoft.com/office/powerpoint/2010/main" val="1492285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386139" y="687837"/>
            <a:ext cx="8001000" cy="506462"/>
          </a:xfrm>
        </p:spPr>
        <p:txBody>
          <a:bodyPr/>
          <a:lstStyle/>
          <a:p>
            <a:pPr marL="0" indent="0">
              <a:lnSpc>
                <a:spcPts val="3300"/>
              </a:lnSpc>
              <a:buNone/>
            </a:pPr>
            <a:r>
              <a:rPr lang="en-US" altLang="zh-CN" sz="2400" b="0" dirty="0">
                <a:ea typeface="+mn-ea"/>
              </a:rPr>
              <a:t>6</a:t>
            </a:r>
            <a:r>
              <a:rPr lang="zh-CN" altLang="en-US" sz="2400" b="0" dirty="0">
                <a:latin typeface="+mn-ea"/>
                <a:ea typeface="+mn-ea"/>
              </a:rPr>
              <a:t>、处理用户输入</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42</a:t>
            </a:fld>
            <a:endParaRPr lang="en-US" altLang="en-US"/>
          </a:p>
        </p:txBody>
      </p:sp>
      <p:sp>
        <p:nvSpPr>
          <p:cNvPr id="8" name="内容占位符 2">
            <a:extLst>
              <a:ext uri="{FF2B5EF4-FFF2-40B4-BE49-F238E27FC236}">
                <a16:creationId xmlns:a16="http://schemas.microsoft.com/office/drawing/2014/main" id="{0A88FD45-26FD-4443-8959-07F6E9BD0917}"/>
              </a:ext>
            </a:extLst>
          </p:cNvPr>
          <p:cNvSpPr txBox="1">
            <a:spLocks/>
          </p:cNvSpPr>
          <p:nvPr/>
        </p:nvSpPr>
        <p:spPr>
          <a:xfrm>
            <a:off x="747713" y="1194299"/>
            <a:ext cx="8001000" cy="50646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latin typeface="+mn-ea"/>
                <a:ea typeface="+mn-ea"/>
              </a:rPr>
              <a:t>当用户单机时序查看器上的某一帧时，系统该怎么处理？</a:t>
            </a:r>
            <a:endParaRPr lang="en-US" altLang="zh-CN" sz="2400" b="0" kern="0" dirty="0">
              <a:latin typeface="+mn-ea"/>
              <a:ea typeface="+mn-ea"/>
            </a:endParaRPr>
          </a:p>
          <a:p>
            <a:pPr marL="0" indent="720000">
              <a:lnSpc>
                <a:spcPts val="3300"/>
              </a:lnSpc>
              <a:buFont typeface="Wingdings" panose="05000000000000000000" pitchFamily="2" charset="2"/>
              <a:buNone/>
            </a:pPr>
            <a:r>
              <a:rPr lang="en-US" altLang="zh-CN" sz="2400" b="0" kern="0" dirty="0">
                <a:latin typeface="+mn-ea"/>
                <a:ea typeface="+mn-ea"/>
              </a:rPr>
              <a:t> </a:t>
            </a:r>
            <a:endParaRPr lang="zh-CN" altLang="en-US" sz="2400" b="0" kern="0" dirty="0">
              <a:latin typeface="+mn-ea"/>
            </a:endParaRPr>
          </a:p>
        </p:txBody>
      </p:sp>
      <p:pic>
        <p:nvPicPr>
          <p:cNvPr id="6" name="图片 5">
            <a:extLst>
              <a:ext uri="{FF2B5EF4-FFF2-40B4-BE49-F238E27FC236}">
                <a16:creationId xmlns:a16="http://schemas.microsoft.com/office/drawing/2014/main" id="{EA919C68-FDC8-4887-8A98-2E3AAAD6CDEA}"/>
              </a:ext>
            </a:extLst>
          </p:cNvPr>
          <p:cNvPicPr>
            <a:picLocks noChangeAspect="1"/>
          </p:cNvPicPr>
          <p:nvPr/>
        </p:nvPicPr>
        <p:blipFill>
          <a:blip r:embed="rId2"/>
          <a:stretch>
            <a:fillRect/>
          </a:stretch>
        </p:blipFill>
        <p:spPr>
          <a:xfrm>
            <a:off x="994489" y="1667386"/>
            <a:ext cx="6972840" cy="4933439"/>
          </a:xfrm>
          <a:prstGeom prst="rect">
            <a:avLst/>
          </a:prstGeom>
        </p:spPr>
      </p:pic>
    </p:spTree>
    <p:extLst>
      <p:ext uri="{BB962C8B-B14F-4D97-AF65-F5344CB8AC3E}">
        <p14:creationId xmlns:p14="http://schemas.microsoft.com/office/powerpoint/2010/main" val="839040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386139" y="1583187"/>
            <a:ext cx="8001000" cy="506462"/>
          </a:xfrm>
        </p:spPr>
        <p:txBody>
          <a:bodyPr/>
          <a:lstStyle/>
          <a:p>
            <a:pPr marL="0" indent="457200">
              <a:lnSpc>
                <a:spcPts val="3300"/>
              </a:lnSpc>
              <a:buNone/>
            </a:pPr>
            <a:r>
              <a:rPr lang="en-US" altLang="zh-CN" sz="2400" b="0" dirty="0">
                <a:latin typeface="+mn-ea"/>
                <a:ea typeface="+mn-ea"/>
              </a:rPr>
              <a:t>7</a:t>
            </a:r>
            <a:r>
              <a:rPr lang="zh-CN" altLang="en-US" sz="2400" b="0" dirty="0">
                <a:latin typeface="+mn-ea"/>
                <a:ea typeface="+mn-ea"/>
              </a:rPr>
              <a:t>、添加</a:t>
            </a:r>
            <a:r>
              <a:rPr lang="en-US" altLang="zh-CN" sz="2400" b="0" dirty="0" err="1">
                <a:ea typeface="+mn-ea"/>
              </a:rPr>
              <a:t>stopTimeline</a:t>
            </a:r>
            <a:r>
              <a:rPr lang="zh-CN" altLang="en-US" sz="2400" b="0" dirty="0">
                <a:latin typeface="+mn-ea"/>
                <a:ea typeface="+mn-ea"/>
              </a:rPr>
              <a:t>函数</a:t>
            </a:r>
            <a:endParaRPr lang="en-US" altLang="zh-CN" sz="2400" b="0" dirty="0">
              <a:latin typeface="+mn-ea"/>
              <a:ea typeface="+mn-ea"/>
            </a:endParaRP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43</a:t>
            </a:fld>
            <a:endParaRPr lang="en-US" altLang="en-US"/>
          </a:p>
        </p:txBody>
      </p:sp>
      <p:sp>
        <p:nvSpPr>
          <p:cNvPr id="8" name="内容占位符 2">
            <a:extLst>
              <a:ext uri="{FF2B5EF4-FFF2-40B4-BE49-F238E27FC236}">
                <a16:creationId xmlns:a16="http://schemas.microsoft.com/office/drawing/2014/main" id="{0A88FD45-26FD-4443-8959-07F6E9BD0917}"/>
              </a:ext>
            </a:extLst>
          </p:cNvPr>
          <p:cNvSpPr txBox="1">
            <a:spLocks/>
          </p:cNvSpPr>
          <p:nvPr/>
        </p:nvSpPr>
        <p:spPr>
          <a:xfrm>
            <a:off x="754063" y="2239147"/>
            <a:ext cx="8001000" cy="1341511"/>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整个视频时序查看器示例中，设置视频播放完成时，停止帧的抓取。如果不添加此函数，示例会不停的抓取帧，最后会变成一片空白。</a:t>
            </a:r>
            <a:endParaRPr lang="zh-CN" altLang="en-US" sz="2400" b="0" kern="0" dirty="0">
              <a:latin typeface="+mn-ea"/>
            </a:endParaRPr>
          </a:p>
        </p:txBody>
      </p:sp>
      <p:pic>
        <p:nvPicPr>
          <p:cNvPr id="2" name="图片 1">
            <a:extLst>
              <a:ext uri="{FF2B5EF4-FFF2-40B4-BE49-F238E27FC236}">
                <a16:creationId xmlns:a16="http://schemas.microsoft.com/office/drawing/2014/main" id="{25E13A02-EC14-4C07-A100-FA61813EB8C7}"/>
              </a:ext>
            </a:extLst>
          </p:cNvPr>
          <p:cNvPicPr>
            <a:picLocks noChangeAspect="1"/>
          </p:cNvPicPr>
          <p:nvPr/>
        </p:nvPicPr>
        <p:blipFill>
          <a:blip r:embed="rId2"/>
          <a:stretch>
            <a:fillRect/>
          </a:stretch>
        </p:blipFill>
        <p:spPr>
          <a:xfrm>
            <a:off x="1798233" y="3564861"/>
            <a:ext cx="5183255" cy="1751290"/>
          </a:xfrm>
          <a:prstGeom prst="rect">
            <a:avLst/>
          </a:prstGeom>
        </p:spPr>
      </p:pic>
      <p:sp>
        <p:nvSpPr>
          <p:cNvPr id="9" name="内容占位符 2">
            <a:extLst>
              <a:ext uri="{FF2B5EF4-FFF2-40B4-BE49-F238E27FC236}">
                <a16:creationId xmlns:a16="http://schemas.microsoft.com/office/drawing/2014/main" id="{890524CF-AFF4-468B-B2D4-EB25A0F5D2EF}"/>
              </a:ext>
            </a:extLst>
          </p:cNvPr>
          <p:cNvSpPr txBox="1">
            <a:spLocks/>
          </p:cNvSpPr>
          <p:nvPr/>
        </p:nvSpPr>
        <p:spPr>
          <a:xfrm>
            <a:off x="574675" y="5434008"/>
            <a:ext cx="8180388" cy="85984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当视频播放完毕时会出发</a:t>
            </a:r>
            <a:r>
              <a:rPr lang="en-US" altLang="zh-CN" sz="2400" b="0" kern="0" dirty="0" err="1">
                <a:ea typeface="+mn-ea"/>
              </a:rPr>
              <a:t>onended</a:t>
            </a:r>
            <a:r>
              <a:rPr lang="en-US" altLang="zh-CN" sz="2400" b="0" kern="0" dirty="0">
                <a:ea typeface="+mn-ea"/>
              </a:rPr>
              <a:t>()</a:t>
            </a:r>
            <a:r>
              <a:rPr lang="zh-CN" altLang="en-US" sz="2400" b="0" kern="0" dirty="0">
                <a:latin typeface="+mn-ea"/>
                <a:ea typeface="+mn-ea"/>
              </a:rPr>
              <a:t>函数，</a:t>
            </a:r>
            <a:r>
              <a:rPr lang="en-US" altLang="zh-CN" sz="2400" b="0" kern="0" dirty="0" err="1">
                <a:ea typeface="+mn-ea"/>
              </a:rPr>
              <a:t>stopTimeline</a:t>
            </a:r>
            <a:r>
              <a:rPr lang="zh-CN" altLang="en-US" sz="2400" b="0" kern="0" dirty="0">
                <a:latin typeface="+mn-ea"/>
                <a:ea typeface="+mn-ea"/>
              </a:rPr>
              <a:t>函数会在此时被调用。</a:t>
            </a:r>
            <a:endParaRPr lang="zh-CN" altLang="en-US" sz="2400" b="0" kern="0" dirty="0">
              <a:latin typeface="+mn-ea"/>
            </a:endParaRPr>
          </a:p>
        </p:txBody>
      </p:sp>
      <p:sp>
        <p:nvSpPr>
          <p:cNvPr id="10" name="标题 1">
            <a:extLst>
              <a:ext uri="{FF2B5EF4-FFF2-40B4-BE49-F238E27FC236}">
                <a16:creationId xmlns:a16="http://schemas.microsoft.com/office/drawing/2014/main" id="{75CF2351-F263-448B-9BAB-57B3A0F1537A}"/>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Tree>
    <p:extLst>
      <p:ext uri="{BB962C8B-B14F-4D97-AF65-F5344CB8AC3E}">
        <p14:creationId xmlns:p14="http://schemas.microsoft.com/office/powerpoint/2010/main" val="877622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69957" y="930837"/>
            <a:ext cx="2126267" cy="506462"/>
          </a:xfrm>
        </p:spPr>
        <p:txBody>
          <a:bodyPr/>
          <a:lstStyle/>
          <a:p>
            <a:pPr marL="0" indent="0">
              <a:lnSpc>
                <a:spcPts val="3300"/>
              </a:lnSpc>
              <a:buNone/>
            </a:pPr>
            <a:r>
              <a:rPr lang="zh-CN" altLang="en-US" sz="3200" dirty="0">
                <a:solidFill>
                  <a:srgbClr val="FF0000"/>
                </a:solidFill>
                <a:latin typeface="+mn-ea"/>
                <a:ea typeface="+mn-ea"/>
              </a:rPr>
              <a:t>完整代码</a:t>
            </a:r>
            <a:r>
              <a:rPr lang="en-US" altLang="zh-CN" sz="3200" dirty="0">
                <a:solidFill>
                  <a:srgbClr val="FF0000"/>
                </a:solidFill>
                <a:latin typeface="+mn-ea"/>
                <a:ea typeface="+mn-ea"/>
              </a:rPr>
              <a:t>:</a:t>
            </a:r>
          </a:p>
          <a:p>
            <a:pPr marL="0" indent="720000">
              <a:lnSpc>
                <a:spcPts val="3300"/>
              </a:lnSpc>
              <a:buNone/>
            </a:pPr>
            <a:r>
              <a:rPr lang="en-US" altLang="zh-CN" sz="2400" b="0" dirty="0">
                <a:latin typeface="+mn-ea"/>
                <a:ea typeface="+mn-ea"/>
              </a:rPr>
              <a:t> </a:t>
            </a:r>
            <a:endParaRPr lang="zh-CN" altLang="en-US" sz="2400" b="0" dirty="0">
              <a:latin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44</a:t>
            </a:fld>
            <a:endParaRPr lang="en-US" altLang="en-US"/>
          </a:p>
        </p:txBody>
      </p:sp>
      <p:pic>
        <p:nvPicPr>
          <p:cNvPr id="10" name="图片 9">
            <a:extLst>
              <a:ext uri="{FF2B5EF4-FFF2-40B4-BE49-F238E27FC236}">
                <a16:creationId xmlns:a16="http://schemas.microsoft.com/office/drawing/2014/main" id="{C054A653-7F6C-4B96-9EAD-4D41F97C79EE}"/>
              </a:ext>
            </a:extLst>
          </p:cNvPr>
          <p:cNvPicPr>
            <a:picLocks noChangeAspect="1"/>
          </p:cNvPicPr>
          <p:nvPr/>
        </p:nvPicPr>
        <p:blipFill>
          <a:blip r:embed="rId2"/>
          <a:stretch>
            <a:fillRect/>
          </a:stretch>
        </p:blipFill>
        <p:spPr>
          <a:xfrm>
            <a:off x="574675" y="1639491"/>
            <a:ext cx="8380952" cy="4895238"/>
          </a:xfrm>
          <a:prstGeom prst="rect">
            <a:avLst/>
          </a:prstGeom>
        </p:spPr>
      </p:pic>
      <p:sp>
        <p:nvSpPr>
          <p:cNvPr id="6" name="标题 1">
            <a:extLst>
              <a:ext uri="{FF2B5EF4-FFF2-40B4-BE49-F238E27FC236}">
                <a16:creationId xmlns:a16="http://schemas.microsoft.com/office/drawing/2014/main" id="{854FB3DF-B909-4525-B65D-57CE4E6A52FB}"/>
              </a:ext>
            </a:extLst>
          </p:cNvPr>
          <p:cNvSpPr>
            <a:spLocks noGrp="1"/>
          </p:cNvSpPr>
          <p:nvPr>
            <p:ph type="title"/>
          </p:nvPr>
        </p:nvSpPr>
        <p:spPr>
          <a:xfrm>
            <a:off x="574675" y="836712"/>
            <a:ext cx="8001000" cy="73985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使用</a:t>
            </a:r>
            <a:r>
              <a:rPr lang="en-US" altLang="zh-CN" dirty="0">
                <a:solidFill>
                  <a:schemeClr val="tx1"/>
                </a:solidFill>
                <a:latin typeface="+mn-lt"/>
              </a:rPr>
              <a:t>video</a:t>
            </a:r>
            <a:r>
              <a:rPr lang="zh-CN" altLang="en-US" dirty="0">
                <a:solidFill>
                  <a:schemeClr val="tx1"/>
                </a:solidFill>
                <a:latin typeface="+mn-lt"/>
              </a:rPr>
              <a:t>元素</a:t>
            </a:r>
            <a:endParaRPr lang="en-US" altLang="zh-CN" dirty="0">
              <a:solidFill>
                <a:schemeClr val="tx1"/>
              </a:solidFill>
              <a:latin typeface="+mn-lt"/>
            </a:endParaRPr>
          </a:p>
        </p:txBody>
      </p:sp>
    </p:spTree>
    <p:extLst>
      <p:ext uri="{BB962C8B-B14F-4D97-AF65-F5344CB8AC3E}">
        <p14:creationId xmlns:p14="http://schemas.microsoft.com/office/powerpoint/2010/main" val="1973784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45</a:t>
            </a:fld>
            <a:endParaRPr lang="en-US" altLang="en-US"/>
          </a:p>
        </p:txBody>
      </p:sp>
      <p:pic>
        <p:nvPicPr>
          <p:cNvPr id="9" name="图片 8">
            <a:extLst>
              <a:ext uri="{FF2B5EF4-FFF2-40B4-BE49-F238E27FC236}">
                <a16:creationId xmlns:a16="http://schemas.microsoft.com/office/drawing/2014/main" id="{FFD5C095-1DE9-4756-90C6-06DC563837B2}"/>
              </a:ext>
            </a:extLst>
          </p:cNvPr>
          <p:cNvPicPr>
            <a:picLocks noChangeAspect="1"/>
          </p:cNvPicPr>
          <p:nvPr/>
        </p:nvPicPr>
        <p:blipFill>
          <a:blip r:embed="rId2"/>
          <a:stretch>
            <a:fillRect/>
          </a:stretch>
        </p:blipFill>
        <p:spPr>
          <a:xfrm>
            <a:off x="598341" y="838984"/>
            <a:ext cx="8380952" cy="5545023"/>
          </a:xfrm>
          <a:prstGeom prst="rect">
            <a:avLst/>
          </a:prstGeom>
        </p:spPr>
      </p:pic>
    </p:spTree>
    <p:extLst>
      <p:ext uri="{BB962C8B-B14F-4D97-AF65-F5344CB8AC3E}">
        <p14:creationId xmlns:p14="http://schemas.microsoft.com/office/powerpoint/2010/main" val="2519067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46</a:t>
            </a:fld>
            <a:endParaRPr lang="en-US" altLang="en-US"/>
          </a:p>
        </p:txBody>
      </p:sp>
      <p:pic>
        <p:nvPicPr>
          <p:cNvPr id="2" name="图片 1">
            <a:extLst>
              <a:ext uri="{FF2B5EF4-FFF2-40B4-BE49-F238E27FC236}">
                <a16:creationId xmlns:a16="http://schemas.microsoft.com/office/drawing/2014/main" id="{097D8808-95C7-42CB-89D4-E5F7279AECE9}"/>
              </a:ext>
            </a:extLst>
          </p:cNvPr>
          <p:cNvPicPr>
            <a:picLocks noChangeAspect="1"/>
          </p:cNvPicPr>
          <p:nvPr/>
        </p:nvPicPr>
        <p:blipFill>
          <a:blip r:embed="rId2"/>
          <a:stretch>
            <a:fillRect/>
          </a:stretch>
        </p:blipFill>
        <p:spPr>
          <a:xfrm>
            <a:off x="523023" y="779441"/>
            <a:ext cx="8361905" cy="5676190"/>
          </a:xfrm>
          <a:prstGeom prst="rect">
            <a:avLst/>
          </a:prstGeom>
        </p:spPr>
      </p:pic>
    </p:spTree>
    <p:extLst>
      <p:ext uri="{BB962C8B-B14F-4D97-AF65-F5344CB8AC3E}">
        <p14:creationId xmlns:p14="http://schemas.microsoft.com/office/powerpoint/2010/main" val="3308865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47</a:t>
            </a:fld>
            <a:endParaRPr lang="en-US" altLang="en-US"/>
          </a:p>
        </p:txBody>
      </p:sp>
      <p:pic>
        <p:nvPicPr>
          <p:cNvPr id="3" name="图片 2">
            <a:extLst>
              <a:ext uri="{FF2B5EF4-FFF2-40B4-BE49-F238E27FC236}">
                <a16:creationId xmlns:a16="http://schemas.microsoft.com/office/drawing/2014/main" id="{041BA243-B219-409D-9082-78DD8785E5F9}"/>
              </a:ext>
            </a:extLst>
          </p:cNvPr>
          <p:cNvPicPr>
            <a:picLocks noChangeAspect="1"/>
          </p:cNvPicPr>
          <p:nvPr/>
        </p:nvPicPr>
        <p:blipFill>
          <a:blip r:embed="rId2"/>
          <a:stretch>
            <a:fillRect/>
          </a:stretch>
        </p:blipFill>
        <p:spPr>
          <a:xfrm>
            <a:off x="508835" y="1002571"/>
            <a:ext cx="8371428" cy="5361905"/>
          </a:xfrm>
          <a:prstGeom prst="rect">
            <a:avLst/>
          </a:prstGeom>
        </p:spPr>
      </p:pic>
    </p:spTree>
    <p:extLst>
      <p:ext uri="{BB962C8B-B14F-4D97-AF65-F5344CB8AC3E}">
        <p14:creationId xmlns:p14="http://schemas.microsoft.com/office/powerpoint/2010/main" val="2283677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48</a:t>
            </a:fld>
            <a:endParaRPr lang="en-US" altLang="en-US"/>
          </a:p>
        </p:txBody>
      </p:sp>
      <p:pic>
        <p:nvPicPr>
          <p:cNvPr id="2" name="图片 1">
            <a:extLst>
              <a:ext uri="{FF2B5EF4-FFF2-40B4-BE49-F238E27FC236}">
                <a16:creationId xmlns:a16="http://schemas.microsoft.com/office/drawing/2014/main" id="{7625E86E-08E6-4149-B7E4-D608E33934C7}"/>
              </a:ext>
            </a:extLst>
          </p:cNvPr>
          <p:cNvPicPr>
            <a:picLocks noChangeAspect="1"/>
          </p:cNvPicPr>
          <p:nvPr/>
        </p:nvPicPr>
        <p:blipFill rotWithShape="1">
          <a:blip r:embed="rId2"/>
          <a:srcRect r="1821"/>
          <a:stretch/>
        </p:blipFill>
        <p:spPr>
          <a:xfrm>
            <a:off x="80078" y="1004791"/>
            <a:ext cx="8977493" cy="5112369"/>
          </a:xfrm>
          <a:prstGeom prst="rect">
            <a:avLst/>
          </a:prstGeom>
        </p:spPr>
      </p:pic>
    </p:spTree>
    <p:extLst>
      <p:ext uri="{BB962C8B-B14F-4D97-AF65-F5344CB8AC3E}">
        <p14:creationId xmlns:p14="http://schemas.microsoft.com/office/powerpoint/2010/main" val="1192774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a:xfrm>
            <a:off x="574675" y="836712"/>
            <a:ext cx="8001000" cy="70782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进阶功能</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574675" y="1544537"/>
            <a:ext cx="8001000" cy="501079"/>
          </a:xfrm>
        </p:spPr>
        <p:txBody>
          <a:bodyPr/>
          <a:lstStyle/>
          <a:p>
            <a:pPr marL="0" indent="720000">
              <a:lnSpc>
                <a:spcPts val="3300"/>
              </a:lnSpc>
              <a:buNone/>
            </a:pPr>
            <a:r>
              <a:rPr lang="zh-CN" altLang="en-US" sz="2400" b="0" dirty="0">
                <a:ea typeface="+mn-ea"/>
              </a:rPr>
              <a:t>（</a:t>
            </a:r>
            <a:r>
              <a:rPr lang="en-US" altLang="zh-CN" sz="2400" b="0" dirty="0">
                <a:ea typeface="+mn-ea"/>
              </a:rPr>
              <a:t>1</a:t>
            </a:r>
            <a:r>
              <a:rPr lang="zh-CN" altLang="en-US" sz="2400" b="0" dirty="0">
                <a:ea typeface="+mn-ea"/>
              </a:rPr>
              <a:t>）</a:t>
            </a:r>
            <a:r>
              <a:rPr lang="zh-CN" altLang="en-US" sz="2400" b="0" dirty="0">
                <a:latin typeface="+mn-ea"/>
                <a:ea typeface="+mn-ea"/>
              </a:rPr>
              <a:t>使用</a:t>
            </a:r>
            <a:r>
              <a:rPr lang="en-US" altLang="zh-CN" sz="2400" b="0" dirty="0">
                <a:ea typeface="+mn-ea"/>
              </a:rPr>
              <a:t>loop</a:t>
            </a:r>
            <a:r>
              <a:rPr lang="zh-CN" altLang="en-US" sz="2400" b="0" dirty="0">
                <a:latin typeface="+mn-ea"/>
                <a:ea typeface="+mn-ea"/>
              </a:rPr>
              <a:t>和</a:t>
            </a:r>
            <a:r>
              <a:rPr lang="en-US" altLang="zh-CN" sz="2400" b="0" dirty="0" err="1">
                <a:ea typeface="+mn-ea"/>
              </a:rPr>
              <a:t>autoplay</a:t>
            </a:r>
            <a:r>
              <a:rPr lang="zh-CN" altLang="en-US" sz="2400" b="0" dirty="0">
                <a:latin typeface="+mn-ea"/>
                <a:ea typeface="+mn-ea"/>
              </a:rPr>
              <a:t>特性</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49</a:t>
            </a:fld>
            <a:endParaRPr lang="en-US" altLang="en-US"/>
          </a:p>
        </p:txBody>
      </p:sp>
      <p:pic>
        <p:nvPicPr>
          <p:cNvPr id="7" name="图片 6">
            <a:extLst>
              <a:ext uri="{FF2B5EF4-FFF2-40B4-BE49-F238E27FC236}">
                <a16:creationId xmlns:a16="http://schemas.microsoft.com/office/drawing/2014/main" id="{7ED34D63-E595-4662-8FA4-4A1F60C539A7}"/>
              </a:ext>
            </a:extLst>
          </p:cNvPr>
          <p:cNvPicPr>
            <a:picLocks noChangeAspect="1"/>
          </p:cNvPicPr>
          <p:nvPr/>
        </p:nvPicPr>
        <p:blipFill>
          <a:blip r:embed="rId2"/>
          <a:stretch>
            <a:fillRect/>
          </a:stretch>
        </p:blipFill>
        <p:spPr>
          <a:xfrm>
            <a:off x="1816444" y="2118136"/>
            <a:ext cx="5504762" cy="3428571"/>
          </a:xfrm>
          <a:prstGeom prst="rect">
            <a:avLst/>
          </a:prstGeom>
        </p:spPr>
      </p:pic>
      <p:pic>
        <p:nvPicPr>
          <p:cNvPr id="9" name="图片 8">
            <a:extLst>
              <a:ext uri="{FF2B5EF4-FFF2-40B4-BE49-F238E27FC236}">
                <a16:creationId xmlns:a16="http://schemas.microsoft.com/office/drawing/2014/main" id="{A682EC28-52EE-4A0B-8CE3-5A42F77FA141}"/>
              </a:ext>
            </a:extLst>
          </p:cNvPr>
          <p:cNvPicPr>
            <a:picLocks noChangeAspect="1"/>
          </p:cNvPicPr>
          <p:nvPr/>
        </p:nvPicPr>
        <p:blipFill>
          <a:blip r:embed="rId3"/>
          <a:stretch>
            <a:fillRect/>
          </a:stretch>
        </p:blipFill>
        <p:spPr>
          <a:xfrm>
            <a:off x="5082071" y="802861"/>
            <a:ext cx="3866667" cy="4009524"/>
          </a:xfrm>
          <a:prstGeom prst="rect">
            <a:avLst/>
          </a:prstGeom>
          <a:ln>
            <a:solidFill>
              <a:schemeClr val="tx1">
                <a:lumMod val="85000"/>
                <a:lumOff val="15000"/>
              </a:schemeClr>
            </a:solidFill>
          </a:ln>
        </p:spPr>
      </p:pic>
      <p:sp>
        <p:nvSpPr>
          <p:cNvPr id="10" name="内容占位符 2">
            <a:extLst>
              <a:ext uri="{FF2B5EF4-FFF2-40B4-BE49-F238E27FC236}">
                <a16:creationId xmlns:a16="http://schemas.microsoft.com/office/drawing/2014/main" id="{FD77BD8B-45F4-4F2C-9AAB-BE826829BE89}"/>
              </a:ext>
            </a:extLst>
          </p:cNvPr>
          <p:cNvSpPr txBox="1">
            <a:spLocks/>
          </p:cNvSpPr>
          <p:nvPr/>
        </p:nvSpPr>
        <p:spPr>
          <a:xfrm>
            <a:off x="574675" y="5619227"/>
            <a:ext cx="8001000" cy="93325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很多网页为所有访问者自动播放音乐，即页面中的</a:t>
            </a:r>
            <a:r>
              <a:rPr lang="zh-CN" altLang="en-US" sz="2400" b="0" kern="0" dirty="0">
                <a:solidFill>
                  <a:srgbClr val="FF0000"/>
                </a:solidFill>
                <a:latin typeface="+mn-ea"/>
                <a:ea typeface="+mn-ea"/>
              </a:rPr>
              <a:t>背景噪音</a:t>
            </a:r>
            <a:r>
              <a:rPr lang="zh-CN" altLang="en-US" sz="2400" b="0" kern="0" dirty="0">
                <a:latin typeface="+mn-ea"/>
                <a:ea typeface="+mn-ea"/>
              </a:rPr>
              <a:t>，经常出现在广告页面中。</a:t>
            </a:r>
            <a:endParaRPr lang="en-US" altLang="zh-CN" sz="2400" b="0" kern="0" dirty="0">
              <a:latin typeface="+mn-ea"/>
              <a:ea typeface="+mn-ea"/>
            </a:endParaRPr>
          </a:p>
        </p:txBody>
      </p:sp>
    </p:spTree>
    <p:extLst>
      <p:ext uri="{BB962C8B-B14F-4D97-AF65-F5344CB8AC3E}">
        <p14:creationId xmlns:p14="http://schemas.microsoft.com/office/powerpoint/2010/main" val="20320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4.1 </a:t>
            </a:r>
            <a:r>
              <a:rPr lang="en-US" altLang="zh-CN" sz="4000" dirty="0"/>
              <a:t>HTML5 Audio</a:t>
            </a:r>
            <a:r>
              <a:rPr lang="zh-CN" altLang="en-US" sz="4000" dirty="0"/>
              <a:t>和</a:t>
            </a:r>
            <a:r>
              <a:rPr lang="en-US" altLang="zh-CN" sz="4000" dirty="0"/>
              <a:t>Video</a:t>
            </a:r>
            <a:r>
              <a:rPr lang="zh-CN" altLang="en-US" sz="4000" dirty="0"/>
              <a:t>概述</a:t>
            </a:r>
            <a:endParaRPr lang="zh-CN" altLang="en-US" sz="3600" b="0" dirty="0"/>
          </a:p>
        </p:txBody>
      </p:sp>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395288" y="2080470"/>
            <a:ext cx="8062912" cy="14914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hangingPunct="1">
              <a:lnSpc>
                <a:spcPts val="3300"/>
              </a:lnSpc>
              <a:buNone/>
            </a:pPr>
            <a:r>
              <a:rPr lang="en-US" altLang="zh-CN" sz="2400" b="0" dirty="0">
                <a:ea typeface="+mn-ea"/>
              </a:rPr>
              <a:t>&lt;audio&gt;</a:t>
            </a:r>
            <a:r>
              <a:rPr lang="zh-CN" altLang="en-US" sz="2400" b="0" dirty="0">
                <a:latin typeface="+mn-ea"/>
                <a:ea typeface="+mn-ea"/>
              </a:rPr>
              <a:t>和</a:t>
            </a:r>
            <a:r>
              <a:rPr lang="en-US" altLang="zh-CN" sz="2400" b="0" dirty="0">
                <a:ea typeface="+mn-ea"/>
              </a:rPr>
              <a:t>&lt;video&gt;</a:t>
            </a:r>
            <a:r>
              <a:rPr lang="zh-CN" altLang="en-US" sz="2400" b="0" dirty="0">
                <a:latin typeface="+mn-ea"/>
                <a:ea typeface="+mn-ea"/>
              </a:rPr>
              <a:t>的出现让</a:t>
            </a:r>
            <a:r>
              <a:rPr lang="en-US" altLang="zh-CN" sz="2400" b="0" dirty="0">
                <a:ea typeface="+mn-ea"/>
              </a:rPr>
              <a:t>HTML5</a:t>
            </a:r>
            <a:r>
              <a:rPr lang="zh-CN" altLang="en-US" sz="2400" b="0" dirty="0">
                <a:latin typeface="+mn-ea"/>
                <a:ea typeface="+mn-ea"/>
              </a:rPr>
              <a:t>的媒体应用多了新选择，从而开发人员不必使用插件就能在网页中嵌入跨浏览器的音频和视频内容。</a:t>
            </a:r>
            <a:endParaRPr lang="zh-CN" altLang="en-US" sz="3200" b="0" dirty="0"/>
          </a:p>
          <a:p>
            <a:pPr eaLnBrk="1" hangingPunct="1">
              <a:buFont typeface="Wingdings" panose="05000000000000000000" pitchFamily="2" charset="2"/>
              <a:buNone/>
            </a:pPr>
            <a:r>
              <a:rPr lang="zh-CN" altLang="en-US" sz="2800" b="0" dirty="0"/>
              <a:t>   </a:t>
            </a:r>
            <a:endParaRPr lang="zh-CN" altLang="en-US" sz="240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pic>
        <p:nvPicPr>
          <p:cNvPr id="2" name="图片 1">
            <a:extLst>
              <a:ext uri="{FF2B5EF4-FFF2-40B4-BE49-F238E27FC236}">
                <a16:creationId xmlns:a16="http://schemas.microsoft.com/office/drawing/2014/main" id="{21DE51AD-3B8F-4296-B8A9-0DEF0436D1F9}"/>
              </a:ext>
            </a:extLst>
          </p:cNvPr>
          <p:cNvPicPr>
            <a:picLocks noChangeAspect="1"/>
          </p:cNvPicPr>
          <p:nvPr/>
        </p:nvPicPr>
        <p:blipFill>
          <a:blip r:embed="rId2"/>
          <a:stretch>
            <a:fillRect/>
          </a:stretch>
        </p:blipFill>
        <p:spPr>
          <a:xfrm>
            <a:off x="519113" y="4236688"/>
            <a:ext cx="8062913" cy="1577526"/>
          </a:xfrm>
          <a:prstGeom prst="rect">
            <a:avLst/>
          </a:prstGeom>
        </p:spPr>
      </p:pic>
    </p:spTree>
    <p:extLst>
      <p:ext uri="{BB962C8B-B14F-4D97-AF65-F5344CB8AC3E}">
        <p14:creationId xmlns:p14="http://schemas.microsoft.com/office/powerpoint/2010/main" val="3401056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a:xfrm>
            <a:off x="661352" y="1423479"/>
            <a:ext cx="8001000" cy="501079"/>
          </a:xfrm>
        </p:spPr>
        <p:txBody>
          <a:bodyPr/>
          <a:lstStyle/>
          <a:p>
            <a:pPr marL="0" indent="720000">
              <a:lnSpc>
                <a:spcPts val="3300"/>
              </a:lnSpc>
              <a:buNone/>
            </a:pPr>
            <a:r>
              <a:rPr lang="zh-CN" altLang="en-US" sz="2400" b="0" dirty="0">
                <a:ea typeface="+mn-ea"/>
              </a:rPr>
              <a:t>（</a:t>
            </a:r>
            <a:r>
              <a:rPr lang="en-US" altLang="zh-CN" sz="2400" b="0" dirty="0">
                <a:ea typeface="+mn-ea"/>
              </a:rPr>
              <a:t>2</a:t>
            </a:r>
            <a:r>
              <a:rPr lang="zh-CN" altLang="en-US" sz="2400" b="0" dirty="0">
                <a:ea typeface="+mn-ea"/>
              </a:rPr>
              <a:t>）</a:t>
            </a:r>
            <a:r>
              <a:rPr lang="zh-CN" altLang="en-US" sz="2400" dirty="0">
                <a:latin typeface="+mn-ea"/>
                <a:ea typeface="+mn-ea"/>
              </a:rPr>
              <a:t>鼠标悬停</a:t>
            </a:r>
            <a:r>
              <a:rPr lang="zh-CN" altLang="en-US" sz="2400" b="0" dirty="0">
                <a:latin typeface="+mn-ea"/>
                <a:ea typeface="+mn-ea"/>
              </a:rPr>
              <a:t>播放视频</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50</a:t>
            </a:fld>
            <a:endParaRPr lang="en-US" altLang="en-US"/>
          </a:p>
        </p:txBody>
      </p:sp>
      <p:sp>
        <p:nvSpPr>
          <p:cNvPr id="10" name="内容占位符 2">
            <a:extLst>
              <a:ext uri="{FF2B5EF4-FFF2-40B4-BE49-F238E27FC236}">
                <a16:creationId xmlns:a16="http://schemas.microsoft.com/office/drawing/2014/main" id="{FD77BD8B-45F4-4F2C-9AAB-BE826829BE89}"/>
              </a:ext>
            </a:extLst>
          </p:cNvPr>
          <p:cNvSpPr txBox="1">
            <a:spLocks/>
          </p:cNvSpPr>
          <p:nvPr/>
        </p:nvSpPr>
        <p:spPr>
          <a:xfrm>
            <a:off x="574675" y="4895425"/>
            <a:ext cx="8001000" cy="17054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Font typeface="Wingdings" panose="05000000000000000000" pitchFamily="2" charset="2"/>
              <a:buNone/>
            </a:pPr>
            <a:r>
              <a:rPr lang="zh-CN" altLang="en-US" sz="2400" b="0" kern="0" dirty="0">
                <a:latin typeface="+mn-ea"/>
                <a:ea typeface="+mn-ea"/>
              </a:rPr>
              <a:t>通过视频上移动的鼠标来触发</a:t>
            </a:r>
            <a:r>
              <a:rPr lang="en-US" altLang="zh-CN" sz="2400" b="0" kern="0" dirty="0">
                <a:ea typeface="+mn-ea"/>
              </a:rPr>
              <a:t>play</a:t>
            </a:r>
            <a:r>
              <a:rPr lang="zh-CN" altLang="en-US" sz="2400" b="0" kern="0" dirty="0">
                <a:latin typeface="+mn-ea"/>
                <a:ea typeface="+mn-ea"/>
              </a:rPr>
              <a:t>和</a:t>
            </a:r>
            <a:r>
              <a:rPr lang="en-US" altLang="zh-CN" sz="2400" b="0" kern="0" dirty="0">
                <a:ea typeface="+mn-ea"/>
              </a:rPr>
              <a:t>pause</a:t>
            </a:r>
            <a:r>
              <a:rPr lang="zh-CN" altLang="en-US" sz="2400" b="0" kern="0" dirty="0">
                <a:latin typeface="+mn-ea"/>
                <a:ea typeface="+mn-ea"/>
              </a:rPr>
              <a:t>功能，即鼠标放在视频上播放，移开则暂停，单击视频则会播放完整视频。该功能主要应用与页面包含多个视频，且由用户来选择播放某个视频时（如直播等）。</a:t>
            </a:r>
            <a:endParaRPr lang="en-US" altLang="zh-CN" sz="2400" b="0" kern="0" dirty="0">
              <a:latin typeface="+mn-ea"/>
              <a:ea typeface="+mn-ea"/>
            </a:endParaRPr>
          </a:p>
        </p:txBody>
      </p:sp>
      <p:pic>
        <p:nvPicPr>
          <p:cNvPr id="11" name="图片 10">
            <a:extLst>
              <a:ext uri="{FF2B5EF4-FFF2-40B4-BE49-F238E27FC236}">
                <a16:creationId xmlns:a16="http://schemas.microsoft.com/office/drawing/2014/main" id="{0864D959-DA53-43FB-83AC-285665875634}"/>
              </a:ext>
            </a:extLst>
          </p:cNvPr>
          <p:cNvPicPr>
            <a:picLocks noChangeAspect="1"/>
          </p:cNvPicPr>
          <p:nvPr/>
        </p:nvPicPr>
        <p:blipFill>
          <a:blip r:embed="rId2"/>
          <a:stretch>
            <a:fillRect/>
          </a:stretch>
        </p:blipFill>
        <p:spPr>
          <a:xfrm>
            <a:off x="772998" y="1962575"/>
            <a:ext cx="7889354" cy="2866675"/>
          </a:xfrm>
          <a:prstGeom prst="rect">
            <a:avLst/>
          </a:prstGeom>
        </p:spPr>
      </p:pic>
      <p:sp>
        <p:nvSpPr>
          <p:cNvPr id="7" name="标题 1">
            <a:extLst>
              <a:ext uri="{FF2B5EF4-FFF2-40B4-BE49-F238E27FC236}">
                <a16:creationId xmlns:a16="http://schemas.microsoft.com/office/drawing/2014/main" id="{63850556-1F85-4D06-B5C7-3F0C14354A2E}"/>
              </a:ext>
            </a:extLst>
          </p:cNvPr>
          <p:cNvSpPr>
            <a:spLocks noGrp="1"/>
          </p:cNvSpPr>
          <p:nvPr>
            <p:ph type="title"/>
          </p:nvPr>
        </p:nvSpPr>
        <p:spPr>
          <a:xfrm>
            <a:off x="574675" y="836712"/>
            <a:ext cx="8001000" cy="70782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进阶功能</a:t>
            </a:r>
            <a:endParaRPr lang="en-US" altLang="zh-CN" dirty="0">
              <a:solidFill>
                <a:schemeClr val="tx1"/>
              </a:solidFill>
              <a:latin typeface="+mn-lt"/>
            </a:endParaRPr>
          </a:p>
        </p:txBody>
      </p:sp>
    </p:spTree>
    <p:extLst>
      <p:ext uri="{BB962C8B-B14F-4D97-AF65-F5344CB8AC3E}">
        <p14:creationId xmlns:p14="http://schemas.microsoft.com/office/powerpoint/2010/main" val="1813857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课后思考</a:t>
            </a:r>
          </a:p>
        </p:txBody>
      </p:sp>
      <p:sp>
        <p:nvSpPr>
          <p:cNvPr id="3" name="内容占位符 2"/>
          <p:cNvSpPr>
            <a:spLocks noGrp="1"/>
          </p:cNvSpPr>
          <p:nvPr>
            <p:ph idx="1"/>
          </p:nvPr>
        </p:nvSpPr>
        <p:spPr>
          <a:xfrm>
            <a:off x="566738" y="2284512"/>
            <a:ext cx="8001000" cy="3259038"/>
          </a:xfrm>
        </p:spPr>
        <p:txBody>
          <a:bodyPr/>
          <a:lstStyle/>
          <a:p>
            <a:pPr>
              <a:lnSpc>
                <a:spcPts val="3300"/>
              </a:lnSpc>
            </a:pPr>
            <a:r>
              <a:rPr lang="zh-CN" altLang="en-US" sz="2400" b="0" dirty="0">
                <a:latin typeface="+mn-ea"/>
                <a:ea typeface="+mn-ea"/>
              </a:rPr>
              <a:t>思考如果音视频没有编解码器会造成什么样的后果？</a:t>
            </a:r>
            <a:endParaRPr lang="en-US" altLang="zh-CN" sz="2400" b="0" dirty="0">
              <a:latin typeface="+mn-ea"/>
              <a:ea typeface="+mn-ea"/>
            </a:endParaRPr>
          </a:p>
          <a:p>
            <a:pPr>
              <a:lnSpc>
                <a:spcPts val="3300"/>
              </a:lnSpc>
            </a:pPr>
            <a:r>
              <a:rPr lang="zh-CN" altLang="en-US" sz="2400" b="0" dirty="0">
                <a:latin typeface="+mn-ea"/>
                <a:ea typeface="+mn-ea"/>
              </a:rPr>
              <a:t>编解码器可以对视频容器中的元数据进行编码、解码吗？为什么？</a:t>
            </a:r>
            <a:endParaRPr lang="en-US" altLang="zh-CN" sz="2400" b="0" dirty="0">
              <a:latin typeface="+mn-ea"/>
              <a:ea typeface="+mn-ea"/>
            </a:endParaRPr>
          </a:p>
          <a:p>
            <a:pPr>
              <a:lnSpc>
                <a:spcPts val="3300"/>
              </a:lnSpc>
            </a:pPr>
            <a:r>
              <a:rPr lang="en-US" altLang="zh-CN" sz="2400" b="0" dirty="0">
                <a:ea typeface="+mn-ea"/>
              </a:rPr>
              <a:t>audio</a:t>
            </a:r>
            <a:r>
              <a:rPr lang="zh-CN" altLang="en-US" sz="2400" b="0" dirty="0">
                <a:latin typeface="+mn-ea"/>
                <a:ea typeface="+mn-ea"/>
              </a:rPr>
              <a:t>和</a:t>
            </a:r>
            <a:r>
              <a:rPr lang="en-US" altLang="zh-CN" sz="2400" b="0" dirty="0">
                <a:ea typeface="+mn-ea"/>
              </a:rPr>
              <a:t>video</a:t>
            </a:r>
            <a:r>
              <a:rPr lang="zh-CN" altLang="en-US" sz="2400" b="0" dirty="0">
                <a:latin typeface="+mn-ea"/>
                <a:ea typeface="+mn-ea"/>
              </a:rPr>
              <a:t>怎么引用网上的资源文件？</a:t>
            </a:r>
            <a:endParaRPr lang="en-US" altLang="zh-CN" sz="2400" b="0" dirty="0">
              <a:latin typeface="+mn-ea"/>
              <a:ea typeface="+mn-ea"/>
            </a:endParaRPr>
          </a:p>
          <a:p>
            <a:pPr>
              <a:lnSpc>
                <a:spcPts val="3300"/>
              </a:lnSpc>
            </a:pPr>
            <a:r>
              <a:rPr lang="en-US" altLang="zh-CN" sz="2400" b="0" dirty="0">
                <a:ea typeface="+mn-ea"/>
              </a:rPr>
              <a:t>audio</a:t>
            </a:r>
            <a:r>
              <a:rPr lang="zh-CN" altLang="en-US" sz="2400" b="0" dirty="0">
                <a:latin typeface="+mn-ea"/>
                <a:ea typeface="+mn-ea"/>
              </a:rPr>
              <a:t>和</a:t>
            </a:r>
            <a:r>
              <a:rPr lang="en-US" altLang="zh-CN" sz="2400" b="0" dirty="0">
                <a:ea typeface="+mn-ea"/>
              </a:rPr>
              <a:t>video</a:t>
            </a:r>
            <a:r>
              <a:rPr lang="zh-CN" altLang="en-US" sz="2400" b="0" dirty="0">
                <a:latin typeface="+mn-ea"/>
                <a:ea typeface="+mn-ea"/>
              </a:rPr>
              <a:t>还有哪些特性值？并分析其主要用在哪些场景。</a:t>
            </a:r>
            <a:endParaRPr lang="en-US" altLang="zh-CN" sz="2400" b="0" dirty="0">
              <a:latin typeface="+mn-ea"/>
              <a:ea typeface="+mn-ea"/>
            </a:endParaRPr>
          </a:p>
          <a:p>
            <a:endParaRPr lang="en-US" altLang="zh-CN" dirty="0"/>
          </a:p>
          <a:p>
            <a:endParaRPr lang="zh-CN" altLang="en-US" dirty="0"/>
          </a:p>
        </p:txBody>
      </p:sp>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51</a:t>
            </a:fld>
            <a:endParaRPr lang="en-US" altLang="en-US"/>
          </a:p>
        </p:txBody>
      </p:sp>
    </p:spTree>
    <p:extLst>
      <p:ext uri="{BB962C8B-B14F-4D97-AF65-F5344CB8AC3E}">
        <p14:creationId xmlns:p14="http://schemas.microsoft.com/office/powerpoint/2010/main" val="3947592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小结</a:t>
            </a:r>
          </a:p>
        </p:txBody>
      </p:sp>
      <p:sp>
        <p:nvSpPr>
          <p:cNvPr id="3" name="内容占位符 2"/>
          <p:cNvSpPr>
            <a:spLocks noGrp="1"/>
          </p:cNvSpPr>
          <p:nvPr>
            <p:ph idx="1"/>
          </p:nvPr>
        </p:nvSpPr>
        <p:spPr>
          <a:xfrm>
            <a:off x="574675" y="2192238"/>
            <a:ext cx="8001000" cy="3589438"/>
          </a:xfrm>
        </p:spPr>
        <p:txBody>
          <a:bodyPr/>
          <a:lstStyle/>
          <a:p>
            <a:pPr>
              <a:lnSpc>
                <a:spcPts val="3300"/>
              </a:lnSpc>
            </a:pPr>
            <a:r>
              <a:rPr lang="en-US" altLang="zh-CN" sz="2400" b="0" dirty="0">
                <a:solidFill>
                  <a:schemeClr val="tx1">
                    <a:lumMod val="95000"/>
                    <a:lumOff val="5000"/>
                  </a:schemeClr>
                </a:solidFill>
                <a:ea typeface="+mn-ea"/>
                <a:cs typeface="+mn-ea"/>
                <a:sym typeface="Arial" panose="020B0604020202020204" pitchFamily="34" charset="0"/>
              </a:rPr>
              <a:t>HTML5</a:t>
            </a:r>
            <a:r>
              <a:rPr lang="zh-CN" altLang="en-US" sz="2400" b="0" dirty="0">
                <a:solidFill>
                  <a:schemeClr val="tx1">
                    <a:lumMod val="95000"/>
                    <a:lumOff val="5000"/>
                  </a:schemeClr>
                </a:solidFill>
                <a:latin typeface="+mn-ea"/>
                <a:ea typeface="+mn-ea"/>
                <a:cs typeface="+mn-ea"/>
                <a:sym typeface="Arial" panose="020B0604020202020204" pitchFamily="34" charset="0"/>
              </a:rPr>
              <a:t>引入了新元素</a:t>
            </a:r>
            <a:r>
              <a:rPr lang="en-US" altLang="zh-CN" sz="2400" b="0" dirty="0">
                <a:solidFill>
                  <a:schemeClr val="tx1">
                    <a:lumMod val="95000"/>
                    <a:lumOff val="5000"/>
                  </a:schemeClr>
                </a:solidFill>
                <a:ea typeface="+mn-ea"/>
                <a:cs typeface="+mn-ea"/>
                <a:sym typeface="Arial" panose="020B0604020202020204" pitchFamily="34" charset="0"/>
              </a:rPr>
              <a:t>video</a:t>
            </a:r>
            <a:r>
              <a:rPr lang="zh-CN" altLang="en-US" sz="2400" b="0" dirty="0">
                <a:solidFill>
                  <a:schemeClr val="tx1">
                    <a:lumMod val="95000"/>
                    <a:lumOff val="5000"/>
                  </a:schemeClr>
                </a:solidFill>
                <a:latin typeface="+mn-ea"/>
                <a:ea typeface="+mn-ea"/>
                <a:cs typeface="+mn-ea"/>
                <a:sym typeface="Arial" panose="020B0604020202020204" pitchFamily="34" charset="0"/>
              </a:rPr>
              <a:t>和</a:t>
            </a:r>
            <a:r>
              <a:rPr lang="en-US" altLang="zh-CN" sz="2400" b="0" dirty="0">
                <a:solidFill>
                  <a:schemeClr val="tx1">
                    <a:lumMod val="95000"/>
                    <a:lumOff val="5000"/>
                  </a:schemeClr>
                </a:solidFill>
                <a:ea typeface="+mn-ea"/>
                <a:cs typeface="+mn-ea"/>
                <a:sym typeface="Arial" panose="020B0604020202020204" pitchFamily="34" charset="0"/>
              </a:rPr>
              <a:t>audio</a:t>
            </a:r>
            <a:r>
              <a:rPr lang="en-US" altLang="zh-CN" sz="2400" b="0" dirty="0">
                <a:solidFill>
                  <a:schemeClr val="tx1">
                    <a:lumMod val="95000"/>
                    <a:lumOff val="5000"/>
                  </a:schemeClr>
                </a:solidFill>
                <a:latin typeface="+mn-ea"/>
                <a:ea typeface="+mn-ea"/>
                <a:cs typeface="+mn-ea"/>
                <a:sym typeface="Arial" panose="020B0604020202020204" pitchFamily="34" charset="0"/>
              </a:rPr>
              <a:t>,</a:t>
            </a:r>
            <a:r>
              <a:rPr lang="zh-CN" altLang="en-US" sz="2400" b="0" dirty="0">
                <a:solidFill>
                  <a:schemeClr val="tx1">
                    <a:lumMod val="95000"/>
                    <a:lumOff val="5000"/>
                  </a:schemeClr>
                </a:solidFill>
                <a:latin typeface="+mn-ea"/>
                <a:ea typeface="+mn-ea"/>
                <a:cs typeface="+mn-ea"/>
                <a:sym typeface="Arial" panose="020B0604020202020204" pitchFamily="34" charset="0"/>
              </a:rPr>
              <a:t>这两个元素用于向网页添加视频和音频，但只有最新的浏览器兼容性好</a:t>
            </a:r>
            <a:endParaRPr lang="en-US" altLang="zh-CN" sz="2400" b="0" dirty="0">
              <a:solidFill>
                <a:schemeClr val="tx1">
                  <a:lumMod val="95000"/>
                  <a:lumOff val="5000"/>
                </a:schemeClr>
              </a:solidFill>
              <a:latin typeface="+mn-ea"/>
              <a:ea typeface="+mn-ea"/>
              <a:cs typeface="+mn-ea"/>
              <a:sym typeface="Arial" panose="020B0604020202020204" pitchFamily="34" charset="0"/>
            </a:endParaRPr>
          </a:p>
          <a:p>
            <a:pPr>
              <a:lnSpc>
                <a:spcPts val="3300"/>
              </a:lnSpc>
            </a:pPr>
            <a:r>
              <a:rPr lang="zh-CN" altLang="en-US" sz="2400" b="0" dirty="0">
                <a:solidFill>
                  <a:schemeClr val="tx1">
                    <a:lumMod val="95000"/>
                    <a:lumOff val="5000"/>
                  </a:schemeClr>
                </a:solidFill>
                <a:latin typeface="Times New Roman" panose="02020603050405020304" pitchFamily="18" charset="0"/>
                <a:cs typeface="+mn-ea"/>
                <a:sym typeface="Arial" panose="020B0604020202020204" pitchFamily="34" charset="0"/>
              </a:rPr>
              <a:t>支持</a:t>
            </a:r>
            <a:r>
              <a:rPr lang="en-US" altLang="zh-CN" sz="2400" b="0" dirty="0">
                <a:solidFill>
                  <a:schemeClr val="tx1">
                    <a:lumMod val="95000"/>
                    <a:lumOff val="5000"/>
                  </a:schemeClr>
                </a:solidFill>
                <a:cs typeface="+mn-ea"/>
                <a:sym typeface="Arial" panose="020B0604020202020204" pitchFamily="34" charset="0"/>
              </a:rPr>
              <a:t>HTML5</a:t>
            </a:r>
            <a:r>
              <a:rPr lang="zh-CN" altLang="en-US" sz="2400" b="0" dirty="0">
                <a:solidFill>
                  <a:schemeClr val="tx1">
                    <a:lumMod val="95000"/>
                    <a:lumOff val="5000"/>
                  </a:schemeClr>
                </a:solidFill>
                <a:latin typeface="Times New Roman" panose="02020603050405020304" pitchFamily="18" charset="0"/>
                <a:cs typeface="+mn-ea"/>
                <a:sym typeface="Arial" panose="020B0604020202020204" pitchFamily="34" charset="0"/>
              </a:rPr>
              <a:t>元素的浏览器有很多种，它们所支持的视频和音频格式并不相同。因此需要提供不同格式的文件，以保证所有人都可以观看或收听。</a:t>
            </a:r>
            <a:endParaRPr lang="en-US" altLang="zh-CN" sz="2400" b="0" dirty="0">
              <a:solidFill>
                <a:schemeClr val="tx1">
                  <a:lumMod val="95000"/>
                  <a:lumOff val="5000"/>
                </a:schemeClr>
              </a:solidFill>
              <a:latin typeface="Times New Roman" panose="02020603050405020304" pitchFamily="18" charset="0"/>
              <a:cs typeface="+mn-ea"/>
              <a:sym typeface="Arial" panose="020B0604020202020204" pitchFamily="34" charset="0"/>
            </a:endParaRPr>
          </a:p>
          <a:p>
            <a:pPr>
              <a:lnSpc>
                <a:spcPts val="3300"/>
              </a:lnSpc>
            </a:pPr>
            <a:r>
              <a:rPr lang="zh-CN" altLang="en-US" sz="2400" b="0" dirty="0">
                <a:solidFill>
                  <a:schemeClr val="tx1">
                    <a:lumMod val="95000"/>
                    <a:lumOff val="5000"/>
                  </a:schemeClr>
                </a:solidFill>
                <a:latin typeface="Times New Roman" panose="02020603050405020304" pitchFamily="18" charset="0"/>
                <a:cs typeface="+mn-ea"/>
                <a:sym typeface="Arial" panose="020B0604020202020204" pitchFamily="34" charset="0"/>
              </a:rPr>
              <a:t>最后我们通过编程方式使用</a:t>
            </a:r>
            <a:r>
              <a:rPr lang="en-US" altLang="zh-CN" sz="2400" b="0" dirty="0">
                <a:solidFill>
                  <a:schemeClr val="tx1">
                    <a:lumMod val="95000"/>
                    <a:lumOff val="5000"/>
                  </a:schemeClr>
                </a:solidFill>
                <a:cs typeface="+mn-ea"/>
                <a:sym typeface="Arial" panose="020B0604020202020204" pitchFamily="34" charset="0"/>
              </a:rPr>
              <a:t>API</a:t>
            </a:r>
            <a:r>
              <a:rPr lang="zh-CN" altLang="en-US" sz="2400" b="0" dirty="0">
                <a:solidFill>
                  <a:schemeClr val="tx1">
                    <a:lumMod val="95000"/>
                    <a:lumOff val="5000"/>
                  </a:schemeClr>
                </a:solidFill>
                <a:latin typeface="Times New Roman" panose="02020603050405020304" pitchFamily="18" charset="0"/>
                <a:cs typeface="+mn-ea"/>
                <a:sym typeface="Arial" panose="020B0604020202020204" pitchFamily="34" charset="0"/>
              </a:rPr>
              <a:t>控制</a:t>
            </a:r>
            <a:r>
              <a:rPr lang="en-US" altLang="zh-CN" sz="2400" b="0" dirty="0">
                <a:solidFill>
                  <a:schemeClr val="tx1">
                    <a:lumMod val="95000"/>
                    <a:lumOff val="5000"/>
                  </a:schemeClr>
                </a:solidFill>
                <a:cs typeface="+mn-ea"/>
                <a:sym typeface="Arial" panose="020B0604020202020204" pitchFamily="34" charset="0"/>
              </a:rPr>
              <a:t>audio</a:t>
            </a:r>
            <a:r>
              <a:rPr lang="zh-CN" altLang="en-US" sz="2400" b="0" dirty="0">
                <a:solidFill>
                  <a:schemeClr val="tx1">
                    <a:lumMod val="95000"/>
                    <a:lumOff val="5000"/>
                  </a:schemeClr>
                </a:solidFill>
                <a:latin typeface="Times New Roman" panose="02020603050405020304" pitchFamily="18" charset="0"/>
                <a:cs typeface="+mn-ea"/>
                <a:sym typeface="Arial" panose="020B0604020202020204" pitchFamily="34" charset="0"/>
              </a:rPr>
              <a:t>和</a:t>
            </a:r>
            <a:r>
              <a:rPr lang="en-US" altLang="zh-CN" sz="2400" b="0" dirty="0">
                <a:solidFill>
                  <a:schemeClr val="tx1">
                    <a:lumMod val="95000"/>
                    <a:lumOff val="5000"/>
                  </a:schemeClr>
                </a:solidFill>
                <a:cs typeface="+mn-ea"/>
                <a:sym typeface="Arial" panose="020B0604020202020204" pitchFamily="34" charset="0"/>
              </a:rPr>
              <a:t>video</a:t>
            </a:r>
            <a:r>
              <a:rPr lang="zh-CN" altLang="en-US" sz="2400" b="0" dirty="0">
                <a:solidFill>
                  <a:schemeClr val="tx1">
                    <a:lumMod val="95000"/>
                    <a:lumOff val="5000"/>
                  </a:schemeClr>
                </a:solidFill>
                <a:latin typeface="Times New Roman" panose="02020603050405020304" pitchFamily="18" charset="0"/>
                <a:cs typeface="+mn-ea"/>
                <a:sym typeface="Arial" panose="020B0604020202020204" pitchFamily="34" charset="0"/>
              </a:rPr>
              <a:t>元素。并探讨了在实际中的应用。</a:t>
            </a:r>
            <a:endParaRPr lang="en-US" altLang="zh-CN" sz="2400" b="0" dirty="0">
              <a:solidFill>
                <a:schemeClr val="tx1">
                  <a:lumMod val="95000"/>
                  <a:lumOff val="5000"/>
                </a:schemeClr>
              </a:solidFill>
              <a:latin typeface="Times New Roman" panose="02020603050405020304" pitchFamily="18" charset="0"/>
              <a:cs typeface="+mn-ea"/>
              <a:sym typeface="Arial" panose="020B0604020202020204" pitchFamily="34" charset="0"/>
            </a:endParaRPr>
          </a:p>
          <a:p>
            <a:endParaRPr lang="en-US" altLang="zh-CN" dirty="0"/>
          </a:p>
          <a:p>
            <a:endParaRPr lang="en-US" altLang="zh-CN" dirty="0"/>
          </a:p>
          <a:p>
            <a:endParaRPr lang="zh-CN" altLang="en-US" dirty="0"/>
          </a:p>
        </p:txBody>
      </p:sp>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52</a:t>
            </a:fld>
            <a:endParaRPr lang="en-US" altLang="en-US"/>
          </a:p>
        </p:txBody>
      </p:sp>
    </p:spTree>
    <p:extLst>
      <p:ext uri="{BB962C8B-B14F-4D97-AF65-F5344CB8AC3E}">
        <p14:creationId xmlns:p14="http://schemas.microsoft.com/office/powerpoint/2010/main" val="405888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5EBD-3ED4-453B-A982-9E7AD91AC6CA}"/>
              </a:ext>
            </a:extLst>
          </p:cNvPr>
          <p:cNvSpPr>
            <a:spLocks noGrp="1"/>
          </p:cNvSpPr>
          <p:nvPr>
            <p:ph type="title"/>
          </p:nvPr>
        </p:nvSpPr>
        <p:spPr>
          <a:xfrm>
            <a:off x="574675" y="836712"/>
            <a:ext cx="8001000" cy="74880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视频容器（</a:t>
            </a:r>
            <a:r>
              <a:rPr lang="en-US" altLang="zh-CN" dirty="0">
                <a:solidFill>
                  <a:schemeClr val="tx1"/>
                </a:solidFill>
                <a:latin typeface="+mn-lt"/>
              </a:rPr>
              <a:t>container</a:t>
            </a:r>
            <a:r>
              <a:rPr lang="zh-CN" altLang="en-US" dirty="0">
                <a:solidFill>
                  <a:schemeClr val="tx1"/>
                </a:solidFill>
                <a:latin typeface="+mn-lt"/>
              </a:rPr>
              <a:t>）</a:t>
            </a:r>
            <a:endParaRPr lang="en-US" altLang="zh-CN" dirty="0">
              <a:solidFill>
                <a:schemeClr val="tx1"/>
              </a:solidFill>
              <a:latin typeface="+mn-lt"/>
            </a:endParaRPr>
          </a:p>
        </p:txBody>
      </p:sp>
      <p:sp>
        <p:nvSpPr>
          <p:cNvPr id="3" name="内容占位符 2">
            <a:extLst>
              <a:ext uri="{FF2B5EF4-FFF2-40B4-BE49-F238E27FC236}">
                <a16:creationId xmlns:a16="http://schemas.microsoft.com/office/drawing/2014/main" id="{6F0611EA-5432-4EA2-B00C-C9DEEFE1F7D0}"/>
              </a:ext>
            </a:extLst>
          </p:cNvPr>
          <p:cNvSpPr>
            <a:spLocks noGrp="1"/>
          </p:cNvSpPr>
          <p:nvPr>
            <p:ph idx="1"/>
          </p:nvPr>
        </p:nvSpPr>
        <p:spPr/>
        <p:txBody>
          <a:bodyPr/>
          <a:lstStyle/>
          <a:p>
            <a:pPr marL="0" indent="720000">
              <a:lnSpc>
                <a:spcPts val="3300"/>
              </a:lnSpc>
              <a:buNone/>
            </a:pPr>
            <a:r>
              <a:rPr lang="zh-CN" altLang="en-US" sz="2400" dirty="0"/>
              <a:t>不论音频还是视频文件，实际上都可以看成是一个容器文件。其结构如下图所示。</a:t>
            </a:r>
          </a:p>
          <a:p>
            <a:pPr marL="0" indent="720000">
              <a:lnSpc>
                <a:spcPts val="3300"/>
              </a:lnSpc>
              <a:buNone/>
            </a:pPr>
            <a:endParaRPr lang="en-US" altLang="zh-CN" sz="2400" dirty="0"/>
          </a:p>
        </p:txBody>
      </p:sp>
      <p:sp>
        <p:nvSpPr>
          <p:cNvPr id="4" name="页脚占位符 3">
            <a:extLst>
              <a:ext uri="{FF2B5EF4-FFF2-40B4-BE49-F238E27FC236}">
                <a16:creationId xmlns:a16="http://schemas.microsoft.com/office/drawing/2014/main" id="{474240E7-5190-4F37-9E34-4CB0BE67D4A4}"/>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B7B74B7-5D12-45E7-822B-096CAF5CF8BD}"/>
              </a:ext>
            </a:extLst>
          </p:cNvPr>
          <p:cNvSpPr>
            <a:spLocks noGrp="1"/>
          </p:cNvSpPr>
          <p:nvPr>
            <p:ph type="sldNum" sz="quarter" idx="11"/>
          </p:nvPr>
        </p:nvSpPr>
        <p:spPr/>
        <p:txBody>
          <a:bodyPr/>
          <a:lstStyle/>
          <a:p>
            <a:fld id="{079E9EF5-4B49-4815-ADC3-746BDD0FC377}" type="slidenum">
              <a:rPr lang="en-US" altLang="en-US" smtClean="0"/>
              <a:pPr/>
              <a:t>6</a:t>
            </a:fld>
            <a:endParaRPr lang="en-US" altLang="en-US"/>
          </a:p>
        </p:txBody>
      </p:sp>
      <p:pic>
        <p:nvPicPr>
          <p:cNvPr id="6" name="图片 5">
            <a:extLst>
              <a:ext uri="{FF2B5EF4-FFF2-40B4-BE49-F238E27FC236}">
                <a16:creationId xmlns:a16="http://schemas.microsoft.com/office/drawing/2014/main" id="{91D64DC3-A25C-450D-BA20-0976CF581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59" y="3347025"/>
            <a:ext cx="3986396" cy="2973400"/>
          </a:xfrm>
          <a:prstGeom prst="rect">
            <a:avLst/>
          </a:prstGeom>
        </p:spPr>
      </p:pic>
    </p:spTree>
    <p:extLst>
      <p:ext uri="{BB962C8B-B14F-4D97-AF65-F5344CB8AC3E}">
        <p14:creationId xmlns:p14="http://schemas.microsoft.com/office/powerpoint/2010/main" val="68265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7</a:t>
            </a:fld>
            <a:endParaRPr lang="en-US" altLang="en-US"/>
          </a:p>
        </p:txBody>
      </p:sp>
      <p:graphicFrame>
        <p:nvGraphicFramePr>
          <p:cNvPr id="9" name="图示 8"/>
          <p:cNvGraphicFramePr/>
          <p:nvPr>
            <p:extLst>
              <p:ext uri="{D42A27DB-BD31-4B8C-83A1-F6EECF244321}">
                <p14:modId xmlns:p14="http://schemas.microsoft.com/office/powerpoint/2010/main" val="2831484227"/>
              </p:ext>
            </p:extLst>
          </p:nvPr>
        </p:nvGraphicFramePr>
        <p:xfrm>
          <a:off x="408185" y="1858105"/>
          <a:ext cx="5040598" cy="4231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右大括号 10"/>
          <p:cNvSpPr/>
          <p:nvPr/>
        </p:nvSpPr>
        <p:spPr bwMode="auto">
          <a:xfrm>
            <a:off x="5081974" y="2571504"/>
            <a:ext cx="509452" cy="1670683"/>
          </a:xfrm>
          <a:prstGeom prst="rightBrace">
            <a:avLst/>
          </a:prstGeom>
          <a:no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ea"/>
            </a:endParaRPr>
          </a:p>
        </p:txBody>
      </p:sp>
      <p:sp>
        <p:nvSpPr>
          <p:cNvPr id="12" name="文本框 11"/>
          <p:cNvSpPr txBox="1"/>
          <p:nvPr/>
        </p:nvSpPr>
        <p:spPr>
          <a:xfrm>
            <a:off x="5734068" y="2618743"/>
            <a:ext cx="2939144" cy="1328023"/>
          </a:xfrm>
          <a:prstGeom prst="roundRect">
            <a:avLst/>
          </a:prstGeom>
          <a:noFill/>
        </p:spPr>
        <p:txBody>
          <a:bodyPr wrap="square" rtlCol="0">
            <a:spAutoFit/>
          </a:bodyPr>
          <a:lstStyle/>
          <a:p>
            <a:r>
              <a:rPr lang="zh-CN" altLang="en-US" sz="2400" dirty="0">
                <a:latin typeface="+mn-ea"/>
              </a:rPr>
              <a:t>视频播放时，音、视频轨道绑定一起播放。</a:t>
            </a:r>
            <a:endParaRPr lang="en-US" altLang="zh-CN" sz="2400" dirty="0">
              <a:latin typeface="+mn-ea"/>
            </a:endParaRPr>
          </a:p>
        </p:txBody>
      </p:sp>
      <p:sp>
        <p:nvSpPr>
          <p:cNvPr id="13" name="右大括号 12"/>
          <p:cNvSpPr/>
          <p:nvPr/>
        </p:nvSpPr>
        <p:spPr bwMode="auto">
          <a:xfrm>
            <a:off x="5056897" y="5018447"/>
            <a:ext cx="391886" cy="587829"/>
          </a:xfrm>
          <a:prstGeom prst="rightBrace">
            <a:avLst/>
          </a:prstGeom>
          <a:no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ea"/>
            </a:endParaRPr>
          </a:p>
        </p:txBody>
      </p:sp>
      <p:sp>
        <p:nvSpPr>
          <p:cNvPr id="14" name="矩形 13"/>
          <p:cNvSpPr/>
          <p:nvPr/>
        </p:nvSpPr>
        <p:spPr>
          <a:xfrm>
            <a:off x="5734068" y="4668128"/>
            <a:ext cx="3213463" cy="1200329"/>
          </a:xfrm>
          <a:prstGeom prst="rect">
            <a:avLst/>
          </a:prstGeom>
        </p:spPr>
        <p:txBody>
          <a:bodyPr wrap="square">
            <a:spAutoFit/>
          </a:bodyPr>
          <a:lstStyle/>
          <a:p>
            <a:r>
              <a:rPr lang="zh-CN" altLang="en-US" sz="2400" dirty="0">
                <a:latin typeface="+mn-ea"/>
              </a:rPr>
              <a:t>包含了该视频的封面、标题、子标题、字幕等信息。</a:t>
            </a:r>
          </a:p>
        </p:txBody>
      </p:sp>
      <p:sp>
        <p:nvSpPr>
          <p:cNvPr id="10" name="标题 1">
            <a:extLst>
              <a:ext uri="{FF2B5EF4-FFF2-40B4-BE49-F238E27FC236}">
                <a16:creationId xmlns:a16="http://schemas.microsoft.com/office/drawing/2014/main" id="{6F88020D-B598-4F28-9EB9-FF9CB2F5846A}"/>
              </a:ext>
            </a:extLst>
          </p:cNvPr>
          <p:cNvSpPr>
            <a:spLocks noGrp="1"/>
          </p:cNvSpPr>
          <p:nvPr>
            <p:ph type="title"/>
          </p:nvPr>
        </p:nvSpPr>
        <p:spPr>
          <a:xfrm>
            <a:off x="574675" y="836712"/>
            <a:ext cx="8001000" cy="74880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视频容器（</a:t>
            </a:r>
            <a:r>
              <a:rPr lang="en-US" altLang="zh-CN" dirty="0">
                <a:solidFill>
                  <a:schemeClr val="tx1"/>
                </a:solidFill>
                <a:latin typeface="+mn-lt"/>
              </a:rPr>
              <a:t>container</a:t>
            </a:r>
            <a:r>
              <a:rPr lang="zh-CN" altLang="en-US" dirty="0">
                <a:solidFill>
                  <a:schemeClr val="tx1"/>
                </a:solidFill>
                <a:latin typeface="+mn-lt"/>
              </a:rPr>
              <a:t>）</a:t>
            </a:r>
            <a:endParaRPr lang="en-US" altLang="zh-CN" dirty="0">
              <a:solidFill>
                <a:schemeClr val="tx1"/>
              </a:solidFill>
              <a:latin typeface="+mn-lt"/>
            </a:endParaRPr>
          </a:p>
        </p:txBody>
      </p:sp>
    </p:spTree>
    <p:extLst>
      <p:ext uri="{BB962C8B-B14F-4D97-AF65-F5344CB8AC3E}">
        <p14:creationId xmlns:p14="http://schemas.microsoft.com/office/powerpoint/2010/main" val="95928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6B47750-2DC7-4659-9619-32C134319B3A}"/>
              </a:ext>
            </a:extLst>
          </p:cNvPr>
          <p:cNvSpPr>
            <a:spLocks noGrp="1"/>
          </p:cNvSpPr>
          <p:nvPr>
            <p:ph type="ftr" sz="quarter" idx="10"/>
          </p:nvPr>
        </p:nvSpPr>
        <p:spPr>
          <a:xfrm>
            <a:off x="2943225" y="6600825"/>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23E0226B-75A3-410B-9D86-BE6EC757F739}"/>
              </a:ext>
            </a:extLst>
          </p:cNvPr>
          <p:cNvSpPr>
            <a:spLocks noGrp="1"/>
          </p:cNvSpPr>
          <p:nvPr>
            <p:ph type="sldNum" sz="quarter" idx="11"/>
          </p:nvPr>
        </p:nvSpPr>
        <p:spPr/>
        <p:txBody>
          <a:bodyPr/>
          <a:lstStyle/>
          <a:p>
            <a:fld id="{079E9EF5-4B49-4815-ADC3-746BDD0FC377}" type="slidenum">
              <a:rPr lang="en-US" altLang="en-US" smtClean="0"/>
              <a:pPr/>
              <a:t>8</a:t>
            </a:fld>
            <a:endParaRPr lang="en-US" altLang="en-US"/>
          </a:p>
        </p:txBody>
      </p:sp>
      <p:sp>
        <p:nvSpPr>
          <p:cNvPr id="3" name="内容占位符 2">
            <a:extLst>
              <a:ext uri="{FF2B5EF4-FFF2-40B4-BE49-F238E27FC236}">
                <a16:creationId xmlns:a16="http://schemas.microsoft.com/office/drawing/2014/main" id="{E361053E-D131-4A82-9B54-960AA69AEDE9}"/>
              </a:ext>
            </a:extLst>
          </p:cNvPr>
          <p:cNvSpPr>
            <a:spLocks noGrp="1"/>
          </p:cNvSpPr>
          <p:nvPr>
            <p:ph idx="1"/>
          </p:nvPr>
        </p:nvSpPr>
        <p:spPr>
          <a:xfrm>
            <a:off x="1633727" y="1787818"/>
            <a:ext cx="5678372" cy="475908"/>
          </a:xfrm>
        </p:spPr>
        <p:txBody>
          <a:bodyPr/>
          <a:lstStyle/>
          <a:p>
            <a:pPr marL="0" indent="0" algn="ctr">
              <a:lnSpc>
                <a:spcPts val="3300"/>
              </a:lnSpc>
              <a:buNone/>
            </a:pPr>
            <a:r>
              <a:rPr lang="zh-CN" altLang="en-US" sz="2400" dirty="0"/>
              <a:t>表 主流视频容器支持的视频格式</a:t>
            </a:r>
          </a:p>
        </p:txBody>
      </p:sp>
      <p:graphicFrame>
        <p:nvGraphicFramePr>
          <p:cNvPr id="7" name="表格 6">
            <a:extLst>
              <a:ext uri="{FF2B5EF4-FFF2-40B4-BE49-F238E27FC236}">
                <a16:creationId xmlns:a16="http://schemas.microsoft.com/office/drawing/2014/main" id="{F5A459F3-7A60-4B23-A73C-3960D22B9191}"/>
              </a:ext>
            </a:extLst>
          </p:cNvPr>
          <p:cNvGraphicFramePr>
            <a:graphicFrameLocks noGrp="1"/>
          </p:cNvGraphicFramePr>
          <p:nvPr>
            <p:extLst>
              <p:ext uri="{D42A27DB-BD31-4B8C-83A1-F6EECF244321}">
                <p14:modId xmlns:p14="http://schemas.microsoft.com/office/powerpoint/2010/main" val="2138762528"/>
              </p:ext>
            </p:extLst>
          </p:nvPr>
        </p:nvGraphicFramePr>
        <p:xfrm>
          <a:off x="1127502" y="2309238"/>
          <a:ext cx="7016781" cy="4008121"/>
        </p:xfrm>
        <a:graphic>
          <a:graphicData uri="http://schemas.openxmlformats.org/drawingml/2006/table">
            <a:tbl>
              <a:tblPr firstRow="1" bandRow="1">
                <a:tableStyleId>{5C22544A-7EE6-4342-B048-85BDC9FD1C3A}</a:tableStyleId>
              </a:tblPr>
              <a:tblGrid>
                <a:gridCol w="1989832">
                  <a:extLst>
                    <a:ext uri="{9D8B030D-6E8A-4147-A177-3AD203B41FA5}">
                      <a16:colId xmlns:a16="http://schemas.microsoft.com/office/drawing/2014/main" val="3182610184"/>
                    </a:ext>
                  </a:extLst>
                </a:gridCol>
                <a:gridCol w="885481">
                  <a:extLst>
                    <a:ext uri="{9D8B030D-6E8A-4147-A177-3AD203B41FA5}">
                      <a16:colId xmlns:a16="http://schemas.microsoft.com/office/drawing/2014/main" val="2271049154"/>
                    </a:ext>
                  </a:extLst>
                </a:gridCol>
                <a:gridCol w="4141468">
                  <a:extLst>
                    <a:ext uri="{9D8B030D-6E8A-4147-A177-3AD203B41FA5}">
                      <a16:colId xmlns:a16="http://schemas.microsoft.com/office/drawing/2014/main" val="2420956688"/>
                    </a:ext>
                  </a:extLst>
                </a:gridCol>
              </a:tblGrid>
              <a:tr h="387157">
                <a:tc>
                  <a:txBody>
                    <a:bodyPr/>
                    <a:lstStyle/>
                    <a:p>
                      <a:pPr algn="ctr"/>
                      <a:r>
                        <a:rPr lang="zh-CN" altLang="en-US" dirty="0"/>
                        <a:t>格式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dirty="0"/>
                        <a:t>文件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dirty="0"/>
                        <a:t>描述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917125650"/>
                  </a:ext>
                </a:extLst>
              </a:tr>
              <a:tr h="1258262">
                <a:tc>
                  <a:txBody>
                    <a:bodyPr/>
                    <a:lstStyle/>
                    <a:p>
                      <a:pPr algn="ctr"/>
                      <a:r>
                        <a:rPr lang="en-US" altLang="zh-CN" dirty="0"/>
                        <a:t>Audio Video Interleave</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a:t>
                      </a:r>
                      <a:r>
                        <a:rPr lang="en-US" altLang="zh-CN" dirty="0" err="1"/>
                        <a:t>avi</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latin typeface="Times New Roman" panose="02020603050405020304" pitchFamily="18" charset="0"/>
                          <a:ea typeface="宋体" panose="02010600030101010101" pitchFamily="2" charset="-122"/>
                        </a:rPr>
                        <a:t>微软开发。所有运行</a:t>
                      </a:r>
                      <a:r>
                        <a:rPr lang="en-US" altLang="zh-CN" dirty="0">
                          <a:latin typeface="Times New Roman" panose="02020603050405020304" pitchFamily="18" charset="0"/>
                          <a:ea typeface="宋体" panose="02010600030101010101" pitchFamily="2" charset="-122"/>
                        </a:rPr>
                        <a:t>Windows</a:t>
                      </a:r>
                      <a:r>
                        <a:rPr lang="zh-CN" altLang="en-US" dirty="0">
                          <a:latin typeface="Times New Roman" panose="02020603050405020304" pitchFamily="18" charset="0"/>
                          <a:ea typeface="宋体" panose="02010600030101010101" pitchFamily="2" charset="-122"/>
                        </a:rPr>
                        <a:t>的计算机都支持此格式。它是因特网上很常见的格式，但是非</a:t>
                      </a:r>
                      <a:r>
                        <a:rPr lang="en-US" altLang="zh-CN" dirty="0">
                          <a:latin typeface="Times New Roman" panose="02020603050405020304" pitchFamily="18" charset="0"/>
                          <a:ea typeface="宋体" panose="02010600030101010101" pitchFamily="2" charset="-122"/>
                        </a:rPr>
                        <a:t>Window</a:t>
                      </a:r>
                      <a:r>
                        <a:rPr lang="zh-CN" altLang="en-US" dirty="0">
                          <a:latin typeface="Times New Roman" panose="02020603050405020304" pitchFamily="18" charset="0"/>
                          <a:ea typeface="宋体" panose="02010600030101010101" pitchFamily="2" charset="-122"/>
                        </a:rPr>
                        <a:t>是计算机并不总是能够播放。</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6271285"/>
                  </a:ext>
                </a:extLst>
              </a:tr>
              <a:tr h="593201">
                <a:tc>
                  <a:txBody>
                    <a:bodyPr/>
                    <a:lstStyle/>
                    <a:p>
                      <a:pPr algn="ctr"/>
                      <a:r>
                        <a:rPr lang="en-US" altLang="zh-CN" dirty="0"/>
                        <a:t>Flash Video</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a:t>
                      </a:r>
                      <a:r>
                        <a:rPr lang="en-US" altLang="zh-CN" dirty="0" err="1"/>
                        <a:t>flv</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i="0" kern="1200" dirty="0">
                          <a:solidFill>
                            <a:schemeClr val="dk1"/>
                          </a:solidFill>
                          <a:effectLst/>
                          <a:latin typeface="+mn-lt"/>
                          <a:ea typeface="+mn-ea"/>
                          <a:cs typeface="+mn-cs"/>
                        </a:rPr>
                        <a:t>文件极小、</a:t>
                      </a:r>
                      <a:r>
                        <a:rPr lang="zh-CN" altLang="en-US" sz="1800" b="0" i="0" u="none" strike="noStrike" kern="1200" dirty="0">
                          <a:solidFill>
                            <a:schemeClr val="dk1"/>
                          </a:solidFill>
                          <a:effectLst/>
                          <a:latin typeface="+mn-lt"/>
                          <a:ea typeface="+mn-ea"/>
                          <a:cs typeface="+mn-cs"/>
                        </a:rPr>
                        <a:t>加载</a:t>
                      </a:r>
                      <a:r>
                        <a:rPr lang="zh-CN" altLang="en-US" sz="1800" b="0" i="0" kern="1200" dirty="0">
                          <a:solidFill>
                            <a:schemeClr val="dk1"/>
                          </a:solidFill>
                          <a:effectLst/>
                          <a:latin typeface="+mn-lt"/>
                          <a:ea typeface="+mn-ea"/>
                          <a:cs typeface="+mn-cs"/>
                        </a:rPr>
                        <a:t>速度极快</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075911"/>
                  </a:ext>
                </a:extLst>
              </a:tr>
              <a:tr h="677526">
                <a:tc>
                  <a:txBody>
                    <a:bodyPr/>
                    <a:lstStyle/>
                    <a:p>
                      <a:pPr algn="ctr"/>
                      <a:r>
                        <a:rPr lang="en-US" altLang="zh-CN" dirty="0"/>
                        <a:t>MPEG 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.mp4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以存储数码音讯和数码视频为主，压缩比高，体积小，清晰度一般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505084"/>
                  </a:ext>
                </a:extLst>
              </a:tr>
              <a:tr h="677526">
                <a:tc>
                  <a:txBody>
                    <a:bodyPr/>
                    <a:lstStyle/>
                    <a:p>
                      <a:pPr algn="ctr"/>
                      <a:r>
                        <a:rPr lang="en-US" altLang="zh-CN" dirty="0" err="1"/>
                        <a:t>Matroska</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a:t>
                      </a:r>
                      <a:r>
                        <a:rPr lang="en-US" altLang="zh-CN" dirty="0" err="1"/>
                        <a:t>mkv</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t>能容纳多种不同编码的视频、音频及字幕流，同大小视频情况下最清晰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6959668"/>
                  </a:ext>
                </a:extLst>
              </a:tr>
              <a:tr h="414449">
                <a:tc>
                  <a:txBody>
                    <a:bodyPr/>
                    <a:lstStyle/>
                    <a:p>
                      <a:pPr algn="ctr"/>
                      <a:r>
                        <a:rPr lang="en-US" altLang="zh-CN" dirty="0" err="1"/>
                        <a:t>Ogg</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a:t>
                      </a:r>
                      <a:r>
                        <a:rPr lang="en-US" altLang="zh-CN" dirty="0" err="1"/>
                        <a:t>ogg</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i="0" kern="1200" dirty="0">
                          <a:solidFill>
                            <a:schemeClr val="dk1"/>
                          </a:solidFill>
                          <a:effectLst/>
                          <a:latin typeface="+mn-lt"/>
                          <a:ea typeface="+mn-ea"/>
                          <a:cs typeface="+mn-cs"/>
                        </a:rPr>
                        <a:t>完全免费、开放和没有专利限制的</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1422871"/>
                  </a:ext>
                </a:extLst>
              </a:tr>
            </a:tbl>
          </a:graphicData>
        </a:graphic>
      </p:graphicFrame>
      <p:sp>
        <p:nvSpPr>
          <p:cNvPr id="6" name="标题 1">
            <a:extLst>
              <a:ext uri="{FF2B5EF4-FFF2-40B4-BE49-F238E27FC236}">
                <a16:creationId xmlns:a16="http://schemas.microsoft.com/office/drawing/2014/main" id="{75574ED3-B858-461D-9421-91A145D47AFA}"/>
              </a:ext>
            </a:extLst>
          </p:cNvPr>
          <p:cNvSpPr>
            <a:spLocks noGrp="1"/>
          </p:cNvSpPr>
          <p:nvPr>
            <p:ph type="title"/>
          </p:nvPr>
        </p:nvSpPr>
        <p:spPr>
          <a:xfrm>
            <a:off x="574675" y="836712"/>
            <a:ext cx="8001000" cy="748807"/>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视频容器（</a:t>
            </a:r>
            <a:r>
              <a:rPr lang="en-US" altLang="zh-CN" dirty="0">
                <a:solidFill>
                  <a:schemeClr val="tx1"/>
                </a:solidFill>
                <a:latin typeface="+mn-lt"/>
              </a:rPr>
              <a:t>container</a:t>
            </a:r>
            <a:r>
              <a:rPr lang="zh-CN" altLang="en-US" dirty="0">
                <a:solidFill>
                  <a:schemeClr val="tx1"/>
                </a:solidFill>
                <a:latin typeface="+mn-lt"/>
              </a:rPr>
              <a:t>）</a:t>
            </a:r>
            <a:endParaRPr lang="en-US" altLang="zh-CN" dirty="0">
              <a:solidFill>
                <a:schemeClr val="tx1"/>
              </a:solidFill>
              <a:latin typeface="+mn-lt"/>
            </a:endParaRPr>
          </a:p>
        </p:txBody>
      </p:sp>
    </p:spTree>
    <p:extLst>
      <p:ext uri="{BB962C8B-B14F-4D97-AF65-F5344CB8AC3E}">
        <p14:creationId xmlns:p14="http://schemas.microsoft.com/office/powerpoint/2010/main" val="152298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音频和视频编解码器（</a:t>
            </a:r>
            <a:r>
              <a:rPr lang="en-US" altLang="zh-CN" dirty="0">
                <a:solidFill>
                  <a:schemeClr val="tx1"/>
                </a:solidFill>
                <a:latin typeface="+mn-lt"/>
              </a:rPr>
              <a:t>codec</a:t>
            </a:r>
            <a:r>
              <a:rPr lang="zh-CN" altLang="en-US" dirty="0">
                <a:solidFill>
                  <a:schemeClr val="tx1"/>
                </a:solidFill>
                <a:latin typeface="+mn-lt"/>
              </a:rPr>
              <a:t>）</a:t>
            </a:r>
          </a:p>
        </p:txBody>
      </p:sp>
      <p:sp>
        <p:nvSpPr>
          <p:cNvPr id="3" name="内容占位符 2"/>
          <p:cNvSpPr>
            <a:spLocks noGrp="1"/>
          </p:cNvSpPr>
          <p:nvPr>
            <p:ph idx="1"/>
          </p:nvPr>
        </p:nvSpPr>
        <p:spPr>
          <a:xfrm>
            <a:off x="568325" y="1780163"/>
            <a:ext cx="8001000" cy="1709658"/>
          </a:xfrm>
        </p:spPr>
        <p:txBody>
          <a:bodyPr/>
          <a:lstStyle/>
          <a:p>
            <a:pPr marL="0" indent="720000">
              <a:lnSpc>
                <a:spcPts val="3300"/>
              </a:lnSpc>
              <a:buNone/>
            </a:pPr>
            <a:r>
              <a:rPr lang="zh-CN" altLang="en-US" sz="2400" b="0" dirty="0">
                <a:latin typeface="+mn-ea"/>
                <a:ea typeface="+mn-ea"/>
              </a:rPr>
              <a:t>音频和视频的编码</a:t>
            </a:r>
            <a:r>
              <a:rPr lang="en-US" altLang="zh-CN" sz="2400" b="0" dirty="0">
                <a:latin typeface="+mn-ea"/>
                <a:ea typeface="+mn-ea"/>
              </a:rPr>
              <a:t>/</a:t>
            </a:r>
            <a:r>
              <a:rPr lang="zh-CN" altLang="en-US" sz="2400" b="0" dirty="0">
                <a:latin typeface="+mn-ea"/>
                <a:ea typeface="+mn-ea"/>
              </a:rPr>
              <a:t>解码器是一组算法，用来对一段特定音频或视频进行解码和编码，以便音频和视频能够播放。播放视频的基本流程是：解协议 → 解封装 → 解码 → 视音频同步。</a:t>
            </a:r>
          </a:p>
        </p:txBody>
      </p:sp>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9</a:t>
            </a:fld>
            <a:endParaRPr lang="en-US" altLang="en-US"/>
          </a:p>
        </p:txBody>
      </p:sp>
      <p:sp>
        <p:nvSpPr>
          <p:cNvPr id="6" name="AutoShape 6">
            <a:extLst>
              <a:ext uri="{FF2B5EF4-FFF2-40B4-BE49-F238E27FC236}">
                <a16:creationId xmlns:a16="http://schemas.microsoft.com/office/drawing/2014/main" id="{789C85A9-E292-458D-8F93-AD40CBBB7D3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a:extLst>
              <a:ext uri="{FF2B5EF4-FFF2-40B4-BE49-F238E27FC236}">
                <a16:creationId xmlns:a16="http://schemas.microsoft.com/office/drawing/2014/main" id="{946CD313-9B91-44A7-A3C5-5CCA159CA106}"/>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31A2E08F-4CE5-4F59-9B8F-CA6F03A33FD2}"/>
              </a:ext>
            </a:extLst>
          </p:cNvPr>
          <p:cNvPicPr>
            <a:picLocks noChangeAspect="1"/>
          </p:cNvPicPr>
          <p:nvPr/>
        </p:nvPicPr>
        <p:blipFill>
          <a:blip r:embed="rId2"/>
          <a:stretch>
            <a:fillRect/>
          </a:stretch>
        </p:blipFill>
        <p:spPr>
          <a:xfrm>
            <a:off x="968018" y="3429000"/>
            <a:ext cx="6903163" cy="3070535"/>
          </a:xfrm>
          <a:prstGeom prst="rect">
            <a:avLst/>
          </a:prstGeom>
        </p:spPr>
      </p:pic>
    </p:spTree>
    <p:extLst>
      <p:ext uri="{BB962C8B-B14F-4D97-AF65-F5344CB8AC3E}">
        <p14:creationId xmlns:p14="http://schemas.microsoft.com/office/powerpoint/2010/main" val="88360340"/>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6470</TotalTime>
  <Words>2839</Words>
  <Application>Microsoft Office PowerPoint</Application>
  <PresentationFormat>全屏显示(4:3)</PresentationFormat>
  <Paragraphs>394</Paragraphs>
  <Slides>52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等线</vt:lpstr>
      <vt:lpstr>宋体</vt:lpstr>
      <vt:lpstr>Arial</vt:lpstr>
      <vt:lpstr>Calibri</vt:lpstr>
      <vt:lpstr>Times New Roman</vt:lpstr>
      <vt:lpstr>Verdana</vt:lpstr>
      <vt:lpstr>Wingdings</vt:lpstr>
      <vt:lpstr>Profile</vt:lpstr>
      <vt:lpstr>PowerPoint 演示文稿</vt:lpstr>
      <vt:lpstr>内容安排</vt:lpstr>
      <vt:lpstr>4.1 HTML5 Audio和Video概述</vt:lpstr>
      <vt:lpstr>4.1 HTML5 Audio和Video概述</vt:lpstr>
      <vt:lpstr>4.1 HTML5 Audio和Video概述</vt:lpstr>
      <vt:lpstr>视频容器（container）</vt:lpstr>
      <vt:lpstr>视频容器（container）</vt:lpstr>
      <vt:lpstr>视频容器（container）</vt:lpstr>
      <vt:lpstr>音频和视频编解码器（codec）</vt:lpstr>
      <vt:lpstr>音频和视频编解码器（codec）</vt:lpstr>
      <vt:lpstr>HTML5 Audio和Video的限制 </vt:lpstr>
      <vt:lpstr>audio元素和video元素的浏览器支持情况  </vt:lpstr>
      <vt:lpstr>PowerPoint 演示文稿</vt:lpstr>
      <vt:lpstr>PowerPoint 演示文稿</vt:lpstr>
      <vt:lpstr>4.2 使用HTML5 Audio和Video API</vt:lpstr>
      <vt:lpstr>浏览器支持的检测</vt:lpstr>
      <vt:lpstr>浏览器支持的检测</vt:lpstr>
      <vt:lpstr>浏览器支持的检测</vt:lpstr>
      <vt:lpstr>浏览器支持的检测</vt:lpstr>
      <vt:lpstr>浏览器支持的检测</vt:lpstr>
      <vt:lpstr>可访问性</vt:lpstr>
      <vt:lpstr>可访问性</vt:lpstr>
      <vt:lpstr>可访问性</vt:lpstr>
      <vt:lpstr>理解媒体元素</vt:lpstr>
      <vt:lpstr>理解媒体元素</vt:lpstr>
      <vt:lpstr>理解媒体元素</vt:lpstr>
      <vt:lpstr>理解媒体元素</vt:lpstr>
      <vt:lpstr>理解媒体元素</vt:lpstr>
      <vt:lpstr>理解媒体元素</vt:lpstr>
      <vt:lpstr>理解媒体元素</vt:lpstr>
      <vt:lpstr>理解媒体元素</vt:lpstr>
      <vt:lpstr>使用audio元素</vt:lpstr>
      <vt:lpstr>PowerPoint 演示文稿</vt:lpstr>
      <vt:lpstr>PowerPoint 演示文稿</vt:lpstr>
      <vt:lpstr>使用video元素</vt:lpstr>
      <vt:lpstr>使用video元素</vt:lpstr>
      <vt:lpstr>使用video元素</vt:lpstr>
      <vt:lpstr>使用video元素</vt:lpstr>
      <vt:lpstr>使用video元素</vt:lpstr>
      <vt:lpstr>使用video元素</vt:lpstr>
      <vt:lpstr>使用video元素</vt:lpstr>
      <vt:lpstr>PowerPoint 演示文稿</vt:lpstr>
      <vt:lpstr>使用video元素</vt:lpstr>
      <vt:lpstr>使用video元素</vt:lpstr>
      <vt:lpstr>PowerPoint 演示文稿</vt:lpstr>
      <vt:lpstr>PowerPoint 演示文稿</vt:lpstr>
      <vt:lpstr>PowerPoint 演示文稿</vt:lpstr>
      <vt:lpstr>PowerPoint 演示文稿</vt:lpstr>
      <vt:lpstr>进阶功能</vt:lpstr>
      <vt:lpstr>进阶功能</vt:lpstr>
      <vt:lpstr>4.3 课后思考</vt:lpstr>
      <vt:lpstr>4.4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etoilexmx@gmail.com</dc:creator>
  <cp:lastModifiedBy>lee neary</cp:lastModifiedBy>
  <cp:revision>170</cp:revision>
  <dcterms:created xsi:type="dcterms:W3CDTF">2017-10-12T03:31:01Z</dcterms:created>
  <dcterms:modified xsi:type="dcterms:W3CDTF">2019-10-30T07:59:50Z</dcterms:modified>
</cp:coreProperties>
</file>