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2"/>
  </p:notesMasterIdLst>
  <p:sldIdLst>
    <p:sldId id="264" r:id="rId2"/>
    <p:sldId id="265" r:id="rId3"/>
    <p:sldId id="266" r:id="rId4"/>
    <p:sldId id="267" r:id="rId5"/>
    <p:sldId id="268" r:id="rId6"/>
    <p:sldId id="270" r:id="rId7"/>
    <p:sldId id="269" r:id="rId8"/>
    <p:sldId id="280" r:id="rId9"/>
    <p:sldId id="282" r:id="rId10"/>
    <p:sldId id="281" r:id="rId11"/>
    <p:sldId id="283" r:id="rId12"/>
    <p:sldId id="284" r:id="rId13"/>
    <p:sldId id="285" r:id="rId14"/>
    <p:sldId id="287" r:id="rId15"/>
    <p:sldId id="286" r:id="rId16"/>
    <p:sldId id="289" r:id="rId17"/>
    <p:sldId id="290" r:id="rId18"/>
    <p:sldId id="291" r:id="rId19"/>
    <p:sldId id="292" r:id="rId20"/>
    <p:sldId id="293" r:id="rId21"/>
    <p:sldId id="294" r:id="rId22"/>
    <p:sldId id="296" r:id="rId23"/>
    <p:sldId id="298" r:id="rId24"/>
    <p:sldId id="300" r:id="rId25"/>
    <p:sldId id="301" r:id="rId26"/>
    <p:sldId id="304" r:id="rId27"/>
    <p:sldId id="302" r:id="rId28"/>
    <p:sldId id="303" r:id="rId29"/>
    <p:sldId id="305" r:id="rId30"/>
    <p:sldId id="306" r:id="rId31"/>
    <p:sldId id="307" r:id="rId32"/>
    <p:sldId id="308" r:id="rId33"/>
    <p:sldId id="309" r:id="rId34"/>
    <p:sldId id="312" r:id="rId35"/>
    <p:sldId id="310" r:id="rId36"/>
    <p:sldId id="311" r:id="rId37"/>
    <p:sldId id="295" r:id="rId38"/>
    <p:sldId id="297" r:id="rId39"/>
    <p:sldId id="319" r:id="rId40"/>
    <p:sldId id="320" r:id="rId41"/>
    <p:sldId id="313" r:id="rId42"/>
    <p:sldId id="299" r:id="rId43"/>
    <p:sldId id="314" r:id="rId44"/>
    <p:sldId id="315" r:id="rId45"/>
    <p:sldId id="316" r:id="rId46"/>
    <p:sldId id="317" r:id="rId47"/>
    <p:sldId id="318" r:id="rId48"/>
    <p:sldId id="332" r:id="rId49"/>
    <p:sldId id="321" r:id="rId50"/>
    <p:sldId id="322" r:id="rId51"/>
    <p:sldId id="323" r:id="rId52"/>
    <p:sldId id="324" r:id="rId53"/>
    <p:sldId id="325" r:id="rId54"/>
    <p:sldId id="327" r:id="rId55"/>
    <p:sldId id="328" r:id="rId56"/>
    <p:sldId id="329" r:id="rId57"/>
    <p:sldId id="330" r:id="rId58"/>
    <p:sldId id="331" r:id="rId59"/>
    <p:sldId id="278" r:id="rId60"/>
    <p:sldId id="279"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ary lee" initials="nl" lastIdx="1" clrIdx="0">
    <p:extLst>
      <p:ext uri="{19B8F6BF-5375-455C-9EA6-DF929625EA0E}">
        <p15:presenceInfo xmlns:p15="http://schemas.microsoft.com/office/powerpoint/2012/main" userId="b95d8925ea041b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showGuides="1">
      <p:cViewPr varScale="1">
        <p:scale>
          <a:sx n="66" d="100"/>
          <a:sy n="66" d="100"/>
        </p:scale>
        <p:origin x="66" y="5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2T13:48:30.23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D97DB-9788-4784-BE32-DBB9595C7952}"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5A0D7-58CE-461C-979B-1D527136772F}" type="slidenum">
              <a:rPr lang="zh-CN" altLang="en-US" smtClean="0"/>
              <a:t>‹#›</a:t>
            </a:fld>
            <a:endParaRPr lang="zh-CN" altLang="en-US"/>
          </a:p>
        </p:txBody>
      </p:sp>
    </p:spTree>
    <p:extLst>
      <p:ext uri="{BB962C8B-B14F-4D97-AF65-F5344CB8AC3E}">
        <p14:creationId xmlns:p14="http://schemas.microsoft.com/office/powerpoint/2010/main" val="103226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D7F4EA5D-075C-4FB4-BFAA-885D88E6E49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D4A965-2C2B-4233-B588-25079E3BF78D}" type="datetime1">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2019/10/30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483" name="Rectangle 7">
            <a:extLst>
              <a:ext uri="{FF2B5EF4-FFF2-40B4-BE49-F238E27FC236}">
                <a16:creationId xmlns:a16="http://schemas.microsoft.com/office/drawing/2014/main" id="{AB4B416D-367B-4D51-86AE-AB23737FE9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3B624AF-3A23-44BE-8672-81F2C4100DE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484" name="Rectangle 2">
            <a:extLst>
              <a:ext uri="{FF2B5EF4-FFF2-40B4-BE49-F238E27FC236}">
                <a16:creationId xmlns:a16="http://schemas.microsoft.com/office/drawing/2014/main" id="{461AFAC7-9D47-48D1-9020-52AD4D43757E}"/>
              </a:ext>
            </a:extLst>
          </p:cNvPr>
          <p:cNvSpPr>
            <a:spLocks noGrp="1" noRot="1" noChangeAspect="1" noChangeArrowheads="1" noTextEdit="1"/>
          </p:cNvSpPr>
          <p:nvPr>
            <p:ph type="sldImg"/>
          </p:nvPr>
        </p:nvSpPr>
        <p:spPr>
          <a:ln cap="flat"/>
        </p:spPr>
      </p:sp>
      <p:sp>
        <p:nvSpPr>
          <p:cNvPr id="20485" name="Rectangle 3">
            <a:extLst>
              <a:ext uri="{FF2B5EF4-FFF2-40B4-BE49-F238E27FC236}">
                <a16:creationId xmlns:a16="http://schemas.microsoft.com/office/drawing/2014/main" id="{B98D6822-D143-4356-811A-8E1D52825A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p>
        </p:txBody>
      </p:sp>
    </p:spTree>
    <p:extLst>
      <p:ext uri="{BB962C8B-B14F-4D97-AF65-F5344CB8AC3E}">
        <p14:creationId xmlns:p14="http://schemas.microsoft.com/office/powerpoint/2010/main" val="345519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57200">
              <a:lnSpc>
                <a:spcPts val="3300"/>
              </a:lnSpc>
              <a:buNone/>
            </a:pPr>
            <a:r>
              <a:rPr lang="en-US" altLang="zh-CN" sz="1200" b="0" dirty="0">
                <a:ea typeface="+mn-ea"/>
              </a:rPr>
              <a:t>1) </a:t>
            </a:r>
            <a:r>
              <a:rPr lang="zh-CN" altLang="en-US" sz="1200" b="0" dirty="0">
                <a:ea typeface="+mn-ea"/>
              </a:rPr>
              <a:t>用户从浏览器中打开位置感知应用程序；</a:t>
            </a:r>
          </a:p>
          <a:p>
            <a:pPr marL="0" indent="457200">
              <a:lnSpc>
                <a:spcPts val="3300"/>
              </a:lnSpc>
              <a:buNone/>
            </a:pPr>
            <a:r>
              <a:rPr lang="en-US" altLang="zh-CN" sz="1200" b="0" dirty="0">
                <a:ea typeface="+mn-ea"/>
              </a:rPr>
              <a:t>2) </a:t>
            </a:r>
            <a:r>
              <a:rPr lang="zh-CN" altLang="en-US" sz="1200" b="0" dirty="0">
                <a:ea typeface="+mn-ea"/>
              </a:rPr>
              <a:t>应用程序</a:t>
            </a:r>
            <a:r>
              <a:rPr lang="en-US" altLang="zh-CN" sz="1200" b="0" dirty="0">
                <a:ea typeface="+mn-ea"/>
              </a:rPr>
              <a:t>Web</a:t>
            </a:r>
            <a:r>
              <a:rPr lang="zh-CN" altLang="en-US" sz="1200" b="0" dirty="0">
                <a:ea typeface="+mn-ea"/>
              </a:rPr>
              <a:t>页面加载，然后通过</a:t>
            </a:r>
            <a:r>
              <a:rPr lang="en-US" altLang="zh-CN" sz="1200" b="0" dirty="0">
                <a:ea typeface="+mn-ea"/>
              </a:rPr>
              <a:t>Geolocation</a:t>
            </a:r>
            <a:r>
              <a:rPr lang="zh-CN" altLang="en-US" sz="1200" b="0" dirty="0">
                <a:ea typeface="+mn-ea"/>
              </a:rPr>
              <a:t>函数调用请求位置坐标。浏览器拦截这一请求，然后请求用户授权。我们假设用户同意；</a:t>
            </a:r>
          </a:p>
          <a:p>
            <a:pPr marL="0" indent="457200">
              <a:lnSpc>
                <a:spcPts val="3300"/>
              </a:lnSpc>
              <a:buNone/>
            </a:pPr>
            <a:r>
              <a:rPr lang="en-US" altLang="zh-CN" sz="1200" b="0" dirty="0">
                <a:ea typeface="+mn-ea"/>
              </a:rPr>
              <a:t>3) </a:t>
            </a:r>
            <a:r>
              <a:rPr lang="zh-CN" altLang="en-US" sz="1200" b="0" dirty="0">
                <a:ea typeface="+mn-ea"/>
              </a:rPr>
              <a:t>浏览器从其宿主设备中检索坐标信息。例如，</a:t>
            </a:r>
            <a:r>
              <a:rPr lang="en-US" altLang="zh-CN" sz="1200" b="0" dirty="0">
                <a:ea typeface="+mn-ea"/>
              </a:rPr>
              <a:t>IP</a:t>
            </a:r>
            <a:r>
              <a:rPr lang="zh-CN" altLang="en-US" sz="1200" b="0" dirty="0">
                <a:ea typeface="+mn-ea"/>
              </a:rPr>
              <a:t>地址、</a:t>
            </a:r>
            <a:r>
              <a:rPr lang="en-US" altLang="zh-CN" sz="1200" b="0" dirty="0">
                <a:ea typeface="+mn-ea"/>
              </a:rPr>
              <a:t>Wi-Fi</a:t>
            </a:r>
            <a:r>
              <a:rPr lang="zh-CN" altLang="en-US" sz="1200" b="0" dirty="0">
                <a:ea typeface="+mn-ea"/>
              </a:rPr>
              <a:t>或</a:t>
            </a:r>
            <a:r>
              <a:rPr lang="en-US" altLang="zh-CN" sz="1200" b="0" dirty="0">
                <a:ea typeface="+mn-ea"/>
              </a:rPr>
              <a:t>GPS</a:t>
            </a:r>
            <a:r>
              <a:rPr lang="zh-CN" altLang="en-US" sz="1200" b="0" dirty="0">
                <a:ea typeface="+mn-ea"/>
              </a:rPr>
              <a:t>坐标。这是浏览器内部功能；</a:t>
            </a:r>
          </a:p>
          <a:p>
            <a:pPr marL="0" indent="457200">
              <a:lnSpc>
                <a:spcPts val="3300"/>
              </a:lnSpc>
              <a:buNone/>
            </a:pPr>
            <a:r>
              <a:rPr lang="en-US" altLang="zh-CN" sz="1200" b="0" dirty="0">
                <a:ea typeface="+mn-ea"/>
              </a:rPr>
              <a:t>4) </a:t>
            </a:r>
            <a:r>
              <a:rPr lang="zh-CN" altLang="en-US" sz="1200" b="0" dirty="0">
                <a:ea typeface="+mn-ea"/>
              </a:rPr>
              <a:t>浏览器将坐标发送给受信任的外部定位服务，它返回一个详细位置信息，并将该位置信息发回给</a:t>
            </a:r>
            <a:r>
              <a:rPr lang="en-US" altLang="zh-CN" sz="1200" b="0" dirty="0">
                <a:ea typeface="+mn-ea"/>
              </a:rPr>
              <a:t>HTML5 Geolocation</a:t>
            </a:r>
            <a:r>
              <a:rPr lang="zh-CN" altLang="en-US" sz="1200" b="0" dirty="0">
                <a:ea typeface="+mn-ea"/>
              </a:rPr>
              <a:t>应用程序。</a:t>
            </a:r>
          </a:p>
          <a:p>
            <a:endParaRPr lang="zh-CN" altLang="en-US" dirty="0"/>
          </a:p>
        </p:txBody>
      </p:sp>
      <p:sp>
        <p:nvSpPr>
          <p:cNvPr id="4" name="灯片编号占位符 3"/>
          <p:cNvSpPr>
            <a:spLocks noGrp="1"/>
          </p:cNvSpPr>
          <p:nvPr>
            <p:ph type="sldNum" sz="quarter" idx="5"/>
          </p:nvPr>
        </p:nvSpPr>
        <p:spPr/>
        <p:txBody>
          <a:bodyPr/>
          <a:lstStyle/>
          <a:p>
            <a:fld id="{A8B5A0D7-58CE-461C-979B-1D527136772F}" type="slidenum">
              <a:rPr lang="zh-CN" altLang="en-US" smtClean="0"/>
              <a:t>17</a:t>
            </a:fld>
            <a:endParaRPr lang="zh-CN" altLang="en-US"/>
          </a:p>
        </p:txBody>
      </p:sp>
    </p:spTree>
    <p:extLst>
      <p:ext uri="{BB962C8B-B14F-4D97-AF65-F5344CB8AC3E}">
        <p14:creationId xmlns:p14="http://schemas.microsoft.com/office/powerpoint/2010/main" val="182466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Connecteur droit 15">
            <a:extLst>
              <a:ext uri="{FF2B5EF4-FFF2-40B4-BE49-F238E27FC236}">
                <a16:creationId xmlns:a16="http://schemas.microsoft.com/office/drawing/2014/main" id="{C6A64FF8-40C1-46E0-BF41-9C5822F0A4E4}"/>
              </a:ext>
            </a:extLst>
          </p:cNvPr>
          <p:cNvCxnSpPr/>
          <p:nvPr userDrawn="1"/>
        </p:nvCxnSpPr>
        <p:spPr>
          <a:xfrm>
            <a:off x="0" y="638175"/>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cxnSp>
        <p:nvCxnSpPr>
          <p:cNvPr id="3" name="Connecteur droit 18">
            <a:extLst>
              <a:ext uri="{FF2B5EF4-FFF2-40B4-BE49-F238E27FC236}">
                <a16:creationId xmlns:a16="http://schemas.microsoft.com/office/drawing/2014/main" id="{3FCAB2CD-1108-402F-83F0-FC6908967B8A}"/>
              </a:ext>
            </a:extLst>
          </p:cNvPr>
          <p:cNvCxnSpPr/>
          <p:nvPr userDrawn="1"/>
        </p:nvCxnSpPr>
        <p:spPr>
          <a:xfrm>
            <a:off x="0" y="6597650"/>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pic>
        <p:nvPicPr>
          <p:cNvPr id="4" name="图片 10">
            <a:extLst>
              <a:ext uri="{FF2B5EF4-FFF2-40B4-BE49-F238E27FC236}">
                <a16:creationId xmlns:a16="http://schemas.microsoft.com/office/drawing/2014/main" id="{3F1DAC38-B7F6-43AE-90F6-4C6B55E30C76}"/>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539750" y="34925"/>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6">
            <a:extLst>
              <a:ext uri="{FF2B5EF4-FFF2-40B4-BE49-F238E27FC236}">
                <a16:creationId xmlns:a16="http://schemas.microsoft.com/office/drawing/2014/main" id="{DC4E9B51-E512-4E8E-8117-9B1DC3054421}"/>
              </a:ext>
            </a:extLst>
          </p:cNvPr>
          <p:cNvSpPr txBox="1">
            <a:spLocks noChangeArrowheads="1"/>
          </p:cNvSpPr>
          <p:nvPr userDrawn="1"/>
        </p:nvSpPr>
        <p:spPr bwMode="auto">
          <a:xfrm>
            <a:off x="5651500" y="46038"/>
            <a:ext cx="3492500" cy="554037"/>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ts val="600"/>
              </a:spcBef>
            </a:pPr>
            <a:r>
              <a:rPr lang="en-US" altLang="zh-CN">
                <a:solidFill>
                  <a:srgbClr val="0070C0"/>
                </a:solidFill>
                <a:latin typeface="Calibri" panose="020F0502020204030204" pitchFamily="34" charset="0"/>
                <a:cs typeface="Arial" panose="020B0604020202020204" pitchFamily="34" charset="0"/>
              </a:rPr>
              <a:t>North Minzu University</a:t>
            </a:r>
            <a:endParaRPr lang="en-US" altLang="zh-CN" sz="1600">
              <a:solidFill>
                <a:srgbClr val="0070C0"/>
              </a:solidFill>
              <a:latin typeface="Calibri" panose="020F0502020204030204" pitchFamily="34" charset="0"/>
              <a:cs typeface="Arial" panose="020B0604020202020204" pitchFamily="34" charset="0"/>
            </a:endParaRPr>
          </a:p>
          <a:p>
            <a:pPr algn="ctr" eaLnBrk="1" hangingPunct="1"/>
            <a:r>
              <a:rPr lang="en-US" altLang="zh-CN" sz="1200" i="1">
                <a:solidFill>
                  <a:srgbClr val="0070C0"/>
                </a:solidFill>
                <a:latin typeface="Calibri" panose="020F0502020204030204" pitchFamily="34" charset="0"/>
                <a:cs typeface="Arial" panose="020B0604020202020204" pitchFamily="34" charset="0"/>
              </a:rPr>
              <a:t>School of Computer Science and Engineering</a:t>
            </a:r>
            <a:endParaRPr lang="en-US" altLang="zh-CN" sz="1400" i="1">
              <a:solidFill>
                <a:srgbClr val="0070C0"/>
              </a:solidFill>
              <a:latin typeface="Calibri" panose="020F0502020204030204" pitchFamily="34" charset="0"/>
              <a:cs typeface="Arial" panose="020B0604020202020204" pitchFamily="34" charset="0"/>
            </a:endParaRPr>
          </a:p>
        </p:txBody>
      </p:sp>
      <p:sp>
        <p:nvSpPr>
          <p:cNvPr id="6" name="Rectangle 1031">
            <a:extLst>
              <a:ext uri="{FF2B5EF4-FFF2-40B4-BE49-F238E27FC236}">
                <a16:creationId xmlns:a16="http://schemas.microsoft.com/office/drawing/2014/main" id="{6A04376D-CA7A-43DA-968D-C1447F2174EC}"/>
              </a:ext>
            </a:extLst>
          </p:cNvPr>
          <p:cNvSpPr>
            <a:spLocks noGrp="1" noChangeArrowheads="1"/>
          </p:cNvSpPr>
          <p:nvPr>
            <p:ph type="ftr" sz="quarter" idx="10"/>
          </p:nvPr>
        </p:nvSpPr>
        <p:spPr>
          <a:xfrm>
            <a:off x="2940050" y="6604000"/>
            <a:ext cx="3257550" cy="304800"/>
          </a:xfrm>
        </p:spPr>
        <p:txBody>
          <a:bodyPr/>
          <a:lstStyle>
            <a:lvl1pPr>
              <a:defRPr sz="1100" i="1">
                <a:solidFill>
                  <a:schemeClr val="bg1">
                    <a:lumMod val="50000"/>
                  </a:schemeClr>
                </a:solidFill>
                <a:latin typeface="Calibri" panose="020F0502020204030204" pitchFamily="34" charset="0"/>
              </a:defRPr>
            </a:lvl1pPr>
          </a:lstStyle>
          <a:p>
            <a:pPr>
              <a:defRPr/>
            </a:pPr>
            <a:r>
              <a:rPr lang="en-US" altLang="zh-CN"/>
              <a:t>HTML5 Technology</a:t>
            </a:r>
          </a:p>
        </p:txBody>
      </p:sp>
      <p:sp>
        <p:nvSpPr>
          <p:cNvPr id="7" name="灯片编号占位符 1">
            <a:extLst>
              <a:ext uri="{FF2B5EF4-FFF2-40B4-BE49-F238E27FC236}">
                <a16:creationId xmlns:a16="http://schemas.microsoft.com/office/drawing/2014/main" id="{F9AD068F-68BE-4413-A1DE-8DECD21C4377}"/>
              </a:ext>
            </a:extLst>
          </p:cNvPr>
          <p:cNvSpPr>
            <a:spLocks noGrp="1"/>
          </p:cNvSpPr>
          <p:nvPr>
            <p:ph type="sldNum" sz="quarter" idx="11"/>
          </p:nvPr>
        </p:nvSpPr>
        <p:spPr/>
        <p:txBody>
          <a:bodyPr/>
          <a:lstStyle>
            <a:lvl1pPr>
              <a:defRPr/>
            </a:lvl1pPr>
          </a:lstStyle>
          <a:p>
            <a:fld id="{247C3FA0-3B05-4FA5-8E6F-066DDB10295E}" type="slidenum">
              <a:rPr lang="en-US" altLang="en-US"/>
              <a:pPr/>
              <a:t>‹#›</a:t>
            </a:fld>
            <a:endParaRPr lang="en-US" altLang="en-US"/>
          </a:p>
        </p:txBody>
      </p:sp>
    </p:spTree>
    <p:extLst>
      <p:ext uri="{BB962C8B-B14F-4D97-AF65-F5344CB8AC3E}">
        <p14:creationId xmlns:p14="http://schemas.microsoft.com/office/powerpoint/2010/main" val="393538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566738" y="2284512"/>
            <a:ext cx="8001000" cy="4267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1">
            <a:extLst>
              <a:ext uri="{FF2B5EF4-FFF2-40B4-BE49-F238E27FC236}">
                <a16:creationId xmlns:a16="http://schemas.microsoft.com/office/drawing/2014/main" id="{449D19A6-CBBF-4080-B5CD-D149636A1BAC}"/>
              </a:ext>
            </a:extLst>
          </p:cNvPr>
          <p:cNvSpPr>
            <a:spLocks noGrp="1" noChangeArrowheads="1"/>
          </p:cNvSpPr>
          <p:nvPr>
            <p:ph type="ftr" sz="quarter" idx="10"/>
          </p:nvPr>
        </p:nvSpPr>
        <p:spPr>
          <a:xfrm>
            <a:off x="2940050" y="6604000"/>
            <a:ext cx="3257550" cy="304800"/>
          </a:xfrm>
        </p:spPr>
        <p:txBody>
          <a:bodyPr/>
          <a:lstStyle>
            <a:lvl1pPr>
              <a:defRPr sz="1100" i="1">
                <a:solidFill>
                  <a:schemeClr val="bg1">
                    <a:lumMod val="50000"/>
                  </a:schemeClr>
                </a:solidFill>
                <a:latin typeface="Calibri" panose="020F0502020204030204" pitchFamily="34" charset="0"/>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8A1C32AE-D03C-4AB6-9775-55FDFC2A3E8A}"/>
              </a:ext>
            </a:extLst>
          </p:cNvPr>
          <p:cNvSpPr>
            <a:spLocks noGrp="1"/>
          </p:cNvSpPr>
          <p:nvPr>
            <p:ph type="sldNum" sz="quarter" idx="11"/>
          </p:nvPr>
        </p:nvSpPr>
        <p:spPr/>
        <p:txBody>
          <a:bodyPr/>
          <a:lstStyle>
            <a:lvl1pPr>
              <a:defRPr/>
            </a:lvl1pPr>
          </a:lstStyle>
          <a:p>
            <a:fld id="{079E9EF5-4B49-4815-ADC3-746BDD0FC377}" type="slidenum">
              <a:rPr lang="en-US" altLang="en-US"/>
              <a:pPr/>
              <a:t>‹#›</a:t>
            </a:fld>
            <a:endParaRPr lang="en-US" altLang="en-US"/>
          </a:p>
        </p:txBody>
      </p:sp>
    </p:spTree>
    <p:extLst>
      <p:ext uri="{BB962C8B-B14F-4D97-AF65-F5344CB8AC3E}">
        <p14:creationId xmlns:p14="http://schemas.microsoft.com/office/powerpoint/2010/main" val="119062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1">
            <a:extLst>
              <a:ext uri="{FF2B5EF4-FFF2-40B4-BE49-F238E27FC236}">
                <a16:creationId xmlns:a16="http://schemas.microsoft.com/office/drawing/2014/main" id="{FB3DA4EB-2B87-4751-A796-95D01388A296}"/>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81A34FEE-7BB5-48DC-BC62-887D7A3D3D34}"/>
              </a:ext>
            </a:extLst>
          </p:cNvPr>
          <p:cNvSpPr>
            <a:spLocks noGrp="1"/>
          </p:cNvSpPr>
          <p:nvPr>
            <p:ph type="sldNum" sz="quarter" idx="11"/>
          </p:nvPr>
        </p:nvSpPr>
        <p:spPr/>
        <p:txBody>
          <a:bodyPr/>
          <a:lstStyle>
            <a:lvl1pPr>
              <a:defRPr/>
            </a:lvl1pPr>
          </a:lstStyle>
          <a:p>
            <a:fld id="{97BDD80F-9C40-4BC5-9B4B-D7ABBE18CC62}" type="slidenum">
              <a:rPr lang="en-US" altLang="en-US"/>
              <a:pPr/>
              <a:t>‹#›</a:t>
            </a:fld>
            <a:endParaRPr lang="en-US" altLang="en-US"/>
          </a:p>
        </p:txBody>
      </p:sp>
    </p:spTree>
    <p:extLst>
      <p:ext uri="{BB962C8B-B14F-4D97-AF65-F5344CB8AC3E}">
        <p14:creationId xmlns:p14="http://schemas.microsoft.com/office/powerpoint/2010/main" val="84897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66738" y="2284512"/>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2284512"/>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1">
            <a:extLst>
              <a:ext uri="{FF2B5EF4-FFF2-40B4-BE49-F238E27FC236}">
                <a16:creationId xmlns:a16="http://schemas.microsoft.com/office/drawing/2014/main" id="{A8570471-BFA9-4D5F-A729-76095243C38D}"/>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6" name="灯片编号占位符 1">
            <a:extLst>
              <a:ext uri="{FF2B5EF4-FFF2-40B4-BE49-F238E27FC236}">
                <a16:creationId xmlns:a16="http://schemas.microsoft.com/office/drawing/2014/main" id="{50404C16-E142-45CB-AE54-7FFB2F8AD00F}"/>
              </a:ext>
            </a:extLst>
          </p:cNvPr>
          <p:cNvSpPr>
            <a:spLocks noGrp="1"/>
          </p:cNvSpPr>
          <p:nvPr>
            <p:ph type="sldNum" sz="quarter" idx="11"/>
          </p:nvPr>
        </p:nvSpPr>
        <p:spPr/>
        <p:txBody>
          <a:bodyPr/>
          <a:lstStyle>
            <a:lvl1pPr>
              <a:defRPr/>
            </a:lvl1pPr>
          </a:lstStyle>
          <a:p>
            <a:fld id="{FD10FD5F-42E1-47C0-9057-559AE99EDD42}" type="slidenum">
              <a:rPr lang="en-US" altLang="en-US"/>
              <a:pPr/>
              <a:t>‹#›</a:t>
            </a:fld>
            <a:endParaRPr lang="en-US" altLang="en-US"/>
          </a:p>
        </p:txBody>
      </p:sp>
    </p:spTree>
    <p:extLst>
      <p:ext uri="{BB962C8B-B14F-4D97-AF65-F5344CB8AC3E}">
        <p14:creationId xmlns:p14="http://schemas.microsoft.com/office/powerpoint/2010/main" val="225952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3" name="Rectangle 1031">
            <a:extLst>
              <a:ext uri="{FF2B5EF4-FFF2-40B4-BE49-F238E27FC236}">
                <a16:creationId xmlns:a16="http://schemas.microsoft.com/office/drawing/2014/main" id="{6B5EB7E0-1783-4797-971B-3A270FFD4842}"/>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4" name="灯片编号占位符 1">
            <a:extLst>
              <a:ext uri="{FF2B5EF4-FFF2-40B4-BE49-F238E27FC236}">
                <a16:creationId xmlns:a16="http://schemas.microsoft.com/office/drawing/2014/main" id="{EF15ADD7-9980-49AB-94DC-22B62736E1B6}"/>
              </a:ext>
            </a:extLst>
          </p:cNvPr>
          <p:cNvSpPr>
            <a:spLocks noGrp="1"/>
          </p:cNvSpPr>
          <p:nvPr>
            <p:ph type="sldNum" sz="quarter" idx="11"/>
          </p:nvPr>
        </p:nvSpPr>
        <p:spPr/>
        <p:txBody>
          <a:bodyPr/>
          <a:lstStyle>
            <a:lvl1pPr>
              <a:defRPr/>
            </a:lvl1pPr>
          </a:lstStyle>
          <a:p>
            <a:fld id="{0C019BF7-7351-4F3D-B316-0D7A1776835A}" type="slidenum">
              <a:rPr lang="en-US" altLang="en-US"/>
              <a:pPr/>
              <a:t>‹#›</a:t>
            </a:fld>
            <a:endParaRPr lang="en-US" altLang="en-US"/>
          </a:p>
        </p:txBody>
      </p:sp>
    </p:spTree>
    <p:extLst>
      <p:ext uri="{BB962C8B-B14F-4D97-AF65-F5344CB8AC3E}">
        <p14:creationId xmlns:p14="http://schemas.microsoft.com/office/powerpoint/2010/main" val="19669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1">
            <a:extLst>
              <a:ext uri="{FF2B5EF4-FFF2-40B4-BE49-F238E27FC236}">
                <a16:creationId xmlns:a16="http://schemas.microsoft.com/office/drawing/2014/main" id="{C77E36D3-4509-4EE6-8FA8-79469774C5CB}"/>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3" name="灯片编号占位符 1">
            <a:extLst>
              <a:ext uri="{FF2B5EF4-FFF2-40B4-BE49-F238E27FC236}">
                <a16:creationId xmlns:a16="http://schemas.microsoft.com/office/drawing/2014/main" id="{3E2D7F56-9F9F-4749-87E0-3266068CDE56}"/>
              </a:ext>
            </a:extLst>
          </p:cNvPr>
          <p:cNvSpPr>
            <a:spLocks noGrp="1"/>
          </p:cNvSpPr>
          <p:nvPr>
            <p:ph type="sldNum" sz="quarter" idx="11"/>
          </p:nvPr>
        </p:nvSpPr>
        <p:spPr/>
        <p:txBody>
          <a:bodyPr/>
          <a:lstStyle>
            <a:lvl1pPr>
              <a:defRPr/>
            </a:lvl1pPr>
          </a:lstStyle>
          <a:p>
            <a:fld id="{FD20EE0C-48AB-40C3-BB6E-78456A86C212}" type="slidenum">
              <a:rPr lang="en-US" altLang="en-US"/>
              <a:pPr/>
              <a:t>‹#›</a:t>
            </a:fld>
            <a:endParaRPr lang="en-US" altLang="en-US"/>
          </a:p>
        </p:txBody>
      </p:sp>
    </p:spTree>
    <p:extLst>
      <p:ext uri="{BB962C8B-B14F-4D97-AF65-F5344CB8AC3E}">
        <p14:creationId xmlns:p14="http://schemas.microsoft.com/office/powerpoint/2010/main" val="244084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682391"/>
            <a:ext cx="3008313"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68239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84444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1">
            <a:extLst>
              <a:ext uri="{FF2B5EF4-FFF2-40B4-BE49-F238E27FC236}">
                <a16:creationId xmlns:a16="http://schemas.microsoft.com/office/drawing/2014/main" id="{DF1BFE6C-AF6A-4083-B3C1-717261602B60}"/>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6" name="灯片编号占位符 1">
            <a:extLst>
              <a:ext uri="{FF2B5EF4-FFF2-40B4-BE49-F238E27FC236}">
                <a16:creationId xmlns:a16="http://schemas.microsoft.com/office/drawing/2014/main" id="{BC86C46D-EF25-4726-9E70-9BE07960788E}"/>
              </a:ext>
            </a:extLst>
          </p:cNvPr>
          <p:cNvSpPr>
            <a:spLocks noGrp="1"/>
          </p:cNvSpPr>
          <p:nvPr>
            <p:ph type="sldNum" sz="quarter" idx="11"/>
          </p:nvPr>
        </p:nvSpPr>
        <p:spPr/>
        <p:txBody>
          <a:bodyPr/>
          <a:lstStyle>
            <a:lvl1pPr>
              <a:defRPr/>
            </a:lvl1pPr>
          </a:lstStyle>
          <a:p>
            <a:fld id="{56E54660-53DC-41C1-BAE7-8240D41DBA8D}" type="slidenum">
              <a:rPr lang="en-US" altLang="en-US"/>
              <a:pPr/>
              <a:t>‹#›</a:t>
            </a:fld>
            <a:endParaRPr lang="en-US" altLang="en-US"/>
          </a:p>
        </p:txBody>
      </p:sp>
    </p:spTree>
    <p:extLst>
      <p:ext uri="{BB962C8B-B14F-4D97-AF65-F5344CB8AC3E}">
        <p14:creationId xmlns:p14="http://schemas.microsoft.com/office/powerpoint/2010/main" val="55999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566738" y="2258144"/>
            <a:ext cx="8001000" cy="42672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4" name="Rectangle 1031">
            <a:extLst>
              <a:ext uri="{FF2B5EF4-FFF2-40B4-BE49-F238E27FC236}">
                <a16:creationId xmlns:a16="http://schemas.microsoft.com/office/drawing/2014/main" id="{251D018C-CEFA-47ED-8099-22D0A3745DA1}"/>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C55FA8BB-BD58-4443-848D-2DF734A18634}"/>
              </a:ext>
            </a:extLst>
          </p:cNvPr>
          <p:cNvSpPr>
            <a:spLocks noGrp="1"/>
          </p:cNvSpPr>
          <p:nvPr>
            <p:ph type="sldNum" sz="quarter" idx="11"/>
          </p:nvPr>
        </p:nvSpPr>
        <p:spPr/>
        <p:txBody>
          <a:bodyPr/>
          <a:lstStyle>
            <a:lvl1pPr>
              <a:defRPr/>
            </a:lvl1pPr>
          </a:lstStyle>
          <a:p>
            <a:fld id="{D40CECE8-646B-4524-AA8F-AA795FF2CAA6}" type="slidenum">
              <a:rPr lang="en-US" altLang="en-US"/>
              <a:pPr/>
              <a:t>‹#›</a:t>
            </a:fld>
            <a:endParaRPr lang="en-US" altLang="en-US"/>
          </a:p>
        </p:txBody>
      </p:sp>
    </p:spTree>
    <p:extLst>
      <p:ext uri="{BB962C8B-B14F-4D97-AF65-F5344CB8AC3E}">
        <p14:creationId xmlns:p14="http://schemas.microsoft.com/office/powerpoint/2010/main" val="10477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566738" y="2258144"/>
            <a:ext cx="8001000" cy="4267200"/>
          </a:xfrm>
          <a:prstGeom prst="rect">
            <a:avLst/>
          </a:prstGeom>
        </p:spPr>
        <p:txBody>
          <a:bodyPr/>
          <a:lstStyle/>
          <a:p>
            <a:pPr lvl="0"/>
            <a:endParaRPr lang="zh-CN" altLang="en-US" noProof="0"/>
          </a:p>
        </p:txBody>
      </p:sp>
      <p:sp>
        <p:nvSpPr>
          <p:cNvPr id="8" name="标题 1"/>
          <p:cNvSpPr>
            <a:spLocks noGrp="1"/>
          </p:cNvSpPr>
          <p:nvPr>
            <p:ph type="title"/>
          </p:nvPr>
        </p:nvSpPr>
        <p:spPr>
          <a:xfrm>
            <a:off x="574675" y="836712"/>
            <a:ext cx="8001000" cy="1216025"/>
          </a:xfrm>
          <a:prstGeom prst="rect">
            <a:avLst/>
          </a:prstGeom>
        </p:spPr>
        <p:txBody>
          <a:bodyPr/>
          <a:lstStyle/>
          <a:p>
            <a:r>
              <a:rPr lang="zh-CN" altLang="en-US"/>
              <a:t>单击此处编辑母版标题样式</a:t>
            </a:r>
          </a:p>
        </p:txBody>
      </p:sp>
      <p:sp>
        <p:nvSpPr>
          <p:cNvPr id="4" name="Rectangle 1031">
            <a:extLst>
              <a:ext uri="{FF2B5EF4-FFF2-40B4-BE49-F238E27FC236}">
                <a16:creationId xmlns:a16="http://schemas.microsoft.com/office/drawing/2014/main" id="{2AF30C2A-DA3E-4755-9731-43E2B0F07A5F}"/>
              </a:ext>
            </a:extLst>
          </p:cNvPr>
          <p:cNvSpPr>
            <a:spLocks noGrp="1" noChangeArrowheads="1"/>
          </p:cNvSpPr>
          <p:nvPr>
            <p:ph type="ftr" sz="quarter" idx="10"/>
          </p:nvPr>
        </p:nvSpPr>
        <p:spPr>
          <a:ln/>
        </p:spPr>
        <p:txBody>
          <a:bodyPr/>
          <a:lstStyle>
            <a:lvl1pPr>
              <a:defRPr/>
            </a:lvl1pPr>
          </a:lstStyle>
          <a:p>
            <a:pPr>
              <a:defRPr/>
            </a:pPr>
            <a:r>
              <a:rPr lang="en-US" altLang="zh-CN"/>
              <a:t>HTML5 Technology</a:t>
            </a:r>
          </a:p>
        </p:txBody>
      </p:sp>
      <p:sp>
        <p:nvSpPr>
          <p:cNvPr id="5" name="灯片编号占位符 1">
            <a:extLst>
              <a:ext uri="{FF2B5EF4-FFF2-40B4-BE49-F238E27FC236}">
                <a16:creationId xmlns:a16="http://schemas.microsoft.com/office/drawing/2014/main" id="{56150656-3CD3-41C8-8D63-4C5FC4690D30}"/>
              </a:ext>
            </a:extLst>
          </p:cNvPr>
          <p:cNvSpPr>
            <a:spLocks noGrp="1"/>
          </p:cNvSpPr>
          <p:nvPr>
            <p:ph type="sldNum" sz="quarter" idx="11"/>
          </p:nvPr>
        </p:nvSpPr>
        <p:spPr/>
        <p:txBody>
          <a:bodyPr/>
          <a:lstStyle>
            <a:lvl1pPr>
              <a:defRPr/>
            </a:lvl1pPr>
          </a:lstStyle>
          <a:p>
            <a:fld id="{124678F2-F7D7-4808-B87C-97F2D730617B}" type="slidenum">
              <a:rPr lang="en-US" altLang="en-US"/>
              <a:pPr/>
              <a:t>‹#›</a:t>
            </a:fld>
            <a:endParaRPr lang="en-US" altLang="en-US"/>
          </a:p>
        </p:txBody>
      </p:sp>
    </p:spTree>
    <p:extLst>
      <p:ext uri="{BB962C8B-B14F-4D97-AF65-F5344CB8AC3E}">
        <p14:creationId xmlns:p14="http://schemas.microsoft.com/office/powerpoint/2010/main" val="351086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tile tx="0" ty="0" sx="100000" sy="100000" flip="none" algn="tl"/>
        </a:blipFill>
        <a:effectLst/>
      </p:bgPr>
    </p:bg>
    <p:spTree>
      <p:nvGrpSpPr>
        <p:cNvPr id="1" name=""/>
        <p:cNvGrpSpPr/>
        <p:nvPr/>
      </p:nvGrpSpPr>
      <p:grpSpPr>
        <a:xfrm>
          <a:off x="0" y="0"/>
          <a:ext cx="0" cy="0"/>
          <a:chOff x="0" y="0"/>
          <a:chExt cx="0" cy="0"/>
        </a:xfrm>
      </p:grpSpPr>
      <p:cxnSp>
        <p:nvCxnSpPr>
          <p:cNvPr id="9" name="Connecteur droit 15">
            <a:extLst>
              <a:ext uri="{FF2B5EF4-FFF2-40B4-BE49-F238E27FC236}">
                <a16:creationId xmlns:a16="http://schemas.microsoft.com/office/drawing/2014/main" id="{A11BDD26-4EC4-46F5-800E-7A221056BBA5}"/>
              </a:ext>
            </a:extLst>
          </p:cNvPr>
          <p:cNvCxnSpPr/>
          <p:nvPr userDrawn="1"/>
        </p:nvCxnSpPr>
        <p:spPr>
          <a:xfrm>
            <a:off x="0" y="638175"/>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cxnSp>
        <p:nvCxnSpPr>
          <p:cNvPr id="13" name="Connecteur droit 18">
            <a:extLst>
              <a:ext uri="{FF2B5EF4-FFF2-40B4-BE49-F238E27FC236}">
                <a16:creationId xmlns:a16="http://schemas.microsoft.com/office/drawing/2014/main" id="{90CD8D34-E2B2-4776-B20A-C116291D76D6}"/>
              </a:ext>
            </a:extLst>
          </p:cNvPr>
          <p:cNvCxnSpPr/>
          <p:nvPr userDrawn="1"/>
        </p:nvCxnSpPr>
        <p:spPr>
          <a:xfrm>
            <a:off x="0" y="6597650"/>
            <a:ext cx="9144000" cy="0"/>
          </a:xfrm>
          <a:prstGeom prst="line">
            <a:avLst/>
          </a:prstGeom>
          <a:ln w="12700">
            <a:solidFill>
              <a:srgbClr val="000000">
                <a:alpha val="27059"/>
              </a:srgbClr>
            </a:solidFill>
          </a:ln>
        </p:spPr>
        <p:style>
          <a:lnRef idx="1">
            <a:schemeClr val="accent1"/>
          </a:lnRef>
          <a:fillRef idx="0">
            <a:schemeClr val="accent1"/>
          </a:fillRef>
          <a:effectRef idx="0">
            <a:schemeClr val="accent1"/>
          </a:effectRef>
          <a:fontRef idx="minor">
            <a:schemeClr val="tx1"/>
          </a:fontRef>
        </p:style>
      </p:cxnSp>
      <p:sp>
        <p:nvSpPr>
          <p:cNvPr id="14" name="Rectangle 1031">
            <a:extLst>
              <a:ext uri="{FF2B5EF4-FFF2-40B4-BE49-F238E27FC236}">
                <a16:creationId xmlns:a16="http://schemas.microsoft.com/office/drawing/2014/main" id="{1672BA8E-3DD7-4862-8695-1ADF4F222D8C}"/>
              </a:ext>
            </a:extLst>
          </p:cNvPr>
          <p:cNvSpPr>
            <a:spLocks noGrp="1" noChangeArrowheads="1"/>
          </p:cNvSpPr>
          <p:nvPr>
            <p:ph type="ftr" sz="quarter" idx="3"/>
          </p:nvPr>
        </p:nvSpPr>
        <p:spPr bwMode="auto">
          <a:xfrm>
            <a:off x="2940050" y="6600825"/>
            <a:ext cx="32575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00" i="1">
                <a:solidFill>
                  <a:schemeClr val="bg1">
                    <a:lumMod val="50000"/>
                  </a:schemeClr>
                </a:solidFill>
                <a:latin typeface="Calibri" panose="020F0502020204030204" pitchFamily="34" charset="0"/>
                <a:ea typeface="宋体" panose="02010600030101010101" pitchFamily="2" charset="-122"/>
                <a:cs typeface="+mn-cs"/>
              </a:defRPr>
            </a:lvl1pPr>
          </a:lstStyle>
          <a:p>
            <a:pPr>
              <a:defRPr/>
            </a:pPr>
            <a:r>
              <a:rPr lang="en-US" altLang="zh-CN"/>
              <a:t>HTML5 Technology</a:t>
            </a:r>
            <a:endParaRPr lang="en-US" altLang="zh-CN" dirty="0"/>
          </a:p>
        </p:txBody>
      </p:sp>
      <p:sp>
        <p:nvSpPr>
          <p:cNvPr id="2" name="灯片编号占位符 1">
            <a:extLst>
              <a:ext uri="{FF2B5EF4-FFF2-40B4-BE49-F238E27FC236}">
                <a16:creationId xmlns:a16="http://schemas.microsoft.com/office/drawing/2014/main" id="{40F84FD6-FB5E-4709-B025-A4B112C24CD8}"/>
              </a:ext>
            </a:extLst>
          </p:cNvPr>
          <p:cNvSpPr>
            <a:spLocks noGrp="1"/>
          </p:cNvSpPr>
          <p:nvPr>
            <p:ph type="sldNum" sz="quarter" idx="4"/>
          </p:nvPr>
        </p:nvSpPr>
        <p:spPr>
          <a:xfrm>
            <a:off x="6691313" y="6600825"/>
            <a:ext cx="2057400" cy="268288"/>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29A1FA8-A827-40FC-9879-AE1C83515051}" type="slidenum">
              <a:rPr lang="en-US" altLang="en-US"/>
              <a:pPr/>
              <a:t>‹#›</a:t>
            </a:fld>
            <a:endParaRPr lang="en-US" altLang="en-US"/>
          </a:p>
        </p:txBody>
      </p:sp>
      <p:pic>
        <p:nvPicPr>
          <p:cNvPr id="1030" name="图片 3">
            <a:extLst>
              <a:ext uri="{FF2B5EF4-FFF2-40B4-BE49-F238E27FC236}">
                <a16:creationId xmlns:a16="http://schemas.microsoft.com/office/drawing/2014/main" id="{EB99FD9F-3774-421A-9BF9-E0A264B2A3F2}"/>
              </a:ext>
            </a:extLst>
          </p:cNvPr>
          <p:cNvPicPr>
            <a:picLocks noChangeAspect="1"/>
          </p:cNvPicPr>
          <p:nvPr userDrawn="1"/>
        </p:nvPicPr>
        <p:blipFill>
          <a:blip r:embed="rId12" cstate="hqprint">
            <a:extLst>
              <a:ext uri="{28A0092B-C50C-407E-A947-70E740481C1C}">
                <a14:useLocalDpi xmlns:a14="http://schemas.microsoft.com/office/drawing/2010/main" val="0"/>
              </a:ext>
            </a:extLst>
          </a:blip>
          <a:srcRect/>
          <a:stretch>
            <a:fillRect/>
          </a:stretch>
        </p:blipFill>
        <p:spPr bwMode="auto">
          <a:xfrm>
            <a:off x="539750" y="34925"/>
            <a:ext cx="576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6">
            <a:extLst>
              <a:ext uri="{FF2B5EF4-FFF2-40B4-BE49-F238E27FC236}">
                <a16:creationId xmlns:a16="http://schemas.microsoft.com/office/drawing/2014/main" id="{4042AE4C-755A-4E97-B99B-C719FDC9A802}"/>
              </a:ext>
            </a:extLst>
          </p:cNvPr>
          <p:cNvSpPr txBox="1">
            <a:spLocks noChangeArrowheads="1"/>
          </p:cNvSpPr>
          <p:nvPr userDrawn="1"/>
        </p:nvSpPr>
        <p:spPr bwMode="auto">
          <a:xfrm>
            <a:off x="5651500" y="46038"/>
            <a:ext cx="3492500" cy="554037"/>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ts val="600"/>
              </a:spcBef>
            </a:pPr>
            <a:r>
              <a:rPr lang="en-US" altLang="zh-CN">
                <a:solidFill>
                  <a:srgbClr val="0070C0"/>
                </a:solidFill>
                <a:latin typeface="Calibri" panose="020F0502020204030204" pitchFamily="34" charset="0"/>
                <a:cs typeface="Arial" panose="020B0604020202020204" pitchFamily="34" charset="0"/>
              </a:rPr>
              <a:t>North Minzu University</a:t>
            </a:r>
            <a:endParaRPr lang="en-US" altLang="zh-CN" sz="1600">
              <a:solidFill>
                <a:srgbClr val="0070C0"/>
              </a:solidFill>
              <a:latin typeface="Calibri" panose="020F0502020204030204" pitchFamily="34" charset="0"/>
              <a:cs typeface="Arial" panose="020B0604020202020204" pitchFamily="34" charset="0"/>
            </a:endParaRPr>
          </a:p>
          <a:p>
            <a:pPr algn="ctr" eaLnBrk="1" hangingPunct="1"/>
            <a:r>
              <a:rPr lang="en-US" altLang="zh-CN" sz="1200" i="1">
                <a:solidFill>
                  <a:srgbClr val="0070C0"/>
                </a:solidFill>
                <a:latin typeface="Calibri" panose="020F0502020204030204" pitchFamily="34" charset="0"/>
                <a:cs typeface="Arial" panose="020B0604020202020204" pitchFamily="34" charset="0"/>
              </a:rPr>
              <a:t>School of Computer Science and Engineering</a:t>
            </a:r>
            <a:endParaRPr lang="en-US" altLang="zh-CN" sz="1400" i="1">
              <a:solidFill>
                <a:srgbClr val="0070C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2072800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1" r:id="rId5"/>
    <p:sldLayoutId id="2147483692" r:id="rId6"/>
    <p:sldLayoutId id="2147483693" r:id="rId7"/>
    <p:sldLayoutId id="2147483695" r:id="rId8"/>
    <p:sldLayoutId id="2147483697" r:id="rId9"/>
  </p:sldLayoutIdLst>
  <p:hf hdr="0" dt="0"/>
  <p:txStyles>
    <p:titleStyle>
      <a:lvl1pPr algn="l" rtl="0" eaLnBrk="0" fontAlgn="base" hangingPunct="0">
        <a:spcBef>
          <a:spcPct val="0"/>
        </a:spcBef>
        <a:spcAft>
          <a:spcPct val="0"/>
        </a:spcAft>
        <a:defRPr sz="3800" b="1">
          <a:solidFill>
            <a:schemeClr val="tx2"/>
          </a:solidFill>
          <a:latin typeface="+mj-lt"/>
          <a:ea typeface="宋体" panose="02010600030101010101" pitchFamily="2" charset="-122"/>
          <a:cs typeface="宋体" charset="0"/>
        </a:defRPr>
      </a:lvl1pPr>
      <a:lvl2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2pPr>
      <a:lvl3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3pPr>
      <a:lvl4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4pPr>
      <a:lvl5pPr algn="l" rtl="0" eaLnBrk="0" fontAlgn="base" hangingPunct="0">
        <a:spcBef>
          <a:spcPct val="0"/>
        </a:spcBef>
        <a:spcAft>
          <a:spcPct val="0"/>
        </a:spcAft>
        <a:defRPr sz="3800" b="1">
          <a:solidFill>
            <a:schemeClr val="tx2"/>
          </a:solidFill>
          <a:latin typeface="Verdana" pitchFamily="34" charset="0"/>
          <a:ea typeface="宋体" panose="02010600030101010101" pitchFamily="2" charset="-122"/>
          <a:cs typeface="宋体" charset="0"/>
        </a:defRPr>
      </a:lvl5pPr>
      <a:lvl6pPr marL="457200" algn="l" rtl="0" fontAlgn="base">
        <a:spcBef>
          <a:spcPct val="0"/>
        </a:spcBef>
        <a:spcAft>
          <a:spcPct val="0"/>
        </a:spcAft>
        <a:defRPr sz="3800" b="1">
          <a:solidFill>
            <a:schemeClr val="tx2"/>
          </a:solidFill>
          <a:latin typeface="Verdana" pitchFamily="34" charset="0"/>
          <a:ea typeface="宋体" pitchFamily="2" charset="-122"/>
        </a:defRPr>
      </a:lvl6pPr>
      <a:lvl7pPr marL="914400" algn="l" rtl="0" fontAlgn="base">
        <a:spcBef>
          <a:spcPct val="0"/>
        </a:spcBef>
        <a:spcAft>
          <a:spcPct val="0"/>
        </a:spcAft>
        <a:defRPr sz="3800" b="1">
          <a:solidFill>
            <a:schemeClr val="tx2"/>
          </a:solidFill>
          <a:latin typeface="Verdana" pitchFamily="34" charset="0"/>
          <a:ea typeface="宋体" pitchFamily="2" charset="-122"/>
        </a:defRPr>
      </a:lvl7pPr>
      <a:lvl8pPr marL="1371600" algn="l" rtl="0" fontAlgn="base">
        <a:spcBef>
          <a:spcPct val="0"/>
        </a:spcBef>
        <a:spcAft>
          <a:spcPct val="0"/>
        </a:spcAft>
        <a:defRPr sz="3800" b="1">
          <a:solidFill>
            <a:schemeClr val="tx2"/>
          </a:solidFill>
          <a:latin typeface="Verdana" pitchFamily="34" charset="0"/>
          <a:ea typeface="宋体" pitchFamily="2" charset="-122"/>
        </a:defRPr>
      </a:lvl8pPr>
      <a:lvl9pPr marL="1828800" algn="l" rtl="0" fontAlgn="base">
        <a:spcBef>
          <a:spcPct val="0"/>
        </a:spcBef>
        <a:spcAft>
          <a:spcPct val="0"/>
        </a:spcAft>
        <a:defRPr sz="3800" b="1">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71B96B4-AA70-41AF-9958-9FF562B11562}"/>
              </a:ext>
            </a:extLst>
          </p:cNvPr>
          <p:cNvSpPr txBox="1">
            <a:spLocks noChangeArrowheads="1"/>
          </p:cNvSpPr>
          <p:nvPr/>
        </p:nvSpPr>
        <p:spPr bwMode="auto">
          <a:xfrm>
            <a:off x="480184" y="1541399"/>
            <a:ext cx="8177281"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mn-lt"/>
                <a:ea typeface="+mn-ea"/>
                <a:cs typeface="+mn-ea"/>
                <a:sym typeface="+mn-lt"/>
              </a:rPr>
              <a:t>第五章 </a:t>
            </a:r>
            <a:r>
              <a:rPr kumimoji="0" lang="en-US" altLang="zh-CN" sz="4400" b="1" i="0" u="none" strike="noStrike" kern="1200" cap="none" spc="0" normalizeH="0" baseline="0" noProof="0" dirty="0">
                <a:ln>
                  <a:noFill/>
                </a:ln>
                <a:solidFill>
                  <a:srgbClr val="000000"/>
                </a:solidFill>
                <a:effectLst/>
                <a:uLnTx/>
                <a:uFillTx/>
                <a:latin typeface="+mn-lt"/>
                <a:ea typeface="+mn-ea"/>
                <a:cs typeface="+mn-ea"/>
                <a:sym typeface="+mn-lt"/>
              </a:rPr>
              <a:t>Geolocation API</a:t>
            </a:r>
            <a:endParaRPr kumimoji="0" lang="zh-CN" altLang="en-US" sz="44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3" name="页脚占位符 2">
            <a:extLst>
              <a:ext uri="{FF2B5EF4-FFF2-40B4-BE49-F238E27FC236}">
                <a16:creationId xmlns:a16="http://schemas.microsoft.com/office/drawing/2014/main" id="{FEE2E5F7-8886-41EA-9689-CD244A83BFD6}"/>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18437" name="灯片编号占位符 3">
            <a:extLst>
              <a:ext uri="{FF2B5EF4-FFF2-40B4-BE49-F238E27FC236}">
                <a16:creationId xmlns:a16="http://schemas.microsoft.com/office/drawing/2014/main" id="{3134749C-24BB-4D83-81CA-CD6F8D2D80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75C348-A130-42DE-9258-5B83379106D0}"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Tree>
    <p:extLst>
      <p:ext uri="{BB962C8B-B14F-4D97-AF65-F5344CB8AC3E}">
        <p14:creationId xmlns:p14="http://schemas.microsoft.com/office/powerpoint/2010/main" val="244412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68325" y="1946094"/>
            <a:ext cx="8001000" cy="1728332"/>
          </a:xfrm>
        </p:spPr>
        <p:txBody>
          <a:bodyPr/>
          <a:lstStyle/>
          <a:p>
            <a:pPr marL="0" indent="457200">
              <a:lnSpc>
                <a:spcPts val="3300"/>
              </a:lnSpc>
              <a:buNone/>
            </a:pPr>
            <a:r>
              <a:rPr lang="zh-CN" altLang="en-US" sz="2400" b="0" dirty="0">
                <a:latin typeface="+mn-ea"/>
                <a:ea typeface="+mn-ea"/>
              </a:rPr>
              <a:t>卫星定位时通过收集运行在地球周围的多个卫星的信号实现的，如果没有被遮挡则定位精准，但是，其定位时间可能比较长，因此不适合应用与需要快速响应的应用程序里。</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10</a:t>
            </a:fld>
            <a:endParaRPr lang="en-US" altLang="en-US"/>
          </a:p>
        </p:txBody>
      </p:sp>
      <p:graphicFrame>
        <p:nvGraphicFramePr>
          <p:cNvPr id="9" name="表格 8">
            <a:extLst>
              <a:ext uri="{FF2B5EF4-FFF2-40B4-BE49-F238E27FC236}">
                <a16:creationId xmlns:a16="http://schemas.microsoft.com/office/drawing/2014/main" id="{50148C48-7FFF-4337-89E3-E46108267FE5}"/>
              </a:ext>
            </a:extLst>
          </p:cNvPr>
          <p:cNvGraphicFramePr>
            <a:graphicFrameLocks noGrp="1"/>
          </p:cNvGraphicFramePr>
          <p:nvPr>
            <p:extLst>
              <p:ext uri="{D42A27DB-BD31-4B8C-83A1-F6EECF244321}">
                <p14:modId xmlns:p14="http://schemas.microsoft.com/office/powerpoint/2010/main" val="687045966"/>
              </p:ext>
            </p:extLst>
          </p:nvPr>
        </p:nvGraphicFramePr>
        <p:xfrm>
          <a:off x="1742885" y="4183468"/>
          <a:ext cx="6096000" cy="2286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694088156"/>
                    </a:ext>
                  </a:extLst>
                </a:gridCol>
                <a:gridCol w="3048000">
                  <a:extLst>
                    <a:ext uri="{9D8B030D-6E8A-4147-A177-3AD203B41FA5}">
                      <a16:colId xmlns:a16="http://schemas.microsoft.com/office/drawing/2014/main" val="105043138"/>
                    </a:ext>
                  </a:extLst>
                </a:gridCol>
              </a:tblGrid>
              <a:tr h="370840">
                <a:tc>
                  <a:txBody>
                    <a:bodyPr/>
                    <a:lstStyle/>
                    <a:p>
                      <a:pPr algn="ctr"/>
                      <a:r>
                        <a:rPr lang="zh-CN" altLang="en-US" sz="2400" dirty="0"/>
                        <a:t>优点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zh-CN" altLang="en-US" sz="2400" dirty="0"/>
                        <a:t>缺点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269027283"/>
                  </a:ext>
                </a:extLst>
              </a:tr>
              <a:tr h="370840">
                <a:tc rowSpan="4">
                  <a:txBody>
                    <a:bodyPr/>
                    <a:lstStyle/>
                    <a:p>
                      <a:pPr algn="ctr"/>
                      <a:r>
                        <a:rPr lang="zh-CN" altLang="en-US" sz="2400" dirty="0"/>
                        <a:t>很精确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定位时间长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5010054"/>
                  </a:ext>
                </a:extLst>
              </a:tr>
              <a:tr h="396240">
                <a:tc vMerge="1">
                  <a:txBody>
                    <a:bodyPr/>
                    <a:lstStyle/>
                    <a:p>
                      <a:pPr algn="ctr"/>
                      <a:endParaRPr lang="zh-CN" altLang="en-US" sz="2400" dirty="0"/>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室内效果不好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4627511"/>
                  </a:ext>
                </a:extLst>
              </a:tr>
              <a:tr h="450442">
                <a:tc vMerge="1">
                  <a:txBody>
                    <a:bodyPr/>
                    <a:lstStyle/>
                    <a:p>
                      <a:endParaRPr lang="zh-CN" altLang="en-US"/>
                    </a:p>
                  </a:txBody>
                  <a:tcPr/>
                </a:tc>
                <a:tc>
                  <a:txBody>
                    <a:bodyPr/>
                    <a:lstStyle/>
                    <a:p>
                      <a:pPr algn="ctr"/>
                      <a:r>
                        <a:rPr lang="zh-CN" altLang="en-US" sz="2400" dirty="0"/>
                        <a:t>需要额外硬件设备</a:t>
                      </a:r>
                      <a:endParaRPr lang="en-US" altLang="zh-C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5500844"/>
                  </a:ext>
                </a:extLst>
              </a:tr>
              <a:tr h="396240">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用户耗电量大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326849"/>
                  </a:ext>
                </a:extLst>
              </a:tr>
            </a:tbl>
          </a:graphicData>
        </a:graphic>
      </p:graphicFrame>
      <p:sp>
        <p:nvSpPr>
          <p:cNvPr id="30" name="文本框 29">
            <a:extLst>
              <a:ext uri="{FF2B5EF4-FFF2-40B4-BE49-F238E27FC236}">
                <a16:creationId xmlns:a16="http://schemas.microsoft.com/office/drawing/2014/main" id="{22E6619D-CEA1-444C-A720-945F69299DFD}"/>
              </a:ext>
            </a:extLst>
          </p:cNvPr>
          <p:cNvSpPr txBox="1"/>
          <p:nvPr/>
        </p:nvSpPr>
        <p:spPr>
          <a:xfrm>
            <a:off x="1742885" y="3593620"/>
            <a:ext cx="6096000" cy="461665"/>
          </a:xfrm>
          <a:prstGeom prst="rect">
            <a:avLst/>
          </a:prstGeom>
          <a:noFill/>
        </p:spPr>
        <p:txBody>
          <a:bodyPr wrap="square" rtlCol="0">
            <a:spAutoFit/>
          </a:bodyPr>
          <a:lstStyle/>
          <a:p>
            <a:pPr algn="ctr"/>
            <a:r>
              <a:rPr lang="zh-CN" altLang="en-US" sz="2400" dirty="0"/>
              <a:t>表 基于</a:t>
            </a:r>
            <a:r>
              <a:rPr lang="en-US" altLang="zh-CN" sz="2400" dirty="0"/>
              <a:t>GPS</a:t>
            </a:r>
            <a:r>
              <a:rPr lang="zh-CN" altLang="en-US" sz="2400" dirty="0"/>
              <a:t>的地理定位数据的优缺点</a:t>
            </a:r>
          </a:p>
        </p:txBody>
      </p:sp>
      <p:sp>
        <p:nvSpPr>
          <p:cNvPr id="7" name="标题 1">
            <a:extLst>
              <a:ext uri="{FF2B5EF4-FFF2-40B4-BE49-F238E27FC236}">
                <a16:creationId xmlns:a16="http://schemas.microsoft.com/office/drawing/2014/main" id="{6E024D25-FE89-4E63-A45F-6251720DB063}"/>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卫星地理定位数据</a:t>
            </a:r>
          </a:p>
        </p:txBody>
      </p:sp>
    </p:spTree>
    <p:extLst>
      <p:ext uri="{BB962C8B-B14F-4D97-AF65-F5344CB8AC3E}">
        <p14:creationId xmlns:p14="http://schemas.microsoft.com/office/powerpoint/2010/main" val="187052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en-US" altLang="zh-CN" dirty="0">
                <a:solidFill>
                  <a:schemeClr val="tx1"/>
                </a:solidFill>
                <a:latin typeface="+mn-lt"/>
              </a:rPr>
              <a:t>Wi-Fi</a:t>
            </a:r>
            <a:r>
              <a:rPr lang="zh-CN" altLang="en-US" dirty="0">
                <a:solidFill>
                  <a:schemeClr val="tx1"/>
                </a:solidFill>
                <a:latin typeface="+mn-lt"/>
              </a:rPr>
              <a:t>地理定位数据</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6" y="1864154"/>
            <a:ext cx="8001000" cy="1374236"/>
          </a:xfrm>
        </p:spPr>
        <p:txBody>
          <a:bodyPr/>
          <a:lstStyle/>
          <a:p>
            <a:pPr marL="0" indent="457200">
              <a:lnSpc>
                <a:spcPts val="3300"/>
              </a:lnSpc>
              <a:buNone/>
            </a:pPr>
            <a:r>
              <a:rPr lang="zh-CN" altLang="en-US" sz="2400" b="0" dirty="0">
                <a:latin typeface="+mn-ea"/>
                <a:ea typeface="+mn-ea"/>
              </a:rPr>
              <a:t>基于手机的地理定位信息时通过用户到一些基站的三角距离确定的。通常基于</a:t>
            </a:r>
            <a:r>
              <a:rPr lang="en-US" altLang="zh-CN" sz="2400" b="0" dirty="0">
                <a:ea typeface="+mn-ea"/>
              </a:rPr>
              <a:t>Wi-Fi</a:t>
            </a:r>
            <a:r>
              <a:rPr lang="zh-CN" altLang="en-US" sz="2400" b="0" dirty="0">
                <a:latin typeface="+mn-ea"/>
                <a:ea typeface="+mn-ea"/>
              </a:rPr>
              <a:t>和基于</a:t>
            </a:r>
            <a:r>
              <a:rPr lang="en-US" altLang="zh-CN" sz="2400" b="0" dirty="0">
                <a:ea typeface="+mn-ea"/>
              </a:rPr>
              <a:t>GPS</a:t>
            </a:r>
            <a:r>
              <a:rPr lang="zh-CN" altLang="en-US" sz="2400" b="0" dirty="0">
                <a:latin typeface="+mn-ea"/>
                <a:ea typeface="+mn-ea"/>
              </a:rPr>
              <a:t>的地理定位信息结合使用。</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11</a:t>
            </a:fld>
            <a:endParaRPr lang="en-US" altLang="en-US"/>
          </a:p>
        </p:txBody>
      </p:sp>
      <p:graphicFrame>
        <p:nvGraphicFramePr>
          <p:cNvPr id="6" name="表格 5">
            <a:extLst>
              <a:ext uri="{FF2B5EF4-FFF2-40B4-BE49-F238E27FC236}">
                <a16:creationId xmlns:a16="http://schemas.microsoft.com/office/drawing/2014/main" id="{C4CE780B-BE7A-4F5C-AAFF-83A1F785F381}"/>
              </a:ext>
            </a:extLst>
          </p:cNvPr>
          <p:cNvGraphicFramePr>
            <a:graphicFrameLocks noGrp="1"/>
          </p:cNvGraphicFramePr>
          <p:nvPr>
            <p:extLst>
              <p:ext uri="{D42A27DB-BD31-4B8C-83A1-F6EECF244321}">
                <p14:modId xmlns:p14="http://schemas.microsoft.com/office/powerpoint/2010/main" val="86178427"/>
              </p:ext>
            </p:extLst>
          </p:nvPr>
        </p:nvGraphicFramePr>
        <p:xfrm>
          <a:off x="807776" y="3918169"/>
          <a:ext cx="7856512" cy="1737360"/>
        </p:xfrm>
        <a:graphic>
          <a:graphicData uri="http://schemas.openxmlformats.org/drawingml/2006/table">
            <a:tbl>
              <a:tblPr firstRow="1" bandRow="1">
                <a:tableStyleId>{5C22544A-7EE6-4342-B048-85BDC9FD1C3A}</a:tableStyleId>
              </a:tblPr>
              <a:tblGrid>
                <a:gridCol w="2928440">
                  <a:extLst>
                    <a:ext uri="{9D8B030D-6E8A-4147-A177-3AD203B41FA5}">
                      <a16:colId xmlns:a16="http://schemas.microsoft.com/office/drawing/2014/main" val="1694088156"/>
                    </a:ext>
                  </a:extLst>
                </a:gridCol>
                <a:gridCol w="4928072">
                  <a:extLst>
                    <a:ext uri="{9D8B030D-6E8A-4147-A177-3AD203B41FA5}">
                      <a16:colId xmlns:a16="http://schemas.microsoft.com/office/drawing/2014/main" val="105043138"/>
                    </a:ext>
                  </a:extLst>
                </a:gridCol>
              </a:tblGrid>
              <a:tr h="370840">
                <a:tc>
                  <a:txBody>
                    <a:bodyPr/>
                    <a:lstStyle/>
                    <a:p>
                      <a:pPr algn="ctr"/>
                      <a:r>
                        <a:rPr lang="zh-CN" altLang="en-US" sz="2400" dirty="0"/>
                        <a:t>优点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zh-CN" altLang="en-US" sz="2400" dirty="0"/>
                        <a:t>缺点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269027283"/>
                  </a:ext>
                </a:extLst>
              </a:tr>
              <a:tr h="370840">
                <a:tc>
                  <a:txBody>
                    <a:bodyPr/>
                    <a:lstStyle/>
                    <a:p>
                      <a:pPr algn="ctr"/>
                      <a:r>
                        <a:rPr lang="zh-CN" altLang="en-US" sz="2400" dirty="0"/>
                        <a:t>相当精确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在基站较少的偏远读取效果不好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5010054"/>
                  </a:ext>
                </a:extLst>
              </a:tr>
              <a:tr h="370840">
                <a:tc>
                  <a:txBody>
                    <a:bodyPr/>
                    <a:lstStyle/>
                    <a:p>
                      <a:pPr algn="ctr"/>
                      <a:r>
                        <a:rPr lang="zh-CN" altLang="en-US" sz="2400" dirty="0"/>
                        <a:t>可在室内使用</a:t>
                      </a:r>
                      <a:endParaRPr lang="en-US" altLang="zh-CN" sz="2400" dirty="0"/>
                    </a:p>
                    <a:p>
                      <a:pPr algn="ctr"/>
                      <a:r>
                        <a:rPr lang="zh-CN" altLang="en-US" sz="2400" dirty="0"/>
                        <a:t>可以简单、快捷定位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4627511"/>
                  </a:ext>
                </a:extLst>
              </a:tr>
            </a:tbl>
          </a:graphicData>
        </a:graphic>
      </p:graphicFrame>
      <p:sp>
        <p:nvSpPr>
          <p:cNvPr id="7" name="文本框 6">
            <a:extLst>
              <a:ext uri="{FF2B5EF4-FFF2-40B4-BE49-F238E27FC236}">
                <a16:creationId xmlns:a16="http://schemas.microsoft.com/office/drawing/2014/main" id="{82F59AD1-2828-44DB-9777-1B869296C421}"/>
              </a:ext>
            </a:extLst>
          </p:cNvPr>
          <p:cNvSpPr txBox="1"/>
          <p:nvPr/>
        </p:nvSpPr>
        <p:spPr>
          <a:xfrm>
            <a:off x="1431989" y="3347447"/>
            <a:ext cx="6096000" cy="461665"/>
          </a:xfrm>
          <a:prstGeom prst="rect">
            <a:avLst/>
          </a:prstGeom>
          <a:noFill/>
        </p:spPr>
        <p:txBody>
          <a:bodyPr wrap="square" rtlCol="0">
            <a:spAutoFit/>
          </a:bodyPr>
          <a:lstStyle/>
          <a:p>
            <a:pPr algn="ctr"/>
            <a:r>
              <a:rPr lang="zh-CN" altLang="en-US" sz="2400" dirty="0"/>
              <a:t>表 基于手机的地理定位数据的优缺点</a:t>
            </a:r>
          </a:p>
        </p:txBody>
      </p:sp>
    </p:spTree>
    <p:extLst>
      <p:ext uri="{BB962C8B-B14F-4D97-AF65-F5344CB8AC3E}">
        <p14:creationId xmlns:p14="http://schemas.microsoft.com/office/powerpoint/2010/main" val="39056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用户自定义的地理定位数据</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6" y="1864154"/>
            <a:ext cx="8001000" cy="1374236"/>
          </a:xfrm>
        </p:spPr>
        <p:txBody>
          <a:bodyPr/>
          <a:lstStyle/>
          <a:p>
            <a:pPr marL="0" indent="457200">
              <a:lnSpc>
                <a:spcPts val="3300"/>
              </a:lnSpc>
              <a:buNone/>
            </a:pPr>
            <a:r>
              <a:rPr lang="zh-CN" altLang="en-US" sz="2400" b="0" dirty="0">
                <a:latin typeface="+mn-ea"/>
                <a:ea typeface="+mn-ea"/>
              </a:rPr>
              <a:t>用户输入地址、邮编等信息，然后根据这些信息进行定位。前提时这些地址和邮编已经有位置信息。</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12</a:t>
            </a:fld>
            <a:endParaRPr lang="en-US" altLang="en-US"/>
          </a:p>
        </p:txBody>
      </p:sp>
      <p:graphicFrame>
        <p:nvGraphicFramePr>
          <p:cNvPr id="6" name="表格 5">
            <a:extLst>
              <a:ext uri="{FF2B5EF4-FFF2-40B4-BE49-F238E27FC236}">
                <a16:creationId xmlns:a16="http://schemas.microsoft.com/office/drawing/2014/main" id="{C4CE780B-BE7A-4F5C-AAFF-83A1F785F381}"/>
              </a:ext>
            </a:extLst>
          </p:cNvPr>
          <p:cNvGraphicFramePr>
            <a:graphicFrameLocks noGrp="1"/>
          </p:cNvGraphicFramePr>
          <p:nvPr>
            <p:extLst>
              <p:ext uri="{D42A27DB-BD31-4B8C-83A1-F6EECF244321}">
                <p14:modId xmlns:p14="http://schemas.microsoft.com/office/powerpoint/2010/main" val="3317655704"/>
              </p:ext>
            </p:extLst>
          </p:nvPr>
        </p:nvGraphicFramePr>
        <p:xfrm>
          <a:off x="669810" y="3502287"/>
          <a:ext cx="8001000" cy="2834640"/>
        </p:xfrm>
        <a:graphic>
          <a:graphicData uri="http://schemas.openxmlformats.org/drawingml/2006/table">
            <a:tbl>
              <a:tblPr firstRow="1" bandRow="1">
                <a:tableStyleId>{5C22544A-7EE6-4342-B048-85BDC9FD1C3A}</a:tableStyleId>
              </a:tblPr>
              <a:tblGrid>
                <a:gridCol w="4463085">
                  <a:extLst>
                    <a:ext uri="{9D8B030D-6E8A-4147-A177-3AD203B41FA5}">
                      <a16:colId xmlns:a16="http://schemas.microsoft.com/office/drawing/2014/main" val="1694088156"/>
                    </a:ext>
                  </a:extLst>
                </a:gridCol>
                <a:gridCol w="3537915">
                  <a:extLst>
                    <a:ext uri="{9D8B030D-6E8A-4147-A177-3AD203B41FA5}">
                      <a16:colId xmlns:a16="http://schemas.microsoft.com/office/drawing/2014/main" val="105043138"/>
                    </a:ext>
                  </a:extLst>
                </a:gridCol>
              </a:tblGrid>
              <a:tr h="370840">
                <a:tc>
                  <a:txBody>
                    <a:bodyPr/>
                    <a:lstStyle/>
                    <a:p>
                      <a:pPr algn="ctr"/>
                      <a:r>
                        <a:rPr lang="zh-CN" altLang="en-US" sz="2400" dirty="0"/>
                        <a:t>优点</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zh-CN" altLang="en-US" sz="2400" dirty="0"/>
                        <a:t>缺点</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269027283"/>
                  </a:ext>
                </a:extLst>
              </a:tr>
              <a:tr h="370840">
                <a:tc>
                  <a:txBody>
                    <a:bodyPr/>
                    <a:lstStyle/>
                    <a:p>
                      <a:pPr algn="l"/>
                      <a:r>
                        <a:rPr lang="zh-CN" altLang="en-US" sz="2400" dirty="0"/>
                        <a:t>用户可以获得比程序定位更准确的位置数据</a:t>
                      </a:r>
                    </a:p>
                  </a:txBody>
                  <a:tcPr>
                    <a:lnT w="12700" cap="flat" cmpd="sng" algn="ctr">
                      <a:solidFill>
                        <a:schemeClr val="tx1"/>
                      </a:solidFill>
                      <a:prstDash val="solid"/>
                      <a:round/>
                      <a:headEnd type="none" w="med" len="med"/>
                      <a:tailEnd type="none" w="med" len="med"/>
                    </a:lnT>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可能会不准确，特别是当用户位置变更之后</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5010054"/>
                  </a:ext>
                </a:extLst>
              </a:tr>
              <a:tr h="370840">
                <a:tc>
                  <a:txBody>
                    <a:bodyPr/>
                    <a:lstStyle/>
                    <a:p>
                      <a:pPr algn="l"/>
                      <a:r>
                        <a:rPr lang="zh-CN" altLang="en-US" sz="2400" dirty="0"/>
                        <a:t>允许地理定位服务的结果作为备用位置信息</a:t>
                      </a:r>
                      <a:endParaRPr lang="en-US" altLang="zh-CN" sz="2400" dirty="0"/>
                    </a:p>
                    <a:p>
                      <a:pPr algn="l"/>
                      <a:r>
                        <a:rPr lang="zh-CN" altLang="en-US" sz="2400" dirty="0"/>
                        <a:t>用户自行输入可能比自动检测更快</a:t>
                      </a:r>
                    </a:p>
                  </a:txBody>
                  <a:tcPr>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4627511"/>
                  </a:ext>
                </a:extLst>
              </a:tr>
            </a:tbl>
          </a:graphicData>
        </a:graphic>
      </p:graphicFrame>
      <p:sp>
        <p:nvSpPr>
          <p:cNvPr id="7" name="文本框 6">
            <a:extLst>
              <a:ext uri="{FF2B5EF4-FFF2-40B4-BE49-F238E27FC236}">
                <a16:creationId xmlns:a16="http://schemas.microsoft.com/office/drawing/2014/main" id="{82F59AD1-2828-44DB-9777-1B869296C421}"/>
              </a:ext>
            </a:extLst>
          </p:cNvPr>
          <p:cNvSpPr txBox="1"/>
          <p:nvPr/>
        </p:nvSpPr>
        <p:spPr>
          <a:xfrm>
            <a:off x="1548676" y="3004381"/>
            <a:ext cx="6096000" cy="461665"/>
          </a:xfrm>
          <a:prstGeom prst="rect">
            <a:avLst/>
          </a:prstGeom>
          <a:noFill/>
        </p:spPr>
        <p:txBody>
          <a:bodyPr wrap="square" rtlCol="0">
            <a:spAutoFit/>
          </a:bodyPr>
          <a:lstStyle/>
          <a:p>
            <a:pPr algn="ctr"/>
            <a:r>
              <a:rPr lang="zh-CN" altLang="en-US" sz="2400" dirty="0"/>
              <a:t>表 用户自定义的地理定位数据的优缺点</a:t>
            </a:r>
          </a:p>
        </p:txBody>
      </p:sp>
    </p:spTree>
    <p:extLst>
      <p:ext uri="{BB962C8B-B14F-4D97-AF65-F5344CB8AC3E}">
        <p14:creationId xmlns:p14="http://schemas.microsoft.com/office/powerpoint/2010/main" val="2209691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200" y="758825"/>
            <a:ext cx="8001000" cy="1157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5.2 HTML5</a:t>
            </a:r>
            <a:r>
              <a:rPr lang="zh-CN" altLang="en-US" dirty="0">
                <a:latin typeface="+mn-lt"/>
                <a:ea typeface="+mn-ea"/>
                <a:cs typeface="+mn-ea"/>
                <a:sym typeface="+mn-lt"/>
              </a:rPr>
              <a:t> </a:t>
            </a:r>
            <a:r>
              <a:rPr lang="en-US" altLang="zh-CN" dirty="0">
                <a:latin typeface="+mn-lt"/>
                <a:ea typeface="+mn-ea"/>
                <a:cs typeface="+mn-ea"/>
                <a:sym typeface="+mn-lt"/>
              </a:rPr>
              <a:t>Geolocation</a:t>
            </a:r>
            <a:r>
              <a:rPr lang="zh-CN" altLang="en-US" dirty="0">
                <a:latin typeface="+mn-lt"/>
                <a:ea typeface="+mn-ea"/>
                <a:cs typeface="+mn-ea"/>
                <a:sym typeface="+mn-lt"/>
              </a:rPr>
              <a:t>的浏览器支持情况</a:t>
            </a:r>
            <a:endParaRPr lang="zh-CN" altLang="en-US" sz="3600" b="0" dirty="0">
              <a:latin typeface="+mn-lt"/>
              <a:ea typeface="+mn-ea"/>
              <a:cs typeface="+mn-ea"/>
              <a:sym typeface="+mn-lt"/>
            </a:endParaRPr>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pic>
        <p:nvPicPr>
          <p:cNvPr id="2" name="图片 1">
            <a:extLst>
              <a:ext uri="{FF2B5EF4-FFF2-40B4-BE49-F238E27FC236}">
                <a16:creationId xmlns:a16="http://schemas.microsoft.com/office/drawing/2014/main" id="{E439754A-547E-4D75-A6F5-7ADA0D0E51E9}"/>
              </a:ext>
            </a:extLst>
          </p:cNvPr>
          <p:cNvPicPr>
            <a:picLocks noChangeAspect="1"/>
          </p:cNvPicPr>
          <p:nvPr/>
        </p:nvPicPr>
        <p:blipFill>
          <a:blip r:embed="rId2"/>
          <a:stretch>
            <a:fillRect/>
          </a:stretch>
        </p:blipFill>
        <p:spPr>
          <a:xfrm>
            <a:off x="457200" y="2110612"/>
            <a:ext cx="8395162" cy="3939921"/>
          </a:xfrm>
          <a:prstGeom prst="rect">
            <a:avLst/>
          </a:prstGeom>
        </p:spPr>
      </p:pic>
      <p:sp>
        <p:nvSpPr>
          <p:cNvPr id="5" name="文本框 4">
            <a:extLst>
              <a:ext uri="{FF2B5EF4-FFF2-40B4-BE49-F238E27FC236}">
                <a16:creationId xmlns:a16="http://schemas.microsoft.com/office/drawing/2014/main" id="{9FEFA32C-9966-4432-A51D-9D9860F0A0A5}"/>
              </a:ext>
            </a:extLst>
          </p:cNvPr>
          <p:cNvSpPr txBox="1"/>
          <p:nvPr/>
        </p:nvSpPr>
        <p:spPr>
          <a:xfrm>
            <a:off x="2894815" y="6096434"/>
            <a:ext cx="3690434" cy="461665"/>
          </a:xfrm>
          <a:prstGeom prst="rect">
            <a:avLst/>
          </a:prstGeom>
          <a:noFill/>
        </p:spPr>
        <p:txBody>
          <a:bodyPr wrap="none" rtlCol="0">
            <a:spAutoFit/>
          </a:bodyPr>
          <a:lstStyle/>
          <a:p>
            <a:r>
              <a:rPr lang="zh-CN" altLang="en-US" sz="2400" dirty="0"/>
              <a:t>主流</a:t>
            </a:r>
            <a:r>
              <a:rPr lang="en-US" altLang="zh-CN" sz="2400" dirty="0"/>
              <a:t>PC</a:t>
            </a:r>
            <a:r>
              <a:rPr lang="zh-CN" altLang="en-US" sz="2400" dirty="0"/>
              <a:t>端浏览器支持情况</a:t>
            </a:r>
          </a:p>
        </p:txBody>
      </p:sp>
      <p:sp>
        <p:nvSpPr>
          <p:cNvPr id="6" name="矩形 5">
            <a:extLst>
              <a:ext uri="{FF2B5EF4-FFF2-40B4-BE49-F238E27FC236}">
                <a16:creationId xmlns:a16="http://schemas.microsoft.com/office/drawing/2014/main" id="{DC9BAB3F-B717-4F0D-B106-37FD093F46C3}"/>
              </a:ext>
            </a:extLst>
          </p:cNvPr>
          <p:cNvSpPr/>
          <p:nvPr/>
        </p:nvSpPr>
        <p:spPr bwMode="auto">
          <a:xfrm>
            <a:off x="6585249" y="1446020"/>
            <a:ext cx="804672" cy="228600"/>
          </a:xfrm>
          <a:prstGeom prst="rect">
            <a:avLst/>
          </a:prstGeom>
          <a:solidFill>
            <a:srgbClr val="C0000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0" name="矩形 9">
            <a:extLst>
              <a:ext uri="{FF2B5EF4-FFF2-40B4-BE49-F238E27FC236}">
                <a16:creationId xmlns:a16="http://schemas.microsoft.com/office/drawing/2014/main" id="{EB145FF7-CF29-4985-9F98-B9DD680F7AC0}"/>
              </a:ext>
            </a:extLst>
          </p:cNvPr>
          <p:cNvSpPr/>
          <p:nvPr/>
        </p:nvSpPr>
        <p:spPr bwMode="auto">
          <a:xfrm>
            <a:off x="6585249" y="1784763"/>
            <a:ext cx="804672" cy="228600"/>
          </a:xfrm>
          <a:prstGeom prst="rect">
            <a:avLst/>
          </a:prstGeom>
          <a:solidFill>
            <a:srgbClr val="00B05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1" name="文本框 10">
            <a:extLst>
              <a:ext uri="{FF2B5EF4-FFF2-40B4-BE49-F238E27FC236}">
                <a16:creationId xmlns:a16="http://schemas.microsoft.com/office/drawing/2014/main" id="{C228F9DE-9701-4C20-91BE-D2E1A72EF8CA}"/>
              </a:ext>
            </a:extLst>
          </p:cNvPr>
          <p:cNvSpPr txBox="1"/>
          <p:nvPr/>
        </p:nvSpPr>
        <p:spPr>
          <a:xfrm>
            <a:off x="7523951" y="1337469"/>
            <a:ext cx="1107996" cy="461665"/>
          </a:xfrm>
          <a:prstGeom prst="rect">
            <a:avLst/>
          </a:prstGeom>
          <a:noFill/>
        </p:spPr>
        <p:txBody>
          <a:bodyPr wrap="none" rtlCol="0">
            <a:spAutoFit/>
          </a:bodyPr>
          <a:lstStyle/>
          <a:p>
            <a:r>
              <a:rPr lang="zh-CN" altLang="en-US" sz="2400" b="1" dirty="0"/>
              <a:t>不支持</a:t>
            </a:r>
          </a:p>
        </p:txBody>
      </p:sp>
      <p:sp>
        <p:nvSpPr>
          <p:cNvPr id="12" name="文本框 11">
            <a:extLst>
              <a:ext uri="{FF2B5EF4-FFF2-40B4-BE49-F238E27FC236}">
                <a16:creationId xmlns:a16="http://schemas.microsoft.com/office/drawing/2014/main" id="{A81A2C4F-2981-41B2-940D-6C5C7590DB94}"/>
              </a:ext>
            </a:extLst>
          </p:cNvPr>
          <p:cNvSpPr txBox="1"/>
          <p:nvPr/>
        </p:nvSpPr>
        <p:spPr>
          <a:xfrm>
            <a:off x="7523951" y="1648947"/>
            <a:ext cx="800219" cy="461665"/>
          </a:xfrm>
          <a:prstGeom prst="rect">
            <a:avLst/>
          </a:prstGeom>
          <a:noFill/>
        </p:spPr>
        <p:txBody>
          <a:bodyPr wrap="none" rtlCol="0">
            <a:spAutoFit/>
          </a:bodyPr>
          <a:lstStyle/>
          <a:p>
            <a:r>
              <a:rPr lang="zh-CN" altLang="en-US" sz="2400" b="1" dirty="0"/>
              <a:t>支持</a:t>
            </a:r>
          </a:p>
        </p:txBody>
      </p:sp>
    </p:spTree>
    <p:extLst>
      <p:ext uri="{BB962C8B-B14F-4D97-AF65-F5344CB8AC3E}">
        <p14:creationId xmlns:p14="http://schemas.microsoft.com/office/powerpoint/2010/main" val="126010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
        <p:nvSpPr>
          <p:cNvPr id="5" name="文本框 4">
            <a:extLst>
              <a:ext uri="{FF2B5EF4-FFF2-40B4-BE49-F238E27FC236}">
                <a16:creationId xmlns:a16="http://schemas.microsoft.com/office/drawing/2014/main" id="{9FEFA32C-9966-4432-A51D-9D9860F0A0A5}"/>
              </a:ext>
            </a:extLst>
          </p:cNvPr>
          <p:cNvSpPr txBox="1"/>
          <p:nvPr/>
        </p:nvSpPr>
        <p:spPr>
          <a:xfrm>
            <a:off x="2707264" y="5897304"/>
            <a:ext cx="3877985" cy="461665"/>
          </a:xfrm>
          <a:prstGeom prst="rect">
            <a:avLst/>
          </a:prstGeom>
          <a:noFill/>
        </p:spPr>
        <p:txBody>
          <a:bodyPr wrap="none" rtlCol="0">
            <a:spAutoFit/>
          </a:bodyPr>
          <a:lstStyle/>
          <a:p>
            <a:r>
              <a:rPr lang="zh-CN" altLang="en-US" sz="2400" dirty="0"/>
              <a:t>主流移动端浏览器支持情况</a:t>
            </a:r>
          </a:p>
        </p:txBody>
      </p:sp>
      <p:sp>
        <p:nvSpPr>
          <p:cNvPr id="6" name="矩形 5">
            <a:extLst>
              <a:ext uri="{FF2B5EF4-FFF2-40B4-BE49-F238E27FC236}">
                <a16:creationId xmlns:a16="http://schemas.microsoft.com/office/drawing/2014/main" id="{DC9BAB3F-B717-4F0D-B106-37FD093F46C3}"/>
              </a:ext>
            </a:extLst>
          </p:cNvPr>
          <p:cNvSpPr/>
          <p:nvPr/>
        </p:nvSpPr>
        <p:spPr bwMode="auto">
          <a:xfrm>
            <a:off x="6585249" y="1783581"/>
            <a:ext cx="804672" cy="228600"/>
          </a:xfrm>
          <a:prstGeom prst="rect">
            <a:avLst/>
          </a:prstGeom>
          <a:solidFill>
            <a:srgbClr val="C0000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0" name="矩形 9">
            <a:extLst>
              <a:ext uri="{FF2B5EF4-FFF2-40B4-BE49-F238E27FC236}">
                <a16:creationId xmlns:a16="http://schemas.microsoft.com/office/drawing/2014/main" id="{EB145FF7-CF29-4985-9F98-B9DD680F7AC0}"/>
              </a:ext>
            </a:extLst>
          </p:cNvPr>
          <p:cNvSpPr/>
          <p:nvPr/>
        </p:nvSpPr>
        <p:spPr bwMode="auto">
          <a:xfrm>
            <a:off x="6585249" y="2122324"/>
            <a:ext cx="804672" cy="228600"/>
          </a:xfrm>
          <a:prstGeom prst="rect">
            <a:avLst/>
          </a:prstGeom>
          <a:solidFill>
            <a:srgbClr val="00B05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1" name="文本框 10">
            <a:extLst>
              <a:ext uri="{FF2B5EF4-FFF2-40B4-BE49-F238E27FC236}">
                <a16:creationId xmlns:a16="http://schemas.microsoft.com/office/drawing/2014/main" id="{C228F9DE-9701-4C20-91BE-D2E1A72EF8CA}"/>
              </a:ext>
            </a:extLst>
          </p:cNvPr>
          <p:cNvSpPr txBox="1"/>
          <p:nvPr/>
        </p:nvSpPr>
        <p:spPr>
          <a:xfrm>
            <a:off x="7523951" y="1675030"/>
            <a:ext cx="1107996" cy="461665"/>
          </a:xfrm>
          <a:prstGeom prst="rect">
            <a:avLst/>
          </a:prstGeom>
          <a:noFill/>
        </p:spPr>
        <p:txBody>
          <a:bodyPr wrap="none" rtlCol="0">
            <a:spAutoFit/>
          </a:bodyPr>
          <a:lstStyle/>
          <a:p>
            <a:r>
              <a:rPr lang="zh-CN" altLang="en-US" sz="2400" b="1" dirty="0"/>
              <a:t>不支持</a:t>
            </a:r>
          </a:p>
        </p:txBody>
      </p:sp>
      <p:sp>
        <p:nvSpPr>
          <p:cNvPr id="12" name="文本框 11">
            <a:extLst>
              <a:ext uri="{FF2B5EF4-FFF2-40B4-BE49-F238E27FC236}">
                <a16:creationId xmlns:a16="http://schemas.microsoft.com/office/drawing/2014/main" id="{A81A2C4F-2981-41B2-940D-6C5C7590DB94}"/>
              </a:ext>
            </a:extLst>
          </p:cNvPr>
          <p:cNvSpPr txBox="1"/>
          <p:nvPr/>
        </p:nvSpPr>
        <p:spPr>
          <a:xfrm>
            <a:off x="7523951" y="1986508"/>
            <a:ext cx="800219" cy="461665"/>
          </a:xfrm>
          <a:prstGeom prst="rect">
            <a:avLst/>
          </a:prstGeom>
          <a:noFill/>
        </p:spPr>
        <p:txBody>
          <a:bodyPr wrap="none" rtlCol="0">
            <a:spAutoFit/>
          </a:bodyPr>
          <a:lstStyle/>
          <a:p>
            <a:r>
              <a:rPr lang="zh-CN" altLang="en-US" sz="2400" b="1" dirty="0"/>
              <a:t>支持</a:t>
            </a:r>
          </a:p>
        </p:txBody>
      </p:sp>
      <p:pic>
        <p:nvPicPr>
          <p:cNvPr id="8" name="图片 7">
            <a:extLst>
              <a:ext uri="{FF2B5EF4-FFF2-40B4-BE49-F238E27FC236}">
                <a16:creationId xmlns:a16="http://schemas.microsoft.com/office/drawing/2014/main" id="{2B5CC90B-5ECA-48AD-93CB-8C68D7AB52CB}"/>
              </a:ext>
            </a:extLst>
          </p:cNvPr>
          <p:cNvPicPr>
            <a:picLocks noChangeAspect="1"/>
          </p:cNvPicPr>
          <p:nvPr/>
        </p:nvPicPr>
        <p:blipFill>
          <a:blip r:embed="rId2"/>
          <a:stretch>
            <a:fillRect/>
          </a:stretch>
        </p:blipFill>
        <p:spPr>
          <a:xfrm>
            <a:off x="0" y="2573481"/>
            <a:ext cx="9144000" cy="3038244"/>
          </a:xfrm>
          <a:prstGeom prst="rect">
            <a:avLst/>
          </a:prstGeom>
        </p:spPr>
      </p:pic>
      <p:sp>
        <p:nvSpPr>
          <p:cNvPr id="14" name="Rectangle 2">
            <a:extLst>
              <a:ext uri="{FF2B5EF4-FFF2-40B4-BE49-F238E27FC236}">
                <a16:creationId xmlns:a16="http://schemas.microsoft.com/office/drawing/2014/main" id="{A7104F92-1E74-4C4A-8254-8B45FDD88559}"/>
              </a:ext>
            </a:extLst>
          </p:cNvPr>
          <p:cNvSpPr>
            <a:spLocks noGrp="1" noChangeArrowheads="1"/>
          </p:cNvSpPr>
          <p:nvPr>
            <p:ph type="title"/>
          </p:nvPr>
        </p:nvSpPr>
        <p:spPr bwMode="auto">
          <a:xfrm>
            <a:off x="457200" y="758825"/>
            <a:ext cx="8001000" cy="1157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5.2 HTML5</a:t>
            </a:r>
            <a:r>
              <a:rPr lang="zh-CN" altLang="en-US" dirty="0">
                <a:latin typeface="+mn-lt"/>
                <a:ea typeface="+mn-ea"/>
                <a:cs typeface="+mn-ea"/>
                <a:sym typeface="+mn-lt"/>
              </a:rPr>
              <a:t> </a:t>
            </a:r>
            <a:r>
              <a:rPr lang="en-US" altLang="zh-CN" dirty="0">
                <a:latin typeface="+mn-lt"/>
                <a:ea typeface="+mn-ea"/>
                <a:cs typeface="+mn-ea"/>
                <a:sym typeface="+mn-lt"/>
              </a:rPr>
              <a:t>Geolocation</a:t>
            </a:r>
            <a:r>
              <a:rPr lang="zh-CN" altLang="en-US" dirty="0">
                <a:latin typeface="+mn-lt"/>
                <a:ea typeface="+mn-ea"/>
                <a:cs typeface="+mn-ea"/>
                <a:sym typeface="+mn-lt"/>
              </a:rPr>
              <a:t>的浏览器支持情况</a:t>
            </a:r>
            <a:endParaRPr lang="zh-CN" altLang="en-US" sz="3600" b="0" dirty="0">
              <a:latin typeface="+mn-lt"/>
              <a:ea typeface="+mn-ea"/>
              <a:cs typeface="+mn-ea"/>
              <a:sym typeface="+mn-lt"/>
            </a:endParaRPr>
          </a:p>
        </p:txBody>
      </p:sp>
    </p:spTree>
    <p:extLst>
      <p:ext uri="{BB962C8B-B14F-4D97-AF65-F5344CB8AC3E}">
        <p14:creationId xmlns:p14="http://schemas.microsoft.com/office/powerpoint/2010/main" val="361659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7811" name="Rectangle 3">
            <a:extLst>
              <a:ext uri="{FF2B5EF4-FFF2-40B4-BE49-F238E27FC236}">
                <a16:creationId xmlns:a16="http://schemas.microsoft.com/office/drawing/2014/main" id="{F5E1A31D-6FA6-4262-B3DD-73A47AB8C7A2}"/>
              </a:ext>
            </a:extLst>
          </p:cNvPr>
          <p:cNvSpPr>
            <a:spLocks noGrp="1" noChangeArrowheads="1"/>
          </p:cNvSpPr>
          <p:nvPr>
            <p:ph type="body" idx="1"/>
          </p:nvPr>
        </p:nvSpPr>
        <p:spPr bwMode="auto">
          <a:xfrm>
            <a:off x="617975" y="2571974"/>
            <a:ext cx="7662671" cy="27213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720000" eaLnBrk="1" hangingPunct="1">
              <a:lnSpc>
                <a:spcPts val="3300"/>
              </a:lnSpc>
              <a:spcBef>
                <a:spcPts val="0"/>
              </a:spcBef>
              <a:buFont typeface="Wingdings" panose="05000000000000000000" pitchFamily="2" charset="2"/>
              <a:buNone/>
            </a:pPr>
            <a:r>
              <a:rPr lang="zh-CN" altLang="en-US" sz="2800" b="0" dirty="0">
                <a:ea typeface="+mn-ea"/>
                <a:cs typeface="+mn-ea"/>
                <a:sym typeface="+mn-lt"/>
              </a:rPr>
              <a:t>   </a:t>
            </a:r>
            <a:r>
              <a:rPr lang="en-US" altLang="zh-CN" sz="2800" b="0" dirty="0">
                <a:ea typeface="+mn-ea"/>
                <a:cs typeface="+mn-ea"/>
                <a:sym typeface="+mn-lt"/>
              </a:rPr>
              <a:t>Geolocation</a:t>
            </a:r>
            <a:r>
              <a:rPr lang="zh-CN" altLang="en-US" sz="2800" b="0" dirty="0">
                <a:ea typeface="+mn-ea"/>
                <a:cs typeface="+mn-ea"/>
                <a:sym typeface="+mn-lt"/>
              </a:rPr>
              <a:t>是</a:t>
            </a:r>
            <a:r>
              <a:rPr lang="en-US" altLang="zh-CN" sz="2800" b="0" dirty="0">
                <a:ea typeface="+mn-ea"/>
                <a:cs typeface="+mn-ea"/>
                <a:sym typeface="+mn-lt"/>
              </a:rPr>
              <a:t>HTML5</a:t>
            </a:r>
            <a:r>
              <a:rPr lang="zh-CN" altLang="en-US" sz="2800" b="0" dirty="0">
                <a:ea typeface="+mn-ea"/>
                <a:cs typeface="+mn-ea"/>
                <a:sym typeface="+mn-lt"/>
              </a:rPr>
              <a:t>规范中第一批被完整包含并实现的功能之一，所以主流浏览器基本都支持它。</a:t>
            </a:r>
            <a:endParaRPr lang="en-US" altLang="zh-CN" sz="2400" dirty="0">
              <a:ea typeface="+mn-ea"/>
              <a:cs typeface="+mn-ea"/>
              <a:sym typeface="+mn-lt"/>
            </a:endParaRPr>
          </a:p>
          <a:p>
            <a:pPr marL="0" indent="720000" eaLnBrk="1" hangingPunct="1">
              <a:lnSpc>
                <a:spcPts val="3300"/>
              </a:lnSpc>
              <a:spcBef>
                <a:spcPts val="0"/>
              </a:spcBef>
              <a:buFont typeface="Wingdings" panose="05000000000000000000" pitchFamily="2" charset="2"/>
              <a:buNone/>
            </a:pPr>
            <a:r>
              <a:rPr lang="zh-CN" altLang="en-US" sz="2400" b="0" dirty="0">
                <a:ea typeface="+mn-ea"/>
                <a:cs typeface="+mn-ea"/>
                <a:sym typeface="+mn-lt"/>
              </a:rPr>
              <a:t>如果必须支持早期版本的浏览器，最好在调用</a:t>
            </a:r>
            <a:r>
              <a:rPr lang="en-US" altLang="zh-CN" sz="2400" b="0" dirty="0">
                <a:ea typeface="+mn-ea"/>
                <a:cs typeface="+mn-ea"/>
                <a:sym typeface="+mn-lt"/>
              </a:rPr>
              <a:t>API</a:t>
            </a:r>
            <a:r>
              <a:rPr lang="zh-CN" altLang="en-US" sz="2400" b="0" dirty="0">
                <a:ea typeface="+mn-ea"/>
                <a:cs typeface="+mn-ea"/>
                <a:sym typeface="+mn-lt"/>
              </a:rPr>
              <a:t>之前，先对浏览器经行针对</a:t>
            </a:r>
            <a:r>
              <a:rPr lang="en-US" altLang="zh-CN" sz="2400" b="0" dirty="0">
                <a:ea typeface="+mn-ea"/>
                <a:cs typeface="+mn-ea"/>
                <a:sym typeface="+mn-lt"/>
              </a:rPr>
              <a:t>Geolocation API</a:t>
            </a:r>
            <a:r>
              <a:rPr lang="zh-CN" altLang="en-US" sz="2400" b="0" dirty="0">
                <a:ea typeface="+mn-ea"/>
                <a:cs typeface="+mn-ea"/>
                <a:sym typeface="+mn-lt"/>
              </a:rPr>
              <a:t>支持的</a:t>
            </a:r>
            <a:r>
              <a:rPr lang="zh-CN" altLang="en-US" sz="2400" dirty="0">
                <a:solidFill>
                  <a:srgbClr val="FF0000"/>
                </a:solidFill>
                <a:ea typeface="+mn-ea"/>
                <a:cs typeface="+mn-ea"/>
                <a:sym typeface="+mn-lt"/>
              </a:rPr>
              <a:t>检测</a:t>
            </a:r>
            <a:r>
              <a:rPr lang="zh-CN" altLang="en-US" sz="2400" b="0" dirty="0">
                <a:ea typeface="+mn-ea"/>
                <a:cs typeface="+mn-ea"/>
                <a:sym typeface="+mn-lt"/>
              </a:rPr>
              <a:t>。</a:t>
            </a:r>
            <a:endParaRPr lang="en-US" altLang="zh-CN" sz="2800" b="0" dirty="0">
              <a:ea typeface="+mn-ea"/>
              <a:cs typeface="+mn-ea"/>
              <a:sym typeface="+mn-lt"/>
            </a:endParaRPr>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
        <p:nvSpPr>
          <p:cNvPr id="5" name="Rectangle 2">
            <a:extLst>
              <a:ext uri="{FF2B5EF4-FFF2-40B4-BE49-F238E27FC236}">
                <a16:creationId xmlns:a16="http://schemas.microsoft.com/office/drawing/2014/main" id="{27A68FC7-F3EE-47E8-A9B3-F21F7246296C}"/>
              </a:ext>
            </a:extLst>
          </p:cNvPr>
          <p:cNvSpPr>
            <a:spLocks noGrp="1" noChangeArrowheads="1"/>
          </p:cNvSpPr>
          <p:nvPr>
            <p:ph type="title"/>
          </p:nvPr>
        </p:nvSpPr>
        <p:spPr bwMode="auto">
          <a:xfrm>
            <a:off x="457200" y="758825"/>
            <a:ext cx="8001000" cy="1157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5.2 HTML5</a:t>
            </a:r>
            <a:r>
              <a:rPr lang="zh-CN" altLang="en-US" dirty="0">
                <a:latin typeface="+mn-lt"/>
                <a:ea typeface="+mn-ea"/>
                <a:cs typeface="+mn-ea"/>
                <a:sym typeface="+mn-lt"/>
              </a:rPr>
              <a:t> </a:t>
            </a:r>
            <a:r>
              <a:rPr lang="en-US" altLang="zh-CN" dirty="0">
                <a:latin typeface="+mn-lt"/>
                <a:ea typeface="+mn-ea"/>
                <a:cs typeface="+mn-ea"/>
                <a:sym typeface="+mn-lt"/>
              </a:rPr>
              <a:t>Geolocation</a:t>
            </a:r>
            <a:r>
              <a:rPr lang="zh-CN" altLang="en-US" dirty="0">
                <a:latin typeface="+mn-lt"/>
                <a:ea typeface="+mn-ea"/>
                <a:cs typeface="+mn-ea"/>
                <a:sym typeface="+mn-lt"/>
              </a:rPr>
              <a:t>的浏览器支持情况</a:t>
            </a:r>
            <a:endParaRPr lang="zh-CN" altLang="en-US" sz="3600" b="0" dirty="0">
              <a:latin typeface="+mn-lt"/>
              <a:ea typeface="+mn-ea"/>
              <a:cs typeface="+mn-ea"/>
              <a:sym typeface="+mn-lt"/>
            </a:endParaRPr>
          </a:p>
        </p:txBody>
      </p:sp>
    </p:spTree>
    <p:extLst>
      <p:ext uri="{BB962C8B-B14F-4D97-AF65-F5344CB8AC3E}">
        <p14:creationId xmlns:p14="http://schemas.microsoft.com/office/powerpoint/2010/main" val="332495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5.3 </a:t>
            </a:r>
            <a:r>
              <a:rPr lang="zh-CN" altLang="en-US" dirty="0">
                <a:latin typeface="+mn-lt"/>
                <a:ea typeface="+mn-ea"/>
                <a:cs typeface="+mn-ea"/>
                <a:sym typeface="+mn-lt"/>
              </a:rPr>
              <a:t>隐私</a:t>
            </a:r>
            <a:endParaRPr lang="zh-CN" altLang="en-US" sz="3600" b="0" dirty="0">
              <a:latin typeface="+mn-lt"/>
              <a:ea typeface="+mn-ea"/>
              <a:cs typeface="+mn-ea"/>
              <a:sym typeface="+mn-lt"/>
            </a:endParaRPr>
          </a:p>
        </p:txBody>
      </p:sp>
      <p:sp>
        <p:nvSpPr>
          <p:cNvPr id="247811" name="Rectangle 3">
            <a:extLst>
              <a:ext uri="{FF2B5EF4-FFF2-40B4-BE49-F238E27FC236}">
                <a16:creationId xmlns:a16="http://schemas.microsoft.com/office/drawing/2014/main" id="{F5E1A31D-6FA6-4262-B3DD-73A47AB8C7A2}"/>
              </a:ext>
            </a:extLst>
          </p:cNvPr>
          <p:cNvSpPr>
            <a:spLocks noGrp="1" noChangeArrowheads="1"/>
          </p:cNvSpPr>
          <p:nvPr>
            <p:ph type="body" idx="1"/>
          </p:nvPr>
        </p:nvSpPr>
        <p:spPr bwMode="auto">
          <a:xfrm>
            <a:off x="395288" y="1916113"/>
            <a:ext cx="8062912"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dirty="0">
                <a:latin typeface="+mn-ea"/>
                <a:ea typeface="+mn-ea"/>
                <a:cs typeface="+mn-ea"/>
                <a:sym typeface="+mn-lt"/>
              </a:rPr>
              <a:t>触发隐私保护机制</a:t>
            </a:r>
            <a:endParaRPr lang="en-US" altLang="zh-CN" sz="3200" dirty="0">
              <a:latin typeface="+mn-ea"/>
              <a:ea typeface="+mn-ea"/>
              <a:cs typeface="+mn-ea"/>
              <a:sym typeface="+mn-lt"/>
            </a:endParaRPr>
          </a:p>
          <a:p>
            <a:pPr eaLnBrk="1" hangingPunct="1"/>
            <a:r>
              <a:rPr lang="zh-CN" altLang="en-US" sz="3200" dirty="0">
                <a:latin typeface="+mn-ea"/>
                <a:ea typeface="+mn-ea"/>
                <a:cs typeface="+mn-ea"/>
                <a:sym typeface="+mn-lt"/>
              </a:rPr>
              <a:t>处理位置信息</a:t>
            </a:r>
            <a:endParaRPr lang="en-US" altLang="zh-CN" sz="3200" dirty="0">
              <a:latin typeface="+mn-ea"/>
              <a:ea typeface="+mn-ea"/>
              <a:cs typeface="+mn-ea"/>
              <a:sym typeface="+mn-lt"/>
            </a:endParaRPr>
          </a:p>
          <a:p>
            <a:pPr eaLnBrk="1" hangingPunct="1">
              <a:buFont typeface="Wingdings" panose="05000000000000000000" pitchFamily="2" charset="2"/>
              <a:buNone/>
            </a:pPr>
            <a:r>
              <a:rPr lang="zh-CN" altLang="en-US" sz="2800" b="0" dirty="0">
                <a:ea typeface="+mn-ea"/>
                <a:cs typeface="+mn-ea"/>
                <a:sym typeface="+mn-lt"/>
              </a:rPr>
              <a:t>   </a:t>
            </a:r>
            <a:endParaRPr lang="zh-CN" altLang="en-US" sz="2400" dirty="0">
              <a:ea typeface="+mn-ea"/>
              <a:cs typeface="+mn-ea"/>
              <a:sym typeface="+mn-lt"/>
            </a:endParaRPr>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Tree>
    <p:extLst>
      <p:ext uri="{BB962C8B-B14F-4D97-AF65-F5344CB8AC3E}">
        <p14:creationId xmlns:p14="http://schemas.microsoft.com/office/powerpoint/2010/main" val="113506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触发隐私保护机制</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6" y="1864154"/>
            <a:ext cx="8001000" cy="918385"/>
          </a:xfrm>
        </p:spPr>
        <p:txBody>
          <a:bodyPr/>
          <a:lstStyle/>
          <a:p>
            <a:pPr marL="0" indent="457200">
              <a:lnSpc>
                <a:spcPts val="3300"/>
              </a:lnSpc>
              <a:buNone/>
            </a:pPr>
            <a:r>
              <a:rPr lang="en-US" altLang="zh-CN" sz="2400" b="0" dirty="0">
                <a:ea typeface="+mn-ea"/>
              </a:rPr>
              <a:t>HTML5 Geolocation</a:t>
            </a:r>
            <a:r>
              <a:rPr lang="zh-CN" altLang="en-US" sz="2400" b="0" dirty="0">
                <a:latin typeface="+mn-ea"/>
                <a:ea typeface="+mn-ea"/>
              </a:rPr>
              <a:t>应用程序获取用户的位置信息需要得到用户明确的许可。</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17</a:t>
            </a:fld>
            <a:endParaRPr lang="en-US" altLang="en-US"/>
          </a:p>
        </p:txBody>
      </p:sp>
      <p:pic>
        <p:nvPicPr>
          <p:cNvPr id="8" name="图片 7">
            <a:extLst>
              <a:ext uri="{FF2B5EF4-FFF2-40B4-BE49-F238E27FC236}">
                <a16:creationId xmlns:a16="http://schemas.microsoft.com/office/drawing/2014/main" id="{4D14A329-83D2-4DB5-839E-69FAE06D1747}"/>
              </a:ext>
            </a:extLst>
          </p:cNvPr>
          <p:cNvPicPr>
            <a:picLocks noChangeAspect="1"/>
          </p:cNvPicPr>
          <p:nvPr/>
        </p:nvPicPr>
        <p:blipFill>
          <a:blip r:embed="rId3"/>
          <a:stretch>
            <a:fillRect/>
          </a:stretch>
        </p:blipFill>
        <p:spPr>
          <a:xfrm>
            <a:off x="860933" y="2695091"/>
            <a:ext cx="7415784" cy="3545055"/>
          </a:xfrm>
          <a:prstGeom prst="rect">
            <a:avLst/>
          </a:prstGeom>
        </p:spPr>
      </p:pic>
      <p:sp>
        <p:nvSpPr>
          <p:cNvPr id="9" name="内容占位符 2">
            <a:extLst>
              <a:ext uri="{FF2B5EF4-FFF2-40B4-BE49-F238E27FC236}">
                <a16:creationId xmlns:a16="http://schemas.microsoft.com/office/drawing/2014/main" id="{767DE0D7-100E-4FDC-A655-6BF569B08497}"/>
              </a:ext>
            </a:extLst>
          </p:cNvPr>
          <p:cNvSpPr txBox="1">
            <a:spLocks/>
          </p:cNvSpPr>
          <p:nvPr/>
        </p:nvSpPr>
        <p:spPr>
          <a:xfrm>
            <a:off x="1539875" y="6111585"/>
            <a:ext cx="6057900" cy="48924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en-US" altLang="zh-CN" sz="2400" b="0" kern="0" dirty="0">
                <a:ea typeface="+mn-ea"/>
              </a:rPr>
              <a:t>HTML</a:t>
            </a:r>
            <a:r>
              <a:rPr lang="zh-CN" altLang="en-US" sz="2400" b="0" kern="0" dirty="0">
                <a:latin typeface="+mn-ea"/>
                <a:ea typeface="+mn-ea"/>
              </a:rPr>
              <a:t>地理定位浏览器和设备的隐私架构</a:t>
            </a:r>
          </a:p>
        </p:txBody>
      </p:sp>
    </p:spTree>
    <p:extLst>
      <p:ext uri="{BB962C8B-B14F-4D97-AF65-F5344CB8AC3E}">
        <p14:creationId xmlns:p14="http://schemas.microsoft.com/office/powerpoint/2010/main" val="14605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728028" y="2308194"/>
            <a:ext cx="7847647" cy="4233876"/>
          </a:xfrm>
          <a:prstGeom prst="roundRect">
            <a:avLst/>
          </a:prstGeom>
          <a:ln>
            <a:solidFill>
              <a:schemeClr val="bg1">
                <a:lumMod val="50000"/>
              </a:schemeClr>
            </a:solidFill>
          </a:ln>
        </p:spPr>
        <p:txBody>
          <a:bodyPr anchor="ctr"/>
          <a:lstStyle/>
          <a:p>
            <a:pPr marL="0" indent="457200">
              <a:lnSpc>
                <a:spcPts val="3300"/>
              </a:lnSpc>
              <a:buNone/>
            </a:pPr>
            <a:r>
              <a:rPr lang="en-US" altLang="zh-CN" sz="2400" b="0" dirty="0">
                <a:ea typeface="+mn-ea"/>
              </a:rPr>
              <a:t>1) </a:t>
            </a:r>
            <a:r>
              <a:rPr lang="zh-CN" altLang="en-US" sz="2400" b="0" dirty="0">
                <a:ea typeface="+mn-ea"/>
              </a:rPr>
              <a:t>用户从浏览器中打开位置感知应用程序；</a:t>
            </a:r>
          </a:p>
          <a:p>
            <a:pPr marL="0" indent="457200">
              <a:lnSpc>
                <a:spcPts val="3300"/>
              </a:lnSpc>
              <a:buNone/>
            </a:pPr>
            <a:r>
              <a:rPr lang="en-US" altLang="zh-CN" sz="2400" b="0" dirty="0">
                <a:ea typeface="+mn-ea"/>
              </a:rPr>
              <a:t>2) </a:t>
            </a:r>
            <a:r>
              <a:rPr lang="zh-CN" altLang="en-US" sz="2400" b="0" dirty="0">
                <a:ea typeface="+mn-ea"/>
              </a:rPr>
              <a:t>应用程序</a:t>
            </a:r>
            <a:r>
              <a:rPr lang="en-US" altLang="zh-CN" sz="2400" b="0" dirty="0">
                <a:ea typeface="+mn-ea"/>
              </a:rPr>
              <a:t>Web</a:t>
            </a:r>
            <a:r>
              <a:rPr lang="zh-CN" altLang="en-US" sz="2400" b="0" dirty="0">
                <a:ea typeface="+mn-ea"/>
              </a:rPr>
              <a:t>页面加载，然后通过</a:t>
            </a:r>
            <a:r>
              <a:rPr lang="en-US" altLang="zh-CN" sz="2400" b="0" dirty="0">
                <a:ea typeface="+mn-ea"/>
              </a:rPr>
              <a:t>Geolocation</a:t>
            </a:r>
            <a:r>
              <a:rPr lang="zh-CN" altLang="en-US" sz="2400" b="0" dirty="0">
                <a:ea typeface="+mn-ea"/>
              </a:rPr>
              <a:t>函数调用请求位置坐标。浏览器拦截这一请求，然后请求用户授权。我们假设用户同意；</a:t>
            </a:r>
          </a:p>
          <a:p>
            <a:pPr marL="0" indent="457200">
              <a:lnSpc>
                <a:spcPts val="3300"/>
              </a:lnSpc>
              <a:buNone/>
            </a:pPr>
            <a:r>
              <a:rPr lang="en-US" altLang="zh-CN" sz="2400" b="0" dirty="0">
                <a:ea typeface="+mn-ea"/>
              </a:rPr>
              <a:t>3) </a:t>
            </a:r>
            <a:r>
              <a:rPr lang="zh-CN" altLang="en-US" sz="2400" b="0" dirty="0">
                <a:ea typeface="+mn-ea"/>
              </a:rPr>
              <a:t>浏览器从其宿主设备中检索坐标信息。例如，</a:t>
            </a:r>
            <a:r>
              <a:rPr lang="en-US" altLang="zh-CN" sz="2400" b="0" dirty="0">
                <a:ea typeface="+mn-ea"/>
              </a:rPr>
              <a:t>IP</a:t>
            </a:r>
            <a:r>
              <a:rPr lang="zh-CN" altLang="en-US" sz="2400" b="0" dirty="0">
                <a:ea typeface="+mn-ea"/>
              </a:rPr>
              <a:t>地址、</a:t>
            </a:r>
            <a:r>
              <a:rPr lang="en-US" altLang="zh-CN" sz="2400" b="0" dirty="0">
                <a:ea typeface="+mn-ea"/>
              </a:rPr>
              <a:t>Wi-Fi</a:t>
            </a:r>
            <a:r>
              <a:rPr lang="zh-CN" altLang="en-US" sz="2400" b="0" dirty="0">
                <a:ea typeface="+mn-ea"/>
              </a:rPr>
              <a:t>或</a:t>
            </a:r>
            <a:r>
              <a:rPr lang="en-US" altLang="zh-CN" sz="2400" b="0" dirty="0">
                <a:ea typeface="+mn-ea"/>
              </a:rPr>
              <a:t>GPS</a:t>
            </a:r>
            <a:r>
              <a:rPr lang="zh-CN" altLang="en-US" sz="2400" b="0" dirty="0">
                <a:ea typeface="+mn-ea"/>
              </a:rPr>
              <a:t>坐标。这是浏览器内部功能；</a:t>
            </a:r>
          </a:p>
          <a:p>
            <a:pPr marL="0" indent="457200">
              <a:lnSpc>
                <a:spcPts val="3300"/>
              </a:lnSpc>
              <a:buNone/>
            </a:pPr>
            <a:r>
              <a:rPr lang="en-US" altLang="zh-CN" sz="2400" b="0" dirty="0">
                <a:ea typeface="+mn-ea"/>
              </a:rPr>
              <a:t>4) </a:t>
            </a:r>
            <a:r>
              <a:rPr lang="zh-CN" altLang="en-US" sz="2400" b="0" dirty="0">
                <a:ea typeface="+mn-ea"/>
              </a:rPr>
              <a:t>浏览器将坐标发送给受信任的外部定位服务，它返回一个详细位置信息，并将该位置信息发回给</a:t>
            </a:r>
            <a:r>
              <a:rPr lang="en-US" altLang="zh-CN" sz="2400" b="0" dirty="0">
                <a:ea typeface="+mn-ea"/>
              </a:rPr>
              <a:t>HTML5 Geolocation</a:t>
            </a:r>
            <a:r>
              <a:rPr lang="zh-CN" altLang="en-US" sz="2400" b="0" dirty="0">
                <a:ea typeface="+mn-ea"/>
              </a:rPr>
              <a:t>应用程序。</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3225" y="661797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18</a:t>
            </a:fld>
            <a:endParaRPr lang="en-US" altLang="en-US"/>
          </a:p>
        </p:txBody>
      </p:sp>
      <p:sp>
        <p:nvSpPr>
          <p:cNvPr id="10" name="矩形 9">
            <a:extLst>
              <a:ext uri="{FF2B5EF4-FFF2-40B4-BE49-F238E27FC236}">
                <a16:creationId xmlns:a16="http://schemas.microsoft.com/office/drawing/2014/main" id="{856BC1C6-AC4E-41D1-B0B5-6F37B83BD1F2}"/>
              </a:ext>
            </a:extLst>
          </p:cNvPr>
          <p:cNvSpPr/>
          <p:nvPr/>
        </p:nvSpPr>
        <p:spPr>
          <a:xfrm>
            <a:off x="574675" y="1755817"/>
            <a:ext cx="6042039" cy="476477"/>
          </a:xfrm>
          <a:prstGeom prst="rect">
            <a:avLst/>
          </a:prstGeom>
        </p:spPr>
        <p:txBody>
          <a:bodyPr wrap="none">
            <a:spAutoFit/>
          </a:bodyPr>
          <a:lstStyle/>
          <a:p>
            <a:pPr>
              <a:lnSpc>
                <a:spcPts val="3300"/>
              </a:lnSpc>
            </a:pPr>
            <a:r>
              <a:rPr lang="en-US" altLang="zh-CN" sz="2400" dirty="0"/>
              <a:t>HTML5</a:t>
            </a:r>
            <a:r>
              <a:rPr lang="zh-CN" altLang="en-US" sz="2400" dirty="0"/>
              <a:t>地理定位浏览器和设备之间的交互</a:t>
            </a:r>
            <a:r>
              <a:rPr lang="zh-CN" altLang="en-US" dirty="0"/>
              <a:t>：</a:t>
            </a:r>
          </a:p>
        </p:txBody>
      </p:sp>
      <p:sp>
        <p:nvSpPr>
          <p:cNvPr id="6" name="标题 1">
            <a:extLst>
              <a:ext uri="{FF2B5EF4-FFF2-40B4-BE49-F238E27FC236}">
                <a16:creationId xmlns:a16="http://schemas.microsoft.com/office/drawing/2014/main" id="{29220986-3EF8-4F83-BEBB-07DB41A466EA}"/>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触发隐私保护机制</a:t>
            </a:r>
          </a:p>
        </p:txBody>
      </p:sp>
    </p:spTree>
    <p:extLst>
      <p:ext uri="{BB962C8B-B14F-4D97-AF65-F5344CB8AC3E}">
        <p14:creationId xmlns:p14="http://schemas.microsoft.com/office/powerpoint/2010/main" val="416224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3225" y="661797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19</a:t>
            </a:fld>
            <a:endParaRPr lang="en-US" altLang="en-US"/>
          </a:p>
        </p:txBody>
      </p:sp>
      <p:sp>
        <p:nvSpPr>
          <p:cNvPr id="10" name="矩形 9">
            <a:extLst>
              <a:ext uri="{FF2B5EF4-FFF2-40B4-BE49-F238E27FC236}">
                <a16:creationId xmlns:a16="http://schemas.microsoft.com/office/drawing/2014/main" id="{856BC1C6-AC4E-41D1-B0B5-6F37B83BD1F2}"/>
              </a:ext>
            </a:extLst>
          </p:cNvPr>
          <p:cNvSpPr/>
          <p:nvPr/>
        </p:nvSpPr>
        <p:spPr>
          <a:xfrm>
            <a:off x="917525" y="1910793"/>
            <a:ext cx="7308944" cy="899670"/>
          </a:xfrm>
          <a:prstGeom prst="rect">
            <a:avLst/>
          </a:prstGeom>
        </p:spPr>
        <p:txBody>
          <a:bodyPr wrap="square">
            <a:spAutoFit/>
          </a:bodyPr>
          <a:lstStyle/>
          <a:p>
            <a:pPr indent="720000">
              <a:lnSpc>
                <a:spcPts val="3300"/>
              </a:lnSpc>
            </a:pPr>
            <a:r>
              <a:rPr lang="zh-CN" altLang="en-US" sz="2400" dirty="0"/>
              <a:t>访问使用</a:t>
            </a:r>
            <a:r>
              <a:rPr lang="en-US" altLang="zh-CN" sz="2400" dirty="0"/>
              <a:t>HTML5 Geolocation API</a:t>
            </a:r>
            <a:r>
              <a:rPr lang="zh-CN" altLang="en-US" sz="2400" dirty="0"/>
              <a:t>的页面时，会触发保护机制。用户可以选择允许访问或者拒绝访问。</a:t>
            </a:r>
            <a:endParaRPr lang="zh-CN" altLang="en-US" dirty="0"/>
          </a:p>
        </p:txBody>
      </p:sp>
      <p:pic>
        <p:nvPicPr>
          <p:cNvPr id="8" name="图片 7">
            <a:extLst>
              <a:ext uri="{FF2B5EF4-FFF2-40B4-BE49-F238E27FC236}">
                <a16:creationId xmlns:a16="http://schemas.microsoft.com/office/drawing/2014/main" id="{C7F54340-D883-40EE-9CA4-67125E7DD4C9}"/>
              </a:ext>
            </a:extLst>
          </p:cNvPr>
          <p:cNvPicPr>
            <a:picLocks noChangeAspect="1"/>
          </p:cNvPicPr>
          <p:nvPr/>
        </p:nvPicPr>
        <p:blipFill>
          <a:blip r:embed="rId2"/>
          <a:stretch>
            <a:fillRect/>
          </a:stretch>
        </p:blipFill>
        <p:spPr>
          <a:xfrm>
            <a:off x="2055028" y="3189431"/>
            <a:ext cx="5033937" cy="2071980"/>
          </a:xfrm>
          <a:prstGeom prst="rect">
            <a:avLst/>
          </a:prstGeom>
        </p:spPr>
      </p:pic>
      <p:sp>
        <p:nvSpPr>
          <p:cNvPr id="11" name="矩形 10">
            <a:extLst>
              <a:ext uri="{FF2B5EF4-FFF2-40B4-BE49-F238E27FC236}">
                <a16:creationId xmlns:a16="http://schemas.microsoft.com/office/drawing/2014/main" id="{EEF17CB8-430F-4ADA-BE64-0594D97EE4C3}"/>
              </a:ext>
            </a:extLst>
          </p:cNvPr>
          <p:cNvSpPr/>
          <p:nvPr/>
        </p:nvSpPr>
        <p:spPr>
          <a:xfrm>
            <a:off x="917525" y="5640380"/>
            <a:ext cx="7308944" cy="476477"/>
          </a:xfrm>
          <a:prstGeom prst="rect">
            <a:avLst/>
          </a:prstGeom>
        </p:spPr>
        <p:txBody>
          <a:bodyPr wrap="square">
            <a:spAutoFit/>
          </a:bodyPr>
          <a:lstStyle/>
          <a:p>
            <a:pPr>
              <a:lnSpc>
                <a:spcPts val="3300"/>
              </a:lnSpc>
            </a:pPr>
            <a:r>
              <a:rPr lang="en-US" altLang="zh-CN" sz="2400" dirty="0"/>
              <a:t>Firefox</a:t>
            </a:r>
            <a:r>
              <a:rPr lang="zh-CN" altLang="en-US" sz="2400" dirty="0"/>
              <a:t>中调用</a:t>
            </a:r>
            <a:r>
              <a:rPr lang="en-US" altLang="zh-CN" sz="2400" dirty="0"/>
              <a:t>HTML Geolocation API</a:t>
            </a:r>
            <a:r>
              <a:rPr lang="zh-CN" altLang="en-US" sz="2400" dirty="0"/>
              <a:t>时触发的通知栏</a:t>
            </a:r>
            <a:endParaRPr lang="zh-CN" altLang="en-US" dirty="0"/>
          </a:p>
        </p:txBody>
      </p:sp>
      <p:sp>
        <p:nvSpPr>
          <p:cNvPr id="7" name="标题 1">
            <a:extLst>
              <a:ext uri="{FF2B5EF4-FFF2-40B4-BE49-F238E27FC236}">
                <a16:creationId xmlns:a16="http://schemas.microsoft.com/office/drawing/2014/main" id="{00ABEA8F-9954-4B4E-811E-A19E55616075}"/>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触发隐私保护机制</a:t>
            </a:r>
          </a:p>
        </p:txBody>
      </p:sp>
    </p:spTree>
    <p:extLst>
      <p:ext uri="{BB962C8B-B14F-4D97-AF65-F5344CB8AC3E}">
        <p14:creationId xmlns:p14="http://schemas.microsoft.com/office/powerpoint/2010/main" val="175806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107BD14-568E-4F83-B3C0-05B192EA12C0}"/>
              </a:ext>
            </a:extLst>
          </p:cNvPr>
          <p:cNvSpPr>
            <a:spLocks noGrp="1" noChangeArrowheads="1"/>
          </p:cNvSpPr>
          <p:nvPr>
            <p:ph type="title"/>
          </p:nvPr>
        </p:nvSpPr>
        <p:spPr bwMode="auto">
          <a:xfrm>
            <a:off x="568325" y="684213"/>
            <a:ext cx="8001000" cy="121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eaLnBrk="1" hangingPunct="1"/>
            <a:r>
              <a:rPr lang="zh-CN" altLang="en-US">
                <a:latin typeface="+mn-lt"/>
                <a:ea typeface="+mn-ea"/>
                <a:cs typeface="+mn-ea"/>
                <a:sym typeface="+mn-lt"/>
              </a:rPr>
              <a:t>内容安排</a:t>
            </a:r>
          </a:p>
        </p:txBody>
      </p:sp>
      <p:sp>
        <p:nvSpPr>
          <p:cNvPr id="19459" name="Rectangle 3">
            <a:extLst>
              <a:ext uri="{FF2B5EF4-FFF2-40B4-BE49-F238E27FC236}">
                <a16:creationId xmlns:a16="http://schemas.microsoft.com/office/drawing/2014/main" id="{C0306350-F9D0-4A89-9746-63D2013454C4}"/>
              </a:ext>
            </a:extLst>
          </p:cNvPr>
          <p:cNvSpPr>
            <a:spLocks noGrp="1" noChangeArrowheads="1"/>
          </p:cNvSpPr>
          <p:nvPr>
            <p:ph type="body" idx="1"/>
          </p:nvPr>
        </p:nvSpPr>
        <p:spPr bwMode="auto">
          <a:xfrm>
            <a:off x="631825" y="1773238"/>
            <a:ext cx="7538140" cy="413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eaLnBrk="1" hangingPunct="1"/>
            <a:r>
              <a:rPr lang="en-US" altLang="zh-CN" sz="2600" dirty="0">
                <a:ea typeface="+mn-ea"/>
                <a:cs typeface="+mn-ea"/>
                <a:sym typeface="+mn-lt"/>
              </a:rPr>
              <a:t>5.1 </a:t>
            </a:r>
            <a:r>
              <a:rPr lang="zh-CN" altLang="en-US" sz="2600" dirty="0">
                <a:ea typeface="+mn-ea"/>
                <a:cs typeface="+mn-ea"/>
                <a:sym typeface="+mn-lt"/>
              </a:rPr>
              <a:t>位置信息</a:t>
            </a:r>
          </a:p>
          <a:p>
            <a:pPr eaLnBrk="1" hangingPunct="1"/>
            <a:r>
              <a:rPr lang="en-US" altLang="zh-CN" sz="2600" dirty="0">
                <a:ea typeface="+mn-ea"/>
                <a:cs typeface="+mn-ea"/>
                <a:sym typeface="+mn-lt"/>
              </a:rPr>
              <a:t>5.2</a:t>
            </a:r>
            <a:r>
              <a:rPr lang="zh-CN" altLang="en-US" sz="2600" dirty="0">
                <a:ea typeface="+mn-ea"/>
                <a:cs typeface="+mn-ea"/>
                <a:sym typeface="+mn-lt"/>
              </a:rPr>
              <a:t> </a:t>
            </a:r>
            <a:r>
              <a:rPr lang="en-US" altLang="zh-CN" sz="2600" dirty="0">
                <a:ea typeface="+mn-ea"/>
                <a:cs typeface="+mn-ea"/>
                <a:sym typeface="+mn-lt"/>
              </a:rPr>
              <a:t>HTML5</a:t>
            </a:r>
            <a:r>
              <a:rPr lang="zh-CN" altLang="en-US" sz="2600" dirty="0">
                <a:ea typeface="+mn-ea"/>
                <a:cs typeface="+mn-ea"/>
                <a:sym typeface="+mn-lt"/>
              </a:rPr>
              <a:t> </a:t>
            </a:r>
            <a:r>
              <a:rPr lang="en-US" altLang="zh-CN" sz="2600" dirty="0">
                <a:ea typeface="+mn-ea"/>
                <a:cs typeface="+mn-ea"/>
                <a:sym typeface="+mn-lt"/>
              </a:rPr>
              <a:t>Geolocation</a:t>
            </a:r>
            <a:r>
              <a:rPr lang="zh-CN" altLang="en-US" sz="2600" dirty="0">
                <a:ea typeface="+mn-ea"/>
                <a:cs typeface="+mn-ea"/>
                <a:sym typeface="+mn-lt"/>
              </a:rPr>
              <a:t>的浏览器支持情况</a:t>
            </a:r>
          </a:p>
          <a:p>
            <a:pPr eaLnBrk="1" hangingPunct="1"/>
            <a:r>
              <a:rPr lang="en-US" altLang="zh-CN" sz="2600" dirty="0">
                <a:ea typeface="+mn-ea"/>
                <a:cs typeface="+mn-ea"/>
                <a:sym typeface="+mn-lt"/>
              </a:rPr>
              <a:t>5.3 </a:t>
            </a:r>
            <a:r>
              <a:rPr lang="zh-CN" altLang="en-US" sz="2600" dirty="0">
                <a:ea typeface="+mn-ea"/>
                <a:cs typeface="+mn-ea"/>
                <a:sym typeface="+mn-lt"/>
              </a:rPr>
              <a:t>隐私</a:t>
            </a:r>
          </a:p>
          <a:p>
            <a:pPr eaLnBrk="1" hangingPunct="1"/>
            <a:r>
              <a:rPr lang="en-US" altLang="zh-CN" sz="2600" dirty="0">
                <a:ea typeface="+mn-ea"/>
                <a:cs typeface="+mn-ea"/>
                <a:sym typeface="+mn-lt"/>
              </a:rPr>
              <a:t>5.4 </a:t>
            </a:r>
            <a:r>
              <a:rPr lang="zh-CN" altLang="en-US" sz="2600" dirty="0">
                <a:ea typeface="+mn-ea"/>
                <a:cs typeface="+mn-ea"/>
                <a:sym typeface="+mn-lt"/>
              </a:rPr>
              <a:t>使用</a:t>
            </a:r>
            <a:r>
              <a:rPr lang="en-US" altLang="zh-CN" sz="2600" dirty="0">
                <a:ea typeface="+mn-ea"/>
                <a:cs typeface="+mn-ea"/>
                <a:sym typeface="+mn-lt"/>
              </a:rPr>
              <a:t>HTML5 Geolocation API</a:t>
            </a:r>
          </a:p>
          <a:p>
            <a:pPr eaLnBrk="1" hangingPunct="1"/>
            <a:r>
              <a:rPr lang="en-US" altLang="zh-CN" sz="2600" dirty="0">
                <a:ea typeface="+mn-ea"/>
                <a:cs typeface="+mn-ea"/>
                <a:sym typeface="+mn-lt"/>
              </a:rPr>
              <a:t>5.5 </a:t>
            </a:r>
            <a:r>
              <a:rPr lang="zh-CN" altLang="en-US" sz="2600" dirty="0">
                <a:ea typeface="+mn-ea"/>
                <a:cs typeface="+mn-ea"/>
                <a:sym typeface="+mn-lt"/>
              </a:rPr>
              <a:t>进阶功能</a:t>
            </a:r>
            <a:endParaRPr lang="en-US" altLang="zh-CN" sz="2600" dirty="0">
              <a:ea typeface="+mn-ea"/>
              <a:cs typeface="+mn-ea"/>
              <a:sym typeface="+mn-lt"/>
            </a:endParaRPr>
          </a:p>
          <a:p>
            <a:pPr eaLnBrk="1" hangingPunct="1"/>
            <a:r>
              <a:rPr lang="en-US" altLang="zh-CN" sz="2600" dirty="0">
                <a:ea typeface="+mn-ea"/>
                <a:cs typeface="+mn-ea"/>
                <a:sym typeface="+mn-lt"/>
              </a:rPr>
              <a:t>5.6 </a:t>
            </a:r>
            <a:r>
              <a:rPr lang="zh-CN" altLang="en-US" sz="2600" dirty="0">
                <a:ea typeface="+mn-ea"/>
                <a:cs typeface="+mn-ea"/>
                <a:sym typeface="+mn-lt"/>
              </a:rPr>
              <a:t>课后思考</a:t>
            </a:r>
            <a:endParaRPr lang="en-US" altLang="zh-CN" sz="2600" dirty="0">
              <a:ea typeface="+mn-ea"/>
              <a:cs typeface="+mn-ea"/>
              <a:sym typeface="+mn-lt"/>
            </a:endParaRPr>
          </a:p>
          <a:p>
            <a:pPr eaLnBrk="1" hangingPunct="1"/>
            <a:r>
              <a:rPr lang="en-US" altLang="zh-CN" sz="2600" dirty="0">
                <a:ea typeface="+mn-ea"/>
                <a:cs typeface="+mn-ea"/>
                <a:sym typeface="+mn-lt"/>
              </a:rPr>
              <a:t>5.7 </a:t>
            </a:r>
            <a:r>
              <a:rPr lang="zh-CN" altLang="en-US" sz="2600" dirty="0">
                <a:ea typeface="+mn-ea"/>
                <a:cs typeface="+mn-ea"/>
                <a:sym typeface="+mn-lt"/>
              </a:rPr>
              <a:t>小结</a:t>
            </a:r>
          </a:p>
        </p:txBody>
      </p:sp>
      <p:sp>
        <p:nvSpPr>
          <p:cNvPr id="3" name="页脚占位符 2">
            <a:extLst>
              <a:ext uri="{FF2B5EF4-FFF2-40B4-BE49-F238E27FC236}">
                <a16:creationId xmlns:a16="http://schemas.microsoft.com/office/drawing/2014/main" id="{115F4801-5981-4B1F-A156-8252AF1CE7FD}"/>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19462" name="灯片编号占位符 3">
            <a:extLst>
              <a:ext uri="{FF2B5EF4-FFF2-40B4-BE49-F238E27FC236}">
                <a16:creationId xmlns:a16="http://schemas.microsoft.com/office/drawing/2014/main" id="{58208E41-D981-4DC6-820A-C55E440EC7E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BD2020-EDC8-4F87-9D28-B4ED1E7F1303}"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Tree>
    <p:extLst>
      <p:ext uri="{BB962C8B-B14F-4D97-AF65-F5344CB8AC3E}">
        <p14:creationId xmlns:p14="http://schemas.microsoft.com/office/powerpoint/2010/main" val="396964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处理位置信息</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6" y="1864154"/>
            <a:ext cx="8001000" cy="2287222"/>
          </a:xfrm>
        </p:spPr>
        <p:txBody>
          <a:bodyPr/>
          <a:lstStyle/>
          <a:p>
            <a:pPr marL="0" indent="457200">
              <a:lnSpc>
                <a:spcPts val="3300"/>
              </a:lnSpc>
              <a:buNone/>
            </a:pPr>
            <a:r>
              <a:rPr lang="zh-CN" altLang="en-US" sz="2400" b="0" dirty="0">
                <a:ea typeface="+mn-ea"/>
              </a:rPr>
              <a:t>位置数据属于</a:t>
            </a:r>
            <a:r>
              <a:rPr lang="zh-CN" altLang="en-US" sz="2400" dirty="0">
                <a:solidFill>
                  <a:srgbClr val="FF0000"/>
                </a:solidFill>
                <a:ea typeface="+mn-ea"/>
              </a:rPr>
              <a:t>敏感信息</a:t>
            </a:r>
            <a:r>
              <a:rPr lang="zh-CN" altLang="en-US" sz="2400" b="0" dirty="0">
                <a:ea typeface="+mn-ea"/>
              </a:rPr>
              <a:t>，接受到数据之后，我们必须小心处理、存储和重传。如果用户没有授权存储这些数据，任务完成后应立即删除。避免造成信息泄露等不安全因素。</a:t>
            </a:r>
            <a:endParaRPr lang="en-US" altLang="zh-CN" sz="2400" b="0" dirty="0">
              <a:ea typeface="+mn-ea"/>
            </a:endParaRPr>
          </a:p>
          <a:p>
            <a:pPr marL="0" indent="457200">
              <a:lnSpc>
                <a:spcPts val="3300"/>
              </a:lnSpc>
              <a:buNone/>
            </a:pPr>
            <a:r>
              <a:rPr lang="zh-CN" altLang="en-US" sz="2400" b="0" dirty="0">
                <a:latin typeface="+mn-ea"/>
                <a:ea typeface="+mn-ea"/>
              </a:rPr>
              <a:t>在收集地理定位数据时，应用程序应该着重提示用户：</a:t>
            </a:r>
            <a:endParaRPr lang="en-US" altLang="zh-CN"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20</a:t>
            </a:fld>
            <a:endParaRPr lang="en-US" altLang="en-US"/>
          </a:p>
        </p:txBody>
      </p:sp>
      <p:sp>
        <p:nvSpPr>
          <p:cNvPr id="6" name="矩形 5">
            <a:extLst>
              <a:ext uri="{FF2B5EF4-FFF2-40B4-BE49-F238E27FC236}">
                <a16:creationId xmlns:a16="http://schemas.microsoft.com/office/drawing/2014/main" id="{782951AA-C14D-4E14-88D3-1150B1C2024B}"/>
              </a:ext>
            </a:extLst>
          </p:cNvPr>
          <p:cNvSpPr/>
          <p:nvPr/>
        </p:nvSpPr>
        <p:spPr bwMode="auto">
          <a:xfrm>
            <a:off x="1142321" y="4268906"/>
            <a:ext cx="3118104" cy="2093976"/>
          </a:xfrm>
          <a:prstGeom prst="rect">
            <a:avLst/>
          </a:prstGeom>
          <a:noFill/>
          <a:ln w="9525" cap="flat" cmpd="sng" algn="ctr">
            <a:solidFill>
              <a:schemeClr val="bg2">
                <a:lumMod val="10000"/>
              </a:schemeClr>
            </a:solidFill>
            <a:prstDash val="lgDashDotDot"/>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400" b="0" i="0" u="none" strike="noStrike" cap="none" normalizeH="0" baseline="0" dirty="0">
                <a:ln>
                  <a:noFill/>
                </a:ln>
                <a:solidFill>
                  <a:schemeClr val="tx1"/>
                </a:solidFill>
                <a:effectLst/>
                <a:latin typeface="+mn-ea"/>
              </a:rPr>
              <a:t>会收集位置数据；</a:t>
            </a:r>
            <a:endParaRPr kumimoji="0" lang="en-US" altLang="zh-CN" sz="2400" b="0" i="0" u="none" strike="noStrike" cap="none" normalizeH="0" baseline="0" dirty="0">
              <a:ln>
                <a:noFill/>
              </a:ln>
              <a:solidFill>
                <a:schemeClr val="tx1"/>
              </a:solidFill>
              <a:effectLst/>
              <a:latin typeface="+mn-ea"/>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zh-CN" altLang="en-US" sz="2400" dirty="0">
                <a:latin typeface="+mn-ea"/>
              </a:rPr>
              <a:t>为什么收集位置数据；</a:t>
            </a:r>
            <a:endParaRPr lang="en-US" altLang="zh-CN" sz="2400" dirty="0">
              <a:latin typeface="+mn-ea"/>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400" b="0" i="0" u="none" strike="noStrike" cap="none" normalizeH="0" baseline="0" dirty="0">
                <a:ln>
                  <a:noFill/>
                </a:ln>
                <a:solidFill>
                  <a:schemeClr val="tx1"/>
                </a:solidFill>
                <a:effectLst/>
                <a:latin typeface="+mn-ea"/>
              </a:rPr>
              <a:t>位置数据将保存多久；</a:t>
            </a:r>
          </a:p>
        </p:txBody>
      </p:sp>
      <p:sp>
        <p:nvSpPr>
          <p:cNvPr id="10" name="矩形 9">
            <a:extLst>
              <a:ext uri="{FF2B5EF4-FFF2-40B4-BE49-F238E27FC236}">
                <a16:creationId xmlns:a16="http://schemas.microsoft.com/office/drawing/2014/main" id="{EC594CC9-DDD2-479A-9FE2-9F7B65B309A3}"/>
              </a:ext>
            </a:extLst>
          </p:cNvPr>
          <p:cNvSpPr/>
          <p:nvPr/>
        </p:nvSpPr>
        <p:spPr bwMode="auto">
          <a:xfrm>
            <a:off x="4468660" y="4268906"/>
            <a:ext cx="3823551" cy="2093976"/>
          </a:xfrm>
          <a:prstGeom prst="rect">
            <a:avLst/>
          </a:prstGeom>
          <a:noFill/>
          <a:ln w="9525" cap="flat" cmpd="sng" algn="ctr">
            <a:solidFill>
              <a:schemeClr val="tx1">
                <a:lumMod val="95000"/>
                <a:lumOff val="5000"/>
              </a:schemeClr>
            </a:solidFill>
            <a:prstDash val="lgDashDotDot"/>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zh-CN" altLang="en-US" sz="2400" dirty="0">
                <a:latin typeface="+mn-ea"/>
              </a:rPr>
              <a:t>怎样保证数据的安全</a:t>
            </a:r>
            <a:r>
              <a:rPr kumimoji="0" lang="zh-CN" altLang="en-US" sz="2400" b="0" i="0" u="none" strike="noStrike" cap="none" normalizeH="0" baseline="0" dirty="0">
                <a:ln>
                  <a:noFill/>
                </a:ln>
                <a:solidFill>
                  <a:schemeClr val="tx1"/>
                </a:solidFill>
                <a:effectLst/>
                <a:latin typeface="+mn-ea"/>
              </a:rPr>
              <a:t>；</a:t>
            </a:r>
            <a:endParaRPr kumimoji="0" lang="en-US" altLang="zh-CN" sz="2400" b="0" i="0" u="none" strike="noStrike" cap="none" normalizeH="0" baseline="0" dirty="0">
              <a:ln>
                <a:noFill/>
              </a:ln>
              <a:solidFill>
                <a:schemeClr val="tx1"/>
              </a:solidFill>
              <a:effectLst/>
              <a:latin typeface="+mn-ea"/>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0" lang="zh-CN" altLang="en-US" sz="2400" b="0" i="0" u="none" strike="noStrike" cap="none" normalizeH="0" baseline="0" dirty="0">
                <a:ln>
                  <a:noFill/>
                </a:ln>
                <a:solidFill>
                  <a:schemeClr val="tx1"/>
                </a:solidFill>
                <a:effectLst/>
                <a:latin typeface="+mn-ea"/>
              </a:rPr>
              <a:t>位置数据怎样共享、和谁共享；</a:t>
            </a:r>
            <a:endParaRPr kumimoji="0" lang="en-US" altLang="zh-CN" sz="2400" b="0" i="0" u="none" strike="noStrike" cap="none" normalizeH="0" baseline="0" dirty="0">
              <a:ln>
                <a:noFill/>
              </a:ln>
              <a:solidFill>
                <a:schemeClr val="tx1"/>
              </a:solidFill>
              <a:effectLst/>
              <a:latin typeface="+mn-ea"/>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zh-CN" altLang="en-US" sz="2400" dirty="0">
                <a:latin typeface="+mn-ea"/>
              </a:rPr>
              <a:t>用户怎样检查和更新他们的位置数据。</a:t>
            </a:r>
            <a:endParaRPr kumimoji="0" lang="zh-CN" altLang="en-US" sz="24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294153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5.4 </a:t>
            </a:r>
            <a:r>
              <a:rPr lang="zh-CN" altLang="en-US" dirty="0">
                <a:latin typeface="+mn-lt"/>
                <a:ea typeface="+mn-ea"/>
                <a:cs typeface="+mn-ea"/>
                <a:sym typeface="+mn-lt"/>
              </a:rPr>
              <a:t>使用</a:t>
            </a:r>
            <a:r>
              <a:rPr lang="en-US" altLang="zh-CN" dirty="0">
                <a:latin typeface="+mn-lt"/>
                <a:ea typeface="+mn-ea"/>
                <a:cs typeface="+mn-ea"/>
                <a:sym typeface="+mn-lt"/>
              </a:rPr>
              <a:t>HTML5 Geolocation API</a:t>
            </a:r>
            <a:endParaRPr lang="zh-CN" altLang="en-US" sz="3600" b="0" dirty="0">
              <a:latin typeface="+mn-lt"/>
              <a:ea typeface="+mn-ea"/>
              <a:cs typeface="+mn-ea"/>
              <a:sym typeface="+mn-lt"/>
            </a:endParaRPr>
          </a:p>
        </p:txBody>
      </p:sp>
      <p:sp>
        <p:nvSpPr>
          <p:cNvPr id="247811" name="Rectangle 3">
            <a:extLst>
              <a:ext uri="{FF2B5EF4-FFF2-40B4-BE49-F238E27FC236}">
                <a16:creationId xmlns:a16="http://schemas.microsoft.com/office/drawing/2014/main" id="{F5E1A31D-6FA6-4262-B3DD-73A47AB8C7A2}"/>
              </a:ext>
            </a:extLst>
          </p:cNvPr>
          <p:cNvSpPr>
            <a:spLocks noGrp="1" noChangeArrowheads="1"/>
          </p:cNvSpPr>
          <p:nvPr>
            <p:ph type="body" idx="1"/>
          </p:nvPr>
        </p:nvSpPr>
        <p:spPr bwMode="auto">
          <a:xfrm>
            <a:off x="395288" y="1916113"/>
            <a:ext cx="8062912"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dirty="0">
                <a:latin typeface="+mn-ea"/>
                <a:ea typeface="+mn-ea"/>
                <a:cs typeface="+mn-ea"/>
                <a:sym typeface="+mn-lt"/>
              </a:rPr>
              <a:t>浏览器支持性检查</a:t>
            </a:r>
            <a:endParaRPr lang="en-US" altLang="zh-CN" sz="3200" dirty="0">
              <a:latin typeface="+mn-ea"/>
              <a:ea typeface="+mn-ea"/>
              <a:cs typeface="+mn-ea"/>
              <a:sym typeface="+mn-lt"/>
            </a:endParaRPr>
          </a:p>
          <a:p>
            <a:pPr eaLnBrk="1" hangingPunct="1"/>
            <a:r>
              <a:rPr lang="zh-CN" altLang="en-US" sz="3200" dirty="0">
                <a:latin typeface="+mn-ea"/>
                <a:ea typeface="+mn-ea"/>
                <a:cs typeface="+mn-ea"/>
                <a:sym typeface="+mn-lt"/>
              </a:rPr>
              <a:t>位置请求</a:t>
            </a:r>
            <a:endParaRPr lang="en-US" altLang="zh-CN" sz="3200" dirty="0">
              <a:latin typeface="+mn-ea"/>
              <a:ea typeface="+mn-ea"/>
              <a:cs typeface="+mn-ea"/>
              <a:sym typeface="+mn-lt"/>
            </a:endParaRPr>
          </a:p>
          <a:p>
            <a:pPr eaLnBrk="1" hangingPunct="1">
              <a:buFont typeface="Wingdings" panose="05000000000000000000" pitchFamily="2" charset="2"/>
              <a:buNone/>
            </a:pPr>
            <a:r>
              <a:rPr lang="zh-CN" altLang="en-US" sz="2800" b="0" dirty="0">
                <a:ea typeface="+mn-ea"/>
                <a:cs typeface="+mn-ea"/>
                <a:sym typeface="+mn-lt"/>
              </a:rPr>
              <a:t>   </a:t>
            </a:r>
            <a:endParaRPr lang="zh-CN" altLang="en-US" sz="2400" dirty="0">
              <a:ea typeface="+mn-ea"/>
              <a:cs typeface="+mn-ea"/>
              <a:sym typeface="+mn-lt"/>
            </a:endParaRPr>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Tree>
    <p:extLst>
      <p:ext uri="{BB962C8B-B14F-4D97-AF65-F5344CB8AC3E}">
        <p14:creationId xmlns:p14="http://schemas.microsoft.com/office/powerpoint/2010/main" val="3896129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浏览器支持性检查</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815632" y="1471298"/>
            <a:ext cx="8001000" cy="918385"/>
          </a:xfrm>
        </p:spPr>
        <p:txBody>
          <a:bodyPr/>
          <a:lstStyle/>
          <a:p>
            <a:pPr marL="0" indent="457200">
              <a:lnSpc>
                <a:spcPts val="3300"/>
              </a:lnSpc>
              <a:buNone/>
            </a:pPr>
            <a:r>
              <a:rPr lang="zh-CN" altLang="en-US" sz="2400" b="0" dirty="0">
                <a:latin typeface="+mn-ea"/>
                <a:ea typeface="+mn-ea"/>
              </a:rPr>
              <a:t>作为开发人员，在调用</a:t>
            </a:r>
            <a:r>
              <a:rPr lang="en-US" altLang="zh-CN" sz="2400" b="0" dirty="0">
                <a:ea typeface="+mn-ea"/>
              </a:rPr>
              <a:t>HTML5 Geolocation</a:t>
            </a:r>
            <a:r>
              <a:rPr lang="zh-CN" altLang="en-US" sz="2400" b="0" dirty="0">
                <a:ea typeface="+mn-ea"/>
              </a:rPr>
              <a:t> </a:t>
            </a:r>
            <a:r>
              <a:rPr lang="en-US" altLang="zh-CN" sz="2400" b="0" dirty="0">
                <a:ea typeface="+mn-ea"/>
              </a:rPr>
              <a:t>API</a:t>
            </a:r>
            <a:r>
              <a:rPr lang="zh-CN" altLang="en-US" sz="2400" b="0" dirty="0">
                <a:latin typeface="+mn-ea"/>
                <a:ea typeface="+mn-ea"/>
              </a:rPr>
              <a:t>函数前，需要确保浏览器是否对其支持。可用代码进行检测：</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22</a:t>
            </a:fld>
            <a:endParaRPr lang="en-US" altLang="en-US"/>
          </a:p>
        </p:txBody>
      </p:sp>
      <p:pic>
        <p:nvPicPr>
          <p:cNvPr id="6" name="图片 5">
            <a:extLst>
              <a:ext uri="{FF2B5EF4-FFF2-40B4-BE49-F238E27FC236}">
                <a16:creationId xmlns:a16="http://schemas.microsoft.com/office/drawing/2014/main" id="{562858C2-5090-4723-BB2F-B67666B0FD0C}"/>
              </a:ext>
            </a:extLst>
          </p:cNvPr>
          <p:cNvPicPr>
            <a:picLocks noChangeAspect="1"/>
          </p:cNvPicPr>
          <p:nvPr/>
        </p:nvPicPr>
        <p:blipFill>
          <a:blip r:embed="rId2"/>
          <a:stretch>
            <a:fillRect/>
          </a:stretch>
        </p:blipFill>
        <p:spPr>
          <a:xfrm>
            <a:off x="506805" y="2311008"/>
            <a:ext cx="3998083" cy="4289817"/>
          </a:xfrm>
          <a:prstGeom prst="rect">
            <a:avLst/>
          </a:prstGeom>
        </p:spPr>
      </p:pic>
      <p:pic>
        <p:nvPicPr>
          <p:cNvPr id="7" name="图片 6">
            <a:extLst>
              <a:ext uri="{FF2B5EF4-FFF2-40B4-BE49-F238E27FC236}">
                <a16:creationId xmlns:a16="http://schemas.microsoft.com/office/drawing/2014/main" id="{7F8A42BD-DF4F-4A02-B0E5-7070938072B4}"/>
              </a:ext>
            </a:extLst>
          </p:cNvPr>
          <p:cNvPicPr>
            <a:picLocks noChangeAspect="1"/>
          </p:cNvPicPr>
          <p:nvPr/>
        </p:nvPicPr>
        <p:blipFill>
          <a:blip r:embed="rId3"/>
          <a:stretch>
            <a:fillRect/>
          </a:stretch>
        </p:blipFill>
        <p:spPr>
          <a:xfrm>
            <a:off x="4742978" y="3313390"/>
            <a:ext cx="4247619" cy="1219048"/>
          </a:xfrm>
          <a:prstGeom prst="rect">
            <a:avLst/>
          </a:prstGeom>
        </p:spPr>
      </p:pic>
      <p:sp>
        <p:nvSpPr>
          <p:cNvPr id="10" name="内容占位符 2">
            <a:extLst>
              <a:ext uri="{FF2B5EF4-FFF2-40B4-BE49-F238E27FC236}">
                <a16:creationId xmlns:a16="http://schemas.microsoft.com/office/drawing/2014/main" id="{AF365FD2-89CB-468D-A8DA-B14B0DC8306D}"/>
              </a:ext>
            </a:extLst>
          </p:cNvPr>
          <p:cNvSpPr txBox="1">
            <a:spLocks/>
          </p:cNvSpPr>
          <p:nvPr/>
        </p:nvSpPr>
        <p:spPr>
          <a:xfrm>
            <a:off x="4612395" y="2726559"/>
            <a:ext cx="1971411" cy="54469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Font typeface="Wingdings" panose="05000000000000000000" pitchFamily="2" charset="2"/>
              <a:buNone/>
            </a:pPr>
            <a:r>
              <a:rPr lang="zh-CN" altLang="en-US" sz="2400" b="0" kern="0" dirty="0">
                <a:latin typeface="+mn-ea"/>
                <a:ea typeface="+mn-ea"/>
              </a:rPr>
              <a:t>显示结果：</a:t>
            </a:r>
          </a:p>
        </p:txBody>
      </p:sp>
      <p:sp>
        <p:nvSpPr>
          <p:cNvPr id="11" name="文本框 10">
            <a:extLst>
              <a:ext uri="{FF2B5EF4-FFF2-40B4-BE49-F238E27FC236}">
                <a16:creationId xmlns:a16="http://schemas.microsoft.com/office/drawing/2014/main" id="{9B80E065-E90D-4035-BE17-8B62CBC292B7}"/>
              </a:ext>
            </a:extLst>
          </p:cNvPr>
          <p:cNvSpPr txBox="1"/>
          <p:nvPr/>
        </p:nvSpPr>
        <p:spPr>
          <a:xfrm>
            <a:off x="5003353" y="4964880"/>
            <a:ext cx="3726867" cy="1200329"/>
          </a:xfrm>
          <a:prstGeom prst="rect">
            <a:avLst/>
          </a:prstGeom>
          <a:noFill/>
          <a:ln>
            <a:solidFill>
              <a:schemeClr val="bg2">
                <a:lumMod val="75000"/>
              </a:schemeClr>
            </a:solidFill>
          </a:ln>
        </p:spPr>
        <p:txBody>
          <a:bodyPr wrap="square" rtlCol="0">
            <a:spAutoFit/>
          </a:bodyPr>
          <a:lstStyle/>
          <a:p>
            <a:pPr indent="457200"/>
            <a:r>
              <a:rPr lang="en-US" altLang="zh-CN" sz="2400" dirty="0" err="1">
                <a:solidFill>
                  <a:srgbClr val="FF0000"/>
                </a:solidFill>
              </a:rPr>
              <a:t>ps</a:t>
            </a:r>
            <a:r>
              <a:rPr lang="en-US" altLang="zh-CN" sz="2400" dirty="0"/>
              <a:t>:</a:t>
            </a:r>
            <a:r>
              <a:rPr lang="zh-CN" altLang="en-US" sz="2400" dirty="0">
                <a:latin typeface="+mn-ea"/>
              </a:rPr>
              <a:t>如果显示浏览器不支持，请升级浏览器或下载主流最新版本浏览器</a:t>
            </a:r>
            <a:r>
              <a:rPr lang="zh-CN" altLang="en-US" sz="2400" dirty="0"/>
              <a:t>！</a:t>
            </a:r>
          </a:p>
        </p:txBody>
      </p:sp>
    </p:spTree>
    <p:extLst>
      <p:ext uri="{BB962C8B-B14F-4D97-AF65-F5344CB8AC3E}">
        <p14:creationId xmlns:p14="http://schemas.microsoft.com/office/powerpoint/2010/main" val="237018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74675" y="2013572"/>
            <a:ext cx="8001000" cy="3171076"/>
          </a:xfrm>
        </p:spPr>
        <p:txBody>
          <a:bodyPr/>
          <a:lstStyle/>
          <a:p>
            <a:pPr marL="0" indent="457200">
              <a:lnSpc>
                <a:spcPts val="3300"/>
              </a:lnSpc>
              <a:buNone/>
            </a:pPr>
            <a:r>
              <a:rPr lang="zh-CN" altLang="en-US" sz="2400" b="0" dirty="0">
                <a:latin typeface="+mn-ea"/>
                <a:ea typeface="+mn-ea"/>
              </a:rPr>
              <a:t>主要包括两种类型：</a:t>
            </a:r>
            <a:endParaRPr lang="en-US" altLang="zh-CN" sz="2400" b="0" dirty="0">
              <a:latin typeface="+mn-ea"/>
              <a:ea typeface="+mn-ea"/>
            </a:endParaRPr>
          </a:p>
          <a:p>
            <a:pPr lvl="2">
              <a:lnSpc>
                <a:spcPts val="3300"/>
              </a:lnSpc>
              <a:buClr>
                <a:schemeClr val="tx1">
                  <a:lumMod val="85000"/>
                  <a:lumOff val="15000"/>
                </a:schemeClr>
              </a:buClr>
              <a:buFont typeface="Wingdings" panose="05000000000000000000" pitchFamily="2" charset="2"/>
              <a:buChar char="Ø"/>
            </a:pPr>
            <a:r>
              <a:rPr lang="zh-CN" altLang="en-US" sz="2400" b="0" dirty="0">
                <a:latin typeface="+mn-ea"/>
                <a:ea typeface="+mn-ea"/>
              </a:rPr>
              <a:t>单次定位请求；</a:t>
            </a:r>
            <a:endParaRPr lang="en-US" altLang="zh-CN" sz="2400" b="0" dirty="0">
              <a:latin typeface="+mn-ea"/>
              <a:ea typeface="+mn-ea"/>
            </a:endParaRPr>
          </a:p>
          <a:p>
            <a:pPr marL="1306513" lvl="3" indent="0">
              <a:lnSpc>
                <a:spcPts val="3300"/>
              </a:lnSpc>
              <a:buClr>
                <a:schemeClr val="tx1">
                  <a:lumMod val="85000"/>
                  <a:lumOff val="15000"/>
                </a:schemeClr>
              </a:buClr>
              <a:buNone/>
            </a:pPr>
            <a:r>
              <a:rPr lang="en-US" altLang="zh-CN" sz="2400" b="0" dirty="0">
                <a:latin typeface="+mn-ea"/>
                <a:ea typeface="+mn-ea"/>
              </a:rPr>
              <a:t>	</a:t>
            </a:r>
            <a:r>
              <a:rPr lang="zh-CN" altLang="en-US" sz="2400" b="0" dirty="0">
                <a:latin typeface="+mn-ea"/>
                <a:ea typeface="+mn-ea"/>
              </a:rPr>
              <a:t>应用场景：附近商家定位等。</a:t>
            </a:r>
            <a:endParaRPr lang="en-US" altLang="zh-CN" sz="2400" b="0" dirty="0">
              <a:latin typeface="+mn-ea"/>
              <a:ea typeface="+mn-ea"/>
            </a:endParaRPr>
          </a:p>
          <a:p>
            <a:pPr lvl="2">
              <a:lnSpc>
                <a:spcPts val="3300"/>
              </a:lnSpc>
              <a:buClr>
                <a:schemeClr val="tx1">
                  <a:lumMod val="85000"/>
                  <a:lumOff val="15000"/>
                </a:schemeClr>
              </a:buClr>
              <a:buFont typeface="Wingdings" panose="05000000000000000000" pitchFamily="2" charset="2"/>
              <a:buChar char="Ø"/>
            </a:pPr>
            <a:r>
              <a:rPr lang="zh-CN" altLang="en-US" sz="2400" b="0" dirty="0">
                <a:latin typeface="+mn-ea"/>
                <a:ea typeface="+mn-ea"/>
              </a:rPr>
              <a:t>重复性的位置更新请求。</a:t>
            </a:r>
            <a:endParaRPr lang="en-US" altLang="zh-CN" sz="2400" b="0" dirty="0">
              <a:latin typeface="+mn-ea"/>
              <a:ea typeface="+mn-ea"/>
            </a:endParaRPr>
          </a:p>
          <a:p>
            <a:pPr marL="1306513" lvl="3" indent="0">
              <a:lnSpc>
                <a:spcPts val="3300"/>
              </a:lnSpc>
              <a:buClr>
                <a:schemeClr val="tx1">
                  <a:lumMod val="85000"/>
                  <a:lumOff val="15000"/>
                </a:schemeClr>
              </a:buClr>
              <a:buNone/>
            </a:pPr>
            <a:r>
              <a:rPr lang="en-US" altLang="zh-CN" sz="2400" b="0" dirty="0">
                <a:latin typeface="+mn-ea"/>
                <a:ea typeface="+mn-ea"/>
              </a:rPr>
              <a:t>	</a:t>
            </a:r>
            <a:r>
              <a:rPr lang="zh-CN" altLang="en-US" sz="2400" b="0" dirty="0">
                <a:latin typeface="+mn-ea"/>
                <a:ea typeface="+mn-ea"/>
              </a:rPr>
              <a:t>应用场景：计算行走路程、</a:t>
            </a:r>
            <a:r>
              <a:rPr lang="en-US" altLang="zh-CN" sz="2400" b="0" dirty="0">
                <a:latin typeface="+mn-ea"/>
                <a:ea typeface="+mn-ea"/>
              </a:rPr>
              <a:t>GPS</a:t>
            </a:r>
            <a:r>
              <a:rPr lang="zh-CN" altLang="en-US" sz="2400" b="0" dirty="0">
                <a:latin typeface="+mn-ea"/>
                <a:ea typeface="+mn-ea"/>
              </a:rPr>
              <a:t>导航等。</a:t>
            </a:r>
            <a:endParaRPr lang="en-US" altLang="zh-CN" sz="2400" b="0" dirty="0">
              <a:latin typeface="+mn-ea"/>
              <a:ea typeface="+mn-ea"/>
            </a:endParaRPr>
          </a:p>
          <a:p>
            <a:pPr marL="0" indent="457200">
              <a:lnSpc>
                <a:spcPts val="3300"/>
              </a:lnSpc>
              <a:buNone/>
            </a:pP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23</a:t>
            </a:fld>
            <a:endParaRPr lang="en-US" altLang="en-US"/>
          </a:p>
        </p:txBody>
      </p:sp>
    </p:spTree>
    <p:extLst>
      <p:ext uri="{BB962C8B-B14F-4D97-AF65-F5344CB8AC3E}">
        <p14:creationId xmlns:p14="http://schemas.microsoft.com/office/powerpoint/2010/main" val="3075221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27110" y="1730907"/>
            <a:ext cx="8001000" cy="537604"/>
          </a:xfrm>
        </p:spPr>
        <p:txBody>
          <a:bodyPr/>
          <a:lstStyle/>
          <a:p>
            <a:pPr>
              <a:lnSpc>
                <a:spcPts val="3300"/>
              </a:lnSpc>
              <a:buClr>
                <a:schemeClr val="tx1"/>
              </a:buClr>
              <a:buFont typeface="Wingdings" panose="05000000000000000000" pitchFamily="2" charset="2"/>
              <a:buChar char="Ø"/>
            </a:pPr>
            <a:r>
              <a:rPr lang="zh-CN" altLang="en-US" sz="2400" b="0" dirty="0">
                <a:latin typeface="+mn-ea"/>
                <a:ea typeface="+mn-ea"/>
              </a:rPr>
              <a:t>单次定位请求：</a:t>
            </a:r>
            <a:endParaRPr lang="en-US" altLang="zh-CN" sz="2400" b="0" dirty="0">
              <a:latin typeface="+mn-ea"/>
              <a:ea typeface="+mn-ea"/>
            </a:endParaRPr>
          </a:p>
          <a:p>
            <a:pPr marL="0" indent="0">
              <a:lnSpc>
                <a:spcPts val="3300"/>
              </a:lnSpc>
              <a:buClr>
                <a:schemeClr val="tx1"/>
              </a:buClr>
              <a:buNone/>
            </a:pP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24</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642831" y="4465885"/>
            <a:ext cx="8001000" cy="185596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kern="0" dirty="0">
                <a:latin typeface="+mn-ea"/>
                <a:ea typeface="+mn-ea"/>
              </a:rPr>
              <a:t>这个函数由</a:t>
            </a:r>
            <a:r>
              <a:rPr lang="en-US" altLang="zh-CN" sz="2400" b="0" kern="0" dirty="0" err="1">
                <a:ea typeface="+mn-ea"/>
              </a:rPr>
              <a:t>navigation</a:t>
            </a:r>
            <a:r>
              <a:rPr lang="en-US" altLang="zh-CN" sz="2400" b="0" kern="0" dirty="0" err="1">
                <a:latin typeface="+mn-ea"/>
                <a:ea typeface="+mn-ea"/>
              </a:rPr>
              <a:t>.</a:t>
            </a:r>
            <a:r>
              <a:rPr lang="en-US" altLang="zh-CN" sz="2400" b="0" kern="0" dirty="0" err="1">
                <a:ea typeface="+mn-ea"/>
              </a:rPr>
              <a:t>geolocation</a:t>
            </a:r>
            <a:r>
              <a:rPr lang="zh-CN" altLang="en-US" sz="2400" b="0" kern="0" dirty="0">
                <a:latin typeface="+mn-ea"/>
                <a:ea typeface="+mn-ea"/>
              </a:rPr>
              <a:t>对象调用，在脚本中需要先取得此对象。如前所述，应该确保一个合适的后备函数，用来应对浏览器不支持的情况。这个函数接受一个必选参数和两个可选参数。</a:t>
            </a:r>
            <a:endParaRPr lang="en-US" altLang="zh-CN" sz="2400" b="0" kern="0" dirty="0">
              <a:latin typeface="+mn-ea"/>
              <a:ea typeface="+mn-ea"/>
            </a:endParaRPr>
          </a:p>
          <a:p>
            <a:pPr marL="0" indent="0">
              <a:lnSpc>
                <a:spcPts val="3300"/>
              </a:lnSpc>
              <a:buClr>
                <a:schemeClr val="tx1"/>
              </a:buClr>
              <a:buNone/>
            </a:pPr>
            <a:endParaRPr lang="en-US" altLang="zh-CN" sz="2400" b="0" kern="0" dirty="0">
              <a:latin typeface="+mn-ea"/>
              <a:ea typeface="+mn-ea"/>
            </a:endParaRPr>
          </a:p>
          <a:p>
            <a:pPr marL="0" indent="0">
              <a:lnSpc>
                <a:spcPts val="3300"/>
              </a:lnSpc>
              <a:buClr>
                <a:schemeClr val="tx1"/>
              </a:buClr>
              <a:buFont typeface="Wingdings" panose="05000000000000000000" pitchFamily="2" charset="2"/>
              <a:buNone/>
            </a:pPr>
            <a:endParaRPr lang="zh-CN" altLang="en-US" sz="2400" b="0" kern="0" dirty="0">
              <a:latin typeface="+mn-ea"/>
              <a:ea typeface="+mn-ea"/>
            </a:endParaRPr>
          </a:p>
        </p:txBody>
      </p:sp>
      <p:pic>
        <p:nvPicPr>
          <p:cNvPr id="11" name="图片 10">
            <a:extLst>
              <a:ext uri="{FF2B5EF4-FFF2-40B4-BE49-F238E27FC236}">
                <a16:creationId xmlns:a16="http://schemas.microsoft.com/office/drawing/2014/main" id="{AA6E2E16-EAA5-4E0D-8F4E-45FEC9D9EB74}"/>
              </a:ext>
            </a:extLst>
          </p:cNvPr>
          <p:cNvPicPr>
            <a:picLocks noChangeAspect="1"/>
          </p:cNvPicPr>
          <p:nvPr/>
        </p:nvPicPr>
        <p:blipFill>
          <a:blip r:embed="rId2"/>
          <a:stretch>
            <a:fillRect/>
          </a:stretch>
        </p:blipFill>
        <p:spPr>
          <a:xfrm>
            <a:off x="84790" y="2447158"/>
            <a:ext cx="9028303" cy="1051648"/>
          </a:xfrm>
          <a:prstGeom prst="rect">
            <a:avLst/>
          </a:prstGeom>
        </p:spPr>
      </p:pic>
      <p:sp>
        <p:nvSpPr>
          <p:cNvPr id="13" name="矩形 12">
            <a:extLst>
              <a:ext uri="{FF2B5EF4-FFF2-40B4-BE49-F238E27FC236}">
                <a16:creationId xmlns:a16="http://schemas.microsoft.com/office/drawing/2014/main" id="{63CD96A9-926C-43BA-BBF5-E7D99CF0C901}"/>
              </a:ext>
            </a:extLst>
          </p:cNvPr>
          <p:cNvSpPr/>
          <p:nvPr/>
        </p:nvSpPr>
        <p:spPr bwMode="auto">
          <a:xfrm>
            <a:off x="6530146" y="2542831"/>
            <a:ext cx="2267712" cy="274320"/>
          </a:xfrm>
          <a:prstGeom prst="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4" name="矩形 13">
            <a:extLst>
              <a:ext uri="{FF2B5EF4-FFF2-40B4-BE49-F238E27FC236}">
                <a16:creationId xmlns:a16="http://schemas.microsoft.com/office/drawing/2014/main" id="{C1D12B0D-EEB5-4F8F-9F54-EA1D7EA0E60A}"/>
              </a:ext>
            </a:extLst>
          </p:cNvPr>
          <p:cNvSpPr/>
          <p:nvPr/>
        </p:nvSpPr>
        <p:spPr bwMode="auto">
          <a:xfrm>
            <a:off x="6925256" y="2865323"/>
            <a:ext cx="1945753" cy="274320"/>
          </a:xfrm>
          <a:prstGeom prst="rect">
            <a:avLst/>
          </a:prstGeom>
          <a:noFill/>
          <a:ln w="28575"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15" name="矩形 14">
            <a:extLst>
              <a:ext uri="{FF2B5EF4-FFF2-40B4-BE49-F238E27FC236}">
                <a16:creationId xmlns:a16="http://schemas.microsoft.com/office/drawing/2014/main" id="{0F8F7208-DE9F-47C7-AAAE-D193211E625F}"/>
              </a:ext>
            </a:extLst>
          </p:cNvPr>
          <p:cNvSpPr/>
          <p:nvPr/>
        </p:nvSpPr>
        <p:spPr bwMode="auto">
          <a:xfrm>
            <a:off x="6153210" y="3186528"/>
            <a:ext cx="1062736" cy="274320"/>
          </a:xfrm>
          <a:prstGeom prst="rect">
            <a:avLst/>
          </a:prstGeom>
          <a:noFill/>
          <a:ln w="28575" cap="flat" cmpd="sng" algn="ctr">
            <a:solidFill>
              <a:srgbClr val="FFC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cxnSp>
        <p:nvCxnSpPr>
          <p:cNvPr id="17" name="直接连接符 16">
            <a:extLst>
              <a:ext uri="{FF2B5EF4-FFF2-40B4-BE49-F238E27FC236}">
                <a16:creationId xmlns:a16="http://schemas.microsoft.com/office/drawing/2014/main" id="{755133EA-C64C-4460-AB40-C83F4C149FD9}"/>
              </a:ext>
            </a:extLst>
          </p:cNvPr>
          <p:cNvCxnSpPr>
            <a:cxnSpLocks/>
          </p:cNvCxnSpPr>
          <p:nvPr/>
        </p:nvCxnSpPr>
        <p:spPr bwMode="auto">
          <a:xfrm>
            <a:off x="328482" y="3990631"/>
            <a:ext cx="322072" cy="0"/>
          </a:xfrm>
          <a:prstGeom prst="line">
            <a:avLst/>
          </a:prstGeom>
          <a:ln w="76200">
            <a:solidFill>
              <a:srgbClr val="FF0000"/>
            </a:solidFill>
            <a:headEnd type="none" w="sm" len="sm"/>
            <a:tailEnd type="none" w="sm" len="sm"/>
          </a:ln>
        </p:spPr>
        <p:style>
          <a:lnRef idx="3">
            <a:schemeClr val="accent2"/>
          </a:lnRef>
          <a:fillRef idx="0">
            <a:schemeClr val="accent2"/>
          </a:fillRef>
          <a:effectRef idx="2">
            <a:schemeClr val="accent2"/>
          </a:effectRef>
          <a:fontRef idx="minor">
            <a:schemeClr val="tx1"/>
          </a:fontRef>
        </p:style>
      </p:cxnSp>
      <p:cxnSp>
        <p:nvCxnSpPr>
          <p:cNvPr id="18" name="直接连接符 17">
            <a:extLst>
              <a:ext uri="{FF2B5EF4-FFF2-40B4-BE49-F238E27FC236}">
                <a16:creationId xmlns:a16="http://schemas.microsoft.com/office/drawing/2014/main" id="{81ECAB19-D29B-4445-BCBD-BDCD5B193751}"/>
              </a:ext>
            </a:extLst>
          </p:cNvPr>
          <p:cNvCxnSpPr>
            <a:cxnSpLocks/>
          </p:cNvCxnSpPr>
          <p:nvPr/>
        </p:nvCxnSpPr>
        <p:spPr bwMode="auto">
          <a:xfrm>
            <a:off x="6646923" y="4014589"/>
            <a:ext cx="310833" cy="0"/>
          </a:xfrm>
          <a:prstGeom prst="line">
            <a:avLst/>
          </a:prstGeom>
          <a:ln w="76200">
            <a:solidFill>
              <a:srgbClr val="FFC000"/>
            </a:solidFill>
            <a:headEnd type="none" w="sm" len="sm"/>
            <a:tailEnd type="none" w="sm" len="sm"/>
          </a:ln>
        </p:spPr>
        <p:style>
          <a:lnRef idx="3">
            <a:schemeClr val="accent2"/>
          </a:lnRef>
          <a:fillRef idx="0">
            <a:schemeClr val="accent2"/>
          </a:fillRef>
          <a:effectRef idx="2">
            <a:schemeClr val="accent2"/>
          </a:effectRef>
          <a:fontRef idx="minor">
            <a:schemeClr val="tx1"/>
          </a:fontRef>
        </p:style>
      </p:cxnSp>
      <p:cxnSp>
        <p:nvCxnSpPr>
          <p:cNvPr id="19" name="直接连接符 18">
            <a:extLst>
              <a:ext uri="{FF2B5EF4-FFF2-40B4-BE49-F238E27FC236}">
                <a16:creationId xmlns:a16="http://schemas.microsoft.com/office/drawing/2014/main" id="{9B5E600D-CA00-4935-84A2-2C9194E7307F}"/>
              </a:ext>
            </a:extLst>
          </p:cNvPr>
          <p:cNvCxnSpPr>
            <a:cxnSpLocks/>
          </p:cNvCxnSpPr>
          <p:nvPr/>
        </p:nvCxnSpPr>
        <p:spPr bwMode="auto">
          <a:xfrm>
            <a:off x="3236274" y="4027281"/>
            <a:ext cx="276352" cy="0"/>
          </a:xfrm>
          <a:prstGeom prst="line">
            <a:avLst/>
          </a:prstGeom>
          <a:ln w="76200">
            <a:solidFill>
              <a:srgbClr val="00B050"/>
            </a:solidFill>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20" name="文本框 19">
            <a:extLst>
              <a:ext uri="{FF2B5EF4-FFF2-40B4-BE49-F238E27FC236}">
                <a16:creationId xmlns:a16="http://schemas.microsoft.com/office/drawing/2014/main" id="{82E048AD-5E4A-42C8-A16F-FB154890D687}"/>
              </a:ext>
            </a:extLst>
          </p:cNvPr>
          <p:cNvSpPr txBox="1"/>
          <p:nvPr/>
        </p:nvSpPr>
        <p:spPr>
          <a:xfrm>
            <a:off x="679848" y="3756003"/>
            <a:ext cx="2116285" cy="461665"/>
          </a:xfrm>
          <a:prstGeom prst="rect">
            <a:avLst/>
          </a:prstGeom>
          <a:noFill/>
        </p:spPr>
        <p:txBody>
          <a:bodyPr wrap="none" rtlCol="0">
            <a:spAutoFit/>
          </a:bodyPr>
          <a:lstStyle/>
          <a:p>
            <a:r>
              <a:rPr lang="en-US" altLang="zh-CN" sz="2400" dirty="0"/>
              <a:t>:</a:t>
            </a:r>
            <a:r>
              <a:rPr lang="zh-CN" altLang="en-US" sz="2400" dirty="0"/>
              <a:t>定位成功参数</a:t>
            </a:r>
          </a:p>
        </p:txBody>
      </p:sp>
      <p:sp>
        <p:nvSpPr>
          <p:cNvPr id="21" name="文本框 20">
            <a:extLst>
              <a:ext uri="{FF2B5EF4-FFF2-40B4-BE49-F238E27FC236}">
                <a16:creationId xmlns:a16="http://schemas.microsoft.com/office/drawing/2014/main" id="{7EF0C6D4-4E9D-4BA2-9EC1-0734448C0659}"/>
              </a:ext>
            </a:extLst>
          </p:cNvPr>
          <p:cNvSpPr txBox="1"/>
          <p:nvPr/>
        </p:nvSpPr>
        <p:spPr>
          <a:xfrm>
            <a:off x="3476926" y="3783756"/>
            <a:ext cx="2731838" cy="461665"/>
          </a:xfrm>
          <a:prstGeom prst="rect">
            <a:avLst/>
          </a:prstGeom>
          <a:noFill/>
        </p:spPr>
        <p:txBody>
          <a:bodyPr wrap="none" rtlCol="0">
            <a:spAutoFit/>
          </a:bodyPr>
          <a:lstStyle/>
          <a:p>
            <a:r>
              <a:rPr lang="en-US" altLang="zh-CN" sz="2400" dirty="0"/>
              <a:t>:</a:t>
            </a:r>
            <a:r>
              <a:rPr lang="zh-CN" altLang="en-US" sz="2400" dirty="0"/>
              <a:t>定位出错回调参数</a:t>
            </a:r>
          </a:p>
        </p:txBody>
      </p:sp>
      <p:sp>
        <p:nvSpPr>
          <p:cNvPr id="22" name="文本框 21">
            <a:extLst>
              <a:ext uri="{FF2B5EF4-FFF2-40B4-BE49-F238E27FC236}">
                <a16:creationId xmlns:a16="http://schemas.microsoft.com/office/drawing/2014/main" id="{AD4CCE51-620A-410D-807D-862577F65D53}"/>
              </a:ext>
            </a:extLst>
          </p:cNvPr>
          <p:cNvSpPr txBox="1"/>
          <p:nvPr/>
        </p:nvSpPr>
        <p:spPr>
          <a:xfrm>
            <a:off x="6925257" y="3783756"/>
            <a:ext cx="1500732" cy="461665"/>
          </a:xfrm>
          <a:prstGeom prst="rect">
            <a:avLst/>
          </a:prstGeom>
          <a:noFill/>
        </p:spPr>
        <p:txBody>
          <a:bodyPr wrap="none" rtlCol="0">
            <a:spAutoFit/>
          </a:bodyPr>
          <a:lstStyle/>
          <a:p>
            <a:r>
              <a:rPr lang="en-US" altLang="zh-CN" sz="2400" dirty="0"/>
              <a:t>:</a:t>
            </a:r>
            <a:r>
              <a:rPr lang="zh-CN" altLang="en-US" sz="2400" dirty="0"/>
              <a:t>其他操作</a:t>
            </a:r>
          </a:p>
        </p:txBody>
      </p:sp>
      <p:sp>
        <p:nvSpPr>
          <p:cNvPr id="16" name="标题 1">
            <a:extLst>
              <a:ext uri="{FF2B5EF4-FFF2-40B4-BE49-F238E27FC236}">
                <a16:creationId xmlns:a16="http://schemas.microsoft.com/office/drawing/2014/main" id="{F83E8B35-075A-4986-96C6-9E7FD975C6BB}"/>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600953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693793" y="1602702"/>
            <a:ext cx="3079217" cy="452874"/>
          </a:xfrm>
        </p:spPr>
        <p:txBody>
          <a:bodyPr/>
          <a:lstStyle/>
          <a:p>
            <a:pPr marL="0" indent="0">
              <a:lnSpc>
                <a:spcPts val="3300"/>
              </a:lnSpc>
              <a:buClr>
                <a:schemeClr val="tx1"/>
              </a:buClr>
              <a:buNone/>
            </a:pPr>
            <a:r>
              <a:rPr lang="en-US" altLang="zh-CN" sz="2400" b="0" dirty="0" err="1">
                <a:ea typeface="+mn-ea"/>
              </a:rPr>
              <a:t>successCallback</a:t>
            </a:r>
            <a:r>
              <a:rPr lang="en-US" altLang="zh-CN" sz="2400" b="0" dirty="0">
                <a:latin typeface="+mn-ea"/>
                <a:ea typeface="+mn-ea"/>
              </a:rPr>
              <a:t>:</a:t>
            </a: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25</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568325" y="2055576"/>
            <a:ext cx="8001000" cy="213973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kern="0" dirty="0">
                <a:latin typeface="+mn-ea"/>
                <a:ea typeface="+mn-ea"/>
              </a:rPr>
              <a:t>表示调用</a:t>
            </a:r>
            <a:r>
              <a:rPr lang="en-US" altLang="zh-CN" sz="2400" b="0" kern="0" dirty="0" err="1">
                <a:ea typeface="+mn-ea"/>
              </a:rPr>
              <a:t>getCurrentPosition</a:t>
            </a:r>
            <a:r>
              <a:rPr lang="zh-CN" altLang="en-US" sz="2400" b="0" kern="0" dirty="0">
                <a:latin typeface="+mn-ea"/>
                <a:ea typeface="+mn-ea"/>
              </a:rPr>
              <a:t>函数成功以后的回调函数，该函数带有一个参数，对象字面量格式，表示获取到的用户位置数据。该对象包含两个属性 </a:t>
            </a:r>
            <a:r>
              <a:rPr lang="en-US" altLang="zh-CN" sz="2400" b="0" kern="0" dirty="0" err="1">
                <a:solidFill>
                  <a:srgbClr val="FF0000"/>
                </a:solidFill>
                <a:ea typeface="+mn-ea"/>
              </a:rPr>
              <a:t>coords</a:t>
            </a:r>
            <a:r>
              <a:rPr lang="en-US" altLang="zh-CN" sz="2400" b="0" kern="0" dirty="0">
                <a:solidFill>
                  <a:srgbClr val="FF0000"/>
                </a:solidFill>
                <a:latin typeface="+mn-ea"/>
                <a:ea typeface="+mn-ea"/>
              </a:rPr>
              <a:t> </a:t>
            </a:r>
            <a:r>
              <a:rPr lang="zh-CN" altLang="en-US" sz="2400" b="0" kern="0" dirty="0">
                <a:latin typeface="+mn-ea"/>
                <a:ea typeface="+mn-ea"/>
              </a:rPr>
              <a:t>和 </a:t>
            </a:r>
            <a:r>
              <a:rPr lang="en-US" altLang="zh-CN" sz="2400" b="0" kern="0" dirty="0">
                <a:ea typeface="+mn-ea"/>
              </a:rPr>
              <a:t>timestamp</a:t>
            </a:r>
            <a:r>
              <a:rPr lang="en-US" altLang="zh-CN" sz="2400" b="0" kern="0" dirty="0">
                <a:latin typeface="+mn-ea"/>
                <a:ea typeface="+mn-ea"/>
              </a:rPr>
              <a:t>(</a:t>
            </a:r>
            <a:r>
              <a:rPr lang="zh-CN" altLang="en-US" sz="2400" b="0" kern="0" dirty="0">
                <a:latin typeface="+mn-ea"/>
                <a:ea typeface="+mn-ea"/>
              </a:rPr>
              <a:t>在实际应用中不常见</a:t>
            </a:r>
            <a:r>
              <a:rPr lang="en-US" altLang="zh-CN" sz="2400" b="0" kern="0" dirty="0">
                <a:latin typeface="+mn-ea"/>
                <a:ea typeface="+mn-ea"/>
              </a:rPr>
              <a:t>)</a:t>
            </a:r>
            <a:r>
              <a:rPr lang="zh-CN" altLang="en-US" sz="2400" b="0" kern="0" dirty="0">
                <a:latin typeface="+mn-ea"/>
                <a:ea typeface="+mn-ea"/>
              </a:rPr>
              <a:t>。其中 </a:t>
            </a:r>
            <a:r>
              <a:rPr lang="en-US" altLang="zh-CN" sz="2400" b="0" kern="0" dirty="0" err="1">
                <a:ea typeface="+mn-ea"/>
              </a:rPr>
              <a:t>coords</a:t>
            </a:r>
            <a:r>
              <a:rPr lang="en-US" altLang="zh-CN" sz="2400" b="0" kern="0" dirty="0">
                <a:latin typeface="+mn-ea"/>
                <a:ea typeface="+mn-ea"/>
              </a:rPr>
              <a:t> </a:t>
            </a:r>
            <a:r>
              <a:rPr lang="zh-CN" altLang="en-US" sz="2400" b="0" kern="0" dirty="0">
                <a:latin typeface="+mn-ea"/>
                <a:ea typeface="+mn-ea"/>
              </a:rPr>
              <a:t>属性包含以下</a:t>
            </a:r>
            <a:r>
              <a:rPr lang="en-US" altLang="zh-CN" sz="2400" b="0" kern="0" dirty="0">
                <a:ea typeface="+mn-ea"/>
              </a:rPr>
              <a:t>6</a:t>
            </a:r>
            <a:r>
              <a:rPr lang="zh-CN" altLang="en-US" sz="2400" b="0" kern="0" dirty="0">
                <a:latin typeface="+mn-ea"/>
                <a:ea typeface="+mn-ea"/>
              </a:rPr>
              <a:t>个值：</a:t>
            </a:r>
          </a:p>
        </p:txBody>
      </p:sp>
      <p:graphicFrame>
        <p:nvGraphicFramePr>
          <p:cNvPr id="7" name="表格 6">
            <a:extLst>
              <a:ext uri="{FF2B5EF4-FFF2-40B4-BE49-F238E27FC236}">
                <a16:creationId xmlns:a16="http://schemas.microsoft.com/office/drawing/2014/main" id="{B38708F3-49C8-41AC-B638-0F3BA8E9A991}"/>
              </a:ext>
            </a:extLst>
          </p:cNvPr>
          <p:cNvGraphicFramePr>
            <a:graphicFrameLocks noGrp="1"/>
          </p:cNvGraphicFramePr>
          <p:nvPr>
            <p:extLst>
              <p:ext uri="{D42A27DB-BD31-4B8C-83A1-F6EECF244321}">
                <p14:modId xmlns:p14="http://schemas.microsoft.com/office/powerpoint/2010/main" val="3485459505"/>
              </p:ext>
            </p:extLst>
          </p:nvPr>
        </p:nvGraphicFramePr>
        <p:xfrm>
          <a:off x="1373060" y="4580194"/>
          <a:ext cx="6397879" cy="1963364"/>
        </p:xfrm>
        <a:graphic>
          <a:graphicData uri="http://schemas.openxmlformats.org/drawingml/2006/table">
            <a:tbl>
              <a:tblPr firstRow="1" bandRow="1">
                <a:tableStyleId>{5C22544A-7EE6-4342-B048-85BDC9FD1C3A}</a:tableStyleId>
              </a:tblPr>
              <a:tblGrid>
                <a:gridCol w="1599470">
                  <a:extLst>
                    <a:ext uri="{9D8B030D-6E8A-4147-A177-3AD203B41FA5}">
                      <a16:colId xmlns:a16="http://schemas.microsoft.com/office/drawing/2014/main" val="2983153994"/>
                    </a:ext>
                  </a:extLst>
                </a:gridCol>
                <a:gridCol w="1593205">
                  <a:extLst>
                    <a:ext uri="{9D8B030D-6E8A-4147-A177-3AD203B41FA5}">
                      <a16:colId xmlns:a16="http://schemas.microsoft.com/office/drawing/2014/main" val="1732083830"/>
                    </a:ext>
                  </a:extLst>
                </a:gridCol>
                <a:gridCol w="1605734">
                  <a:extLst>
                    <a:ext uri="{9D8B030D-6E8A-4147-A177-3AD203B41FA5}">
                      <a16:colId xmlns:a16="http://schemas.microsoft.com/office/drawing/2014/main" val="1683626964"/>
                    </a:ext>
                  </a:extLst>
                </a:gridCol>
                <a:gridCol w="1599470">
                  <a:extLst>
                    <a:ext uri="{9D8B030D-6E8A-4147-A177-3AD203B41FA5}">
                      <a16:colId xmlns:a16="http://schemas.microsoft.com/office/drawing/2014/main" val="1194854385"/>
                    </a:ext>
                  </a:extLst>
                </a:gridCol>
              </a:tblGrid>
              <a:tr h="490841">
                <a:tc>
                  <a:txBody>
                    <a:bodyPr/>
                    <a:lstStyle/>
                    <a:p>
                      <a:pPr algn="ctr"/>
                      <a:r>
                        <a:rPr lang="zh-CN" altLang="en-US" sz="2400" dirty="0"/>
                        <a:t>属性值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sz="2400" dirty="0"/>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sz="2400" dirty="0"/>
                        <a:t>属性值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sz="2400" dirty="0"/>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508094510"/>
                  </a:ext>
                </a:extLst>
              </a:tr>
              <a:tr h="490841">
                <a:tc>
                  <a:txBody>
                    <a:bodyPr/>
                    <a:lstStyle/>
                    <a:p>
                      <a:pPr algn="ctr"/>
                      <a:r>
                        <a:rPr lang="en-US" altLang="zh-CN" sz="2400" dirty="0"/>
                        <a:t>accuracy</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精确度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t>latitude</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纬度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41684"/>
                  </a:ext>
                </a:extLst>
              </a:tr>
              <a:tr h="490841">
                <a:tc>
                  <a:txBody>
                    <a:bodyPr/>
                    <a:lstStyle/>
                    <a:p>
                      <a:pPr algn="ctr"/>
                      <a:r>
                        <a:rPr lang="en-US" altLang="zh-CN" sz="2400" dirty="0"/>
                        <a:t>longitude</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经度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t>altitude</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海拔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0483632"/>
                  </a:ext>
                </a:extLst>
              </a:tr>
              <a:tr h="490841">
                <a:tc>
                  <a:txBody>
                    <a:bodyPr/>
                    <a:lstStyle/>
                    <a:p>
                      <a:pPr algn="ctr"/>
                      <a:r>
                        <a:rPr lang="en-US" altLang="zh-CN" sz="2400" dirty="0"/>
                        <a:t>heading</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方向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t>speed</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速度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076588"/>
                  </a:ext>
                </a:extLst>
              </a:tr>
            </a:tbl>
          </a:graphicData>
        </a:graphic>
      </p:graphicFrame>
      <p:sp>
        <p:nvSpPr>
          <p:cNvPr id="23" name="内容占位符 2">
            <a:extLst>
              <a:ext uri="{FF2B5EF4-FFF2-40B4-BE49-F238E27FC236}">
                <a16:creationId xmlns:a16="http://schemas.microsoft.com/office/drawing/2014/main" id="{FEB7B129-E2AC-4CA3-A3A3-0B3DD1EBA286}"/>
              </a:ext>
            </a:extLst>
          </p:cNvPr>
          <p:cNvSpPr txBox="1">
            <a:spLocks/>
          </p:cNvSpPr>
          <p:nvPr/>
        </p:nvSpPr>
        <p:spPr>
          <a:xfrm>
            <a:off x="3099117" y="4118949"/>
            <a:ext cx="2952115" cy="53760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gn="ctr">
              <a:lnSpc>
                <a:spcPts val="3300"/>
              </a:lnSpc>
              <a:buClr>
                <a:schemeClr val="tx1"/>
              </a:buClr>
              <a:buFont typeface="Wingdings" panose="05000000000000000000" pitchFamily="2" charset="2"/>
              <a:buNone/>
            </a:pPr>
            <a:r>
              <a:rPr lang="zh-CN" altLang="en-US" sz="2400" b="0" kern="0" dirty="0">
                <a:ea typeface="+mn-ea"/>
              </a:rPr>
              <a:t>表 </a:t>
            </a:r>
            <a:r>
              <a:rPr lang="en-US" altLang="zh-CN" sz="2400" b="0" kern="0" dirty="0" err="1">
                <a:ea typeface="+mn-ea"/>
              </a:rPr>
              <a:t>coords</a:t>
            </a:r>
            <a:r>
              <a:rPr lang="zh-CN" altLang="en-US" sz="2400" b="0" kern="0" dirty="0">
                <a:latin typeface="+mn-ea"/>
                <a:ea typeface="+mn-ea"/>
              </a:rPr>
              <a:t>常用属性</a:t>
            </a:r>
          </a:p>
        </p:txBody>
      </p:sp>
      <p:sp>
        <p:nvSpPr>
          <p:cNvPr id="8" name="标题 1">
            <a:extLst>
              <a:ext uri="{FF2B5EF4-FFF2-40B4-BE49-F238E27FC236}">
                <a16:creationId xmlns:a16="http://schemas.microsoft.com/office/drawing/2014/main" id="{0E0BEE71-1D48-44E4-A9A8-23336230B62C}"/>
              </a:ext>
            </a:extLst>
          </p:cNvPr>
          <p:cNvSpPr>
            <a:spLocks noGrp="1"/>
          </p:cNvSpPr>
          <p:nvPr>
            <p:ph type="title"/>
          </p:nvPr>
        </p:nvSpPr>
        <p:spPr>
          <a:xfrm>
            <a:off x="574675" y="836713"/>
            <a:ext cx="8001000" cy="61922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152543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26</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376999" y="4568780"/>
            <a:ext cx="8001000" cy="1930406"/>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dirty="0">
                <a:latin typeface="+mn-ea"/>
                <a:ea typeface="+mn-ea"/>
              </a:rPr>
              <a:t>示例中，</a:t>
            </a:r>
            <a:r>
              <a:rPr lang="en-US" altLang="zh-CN" sz="2400" b="0" dirty="0" err="1">
                <a:ea typeface="+mn-ea"/>
              </a:rPr>
              <a:t>showPosition</a:t>
            </a:r>
            <a:r>
              <a:rPr lang="en-US" altLang="zh-CN" sz="2400" b="0" dirty="0">
                <a:ea typeface="+mn-ea"/>
              </a:rPr>
              <a:t>()</a:t>
            </a:r>
            <a:r>
              <a:rPr lang="zh-CN" altLang="en-US" sz="2400" b="0" dirty="0">
                <a:latin typeface="+mn-ea"/>
                <a:ea typeface="+mn-ea"/>
              </a:rPr>
              <a:t>用来获取当前位置。</a:t>
            </a:r>
            <a:endParaRPr lang="en-US" altLang="zh-CN" sz="2400" b="0" dirty="0">
              <a:latin typeface="+mn-ea"/>
              <a:ea typeface="+mn-ea"/>
            </a:endParaRPr>
          </a:p>
          <a:p>
            <a:pPr marL="0" indent="720000">
              <a:lnSpc>
                <a:spcPts val="3300"/>
              </a:lnSpc>
              <a:buClr>
                <a:schemeClr val="tx1"/>
              </a:buClr>
              <a:buNone/>
            </a:pPr>
            <a:r>
              <a:rPr lang="en-US" altLang="zh-CN" sz="2400" b="0" kern="0" dirty="0">
                <a:ea typeface="+mn-ea"/>
              </a:rPr>
              <a:t>Timestamp</a:t>
            </a:r>
            <a:r>
              <a:rPr lang="zh-CN" altLang="en-US" sz="2400" b="0" kern="0" dirty="0">
                <a:latin typeface="+mn-ea"/>
                <a:ea typeface="+mn-ea"/>
              </a:rPr>
              <a:t>是一份能够表示一份数据在一个特定时间点已经存在的完整的可验证的数据。主要是为用户提供一份电子证据，在电子商务、 金融活动中使用较多。</a:t>
            </a:r>
          </a:p>
        </p:txBody>
      </p:sp>
      <p:pic>
        <p:nvPicPr>
          <p:cNvPr id="3" name="图片 2">
            <a:extLst>
              <a:ext uri="{FF2B5EF4-FFF2-40B4-BE49-F238E27FC236}">
                <a16:creationId xmlns:a16="http://schemas.microsoft.com/office/drawing/2014/main" id="{9036DCA8-B1E6-410B-BF79-8E61C114B550}"/>
              </a:ext>
            </a:extLst>
          </p:cNvPr>
          <p:cNvPicPr>
            <a:picLocks noChangeAspect="1"/>
          </p:cNvPicPr>
          <p:nvPr/>
        </p:nvPicPr>
        <p:blipFill>
          <a:blip r:embed="rId2"/>
          <a:stretch>
            <a:fillRect/>
          </a:stretch>
        </p:blipFill>
        <p:spPr>
          <a:xfrm>
            <a:off x="376999" y="1660792"/>
            <a:ext cx="8285714" cy="2809524"/>
          </a:xfrm>
          <a:prstGeom prst="rect">
            <a:avLst/>
          </a:prstGeom>
        </p:spPr>
      </p:pic>
      <p:sp>
        <p:nvSpPr>
          <p:cNvPr id="6" name="标题 1">
            <a:extLst>
              <a:ext uri="{FF2B5EF4-FFF2-40B4-BE49-F238E27FC236}">
                <a16:creationId xmlns:a16="http://schemas.microsoft.com/office/drawing/2014/main" id="{4626EE59-913F-4FB1-80CE-7D9F11C2B479}"/>
              </a:ext>
            </a:extLst>
          </p:cNvPr>
          <p:cNvSpPr>
            <a:spLocks noGrp="1"/>
          </p:cNvSpPr>
          <p:nvPr>
            <p:ph type="title"/>
          </p:nvPr>
        </p:nvSpPr>
        <p:spPr>
          <a:xfrm>
            <a:off x="574675" y="836713"/>
            <a:ext cx="8001000" cy="61922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1500890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775686" y="1509096"/>
            <a:ext cx="2988446" cy="462100"/>
          </a:xfrm>
        </p:spPr>
        <p:txBody>
          <a:bodyPr/>
          <a:lstStyle/>
          <a:p>
            <a:pPr marL="0" indent="0">
              <a:lnSpc>
                <a:spcPts val="3300"/>
              </a:lnSpc>
              <a:buClr>
                <a:schemeClr val="tx1"/>
              </a:buClr>
              <a:buNone/>
            </a:pPr>
            <a:r>
              <a:rPr lang="en-US" altLang="zh-CN" sz="2400" b="0" dirty="0" err="1">
                <a:ea typeface="+mn-ea"/>
              </a:rPr>
              <a:t>errorCallback</a:t>
            </a:r>
            <a:r>
              <a:rPr lang="en-US" altLang="zh-CN" sz="2400" b="0" dirty="0">
                <a:latin typeface="+mn-ea"/>
                <a:ea typeface="+mn-ea"/>
              </a:rPr>
              <a:t>:</a:t>
            </a: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27</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568325" y="1927239"/>
            <a:ext cx="8001000" cy="128161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dirty="0">
                <a:latin typeface="+mj-ea"/>
                <a:ea typeface="+mj-ea"/>
              </a:rPr>
              <a:t>因为位置计算服务可能出差错，而应用程序对错处理非常重要。函数表示返回的错误代码。它包含以下两个属性</a:t>
            </a:r>
            <a:r>
              <a:rPr lang="zh-CN" altLang="en-US" sz="2400" b="0" dirty="0"/>
              <a:t>：</a:t>
            </a:r>
            <a:r>
              <a:rPr lang="en-US" altLang="zh-CN" sz="2400" b="0" dirty="0"/>
              <a:t>message</a:t>
            </a:r>
            <a:r>
              <a:rPr lang="zh-CN" altLang="en-US" sz="2400" b="0" dirty="0"/>
              <a:t>：</a:t>
            </a:r>
            <a:r>
              <a:rPr lang="zh-CN" altLang="en-US" sz="2400" b="0" dirty="0">
                <a:latin typeface="+mj-ea"/>
                <a:ea typeface="+mj-ea"/>
              </a:rPr>
              <a:t>错误信息</a:t>
            </a:r>
            <a:r>
              <a:rPr lang="zh-CN" altLang="en-US" sz="2400" b="0" dirty="0"/>
              <a:t>、</a:t>
            </a:r>
            <a:r>
              <a:rPr lang="en-US" altLang="zh-CN" sz="2400" b="0" dirty="0"/>
              <a:t>code</a:t>
            </a:r>
            <a:r>
              <a:rPr lang="zh-CN" altLang="en-US" sz="2400" b="0" dirty="0"/>
              <a:t>：</a:t>
            </a:r>
            <a:r>
              <a:rPr lang="zh-CN" altLang="en-US" sz="2400" b="0" dirty="0">
                <a:latin typeface="+mj-ea"/>
                <a:ea typeface="+mj-ea"/>
              </a:rPr>
              <a:t>错误代码</a:t>
            </a:r>
            <a:r>
              <a:rPr lang="zh-CN" altLang="en-US" sz="2400" b="0" dirty="0"/>
              <a:t>。</a:t>
            </a:r>
          </a:p>
          <a:p>
            <a:pPr marL="0" indent="720000">
              <a:lnSpc>
                <a:spcPts val="3300"/>
              </a:lnSpc>
              <a:buClr>
                <a:schemeClr val="tx1"/>
              </a:buClr>
              <a:buNone/>
            </a:pPr>
            <a:endParaRPr lang="zh-CN" altLang="en-US" sz="2400" b="0" kern="0" dirty="0">
              <a:latin typeface="+mn-ea"/>
              <a:ea typeface="+mn-ea"/>
            </a:endParaRPr>
          </a:p>
        </p:txBody>
      </p:sp>
      <p:graphicFrame>
        <p:nvGraphicFramePr>
          <p:cNvPr id="7" name="表格 6">
            <a:extLst>
              <a:ext uri="{FF2B5EF4-FFF2-40B4-BE49-F238E27FC236}">
                <a16:creationId xmlns:a16="http://schemas.microsoft.com/office/drawing/2014/main" id="{B38708F3-49C8-41AC-B638-0F3BA8E9A991}"/>
              </a:ext>
            </a:extLst>
          </p:cNvPr>
          <p:cNvGraphicFramePr>
            <a:graphicFrameLocks noGrp="1"/>
          </p:cNvGraphicFramePr>
          <p:nvPr>
            <p:extLst>
              <p:ext uri="{D42A27DB-BD31-4B8C-83A1-F6EECF244321}">
                <p14:modId xmlns:p14="http://schemas.microsoft.com/office/powerpoint/2010/main" val="536632122"/>
              </p:ext>
            </p:extLst>
          </p:nvPr>
        </p:nvGraphicFramePr>
        <p:xfrm>
          <a:off x="678116" y="3573994"/>
          <a:ext cx="7781418" cy="3017520"/>
        </p:xfrm>
        <a:graphic>
          <a:graphicData uri="http://schemas.openxmlformats.org/drawingml/2006/table">
            <a:tbl>
              <a:tblPr firstRow="1" bandRow="1">
                <a:tableStyleId>{5C22544A-7EE6-4342-B048-85BDC9FD1C3A}</a:tableStyleId>
              </a:tblPr>
              <a:tblGrid>
                <a:gridCol w="918919">
                  <a:extLst>
                    <a:ext uri="{9D8B030D-6E8A-4147-A177-3AD203B41FA5}">
                      <a16:colId xmlns:a16="http://schemas.microsoft.com/office/drawing/2014/main" val="2983153994"/>
                    </a:ext>
                  </a:extLst>
                </a:gridCol>
                <a:gridCol w="3905604">
                  <a:extLst>
                    <a:ext uri="{9D8B030D-6E8A-4147-A177-3AD203B41FA5}">
                      <a16:colId xmlns:a16="http://schemas.microsoft.com/office/drawing/2014/main" val="1732083830"/>
                    </a:ext>
                  </a:extLst>
                </a:gridCol>
                <a:gridCol w="2956895">
                  <a:extLst>
                    <a:ext uri="{9D8B030D-6E8A-4147-A177-3AD203B41FA5}">
                      <a16:colId xmlns:a16="http://schemas.microsoft.com/office/drawing/2014/main" val="1194854385"/>
                    </a:ext>
                  </a:extLst>
                </a:gridCol>
              </a:tblGrid>
              <a:tr h="0">
                <a:tc>
                  <a:txBody>
                    <a:bodyPr/>
                    <a:lstStyle/>
                    <a:p>
                      <a:pPr algn="ctr"/>
                      <a:r>
                        <a:rPr lang="zh-CN" altLang="en-US" sz="2400" dirty="0"/>
                        <a:t>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sz="2400" dirty="0"/>
                        <a:t>代码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sz="2400" dirty="0"/>
                        <a:t>含义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508094510"/>
                  </a:ext>
                </a:extLst>
              </a:tr>
              <a:tr h="370840">
                <a:tc>
                  <a:txBody>
                    <a:bodyPr/>
                    <a:lstStyle/>
                    <a:p>
                      <a:pPr algn="ctr"/>
                      <a:r>
                        <a:rPr lang="en-US" altLang="zh-CN" sz="2400" dirty="0"/>
                        <a:t>1</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zh-CN" altLang="zh-CN" sz="2400" b="0" i="0" u="none" strike="noStrike" cap="none" normalizeH="0" baseline="0" dirty="0">
                          <a:ln>
                            <a:noFill/>
                          </a:ln>
                          <a:solidFill>
                            <a:srgbClr val="000000"/>
                          </a:solidFill>
                          <a:effectLst/>
                          <a:latin typeface="Arial Unicode MS" pitchFamily="2" charset="-122"/>
                          <a:ea typeface="Menlo"/>
                        </a:rPr>
                        <a:t>PERMISSION_DENIED</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表示用户拒绝浏览器获取位置信息的请求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41684"/>
                  </a:ext>
                </a:extLst>
              </a:tr>
              <a:tr h="370840">
                <a:tc>
                  <a:txBody>
                    <a:bodyPr/>
                    <a:lstStyle/>
                    <a:p>
                      <a:pPr algn="ctr"/>
                      <a:r>
                        <a:rPr lang="en-US" altLang="zh-CN" sz="2400" dirty="0"/>
                        <a:t>2</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zh-CN" altLang="zh-CN" sz="2400" b="0" i="0" u="none" strike="noStrike" cap="none" normalizeH="0" baseline="0" dirty="0">
                          <a:ln>
                            <a:noFill/>
                          </a:ln>
                          <a:solidFill>
                            <a:srgbClr val="000000"/>
                          </a:solidFill>
                          <a:effectLst/>
                          <a:latin typeface="Arial Unicode MS" pitchFamily="2" charset="-122"/>
                          <a:ea typeface="Menlo"/>
                        </a:rPr>
                        <a:t>POSITION_UNAVALIABLE</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表示网络不可用或者连接不到卫星等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0483632"/>
                  </a:ext>
                </a:extLst>
              </a:tr>
              <a:tr h="370840">
                <a:tc>
                  <a:txBody>
                    <a:bodyPr/>
                    <a:lstStyle/>
                    <a:p>
                      <a:pPr algn="ctr"/>
                      <a:r>
                        <a:rPr lang="en-US" altLang="zh-CN" sz="2400" dirty="0"/>
                        <a:t>3</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zh-CN" altLang="zh-CN" sz="2400" b="0" i="0" u="none" strike="noStrike" cap="none" normalizeH="0" baseline="0" dirty="0">
                          <a:ln>
                            <a:noFill/>
                          </a:ln>
                          <a:solidFill>
                            <a:srgbClr val="000000"/>
                          </a:solidFill>
                          <a:effectLst/>
                          <a:latin typeface="Arial Unicode MS" pitchFamily="2" charset="-122"/>
                          <a:ea typeface="Menlo"/>
                        </a:rPr>
                        <a:t>TIMEOUT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表示获取超时。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076588"/>
                  </a:ext>
                </a:extLst>
              </a:tr>
              <a:tr h="370840">
                <a:tc>
                  <a:txBody>
                    <a:bodyPr/>
                    <a:lstStyle/>
                    <a:p>
                      <a:pPr algn="ctr"/>
                      <a:r>
                        <a:rPr lang="en-US" altLang="zh-CN" sz="2400" dirty="0"/>
                        <a:t>4</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t>UNKNOWN_ERROR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表示未知错误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605234"/>
                  </a:ext>
                </a:extLst>
              </a:tr>
            </a:tbl>
          </a:graphicData>
        </a:graphic>
      </p:graphicFrame>
      <p:sp>
        <p:nvSpPr>
          <p:cNvPr id="23" name="内容占位符 2">
            <a:extLst>
              <a:ext uri="{FF2B5EF4-FFF2-40B4-BE49-F238E27FC236}">
                <a16:creationId xmlns:a16="http://schemas.microsoft.com/office/drawing/2014/main" id="{FEB7B129-E2AC-4CA3-A3A3-0B3DD1EBA286}"/>
              </a:ext>
            </a:extLst>
          </p:cNvPr>
          <p:cNvSpPr txBox="1">
            <a:spLocks/>
          </p:cNvSpPr>
          <p:nvPr/>
        </p:nvSpPr>
        <p:spPr>
          <a:xfrm>
            <a:off x="2940050" y="3142069"/>
            <a:ext cx="2952115" cy="41715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gn="ctr">
              <a:lnSpc>
                <a:spcPts val="3300"/>
              </a:lnSpc>
              <a:buClr>
                <a:schemeClr val="tx1"/>
              </a:buClr>
              <a:buFont typeface="Wingdings" panose="05000000000000000000" pitchFamily="2" charset="2"/>
              <a:buNone/>
            </a:pPr>
            <a:r>
              <a:rPr lang="zh-CN" altLang="en-US" sz="2400" b="0" kern="0" dirty="0">
                <a:latin typeface="+mn-ea"/>
                <a:ea typeface="+mn-ea"/>
              </a:rPr>
              <a:t>表 错误编号详情</a:t>
            </a:r>
          </a:p>
        </p:txBody>
      </p:sp>
      <p:sp>
        <p:nvSpPr>
          <p:cNvPr id="8" name="标题 1">
            <a:extLst>
              <a:ext uri="{FF2B5EF4-FFF2-40B4-BE49-F238E27FC236}">
                <a16:creationId xmlns:a16="http://schemas.microsoft.com/office/drawing/2014/main" id="{91340283-F1AB-424F-A362-96F317445F18}"/>
              </a:ext>
            </a:extLst>
          </p:cNvPr>
          <p:cNvSpPr>
            <a:spLocks noGrp="1"/>
          </p:cNvSpPr>
          <p:nvPr>
            <p:ph type="title"/>
          </p:nvPr>
        </p:nvSpPr>
        <p:spPr>
          <a:xfrm>
            <a:off x="574675" y="836713"/>
            <a:ext cx="8001000" cy="61922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177267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28</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6924228" y="2173115"/>
            <a:ext cx="2057400" cy="319787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Clr>
                <a:schemeClr val="tx1"/>
              </a:buClr>
              <a:buNone/>
            </a:pPr>
            <a:r>
              <a:rPr lang="en-US" altLang="zh-CN" sz="2400" b="0" dirty="0" err="1">
                <a:ea typeface="+mn-ea"/>
              </a:rPr>
              <a:t>showError</a:t>
            </a:r>
            <a:r>
              <a:rPr lang="en-US" altLang="zh-CN" sz="2400" b="0" dirty="0">
                <a:ea typeface="+mn-ea"/>
              </a:rPr>
              <a:t>()</a:t>
            </a:r>
            <a:r>
              <a:rPr lang="zh-CN" altLang="en-US" sz="2400" b="0" dirty="0">
                <a:latin typeface="+mn-ea"/>
                <a:ea typeface="+mn-ea"/>
              </a:rPr>
              <a:t>函数用来显示错误情况。利用</a:t>
            </a:r>
            <a:r>
              <a:rPr lang="en-US" altLang="zh-CN" sz="2400" b="0" dirty="0">
                <a:ea typeface="+mn-ea"/>
              </a:rPr>
              <a:t>switch</a:t>
            </a:r>
            <a:r>
              <a:rPr lang="zh-CN" altLang="en-US" sz="2400" b="0" dirty="0">
                <a:latin typeface="+mn-ea"/>
                <a:ea typeface="+mn-ea"/>
              </a:rPr>
              <a:t>循环语句输出可能出现的差错。</a:t>
            </a:r>
            <a:endParaRPr lang="zh-CN" altLang="en-US" sz="2400" b="0" kern="0" dirty="0">
              <a:latin typeface="+mn-ea"/>
              <a:ea typeface="+mn-ea"/>
            </a:endParaRPr>
          </a:p>
        </p:txBody>
      </p:sp>
      <p:pic>
        <p:nvPicPr>
          <p:cNvPr id="9" name="图片 8">
            <a:extLst>
              <a:ext uri="{FF2B5EF4-FFF2-40B4-BE49-F238E27FC236}">
                <a16:creationId xmlns:a16="http://schemas.microsoft.com/office/drawing/2014/main" id="{B4982853-4FAC-48B4-8D5E-769E17F246B8}"/>
              </a:ext>
            </a:extLst>
          </p:cNvPr>
          <p:cNvPicPr>
            <a:picLocks noChangeAspect="1"/>
          </p:cNvPicPr>
          <p:nvPr/>
        </p:nvPicPr>
        <p:blipFill>
          <a:blip r:embed="rId2"/>
          <a:stretch>
            <a:fillRect/>
          </a:stretch>
        </p:blipFill>
        <p:spPr>
          <a:xfrm>
            <a:off x="322170" y="1542801"/>
            <a:ext cx="6526721" cy="4967987"/>
          </a:xfrm>
          <a:prstGeom prst="rect">
            <a:avLst/>
          </a:prstGeom>
        </p:spPr>
      </p:pic>
      <p:sp>
        <p:nvSpPr>
          <p:cNvPr id="6" name="标题 1">
            <a:extLst>
              <a:ext uri="{FF2B5EF4-FFF2-40B4-BE49-F238E27FC236}">
                <a16:creationId xmlns:a16="http://schemas.microsoft.com/office/drawing/2014/main" id="{DFDF20D2-F0AC-4394-BBCB-1CB53DDEEF01}"/>
              </a:ext>
            </a:extLst>
          </p:cNvPr>
          <p:cNvSpPr>
            <a:spLocks noGrp="1"/>
          </p:cNvSpPr>
          <p:nvPr>
            <p:ph type="title"/>
          </p:nvPr>
        </p:nvSpPr>
        <p:spPr>
          <a:xfrm>
            <a:off x="574675" y="836713"/>
            <a:ext cx="8001000" cy="61922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2859303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491601" y="1450643"/>
            <a:ext cx="1639040" cy="537604"/>
          </a:xfrm>
        </p:spPr>
        <p:txBody>
          <a:bodyPr/>
          <a:lstStyle/>
          <a:p>
            <a:pPr marL="0" indent="0">
              <a:lnSpc>
                <a:spcPts val="3300"/>
              </a:lnSpc>
              <a:buClr>
                <a:schemeClr val="tx1"/>
              </a:buClr>
              <a:buNone/>
            </a:pPr>
            <a:r>
              <a:rPr lang="en-US" altLang="zh-CN" sz="2400" b="0" dirty="0">
                <a:ea typeface="+mn-ea"/>
              </a:rPr>
              <a:t>options</a:t>
            </a:r>
            <a:r>
              <a:rPr lang="en-US" altLang="zh-CN" sz="2400" b="0" dirty="0">
                <a:latin typeface="+mn-ea"/>
                <a:ea typeface="+mn-ea"/>
              </a:rPr>
              <a:t>:</a:t>
            </a: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29</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574675" y="1819641"/>
            <a:ext cx="8001000" cy="95071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dirty="0">
                <a:latin typeface="+mj-ea"/>
                <a:ea typeface="+mj-ea"/>
              </a:rPr>
              <a:t>如果要同时处理正常情况和错误情况，有三个参数可选。</a:t>
            </a:r>
            <a:endParaRPr lang="zh-CN" altLang="en-US" sz="2400" b="0" kern="0" dirty="0">
              <a:latin typeface="+mn-ea"/>
              <a:ea typeface="+mn-ea"/>
            </a:endParaRPr>
          </a:p>
        </p:txBody>
      </p:sp>
      <p:graphicFrame>
        <p:nvGraphicFramePr>
          <p:cNvPr id="7" name="表格 6">
            <a:extLst>
              <a:ext uri="{FF2B5EF4-FFF2-40B4-BE49-F238E27FC236}">
                <a16:creationId xmlns:a16="http://schemas.microsoft.com/office/drawing/2014/main" id="{B38708F3-49C8-41AC-B638-0F3BA8E9A991}"/>
              </a:ext>
            </a:extLst>
          </p:cNvPr>
          <p:cNvGraphicFramePr>
            <a:graphicFrameLocks noGrp="1"/>
          </p:cNvGraphicFramePr>
          <p:nvPr>
            <p:extLst>
              <p:ext uri="{D42A27DB-BD31-4B8C-83A1-F6EECF244321}">
                <p14:modId xmlns:p14="http://schemas.microsoft.com/office/powerpoint/2010/main" val="1703827305"/>
              </p:ext>
            </p:extLst>
          </p:nvPr>
        </p:nvGraphicFramePr>
        <p:xfrm>
          <a:off x="894439" y="2809396"/>
          <a:ext cx="7781418" cy="3657600"/>
        </p:xfrm>
        <a:graphic>
          <a:graphicData uri="http://schemas.openxmlformats.org/drawingml/2006/table">
            <a:tbl>
              <a:tblPr firstRow="1" bandRow="1">
                <a:tableStyleId>{5C22544A-7EE6-4342-B048-85BDC9FD1C3A}</a:tableStyleId>
              </a:tblPr>
              <a:tblGrid>
                <a:gridCol w="2866474">
                  <a:extLst>
                    <a:ext uri="{9D8B030D-6E8A-4147-A177-3AD203B41FA5}">
                      <a16:colId xmlns:a16="http://schemas.microsoft.com/office/drawing/2014/main" val="2983153994"/>
                    </a:ext>
                  </a:extLst>
                </a:gridCol>
                <a:gridCol w="1958049">
                  <a:extLst>
                    <a:ext uri="{9D8B030D-6E8A-4147-A177-3AD203B41FA5}">
                      <a16:colId xmlns:a16="http://schemas.microsoft.com/office/drawing/2014/main" val="1732083830"/>
                    </a:ext>
                  </a:extLst>
                </a:gridCol>
                <a:gridCol w="2956895">
                  <a:extLst>
                    <a:ext uri="{9D8B030D-6E8A-4147-A177-3AD203B41FA5}">
                      <a16:colId xmlns:a16="http://schemas.microsoft.com/office/drawing/2014/main" val="1194854385"/>
                    </a:ext>
                  </a:extLst>
                </a:gridCol>
              </a:tblGrid>
              <a:tr h="357612">
                <a:tc>
                  <a:txBody>
                    <a:bodyPr/>
                    <a:lstStyle/>
                    <a:p>
                      <a:pPr algn="ctr"/>
                      <a:r>
                        <a:rPr lang="zh-CN" altLang="en-US" sz="2400" dirty="0"/>
                        <a:t>参数名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sz="2400" dirty="0"/>
                        <a:t>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zh-CN" altLang="en-US" sz="2400" dirty="0"/>
                        <a:t>含义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508094510"/>
                  </a:ext>
                </a:extLst>
              </a:tr>
              <a:tr h="929791">
                <a:tc>
                  <a:txBody>
                    <a:bodyPr/>
                    <a:lstStyle/>
                    <a:p>
                      <a:pPr algn="ctr"/>
                      <a:r>
                        <a:rPr kumimoji="0" lang="zh-CN" altLang="zh-CN" sz="2400" b="0" i="0" u="none" strike="noStrike" cap="none" normalizeH="0" baseline="0" dirty="0">
                          <a:ln>
                            <a:noFill/>
                          </a:ln>
                          <a:solidFill>
                            <a:srgbClr val="000000"/>
                          </a:solidFill>
                          <a:effectLst/>
                          <a:latin typeface="Arial Unicode MS" pitchFamily="2" charset="-122"/>
                          <a:ea typeface="Menlo"/>
                        </a:rPr>
                        <a:t>enableHighAcuracy</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布尔值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表示是否启用高精确度模式，如果启用这种模式，则更耗时。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41684"/>
                  </a:ext>
                </a:extLst>
              </a:tr>
              <a:tr h="929791">
                <a:tc>
                  <a:txBody>
                    <a:bodyPr/>
                    <a:lstStyle/>
                    <a:p>
                      <a:pPr algn="ctr"/>
                      <a:r>
                        <a:rPr kumimoji="0" lang="zh-CN" altLang="zh-CN" sz="2400" b="0" i="0" u="none" strike="noStrike" cap="none" normalizeH="0" baseline="0" dirty="0">
                          <a:ln>
                            <a:noFill/>
                          </a:ln>
                          <a:solidFill>
                            <a:srgbClr val="000000"/>
                          </a:solidFill>
                          <a:effectLst/>
                          <a:latin typeface="Arial Unicode MS" pitchFamily="2" charset="-122"/>
                          <a:ea typeface="Menlo"/>
                        </a:rPr>
                        <a:t>timeout </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zh-CN" altLang="en-US" sz="2400" b="0" i="0" u="none" strike="noStrike" cap="none" normalizeH="0" baseline="0" dirty="0">
                          <a:ln>
                            <a:noFill/>
                          </a:ln>
                          <a:solidFill>
                            <a:srgbClr val="000000"/>
                          </a:solidFill>
                          <a:effectLst/>
                        </a:rPr>
                        <a:t>整数</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表示在指定的时间内获取位置信息，否则触发</a:t>
                      </a:r>
                      <a:r>
                        <a:rPr lang="en-US" altLang="zh-CN" sz="2400" dirty="0" err="1"/>
                        <a:t>errorCallback</a:t>
                      </a:r>
                      <a:r>
                        <a:rPr lang="zh-CN" altLang="en-US"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0483632"/>
                  </a:ext>
                </a:extLst>
              </a:tr>
              <a:tr h="643701">
                <a:tc>
                  <a:txBody>
                    <a:bodyPr/>
                    <a:lstStyle/>
                    <a:p>
                      <a:pPr algn="ctr"/>
                      <a:r>
                        <a:rPr kumimoji="0" lang="zh-CN" altLang="zh-CN" sz="2400" b="0" i="0" u="none" strike="noStrike" cap="none" normalizeH="0" baseline="0" dirty="0">
                          <a:ln>
                            <a:noFill/>
                          </a:ln>
                          <a:solidFill>
                            <a:srgbClr val="000000"/>
                          </a:solidFill>
                          <a:effectLst/>
                          <a:latin typeface="Arial Unicode MS" pitchFamily="2" charset="-122"/>
                          <a:ea typeface="Menlo"/>
                        </a:rPr>
                        <a:t>maximumAge</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zh-CN" altLang="en-US" sz="2400" b="0" i="0" u="none" strike="noStrike" cap="none" normalizeH="0" baseline="0" dirty="0">
                          <a:ln>
                            <a:noFill/>
                          </a:ln>
                          <a:solidFill>
                            <a:srgbClr val="000000"/>
                          </a:solidFill>
                          <a:effectLst/>
                        </a:rPr>
                        <a:t>整数</a:t>
                      </a:r>
                      <a:r>
                        <a:rPr kumimoji="0" lang="en-US" altLang="zh-CN" sz="2400" b="0" i="0" u="none" strike="noStrike" cap="none" normalizeH="0" baseline="0" dirty="0">
                          <a:ln>
                            <a:noFill/>
                          </a:ln>
                          <a:solidFill>
                            <a:srgbClr val="000000"/>
                          </a:solidFill>
                          <a:effectLst/>
                        </a:rPr>
                        <a:t>/</a:t>
                      </a:r>
                      <a:r>
                        <a:rPr kumimoji="0" lang="zh-CN" altLang="en-US" sz="2400" b="0" i="0" u="none" strike="noStrike" cap="none" normalizeH="0" baseline="0" dirty="0">
                          <a:ln>
                            <a:noFill/>
                          </a:ln>
                          <a:solidFill>
                            <a:srgbClr val="000000"/>
                          </a:solidFill>
                          <a:effectLst/>
                        </a:rPr>
                        <a:t>常量</a:t>
                      </a: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表示浏览器重新获取位置信息的时间间隔。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076588"/>
                  </a:ext>
                </a:extLst>
              </a:tr>
            </a:tbl>
          </a:graphicData>
        </a:graphic>
      </p:graphicFrame>
      <p:sp>
        <p:nvSpPr>
          <p:cNvPr id="8" name="内容占位符 2">
            <a:extLst>
              <a:ext uri="{FF2B5EF4-FFF2-40B4-BE49-F238E27FC236}">
                <a16:creationId xmlns:a16="http://schemas.microsoft.com/office/drawing/2014/main" id="{8FDB9A10-9EC4-4A25-87F0-9D5DC9B136CC}"/>
              </a:ext>
            </a:extLst>
          </p:cNvPr>
          <p:cNvSpPr txBox="1">
            <a:spLocks/>
          </p:cNvSpPr>
          <p:nvPr/>
        </p:nvSpPr>
        <p:spPr>
          <a:xfrm>
            <a:off x="2764255" y="2349851"/>
            <a:ext cx="4041786" cy="42050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Clr>
                <a:schemeClr val="tx1"/>
              </a:buClr>
              <a:buFont typeface="Wingdings" panose="05000000000000000000" pitchFamily="2" charset="2"/>
              <a:buNone/>
            </a:pPr>
            <a:r>
              <a:rPr lang="zh-CN" altLang="en-US" sz="2400" b="0" kern="0" dirty="0">
                <a:latin typeface="+mn-ea"/>
                <a:ea typeface="+mn-ea"/>
              </a:rPr>
              <a:t>表 可选的地理定位请求特性</a:t>
            </a:r>
          </a:p>
        </p:txBody>
      </p:sp>
      <p:sp>
        <p:nvSpPr>
          <p:cNvPr id="9" name="标题 1">
            <a:extLst>
              <a:ext uri="{FF2B5EF4-FFF2-40B4-BE49-F238E27FC236}">
                <a16:creationId xmlns:a16="http://schemas.microsoft.com/office/drawing/2014/main" id="{D4EBCF5B-3DE5-4347-ADB6-E0CF842EF725}"/>
              </a:ext>
            </a:extLst>
          </p:cNvPr>
          <p:cNvSpPr>
            <a:spLocks noGrp="1"/>
          </p:cNvSpPr>
          <p:nvPr>
            <p:ph type="title"/>
          </p:nvPr>
        </p:nvSpPr>
        <p:spPr>
          <a:xfrm>
            <a:off x="574675" y="836713"/>
            <a:ext cx="8001000" cy="61922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72294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5.1 </a:t>
            </a:r>
            <a:r>
              <a:rPr lang="zh-CN" altLang="en-US" dirty="0">
                <a:latin typeface="+mn-lt"/>
                <a:ea typeface="+mn-ea"/>
                <a:cs typeface="+mn-ea"/>
                <a:sym typeface="+mn-lt"/>
              </a:rPr>
              <a:t>位置信息</a:t>
            </a:r>
            <a:endParaRPr lang="zh-CN" altLang="en-US" sz="3600" b="0" dirty="0">
              <a:latin typeface="+mn-lt"/>
              <a:ea typeface="+mn-ea"/>
              <a:cs typeface="+mn-ea"/>
              <a:sym typeface="+mn-lt"/>
            </a:endParaRPr>
          </a:p>
        </p:txBody>
      </p:sp>
      <p:sp>
        <p:nvSpPr>
          <p:cNvPr id="247811" name="Rectangle 3">
            <a:extLst>
              <a:ext uri="{FF2B5EF4-FFF2-40B4-BE49-F238E27FC236}">
                <a16:creationId xmlns:a16="http://schemas.microsoft.com/office/drawing/2014/main" id="{F5E1A31D-6FA6-4262-B3DD-73A47AB8C7A2}"/>
              </a:ext>
            </a:extLst>
          </p:cNvPr>
          <p:cNvSpPr>
            <a:spLocks noGrp="1" noChangeArrowheads="1"/>
          </p:cNvSpPr>
          <p:nvPr>
            <p:ph type="body" idx="1"/>
          </p:nvPr>
        </p:nvSpPr>
        <p:spPr bwMode="auto">
          <a:xfrm>
            <a:off x="395288" y="1916113"/>
            <a:ext cx="8062912"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dirty="0">
                <a:latin typeface="+mn-ea"/>
                <a:ea typeface="+mn-ea"/>
                <a:cs typeface="+mn-ea"/>
                <a:sym typeface="+mn-lt"/>
              </a:rPr>
              <a:t>维度和经度坐标</a:t>
            </a:r>
            <a:endParaRPr lang="en-US" altLang="zh-CN" sz="3200" dirty="0">
              <a:latin typeface="+mn-ea"/>
              <a:ea typeface="+mn-ea"/>
              <a:cs typeface="+mn-ea"/>
              <a:sym typeface="+mn-lt"/>
            </a:endParaRPr>
          </a:p>
          <a:p>
            <a:pPr eaLnBrk="1" hangingPunct="1"/>
            <a:r>
              <a:rPr lang="zh-CN" altLang="en-US" sz="3200" dirty="0">
                <a:latin typeface="+mn-ea"/>
                <a:ea typeface="+mn-ea"/>
                <a:cs typeface="+mn-ea"/>
                <a:sym typeface="+mn-lt"/>
              </a:rPr>
              <a:t>位置信息从和而来</a:t>
            </a:r>
            <a:endParaRPr lang="en-US" altLang="zh-CN" sz="3200" dirty="0">
              <a:latin typeface="+mn-ea"/>
              <a:ea typeface="+mn-ea"/>
              <a:cs typeface="+mn-ea"/>
              <a:sym typeface="+mn-lt"/>
            </a:endParaRPr>
          </a:p>
          <a:p>
            <a:pPr eaLnBrk="1" hangingPunct="1"/>
            <a:r>
              <a:rPr lang="en-US" altLang="zh-CN" sz="3200" dirty="0">
                <a:ea typeface="+mn-ea"/>
                <a:cs typeface="+mn-ea"/>
                <a:sym typeface="+mn-lt"/>
              </a:rPr>
              <a:t>IP</a:t>
            </a:r>
            <a:r>
              <a:rPr lang="zh-CN" altLang="en-US" sz="3200" dirty="0">
                <a:latin typeface="+mn-ea"/>
                <a:ea typeface="+mn-ea"/>
                <a:cs typeface="+mn-ea"/>
                <a:sym typeface="+mn-lt"/>
              </a:rPr>
              <a:t>地址地理定位数据</a:t>
            </a:r>
            <a:endParaRPr lang="en-US" altLang="zh-CN" sz="3200" dirty="0">
              <a:latin typeface="+mn-ea"/>
              <a:ea typeface="+mn-ea"/>
              <a:cs typeface="+mn-ea"/>
              <a:sym typeface="+mn-lt"/>
            </a:endParaRPr>
          </a:p>
          <a:p>
            <a:pPr eaLnBrk="1" hangingPunct="1"/>
            <a:r>
              <a:rPr lang="en-US" altLang="zh-CN" sz="3200" dirty="0">
                <a:ea typeface="+mn-ea"/>
                <a:cs typeface="+mn-ea"/>
                <a:sym typeface="+mn-lt"/>
              </a:rPr>
              <a:t>GPS</a:t>
            </a:r>
            <a:r>
              <a:rPr lang="zh-CN" altLang="en-US" sz="3200" dirty="0">
                <a:latin typeface="+mn-ea"/>
                <a:ea typeface="+mn-ea"/>
                <a:cs typeface="+mn-ea"/>
                <a:sym typeface="+mn-lt"/>
              </a:rPr>
              <a:t>地理定位数据</a:t>
            </a:r>
            <a:endParaRPr lang="en-US" altLang="zh-CN" sz="3200" dirty="0">
              <a:latin typeface="+mn-ea"/>
              <a:ea typeface="+mn-ea"/>
              <a:cs typeface="+mn-ea"/>
              <a:sym typeface="+mn-lt"/>
            </a:endParaRPr>
          </a:p>
          <a:p>
            <a:pPr eaLnBrk="1" hangingPunct="1"/>
            <a:r>
              <a:rPr lang="en-US" altLang="zh-CN" sz="3200" dirty="0">
                <a:ea typeface="+mn-ea"/>
                <a:cs typeface="+mn-ea"/>
                <a:sym typeface="+mn-lt"/>
              </a:rPr>
              <a:t>Wi-Fi</a:t>
            </a:r>
            <a:r>
              <a:rPr lang="zh-CN" altLang="en-US" sz="3200" dirty="0">
                <a:latin typeface="+mn-ea"/>
                <a:ea typeface="+mn-ea"/>
                <a:cs typeface="+mn-ea"/>
                <a:sym typeface="+mn-lt"/>
              </a:rPr>
              <a:t>地理定位数据</a:t>
            </a:r>
            <a:endParaRPr lang="en-US" altLang="zh-CN" sz="3200" dirty="0">
              <a:latin typeface="+mn-ea"/>
              <a:ea typeface="+mn-ea"/>
              <a:cs typeface="+mn-ea"/>
              <a:sym typeface="+mn-lt"/>
            </a:endParaRPr>
          </a:p>
          <a:p>
            <a:pPr eaLnBrk="1" hangingPunct="1"/>
            <a:r>
              <a:rPr lang="zh-CN" altLang="en-US" sz="3200" dirty="0">
                <a:latin typeface="+mn-ea"/>
                <a:ea typeface="+mn-ea"/>
                <a:cs typeface="+mn-ea"/>
                <a:sym typeface="+mn-lt"/>
              </a:rPr>
              <a:t>手机地理定位数据</a:t>
            </a:r>
            <a:endParaRPr lang="en-US" altLang="zh-CN" sz="3200" dirty="0">
              <a:latin typeface="+mn-ea"/>
              <a:ea typeface="+mn-ea"/>
              <a:cs typeface="+mn-ea"/>
              <a:sym typeface="+mn-lt"/>
            </a:endParaRPr>
          </a:p>
          <a:p>
            <a:pPr eaLnBrk="1" hangingPunct="1"/>
            <a:r>
              <a:rPr lang="zh-CN" altLang="en-US" sz="3200" dirty="0">
                <a:latin typeface="+mn-ea"/>
                <a:ea typeface="+mn-ea"/>
                <a:cs typeface="+mn-ea"/>
                <a:sym typeface="+mn-lt"/>
              </a:rPr>
              <a:t>用户自定义的地理定位数据</a:t>
            </a:r>
          </a:p>
          <a:p>
            <a:pPr eaLnBrk="1" hangingPunct="1">
              <a:buFont typeface="Wingdings" panose="05000000000000000000" pitchFamily="2" charset="2"/>
              <a:buNone/>
            </a:pPr>
            <a:r>
              <a:rPr lang="zh-CN" altLang="en-US" sz="2800" b="0" dirty="0">
                <a:ea typeface="+mn-ea"/>
                <a:cs typeface="+mn-ea"/>
                <a:sym typeface="+mn-lt"/>
              </a:rPr>
              <a:t>   </a:t>
            </a:r>
            <a:endParaRPr lang="zh-CN" altLang="en-US" sz="2400" dirty="0">
              <a:ea typeface="+mn-ea"/>
              <a:cs typeface="+mn-ea"/>
              <a:sym typeface="+mn-lt"/>
            </a:endParaRPr>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Tree>
    <p:extLst>
      <p:ext uri="{BB962C8B-B14F-4D97-AF65-F5344CB8AC3E}">
        <p14:creationId xmlns:p14="http://schemas.microsoft.com/office/powerpoint/2010/main" val="65646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30</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404697" y="3766352"/>
            <a:ext cx="8001000" cy="237846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dirty="0">
                <a:latin typeface="+mn-ea"/>
                <a:ea typeface="+mn-ea"/>
              </a:rPr>
              <a:t>这个调用告诉</a:t>
            </a:r>
            <a:r>
              <a:rPr lang="en-US" altLang="zh-CN" sz="2400" b="0" dirty="0">
                <a:ea typeface="+mn-ea"/>
              </a:rPr>
              <a:t>HTML5 Geolocation</a:t>
            </a:r>
            <a:r>
              <a:rPr lang="zh-CN" altLang="en-US" sz="2400" b="0" dirty="0">
                <a:latin typeface="+mn-ea"/>
                <a:ea typeface="+mn-ea"/>
              </a:rPr>
              <a:t>，任何处理时间超过</a:t>
            </a:r>
            <a:r>
              <a:rPr lang="en-US" altLang="zh-CN" sz="2400" b="0" dirty="0">
                <a:ea typeface="+mn-ea"/>
              </a:rPr>
              <a:t>10s(10000ms)</a:t>
            </a:r>
            <a:r>
              <a:rPr lang="zh-CN" altLang="en-US" sz="2400" b="0" dirty="0">
                <a:latin typeface="+mn-ea"/>
                <a:ea typeface="+mn-ea"/>
              </a:rPr>
              <a:t>的位置请求都应该触发一个错误；并每</a:t>
            </a:r>
            <a:r>
              <a:rPr lang="en-US" altLang="zh-CN" sz="2400" b="0" dirty="0">
                <a:latin typeface="+mn-ea"/>
                <a:ea typeface="+mn-ea"/>
              </a:rPr>
              <a:t>3</a:t>
            </a:r>
            <a:r>
              <a:rPr lang="zh-CN" altLang="en-US" sz="2400" b="0" dirty="0">
                <a:latin typeface="+mn-ea"/>
                <a:ea typeface="+mn-ea"/>
              </a:rPr>
              <a:t>秒</a:t>
            </a:r>
            <a:r>
              <a:rPr lang="en-US" altLang="zh-CN" sz="2400" b="0" dirty="0">
                <a:ea typeface="+mn-ea"/>
              </a:rPr>
              <a:t>(3000ms)</a:t>
            </a:r>
            <a:r>
              <a:rPr lang="zh-CN" altLang="en-US" sz="2400" b="0" dirty="0">
                <a:latin typeface="+mn-ea"/>
                <a:ea typeface="+mn-ea"/>
              </a:rPr>
              <a:t>获取一次位置数据。</a:t>
            </a:r>
            <a:endParaRPr lang="en-US" altLang="zh-CN" sz="2400" b="0" dirty="0">
              <a:latin typeface="+mn-ea"/>
              <a:ea typeface="+mn-ea"/>
            </a:endParaRPr>
          </a:p>
          <a:p>
            <a:pPr marL="0" indent="720000">
              <a:lnSpc>
                <a:spcPts val="3300"/>
              </a:lnSpc>
              <a:buClr>
                <a:schemeClr val="tx1"/>
              </a:buClr>
              <a:buNone/>
            </a:pPr>
            <a:r>
              <a:rPr lang="en-US" altLang="zh-CN" sz="2400" b="0" kern="0" dirty="0" err="1">
                <a:ea typeface="+mn-ea"/>
              </a:rPr>
              <a:t>enableHighAccuracy</a:t>
            </a:r>
            <a:r>
              <a:rPr lang="zh-CN" altLang="en-US" sz="2400" b="0" kern="0" dirty="0">
                <a:latin typeface="+mn-ea"/>
                <a:ea typeface="+mn-ea"/>
              </a:rPr>
              <a:t>默认值为</a:t>
            </a:r>
            <a:r>
              <a:rPr lang="en-US" altLang="zh-CN" sz="2400" b="0" kern="0" dirty="0">
                <a:ea typeface="+mn-ea"/>
              </a:rPr>
              <a:t>true</a:t>
            </a:r>
            <a:r>
              <a:rPr lang="en-US" altLang="zh-CN" sz="2400" b="0" kern="0" dirty="0">
                <a:latin typeface="+mn-ea"/>
                <a:ea typeface="+mn-ea"/>
              </a:rPr>
              <a:t>,</a:t>
            </a:r>
            <a:r>
              <a:rPr lang="zh-CN" altLang="en-US" sz="2400" b="0" kern="0" dirty="0">
                <a:latin typeface="+mn-ea"/>
                <a:ea typeface="+mn-ea"/>
              </a:rPr>
              <a:t>默认值为</a:t>
            </a:r>
            <a:r>
              <a:rPr lang="en-US" altLang="zh-CN" sz="2400" b="0" kern="0" dirty="0">
                <a:latin typeface="+mn-ea"/>
                <a:ea typeface="+mn-ea"/>
              </a:rPr>
              <a:t>false</a:t>
            </a:r>
            <a:r>
              <a:rPr lang="zh-CN" altLang="en-US" sz="2400" b="0" kern="0" dirty="0">
                <a:latin typeface="+mn-ea"/>
                <a:ea typeface="+mn-ea"/>
              </a:rPr>
              <a:t>（使用默认时可以忽略），表示使用高精度定位。</a:t>
            </a:r>
            <a:endParaRPr lang="en-US" altLang="zh-CN" sz="2400" b="0" kern="0" dirty="0">
              <a:latin typeface="+mn-ea"/>
              <a:ea typeface="+mn-ea"/>
            </a:endParaRPr>
          </a:p>
        </p:txBody>
      </p:sp>
      <p:pic>
        <p:nvPicPr>
          <p:cNvPr id="7" name="图片 6">
            <a:extLst>
              <a:ext uri="{FF2B5EF4-FFF2-40B4-BE49-F238E27FC236}">
                <a16:creationId xmlns:a16="http://schemas.microsoft.com/office/drawing/2014/main" id="{F047D8A7-E052-4D41-9156-4A8CF1A73796}"/>
              </a:ext>
            </a:extLst>
          </p:cNvPr>
          <p:cNvPicPr>
            <a:picLocks noChangeAspect="1"/>
          </p:cNvPicPr>
          <p:nvPr/>
        </p:nvPicPr>
        <p:blipFill>
          <a:blip r:embed="rId2"/>
          <a:stretch>
            <a:fillRect/>
          </a:stretch>
        </p:blipFill>
        <p:spPr>
          <a:xfrm>
            <a:off x="59245" y="1911950"/>
            <a:ext cx="9019159" cy="1698592"/>
          </a:xfrm>
          <a:prstGeom prst="rect">
            <a:avLst/>
          </a:prstGeom>
        </p:spPr>
      </p:pic>
      <p:sp>
        <p:nvSpPr>
          <p:cNvPr id="6" name="标题 1">
            <a:extLst>
              <a:ext uri="{FF2B5EF4-FFF2-40B4-BE49-F238E27FC236}">
                <a16:creationId xmlns:a16="http://schemas.microsoft.com/office/drawing/2014/main" id="{D28A2AD8-05E9-4749-9BC0-1F3FCA549D2A}"/>
              </a:ext>
            </a:extLst>
          </p:cNvPr>
          <p:cNvSpPr>
            <a:spLocks noGrp="1"/>
          </p:cNvSpPr>
          <p:nvPr>
            <p:ph type="title"/>
          </p:nvPr>
        </p:nvSpPr>
        <p:spPr>
          <a:xfrm>
            <a:off x="574675" y="836713"/>
            <a:ext cx="8001000" cy="61922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1713829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31</a:t>
            </a:fld>
            <a:endParaRPr lang="en-US" altLang="en-US"/>
          </a:p>
        </p:txBody>
      </p:sp>
      <p:sp>
        <p:nvSpPr>
          <p:cNvPr id="6" name="内容占位符 2">
            <a:extLst>
              <a:ext uri="{FF2B5EF4-FFF2-40B4-BE49-F238E27FC236}">
                <a16:creationId xmlns:a16="http://schemas.microsoft.com/office/drawing/2014/main" id="{23FB8937-4C4D-408F-823F-CB6AEB8227B9}"/>
              </a:ext>
            </a:extLst>
          </p:cNvPr>
          <p:cNvSpPr>
            <a:spLocks noGrp="1"/>
          </p:cNvSpPr>
          <p:nvPr>
            <p:ph idx="1"/>
          </p:nvPr>
        </p:nvSpPr>
        <p:spPr>
          <a:xfrm>
            <a:off x="571500" y="843140"/>
            <a:ext cx="8001000" cy="537604"/>
          </a:xfrm>
        </p:spPr>
        <p:txBody>
          <a:bodyPr/>
          <a:lstStyle/>
          <a:p>
            <a:pPr marL="0" indent="0">
              <a:lnSpc>
                <a:spcPts val="3300"/>
              </a:lnSpc>
              <a:buClr>
                <a:schemeClr val="tx1"/>
              </a:buClr>
              <a:buNone/>
            </a:pPr>
            <a:r>
              <a:rPr lang="zh-CN" altLang="en-US" sz="2400" b="0" dirty="0">
                <a:latin typeface="+mn-ea"/>
                <a:ea typeface="+mn-ea"/>
              </a:rPr>
              <a:t>完整代码：</a:t>
            </a:r>
          </a:p>
        </p:txBody>
      </p:sp>
      <p:pic>
        <p:nvPicPr>
          <p:cNvPr id="7" name="图片 6">
            <a:extLst>
              <a:ext uri="{FF2B5EF4-FFF2-40B4-BE49-F238E27FC236}">
                <a16:creationId xmlns:a16="http://schemas.microsoft.com/office/drawing/2014/main" id="{F6CA5293-0EA7-42EB-AE29-57A31FA4F856}"/>
              </a:ext>
            </a:extLst>
          </p:cNvPr>
          <p:cNvPicPr>
            <a:picLocks noChangeAspect="1"/>
          </p:cNvPicPr>
          <p:nvPr/>
        </p:nvPicPr>
        <p:blipFill>
          <a:blip r:embed="rId2"/>
          <a:stretch>
            <a:fillRect/>
          </a:stretch>
        </p:blipFill>
        <p:spPr>
          <a:xfrm>
            <a:off x="313690" y="1302332"/>
            <a:ext cx="8637588" cy="5234361"/>
          </a:xfrm>
          <a:prstGeom prst="rect">
            <a:avLst/>
          </a:prstGeom>
        </p:spPr>
      </p:pic>
    </p:spTree>
    <p:extLst>
      <p:ext uri="{BB962C8B-B14F-4D97-AF65-F5344CB8AC3E}">
        <p14:creationId xmlns:p14="http://schemas.microsoft.com/office/powerpoint/2010/main" val="2454044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32</a:t>
            </a:fld>
            <a:endParaRPr lang="en-US" altLang="en-US"/>
          </a:p>
        </p:txBody>
      </p:sp>
      <p:pic>
        <p:nvPicPr>
          <p:cNvPr id="9" name="图片 8">
            <a:extLst>
              <a:ext uri="{FF2B5EF4-FFF2-40B4-BE49-F238E27FC236}">
                <a16:creationId xmlns:a16="http://schemas.microsoft.com/office/drawing/2014/main" id="{E486FAD2-D271-454E-B446-298FA22798F9}"/>
              </a:ext>
            </a:extLst>
          </p:cNvPr>
          <p:cNvPicPr>
            <a:picLocks noChangeAspect="1"/>
          </p:cNvPicPr>
          <p:nvPr/>
        </p:nvPicPr>
        <p:blipFill>
          <a:blip r:embed="rId2"/>
          <a:stretch>
            <a:fillRect/>
          </a:stretch>
        </p:blipFill>
        <p:spPr>
          <a:xfrm>
            <a:off x="336391" y="841248"/>
            <a:ext cx="8639357" cy="5604128"/>
          </a:xfrm>
          <a:prstGeom prst="rect">
            <a:avLst/>
          </a:prstGeom>
        </p:spPr>
      </p:pic>
    </p:spTree>
    <p:extLst>
      <p:ext uri="{BB962C8B-B14F-4D97-AF65-F5344CB8AC3E}">
        <p14:creationId xmlns:p14="http://schemas.microsoft.com/office/powerpoint/2010/main" val="1533498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33</a:t>
            </a:fld>
            <a:endParaRPr lang="en-US" altLang="en-US"/>
          </a:p>
        </p:txBody>
      </p:sp>
      <p:pic>
        <p:nvPicPr>
          <p:cNvPr id="2" name="图片 1">
            <a:extLst>
              <a:ext uri="{FF2B5EF4-FFF2-40B4-BE49-F238E27FC236}">
                <a16:creationId xmlns:a16="http://schemas.microsoft.com/office/drawing/2014/main" id="{605E9029-CF6B-4792-BDAD-BB1E6CE99A66}"/>
              </a:ext>
            </a:extLst>
          </p:cNvPr>
          <p:cNvPicPr>
            <a:picLocks noChangeAspect="1"/>
          </p:cNvPicPr>
          <p:nvPr/>
        </p:nvPicPr>
        <p:blipFill>
          <a:blip r:embed="rId2"/>
          <a:stretch>
            <a:fillRect/>
          </a:stretch>
        </p:blipFill>
        <p:spPr>
          <a:xfrm>
            <a:off x="828942" y="661991"/>
            <a:ext cx="7479766" cy="5938834"/>
          </a:xfrm>
          <a:prstGeom prst="rect">
            <a:avLst/>
          </a:prstGeom>
        </p:spPr>
      </p:pic>
    </p:spTree>
    <p:extLst>
      <p:ext uri="{BB962C8B-B14F-4D97-AF65-F5344CB8AC3E}">
        <p14:creationId xmlns:p14="http://schemas.microsoft.com/office/powerpoint/2010/main" val="2404424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34</a:t>
            </a:fld>
            <a:endParaRPr lang="en-US" altLang="en-US"/>
          </a:p>
        </p:txBody>
      </p:sp>
      <p:pic>
        <p:nvPicPr>
          <p:cNvPr id="3" name="图片 2">
            <a:extLst>
              <a:ext uri="{FF2B5EF4-FFF2-40B4-BE49-F238E27FC236}">
                <a16:creationId xmlns:a16="http://schemas.microsoft.com/office/drawing/2014/main" id="{43451C5F-A764-484C-8B8A-071C7659891D}"/>
              </a:ext>
            </a:extLst>
          </p:cNvPr>
          <p:cNvPicPr>
            <a:picLocks noChangeAspect="1"/>
          </p:cNvPicPr>
          <p:nvPr/>
        </p:nvPicPr>
        <p:blipFill>
          <a:blip r:embed="rId2"/>
          <a:stretch>
            <a:fillRect/>
          </a:stretch>
        </p:blipFill>
        <p:spPr>
          <a:xfrm>
            <a:off x="1497124" y="1168047"/>
            <a:ext cx="5857143" cy="5304762"/>
          </a:xfrm>
          <a:prstGeom prst="rect">
            <a:avLst/>
          </a:prstGeom>
          <a:ln>
            <a:solidFill>
              <a:schemeClr val="tx1">
                <a:lumMod val="85000"/>
                <a:lumOff val="15000"/>
              </a:schemeClr>
            </a:solidFill>
          </a:ln>
        </p:spPr>
      </p:pic>
      <p:sp>
        <p:nvSpPr>
          <p:cNvPr id="6" name="文本框 5">
            <a:extLst>
              <a:ext uri="{FF2B5EF4-FFF2-40B4-BE49-F238E27FC236}">
                <a16:creationId xmlns:a16="http://schemas.microsoft.com/office/drawing/2014/main" id="{07E9C51D-554F-4CA5-9782-06D948F65D9D}"/>
              </a:ext>
            </a:extLst>
          </p:cNvPr>
          <p:cNvSpPr txBox="1"/>
          <p:nvPr/>
        </p:nvSpPr>
        <p:spPr>
          <a:xfrm>
            <a:off x="804672" y="687661"/>
            <a:ext cx="1723549" cy="461665"/>
          </a:xfrm>
          <a:prstGeom prst="rect">
            <a:avLst/>
          </a:prstGeom>
          <a:noFill/>
        </p:spPr>
        <p:txBody>
          <a:bodyPr wrap="none" rtlCol="0">
            <a:spAutoFit/>
          </a:bodyPr>
          <a:lstStyle/>
          <a:p>
            <a:r>
              <a:rPr lang="zh-CN" altLang="en-US" sz="2400" dirty="0">
                <a:latin typeface="+mn-ea"/>
              </a:rPr>
              <a:t>运行结果：</a:t>
            </a:r>
          </a:p>
        </p:txBody>
      </p:sp>
    </p:spTree>
    <p:extLst>
      <p:ext uri="{BB962C8B-B14F-4D97-AF65-F5344CB8AC3E}">
        <p14:creationId xmlns:p14="http://schemas.microsoft.com/office/powerpoint/2010/main" val="2296048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486294" y="1529350"/>
            <a:ext cx="8001000" cy="537604"/>
          </a:xfrm>
        </p:spPr>
        <p:txBody>
          <a:bodyPr/>
          <a:lstStyle/>
          <a:p>
            <a:pPr>
              <a:lnSpc>
                <a:spcPts val="3300"/>
              </a:lnSpc>
              <a:buClr>
                <a:schemeClr val="tx1"/>
              </a:buClr>
              <a:buFont typeface="Wingdings" panose="05000000000000000000" pitchFamily="2" charset="2"/>
              <a:buChar char="Ø"/>
            </a:pPr>
            <a:r>
              <a:rPr lang="zh-CN" altLang="en-US" sz="2400" b="0" dirty="0">
                <a:latin typeface="+mn-ea"/>
                <a:ea typeface="+mn-ea"/>
              </a:rPr>
              <a:t>重复定位请求：</a:t>
            </a:r>
            <a:endParaRPr lang="en-US" altLang="zh-CN" sz="2400" b="0" dirty="0">
              <a:latin typeface="+mn-ea"/>
              <a:ea typeface="+mn-ea"/>
            </a:endParaRPr>
          </a:p>
          <a:p>
            <a:pPr marL="0" indent="0">
              <a:lnSpc>
                <a:spcPts val="3300"/>
              </a:lnSpc>
              <a:buClr>
                <a:schemeClr val="tx1"/>
              </a:buClr>
              <a:buNone/>
            </a:pP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35</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680696" y="1921929"/>
            <a:ext cx="8001000" cy="126000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kern="0" dirty="0">
                <a:latin typeface="+mn-ea"/>
                <a:ea typeface="+mn-ea"/>
              </a:rPr>
              <a:t>有时候位置跟新一次是不够的，</a:t>
            </a:r>
            <a:r>
              <a:rPr lang="en-US" altLang="zh-CN" sz="2400" b="0" kern="0" dirty="0">
                <a:ea typeface="+mn-ea"/>
              </a:rPr>
              <a:t>Geolocation</a:t>
            </a:r>
            <a:r>
              <a:rPr lang="zh-CN" altLang="en-US" sz="2400" b="0" kern="0" dirty="0">
                <a:latin typeface="+mn-ea"/>
                <a:ea typeface="+mn-ea"/>
              </a:rPr>
              <a:t>可以在单次请求用户位置和以一定间隔多次请求用户位置间相互转换。</a:t>
            </a:r>
            <a:endParaRPr lang="en-US" altLang="zh-CN" sz="2400" b="0" kern="0" dirty="0">
              <a:latin typeface="+mn-ea"/>
              <a:ea typeface="+mn-ea"/>
            </a:endParaRPr>
          </a:p>
          <a:p>
            <a:pPr marL="0" indent="0">
              <a:lnSpc>
                <a:spcPts val="3300"/>
              </a:lnSpc>
              <a:buClr>
                <a:schemeClr val="tx1"/>
              </a:buClr>
              <a:buFont typeface="Wingdings" panose="05000000000000000000" pitchFamily="2" charset="2"/>
              <a:buNone/>
            </a:pPr>
            <a:endParaRPr lang="zh-CN" altLang="en-US" sz="2400" b="0" kern="0" dirty="0">
              <a:latin typeface="+mn-ea"/>
              <a:ea typeface="+mn-ea"/>
            </a:endParaRPr>
          </a:p>
        </p:txBody>
      </p:sp>
      <p:pic>
        <p:nvPicPr>
          <p:cNvPr id="2" name="图片 1">
            <a:extLst>
              <a:ext uri="{FF2B5EF4-FFF2-40B4-BE49-F238E27FC236}">
                <a16:creationId xmlns:a16="http://schemas.microsoft.com/office/drawing/2014/main" id="{BE47EBF7-8C73-4AE1-B482-F08CF230DC7A}"/>
              </a:ext>
            </a:extLst>
          </p:cNvPr>
          <p:cNvPicPr>
            <a:picLocks noChangeAspect="1"/>
          </p:cNvPicPr>
          <p:nvPr/>
        </p:nvPicPr>
        <p:blipFill>
          <a:blip r:embed="rId2"/>
          <a:stretch>
            <a:fillRect/>
          </a:stretch>
        </p:blipFill>
        <p:spPr>
          <a:xfrm>
            <a:off x="195809" y="3255345"/>
            <a:ext cx="8752381" cy="1295238"/>
          </a:xfrm>
          <a:prstGeom prst="rect">
            <a:avLst/>
          </a:prstGeom>
        </p:spPr>
      </p:pic>
      <p:pic>
        <p:nvPicPr>
          <p:cNvPr id="6" name="图片 5">
            <a:extLst>
              <a:ext uri="{FF2B5EF4-FFF2-40B4-BE49-F238E27FC236}">
                <a16:creationId xmlns:a16="http://schemas.microsoft.com/office/drawing/2014/main" id="{C5C47CBF-C26C-4F57-AC0A-C867F5680FA0}"/>
              </a:ext>
            </a:extLst>
          </p:cNvPr>
          <p:cNvPicPr>
            <a:picLocks noChangeAspect="1"/>
          </p:cNvPicPr>
          <p:nvPr/>
        </p:nvPicPr>
        <p:blipFill>
          <a:blip r:embed="rId3"/>
          <a:stretch>
            <a:fillRect/>
          </a:stretch>
        </p:blipFill>
        <p:spPr>
          <a:xfrm>
            <a:off x="396332" y="5206779"/>
            <a:ext cx="8352381" cy="1323810"/>
          </a:xfrm>
          <a:prstGeom prst="rect">
            <a:avLst/>
          </a:prstGeom>
        </p:spPr>
      </p:pic>
      <p:sp>
        <p:nvSpPr>
          <p:cNvPr id="23" name="下箭头 3">
            <a:extLst>
              <a:ext uri="{FF2B5EF4-FFF2-40B4-BE49-F238E27FC236}">
                <a16:creationId xmlns:a16="http://schemas.microsoft.com/office/drawing/2014/main" id="{839CE1E1-7870-4D9C-B043-7C44344D02F1}"/>
              </a:ext>
            </a:extLst>
          </p:cNvPr>
          <p:cNvSpPr/>
          <p:nvPr/>
        </p:nvSpPr>
        <p:spPr>
          <a:xfrm>
            <a:off x="4161332" y="4616388"/>
            <a:ext cx="650924" cy="541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9" name="标题 1">
            <a:extLst>
              <a:ext uri="{FF2B5EF4-FFF2-40B4-BE49-F238E27FC236}">
                <a16:creationId xmlns:a16="http://schemas.microsoft.com/office/drawing/2014/main" id="{4A9CB6F5-4A4A-4A39-AEC5-B69E2887F17C}"/>
              </a:ext>
            </a:extLst>
          </p:cNvPr>
          <p:cNvSpPr>
            <a:spLocks noGrp="1"/>
          </p:cNvSpPr>
          <p:nvPr>
            <p:ph type="title"/>
          </p:nvPr>
        </p:nvSpPr>
        <p:spPr>
          <a:xfrm>
            <a:off x="574675" y="836713"/>
            <a:ext cx="8001000" cy="61922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589960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36</a:t>
            </a:fld>
            <a:endParaRPr lang="en-US" altLang="en-US"/>
          </a:p>
        </p:txBody>
      </p:sp>
      <p:sp>
        <p:nvSpPr>
          <p:cNvPr id="10" name="内容占位符 2">
            <a:extLst>
              <a:ext uri="{FF2B5EF4-FFF2-40B4-BE49-F238E27FC236}">
                <a16:creationId xmlns:a16="http://schemas.microsoft.com/office/drawing/2014/main" id="{B78899C3-5ED0-4D1F-938E-A58DC38D27E2}"/>
              </a:ext>
            </a:extLst>
          </p:cNvPr>
          <p:cNvSpPr txBox="1">
            <a:spLocks/>
          </p:cNvSpPr>
          <p:nvPr/>
        </p:nvSpPr>
        <p:spPr>
          <a:xfrm>
            <a:off x="568325" y="1698386"/>
            <a:ext cx="8001000" cy="104360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kern="0" dirty="0">
                <a:latin typeface="+mn-ea"/>
                <a:ea typeface="+mn-ea"/>
              </a:rPr>
              <a:t>在实际应用情况中，应用程序不再需要接收有关用户的持续位置更新，则只需调用</a:t>
            </a:r>
            <a:r>
              <a:rPr lang="en-US" altLang="zh-CN" sz="2400" b="0" kern="0" dirty="0" err="1">
                <a:ea typeface="+mn-ea"/>
              </a:rPr>
              <a:t>clearWatch</a:t>
            </a:r>
            <a:r>
              <a:rPr lang="en-US" altLang="zh-CN" sz="2400" b="0" kern="0" dirty="0">
                <a:ea typeface="+mn-ea"/>
              </a:rPr>
              <a:t>()</a:t>
            </a:r>
            <a:r>
              <a:rPr lang="zh-CN" altLang="en-US" sz="2400" b="0" kern="0" dirty="0">
                <a:latin typeface="+mn-ea"/>
                <a:ea typeface="+mn-ea"/>
              </a:rPr>
              <a:t>函数。</a:t>
            </a:r>
          </a:p>
        </p:txBody>
      </p:sp>
      <p:pic>
        <p:nvPicPr>
          <p:cNvPr id="11" name="图片 10">
            <a:extLst>
              <a:ext uri="{FF2B5EF4-FFF2-40B4-BE49-F238E27FC236}">
                <a16:creationId xmlns:a16="http://schemas.microsoft.com/office/drawing/2014/main" id="{128CC6BE-F050-491A-A268-4C1D12EA1860}"/>
              </a:ext>
            </a:extLst>
          </p:cNvPr>
          <p:cNvPicPr>
            <a:picLocks noChangeAspect="1"/>
          </p:cNvPicPr>
          <p:nvPr/>
        </p:nvPicPr>
        <p:blipFill>
          <a:blip r:embed="rId2"/>
          <a:stretch>
            <a:fillRect/>
          </a:stretch>
        </p:blipFill>
        <p:spPr>
          <a:xfrm>
            <a:off x="107156" y="2889452"/>
            <a:ext cx="8923338" cy="2163515"/>
          </a:xfrm>
          <a:prstGeom prst="rect">
            <a:avLst/>
          </a:prstGeom>
        </p:spPr>
      </p:pic>
      <p:sp>
        <p:nvSpPr>
          <p:cNvPr id="12" name="内容占位符 2">
            <a:extLst>
              <a:ext uri="{FF2B5EF4-FFF2-40B4-BE49-F238E27FC236}">
                <a16:creationId xmlns:a16="http://schemas.microsoft.com/office/drawing/2014/main" id="{B22C16D9-3A9F-40A1-95AE-3D75E7A8CCBF}"/>
              </a:ext>
            </a:extLst>
          </p:cNvPr>
          <p:cNvSpPr txBox="1">
            <a:spLocks/>
          </p:cNvSpPr>
          <p:nvPr/>
        </p:nvSpPr>
        <p:spPr>
          <a:xfrm>
            <a:off x="568325" y="5289570"/>
            <a:ext cx="8001000" cy="93578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720000">
              <a:lnSpc>
                <a:spcPts val="3300"/>
              </a:lnSpc>
              <a:buClr>
                <a:schemeClr val="tx1"/>
              </a:buClr>
              <a:buNone/>
            </a:pPr>
            <a:r>
              <a:rPr lang="zh-CN" altLang="en-US" sz="2400" b="0" kern="0" dirty="0">
                <a:latin typeface="+mn-ea"/>
                <a:ea typeface="+mn-ea"/>
              </a:rPr>
              <a:t>该函数会通知</a:t>
            </a:r>
            <a:r>
              <a:rPr lang="en-US" altLang="zh-CN" sz="2400" b="0" kern="0" dirty="0">
                <a:ea typeface="+mn-ea"/>
              </a:rPr>
              <a:t>Geolocation</a:t>
            </a:r>
            <a:r>
              <a:rPr lang="zh-CN" altLang="en-US" sz="2400" b="0" kern="0" dirty="0">
                <a:latin typeface="+mn-ea"/>
                <a:ea typeface="+mn-ea"/>
              </a:rPr>
              <a:t>服务，不在接收位置信息。</a:t>
            </a:r>
            <a:r>
              <a:rPr lang="en-US" altLang="zh-CN" sz="2400" b="0" kern="0" dirty="0" err="1">
                <a:ea typeface="+mn-ea"/>
              </a:rPr>
              <a:t>watchId</a:t>
            </a:r>
            <a:r>
              <a:rPr lang="zh-CN" altLang="en-US" sz="2400" b="0" kern="0" dirty="0">
                <a:latin typeface="+mn-ea"/>
                <a:ea typeface="+mn-ea"/>
              </a:rPr>
              <a:t>表示一个唯一的监视请求一边将来取消监视。</a:t>
            </a:r>
          </a:p>
        </p:txBody>
      </p:sp>
      <p:sp>
        <p:nvSpPr>
          <p:cNvPr id="7" name="标题 1">
            <a:extLst>
              <a:ext uri="{FF2B5EF4-FFF2-40B4-BE49-F238E27FC236}">
                <a16:creationId xmlns:a16="http://schemas.microsoft.com/office/drawing/2014/main" id="{9270E9EA-1EEE-4B81-A802-08783BAEB411}"/>
              </a:ext>
            </a:extLst>
          </p:cNvPr>
          <p:cNvSpPr>
            <a:spLocks noGrp="1"/>
          </p:cNvSpPr>
          <p:nvPr>
            <p:ph type="title"/>
          </p:nvPr>
        </p:nvSpPr>
        <p:spPr>
          <a:xfrm>
            <a:off x="574675" y="836713"/>
            <a:ext cx="8001000" cy="619226"/>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位置请求</a:t>
            </a:r>
          </a:p>
        </p:txBody>
      </p:sp>
    </p:spTree>
    <p:extLst>
      <p:ext uri="{BB962C8B-B14F-4D97-AF65-F5344CB8AC3E}">
        <p14:creationId xmlns:p14="http://schemas.microsoft.com/office/powerpoint/2010/main" val="1382595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200" y="758825"/>
            <a:ext cx="8604504"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5.5 </a:t>
            </a:r>
            <a:r>
              <a:rPr lang="zh-CN" altLang="en-US" dirty="0">
                <a:latin typeface="+mn-lt"/>
                <a:ea typeface="+mn-ea"/>
                <a:cs typeface="+mn-ea"/>
                <a:sym typeface="+mn-lt"/>
              </a:rPr>
              <a:t>使用</a:t>
            </a:r>
            <a:r>
              <a:rPr lang="en-US" altLang="zh-CN" dirty="0">
                <a:latin typeface="+mn-lt"/>
                <a:ea typeface="+mn-ea"/>
                <a:cs typeface="+mn-ea"/>
                <a:sym typeface="+mn-lt"/>
              </a:rPr>
              <a:t>HTML5 Geolocation</a:t>
            </a:r>
            <a:r>
              <a:rPr lang="zh-CN" altLang="en-US" dirty="0">
                <a:latin typeface="+mn-lt"/>
                <a:ea typeface="+mn-ea"/>
                <a:cs typeface="+mn-ea"/>
                <a:sym typeface="+mn-lt"/>
              </a:rPr>
              <a:t>构建应用</a:t>
            </a:r>
            <a:endParaRPr lang="zh-CN" altLang="en-US" sz="3600" b="0" dirty="0">
              <a:latin typeface="+mn-lt"/>
              <a:ea typeface="+mn-ea"/>
              <a:cs typeface="+mn-ea"/>
              <a:sym typeface="+mn-lt"/>
            </a:endParaRPr>
          </a:p>
        </p:txBody>
      </p:sp>
      <p:sp>
        <p:nvSpPr>
          <p:cNvPr id="247811" name="Rectangle 3">
            <a:extLst>
              <a:ext uri="{FF2B5EF4-FFF2-40B4-BE49-F238E27FC236}">
                <a16:creationId xmlns:a16="http://schemas.microsoft.com/office/drawing/2014/main" id="{F5E1A31D-6FA6-4262-B3DD-73A47AB8C7A2}"/>
              </a:ext>
            </a:extLst>
          </p:cNvPr>
          <p:cNvSpPr>
            <a:spLocks noGrp="1" noChangeArrowheads="1"/>
          </p:cNvSpPr>
          <p:nvPr>
            <p:ph type="body" idx="1"/>
          </p:nvPr>
        </p:nvSpPr>
        <p:spPr bwMode="auto">
          <a:xfrm>
            <a:off x="395288" y="1916113"/>
            <a:ext cx="8062912"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dirty="0">
                <a:latin typeface="+mn-ea"/>
                <a:ea typeface="+mn-ea"/>
                <a:cs typeface="+mn-ea"/>
                <a:sym typeface="+mn-lt"/>
              </a:rPr>
              <a:t>编写</a:t>
            </a:r>
            <a:r>
              <a:rPr lang="en-US" altLang="zh-CN" sz="3200" dirty="0">
                <a:latin typeface="+mn-ea"/>
                <a:ea typeface="+mn-ea"/>
                <a:cs typeface="+mn-ea"/>
                <a:sym typeface="+mn-lt"/>
              </a:rPr>
              <a:t>HTML</a:t>
            </a:r>
            <a:r>
              <a:rPr lang="zh-CN" altLang="en-US" sz="3200" dirty="0">
                <a:latin typeface="+mn-ea"/>
                <a:ea typeface="+mn-ea"/>
                <a:cs typeface="+mn-ea"/>
                <a:sym typeface="+mn-lt"/>
              </a:rPr>
              <a:t>显示代码</a:t>
            </a:r>
            <a:endParaRPr lang="en-US" altLang="zh-CN" sz="3200" dirty="0">
              <a:latin typeface="+mn-ea"/>
              <a:ea typeface="+mn-ea"/>
              <a:cs typeface="+mn-ea"/>
              <a:sym typeface="+mn-lt"/>
            </a:endParaRPr>
          </a:p>
          <a:p>
            <a:pPr eaLnBrk="1" hangingPunct="1"/>
            <a:r>
              <a:rPr lang="zh-CN" altLang="en-US" sz="3200" dirty="0">
                <a:latin typeface="+mn-ea"/>
                <a:ea typeface="+mn-ea"/>
                <a:cs typeface="+mn-ea"/>
                <a:sym typeface="+mn-lt"/>
              </a:rPr>
              <a:t>处理</a:t>
            </a:r>
            <a:r>
              <a:rPr lang="en-US" altLang="zh-CN" sz="3200" dirty="0">
                <a:ea typeface="+mn-ea"/>
                <a:cs typeface="+mn-ea"/>
                <a:sym typeface="+mn-lt"/>
              </a:rPr>
              <a:t>Geolocation</a:t>
            </a:r>
            <a:r>
              <a:rPr lang="zh-CN" altLang="en-US" sz="3200" dirty="0">
                <a:latin typeface="+mn-ea"/>
                <a:ea typeface="+mn-ea"/>
                <a:cs typeface="+mn-ea"/>
                <a:sym typeface="+mn-lt"/>
              </a:rPr>
              <a:t>数据</a:t>
            </a:r>
            <a:endParaRPr lang="en-US" altLang="zh-CN" sz="3200" dirty="0">
              <a:latin typeface="+mn-ea"/>
              <a:ea typeface="+mn-ea"/>
              <a:cs typeface="+mn-ea"/>
              <a:sym typeface="+mn-lt"/>
            </a:endParaRPr>
          </a:p>
          <a:p>
            <a:pPr eaLnBrk="1" hangingPunct="1">
              <a:buFont typeface="Wingdings" panose="05000000000000000000" pitchFamily="2" charset="2"/>
              <a:buNone/>
            </a:pPr>
            <a:r>
              <a:rPr lang="zh-CN" altLang="en-US" sz="2800" b="0" dirty="0">
                <a:ea typeface="+mn-ea"/>
                <a:cs typeface="+mn-ea"/>
                <a:sym typeface="+mn-lt"/>
              </a:rPr>
              <a:t>   </a:t>
            </a:r>
            <a:endParaRPr lang="zh-CN" altLang="en-US" sz="2400" dirty="0">
              <a:ea typeface="+mn-ea"/>
              <a:cs typeface="+mn-ea"/>
              <a:sym typeface="+mn-lt"/>
            </a:endParaRPr>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Tree>
    <p:extLst>
      <p:ext uri="{BB962C8B-B14F-4D97-AF65-F5344CB8AC3E}">
        <p14:creationId xmlns:p14="http://schemas.microsoft.com/office/powerpoint/2010/main" val="237992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799391" y="1797120"/>
            <a:ext cx="2315083" cy="3675109"/>
          </a:xfrm>
        </p:spPr>
        <p:txBody>
          <a:bodyPr/>
          <a:lstStyle/>
          <a:p>
            <a:pPr marL="0" indent="457200">
              <a:lnSpc>
                <a:spcPts val="3300"/>
              </a:lnSpc>
              <a:buNone/>
            </a:pPr>
            <a:r>
              <a:rPr lang="zh-CN" altLang="en-US" sz="2400" b="0" dirty="0">
                <a:latin typeface="+mn-ea"/>
                <a:ea typeface="+mn-ea"/>
              </a:rPr>
              <a:t>基于之前所学，我们使用多次请求特性构建一个简单有用的</a:t>
            </a:r>
            <a:r>
              <a:rPr lang="en-US" altLang="zh-CN" sz="2400" b="0" dirty="0">
                <a:latin typeface="+mn-ea"/>
                <a:ea typeface="+mn-ea"/>
              </a:rPr>
              <a:t>Web</a:t>
            </a:r>
            <a:r>
              <a:rPr lang="zh-CN" altLang="en-US" sz="2400" b="0" dirty="0">
                <a:latin typeface="+mn-ea"/>
                <a:ea typeface="+mn-ea"/>
              </a:rPr>
              <a:t>应用</a:t>
            </a:r>
            <a:r>
              <a:rPr lang="en-US" altLang="zh-CN" sz="2400" b="0" dirty="0">
                <a:latin typeface="+mn-ea"/>
                <a:ea typeface="+mn-ea"/>
              </a:rPr>
              <a:t>——</a:t>
            </a:r>
            <a:r>
              <a:rPr lang="zh-CN" altLang="en-US" sz="2400" dirty="0">
                <a:latin typeface="+mn-ea"/>
                <a:ea typeface="+mn-ea"/>
              </a:rPr>
              <a:t>距离跟踪器</a:t>
            </a:r>
            <a:r>
              <a:rPr lang="zh-CN" altLang="en-US" sz="2400" b="0" dirty="0">
                <a:latin typeface="+mn-ea"/>
                <a:ea typeface="+mn-ea"/>
              </a:rPr>
              <a:t>。其最终效果如图所示：</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38</a:t>
            </a:fld>
            <a:endParaRPr lang="en-US" altLang="en-US"/>
          </a:p>
        </p:txBody>
      </p:sp>
      <p:pic>
        <p:nvPicPr>
          <p:cNvPr id="6" name="图片 5">
            <a:extLst>
              <a:ext uri="{FF2B5EF4-FFF2-40B4-BE49-F238E27FC236}">
                <a16:creationId xmlns:a16="http://schemas.microsoft.com/office/drawing/2014/main" id="{52BA9439-0D01-40BD-BEFB-95AB65AAD338}"/>
              </a:ext>
            </a:extLst>
          </p:cNvPr>
          <p:cNvPicPr>
            <a:picLocks noChangeAspect="1"/>
          </p:cNvPicPr>
          <p:nvPr/>
        </p:nvPicPr>
        <p:blipFill rotWithShape="1">
          <a:blip r:embed="rId2"/>
          <a:srcRect b="25867"/>
          <a:stretch/>
        </p:blipFill>
        <p:spPr>
          <a:xfrm>
            <a:off x="3395430" y="1797120"/>
            <a:ext cx="5083365" cy="4654411"/>
          </a:xfrm>
          <a:prstGeom prst="rect">
            <a:avLst/>
          </a:prstGeom>
          <a:ln>
            <a:solidFill>
              <a:schemeClr val="tx1"/>
            </a:solidFill>
          </a:ln>
        </p:spPr>
      </p:pic>
      <p:sp>
        <p:nvSpPr>
          <p:cNvPr id="7" name="Rectangle 2">
            <a:extLst>
              <a:ext uri="{FF2B5EF4-FFF2-40B4-BE49-F238E27FC236}">
                <a16:creationId xmlns:a16="http://schemas.microsoft.com/office/drawing/2014/main" id="{7B6151D5-CB5F-478B-BD4B-A70AF27E7FCE}"/>
              </a:ext>
            </a:extLst>
          </p:cNvPr>
          <p:cNvSpPr>
            <a:spLocks noGrp="1" noChangeArrowheads="1"/>
          </p:cNvSpPr>
          <p:nvPr>
            <p:ph type="title"/>
          </p:nvPr>
        </p:nvSpPr>
        <p:spPr bwMode="auto">
          <a:xfrm>
            <a:off x="457200" y="758825"/>
            <a:ext cx="8604504"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5.5 </a:t>
            </a:r>
            <a:r>
              <a:rPr lang="zh-CN" altLang="en-US" dirty="0">
                <a:latin typeface="+mn-lt"/>
                <a:ea typeface="+mn-ea"/>
                <a:cs typeface="+mn-ea"/>
                <a:sym typeface="+mn-lt"/>
              </a:rPr>
              <a:t>使用</a:t>
            </a:r>
            <a:r>
              <a:rPr lang="en-US" altLang="zh-CN" dirty="0">
                <a:latin typeface="+mn-lt"/>
                <a:ea typeface="+mn-ea"/>
                <a:cs typeface="+mn-ea"/>
                <a:sym typeface="+mn-lt"/>
              </a:rPr>
              <a:t>HTML5 Geolocation</a:t>
            </a:r>
            <a:r>
              <a:rPr lang="zh-CN" altLang="en-US" dirty="0">
                <a:latin typeface="+mn-lt"/>
                <a:ea typeface="+mn-ea"/>
                <a:cs typeface="+mn-ea"/>
                <a:sym typeface="+mn-lt"/>
              </a:rPr>
              <a:t>构建应用</a:t>
            </a:r>
            <a:endParaRPr lang="zh-CN" altLang="en-US" sz="3600" b="0" dirty="0">
              <a:latin typeface="+mn-lt"/>
              <a:ea typeface="+mn-ea"/>
              <a:cs typeface="+mn-ea"/>
              <a:sym typeface="+mn-lt"/>
            </a:endParaRPr>
          </a:p>
        </p:txBody>
      </p:sp>
    </p:spTree>
    <p:extLst>
      <p:ext uri="{BB962C8B-B14F-4D97-AF65-F5344CB8AC3E}">
        <p14:creationId xmlns:p14="http://schemas.microsoft.com/office/powerpoint/2010/main" val="849590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747713" y="1806261"/>
            <a:ext cx="8001000" cy="918385"/>
          </a:xfrm>
        </p:spPr>
        <p:txBody>
          <a:bodyPr/>
          <a:lstStyle/>
          <a:p>
            <a:pPr marL="0" indent="457200">
              <a:lnSpc>
                <a:spcPts val="3300"/>
              </a:lnSpc>
              <a:buNone/>
            </a:pPr>
            <a:r>
              <a:rPr lang="zh-CN" altLang="en-US" sz="2400" b="0" dirty="0">
                <a:latin typeface="+mn-ea"/>
                <a:ea typeface="+mn-ea"/>
              </a:rPr>
              <a:t>距离计算使用公式</a:t>
            </a:r>
            <a:r>
              <a:rPr lang="en-US" altLang="zh-CN" sz="2400" b="0" dirty="0">
                <a:latin typeface="+mn-ea"/>
                <a:ea typeface="+mn-ea"/>
              </a:rPr>
              <a:t>Haversine</a:t>
            </a:r>
            <a:r>
              <a:rPr lang="zh-CN" altLang="en-US" sz="2400" b="0" dirty="0">
                <a:latin typeface="+mn-ea"/>
                <a:ea typeface="+mn-ea"/>
              </a:rPr>
              <a:t>公式实现，它能够根据经纬度来计算地球上两点见的距离，其数学公式如下：</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39</a:t>
            </a:fld>
            <a:endParaRPr lang="en-US" altLang="en-US"/>
          </a:p>
        </p:txBody>
      </p:sp>
      <p:pic>
        <p:nvPicPr>
          <p:cNvPr id="7" name="图片 6">
            <a:extLst>
              <a:ext uri="{FF2B5EF4-FFF2-40B4-BE49-F238E27FC236}">
                <a16:creationId xmlns:a16="http://schemas.microsoft.com/office/drawing/2014/main" id="{293650BB-8C07-4D9C-8713-118D983EEDA4}"/>
              </a:ext>
            </a:extLst>
          </p:cNvPr>
          <p:cNvPicPr>
            <a:picLocks noChangeAspect="1"/>
          </p:cNvPicPr>
          <p:nvPr/>
        </p:nvPicPr>
        <p:blipFill>
          <a:blip r:embed="rId2"/>
          <a:stretch>
            <a:fillRect/>
          </a:stretch>
        </p:blipFill>
        <p:spPr>
          <a:xfrm>
            <a:off x="1209025" y="3111200"/>
            <a:ext cx="6719599" cy="1010267"/>
          </a:xfrm>
          <a:prstGeom prst="rect">
            <a:avLst/>
          </a:prstGeom>
        </p:spPr>
      </p:pic>
      <p:sp>
        <p:nvSpPr>
          <p:cNvPr id="8" name="内容占位符 2">
            <a:extLst>
              <a:ext uri="{FF2B5EF4-FFF2-40B4-BE49-F238E27FC236}">
                <a16:creationId xmlns:a16="http://schemas.microsoft.com/office/drawing/2014/main" id="{81735978-A753-4E00-A960-080A7BC933E8}"/>
              </a:ext>
            </a:extLst>
          </p:cNvPr>
          <p:cNvSpPr txBox="1">
            <a:spLocks/>
          </p:cNvSpPr>
          <p:nvPr/>
        </p:nvSpPr>
        <p:spPr>
          <a:xfrm>
            <a:off x="747713" y="4593017"/>
            <a:ext cx="8001000" cy="185054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zh-CN" altLang="en-US" sz="2400" b="0" kern="0" dirty="0">
                <a:latin typeface="+mn-ea"/>
                <a:ea typeface="+mn-ea"/>
              </a:rPr>
              <a:t>下页演示了用</a:t>
            </a:r>
            <a:r>
              <a:rPr lang="en-US" altLang="zh-CN" sz="2400" b="0" kern="0" dirty="0">
                <a:latin typeface="+mn-ea"/>
                <a:ea typeface="+mn-ea"/>
              </a:rPr>
              <a:t>JavaScript</a:t>
            </a:r>
            <a:r>
              <a:rPr lang="zh-CN" altLang="en-US" sz="2400" b="0" kern="0" dirty="0">
                <a:latin typeface="+mn-ea"/>
                <a:ea typeface="+mn-ea"/>
              </a:rPr>
              <a:t>代码实现</a:t>
            </a:r>
            <a:r>
              <a:rPr lang="en-US" altLang="zh-CN" sz="2400" b="0" kern="0" dirty="0">
                <a:latin typeface="+mn-ea"/>
                <a:ea typeface="+mn-ea"/>
              </a:rPr>
              <a:t>Haversine</a:t>
            </a:r>
            <a:r>
              <a:rPr lang="zh-CN" altLang="en-US" sz="2400" b="0" kern="0" dirty="0">
                <a:latin typeface="+mn-ea"/>
                <a:ea typeface="+mn-ea"/>
              </a:rPr>
              <a:t>公式。针对目标，我们编写了将角度转换成弧度的方法，还提供了</a:t>
            </a:r>
            <a:r>
              <a:rPr lang="en-US" altLang="zh-CN" sz="2400" b="0" kern="0" dirty="0">
                <a:latin typeface="+mn-ea"/>
                <a:ea typeface="+mn-ea"/>
              </a:rPr>
              <a:t>distance()</a:t>
            </a:r>
            <a:r>
              <a:rPr lang="zh-CN" altLang="en-US" sz="2400" b="0" kern="0" dirty="0">
                <a:latin typeface="+mn-ea"/>
                <a:ea typeface="+mn-ea"/>
              </a:rPr>
              <a:t>函数来计算两个经纬度表示的位置间的距离。</a:t>
            </a:r>
          </a:p>
        </p:txBody>
      </p:sp>
      <p:sp>
        <p:nvSpPr>
          <p:cNvPr id="9" name="Rectangle 2">
            <a:extLst>
              <a:ext uri="{FF2B5EF4-FFF2-40B4-BE49-F238E27FC236}">
                <a16:creationId xmlns:a16="http://schemas.microsoft.com/office/drawing/2014/main" id="{09CA0B2B-F3C2-40CD-9C09-7E02F31A5BED}"/>
              </a:ext>
            </a:extLst>
          </p:cNvPr>
          <p:cNvSpPr>
            <a:spLocks noGrp="1" noChangeArrowheads="1"/>
          </p:cNvSpPr>
          <p:nvPr>
            <p:ph type="title"/>
          </p:nvPr>
        </p:nvSpPr>
        <p:spPr bwMode="auto">
          <a:xfrm>
            <a:off x="457200" y="758825"/>
            <a:ext cx="8604504"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5.5 </a:t>
            </a:r>
            <a:r>
              <a:rPr lang="zh-CN" altLang="en-US" dirty="0">
                <a:latin typeface="+mn-lt"/>
                <a:ea typeface="+mn-ea"/>
                <a:cs typeface="+mn-ea"/>
                <a:sym typeface="+mn-lt"/>
              </a:rPr>
              <a:t>使用</a:t>
            </a:r>
            <a:r>
              <a:rPr lang="en-US" altLang="zh-CN" dirty="0">
                <a:latin typeface="+mn-lt"/>
                <a:ea typeface="+mn-ea"/>
                <a:cs typeface="+mn-ea"/>
                <a:sym typeface="+mn-lt"/>
              </a:rPr>
              <a:t>HTML5 Geolocation</a:t>
            </a:r>
            <a:r>
              <a:rPr lang="zh-CN" altLang="en-US" dirty="0">
                <a:latin typeface="+mn-lt"/>
                <a:ea typeface="+mn-ea"/>
                <a:cs typeface="+mn-ea"/>
                <a:sym typeface="+mn-lt"/>
              </a:rPr>
              <a:t>构建应用</a:t>
            </a:r>
            <a:endParaRPr lang="zh-CN" altLang="en-US" sz="3600" b="0" dirty="0">
              <a:latin typeface="+mn-lt"/>
              <a:ea typeface="+mn-ea"/>
              <a:cs typeface="+mn-ea"/>
              <a:sym typeface="+mn-lt"/>
            </a:endParaRPr>
          </a:p>
        </p:txBody>
      </p:sp>
    </p:spTree>
    <p:extLst>
      <p:ext uri="{BB962C8B-B14F-4D97-AF65-F5344CB8AC3E}">
        <p14:creationId xmlns:p14="http://schemas.microsoft.com/office/powerpoint/2010/main" val="116193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维度和经度坐标</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6" y="1800712"/>
            <a:ext cx="8001000" cy="1093298"/>
          </a:xfrm>
        </p:spPr>
        <p:txBody>
          <a:bodyPr/>
          <a:lstStyle/>
          <a:p>
            <a:pPr marL="0" indent="457200">
              <a:lnSpc>
                <a:spcPts val="3300"/>
              </a:lnSpc>
              <a:buNone/>
            </a:pPr>
            <a:r>
              <a:rPr lang="en-US" altLang="zh-CN" sz="2400" b="0" dirty="0">
                <a:ea typeface="+mn-ea"/>
              </a:rPr>
              <a:t>HTML5 Geolocation API</a:t>
            </a:r>
            <a:r>
              <a:rPr lang="zh-CN" altLang="en-US" sz="2400" b="0" dirty="0">
                <a:latin typeface="+mn-ea"/>
                <a:ea typeface="+mn-ea"/>
              </a:rPr>
              <a:t>的使用方法相当简单：请求位置信息</a:t>
            </a:r>
            <a:r>
              <a:rPr lang="en-US" altLang="zh-CN" sz="2400" b="0" dirty="0">
                <a:latin typeface="+mn-ea"/>
                <a:ea typeface="+mn-ea"/>
                <a:sym typeface="Wingdings" panose="05000000000000000000" pitchFamily="2" charset="2"/>
              </a:rPr>
              <a:t></a:t>
            </a:r>
            <a:r>
              <a:rPr lang="zh-CN" altLang="en-US" sz="2400" b="0" dirty="0">
                <a:latin typeface="+mn-ea"/>
                <a:ea typeface="+mn-ea"/>
                <a:sym typeface="Wingdings" panose="05000000000000000000" pitchFamily="2" charset="2"/>
              </a:rPr>
              <a:t>用户同意</a:t>
            </a:r>
            <a:r>
              <a:rPr lang="en-US" altLang="zh-CN" sz="2400" b="0" dirty="0">
                <a:latin typeface="+mn-ea"/>
                <a:sym typeface="Wingdings" panose="05000000000000000000" pitchFamily="2" charset="2"/>
              </a:rPr>
              <a:t></a:t>
            </a:r>
            <a:r>
              <a:rPr lang="zh-CN" altLang="en-US" sz="2400" b="0" dirty="0">
                <a:latin typeface="+mn-ea"/>
                <a:sym typeface="Wingdings" panose="05000000000000000000" pitchFamily="2" charset="2"/>
              </a:rPr>
              <a:t>位置信息返回给用户。</a:t>
            </a: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4</a:t>
            </a:fld>
            <a:endParaRPr lang="en-US" altLang="en-US"/>
          </a:p>
        </p:txBody>
      </p:sp>
      <p:pic>
        <p:nvPicPr>
          <p:cNvPr id="7" name="图片 6">
            <a:extLst>
              <a:ext uri="{FF2B5EF4-FFF2-40B4-BE49-F238E27FC236}">
                <a16:creationId xmlns:a16="http://schemas.microsoft.com/office/drawing/2014/main" id="{9C43CB0D-D7B6-4DD0-AC4D-C4C7062D375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74675" y="2920155"/>
            <a:ext cx="1777081" cy="1570565"/>
          </a:xfrm>
          <a:prstGeom prst="rect">
            <a:avLst/>
          </a:prstGeom>
        </p:spPr>
      </p:pic>
      <p:pic>
        <p:nvPicPr>
          <p:cNvPr id="8" name="图片 7">
            <a:extLst>
              <a:ext uri="{FF2B5EF4-FFF2-40B4-BE49-F238E27FC236}">
                <a16:creationId xmlns:a16="http://schemas.microsoft.com/office/drawing/2014/main" id="{24CD3898-78F8-4E10-921D-BFFC56F66E47}"/>
              </a:ext>
            </a:extLst>
          </p:cNvPr>
          <p:cNvPicPr>
            <a:picLocks noChangeAspect="1"/>
          </p:cNvPicPr>
          <p:nvPr/>
        </p:nvPicPr>
        <p:blipFill>
          <a:blip r:embed="rId3"/>
          <a:stretch>
            <a:fillRect/>
          </a:stretch>
        </p:blipFill>
        <p:spPr>
          <a:xfrm>
            <a:off x="593351" y="4798930"/>
            <a:ext cx="1223934" cy="1783015"/>
          </a:xfrm>
          <a:prstGeom prst="rect">
            <a:avLst/>
          </a:prstGeom>
        </p:spPr>
      </p:pic>
      <p:pic>
        <p:nvPicPr>
          <p:cNvPr id="10" name="图片 9">
            <a:extLst>
              <a:ext uri="{FF2B5EF4-FFF2-40B4-BE49-F238E27FC236}">
                <a16:creationId xmlns:a16="http://schemas.microsoft.com/office/drawing/2014/main" id="{80C9D764-79FE-4D0C-9930-B30B17841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055" y="3567853"/>
            <a:ext cx="1936366" cy="1936366"/>
          </a:xfrm>
          <a:prstGeom prst="rect">
            <a:avLst/>
          </a:prstGeom>
        </p:spPr>
      </p:pic>
      <p:pic>
        <p:nvPicPr>
          <p:cNvPr id="12" name="图片 11">
            <a:extLst>
              <a:ext uri="{FF2B5EF4-FFF2-40B4-BE49-F238E27FC236}">
                <a16:creationId xmlns:a16="http://schemas.microsoft.com/office/drawing/2014/main" id="{C0744977-10DC-4B96-B1D2-B6A15BBC2B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4188" y="3703796"/>
            <a:ext cx="1785719" cy="1785719"/>
          </a:xfrm>
          <a:prstGeom prst="rect">
            <a:avLst/>
          </a:prstGeom>
        </p:spPr>
      </p:pic>
      <p:pic>
        <p:nvPicPr>
          <p:cNvPr id="14" name="图片 13">
            <a:extLst>
              <a:ext uri="{FF2B5EF4-FFF2-40B4-BE49-F238E27FC236}">
                <a16:creationId xmlns:a16="http://schemas.microsoft.com/office/drawing/2014/main" id="{6FD08A13-84BA-4817-AD8B-DAA08A0C2DE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3042438">
            <a:off x="5905478" y="3807744"/>
            <a:ext cx="1105005" cy="1479918"/>
          </a:xfrm>
          <a:prstGeom prst="rect">
            <a:avLst/>
          </a:prstGeom>
        </p:spPr>
      </p:pic>
      <p:cxnSp>
        <p:nvCxnSpPr>
          <p:cNvPr id="16" name="直接箭头连接符 15">
            <a:extLst>
              <a:ext uri="{FF2B5EF4-FFF2-40B4-BE49-F238E27FC236}">
                <a16:creationId xmlns:a16="http://schemas.microsoft.com/office/drawing/2014/main" id="{FB5C81E3-9622-43E0-9074-E8509F6F9313}"/>
              </a:ext>
            </a:extLst>
          </p:cNvPr>
          <p:cNvCxnSpPr>
            <a:stCxn id="7" idx="3"/>
          </p:cNvCxnSpPr>
          <p:nvPr/>
        </p:nvCxnSpPr>
        <p:spPr bwMode="auto">
          <a:xfrm>
            <a:off x="2351756" y="3705438"/>
            <a:ext cx="1342038" cy="587386"/>
          </a:xfrm>
          <a:prstGeom prst="straightConnector1">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8" name="直接箭头连接符 17">
            <a:extLst>
              <a:ext uri="{FF2B5EF4-FFF2-40B4-BE49-F238E27FC236}">
                <a16:creationId xmlns:a16="http://schemas.microsoft.com/office/drawing/2014/main" id="{BFBDE8D6-B37D-4486-9950-81AA4461478F}"/>
              </a:ext>
            </a:extLst>
          </p:cNvPr>
          <p:cNvCxnSpPr>
            <a:stCxn id="8" idx="3"/>
          </p:cNvCxnSpPr>
          <p:nvPr/>
        </p:nvCxnSpPr>
        <p:spPr bwMode="auto">
          <a:xfrm flipV="1">
            <a:off x="1817285" y="4968240"/>
            <a:ext cx="2002875" cy="722198"/>
          </a:xfrm>
          <a:prstGeom prst="straightConnector1">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0" name="直接箭头连接符 19">
            <a:extLst>
              <a:ext uri="{FF2B5EF4-FFF2-40B4-BE49-F238E27FC236}">
                <a16:creationId xmlns:a16="http://schemas.microsoft.com/office/drawing/2014/main" id="{C927BC10-D790-46BC-B65B-701C3E97936A}"/>
              </a:ext>
            </a:extLst>
          </p:cNvPr>
          <p:cNvCxnSpPr>
            <a:stCxn id="10" idx="1"/>
          </p:cNvCxnSpPr>
          <p:nvPr/>
        </p:nvCxnSpPr>
        <p:spPr bwMode="auto">
          <a:xfrm flipH="1" flipV="1">
            <a:off x="2255520" y="3953187"/>
            <a:ext cx="1343535" cy="582849"/>
          </a:xfrm>
          <a:prstGeom prst="straightConnector1">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2B271327-6734-4D79-A49C-EE474F7C2867}"/>
              </a:ext>
            </a:extLst>
          </p:cNvPr>
          <p:cNvCxnSpPr/>
          <p:nvPr/>
        </p:nvCxnSpPr>
        <p:spPr bwMode="auto">
          <a:xfrm flipH="1">
            <a:off x="1817285" y="5151120"/>
            <a:ext cx="2124795" cy="792480"/>
          </a:xfrm>
          <a:prstGeom prst="straightConnector1">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23" name="文本框 22">
            <a:extLst>
              <a:ext uri="{FF2B5EF4-FFF2-40B4-BE49-F238E27FC236}">
                <a16:creationId xmlns:a16="http://schemas.microsoft.com/office/drawing/2014/main" id="{43C33212-61E3-4422-83ED-32375AE26498}"/>
              </a:ext>
            </a:extLst>
          </p:cNvPr>
          <p:cNvSpPr txBox="1"/>
          <p:nvPr/>
        </p:nvSpPr>
        <p:spPr>
          <a:xfrm rot="1576759">
            <a:off x="2632209" y="3587988"/>
            <a:ext cx="954107" cy="369332"/>
          </a:xfrm>
          <a:prstGeom prst="rect">
            <a:avLst/>
          </a:prstGeom>
          <a:noFill/>
        </p:spPr>
        <p:txBody>
          <a:bodyPr wrap="none" rtlCol="0">
            <a:spAutoFit/>
          </a:bodyPr>
          <a:lstStyle/>
          <a:p>
            <a:r>
              <a:rPr lang="en-US" altLang="zh-CN" dirty="0"/>
              <a:t>request</a:t>
            </a:r>
            <a:endParaRPr lang="zh-CN" altLang="en-US" dirty="0"/>
          </a:p>
        </p:txBody>
      </p:sp>
      <p:sp>
        <p:nvSpPr>
          <p:cNvPr id="24" name="文本框 23">
            <a:extLst>
              <a:ext uri="{FF2B5EF4-FFF2-40B4-BE49-F238E27FC236}">
                <a16:creationId xmlns:a16="http://schemas.microsoft.com/office/drawing/2014/main" id="{0C188A75-AD84-43A1-A843-4282C1917155}"/>
              </a:ext>
            </a:extLst>
          </p:cNvPr>
          <p:cNvSpPr txBox="1"/>
          <p:nvPr/>
        </p:nvSpPr>
        <p:spPr>
          <a:xfrm rot="20491313">
            <a:off x="2121222" y="4966454"/>
            <a:ext cx="954107" cy="369332"/>
          </a:xfrm>
          <a:prstGeom prst="rect">
            <a:avLst/>
          </a:prstGeom>
          <a:noFill/>
        </p:spPr>
        <p:txBody>
          <a:bodyPr wrap="none" rtlCol="0">
            <a:spAutoFit/>
          </a:bodyPr>
          <a:lstStyle/>
          <a:p>
            <a:r>
              <a:rPr lang="en-US" altLang="zh-CN" dirty="0"/>
              <a:t>request</a:t>
            </a:r>
            <a:endParaRPr lang="zh-CN" altLang="en-US" dirty="0"/>
          </a:p>
        </p:txBody>
      </p:sp>
      <p:sp>
        <p:nvSpPr>
          <p:cNvPr id="25" name="文本框 24">
            <a:extLst>
              <a:ext uri="{FF2B5EF4-FFF2-40B4-BE49-F238E27FC236}">
                <a16:creationId xmlns:a16="http://schemas.microsoft.com/office/drawing/2014/main" id="{F3633644-5B4E-4D11-A13E-B051A49687F2}"/>
              </a:ext>
            </a:extLst>
          </p:cNvPr>
          <p:cNvSpPr txBox="1"/>
          <p:nvPr/>
        </p:nvSpPr>
        <p:spPr>
          <a:xfrm rot="20375346">
            <a:off x="2260838" y="5567475"/>
            <a:ext cx="1197764" cy="369332"/>
          </a:xfrm>
          <a:prstGeom prst="rect">
            <a:avLst/>
          </a:prstGeom>
          <a:noFill/>
        </p:spPr>
        <p:txBody>
          <a:bodyPr wrap="none" rtlCol="0">
            <a:spAutoFit/>
          </a:bodyPr>
          <a:lstStyle/>
          <a:p>
            <a:r>
              <a:rPr lang="en-US" altLang="zh-CN" dirty="0">
                <a:solidFill>
                  <a:srgbClr val="C00000"/>
                </a:solidFill>
              </a:rPr>
              <a:t> response</a:t>
            </a:r>
            <a:endParaRPr lang="zh-CN" altLang="en-US" dirty="0">
              <a:solidFill>
                <a:srgbClr val="C00000"/>
              </a:solidFill>
            </a:endParaRPr>
          </a:p>
        </p:txBody>
      </p:sp>
      <p:sp>
        <p:nvSpPr>
          <p:cNvPr id="26" name="文本框 25">
            <a:extLst>
              <a:ext uri="{FF2B5EF4-FFF2-40B4-BE49-F238E27FC236}">
                <a16:creationId xmlns:a16="http://schemas.microsoft.com/office/drawing/2014/main" id="{F9E38330-8BE1-4213-A8D9-28F2BB701936}"/>
              </a:ext>
            </a:extLst>
          </p:cNvPr>
          <p:cNvSpPr txBox="1"/>
          <p:nvPr/>
        </p:nvSpPr>
        <p:spPr>
          <a:xfrm rot="1301925">
            <a:off x="2238567" y="4207123"/>
            <a:ext cx="1197764" cy="369332"/>
          </a:xfrm>
          <a:prstGeom prst="rect">
            <a:avLst/>
          </a:prstGeom>
          <a:noFill/>
        </p:spPr>
        <p:txBody>
          <a:bodyPr wrap="none" rtlCol="0">
            <a:spAutoFit/>
          </a:bodyPr>
          <a:lstStyle/>
          <a:p>
            <a:r>
              <a:rPr lang="en-US" altLang="zh-CN" dirty="0"/>
              <a:t> </a:t>
            </a:r>
            <a:r>
              <a:rPr lang="en-US" altLang="zh-CN" dirty="0">
                <a:solidFill>
                  <a:srgbClr val="C00000"/>
                </a:solidFill>
              </a:rPr>
              <a:t>response</a:t>
            </a:r>
            <a:endParaRPr lang="zh-CN" altLang="en-US" dirty="0">
              <a:solidFill>
                <a:srgbClr val="C00000"/>
              </a:solidFill>
            </a:endParaRPr>
          </a:p>
        </p:txBody>
      </p:sp>
      <p:sp>
        <p:nvSpPr>
          <p:cNvPr id="27" name="文本框 26">
            <a:extLst>
              <a:ext uri="{FF2B5EF4-FFF2-40B4-BE49-F238E27FC236}">
                <a16:creationId xmlns:a16="http://schemas.microsoft.com/office/drawing/2014/main" id="{462A72D6-7B5A-4D2D-A2EA-FD99F35700C4}"/>
              </a:ext>
            </a:extLst>
          </p:cNvPr>
          <p:cNvSpPr txBox="1"/>
          <p:nvPr/>
        </p:nvSpPr>
        <p:spPr>
          <a:xfrm>
            <a:off x="625648" y="4552409"/>
            <a:ext cx="1107996" cy="369332"/>
          </a:xfrm>
          <a:prstGeom prst="rect">
            <a:avLst/>
          </a:prstGeom>
          <a:noFill/>
        </p:spPr>
        <p:txBody>
          <a:bodyPr wrap="none" rtlCol="0">
            <a:spAutoFit/>
          </a:bodyPr>
          <a:lstStyle/>
          <a:p>
            <a:r>
              <a:rPr lang="zh-CN" altLang="en-US" dirty="0"/>
              <a:t>物理设备</a:t>
            </a:r>
          </a:p>
        </p:txBody>
      </p:sp>
      <p:sp>
        <p:nvSpPr>
          <p:cNvPr id="28" name="文本框 27">
            <a:extLst>
              <a:ext uri="{FF2B5EF4-FFF2-40B4-BE49-F238E27FC236}">
                <a16:creationId xmlns:a16="http://schemas.microsoft.com/office/drawing/2014/main" id="{3DFE2AC8-5DA9-4187-BC9D-1D78F440E674}"/>
              </a:ext>
            </a:extLst>
          </p:cNvPr>
          <p:cNvSpPr txBox="1"/>
          <p:nvPr/>
        </p:nvSpPr>
        <p:spPr>
          <a:xfrm>
            <a:off x="4136593" y="5401509"/>
            <a:ext cx="877163" cy="369332"/>
          </a:xfrm>
          <a:prstGeom prst="rect">
            <a:avLst/>
          </a:prstGeom>
          <a:noFill/>
        </p:spPr>
        <p:txBody>
          <a:bodyPr wrap="none" rtlCol="0">
            <a:spAutoFit/>
          </a:bodyPr>
          <a:lstStyle/>
          <a:p>
            <a:r>
              <a:rPr lang="zh-CN" altLang="en-US" dirty="0"/>
              <a:t>浏览器</a:t>
            </a:r>
          </a:p>
        </p:txBody>
      </p:sp>
      <p:sp>
        <p:nvSpPr>
          <p:cNvPr id="29" name="文本框 28">
            <a:extLst>
              <a:ext uri="{FF2B5EF4-FFF2-40B4-BE49-F238E27FC236}">
                <a16:creationId xmlns:a16="http://schemas.microsoft.com/office/drawing/2014/main" id="{A79939B9-4738-4747-BB23-8FF2E0C900B9}"/>
              </a:ext>
            </a:extLst>
          </p:cNvPr>
          <p:cNvSpPr txBox="1"/>
          <p:nvPr/>
        </p:nvSpPr>
        <p:spPr>
          <a:xfrm>
            <a:off x="7720013" y="5645681"/>
            <a:ext cx="877163" cy="369332"/>
          </a:xfrm>
          <a:prstGeom prst="rect">
            <a:avLst/>
          </a:prstGeom>
          <a:noFill/>
        </p:spPr>
        <p:txBody>
          <a:bodyPr wrap="none" rtlCol="0">
            <a:spAutoFit/>
          </a:bodyPr>
          <a:lstStyle/>
          <a:p>
            <a:r>
              <a:rPr lang="zh-CN" altLang="en-US" dirty="0"/>
              <a:t>服务器</a:t>
            </a:r>
          </a:p>
        </p:txBody>
      </p:sp>
    </p:spTree>
    <p:extLst>
      <p:ext uri="{BB962C8B-B14F-4D97-AF65-F5344CB8AC3E}">
        <p14:creationId xmlns:p14="http://schemas.microsoft.com/office/powerpoint/2010/main" val="3702001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DCE2A0F-D9C0-4A02-BE40-61D3138517F0}"/>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AE9FCC1C-0EBC-47AF-8B51-F5A110B7F7CC}"/>
              </a:ext>
            </a:extLst>
          </p:cNvPr>
          <p:cNvSpPr>
            <a:spLocks noGrp="1"/>
          </p:cNvSpPr>
          <p:nvPr>
            <p:ph type="sldNum" sz="quarter" idx="11"/>
          </p:nvPr>
        </p:nvSpPr>
        <p:spPr/>
        <p:txBody>
          <a:bodyPr/>
          <a:lstStyle/>
          <a:p>
            <a:fld id="{079E9EF5-4B49-4815-ADC3-746BDD0FC377}" type="slidenum">
              <a:rPr lang="en-US" altLang="en-US" smtClean="0"/>
              <a:pPr/>
              <a:t>40</a:t>
            </a:fld>
            <a:endParaRPr lang="en-US" altLang="en-US"/>
          </a:p>
        </p:txBody>
      </p:sp>
      <p:pic>
        <p:nvPicPr>
          <p:cNvPr id="6" name="图片 5">
            <a:extLst>
              <a:ext uri="{FF2B5EF4-FFF2-40B4-BE49-F238E27FC236}">
                <a16:creationId xmlns:a16="http://schemas.microsoft.com/office/drawing/2014/main" id="{2260A91E-3E00-463C-BCDA-0646A78FEB35}"/>
              </a:ext>
            </a:extLst>
          </p:cNvPr>
          <p:cNvPicPr>
            <a:picLocks noChangeAspect="1"/>
          </p:cNvPicPr>
          <p:nvPr/>
        </p:nvPicPr>
        <p:blipFill>
          <a:blip r:embed="rId2"/>
          <a:stretch>
            <a:fillRect/>
          </a:stretch>
        </p:blipFill>
        <p:spPr>
          <a:xfrm>
            <a:off x="805614" y="1626586"/>
            <a:ext cx="7526421" cy="4928303"/>
          </a:xfrm>
          <a:prstGeom prst="rect">
            <a:avLst/>
          </a:prstGeom>
        </p:spPr>
      </p:pic>
      <p:sp>
        <p:nvSpPr>
          <p:cNvPr id="7" name="Rectangle 2">
            <a:extLst>
              <a:ext uri="{FF2B5EF4-FFF2-40B4-BE49-F238E27FC236}">
                <a16:creationId xmlns:a16="http://schemas.microsoft.com/office/drawing/2014/main" id="{D87A08F5-BAF6-4735-859C-B8D959E82CDC}"/>
              </a:ext>
            </a:extLst>
          </p:cNvPr>
          <p:cNvSpPr>
            <a:spLocks noGrp="1" noChangeArrowheads="1"/>
          </p:cNvSpPr>
          <p:nvPr>
            <p:ph type="title"/>
          </p:nvPr>
        </p:nvSpPr>
        <p:spPr bwMode="auto">
          <a:xfrm>
            <a:off x="457200" y="758825"/>
            <a:ext cx="8604504"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5.5 </a:t>
            </a:r>
            <a:r>
              <a:rPr lang="zh-CN" altLang="en-US" dirty="0">
                <a:latin typeface="+mn-lt"/>
                <a:ea typeface="+mn-ea"/>
                <a:cs typeface="+mn-ea"/>
                <a:sym typeface="+mn-lt"/>
              </a:rPr>
              <a:t>使用</a:t>
            </a:r>
            <a:r>
              <a:rPr lang="en-US" altLang="zh-CN" dirty="0">
                <a:latin typeface="+mn-lt"/>
                <a:ea typeface="+mn-ea"/>
                <a:cs typeface="+mn-ea"/>
                <a:sym typeface="+mn-lt"/>
              </a:rPr>
              <a:t>HTML5 Geolocation</a:t>
            </a:r>
            <a:r>
              <a:rPr lang="zh-CN" altLang="en-US" dirty="0">
                <a:latin typeface="+mn-lt"/>
                <a:ea typeface="+mn-ea"/>
                <a:cs typeface="+mn-ea"/>
                <a:sym typeface="+mn-lt"/>
              </a:rPr>
              <a:t>构建应用</a:t>
            </a:r>
            <a:endParaRPr lang="zh-CN" altLang="en-US" sz="3600" b="0" dirty="0">
              <a:latin typeface="+mn-lt"/>
              <a:ea typeface="+mn-ea"/>
              <a:cs typeface="+mn-ea"/>
              <a:sym typeface="+mn-lt"/>
            </a:endParaRPr>
          </a:p>
        </p:txBody>
      </p:sp>
    </p:spTree>
    <p:extLst>
      <p:ext uri="{BB962C8B-B14F-4D97-AF65-F5344CB8AC3E}">
        <p14:creationId xmlns:p14="http://schemas.microsoft.com/office/powerpoint/2010/main" val="887312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594181"/>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编写</a:t>
            </a:r>
            <a:r>
              <a:rPr lang="en-US" altLang="zh-CN" dirty="0">
                <a:solidFill>
                  <a:schemeClr val="tx1"/>
                </a:solidFill>
                <a:latin typeface="+mn-lt"/>
              </a:rPr>
              <a:t>HTML</a:t>
            </a:r>
            <a:r>
              <a:rPr lang="zh-CN" altLang="en-US" dirty="0">
                <a:solidFill>
                  <a:schemeClr val="tx1"/>
                </a:solidFill>
                <a:latin typeface="+mn-lt"/>
              </a:rPr>
              <a:t>显示代码</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41</a:t>
            </a:fld>
            <a:endParaRPr lang="en-US" altLang="en-US"/>
          </a:p>
        </p:txBody>
      </p:sp>
      <p:pic>
        <p:nvPicPr>
          <p:cNvPr id="11" name="图片 10">
            <a:extLst>
              <a:ext uri="{FF2B5EF4-FFF2-40B4-BE49-F238E27FC236}">
                <a16:creationId xmlns:a16="http://schemas.microsoft.com/office/drawing/2014/main" id="{6F253C4C-EB41-43BE-BDB8-E18C081EB172}"/>
              </a:ext>
            </a:extLst>
          </p:cNvPr>
          <p:cNvPicPr>
            <a:picLocks noChangeAspect="1"/>
          </p:cNvPicPr>
          <p:nvPr/>
        </p:nvPicPr>
        <p:blipFill>
          <a:blip r:embed="rId2"/>
          <a:stretch>
            <a:fillRect/>
          </a:stretch>
        </p:blipFill>
        <p:spPr>
          <a:xfrm>
            <a:off x="1037131" y="1430893"/>
            <a:ext cx="7496683" cy="5147832"/>
          </a:xfrm>
          <a:prstGeom prst="rect">
            <a:avLst/>
          </a:prstGeom>
        </p:spPr>
      </p:pic>
    </p:spTree>
    <p:extLst>
      <p:ext uri="{BB962C8B-B14F-4D97-AF65-F5344CB8AC3E}">
        <p14:creationId xmlns:p14="http://schemas.microsoft.com/office/powerpoint/2010/main" val="1179737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处理</a:t>
            </a:r>
            <a:r>
              <a:rPr lang="en-US" altLang="zh-CN" dirty="0">
                <a:solidFill>
                  <a:schemeClr val="tx1"/>
                </a:solidFill>
                <a:latin typeface="+mn-lt"/>
              </a:rPr>
              <a:t>Geolocation</a:t>
            </a:r>
            <a:r>
              <a:rPr lang="zh-CN" altLang="en-US" dirty="0">
                <a:solidFill>
                  <a:schemeClr val="tx1"/>
                </a:solidFill>
                <a:latin typeface="+mn-lt"/>
              </a:rPr>
              <a:t>数据</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5" y="1799977"/>
            <a:ext cx="8001000" cy="549862"/>
          </a:xfrm>
        </p:spPr>
        <p:txBody>
          <a:bodyPr/>
          <a:lstStyle/>
          <a:p>
            <a:pPr marL="0" indent="457200">
              <a:lnSpc>
                <a:spcPts val="3300"/>
              </a:lnSpc>
              <a:buNone/>
            </a:pPr>
            <a:r>
              <a:rPr lang="zh-CN" altLang="en-US" sz="2400" b="0" dirty="0">
                <a:ea typeface="+mn-ea"/>
              </a:rPr>
              <a:t>添加</a:t>
            </a:r>
            <a:r>
              <a:rPr lang="en-US" altLang="zh-CN" sz="2400" b="0" dirty="0" err="1">
                <a:ea typeface="+mn-ea"/>
              </a:rPr>
              <a:t>loadDemo</a:t>
            </a:r>
            <a:r>
              <a:rPr lang="en-US" altLang="zh-CN" sz="2400" b="0" dirty="0">
                <a:ea typeface="+mn-ea"/>
              </a:rPr>
              <a:t>()</a:t>
            </a:r>
            <a:r>
              <a:rPr lang="zh-CN" altLang="en-US" sz="2400" b="0" dirty="0">
                <a:ea typeface="+mn-ea"/>
              </a:rPr>
              <a:t>方法</a:t>
            </a: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42</a:t>
            </a:fld>
            <a:endParaRPr lang="en-US" altLang="en-US"/>
          </a:p>
        </p:txBody>
      </p:sp>
      <p:pic>
        <p:nvPicPr>
          <p:cNvPr id="7" name="图片 6">
            <a:extLst>
              <a:ext uri="{FF2B5EF4-FFF2-40B4-BE49-F238E27FC236}">
                <a16:creationId xmlns:a16="http://schemas.microsoft.com/office/drawing/2014/main" id="{78EC7449-9BFE-4440-B1A5-51E88C0B6D1E}"/>
              </a:ext>
            </a:extLst>
          </p:cNvPr>
          <p:cNvPicPr>
            <a:picLocks noChangeAspect="1"/>
          </p:cNvPicPr>
          <p:nvPr/>
        </p:nvPicPr>
        <p:blipFill>
          <a:blip r:embed="rId2"/>
          <a:stretch>
            <a:fillRect/>
          </a:stretch>
        </p:blipFill>
        <p:spPr>
          <a:xfrm>
            <a:off x="234657" y="2414017"/>
            <a:ext cx="8724037" cy="3077498"/>
          </a:xfrm>
          <a:prstGeom prst="rect">
            <a:avLst/>
          </a:prstGeom>
        </p:spPr>
      </p:pic>
      <p:sp>
        <p:nvSpPr>
          <p:cNvPr id="8" name="内容占位符 2">
            <a:extLst>
              <a:ext uri="{FF2B5EF4-FFF2-40B4-BE49-F238E27FC236}">
                <a16:creationId xmlns:a16="http://schemas.microsoft.com/office/drawing/2014/main" id="{BE25F5EF-CB98-44EC-9780-3D4C9CA84158}"/>
              </a:ext>
            </a:extLst>
          </p:cNvPr>
          <p:cNvSpPr txBox="1">
            <a:spLocks/>
          </p:cNvSpPr>
          <p:nvPr/>
        </p:nvSpPr>
        <p:spPr>
          <a:xfrm>
            <a:off x="446735" y="5600573"/>
            <a:ext cx="8301978" cy="100025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en-US" altLang="zh-CN" sz="2400" b="0" kern="0" dirty="0" err="1">
                <a:ea typeface="+mn-ea"/>
              </a:rPr>
              <a:t>loadDemo</a:t>
            </a:r>
            <a:r>
              <a:rPr lang="en-US" altLang="zh-CN" sz="2400" b="0" kern="0" dirty="0">
                <a:ea typeface="+mn-ea"/>
              </a:rPr>
              <a:t>()</a:t>
            </a:r>
            <a:r>
              <a:rPr lang="zh-CN" altLang="en-US" sz="2400" b="0" kern="0" dirty="0">
                <a:ea typeface="+mn-ea"/>
              </a:rPr>
              <a:t>方法在页面加载完成时执行，并检测浏览器是否支持</a:t>
            </a:r>
            <a:r>
              <a:rPr lang="en-US" altLang="zh-CN" sz="2400" b="0" kern="0" dirty="0">
                <a:ea typeface="+mn-ea"/>
              </a:rPr>
              <a:t>Geolocation</a:t>
            </a:r>
            <a:r>
              <a:rPr lang="zh-CN" altLang="en-US" sz="2400" b="0" kern="0" dirty="0">
                <a:ea typeface="+mn-ea"/>
              </a:rPr>
              <a:t>，然后使用状态更新功能检测结果。</a:t>
            </a:r>
            <a:endParaRPr lang="zh-CN" altLang="en-US" sz="2400" b="0" kern="0" dirty="0">
              <a:latin typeface="+mn-ea"/>
              <a:ea typeface="+mn-ea"/>
            </a:endParaRPr>
          </a:p>
        </p:txBody>
      </p:sp>
    </p:spTree>
    <p:extLst>
      <p:ext uri="{BB962C8B-B14F-4D97-AF65-F5344CB8AC3E}">
        <p14:creationId xmlns:p14="http://schemas.microsoft.com/office/powerpoint/2010/main" val="3130653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74675" y="1812956"/>
            <a:ext cx="8001000" cy="549862"/>
          </a:xfrm>
        </p:spPr>
        <p:txBody>
          <a:bodyPr/>
          <a:lstStyle/>
          <a:p>
            <a:pPr marL="0" indent="457200">
              <a:lnSpc>
                <a:spcPts val="3300"/>
              </a:lnSpc>
              <a:buNone/>
            </a:pPr>
            <a:r>
              <a:rPr lang="zh-CN" altLang="en-US" sz="2400" b="0" dirty="0">
                <a:ea typeface="+mn-ea"/>
              </a:rPr>
              <a:t>添加</a:t>
            </a:r>
            <a:r>
              <a:rPr lang="en-US" altLang="zh-CN" sz="2400" b="0" dirty="0" err="1">
                <a:ea typeface="+mn-ea"/>
              </a:rPr>
              <a:t>handleLocationError</a:t>
            </a:r>
            <a:r>
              <a:rPr lang="en-US" altLang="zh-CN" sz="2400" b="0" dirty="0">
                <a:ea typeface="+mn-ea"/>
              </a:rPr>
              <a:t>()</a:t>
            </a:r>
            <a:r>
              <a:rPr lang="zh-CN" altLang="en-US" sz="2400" b="0" dirty="0">
                <a:ea typeface="+mn-ea"/>
              </a:rPr>
              <a:t>函数（即出错处理方法）：</a:t>
            </a:r>
            <a:endParaRPr lang="zh-CN" altLang="en-US"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43</a:t>
            </a:fld>
            <a:endParaRPr lang="en-US" altLang="en-US"/>
          </a:p>
        </p:txBody>
      </p:sp>
      <p:pic>
        <p:nvPicPr>
          <p:cNvPr id="9" name="图片 8">
            <a:extLst>
              <a:ext uri="{FF2B5EF4-FFF2-40B4-BE49-F238E27FC236}">
                <a16:creationId xmlns:a16="http://schemas.microsoft.com/office/drawing/2014/main" id="{B70F03A8-8DA9-4C18-AD12-2F69595AB459}"/>
              </a:ext>
            </a:extLst>
          </p:cNvPr>
          <p:cNvPicPr>
            <a:picLocks noChangeAspect="1"/>
          </p:cNvPicPr>
          <p:nvPr/>
        </p:nvPicPr>
        <p:blipFill>
          <a:blip r:embed="rId2"/>
          <a:stretch>
            <a:fillRect/>
          </a:stretch>
        </p:blipFill>
        <p:spPr>
          <a:xfrm>
            <a:off x="158432" y="2482102"/>
            <a:ext cx="8827135" cy="3883329"/>
          </a:xfrm>
          <a:prstGeom prst="rect">
            <a:avLst/>
          </a:prstGeom>
        </p:spPr>
      </p:pic>
      <p:sp>
        <p:nvSpPr>
          <p:cNvPr id="6" name="标题 1">
            <a:extLst>
              <a:ext uri="{FF2B5EF4-FFF2-40B4-BE49-F238E27FC236}">
                <a16:creationId xmlns:a16="http://schemas.microsoft.com/office/drawing/2014/main" id="{AC4AC715-258C-4A0C-B2B5-B61DC29C147E}"/>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处理</a:t>
            </a:r>
            <a:r>
              <a:rPr lang="en-US" altLang="zh-CN" dirty="0">
                <a:solidFill>
                  <a:schemeClr val="tx1"/>
                </a:solidFill>
                <a:latin typeface="+mn-lt"/>
              </a:rPr>
              <a:t>Geolocation</a:t>
            </a:r>
            <a:r>
              <a:rPr lang="zh-CN" altLang="en-US" dirty="0">
                <a:solidFill>
                  <a:schemeClr val="tx1"/>
                </a:solidFill>
                <a:latin typeface="+mn-lt"/>
              </a:rPr>
              <a:t>数据</a:t>
            </a:r>
          </a:p>
        </p:txBody>
      </p:sp>
    </p:spTree>
    <p:extLst>
      <p:ext uri="{BB962C8B-B14F-4D97-AF65-F5344CB8AC3E}">
        <p14:creationId xmlns:p14="http://schemas.microsoft.com/office/powerpoint/2010/main" val="1064419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74675" y="1810001"/>
            <a:ext cx="8001000" cy="549862"/>
          </a:xfrm>
        </p:spPr>
        <p:txBody>
          <a:bodyPr/>
          <a:lstStyle/>
          <a:p>
            <a:pPr marL="0" indent="457200">
              <a:lnSpc>
                <a:spcPts val="3300"/>
              </a:lnSpc>
              <a:buNone/>
            </a:pPr>
            <a:r>
              <a:rPr lang="zh-CN" altLang="en-US" sz="2400" b="0" dirty="0">
                <a:latin typeface="+mn-ea"/>
                <a:ea typeface="+mn-ea"/>
              </a:rPr>
              <a:t>添加</a:t>
            </a:r>
            <a:r>
              <a:rPr lang="en-US" altLang="zh-CN" sz="2400" b="0" dirty="0" err="1">
                <a:ea typeface="+mn-ea"/>
              </a:rPr>
              <a:t>updateLocation</a:t>
            </a:r>
            <a:r>
              <a:rPr lang="en-US" altLang="zh-CN" sz="2400" b="0" dirty="0">
                <a:ea typeface="+mn-ea"/>
              </a:rPr>
              <a:t>()</a:t>
            </a:r>
            <a:r>
              <a:rPr lang="zh-CN" altLang="en-US" sz="2400" b="0" dirty="0">
                <a:latin typeface="+mn-ea"/>
                <a:ea typeface="+mn-ea"/>
              </a:rPr>
              <a:t>函数</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44</a:t>
            </a:fld>
            <a:endParaRPr lang="en-US" altLang="en-US"/>
          </a:p>
        </p:txBody>
      </p:sp>
      <p:pic>
        <p:nvPicPr>
          <p:cNvPr id="2" name="图片 1">
            <a:extLst>
              <a:ext uri="{FF2B5EF4-FFF2-40B4-BE49-F238E27FC236}">
                <a16:creationId xmlns:a16="http://schemas.microsoft.com/office/drawing/2014/main" id="{A016D2E3-FF7D-42AA-BDD1-E44E077B22CB}"/>
              </a:ext>
            </a:extLst>
          </p:cNvPr>
          <p:cNvPicPr>
            <a:picLocks noChangeAspect="1"/>
          </p:cNvPicPr>
          <p:nvPr/>
        </p:nvPicPr>
        <p:blipFill>
          <a:blip r:embed="rId2"/>
          <a:stretch>
            <a:fillRect/>
          </a:stretch>
        </p:blipFill>
        <p:spPr>
          <a:xfrm>
            <a:off x="477044" y="2467666"/>
            <a:ext cx="8412217" cy="3329180"/>
          </a:xfrm>
          <a:prstGeom prst="rect">
            <a:avLst/>
          </a:prstGeom>
        </p:spPr>
      </p:pic>
      <p:sp>
        <p:nvSpPr>
          <p:cNvPr id="7" name="内容占位符 2">
            <a:extLst>
              <a:ext uri="{FF2B5EF4-FFF2-40B4-BE49-F238E27FC236}">
                <a16:creationId xmlns:a16="http://schemas.microsoft.com/office/drawing/2014/main" id="{22E4A1FA-9151-4417-B3EA-49797599409B}"/>
              </a:ext>
            </a:extLst>
          </p:cNvPr>
          <p:cNvSpPr txBox="1">
            <a:spLocks/>
          </p:cNvSpPr>
          <p:nvPr/>
        </p:nvSpPr>
        <p:spPr>
          <a:xfrm>
            <a:off x="477044" y="5940146"/>
            <a:ext cx="8271669" cy="51490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zh-CN" altLang="en-US" sz="2400" b="0" kern="0" dirty="0">
                <a:latin typeface="+mn-ea"/>
                <a:ea typeface="+mn-ea"/>
              </a:rPr>
              <a:t>在此函数中我们将使用最新数据来更新页面并计算路程。</a:t>
            </a:r>
          </a:p>
        </p:txBody>
      </p:sp>
      <p:sp>
        <p:nvSpPr>
          <p:cNvPr id="8" name="标题 1">
            <a:extLst>
              <a:ext uri="{FF2B5EF4-FFF2-40B4-BE49-F238E27FC236}">
                <a16:creationId xmlns:a16="http://schemas.microsoft.com/office/drawing/2014/main" id="{D95C951E-01CD-418C-974C-9B1120B34884}"/>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处理</a:t>
            </a:r>
            <a:r>
              <a:rPr lang="en-US" altLang="zh-CN" dirty="0">
                <a:solidFill>
                  <a:schemeClr val="tx1"/>
                </a:solidFill>
                <a:latin typeface="+mn-lt"/>
              </a:rPr>
              <a:t>Geolocation</a:t>
            </a:r>
            <a:r>
              <a:rPr lang="zh-CN" altLang="en-US" dirty="0">
                <a:solidFill>
                  <a:schemeClr val="tx1"/>
                </a:solidFill>
                <a:latin typeface="+mn-lt"/>
              </a:rPr>
              <a:t>数据</a:t>
            </a:r>
          </a:p>
        </p:txBody>
      </p:sp>
    </p:spTree>
    <p:extLst>
      <p:ext uri="{BB962C8B-B14F-4D97-AF65-F5344CB8AC3E}">
        <p14:creationId xmlns:p14="http://schemas.microsoft.com/office/powerpoint/2010/main" val="1010274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477044" y="1705277"/>
            <a:ext cx="8001000" cy="549862"/>
          </a:xfrm>
        </p:spPr>
        <p:txBody>
          <a:bodyPr/>
          <a:lstStyle/>
          <a:p>
            <a:pPr marL="0" indent="457200">
              <a:lnSpc>
                <a:spcPts val="3300"/>
              </a:lnSpc>
              <a:buNone/>
            </a:pPr>
            <a:r>
              <a:rPr lang="zh-CN" altLang="en-US" sz="2400" b="0" dirty="0">
                <a:latin typeface="+mn-ea"/>
                <a:ea typeface="+mn-ea"/>
              </a:rPr>
              <a:t>添加</a:t>
            </a:r>
            <a:r>
              <a:rPr lang="en-US" altLang="zh-CN" sz="2400" b="0" dirty="0" err="1">
                <a:ea typeface="+mn-ea"/>
              </a:rPr>
              <a:t>updateLocation</a:t>
            </a:r>
            <a:r>
              <a:rPr lang="en-US" altLang="zh-CN" sz="2400" b="0" dirty="0">
                <a:ea typeface="+mn-ea"/>
              </a:rPr>
              <a:t>()</a:t>
            </a:r>
            <a:r>
              <a:rPr lang="zh-CN" altLang="en-US" sz="2400" b="0" dirty="0">
                <a:latin typeface="+mn-ea"/>
                <a:ea typeface="+mn-ea"/>
              </a:rPr>
              <a:t>函数</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45</a:t>
            </a:fld>
            <a:endParaRPr lang="en-US" altLang="en-US"/>
          </a:p>
        </p:txBody>
      </p:sp>
      <p:pic>
        <p:nvPicPr>
          <p:cNvPr id="2" name="图片 1">
            <a:extLst>
              <a:ext uri="{FF2B5EF4-FFF2-40B4-BE49-F238E27FC236}">
                <a16:creationId xmlns:a16="http://schemas.microsoft.com/office/drawing/2014/main" id="{A016D2E3-FF7D-42AA-BDD1-E44E077B22CB}"/>
              </a:ext>
            </a:extLst>
          </p:cNvPr>
          <p:cNvPicPr>
            <a:picLocks noChangeAspect="1"/>
          </p:cNvPicPr>
          <p:nvPr/>
        </p:nvPicPr>
        <p:blipFill>
          <a:blip r:embed="rId2"/>
          <a:stretch>
            <a:fillRect/>
          </a:stretch>
        </p:blipFill>
        <p:spPr>
          <a:xfrm>
            <a:off x="477044" y="2312315"/>
            <a:ext cx="8412217" cy="3329180"/>
          </a:xfrm>
          <a:prstGeom prst="rect">
            <a:avLst/>
          </a:prstGeom>
        </p:spPr>
      </p:pic>
      <p:sp>
        <p:nvSpPr>
          <p:cNvPr id="7" name="内容占位符 2">
            <a:extLst>
              <a:ext uri="{FF2B5EF4-FFF2-40B4-BE49-F238E27FC236}">
                <a16:creationId xmlns:a16="http://schemas.microsoft.com/office/drawing/2014/main" id="{22E4A1FA-9151-4417-B3EA-49797599409B}"/>
              </a:ext>
            </a:extLst>
          </p:cNvPr>
          <p:cNvSpPr txBox="1">
            <a:spLocks/>
          </p:cNvSpPr>
          <p:nvPr/>
        </p:nvSpPr>
        <p:spPr>
          <a:xfrm>
            <a:off x="477044" y="5641495"/>
            <a:ext cx="8271669" cy="100004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zh-CN" altLang="en-US" sz="2400" b="0" kern="0" dirty="0">
                <a:latin typeface="+mn-ea"/>
                <a:ea typeface="+mn-ea"/>
              </a:rPr>
              <a:t>在此函数中我们将使用最新数据来更新页面并计算路程。并将这些数据更新到表格中。</a:t>
            </a:r>
          </a:p>
        </p:txBody>
      </p:sp>
      <p:sp>
        <p:nvSpPr>
          <p:cNvPr id="8" name="标题 1">
            <a:extLst>
              <a:ext uri="{FF2B5EF4-FFF2-40B4-BE49-F238E27FC236}">
                <a16:creationId xmlns:a16="http://schemas.microsoft.com/office/drawing/2014/main" id="{03D8BDF7-B221-43FE-97BA-FBFB687E28DC}"/>
              </a:ext>
            </a:extLst>
          </p:cNvPr>
          <p:cNvSpPr>
            <a:spLocks noGrp="1"/>
          </p:cNvSpPr>
          <p:nvPr>
            <p:ph type="title"/>
          </p:nvPr>
        </p:nvSpPr>
        <p:spPr>
          <a:xfrm>
            <a:off x="546826" y="836731"/>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处理</a:t>
            </a:r>
            <a:r>
              <a:rPr lang="en-US" altLang="zh-CN" dirty="0">
                <a:solidFill>
                  <a:schemeClr val="tx1"/>
                </a:solidFill>
                <a:latin typeface="+mn-lt"/>
              </a:rPr>
              <a:t>Geolocation</a:t>
            </a:r>
            <a:r>
              <a:rPr lang="zh-CN" altLang="en-US" dirty="0">
                <a:solidFill>
                  <a:schemeClr val="tx1"/>
                </a:solidFill>
                <a:latin typeface="+mn-lt"/>
              </a:rPr>
              <a:t>数据</a:t>
            </a:r>
          </a:p>
        </p:txBody>
      </p:sp>
    </p:spTree>
    <p:extLst>
      <p:ext uri="{BB962C8B-B14F-4D97-AF65-F5344CB8AC3E}">
        <p14:creationId xmlns:p14="http://schemas.microsoft.com/office/powerpoint/2010/main" val="2097360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380128" y="1755116"/>
            <a:ext cx="8001000" cy="549862"/>
          </a:xfrm>
        </p:spPr>
        <p:txBody>
          <a:bodyPr/>
          <a:lstStyle/>
          <a:p>
            <a:pPr marL="0" indent="457200">
              <a:lnSpc>
                <a:spcPts val="3300"/>
              </a:lnSpc>
              <a:buNone/>
            </a:pPr>
            <a:r>
              <a:rPr lang="zh-CN" altLang="en-US" sz="2400" b="0" dirty="0">
                <a:latin typeface="+mn-ea"/>
                <a:ea typeface="+mn-ea"/>
              </a:rPr>
              <a:t>忽略不准确的更新：</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46</a:t>
            </a:fld>
            <a:endParaRPr lang="en-US" altLang="en-US"/>
          </a:p>
        </p:txBody>
      </p:sp>
      <p:sp>
        <p:nvSpPr>
          <p:cNvPr id="7" name="内容占位符 2">
            <a:extLst>
              <a:ext uri="{FF2B5EF4-FFF2-40B4-BE49-F238E27FC236}">
                <a16:creationId xmlns:a16="http://schemas.microsoft.com/office/drawing/2014/main" id="{22E4A1FA-9151-4417-B3EA-49797599409B}"/>
              </a:ext>
            </a:extLst>
          </p:cNvPr>
          <p:cNvSpPr txBox="1">
            <a:spLocks/>
          </p:cNvSpPr>
          <p:nvPr/>
        </p:nvSpPr>
        <p:spPr>
          <a:xfrm>
            <a:off x="460840" y="4830954"/>
            <a:ext cx="8271669" cy="145961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zh-CN" altLang="en-US" sz="2400" b="0" kern="0" dirty="0">
                <a:latin typeface="+mn-ea"/>
                <a:ea typeface="+mn-ea"/>
              </a:rPr>
              <a:t>准确度以</a:t>
            </a:r>
            <a:r>
              <a:rPr lang="en-US" altLang="zh-CN" sz="2400" b="0" kern="0" dirty="0">
                <a:ea typeface="+mn-ea"/>
              </a:rPr>
              <a:t>m</a:t>
            </a:r>
            <a:r>
              <a:rPr lang="zh-CN" altLang="en-US" sz="2400" b="0" kern="0" dirty="0">
                <a:latin typeface="+mn-ea"/>
                <a:ea typeface="+mn-ea"/>
              </a:rPr>
              <a:t>为单位，显示不准确的值会向用户提错误的位置信息，因此，这段代码将过滤掉所有低精度的位置更新数据，即忽略超过</a:t>
            </a:r>
            <a:r>
              <a:rPr lang="en-US" altLang="zh-CN" sz="2400" b="0" kern="0" dirty="0">
                <a:latin typeface="+mn-ea"/>
                <a:ea typeface="+mn-ea"/>
              </a:rPr>
              <a:t>500</a:t>
            </a:r>
            <a:r>
              <a:rPr lang="zh-CN" altLang="en-US" sz="2400" b="0" kern="0" dirty="0">
                <a:latin typeface="+mn-ea"/>
                <a:ea typeface="+mn-ea"/>
              </a:rPr>
              <a:t>米的精度。</a:t>
            </a:r>
          </a:p>
        </p:txBody>
      </p:sp>
      <p:pic>
        <p:nvPicPr>
          <p:cNvPr id="6" name="图片 5">
            <a:extLst>
              <a:ext uri="{FF2B5EF4-FFF2-40B4-BE49-F238E27FC236}">
                <a16:creationId xmlns:a16="http://schemas.microsoft.com/office/drawing/2014/main" id="{60A53099-39A0-4B00-861C-E87156DD254F}"/>
              </a:ext>
            </a:extLst>
          </p:cNvPr>
          <p:cNvPicPr>
            <a:picLocks noChangeAspect="1"/>
          </p:cNvPicPr>
          <p:nvPr/>
        </p:nvPicPr>
        <p:blipFill>
          <a:blip r:embed="rId2"/>
          <a:stretch>
            <a:fillRect/>
          </a:stretch>
        </p:blipFill>
        <p:spPr>
          <a:xfrm>
            <a:off x="380128" y="2601947"/>
            <a:ext cx="8510144" cy="1756370"/>
          </a:xfrm>
          <a:prstGeom prst="rect">
            <a:avLst/>
          </a:prstGeom>
        </p:spPr>
      </p:pic>
      <p:sp>
        <p:nvSpPr>
          <p:cNvPr id="8" name="标题 1">
            <a:extLst>
              <a:ext uri="{FF2B5EF4-FFF2-40B4-BE49-F238E27FC236}">
                <a16:creationId xmlns:a16="http://schemas.microsoft.com/office/drawing/2014/main" id="{2729D68B-A45D-47FE-95E9-FD75F1ED29C7}"/>
              </a:ext>
            </a:extLst>
          </p:cNvPr>
          <p:cNvSpPr>
            <a:spLocks noGrp="1"/>
          </p:cNvSpPr>
          <p:nvPr>
            <p:ph type="title"/>
          </p:nvPr>
        </p:nvSpPr>
        <p:spPr>
          <a:xfrm>
            <a:off x="546826" y="836731"/>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处理</a:t>
            </a:r>
            <a:r>
              <a:rPr lang="en-US" altLang="zh-CN" dirty="0">
                <a:solidFill>
                  <a:schemeClr val="tx1"/>
                </a:solidFill>
                <a:latin typeface="+mn-lt"/>
              </a:rPr>
              <a:t>Geolocation</a:t>
            </a:r>
            <a:r>
              <a:rPr lang="zh-CN" altLang="en-US" dirty="0">
                <a:solidFill>
                  <a:schemeClr val="tx1"/>
                </a:solidFill>
                <a:latin typeface="+mn-lt"/>
              </a:rPr>
              <a:t>数据</a:t>
            </a:r>
          </a:p>
        </p:txBody>
      </p:sp>
    </p:spTree>
    <p:extLst>
      <p:ext uri="{BB962C8B-B14F-4D97-AF65-F5344CB8AC3E}">
        <p14:creationId xmlns:p14="http://schemas.microsoft.com/office/powerpoint/2010/main" val="3524636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DACC581-C8FF-4B65-B253-9A9FB5A345E5}"/>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A97CC6FB-8B25-4882-A775-DCCFE478423F}"/>
              </a:ext>
            </a:extLst>
          </p:cNvPr>
          <p:cNvSpPr>
            <a:spLocks noGrp="1"/>
          </p:cNvSpPr>
          <p:nvPr>
            <p:ph type="sldNum" sz="quarter" idx="11"/>
          </p:nvPr>
        </p:nvSpPr>
        <p:spPr/>
        <p:txBody>
          <a:bodyPr/>
          <a:lstStyle/>
          <a:p>
            <a:fld id="{079E9EF5-4B49-4815-ADC3-746BDD0FC377}" type="slidenum">
              <a:rPr lang="en-US" altLang="en-US" smtClean="0"/>
              <a:pPr/>
              <a:t>47</a:t>
            </a:fld>
            <a:endParaRPr lang="en-US" altLang="en-US"/>
          </a:p>
        </p:txBody>
      </p:sp>
      <p:sp>
        <p:nvSpPr>
          <p:cNvPr id="7" name="内容占位符 2">
            <a:extLst>
              <a:ext uri="{FF2B5EF4-FFF2-40B4-BE49-F238E27FC236}">
                <a16:creationId xmlns:a16="http://schemas.microsoft.com/office/drawing/2014/main" id="{7C63F021-0D55-42BB-986C-226A92BAEF94}"/>
              </a:ext>
            </a:extLst>
          </p:cNvPr>
          <p:cNvSpPr>
            <a:spLocks noGrp="1"/>
          </p:cNvSpPr>
          <p:nvPr>
            <p:ph idx="1"/>
          </p:nvPr>
        </p:nvSpPr>
        <p:spPr>
          <a:xfrm>
            <a:off x="395287" y="1754554"/>
            <a:ext cx="8001000" cy="549862"/>
          </a:xfrm>
        </p:spPr>
        <p:txBody>
          <a:bodyPr/>
          <a:lstStyle/>
          <a:p>
            <a:pPr marL="0" indent="457200">
              <a:lnSpc>
                <a:spcPts val="3300"/>
              </a:lnSpc>
              <a:buNone/>
            </a:pPr>
            <a:r>
              <a:rPr lang="zh-CN" altLang="en-US" sz="2400" b="0" dirty="0">
                <a:latin typeface="+mn-ea"/>
                <a:ea typeface="+mn-ea"/>
              </a:rPr>
              <a:t>添加计算距离的代码：</a:t>
            </a:r>
          </a:p>
        </p:txBody>
      </p:sp>
      <p:pic>
        <p:nvPicPr>
          <p:cNvPr id="8" name="图片 7">
            <a:extLst>
              <a:ext uri="{FF2B5EF4-FFF2-40B4-BE49-F238E27FC236}">
                <a16:creationId xmlns:a16="http://schemas.microsoft.com/office/drawing/2014/main" id="{E70DC8A1-E21C-43A3-A49A-0296CA1BFDB5}"/>
              </a:ext>
            </a:extLst>
          </p:cNvPr>
          <p:cNvPicPr>
            <a:picLocks noChangeAspect="1"/>
          </p:cNvPicPr>
          <p:nvPr/>
        </p:nvPicPr>
        <p:blipFill>
          <a:blip r:embed="rId2"/>
          <a:stretch>
            <a:fillRect/>
          </a:stretch>
        </p:blipFill>
        <p:spPr>
          <a:xfrm>
            <a:off x="244361" y="2441190"/>
            <a:ext cx="8748713" cy="4026036"/>
          </a:xfrm>
          <a:prstGeom prst="rect">
            <a:avLst/>
          </a:prstGeom>
        </p:spPr>
      </p:pic>
      <p:sp>
        <p:nvSpPr>
          <p:cNvPr id="12" name="标题 1">
            <a:extLst>
              <a:ext uri="{FF2B5EF4-FFF2-40B4-BE49-F238E27FC236}">
                <a16:creationId xmlns:a16="http://schemas.microsoft.com/office/drawing/2014/main" id="{0E9C3166-EF4E-42BE-A394-8C487217AB20}"/>
              </a:ext>
            </a:extLst>
          </p:cNvPr>
          <p:cNvSpPr>
            <a:spLocks noGrp="1"/>
          </p:cNvSpPr>
          <p:nvPr>
            <p:ph type="title"/>
          </p:nvPr>
        </p:nvSpPr>
        <p:spPr>
          <a:xfrm>
            <a:off x="546826" y="836731"/>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处理</a:t>
            </a:r>
            <a:r>
              <a:rPr lang="en-US" altLang="zh-CN" dirty="0">
                <a:solidFill>
                  <a:schemeClr val="tx1"/>
                </a:solidFill>
                <a:latin typeface="+mn-lt"/>
              </a:rPr>
              <a:t>Geolocation</a:t>
            </a:r>
            <a:r>
              <a:rPr lang="zh-CN" altLang="en-US" dirty="0">
                <a:solidFill>
                  <a:schemeClr val="tx1"/>
                </a:solidFill>
                <a:latin typeface="+mn-lt"/>
              </a:rPr>
              <a:t>数据</a:t>
            </a:r>
          </a:p>
        </p:txBody>
      </p:sp>
    </p:spTree>
    <p:extLst>
      <p:ext uri="{BB962C8B-B14F-4D97-AF65-F5344CB8AC3E}">
        <p14:creationId xmlns:p14="http://schemas.microsoft.com/office/powerpoint/2010/main" val="3485158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DACC581-C8FF-4B65-B253-9A9FB5A345E5}"/>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A97CC6FB-8B25-4882-A775-DCCFE478423F}"/>
              </a:ext>
            </a:extLst>
          </p:cNvPr>
          <p:cNvSpPr>
            <a:spLocks noGrp="1"/>
          </p:cNvSpPr>
          <p:nvPr>
            <p:ph type="sldNum" sz="quarter" idx="11"/>
          </p:nvPr>
        </p:nvSpPr>
        <p:spPr/>
        <p:txBody>
          <a:bodyPr/>
          <a:lstStyle/>
          <a:p>
            <a:fld id="{079E9EF5-4B49-4815-ADC3-746BDD0FC377}" type="slidenum">
              <a:rPr lang="en-US" altLang="en-US" smtClean="0"/>
              <a:pPr/>
              <a:t>48</a:t>
            </a:fld>
            <a:endParaRPr lang="en-US" altLang="en-US"/>
          </a:p>
        </p:txBody>
      </p:sp>
      <p:sp>
        <p:nvSpPr>
          <p:cNvPr id="9" name="内容占位符 2">
            <a:extLst>
              <a:ext uri="{FF2B5EF4-FFF2-40B4-BE49-F238E27FC236}">
                <a16:creationId xmlns:a16="http://schemas.microsoft.com/office/drawing/2014/main" id="{C89ECE9A-2AFB-480F-A31C-859C0861B724}"/>
              </a:ext>
            </a:extLst>
          </p:cNvPr>
          <p:cNvSpPr txBox="1">
            <a:spLocks/>
          </p:cNvSpPr>
          <p:nvPr/>
        </p:nvSpPr>
        <p:spPr>
          <a:xfrm>
            <a:off x="371999" y="4320364"/>
            <a:ext cx="8001000" cy="89599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zh-CN" altLang="en-US" sz="2400" b="0" kern="0" dirty="0">
                <a:latin typeface="+mn-ea"/>
                <a:ea typeface="+mn-ea"/>
              </a:rPr>
              <a:t>上述代码将更新移动的总距离显示给用户，同时还储存当前值以备后面作比较。</a:t>
            </a:r>
          </a:p>
        </p:txBody>
      </p:sp>
      <p:sp>
        <p:nvSpPr>
          <p:cNvPr id="10" name="标题 1">
            <a:extLst>
              <a:ext uri="{FF2B5EF4-FFF2-40B4-BE49-F238E27FC236}">
                <a16:creationId xmlns:a16="http://schemas.microsoft.com/office/drawing/2014/main" id="{FF841A2C-0291-4AF3-8EC8-B5BD1907DB90}"/>
              </a:ext>
            </a:extLst>
          </p:cNvPr>
          <p:cNvSpPr>
            <a:spLocks noGrp="1"/>
          </p:cNvSpPr>
          <p:nvPr>
            <p:ph type="title"/>
          </p:nvPr>
        </p:nvSpPr>
        <p:spPr>
          <a:xfrm>
            <a:off x="546826" y="836731"/>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处理</a:t>
            </a:r>
            <a:r>
              <a:rPr lang="en-US" altLang="zh-CN" dirty="0">
                <a:solidFill>
                  <a:schemeClr val="tx1"/>
                </a:solidFill>
                <a:latin typeface="+mn-lt"/>
              </a:rPr>
              <a:t>Geolocation</a:t>
            </a:r>
            <a:r>
              <a:rPr lang="zh-CN" altLang="en-US" dirty="0">
                <a:solidFill>
                  <a:schemeClr val="tx1"/>
                </a:solidFill>
                <a:latin typeface="+mn-lt"/>
              </a:rPr>
              <a:t>数据</a:t>
            </a:r>
          </a:p>
        </p:txBody>
      </p:sp>
      <p:pic>
        <p:nvPicPr>
          <p:cNvPr id="6" name="图片 5">
            <a:extLst>
              <a:ext uri="{FF2B5EF4-FFF2-40B4-BE49-F238E27FC236}">
                <a16:creationId xmlns:a16="http://schemas.microsoft.com/office/drawing/2014/main" id="{C1DEBEEF-8BD7-42E2-BAAD-A315990DD61E}"/>
              </a:ext>
            </a:extLst>
          </p:cNvPr>
          <p:cNvPicPr>
            <a:picLocks noChangeAspect="1"/>
          </p:cNvPicPr>
          <p:nvPr/>
        </p:nvPicPr>
        <p:blipFill>
          <a:blip r:embed="rId2"/>
          <a:stretch>
            <a:fillRect/>
          </a:stretch>
        </p:blipFill>
        <p:spPr>
          <a:xfrm>
            <a:off x="1561611" y="1853773"/>
            <a:ext cx="5971429" cy="1028571"/>
          </a:xfrm>
          <a:prstGeom prst="rect">
            <a:avLst/>
          </a:prstGeom>
        </p:spPr>
      </p:pic>
      <p:pic>
        <p:nvPicPr>
          <p:cNvPr id="11" name="图片 10">
            <a:extLst>
              <a:ext uri="{FF2B5EF4-FFF2-40B4-BE49-F238E27FC236}">
                <a16:creationId xmlns:a16="http://schemas.microsoft.com/office/drawing/2014/main" id="{8CC67567-B7A4-447C-A903-B58969D94A05}"/>
              </a:ext>
            </a:extLst>
          </p:cNvPr>
          <p:cNvPicPr>
            <a:picLocks noChangeAspect="1"/>
          </p:cNvPicPr>
          <p:nvPr/>
        </p:nvPicPr>
        <p:blipFill>
          <a:blip r:embed="rId3"/>
          <a:stretch>
            <a:fillRect/>
          </a:stretch>
        </p:blipFill>
        <p:spPr>
          <a:xfrm>
            <a:off x="-3175" y="3085937"/>
            <a:ext cx="9144000" cy="853440"/>
          </a:xfrm>
          <a:prstGeom prst="rect">
            <a:avLst/>
          </a:prstGeom>
        </p:spPr>
      </p:pic>
      <p:sp>
        <p:nvSpPr>
          <p:cNvPr id="13" name="内容占位符 2">
            <a:extLst>
              <a:ext uri="{FF2B5EF4-FFF2-40B4-BE49-F238E27FC236}">
                <a16:creationId xmlns:a16="http://schemas.microsoft.com/office/drawing/2014/main" id="{98C427C5-2346-49EF-83DF-A92E4EAC4ADB}"/>
              </a:ext>
            </a:extLst>
          </p:cNvPr>
          <p:cNvSpPr txBox="1">
            <a:spLocks/>
          </p:cNvSpPr>
          <p:nvPr/>
        </p:nvSpPr>
        <p:spPr>
          <a:xfrm>
            <a:off x="371999" y="5323840"/>
            <a:ext cx="8001000" cy="89599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Font typeface="Wingdings" panose="05000000000000000000" pitchFamily="2" charset="2"/>
              <a:buNone/>
            </a:pPr>
            <a:r>
              <a:rPr lang="en-US" altLang="zh-CN" sz="2400" b="0" kern="0" dirty="0" err="1">
                <a:ea typeface="+mn-ea"/>
              </a:rPr>
              <a:t>toFixed</a:t>
            </a:r>
            <a:r>
              <a:rPr lang="en-US" altLang="zh-CN" sz="2400" b="0" kern="0" dirty="0">
                <a:ea typeface="+mn-ea"/>
              </a:rPr>
              <a:t>(2)</a:t>
            </a:r>
            <a:r>
              <a:rPr lang="zh-CN" altLang="en-US" sz="2400" b="0" kern="0" dirty="0">
                <a:latin typeface="+mn-ea"/>
                <a:ea typeface="+mn-ea"/>
              </a:rPr>
              <a:t>表示为使用四舍五入并保留两位小数点的方法显示数据。</a:t>
            </a:r>
          </a:p>
        </p:txBody>
      </p:sp>
    </p:spTree>
    <p:extLst>
      <p:ext uri="{BB962C8B-B14F-4D97-AF65-F5344CB8AC3E}">
        <p14:creationId xmlns:p14="http://schemas.microsoft.com/office/powerpoint/2010/main" val="3612150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DACC581-C8FF-4B65-B253-9A9FB5A345E5}"/>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A97CC6FB-8B25-4882-A775-DCCFE478423F}"/>
              </a:ext>
            </a:extLst>
          </p:cNvPr>
          <p:cNvSpPr>
            <a:spLocks noGrp="1"/>
          </p:cNvSpPr>
          <p:nvPr>
            <p:ph type="sldNum" sz="quarter" idx="11"/>
          </p:nvPr>
        </p:nvSpPr>
        <p:spPr/>
        <p:txBody>
          <a:bodyPr/>
          <a:lstStyle/>
          <a:p>
            <a:fld id="{079E9EF5-4B49-4815-ADC3-746BDD0FC377}" type="slidenum">
              <a:rPr lang="en-US" altLang="en-US" smtClean="0"/>
              <a:pPr/>
              <a:t>49</a:t>
            </a:fld>
            <a:endParaRPr lang="en-US" altLang="en-US"/>
          </a:p>
        </p:txBody>
      </p:sp>
      <p:sp>
        <p:nvSpPr>
          <p:cNvPr id="7" name="内容占位符 2">
            <a:extLst>
              <a:ext uri="{FF2B5EF4-FFF2-40B4-BE49-F238E27FC236}">
                <a16:creationId xmlns:a16="http://schemas.microsoft.com/office/drawing/2014/main" id="{7C63F021-0D55-42BB-986C-226A92BAEF94}"/>
              </a:ext>
            </a:extLst>
          </p:cNvPr>
          <p:cNvSpPr>
            <a:spLocks noGrp="1"/>
          </p:cNvSpPr>
          <p:nvPr>
            <p:ph idx="1"/>
          </p:nvPr>
        </p:nvSpPr>
        <p:spPr>
          <a:xfrm>
            <a:off x="365125" y="745280"/>
            <a:ext cx="8001000" cy="549862"/>
          </a:xfrm>
        </p:spPr>
        <p:txBody>
          <a:bodyPr/>
          <a:lstStyle/>
          <a:p>
            <a:pPr marL="0" indent="457200">
              <a:lnSpc>
                <a:spcPts val="3300"/>
              </a:lnSpc>
              <a:buNone/>
            </a:pPr>
            <a:r>
              <a:rPr lang="zh-CN" altLang="en-US" sz="2400" b="0" dirty="0">
                <a:latin typeface="+mn-ea"/>
                <a:ea typeface="+mn-ea"/>
              </a:rPr>
              <a:t>完整代码示例：</a:t>
            </a:r>
          </a:p>
        </p:txBody>
      </p:sp>
      <p:pic>
        <p:nvPicPr>
          <p:cNvPr id="2" name="图片 1">
            <a:extLst>
              <a:ext uri="{FF2B5EF4-FFF2-40B4-BE49-F238E27FC236}">
                <a16:creationId xmlns:a16="http://schemas.microsoft.com/office/drawing/2014/main" id="{AAE6A67E-7520-4952-A335-EEF22BDAB462}"/>
              </a:ext>
            </a:extLst>
          </p:cNvPr>
          <p:cNvPicPr>
            <a:picLocks noChangeAspect="1"/>
          </p:cNvPicPr>
          <p:nvPr/>
        </p:nvPicPr>
        <p:blipFill>
          <a:blip r:embed="rId2"/>
          <a:stretch>
            <a:fillRect/>
          </a:stretch>
        </p:blipFill>
        <p:spPr>
          <a:xfrm>
            <a:off x="241679" y="1397352"/>
            <a:ext cx="8654292" cy="5203473"/>
          </a:xfrm>
          <a:prstGeom prst="rect">
            <a:avLst/>
          </a:prstGeom>
        </p:spPr>
      </p:pic>
    </p:spTree>
    <p:extLst>
      <p:ext uri="{BB962C8B-B14F-4D97-AF65-F5344CB8AC3E}">
        <p14:creationId xmlns:p14="http://schemas.microsoft.com/office/powerpoint/2010/main" val="324866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495592" y="914400"/>
            <a:ext cx="8001000" cy="1093298"/>
          </a:xfrm>
        </p:spPr>
        <p:txBody>
          <a:bodyPr/>
          <a:lstStyle/>
          <a:p>
            <a:pPr marL="0" indent="457200">
              <a:lnSpc>
                <a:spcPts val="3300"/>
              </a:lnSpc>
              <a:buNone/>
            </a:pPr>
            <a:r>
              <a:rPr lang="zh-CN" altLang="en-US" sz="2400" b="0" dirty="0">
                <a:latin typeface="+mn-ea"/>
                <a:ea typeface="+mn-ea"/>
              </a:rPr>
              <a:t>位置信息主要有一对纬度和经度坐标组成。如以北方民族大学为例：纬度：</a:t>
            </a:r>
            <a:r>
              <a:rPr lang="en-US" altLang="zh-CN" sz="2400" b="0" dirty="0">
                <a:ea typeface="+mn-ea"/>
              </a:rPr>
              <a:t>37.09024</a:t>
            </a:r>
            <a:r>
              <a:rPr lang="en-US" altLang="zh-CN" sz="2400" b="0" dirty="0">
                <a:latin typeface="+mn-ea"/>
                <a:ea typeface="+mn-ea"/>
              </a:rPr>
              <a:t>  </a:t>
            </a:r>
            <a:r>
              <a:rPr lang="zh-CN" altLang="en-US" sz="2400" b="0" dirty="0">
                <a:latin typeface="+mn-ea"/>
                <a:ea typeface="+mn-ea"/>
              </a:rPr>
              <a:t>经度：</a:t>
            </a:r>
            <a:r>
              <a:rPr lang="en-US" altLang="zh-CN" sz="2400" b="0" dirty="0">
                <a:ea typeface="+mn-ea"/>
              </a:rPr>
              <a:t>-95.712891</a:t>
            </a:r>
            <a:endParaRPr lang="zh-CN" altLang="en-US" sz="2400" b="0" dirty="0">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5</a:t>
            </a:fld>
            <a:endParaRPr lang="en-US" altLang="en-US"/>
          </a:p>
        </p:txBody>
      </p:sp>
      <p:pic>
        <p:nvPicPr>
          <p:cNvPr id="13" name="图片 12">
            <a:extLst>
              <a:ext uri="{FF2B5EF4-FFF2-40B4-BE49-F238E27FC236}">
                <a16:creationId xmlns:a16="http://schemas.microsoft.com/office/drawing/2014/main" id="{8D42EDED-8D1B-426D-914C-00393CA2D078}"/>
              </a:ext>
            </a:extLst>
          </p:cNvPr>
          <p:cNvPicPr>
            <a:picLocks noChangeAspect="1"/>
          </p:cNvPicPr>
          <p:nvPr/>
        </p:nvPicPr>
        <p:blipFill>
          <a:blip r:embed="rId2"/>
          <a:stretch>
            <a:fillRect/>
          </a:stretch>
        </p:blipFill>
        <p:spPr>
          <a:xfrm>
            <a:off x="495592" y="2043196"/>
            <a:ext cx="4384237" cy="4324991"/>
          </a:xfrm>
          <a:prstGeom prst="rect">
            <a:avLst/>
          </a:prstGeom>
          <a:ln>
            <a:solidFill>
              <a:schemeClr val="tx1">
                <a:lumMod val="85000"/>
                <a:lumOff val="15000"/>
              </a:schemeClr>
            </a:solidFill>
          </a:ln>
        </p:spPr>
      </p:pic>
      <p:pic>
        <p:nvPicPr>
          <p:cNvPr id="17" name="图片 16">
            <a:extLst>
              <a:ext uri="{FF2B5EF4-FFF2-40B4-BE49-F238E27FC236}">
                <a16:creationId xmlns:a16="http://schemas.microsoft.com/office/drawing/2014/main" id="{DB1473D7-4524-479A-B940-C86F394458A6}"/>
              </a:ext>
            </a:extLst>
          </p:cNvPr>
          <p:cNvPicPr>
            <a:picLocks noChangeAspect="1"/>
          </p:cNvPicPr>
          <p:nvPr/>
        </p:nvPicPr>
        <p:blipFill>
          <a:blip r:embed="rId3"/>
          <a:stretch>
            <a:fillRect/>
          </a:stretch>
        </p:blipFill>
        <p:spPr>
          <a:xfrm>
            <a:off x="566048" y="2242350"/>
            <a:ext cx="2819048" cy="619048"/>
          </a:xfrm>
          <a:prstGeom prst="rect">
            <a:avLst/>
          </a:prstGeom>
          <a:ln>
            <a:solidFill>
              <a:schemeClr val="tx1">
                <a:lumMod val="75000"/>
                <a:lumOff val="25000"/>
              </a:schemeClr>
            </a:solidFill>
          </a:ln>
        </p:spPr>
      </p:pic>
      <p:sp>
        <p:nvSpPr>
          <p:cNvPr id="30" name="内容占位符 2">
            <a:extLst>
              <a:ext uri="{FF2B5EF4-FFF2-40B4-BE49-F238E27FC236}">
                <a16:creationId xmlns:a16="http://schemas.microsoft.com/office/drawing/2014/main" id="{E0FC60EB-01CF-4A07-B65A-30D08F181DBB}"/>
              </a:ext>
            </a:extLst>
          </p:cNvPr>
          <p:cNvSpPr txBox="1">
            <a:spLocks/>
          </p:cNvSpPr>
          <p:nvPr/>
        </p:nvSpPr>
        <p:spPr>
          <a:xfrm>
            <a:off x="4756126" y="2317739"/>
            <a:ext cx="4090973" cy="3814636"/>
          </a:xfrm>
          <a:prstGeom prst="rect">
            <a:avLst/>
          </a:prstGeom>
          <a:ln>
            <a:solidFill>
              <a:schemeClr val="tx1">
                <a:lumMod val="85000"/>
                <a:lumOff val="15000"/>
              </a:schemeClr>
            </a:solidFill>
          </a:ln>
          <a:scene3d>
            <a:camera prst="perspectiveLeft"/>
            <a:lightRig rig="threePt" dir="t"/>
          </a:scene3d>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None/>
            </a:pPr>
            <a:r>
              <a:rPr lang="zh-CN" altLang="en-US" sz="2400" b="0" kern="0" dirty="0">
                <a:latin typeface="+mn-ea"/>
                <a:ea typeface="+mn-ea"/>
              </a:rPr>
              <a:t>经纬度有两种格式：十进制格式；</a:t>
            </a:r>
            <a:r>
              <a:rPr lang="en-US" altLang="zh-CN" sz="2400" b="0" kern="0" dirty="0">
                <a:ea typeface="+mn-ea"/>
              </a:rPr>
              <a:t>DMS</a:t>
            </a:r>
            <a:r>
              <a:rPr lang="zh-CN" altLang="en-US" sz="2400" b="0" kern="0" dirty="0">
                <a:latin typeface="+mn-ea"/>
                <a:ea typeface="+mn-ea"/>
              </a:rPr>
              <a:t>（角度）格式（例如</a:t>
            </a:r>
            <a:r>
              <a:rPr lang="en-US" altLang="zh-CN" sz="2400" b="0" kern="0" dirty="0">
                <a:latin typeface="+mn-ea"/>
                <a:ea typeface="+mn-ea"/>
              </a:rPr>
              <a:t>:</a:t>
            </a:r>
            <a:r>
              <a:rPr lang="en-US" altLang="zh-CN" sz="2400" b="0" kern="0" dirty="0">
                <a:ea typeface="+mn-ea"/>
              </a:rPr>
              <a:t>37°5‘24.864</a:t>
            </a:r>
            <a:r>
              <a:rPr lang="en-US" altLang="zh-CN" sz="2400" b="0" kern="0" dirty="0">
                <a:latin typeface="+mn-ea"/>
                <a:ea typeface="+mn-ea"/>
              </a:rPr>
              <a:t>" </a:t>
            </a:r>
            <a:r>
              <a:rPr lang="zh-CN" altLang="en-US" sz="2400" b="0" kern="0" dirty="0">
                <a:latin typeface="+mn-ea"/>
                <a:ea typeface="+mn-ea"/>
              </a:rPr>
              <a:t>）。</a:t>
            </a:r>
            <a:endParaRPr lang="en-US" altLang="zh-CN" sz="2400" b="0" kern="0" dirty="0">
              <a:latin typeface="+mn-ea"/>
              <a:ea typeface="+mn-ea"/>
            </a:endParaRPr>
          </a:p>
          <a:p>
            <a:pPr marL="0" indent="457200">
              <a:lnSpc>
                <a:spcPts val="3300"/>
              </a:lnSpc>
              <a:buNone/>
            </a:pPr>
            <a:r>
              <a:rPr lang="en-US" altLang="zh-CN" sz="2400" b="0" kern="0" dirty="0">
                <a:ea typeface="+mn-ea"/>
              </a:rPr>
              <a:t>Geolocation</a:t>
            </a:r>
            <a:r>
              <a:rPr lang="zh-CN" altLang="en-US" sz="2400" b="0" kern="0" dirty="0">
                <a:latin typeface="+mn-ea"/>
                <a:ea typeface="+mn-ea"/>
              </a:rPr>
              <a:t>为十进制格式。</a:t>
            </a:r>
            <a:endParaRPr lang="en-US" altLang="zh-CN" sz="2400" b="0" kern="0" dirty="0">
              <a:latin typeface="+mn-ea"/>
              <a:ea typeface="+mn-ea"/>
            </a:endParaRPr>
          </a:p>
          <a:p>
            <a:pPr marL="0" indent="457200">
              <a:lnSpc>
                <a:spcPts val="3300"/>
              </a:lnSpc>
              <a:buNone/>
            </a:pPr>
            <a:r>
              <a:rPr lang="zh-CN" altLang="en-US" sz="2400" b="0" kern="0" dirty="0">
                <a:latin typeface="+mn-ea"/>
                <a:ea typeface="+mn-ea"/>
              </a:rPr>
              <a:t>除了坐标外，还提供坐标的准确度、行驶方向、速度、海拔等。</a:t>
            </a:r>
          </a:p>
        </p:txBody>
      </p:sp>
    </p:spTree>
    <p:extLst>
      <p:ext uri="{BB962C8B-B14F-4D97-AF65-F5344CB8AC3E}">
        <p14:creationId xmlns:p14="http://schemas.microsoft.com/office/powerpoint/2010/main" val="2596615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DACC581-C8FF-4B65-B253-9A9FB5A345E5}"/>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A97CC6FB-8B25-4882-A775-DCCFE478423F}"/>
              </a:ext>
            </a:extLst>
          </p:cNvPr>
          <p:cNvSpPr>
            <a:spLocks noGrp="1"/>
          </p:cNvSpPr>
          <p:nvPr>
            <p:ph type="sldNum" sz="quarter" idx="11"/>
          </p:nvPr>
        </p:nvSpPr>
        <p:spPr/>
        <p:txBody>
          <a:bodyPr/>
          <a:lstStyle/>
          <a:p>
            <a:fld id="{079E9EF5-4B49-4815-ADC3-746BDD0FC377}" type="slidenum">
              <a:rPr lang="en-US" altLang="en-US" smtClean="0"/>
              <a:pPr/>
              <a:t>50</a:t>
            </a:fld>
            <a:endParaRPr lang="en-US" altLang="en-US"/>
          </a:p>
        </p:txBody>
      </p:sp>
      <p:pic>
        <p:nvPicPr>
          <p:cNvPr id="8" name="图片 7">
            <a:extLst>
              <a:ext uri="{FF2B5EF4-FFF2-40B4-BE49-F238E27FC236}">
                <a16:creationId xmlns:a16="http://schemas.microsoft.com/office/drawing/2014/main" id="{ABCE743F-E451-498D-AA7B-13766050E8A5}"/>
              </a:ext>
            </a:extLst>
          </p:cNvPr>
          <p:cNvPicPr>
            <a:picLocks noChangeAspect="1"/>
          </p:cNvPicPr>
          <p:nvPr/>
        </p:nvPicPr>
        <p:blipFill>
          <a:blip r:embed="rId2"/>
          <a:stretch>
            <a:fillRect/>
          </a:stretch>
        </p:blipFill>
        <p:spPr>
          <a:xfrm>
            <a:off x="640253" y="829396"/>
            <a:ext cx="7857143" cy="5771429"/>
          </a:xfrm>
          <a:prstGeom prst="rect">
            <a:avLst/>
          </a:prstGeom>
        </p:spPr>
      </p:pic>
    </p:spTree>
    <p:extLst>
      <p:ext uri="{BB962C8B-B14F-4D97-AF65-F5344CB8AC3E}">
        <p14:creationId xmlns:p14="http://schemas.microsoft.com/office/powerpoint/2010/main" val="4145418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4F3E77B-C02E-4C9D-BC71-649E2970C281}"/>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79F13577-7DAC-44FB-90FC-833B49CCF526}"/>
              </a:ext>
            </a:extLst>
          </p:cNvPr>
          <p:cNvSpPr>
            <a:spLocks noGrp="1"/>
          </p:cNvSpPr>
          <p:nvPr>
            <p:ph type="sldNum" sz="quarter" idx="11"/>
          </p:nvPr>
        </p:nvSpPr>
        <p:spPr/>
        <p:txBody>
          <a:bodyPr/>
          <a:lstStyle/>
          <a:p>
            <a:fld id="{079E9EF5-4B49-4815-ADC3-746BDD0FC377}" type="slidenum">
              <a:rPr lang="en-US" altLang="en-US" smtClean="0"/>
              <a:pPr/>
              <a:t>51</a:t>
            </a:fld>
            <a:endParaRPr lang="en-US" altLang="en-US"/>
          </a:p>
        </p:txBody>
      </p:sp>
      <p:pic>
        <p:nvPicPr>
          <p:cNvPr id="6" name="图片 5">
            <a:extLst>
              <a:ext uri="{FF2B5EF4-FFF2-40B4-BE49-F238E27FC236}">
                <a16:creationId xmlns:a16="http://schemas.microsoft.com/office/drawing/2014/main" id="{D603F06E-B8A4-4656-826E-2DE891AE80BA}"/>
              </a:ext>
            </a:extLst>
          </p:cNvPr>
          <p:cNvPicPr>
            <a:picLocks noChangeAspect="1"/>
          </p:cNvPicPr>
          <p:nvPr/>
        </p:nvPicPr>
        <p:blipFill>
          <a:blip r:embed="rId2"/>
          <a:stretch>
            <a:fillRect/>
          </a:stretch>
        </p:blipFill>
        <p:spPr>
          <a:xfrm>
            <a:off x="688836" y="694944"/>
            <a:ext cx="7942857" cy="5814441"/>
          </a:xfrm>
          <a:prstGeom prst="rect">
            <a:avLst/>
          </a:prstGeom>
        </p:spPr>
      </p:pic>
    </p:spTree>
    <p:extLst>
      <p:ext uri="{BB962C8B-B14F-4D97-AF65-F5344CB8AC3E}">
        <p14:creationId xmlns:p14="http://schemas.microsoft.com/office/powerpoint/2010/main" val="668322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5408F7A-7C8B-474E-930B-44D0E8B510B7}"/>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AFE4B874-ED00-4A64-A827-247D7847DCF3}"/>
              </a:ext>
            </a:extLst>
          </p:cNvPr>
          <p:cNvSpPr>
            <a:spLocks noGrp="1"/>
          </p:cNvSpPr>
          <p:nvPr>
            <p:ph type="sldNum" sz="quarter" idx="11"/>
          </p:nvPr>
        </p:nvSpPr>
        <p:spPr/>
        <p:txBody>
          <a:bodyPr/>
          <a:lstStyle/>
          <a:p>
            <a:fld id="{079E9EF5-4B49-4815-ADC3-746BDD0FC377}" type="slidenum">
              <a:rPr lang="en-US" altLang="en-US" smtClean="0"/>
              <a:pPr/>
              <a:t>52</a:t>
            </a:fld>
            <a:endParaRPr lang="en-US" altLang="en-US"/>
          </a:p>
        </p:txBody>
      </p:sp>
      <p:pic>
        <p:nvPicPr>
          <p:cNvPr id="7" name="图片 6">
            <a:extLst>
              <a:ext uri="{FF2B5EF4-FFF2-40B4-BE49-F238E27FC236}">
                <a16:creationId xmlns:a16="http://schemas.microsoft.com/office/drawing/2014/main" id="{955A9D1E-CBEC-4B21-9222-B29D87E002FB}"/>
              </a:ext>
            </a:extLst>
          </p:cNvPr>
          <p:cNvPicPr>
            <a:picLocks noChangeAspect="1"/>
          </p:cNvPicPr>
          <p:nvPr/>
        </p:nvPicPr>
        <p:blipFill>
          <a:blip r:embed="rId2"/>
          <a:stretch>
            <a:fillRect/>
          </a:stretch>
        </p:blipFill>
        <p:spPr>
          <a:xfrm>
            <a:off x="388009" y="740831"/>
            <a:ext cx="8514286" cy="5723809"/>
          </a:xfrm>
          <a:prstGeom prst="rect">
            <a:avLst/>
          </a:prstGeom>
        </p:spPr>
      </p:pic>
    </p:spTree>
    <p:extLst>
      <p:ext uri="{BB962C8B-B14F-4D97-AF65-F5344CB8AC3E}">
        <p14:creationId xmlns:p14="http://schemas.microsoft.com/office/powerpoint/2010/main" val="2532388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5408F7A-7C8B-474E-930B-44D0E8B510B7}"/>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AFE4B874-ED00-4A64-A827-247D7847DCF3}"/>
              </a:ext>
            </a:extLst>
          </p:cNvPr>
          <p:cNvSpPr>
            <a:spLocks noGrp="1"/>
          </p:cNvSpPr>
          <p:nvPr>
            <p:ph type="sldNum" sz="quarter" idx="11"/>
          </p:nvPr>
        </p:nvSpPr>
        <p:spPr/>
        <p:txBody>
          <a:bodyPr/>
          <a:lstStyle/>
          <a:p>
            <a:fld id="{079E9EF5-4B49-4815-ADC3-746BDD0FC377}" type="slidenum">
              <a:rPr lang="en-US" altLang="en-US" smtClean="0"/>
              <a:pPr/>
              <a:t>53</a:t>
            </a:fld>
            <a:endParaRPr lang="en-US" altLang="en-US"/>
          </a:p>
        </p:txBody>
      </p:sp>
      <p:pic>
        <p:nvPicPr>
          <p:cNvPr id="2" name="图片 1">
            <a:extLst>
              <a:ext uri="{FF2B5EF4-FFF2-40B4-BE49-F238E27FC236}">
                <a16:creationId xmlns:a16="http://schemas.microsoft.com/office/drawing/2014/main" id="{365016BB-FB0B-4E80-A4FC-FF743D571EF0}"/>
              </a:ext>
            </a:extLst>
          </p:cNvPr>
          <p:cNvPicPr>
            <a:picLocks noChangeAspect="1"/>
          </p:cNvPicPr>
          <p:nvPr/>
        </p:nvPicPr>
        <p:blipFill>
          <a:blip r:embed="rId2"/>
          <a:stretch>
            <a:fillRect/>
          </a:stretch>
        </p:blipFill>
        <p:spPr>
          <a:xfrm>
            <a:off x="124841" y="868784"/>
            <a:ext cx="8887968" cy="5622313"/>
          </a:xfrm>
          <a:prstGeom prst="rect">
            <a:avLst/>
          </a:prstGeom>
        </p:spPr>
      </p:pic>
    </p:spTree>
    <p:extLst>
      <p:ext uri="{BB962C8B-B14F-4D97-AF65-F5344CB8AC3E}">
        <p14:creationId xmlns:p14="http://schemas.microsoft.com/office/powerpoint/2010/main" val="958258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7FB75E-725B-4892-B041-B64820D14D27}"/>
              </a:ext>
            </a:extLst>
          </p:cNvPr>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5.5 </a:t>
            </a:r>
            <a:r>
              <a:rPr lang="zh-CN" altLang="en-US" dirty="0">
                <a:latin typeface="+mn-lt"/>
                <a:ea typeface="+mn-ea"/>
                <a:cs typeface="+mn-ea"/>
                <a:sym typeface="+mn-lt"/>
              </a:rPr>
              <a:t>进阶功能</a:t>
            </a:r>
            <a:endParaRPr lang="zh-CN" altLang="en-US" sz="3600" b="0" dirty="0">
              <a:latin typeface="+mn-lt"/>
              <a:ea typeface="+mn-ea"/>
              <a:cs typeface="+mn-ea"/>
              <a:sym typeface="+mn-lt"/>
            </a:endParaRPr>
          </a:p>
        </p:txBody>
      </p:sp>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
        <p:nvSpPr>
          <p:cNvPr id="6" name="内容占位符 2">
            <a:extLst>
              <a:ext uri="{FF2B5EF4-FFF2-40B4-BE49-F238E27FC236}">
                <a16:creationId xmlns:a16="http://schemas.microsoft.com/office/drawing/2014/main" id="{08E4ED2B-8170-4EAA-8CAF-254E71D61144}"/>
              </a:ext>
            </a:extLst>
          </p:cNvPr>
          <p:cNvSpPr txBox="1">
            <a:spLocks/>
          </p:cNvSpPr>
          <p:nvPr/>
        </p:nvSpPr>
        <p:spPr>
          <a:xfrm>
            <a:off x="457200" y="1651000"/>
            <a:ext cx="8271669" cy="1862222"/>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None/>
            </a:pPr>
            <a:r>
              <a:rPr lang="zh-CN" altLang="en-US" sz="2400" b="0" kern="0" dirty="0">
                <a:latin typeface="+mn-ea"/>
                <a:ea typeface="+mn-ea"/>
              </a:rPr>
              <a:t>这里我们简单演示</a:t>
            </a:r>
            <a:r>
              <a:rPr lang="en-US" altLang="zh-CN" sz="2400" b="0" kern="0" dirty="0">
                <a:latin typeface="+mn-ea"/>
                <a:ea typeface="+mn-ea"/>
              </a:rPr>
              <a:t>HTML5</a:t>
            </a:r>
            <a:r>
              <a:rPr lang="zh-CN" altLang="en-US" sz="2400" b="0" kern="0" dirty="0">
                <a:latin typeface="+mn-ea"/>
                <a:ea typeface="+mn-ea"/>
              </a:rPr>
              <a:t>利用百度地图</a:t>
            </a:r>
            <a:r>
              <a:rPr lang="en-US" altLang="zh-CN" sz="2400" b="0" kern="0" dirty="0">
                <a:latin typeface="+mn-ea"/>
                <a:ea typeface="+mn-ea"/>
              </a:rPr>
              <a:t>API</a:t>
            </a:r>
            <a:r>
              <a:rPr lang="zh-CN" altLang="en-US" sz="2400" b="0" kern="0" dirty="0">
                <a:latin typeface="+mn-ea"/>
                <a:ea typeface="+mn-ea"/>
              </a:rPr>
              <a:t>进行地理定位。在调用百度地图的</a:t>
            </a:r>
            <a:r>
              <a:rPr lang="en-US" altLang="zh-CN" sz="2400" b="0" kern="0" dirty="0">
                <a:latin typeface="+mn-ea"/>
                <a:ea typeface="+mn-ea"/>
              </a:rPr>
              <a:t>API</a:t>
            </a:r>
            <a:r>
              <a:rPr lang="zh-CN" altLang="en-US" sz="2400" b="0" kern="0" dirty="0">
                <a:latin typeface="+mn-ea"/>
                <a:ea typeface="+mn-ea"/>
              </a:rPr>
              <a:t>前我们必须先</a:t>
            </a:r>
            <a:r>
              <a:rPr lang="zh-CN" altLang="en-US" sz="2400" kern="0" dirty="0">
                <a:solidFill>
                  <a:srgbClr val="FF0000"/>
                </a:solidFill>
                <a:latin typeface="+mn-ea"/>
                <a:ea typeface="+mn-ea"/>
              </a:rPr>
              <a:t>申请密钥</a:t>
            </a:r>
            <a:r>
              <a:rPr lang="zh-CN" altLang="en-US" sz="2400" b="0" kern="0" dirty="0">
                <a:latin typeface="+mn-ea"/>
                <a:ea typeface="+mn-ea"/>
              </a:rPr>
              <a:t>，即</a:t>
            </a:r>
            <a:r>
              <a:rPr lang="en-US" altLang="zh-CN" sz="2400" b="0" kern="0" dirty="0" err="1">
                <a:latin typeface="+mn-ea"/>
                <a:ea typeface="+mn-ea"/>
              </a:rPr>
              <a:t>ak</a:t>
            </a:r>
            <a:r>
              <a:rPr lang="zh-CN" altLang="en-US" sz="2400" b="0" kern="0" dirty="0">
                <a:latin typeface="+mn-ea"/>
                <a:ea typeface="+mn-ea"/>
              </a:rPr>
              <a:t>值。</a:t>
            </a:r>
            <a:endParaRPr lang="en-US" altLang="zh-CN" sz="2400" b="0" kern="0" dirty="0">
              <a:latin typeface="+mn-ea"/>
              <a:ea typeface="+mn-ea"/>
            </a:endParaRPr>
          </a:p>
          <a:p>
            <a:pPr marL="0" indent="457200">
              <a:lnSpc>
                <a:spcPts val="3300"/>
              </a:lnSpc>
              <a:buNone/>
            </a:pPr>
            <a:r>
              <a:rPr lang="zh-CN" altLang="en-US" sz="2400" b="0" kern="0" dirty="0">
                <a:latin typeface="+mn-ea"/>
                <a:ea typeface="+mn-ea"/>
              </a:rPr>
              <a:t>申请地址为：</a:t>
            </a:r>
            <a:r>
              <a:rPr lang="en-US" altLang="zh-CN" sz="2400" b="0" dirty="0"/>
              <a:t>http://lbsyun.baidu.com/</a:t>
            </a:r>
            <a:r>
              <a:rPr lang="zh-CN" altLang="en-US" sz="2400" b="0" dirty="0"/>
              <a:t>，其代码效果如下所示：</a:t>
            </a:r>
            <a:endParaRPr lang="zh-CN" altLang="en-US" sz="2400" b="0" kern="0" dirty="0">
              <a:latin typeface="+mn-ea"/>
              <a:ea typeface="+mn-ea"/>
            </a:endParaRPr>
          </a:p>
        </p:txBody>
      </p:sp>
      <p:pic>
        <p:nvPicPr>
          <p:cNvPr id="9" name="图片 8">
            <a:extLst>
              <a:ext uri="{FF2B5EF4-FFF2-40B4-BE49-F238E27FC236}">
                <a16:creationId xmlns:a16="http://schemas.microsoft.com/office/drawing/2014/main" id="{823F13CA-9A23-4935-B999-B19BFC2CBE83}"/>
              </a:ext>
            </a:extLst>
          </p:cNvPr>
          <p:cNvPicPr>
            <a:picLocks noChangeAspect="1"/>
          </p:cNvPicPr>
          <p:nvPr/>
        </p:nvPicPr>
        <p:blipFill>
          <a:blip r:embed="rId2"/>
          <a:stretch>
            <a:fillRect/>
          </a:stretch>
        </p:blipFill>
        <p:spPr>
          <a:xfrm>
            <a:off x="-3030" y="3429220"/>
            <a:ext cx="9144000" cy="663983"/>
          </a:xfrm>
          <a:prstGeom prst="rect">
            <a:avLst/>
          </a:prstGeom>
        </p:spPr>
      </p:pic>
      <p:sp>
        <p:nvSpPr>
          <p:cNvPr id="13" name="内容占位符 2">
            <a:extLst>
              <a:ext uri="{FF2B5EF4-FFF2-40B4-BE49-F238E27FC236}">
                <a16:creationId xmlns:a16="http://schemas.microsoft.com/office/drawing/2014/main" id="{81556A90-BFF7-40EE-9EC3-902753353378}"/>
              </a:ext>
            </a:extLst>
          </p:cNvPr>
          <p:cNvSpPr txBox="1">
            <a:spLocks/>
          </p:cNvSpPr>
          <p:nvPr/>
        </p:nvSpPr>
        <p:spPr>
          <a:xfrm>
            <a:off x="297802" y="4158622"/>
            <a:ext cx="8271669" cy="2326399"/>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457200">
              <a:lnSpc>
                <a:spcPts val="3300"/>
              </a:lnSpc>
              <a:buNone/>
            </a:pPr>
            <a:r>
              <a:rPr lang="zh-CN" altLang="en-US" sz="2400" b="0" kern="0" dirty="0">
                <a:latin typeface="+mn-ea"/>
                <a:ea typeface="+mn-ea"/>
              </a:rPr>
              <a:t>如果需要更加深入的学习地图定位知识可以参考市场上主流的地图技术文档，如：</a:t>
            </a:r>
            <a:endParaRPr lang="en-US" altLang="zh-CN" sz="2400" b="0" kern="0" dirty="0">
              <a:latin typeface="+mn-ea"/>
              <a:ea typeface="+mn-ea"/>
            </a:endParaRPr>
          </a:p>
          <a:p>
            <a:pPr marL="0" indent="457200">
              <a:lnSpc>
                <a:spcPts val="3300"/>
              </a:lnSpc>
              <a:buNone/>
            </a:pPr>
            <a:r>
              <a:rPr lang="zh-CN" altLang="en-US" sz="2400" b="0" kern="0" dirty="0">
                <a:latin typeface="+mn-ea"/>
                <a:ea typeface="+mn-ea"/>
              </a:rPr>
              <a:t>高德地图：</a:t>
            </a:r>
            <a:r>
              <a:rPr lang="en-US" altLang="zh-CN" sz="2400" b="0" kern="0" dirty="0">
                <a:ea typeface="+mn-ea"/>
              </a:rPr>
              <a:t>https://lbs.amap.com/</a:t>
            </a:r>
          </a:p>
          <a:p>
            <a:pPr marL="0" indent="457200">
              <a:lnSpc>
                <a:spcPts val="3300"/>
              </a:lnSpc>
              <a:buNone/>
            </a:pPr>
            <a:r>
              <a:rPr lang="zh-CN" altLang="en-US" sz="2400" b="0" kern="0" dirty="0">
                <a:latin typeface="+mn-ea"/>
                <a:ea typeface="+mn-ea"/>
              </a:rPr>
              <a:t>腾讯地图：</a:t>
            </a:r>
            <a:r>
              <a:rPr lang="en-US" altLang="zh-CN" sz="2400" b="0" kern="0" dirty="0">
                <a:ea typeface="+mn-ea"/>
              </a:rPr>
              <a:t>https://lbs.qq.com/</a:t>
            </a:r>
          </a:p>
          <a:p>
            <a:pPr marL="0" indent="457200">
              <a:lnSpc>
                <a:spcPts val="3300"/>
              </a:lnSpc>
              <a:buNone/>
            </a:pPr>
            <a:r>
              <a:rPr lang="zh-CN" altLang="en-US" sz="2400" b="0" kern="0" dirty="0">
                <a:latin typeface="+mn-ea"/>
                <a:ea typeface="+mn-ea"/>
              </a:rPr>
              <a:t>谷歌地图：</a:t>
            </a:r>
            <a:r>
              <a:rPr lang="en-US" altLang="zh-CN" sz="2400" b="0" kern="0" dirty="0">
                <a:ea typeface="+mn-ea"/>
              </a:rPr>
              <a:t>https://code.google.com/apis/console/</a:t>
            </a:r>
          </a:p>
          <a:p>
            <a:pPr marL="0" indent="457200">
              <a:lnSpc>
                <a:spcPts val="3300"/>
              </a:lnSpc>
              <a:buNone/>
            </a:pPr>
            <a:endParaRPr lang="zh-CN" altLang="en-US" sz="2400" b="0" kern="0" dirty="0">
              <a:latin typeface="+mn-ea"/>
              <a:ea typeface="+mn-ea"/>
            </a:endParaRPr>
          </a:p>
        </p:txBody>
      </p:sp>
    </p:spTree>
    <p:extLst>
      <p:ext uri="{BB962C8B-B14F-4D97-AF65-F5344CB8AC3E}">
        <p14:creationId xmlns:p14="http://schemas.microsoft.com/office/powerpoint/2010/main" val="2706729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
        <p:nvSpPr>
          <p:cNvPr id="6" name="内容占位符 2">
            <a:extLst>
              <a:ext uri="{FF2B5EF4-FFF2-40B4-BE49-F238E27FC236}">
                <a16:creationId xmlns:a16="http://schemas.microsoft.com/office/drawing/2014/main" id="{08E4ED2B-8170-4EAA-8CAF-254E71D61144}"/>
              </a:ext>
            </a:extLst>
          </p:cNvPr>
          <p:cNvSpPr txBox="1">
            <a:spLocks/>
          </p:cNvSpPr>
          <p:nvPr/>
        </p:nvSpPr>
        <p:spPr>
          <a:xfrm>
            <a:off x="305606" y="1730607"/>
            <a:ext cx="1932228" cy="51468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None/>
            </a:pPr>
            <a:r>
              <a:rPr lang="zh-CN" altLang="en-US" sz="2400" b="0" kern="0" dirty="0">
                <a:latin typeface="+mn-ea"/>
                <a:ea typeface="+mn-ea"/>
              </a:rPr>
              <a:t>效果展示：</a:t>
            </a:r>
          </a:p>
        </p:txBody>
      </p:sp>
      <p:pic>
        <p:nvPicPr>
          <p:cNvPr id="4" name="图片 3">
            <a:extLst>
              <a:ext uri="{FF2B5EF4-FFF2-40B4-BE49-F238E27FC236}">
                <a16:creationId xmlns:a16="http://schemas.microsoft.com/office/drawing/2014/main" id="{C3FFC05E-4F88-413B-9B3A-D0EE76735436}"/>
              </a:ext>
            </a:extLst>
          </p:cNvPr>
          <p:cNvPicPr>
            <a:picLocks noChangeAspect="1"/>
          </p:cNvPicPr>
          <p:nvPr/>
        </p:nvPicPr>
        <p:blipFill>
          <a:blip r:embed="rId2"/>
          <a:stretch>
            <a:fillRect/>
          </a:stretch>
        </p:blipFill>
        <p:spPr>
          <a:xfrm>
            <a:off x="2157260" y="1231546"/>
            <a:ext cx="6179874" cy="5352568"/>
          </a:xfrm>
          <a:prstGeom prst="rect">
            <a:avLst/>
          </a:prstGeom>
        </p:spPr>
      </p:pic>
      <p:sp>
        <p:nvSpPr>
          <p:cNvPr id="8" name="Rectangle 2">
            <a:extLst>
              <a:ext uri="{FF2B5EF4-FFF2-40B4-BE49-F238E27FC236}">
                <a16:creationId xmlns:a16="http://schemas.microsoft.com/office/drawing/2014/main" id="{166AED3A-04CD-42F8-B1BB-CDDCF687F6D4}"/>
              </a:ext>
            </a:extLst>
          </p:cNvPr>
          <p:cNvSpPr>
            <a:spLocks noGrp="1" noChangeArrowheads="1"/>
          </p:cNvSpPr>
          <p:nvPr>
            <p:ph type="title"/>
          </p:nvPr>
        </p:nvSpPr>
        <p:spPr bwMode="auto">
          <a:xfrm>
            <a:off x="457200" y="758825"/>
            <a:ext cx="80010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mn-lt"/>
                <a:ea typeface="+mn-ea"/>
                <a:cs typeface="+mn-ea"/>
                <a:sym typeface="+mn-lt"/>
              </a:rPr>
              <a:t>1.5 </a:t>
            </a:r>
            <a:r>
              <a:rPr lang="zh-CN" altLang="en-US" dirty="0">
                <a:latin typeface="+mn-lt"/>
                <a:ea typeface="+mn-ea"/>
                <a:cs typeface="+mn-ea"/>
                <a:sym typeface="+mn-lt"/>
              </a:rPr>
              <a:t>进阶功能</a:t>
            </a:r>
            <a:endParaRPr lang="zh-CN" altLang="en-US" sz="3600" b="0" dirty="0">
              <a:latin typeface="+mn-lt"/>
              <a:ea typeface="+mn-ea"/>
              <a:cs typeface="+mn-ea"/>
              <a:sym typeface="+mn-lt"/>
            </a:endParaRPr>
          </a:p>
        </p:txBody>
      </p:sp>
    </p:spTree>
    <p:extLst>
      <p:ext uri="{BB962C8B-B14F-4D97-AF65-F5344CB8AC3E}">
        <p14:creationId xmlns:p14="http://schemas.microsoft.com/office/powerpoint/2010/main" val="3315167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E91030B9-8C60-4A70-A891-C5A29FE13651}"/>
              </a:ext>
            </a:extLst>
          </p:cNvPr>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a:ln>
                  <a:noFill/>
                </a:ln>
                <a:solidFill>
                  <a:srgbClr val="FFFFFF">
                    <a:lumMod val="50000"/>
                  </a:srgbClr>
                </a:solidFill>
                <a:effectLst/>
                <a:uLnTx/>
                <a:uFillTx/>
                <a:latin typeface="+mn-lt"/>
                <a:ea typeface="+mn-ea"/>
                <a:cs typeface="+mn-ea"/>
                <a:sym typeface="+mn-lt"/>
              </a:rPr>
              <a:t>HTML5 Technology</a:t>
            </a:r>
          </a:p>
        </p:txBody>
      </p:sp>
      <p:sp>
        <p:nvSpPr>
          <p:cNvPr id="21510" name="灯片编号占位符 3">
            <a:extLst>
              <a:ext uri="{FF2B5EF4-FFF2-40B4-BE49-F238E27FC236}">
                <a16:creationId xmlns:a16="http://schemas.microsoft.com/office/drawing/2014/main" id="{9C28924B-CFD1-4AE0-8B5D-FE4A5FB933C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753CDD-F186-45C6-B361-9B95CC2D8F56}" type="slidenum">
              <a:rPr kumimoji="0" lang="en-US" altLang="en-US" sz="1200" b="0" i="0" u="none" strike="noStrike" kern="1200" cap="none" spc="0" normalizeH="0" baseline="0" noProof="0" smtClean="0">
                <a:ln>
                  <a:noFill/>
                </a:ln>
                <a:solidFill>
                  <a:srgbClr val="898989"/>
                </a:solidFill>
                <a:effectLst/>
                <a:uLnTx/>
                <a:uFillTx/>
                <a:latin typeface="+mn-lt"/>
                <a:ea typeface="+mn-ea"/>
                <a:cs typeface="+mn-ea"/>
                <a:sym typeface="+mn-lt"/>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200" b="0" i="0" u="none" strike="noStrike" kern="1200" cap="none" spc="0" normalizeH="0" baseline="0" noProof="0">
              <a:ln>
                <a:noFill/>
              </a:ln>
              <a:solidFill>
                <a:srgbClr val="898989"/>
              </a:solidFill>
              <a:effectLst/>
              <a:uLnTx/>
              <a:uFillTx/>
              <a:latin typeface="+mn-lt"/>
              <a:ea typeface="+mn-ea"/>
              <a:cs typeface="+mn-ea"/>
              <a:sym typeface="+mn-lt"/>
            </a:endParaRPr>
          </a:p>
        </p:txBody>
      </p:sp>
      <p:sp>
        <p:nvSpPr>
          <p:cNvPr id="6" name="内容占位符 2">
            <a:extLst>
              <a:ext uri="{FF2B5EF4-FFF2-40B4-BE49-F238E27FC236}">
                <a16:creationId xmlns:a16="http://schemas.microsoft.com/office/drawing/2014/main" id="{08E4ED2B-8170-4EAA-8CAF-254E71D61144}"/>
              </a:ext>
            </a:extLst>
          </p:cNvPr>
          <p:cNvSpPr txBox="1">
            <a:spLocks/>
          </p:cNvSpPr>
          <p:nvPr/>
        </p:nvSpPr>
        <p:spPr>
          <a:xfrm>
            <a:off x="606785" y="816207"/>
            <a:ext cx="7165615" cy="514684"/>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宋体" panose="02010600030101010101" pitchFamily="2" charset="-122"/>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nSpc>
                <a:spcPts val="3300"/>
              </a:lnSpc>
              <a:buNone/>
            </a:pPr>
            <a:r>
              <a:rPr lang="zh-CN" altLang="en-US" sz="2400" b="0" kern="0" dirty="0">
                <a:latin typeface="+mn-ea"/>
                <a:ea typeface="+mn-ea"/>
              </a:rPr>
              <a:t>完整代码演示：</a:t>
            </a:r>
          </a:p>
        </p:txBody>
      </p:sp>
      <p:pic>
        <p:nvPicPr>
          <p:cNvPr id="7" name="图片 6">
            <a:extLst>
              <a:ext uri="{FF2B5EF4-FFF2-40B4-BE49-F238E27FC236}">
                <a16:creationId xmlns:a16="http://schemas.microsoft.com/office/drawing/2014/main" id="{8CD0352C-E8D8-4E2C-8AEE-A3225E7EE6F7}"/>
              </a:ext>
            </a:extLst>
          </p:cNvPr>
          <p:cNvPicPr>
            <a:picLocks noChangeAspect="1"/>
          </p:cNvPicPr>
          <p:nvPr/>
        </p:nvPicPr>
        <p:blipFill>
          <a:blip r:embed="rId2"/>
          <a:stretch>
            <a:fillRect/>
          </a:stretch>
        </p:blipFill>
        <p:spPr>
          <a:xfrm>
            <a:off x="385619" y="1366987"/>
            <a:ext cx="8390476" cy="5180952"/>
          </a:xfrm>
          <a:prstGeom prst="rect">
            <a:avLst/>
          </a:prstGeom>
        </p:spPr>
      </p:pic>
    </p:spTree>
    <p:extLst>
      <p:ext uri="{BB962C8B-B14F-4D97-AF65-F5344CB8AC3E}">
        <p14:creationId xmlns:p14="http://schemas.microsoft.com/office/powerpoint/2010/main" val="3861490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761B442-9ADA-4D74-B20F-C51D7569097F}"/>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89CB612-CA44-4E60-AFDD-FBFBFD956878}"/>
              </a:ext>
            </a:extLst>
          </p:cNvPr>
          <p:cNvSpPr>
            <a:spLocks noGrp="1"/>
          </p:cNvSpPr>
          <p:nvPr>
            <p:ph type="sldNum" sz="quarter" idx="11"/>
          </p:nvPr>
        </p:nvSpPr>
        <p:spPr/>
        <p:txBody>
          <a:bodyPr/>
          <a:lstStyle/>
          <a:p>
            <a:fld id="{079E9EF5-4B49-4815-ADC3-746BDD0FC377}" type="slidenum">
              <a:rPr lang="en-US" altLang="en-US" smtClean="0"/>
              <a:pPr/>
              <a:t>57</a:t>
            </a:fld>
            <a:endParaRPr lang="en-US" altLang="en-US"/>
          </a:p>
        </p:txBody>
      </p:sp>
      <p:pic>
        <p:nvPicPr>
          <p:cNvPr id="7" name="图片 6">
            <a:extLst>
              <a:ext uri="{FF2B5EF4-FFF2-40B4-BE49-F238E27FC236}">
                <a16:creationId xmlns:a16="http://schemas.microsoft.com/office/drawing/2014/main" id="{E175ACDF-D572-45C5-92EC-B39F1DEAA59D}"/>
              </a:ext>
            </a:extLst>
          </p:cNvPr>
          <p:cNvPicPr>
            <a:picLocks noChangeAspect="1"/>
          </p:cNvPicPr>
          <p:nvPr/>
        </p:nvPicPr>
        <p:blipFill>
          <a:blip r:embed="rId2"/>
          <a:stretch>
            <a:fillRect/>
          </a:stretch>
        </p:blipFill>
        <p:spPr>
          <a:xfrm>
            <a:off x="468824" y="1034716"/>
            <a:ext cx="8428017" cy="5060725"/>
          </a:xfrm>
          <a:prstGeom prst="rect">
            <a:avLst/>
          </a:prstGeom>
        </p:spPr>
      </p:pic>
    </p:spTree>
    <p:extLst>
      <p:ext uri="{BB962C8B-B14F-4D97-AF65-F5344CB8AC3E}">
        <p14:creationId xmlns:p14="http://schemas.microsoft.com/office/powerpoint/2010/main" val="1065376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761B442-9ADA-4D74-B20F-C51D7569097F}"/>
              </a:ext>
            </a:extLst>
          </p:cNvPr>
          <p:cNvSpPr>
            <a:spLocks noGrp="1"/>
          </p:cNvSpPr>
          <p:nvPr>
            <p:ph type="ftr" sz="quarter" idx="10"/>
          </p:nvPr>
        </p:nvSpPr>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689CB612-CA44-4E60-AFDD-FBFBFD956878}"/>
              </a:ext>
            </a:extLst>
          </p:cNvPr>
          <p:cNvSpPr>
            <a:spLocks noGrp="1"/>
          </p:cNvSpPr>
          <p:nvPr>
            <p:ph type="sldNum" sz="quarter" idx="11"/>
          </p:nvPr>
        </p:nvSpPr>
        <p:spPr/>
        <p:txBody>
          <a:bodyPr/>
          <a:lstStyle/>
          <a:p>
            <a:fld id="{079E9EF5-4B49-4815-ADC3-746BDD0FC377}" type="slidenum">
              <a:rPr lang="en-US" altLang="en-US" smtClean="0"/>
              <a:pPr/>
              <a:t>58</a:t>
            </a:fld>
            <a:endParaRPr lang="en-US" altLang="en-US"/>
          </a:p>
        </p:txBody>
      </p:sp>
      <p:pic>
        <p:nvPicPr>
          <p:cNvPr id="2" name="图片 1">
            <a:extLst>
              <a:ext uri="{FF2B5EF4-FFF2-40B4-BE49-F238E27FC236}">
                <a16:creationId xmlns:a16="http://schemas.microsoft.com/office/drawing/2014/main" id="{09848216-9614-4E3F-9F5F-056D6F5D16FE}"/>
              </a:ext>
            </a:extLst>
          </p:cNvPr>
          <p:cNvPicPr>
            <a:picLocks noChangeAspect="1"/>
          </p:cNvPicPr>
          <p:nvPr/>
        </p:nvPicPr>
        <p:blipFill>
          <a:blip r:embed="rId2"/>
          <a:stretch>
            <a:fillRect/>
          </a:stretch>
        </p:blipFill>
        <p:spPr>
          <a:xfrm>
            <a:off x="655307" y="1239252"/>
            <a:ext cx="8093406" cy="2081463"/>
          </a:xfrm>
          <a:prstGeom prst="rect">
            <a:avLst/>
          </a:prstGeom>
        </p:spPr>
      </p:pic>
    </p:spTree>
    <p:extLst>
      <p:ext uri="{BB962C8B-B14F-4D97-AF65-F5344CB8AC3E}">
        <p14:creationId xmlns:p14="http://schemas.microsoft.com/office/powerpoint/2010/main" val="809718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课后思考</a:t>
            </a:r>
          </a:p>
        </p:txBody>
      </p:sp>
      <p:sp>
        <p:nvSpPr>
          <p:cNvPr id="3" name="内容占位符 2"/>
          <p:cNvSpPr>
            <a:spLocks noGrp="1"/>
          </p:cNvSpPr>
          <p:nvPr>
            <p:ph idx="1"/>
          </p:nvPr>
        </p:nvSpPr>
        <p:spPr/>
        <p:txBody>
          <a:bodyPr/>
          <a:lstStyle/>
          <a:p>
            <a:r>
              <a:rPr lang="zh-CN" altLang="en-US" b="0" dirty="0">
                <a:latin typeface="+mn-ea"/>
                <a:ea typeface="+mn-ea"/>
              </a:rPr>
              <a:t>有哪些方法可以提高</a:t>
            </a:r>
            <a:r>
              <a:rPr lang="en-US" altLang="zh-CN" b="0" dirty="0">
                <a:ea typeface="+mn-ea"/>
              </a:rPr>
              <a:t>Geolocation API</a:t>
            </a:r>
            <a:r>
              <a:rPr lang="zh-CN" altLang="en-US" b="0" dirty="0">
                <a:latin typeface="+mn-ea"/>
                <a:ea typeface="+mn-ea"/>
              </a:rPr>
              <a:t>检索到的数据的准确性？</a:t>
            </a:r>
            <a:endParaRPr lang="en-US" altLang="zh-CN" b="0" dirty="0">
              <a:latin typeface="+mn-ea"/>
              <a:ea typeface="+mn-ea"/>
            </a:endParaRPr>
          </a:p>
          <a:p>
            <a:r>
              <a:rPr lang="en-US" altLang="zh-CN" b="0" dirty="0">
                <a:ea typeface="+mn-ea"/>
              </a:rPr>
              <a:t>timeout</a:t>
            </a:r>
            <a:r>
              <a:rPr lang="zh-CN" altLang="en-US" b="0" dirty="0">
                <a:latin typeface="+mn-ea"/>
                <a:ea typeface="+mn-ea"/>
              </a:rPr>
              <a:t>和</a:t>
            </a:r>
            <a:r>
              <a:rPr lang="en-US" altLang="zh-CN" b="0" dirty="0" err="1">
                <a:ea typeface="+mn-ea"/>
              </a:rPr>
              <a:t>maximumAge</a:t>
            </a:r>
            <a:r>
              <a:rPr lang="zh-CN" altLang="en-US" b="0" dirty="0">
                <a:latin typeface="+mn-ea"/>
                <a:ea typeface="+mn-ea"/>
              </a:rPr>
              <a:t>区别？</a:t>
            </a:r>
            <a:endParaRPr lang="en-US" altLang="zh-CN" b="0" dirty="0">
              <a:latin typeface="+mn-ea"/>
              <a:ea typeface="+mn-ea"/>
            </a:endParaRPr>
          </a:p>
          <a:p>
            <a:r>
              <a:rPr lang="zh-CN" altLang="en-US" b="0" dirty="0">
                <a:latin typeface="+mn-ea"/>
                <a:ea typeface="+mn-ea"/>
              </a:rPr>
              <a:t>如何实时对位置信息进行监控？</a:t>
            </a:r>
            <a:endParaRPr lang="en-US" altLang="zh-CN" b="0" dirty="0">
              <a:latin typeface="+mn-ea"/>
              <a:ea typeface="+mn-ea"/>
            </a:endParaRPr>
          </a:p>
          <a:p>
            <a:endParaRPr lang="zh-CN" altLang="en-US" i="1" dirty="0"/>
          </a:p>
        </p:txBody>
      </p:sp>
      <p:sp>
        <p:nvSpPr>
          <p:cNvPr id="4" name="页脚占位符 3"/>
          <p:cNvSpPr>
            <a:spLocks noGrp="1"/>
          </p:cNvSpPr>
          <p:nvPr>
            <p:ph type="ftr" sz="quarter" idx="10"/>
          </p:nvPr>
        </p:nvSpPr>
        <p:spPr/>
        <p:txBody>
          <a:bodyPr/>
          <a:lstStyle/>
          <a:p>
            <a:pPr>
              <a:defRPr/>
            </a:pPr>
            <a:r>
              <a:rPr lang="en-US" altLang="zh-CN"/>
              <a:t>HTML5 Technology</a:t>
            </a:r>
          </a:p>
        </p:txBody>
      </p:sp>
      <p:sp>
        <p:nvSpPr>
          <p:cNvPr id="5" name="灯片编号占位符 4"/>
          <p:cNvSpPr>
            <a:spLocks noGrp="1"/>
          </p:cNvSpPr>
          <p:nvPr>
            <p:ph type="sldNum" sz="quarter" idx="11"/>
          </p:nvPr>
        </p:nvSpPr>
        <p:spPr/>
        <p:txBody>
          <a:bodyPr/>
          <a:lstStyle/>
          <a:p>
            <a:fld id="{079E9EF5-4B49-4815-ADC3-746BDD0FC377}" type="slidenum">
              <a:rPr lang="en-US" altLang="en-US" smtClean="0"/>
              <a:pPr/>
              <a:t>59</a:t>
            </a:fld>
            <a:endParaRPr lang="en-US" altLang="en-US"/>
          </a:p>
        </p:txBody>
      </p:sp>
    </p:spTree>
    <p:extLst>
      <p:ext uri="{BB962C8B-B14F-4D97-AF65-F5344CB8AC3E}">
        <p14:creationId xmlns:p14="http://schemas.microsoft.com/office/powerpoint/2010/main" val="394759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位置信息从何而来</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6" y="1755097"/>
            <a:ext cx="8001000" cy="4266191"/>
          </a:xfrm>
        </p:spPr>
        <p:txBody>
          <a:bodyPr/>
          <a:lstStyle/>
          <a:p>
            <a:pPr marL="0" indent="457200">
              <a:lnSpc>
                <a:spcPts val="3300"/>
              </a:lnSpc>
              <a:buNone/>
            </a:pPr>
            <a:r>
              <a:rPr lang="en-US" altLang="zh-CN" sz="2400" b="0" dirty="0">
                <a:ea typeface="+mn-ea"/>
              </a:rPr>
              <a:t>HTML5 Geolocation API</a:t>
            </a:r>
            <a:r>
              <a:rPr lang="zh-CN" altLang="en-US" sz="2400" b="0" dirty="0">
                <a:latin typeface="+mn-ea"/>
                <a:ea typeface="+mn-ea"/>
              </a:rPr>
              <a:t>不指定设备使用何种技术定位，仅用于检索位置信息的</a:t>
            </a:r>
            <a:r>
              <a:rPr lang="en-US" altLang="zh-CN" sz="2400" b="0" dirty="0">
                <a:ea typeface="+mn-ea"/>
              </a:rPr>
              <a:t>API</a:t>
            </a:r>
            <a:r>
              <a:rPr lang="zh-CN" altLang="en-US" sz="2400" b="0" dirty="0">
                <a:latin typeface="+mn-ea"/>
                <a:ea typeface="+mn-ea"/>
              </a:rPr>
              <a:t>，因此，得到的数据具备一定程度的准确性。</a:t>
            </a:r>
            <a:endParaRPr lang="en-US" altLang="zh-CN" sz="2400" b="0" dirty="0">
              <a:latin typeface="+mn-ea"/>
              <a:ea typeface="+mn-ea"/>
            </a:endParaRPr>
          </a:p>
          <a:p>
            <a:pPr marL="0" indent="457200">
              <a:lnSpc>
                <a:spcPts val="3300"/>
              </a:lnSpc>
              <a:buNone/>
            </a:pPr>
            <a:r>
              <a:rPr lang="zh-CN" altLang="en-US" sz="2400" b="0" dirty="0">
                <a:latin typeface="+mn-ea"/>
                <a:ea typeface="+mn-ea"/>
              </a:rPr>
              <a:t>设备可使用的数据源：</a:t>
            </a:r>
            <a:endParaRPr lang="en-US" altLang="zh-CN" sz="2400" b="0" dirty="0">
              <a:latin typeface="+mn-ea"/>
              <a:ea typeface="+mn-ea"/>
            </a:endParaRPr>
          </a:p>
          <a:p>
            <a:pPr marL="438150" lvl="1" indent="457200">
              <a:lnSpc>
                <a:spcPts val="3300"/>
              </a:lnSpc>
              <a:buNone/>
            </a:pPr>
            <a:r>
              <a:rPr lang="en-US" altLang="zh-CN" sz="2400" b="0" dirty="0">
                <a:ea typeface="+mn-ea"/>
              </a:rPr>
              <a:t>1</a:t>
            </a:r>
            <a:r>
              <a:rPr lang="zh-CN" altLang="en-US" sz="2400" b="0" dirty="0">
                <a:latin typeface="+mn-ea"/>
                <a:ea typeface="+mn-ea"/>
              </a:rPr>
              <a:t>、</a:t>
            </a:r>
            <a:r>
              <a:rPr lang="en-US" altLang="zh-CN" sz="2400" b="0" dirty="0">
                <a:ea typeface="+mn-ea"/>
              </a:rPr>
              <a:t>IP</a:t>
            </a:r>
            <a:r>
              <a:rPr lang="zh-CN" altLang="en-US" sz="2400" b="0" dirty="0">
                <a:latin typeface="+mn-ea"/>
                <a:ea typeface="+mn-ea"/>
              </a:rPr>
              <a:t>地址；</a:t>
            </a:r>
            <a:endParaRPr lang="en-US" altLang="zh-CN" sz="2400" b="0" dirty="0">
              <a:latin typeface="+mn-ea"/>
              <a:ea typeface="+mn-ea"/>
            </a:endParaRPr>
          </a:p>
          <a:p>
            <a:pPr marL="438150" lvl="1" indent="457200">
              <a:lnSpc>
                <a:spcPts val="3300"/>
              </a:lnSpc>
              <a:buNone/>
            </a:pPr>
            <a:r>
              <a:rPr lang="en-US" altLang="zh-CN" sz="2400" b="0" dirty="0">
                <a:ea typeface="+mn-ea"/>
              </a:rPr>
              <a:t>2</a:t>
            </a:r>
            <a:r>
              <a:rPr lang="zh-CN" altLang="en-US" sz="2400" b="0" dirty="0">
                <a:latin typeface="+mn-ea"/>
                <a:ea typeface="+mn-ea"/>
              </a:rPr>
              <a:t>、</a:t>
            </a:r>
            <a:r>
              <a:rPr lang="en-US" altLang="zh-CN" sz="2400" b="0" dirty="0">
                <a:ea typeface="+mn-ea"/>
              </a:rPr>
              <a:t>GPS</a:t>
            </a:r>
            <a:r>
              <a:rPr lang="zh-CN" altLang="en-US" sz="2400" b="0" dirty="0">
                <a:latin typeface="+mn-ea"/>
                <a:ea typeface="+mn-ea"/>
              </a:rPr>
              <a:t>之类的定位设备；</a:t>
            </a:r>
            <a:endParaRPr lang="en-US" altLang="zh-CN" sz="2400" b="0" dirty="0">
              <a:latin typeface="+mn-ea"/>
              <a:ea typeface="+mn-ea"/>
            </a:endParaRPr>
          </a:p>
          <a:p>
            <a:pPr marL="438150" lvl="1" indent="457200">
              <a:lnSpc>
                <a:spcPts val="3300"/>
              </a:lnSpc>
              <a:buNone/>
            </a:pPr>
            <a:r>
              <a:rPr lang="en-US" altLang="zh-CN" sz="2400" b="0" dirty="0">
                <a:ea typeface="+mn-ea"/>
              </a:rPr>
              <a:t>3</a:t>
            </a:r>
            <a:r>
              <a:rPr lang="zh-CN" altLang="en-US" sz="2400" b="0" dirty="0">
                <a:latin typeface="+mn-ea"/>
                <a:ea typeface="+mn-ea"/>
              </a:rPr>
              <a:t>、</a:t>
            </a:r>
            <a:r>
              <a:rPr lang="en-US" altLang="zh-CN" sz="2400" b="0" dirty="0">
                <a:ea typeface="+mn-ea"/>
              </a:rPr>
              <a:t>RFID</a:t>
            </a:r>
            <a:r>
              <a:rPr lang="zh-CN" altLang="en-US" sz="2400" b="0" dirty="0">
                <a:ea typeface="+mn-ea"/>
              </a:rPr>
              <a:t>、</a:t>
            </a:r>
            <a:r>
              <a:rPr lang="en-US" altLang="zh-CN" sz="2400" b="0" dirty="0">
                <a:ea typeface="+mn-ea"/>
              </a:rPr>
              <a:t>Wi-Fi</a:t>
            </a:r>
            <a:r>
              <a:rPr lang="zh-CN" altLang="en-US" sz="2400" b="0" dirty="0">
                <a:latin typeface="+mn-ea"/>
                <a:ea typeface="+mn-ea"/>
              </a:rPr>
              <a:t>和蓝牙设备的</a:t>
            </a:r>
            <a:r>
              <a:rPr lang="en-US" altLang="zh-CN" sz="2400" b="0" dirty="0">
                <a:ea typeface="+mn-ea"/>
              </a:rPr>
              <a:t>MAC</a:t>
            </a:r>
            <a:r>
              <a:rPr lang="zh-CN" altLang="en-US" sz="2400" b="0" dirty="0">
                <a:latin typeface="+mn-ea"/>
                <a:ea typeface="+mn-ea"/>
              </a:rPr>
              <a:t>地址；</a:t>
            </a:r>
            <a:endParaRPr lang="en-US" altLang="zh-CN" sz="2400" b="0" dirty="0">
              <a:latin typeface="+mn-ea"/>
              <a:ea typeface="+mn-ea"/>
            </a:endParaRPr>
          </a:p>
          <a:p>
            <a:pPr marL="438150" lvl="1" indent="457200">
              <a:lnSpc>
                <a:spcPts val="3300"/>
              </a:lnSpc>
              <a:buNone/>
            </a:pPr>
            <a:r>
              <a:rPr lang="en-US" altLang="zh-CN" sz="2400" b="0" dirty="0">
                <a:ea typeface="+mn-ea"/>
              </a:rPr>
              <a:t>4</a:t>
            </a:r>
            <a:r>
              <a:rPr lang="zh-CN" altLang="en-US" sz="2400" b="0" dirty="0">
                <a:latin typeface="+mn-ea"/>
                <a:ea typeface="+mn-ea"/>
              </a:rPr>
              <a:t>、移动通信的</a:t>
            </a:r>
            <a:r>
              <a:rPr lang="en-US" altLang="zh-CN" sz="2400" b="0" dirty="0">
                <a:ea typeface="+mn-ea"/>
              </a:rPr>
              <a:t>2G</a:t>
            </a:r>
            <a:r>
              <a:rPr lang="zh-CN" altLang="en-US" sz="2400" b="0" dirty="0">
                <a:ea typeface="+mn-ea"/>
              </a:rPr>
              <a:t>、</a:t>
            </a:r>
            <a:r>
              <a:rPr lang="en-US" altLang="zh-CN" sz="2400" b="0" dirty="0">
                <a:ea typeface="+mn-ea"/>
              </a:rPr>
              <a:t>3G</a:t>
            </a:r>
            <a:r>
              <a:rPr lang="zh-CN" altLang="en-US" sz="2400" b="0" dirty="0">
                <a:ea typeface="+mn-ea"/>
              </a:rPr>
              <a:t>、</a:t>
            </a:r>
            <a:r>
              <a:rPr lang="en-US" altLang="zh-CN" sz="2400" b="0" dirty="0">
                <a:ea typeface="+mn-ea"/>
              </a:rPr>
              <a:t>4G</a:t>
            </a:r>
            <a:r>
              <a:rPr lang="zh-CN" altLang="en-US" sz="2400" b="0" dirty="0">
                <a:latin typeface="+mn-ea"/>
                <a:ea typeface="+mn-ea"/>
              </a:rPr>
              <a:t>等设备的</a:t>
            </a:r>
            <a:r>
              <a:rPr lang="en-US" altLang="zh-CN" sz="2400" b="0" dirty="0">
                <a:ea typeface="+mn-ea"/>
              </a:rPr>
              <a:t>ID</a:t>
            </a:r>
            <a:r>
              <a:rPr lang="zh-CN" altLang="en-US" sz="2400" b="0" dirty="0">
                <a:latin typeface="+mn-ea"/>
                <a:ea typeface="+mn-ea"/>
              </a:rPr>
              <a:t>；</a:t>
            </a:r>
            <a:endParaRPr lang="en-US" altLang="zh-CN" sz="2400" b="0" dirty="0">
              <a:latin typeface="+mn-ea"/>
              <a:ea typeface="+mn-ea"/>
            </a:endParaRPr>
          </a:p>
          <a:p>
            <a:pPr marL="438150" lvl="1" indent="457200">
              <a:lnSpc>
                <a:spcPts val="3300"/>
              </a:lnSpc>
              <a:buNone/>
            </a:pPr>
            <a:r>
              <a:rPr lang="en-US" altLang="zh-CN" sz="2400" b="0" dirty="0">
                <a:ea typeface="+mn-ea"/>
              </a:rPr>
              <a:t>5</a:t>
            </a:r>
            <a:r>
              <a:rPr lang="zh-CN" altLang="en-US" sz="2400" b="0" dirty="0">
                <a:latin typeface="+mn-ea"/>
                <a:ea typeface="+mn-ea"/>
              </a:rPr>
              <a:t>、用户自定义数据。</a:t>
            </a: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6</a:t>
            </a:fld>
            <a:endParaRPr lang="en-US" altLang="en-US"/>
          </a:p>
        </p:txBody>
      </p:sp>
    </p:spTree>
    <p:extLst>
      <p:ext uri="{BB962C8B-B14F-4D97-AF65-F5344CB8AC3E}">
        <p14:creationId xmlns:p14="http://schemas.microsoft.com/office/powerpoint/2010/main" val="3488451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 </a:t>
            </a:r>
            <a:r>
              <a:rPr lang="zh-CN" altLang="en-US" dirty="0"/>
              <a:t>小结</a:t>
            </a:r>
          </a:p>
        </p:txBody>
      </p:sp>
      <p:sp>
        <p:nvSpPr>
          <p:cNvPr id="3" name="内容占位符 2"/>
          <p:cNvSpPr>
            <a:spLocks noGrp="1"/>
          </p:cNvSpPr>
          <p:nvPr>
            <p:ph idx="1"/>
          </p:nvPr>
        </p:nvSpPr>
        <p:spPr/>
        <p:txBody>
          <a:bodyPr/>
          <a:lstStyle/>
          <a:p>
            <a:r>
              <a:rPr lang="zh-CN" altLang="en-US" b="0" dirty="0">
                <a:latin typeface="+mn-ea"/>
                <a:ea typeface="+mn-ea"/>
              </a:rPr>
              <a:t>本章讲述了</a:t>
            </a:r>
            <a:r>
              <a:rPr lang="en-US" altLang="zh-CN" b="0" dirty="0">
                <a:ea typeface="+mn-ea"/>
              </a:rPr>
              <a:t>HTML5 Geolocation</a:t>
            </a:r>
            <a:r>
              <a:rPr lang="zh-CN" altLang="en-US" b="0" dirty="0">
                <a:latin typeface="+mn-ea"/>
                <a:ea typeface="+mn-ea"/>
              </a:rPr>
              <a:t>的位置信息</a:t>
            </a:r>
            <a:r>
              <a:rPr lang="en-US" altLang="zh-CN" b="0" dirty="0">
                <a:latin typeface="+mn-ea"/>
                <a:ea typeface="+mn-ea"/>
              </a:rPr>
              <a:t>——</a:t>
            </a:r>
            <a:r>
              <a:rPr lang="zh-CN" altLang="en-US" b="0" dirty="0">
                <a:latin typeface="+mn-ea"/>
                <a:ea typeface="+mn-ea"/>
              </a:rPr>
              <a:t>经纬度和其他特性，以及获取途径。</a:t>
            </a:r>
            <a:endParaRPr lang="en-US" altLang="zh-CN" b="0" dirty="0">
              <a:latin typeface="+mn-ea"/>
              <a:ea typeface="+mn-ea"/>
            </a:endParaRPr>
          </a:p>
          <a:p>
            <a:r>
              <a:rPr lang="zh-CN" altLang="en-US" b="0" dirty="0">
                <a:latin typeface="+mn-ea"/>
                <a:ea typeface="+mn-ea"/>
              </a:rPr>
              <a:t>探讨了由</a:t>
            </a:r>
            <a:r>
              <a:rPr lang="en-US" altLang="zh-CN" b="0" dirty="0">
                <a:ea typeface="+mn-ea"/>
              </a:rPr>
              <a:t>HTML5 Geolocation</a:t>
            </a:r>
            <a:r>
              <a:rPr lang="zh-CN" altLang="en-US" b="0" dirty="0">
                <a:latin typeface="+mn-ea"/>
                <a:ea typeface="+mn-ea"/>
              </a:rPr>
              <a:t>引发的隐私问题。</a:t>
            </a:r>
            <a:endParaRPr lang="en-US" altLang="zh-CN" b="0" dirty="0">
              <a:latin typeface="+mn-ea"/>
              <a:ea typeface="+mn-ea"/>
            </a:endParaRPr>
          </a:p>
          <a:p>
            <a:r>
              <a:rPr lang="zh-CN" altLang="en-US" b="0" dirty="0">
                <a:ea typeface="+mn-ea"/>
              </a:rPr>
              <a:t>最后创建了位置感知的</a:t>
            </a:r>
            <a:r>
              <a:rPr lang="en-US" altLang="zh-CN" b="0" dirty="0">
                <a:ea typeface="+mn-ea"/>
              </a:rPr>
              <a:t>Web</a:t>
            </a:r>
            <a:r>
              <a:rPr lang="zh-CN" altLang="en-US" b="0" dirty="0">
                <a:ea typeface="+mn-ea"/>
              </a:rPr>
              <a:t>应用程序。</a:t>
            </a:r>
            <a:endParaRPr lang="en-US" altLang="zh-CN" dirty="0"/>
          </a:p>
          <a:p>
            <a:endParaRPr lang="zh-CN" altLang="en-US" dirty="0"/>
          </a:p>
        </p:txBody>
      </p:sp>
      <p:sp>
        <p:nvSpPr>
          <p:cNvPr id="4" name="页脚占位符 3"/>
          <p:cNvSpPr>
            <a:spLocks noGrp="1"/>
          </p:cNvSpPr>
          <p:nvPr>
            <p:ph type="ftr" sz="quarter" idx="10"/>
          </p:nvPr>
        </p:nvSpPr>
        <p:spPr/>
        <p:txBody>
          <a:bodyPr/>
          <a:lstStyle/>
          <a:p>
            <a:pPr>
              <a:defRPr/>
            </a:pPr>
            <a:r>
              <a:rPr lang="en-US" altLang="zh-CN"/>
              <a:t>HTML5 Technology</a:t>
            </a:r>
          </a:p>
        </p:txBody>
      </p:sp>
      <p:sp>
        <p:nvSpPr>
          <p:cNvPr id="5" name="灯片编号占位符 4"/>
          <p:cNvSpPr>
            <a:spLocks noGrp="1"/>
          </p:cNvSpPr>
          <p:nvPr>
            <p:ph type="sldNum" sz="quarter" idx="11"/>
          </p:nvPr>
        </p:nvSpPr>
        <p:spPr/>
        <p:txBody>
          <a:bodyPr/>
          <a:lstStyle/>
          <a:p>
            <a:fld id="{079E9EF5-4B49-4815-ADC3-746BDD0FC377}" type="slidenum">
              <a:rPr lang="en-US" altLang="en-US" smtClean="0"/>
              <a:pPr/>
              <a:t>60</a:t>
            </a:fld>
            <a:endParaRPr lang="en-US" altLang="en-US"/>
          </a:p>
        </p:txBody>
      </p:sp>
    </p:spTree>
    <p:extLst>
      <p:ext uri="{BB962C8B-B14F-4D97-AF65-F5344CB8AC3E}">
        <p14:creationId xmlns:p14="http://schemas.microsoft.com/office/powerpoint/2010/main" val="321075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en-US" altLang="zh-CN" dirty="0">
                <a:solidFill>
                  <a:schemeClr val="tx1"/>
                </a:solidFill>
                <a:latin typeface="+mn-lt"/>
              </a:rPr>
              <a:t>IP</a:t>
            </a:r>
            <a:r>
              <a:rPr lang="zh-CN" altLang="en-US" dirty="0">
                <a:solidFill>
                  <a:schemeClr val="tx1"/>
                </a:solidFill>
                <a:latin typeface="+mn-lt"/>
              </a:rPr>
              <a:t>地址地理定位数据</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6" y="1973211"/>
            <a:ext cx="8001000" cy="2353877"/>
          </a:xfrm>
        </p:spPr>
        <p:txBody>
          <a:bodyPr/>
          <a:lstStyle/>
          <a:p>
            <a:pPr marL="0" indent="457200">
              <a:lnSpc>
                <a:spcPts val="3300"/>
              </a:lnSpc>
              <a:buNone/>
            </a:pPr>
            <a:r>
              <a:rPr lang="zh-CN" altLang="en-US" sz="2400" b="0" dirty="0">
                <a:latin typeface="+mn-ea"/>
                <a:ea typeface="+mn-ea"/>
              </a:rPr>
              <a:t>基于</a:t>
            </a:r>
            <a:r>
              <a:rPr lang="en-US" altLang="zh-CN" sz="2400" b="0" dirty="0">
                <a:ea typeface="+mn-ea"/>
              </a:rPr>
              <a:t>IP</a:t>
            </a:r>
            <a:r>
              <a:rPr lang="zh-CN" altLang="en-US" sz="2400" b="0" dirty="0">
                <a:latin typeface="+mn-ea"/>
                <a:ea typeface="+mn-ea"/>
              </a:rPr>
              <a:t>地址的地理定位的实现方式：自动查找用户的</a:t>
            </a:r>
            <a:r>
              <a:rPr lang="en-US" altLang="zh-CN" sz="2400" b="0" dirty="0">
                <a:ea typeface="+mn-ea"/>
              </a:rPr>
              <a:t>IP</a:t>
            </a:r>
            <a:r>
              <a:rPr lang="zh-CN" altLang="en-US" sz="2400" b="0" dirty="0">
                <a:latin typeface="+mn-ea"/>
                <a:ea typeface="+mn-ea"/>
              </a:rPr>
              <a:t>地址，然后检索其注册的物理地址。</a:t>
            </a:r>
            <a:endParaRPr lang="en-US" altLang="zh-CN" sz="2400" b="0" dirty="0">
              <a:latin typeface="+mn-ea"/>
              <a:ea typeface="+mn-ea"/>
            </a:endParaRPr>
          </a:p>
          <a:p>
            <a:pPr marL="0" indent="457200">
              <a:lnSpc>
                <a:spcPts val="3300"/>
              </a:lnSpc>
              <a:buNone/>
            </a:pPr>
            <a:r>
              <a:rPr lang="zh-CN" altLang="en-US" sz="2400" b="0" dirty="0">
                <a:latin typeface="+mn-ea"/>
              </a:rPr>
              <a:t>但如果用户的</a:t>
            </a:r>
            <a:r>
              <a:rPr lang="en-US" altLang="zh-CN" sz="2400" b="0" dirty="0"/>
              <a:t>IP</a:t>
            </a:r>
            <a:r>
              <a:rPr lang="zh-CN" altLang="en-US" sz="2400" b="0" dirty="0">
                <a:latin typeface="+mn-ea"/>
              </a:rPr>
              <a:t>地址时</a:t>
            </a:r>
            <a:r>
              <a:rPr lang="en-US" altLang="zh-CN" sz="2400" b="0" dirty="0"/>
              <a:t>ISP</a:t>
            </a:r>
            <a:r>
              <a:rPr lang="zh-CN" altLang="en-US" sz="2400" b="0" dirty="0">
                <a:latin typeface="+mn-ea"/>
              </a:rPr>
              <a:t>（服务供应商）提供的，其位置往往就由服务供应商的物理地址决定，该地址可能距离用户数千米，因此容易造成定位不准确。</a:t>
            </a:r>
            <a:endParaRPr lang="en-US" altLang="zh-CN" sz="2400" b="0" dirty="0">
              <a:latin typeface="+mn-ea"/>
            </a:endParaRPr>
          </a:p>
          <a:p>
            <a:pPr marL="0" indent="457200">
              <a:lnSpc>
                <a:spcPts val="3300"/>
              </a:lnSpc>
              <a:buNone/>
            </a:pPr>
            <a:endParaRPr lang="en-US" altLang="zh-CN"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7</a:t>
            </a:fld>
            <a:endParaRPr lang="en-US" altLang="en-US"/>
          </a:p>
        </p:txBody>
      </p:sp>
      <p:graphicFrame>
        <p:nvGraphicFramePr>
          <p:cNvPr id="9" name="表格 8">
            <a:extLst>
              <a:ext uri="{FF2B5EF4-FFF2-40B4-BE49-F238E27FC236}">
                <a16:creationId xmlns:a16="http://schemas.microsoft.com/office/drawing/2014/main" id="{50148C48-7FFF-4337-89E3-E46108267FE5}"/>
              </a:ext>
            </a:extLst>
          </p:cNvPr>
          <p:cNvGraphicFramePr>
            <a:graphicFrameLocks noGrp="1"/>
          </p:cNvGraphicFramePr>
          <p:nvPr>
            <p:extLst>
              <p:ext uri="{D42A27DB-BD31-4B8C-83A1-F6EECF244321}">
                <p14:modId xmlns:p14="http://schemas.microsoft.com/office/powerpoint/2010/main" val="434059878"/>
              </p:ext>
            </p:extLst>
          </p:nvPr>
        </p:nvGraphicFramePr>
        <p:xfrm>
          <a:off x="1605725" y="5010241"/>
          <a:ext cx="6096000" cy="1371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694088156"/>
                    </a:ext>
                  </a:extLst>
                </a:gridCol>
                <a:gridCol w="3048000">
                  <a:extLst>
                    <a:ext uri="{9D8B030D-6E8A-4147-A177-3AD203B41FA5}">
                      <a16:colId xmlns:a16="http://schemas.microsoft.com/office/drawing/2014/main" val="105043138"/>
                    </a:ext>
                  </a:extLst>
                </a:gridCol>
              </a:tblGrid>
              <a:tr h="370840">
                <a:tc>
                  <a:txBody>
                    <a:bodyPr/>
                    <a:lstStyle/>
                    <a:p>
                      <a:pPr algn="ctr"/>
                      <a:r>
                        <a:rPr lang="zh-CN" altLang="en-US" sz="2400" dirty="0"/>
                        <a:t>优点</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zh-CN" altLang="en-US" sz="2400" dirty="0"/>
                        <a:t>缺点</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269027283"/>
                  </a:ext>
                </a:extLst>
              </a:tr>
              <a:tr h="370840">
                <a:tc>
                  <a:txBody>
                    <a:bodyPr/>
                    <a:lstStyle/>
                    <a:p>
                      <a:pPr algn="ctr"/>
                      <a:r>
                        <a:rPr lang="zh-CN" altLang="en-US" sz="2400" dirty="0"/>
                        <a:t>任何地方都可用</a:t>
                      </a:r>
                    </a:p>
                  </a:txBody>
                  <a:tcPr>
                    <a:lnT w="12700" cap="flat" cmpd="sng" algn="ctr">
                      <a:solidFill>
                        <a:schemeClr val="tx1"/>
                      </a:solidFill>
                      <a:prstDash val="solid"/>
                      <a:round/>
                      <a:headEnd type="none" w="med" len="med"/>
                      <a:tailEnd type="none" w="med" len="med"/>
                    </a:lnT>
                    <a:noFill/>
                  </a:tcPr>
                </a:tc>
                <a:tc>
                  <a:txBody>
                    <a:bodyPr/>
                    <a:lstStyle/>
                    <a:p>
                      <a:pPr algn="ctr"/>
                      <a:r>
                        <a:rPr lang="zh-CN" altLang="en-US" sz="2400" dirty="0"/>
                        <a:t>不精确</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585010054"/>
                  </a:ext>
                </a:extLst>
              </a:tr>
              <a:tr h="370840">
                <a:tc>
                  <a:txBody>
                    <a:bodyPr/>
                    <a:lstStyle/>
                    <a:p>
                      <a:pPr algn="ctr"/>
                      <a:r>
                        <a:rPr lang="zh-CN" altLang="en-US" sz="2400" dirty="0"/>
                        <a:t>在服务器端处理</a:t>
                      </a:r>
                    </a:p>
                  </a:txBody>
                  <a:tcPr>
                    <a:lnB w="12700" cap="flat" cmpd="sng" algn="ctr">
                      <a:solidFill>
                        <a:schemeClr val="tx1"/>
                      </a:solidFill>
                      <a:prstDash val="solid"/>
                      <a:round/>
                      <a:headEnd type="none" w="med" len="med"/>
                      <a:tailEnd type="none" w="med" len="med"/>
                    </a:lnB>
                    <a:noFill/>
                  </a:tcPr>
                </a:tc>
                <a:tc>
                  <a:txBody>
                    <a:bodyPr/>
                    <a:lstStyle/>
                    <a:p>
                      <a:pPr algn="ctr"/>
                      <a:r>
                        <a:rPr lang="zh-CN" altLang="en-US" sz="2400" dirty="0"/>
                        <a:t>运算代价大</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4991240"/>
                  </a:ext>
                </a:extLst>
              </a:tr>
            </a:tbl>
          </a:graphicData>
        </a:graphic>
      </p:graphicFrame>
      <p:sp>
        <p:nvSpPr>
          <p:cNvPr id="30" name="文本框 29">
            <a:extLst>
              <a:ext uri="{FF2B5EF4-FFF2-40B4-BE49-F238E27FC236}">
                <a16:creationId xmlns:a16="http://schemas.microsoft.com/office/drawing/2014/main" id="{22E6619D-CEA1-444C-A720-945F69299DFD}"/>
              </a:ext>
            </a:extLst>
          </p:cNvPr>
          <p:cNvSpPr txBox="1"/>
          <p:nvPr/>
        </p:nvSpPr>
        <p:spPr>
          <a:xfrm>
            <a:off x="1605725" y="4439519"/>
            <a:ext cx="6096000" cy="461665"/>
          </a:xfrm>
          <a:prstGeom prst="rect">
            <a:avLst/>
          </a:prstGeom>
          <a:noFill/>
        </p:spPr>
        <p:txBody>
          <a:bodyPr wrap="square" rtlCol="0">
            <a:spAutoFit/>
          </a:bodyPr>
          <a:lstStyle/>
          <a:p>
            <a:pPr algn="ctr"/>
            <a:r>
              <a:rPr lang="zh-CN" altLang="en-US" sz="2400" dirty="0"/>
              <a:t>基于</a:t>
            </a:r>
            <a:r>
              <a:rPr lang="en-US" altLang="zh-CN" sz="2400" dirty="0"/>
              <a:t>IP</a:t>
            </a:r>
            <a:r>
              <a:rPr lang="zh-CN" altLang="en-US" sz="2400" dirty="0"/>
              <a:t>地址的地理位置数据的优缺点</a:t>
            </a:r>
          </a:p>
        </p:txBody>
      </p:sp>
    </p:spTree>
    <p:extLst>
      <p:ext uri="{BB962C8B-B14F-4D97-AF65-F5344CB8AC3E}">
        <p14:creationId xmlns:p14="http://schemas.microsoft.com/office/powerpoint/2010/main" val="380049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8</a:t>
            </a:fld>
            <a:endParaRPr lang="en-US" altLang="en-US"/>
          </a:p>
        </p:txBody>
      </p:sp>
      <p:pic>
        <p:nvPicPr>
          <p:cNvPr id="23" name="图片 22">
            <a:extLst>
              <a:ext uri="{FF2B5EF4-FFF2-40B4-BE49-F238E27FC236}">
                <a16:creationId xmlns:a16="http://schemas.microsoft.com/office/drawing/2014/main" id="{8A2027E1-FA1D-4E38-B69F-2D0E6BEE707F}"/>
              </a:ext>
            </a:extLst>
          </p:cNvPr>
          <p:cNvPicPr>
            <a:picLocks noChangeAspect="1"/>
          </p:cNvPicPr>
          <p:nvPr/>
        </p:nvPicPr>
        <p:blipFill>
          <a:blip r:embed="rId2"/>
          <a:stretch>
            <a:fillRect/>
          </a:stretch>
        </p:blipFill>
        <p:spPr>
          <a:xfrm>
            <a:off x="860309" y="-608713"/>
            <a:ext cx="7417032" cy="6739754"/>
          </a:xfrm>
          <a:prstGeom prst="rect">
            <a:avLst/>
          </a:prstGeom>
          <a:ln>
            <a:solidFill>
              <a:schemeClr val="tx1">
                <a:lumMod val="95000"/>
                <a:lumOff val="5000"/>
              </a:schemeClr>
            </a:solidFill>
          </a:ln>
          <a:scene3d>
            <a:camera prst="perspectiveRelaxed"/>
            <a:lightRig rig="threePt" dir="t"/>
          </a:scene3d>
        </p:spPr>
      </p:pic>
      <p:pic>
        <p:nvPicPr>
          <p:cNvPr id="27" name="图片 26">
            <a:extLst>
              <a:ext uri="{FF2B5EF4-FFF2-40B4-BE49-F238E27FC236}">
                <a16:creationId xmlns:a16="http://schemas.microsoft.com/office/drawing/2014/main" id="{312B509D-11DA-44D1-8DFE-7968A7FB1E2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12714" y="1091436"/>
            <a:ext cx="1527222" cy="1015603"/>
          </a:xfrm>
          <a:prstGeom prst="rect">
            <a:avLst/>
          </a:prstGeom>
        </p:spPr>
      </p:pic>
      <p:pic>
        <p:nvPicPr>
          <p:cNvPr id="31" name="图片 30">
            <a:extLst>
              <a:ext uri="{FF2B5EF4-FFF2-40B4-BE49-F238E27FC236}">
                <a16:creationId xmlns:a16="http://schemas.microsoft.com/office/drawing/2014/main" id="{C41675AD-E783-460F-B457-E4268A73B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522" y="4855097"/>
            <a:ext cx="2057400" cy="1458410"/>
          </a:xfrm>
          <a:prstGeom prst="rect">
            <a:avLst/>
          </a:prstGeom>
        </p:spPr>
      </p:pic>
      <p:pic>
        <p:nvPicPr>
          <p:cNvPr id="32" name="图片 31">
            <a:extLst>
              <a:ext uri="{FF2B5EF4-FFF2-40B4-BE49-F238E27FC236}">
                <a16:creationId xmlns:a16="http://schemas.microsoft.com/office/drawing/2014/main" id="{26D3A825-5838-45FE-BA48-FD0FA916E6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1049" y="3277480"/>
            <a:ext cx="1969656" cy="1015604"/>
          </a:xfrm>
          <a:prstGeom prst="rect">
            <a:avLst/>
          </a:prstGeom>
        </p:spPr>
      </p:pic>
      <p:pic>
        <p:nvPicPr>
          <p:cNvPr id="34" name="图形 33" descr="标记">
            <a:extLst>
              <a:ext uri="{FF2B5EF4-FFF2-40B4-BE49-F238E27FC236}">
                <a16:creationId xmlns:a16="http://schemas.microsoft.com/office/drawing/2014/main" id="{0727F897-C881-4830-99B5-086E76C5A020}"/>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28399" y="1142038"/>
            <a:ext cx="914400" cy="914400"/>
          </a:xfrm>
          <a:prstGeom prst="rect">
            <a:avLst/>
          </a:prstGeom>
        </p:spPr>
      </p:pic>
      <p:pic>
        <p:nvPicPr>
          <p:cNvPr id="35" name="图形 34" descr="标记">
            <a:extLst>
              <a:ext uri="{FF2B5EF4-FFF2-40B4-BE49-F238E27FC236}">
                <a16:creationId xmlns:a16="http://schemas.microsoft.com/office/drawing/2014/main" id="{59999D15-B97D-4F2D-8108-D28FDEA9753D}"/>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77822" y="3238725"/>
            <a:ext cx="914400" cy="914400"/>
          </a:xfrm>
          <a:prstGeom prst="rect">
            <a:avLst/>
          </a:prstGeom>
        </p:spPr>
      </p:pic>
      <p:sp>
        <p:nvSpPr>
          <p:cNvPr id="36" name="矩形 35">
            <a:extLst>
              <a:ext uri="{FF2B5EF4-FFF2-40B4-BE49-F238E27FC236}">
                <a16:creationId xmlns:a16="http://schemas.microsoft.com/office/drawing/2014/main" id="{A7025B26-6EA6-44A2-A8F9-02EA8FE7E34A}"/>
              </a:ext>
            </a:extLst>
          </p:cNvPr>
          <p:cNvSpPr/>
          <p:nvPr/>
        </p:nvSpPr>
        <p:spPr bwMode="auto">
          <a:xfrm>
            <a:off x="295931" y="5661589"/>
            <a:ext cx="755009" cy="192946"/>
          </a:xfrm>
          <a:prstGeom prst="rect">
            <a:avLst/>
          </a:prstGeom>
          <a:solidFill>
            <a:srgbClr val="00B05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B050"/>
              </a:solidFill>
              <a:effectLst/>
              <a:latin typeface="Verdana" pitchFamily="34" charset="0"/>
              <a:ea typeface="宋体" pitchFamily="2" charset="-122"/>
            </a:endParaRPr>
          </a:p>
        </p:txBody>
      </p:sp>
      <p:sp>
        <p:nvSpPr>
          <p:cNvPr id="37" name="矩形 36">
            <a:extLst>
              <a:ext uri="{FF2B5EF4-FFF2-40B4-BE49-F238E27FC236}">
                <a16:creationId xmlns:a16="http://schemas.microsoft.com/office/drawing/2014/main" id="{87CC999A-071A-472C-A65F-0F9E12EDBFA5}"/>
              </a:ext>
            </a:extLst>
          </p:cNvPr>
          <p:cNvSpPr/>
          <p:nvPr/>
        </p:nvSpPr>
        <p:spPr bwMode="auto">
          <a:xfrm>
            <a:off x="295931" y="6172987"/>
            <a:ext cx="755009" cy="192946"/>
          </a:xfrm>
          <a:prstGeom prst="rect">
            <a:avLst/>
          </a:prstGeom>
          <a:solidFill>
            <a:srgbClr val="FF0000"/>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B050"/>
              </a:solidFill>
              <a:effectLst/>
              <a:latin typeface="Verdana" pitchFamily="34" charset="0"/>
              <a:ea typeface="宋体" pitchFamily="2" charset="-122"/>
            </a:endParaRPr>
          </a:p>
        </p:txBody>
      </p:sp>
      <p:sp>
        <p:nvSpPr>
          <p:cNvPr id="39" name="文本框 38">
            <a:extLst>
              <a:ext uri="{FF2B5EF4-FFF2-40B4-BE49-F238E27FC236}">
                <a16:creationId xmlns:a16="http://schemas.microsoft.com/office/drawing/2014/main" id="{448A64A1-2AC7-4709-B076-D5E66706A2BE}"/>
              </a:ext>
            </a:extLst>
          </p:cNvPr>
          <p:cNvSpPr txBox="1"/>
          <p:nvPr/>
        </p:nvSpPr>
        <p:spPr>
          <a:xfrm>
            <a:off x="1028824" y="5539953"/>
            <a:ext cx="2340705" cy="461665"/>
          </a:xfrm>
          <a:prstGeom prst="rect">
            <a:avLst/>
          </a:prstGeom>
          <a:noFill/>
        </p:spPr>
        <p:txBody>
          <a:bodyPr wrap="none" rtlCol="0">
            <a:spAutoFit/>
          </a:bodyPr>
          <a:lstStyle/>
          <a:p>
            <a:r>
              <a:rPr lang="zh-CN" altLang="en-US" sz="2400" dirty="0"/>
              <a:t>定位正确（家）</a:t>
            </a:r>
          </a:p>
        </p:txBody>
      </p:sp>
      <p:sp>
        <p:nvSpPr>
          <p:cNvPr id="40" name="文本框 39">
            <a:extLst>
              <a:ext uri="{FF2B5EF4-FFF2-40B4-BE49-F238E27FC236}">
                <a16:creationId xmlns:a16="http://schemas.microsoft.com/office/drawing/2014/main" id="{65713A70-EF7E-4139-B4F1-7B90A5BBD0A2}"/>
              </a:ext>
            </a:extLst>
          </p:cNvPr>
          <p:cNvSpPr txBox="1"/>
          <p:nvPr/>
        </p:nvSpPr>
        <p:spPr>
          <a:xfrm>
            <a:off x="1028824" y="6034307"/>
            <a:ext cx="5296643" cy="461665"/>
          </a:xfrm>
          <a:prstGeom prst="rect">
            <a:avLst/>
          </a:prstGeom>
          <a:noFill/>
        </p:spPr>
        <p:txBody>
          <a:bodyPr wrap="none" rtlCol="0">
            <a:spAutoFit/>
          </a:bodyPr>
          <a:lstStyle/>
          <a:p>
            <a:r>
              <a:rPr lang="zh-CN" altLang="en-US" sz="2400" dirty="0"/>
              <a:t>定位错误（</a:t>
            </a:r>
            <a:r>
              <a:rPr lang="en-US" altLang="zh-CN" sz="2400" dirty="0"/>
              <a:t>ISP</a:t>
            </a:r>
            <a:r>
              <a:rPr lang="zh-CN" altLang="en-US" sz="2400" dirty="0"/>
              <a:t>：互联网服务供应商）</a:t>
            </a:r>
          </a:p>
        </p:txBody>
      </p:sp>
      <p:sp>
        <p:nvSpPr>
          <p:cNvPr id="41" name="文本框 40">
            <a:extLst>
              <a:ext uri="{FF2B5EF4-FFF2-40B4-BE49-F238E27FC236}">
                <a16:creationId xmlns:a16="http://schemas.microsoft.com/office/drawing/2014/main" id="{640BC596-3095-4D5C-910C-058ECAF179AB}"/>
              </a:ext>
            </a:extLst>
          </p:cNvPr>
          <p:cNvSpPr txBox="1"/>
          <p:nvPr/>
        </p:nvSpPr>
        <p:spPr>
          <a:xfrm>
            <a:off x="96698" y="629771"/>
            <a:ext cx="1527222" cy="461665"/>
          </a:xfrm>
          <a:prstGeom prst="rect">
            <a:avLst/>
          </a:prstGeom>
          <a:noFill/>
        </p:spPr>
        <p:txBody>
          <a:bodyPr wrap="square" rtlCol="0">
            <a:spAutoFit/>
          </a:bodyPr>
          <a:lstStyle/>
          <a:p>
            <a:r>
              <a:rPr lang="en-US" altLang="zh-CN" sz="2400" dirty="0"/>
              <a:t>example:</a:t>
            </a:r>
            <a:endParaRPr lang="zh-CN" altLang="en-US" sz="2400" dirty="0"/>
          </a:p>
        </p:txBody>
      </p:sp>
    </p:spTree>
    <p:extLst>
      <p:ext uri="{BB962C8B-B14F-4D97-AF65-F5344CB8AC3E}">
        <p14:creationId xmlns:p14="http://schemas.microsoft.com/office/powerpoint/2010/main" val="173630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1D453-3492-4F1A-9C7B-0A96F427CA82}"/>
              </a:ext>
            </a:extLst>
          </p:cNvPr>
          <p:cNvSpPr>
            <a:spLocks noGrp="1"/>
          </p:cNvSpPr>
          <p:nvPr>
            <p:ph type="title"/>
          </p:nvPr>
        </p:nvSpPr>
        <p:spPr>
          <a:xfrm>
            <a:off x="574675" y="836712"/>
            <a:ext cx="8001000" cy="918385"/>
          </a:xfrm>
        </p:spPr>
        <p:txBody>
          <a:bodyPr/>
          <a:lstStyle/>
          <a:p>
            <a:pPr marL="469900" indent="-469900">
              <a:spcBef>
                <a:spcPct val="20000"/>
              </a:spcBef>
              <a:buClr>
                <a:schemeClr val="accent2"/>
              </a:buClr>
              <a:buFont typeface="Wingdings" panose="05000000000000000000" pitchFamily="2" charset="2"/>
              <a:buChar char="o"/>
            </a:pPr>
            <a:r>
              <a:rPr lang="zh-CN" altLang="en-US" dirty="0">
                <a:solidFill>
                  <a:schemeClr val="tx1"/>
                </a:solidFill>
                <a:latin typeface="+mn-lt"/>
              </a:rPr>
              <a:t>卫星地理定位数据</a:t>
            </a:r>
          </a:p>
        </p:txBody>
      </p:sp>
      <p:sp>
        <p:nvSpPr>
          <p:cNvPr id="3" name="内容占位符 2">
            <a:extLst>
              <a:ext uri="{FF2B5EF4-FFF2-40B4-BE49-F238E27FC236}">
                <a16:creationId xmlns:a16="http://schemas.microsoft.com/office/drawing/2014/main" id="{CA04CE20-E07B-485C-B112-B26552A97204}"/>
              </a:ext>
            </a:extLst>
          </p:cNvPr>
          <p:cNvSpPr>
            <a:spLocks noGrp="1"/>
          </p:cNvSpPr>
          <p:nvPr>
            <p:ph idx="1"/>
          </p:nvPr>
        </p:nvSpPr>
        <p:spPr>
          <a:xfrm>
            <a:off x="596176" y="1864153"/>
            <a:ext cx="8001000" cy="3129693"/>
          </a:xfrm>
        </p:spPr>
        <p:txBody>
          <a:bodyPr/>
          <a:lstStyle/>
          <a:p>
            <a:pPr marL="0" indent="457200">
              <a:lnSpc>
                <a:spcPts val="3300"/>
              </a:lnSpc>
              <a:buNone/>
            </a:pPr>
            <a:r>
              <a:rPr lang="zh-CN" altLang="en-US" sz="2400" b="0" dirty="0">
                <a:latin typeface="+mn-ea"/>
                <a:ea typeface="+mn-ea"/>
              </a:rPr>
              <a:t>卫星定位系统，主要有：</a:t>
            </a:r>
            <a:endParaRPr lang="en-US" altLang="zh-CN" sz="2400" b="0" dirty="0">
              <a:latin typeface="+mn-ea"/>
              <a:ea typeface="+mn-ea"/>
            </a:endParaRPr>
          </a:p>
          <a:p>
            <a:pPr marL="438150" lvl="1" indent="457200">
              <a:lnSpc>
                <a:spcPts val="3300"/>
              </a:lnSpc>
              <a:buNone/>
            </a:pPr>
            <a:r>
              <a:rPr lang="en-US" altLang="zh-CN" sz="2400" b="0" dirty="0">
                <a:solidFill>
                  <a:srgbClr val="FF0000"/>
                </a:solidFill>
                <a:ea typeface="+mn-ea"/>
              </a:rPr>
              <a:t>1</a:t>
            </a:r>
            <a:r>
              <a:rPr lang="zh-CN" altLang="en-US" sz="2400" b="0" dirty="0">
                <a:solidFill>
                  <a:srgbClr val="FF0000"/>
                </a:solidFill>
                <a:latin typeface="+mn-ea"/>
                <a:ea typeface="+mn-ea"/>
              </a:rPr>
              <a:t>、美国</a:t>
            </a:r>
            <a:r>
              <a:rPr lang="en-US" altLang="zh-CN" sz="2400" b="0" dirty="0">
                <a:solidFill>
                  <a:srgbClr val="FF0000"/>
                </a:solidFill>
                <a:ea typeface="+mn-ea"/>
              </a:rPr>
              <a:t>GPS</a:t>
            </a:r>
            <a:r>
              <a:rPr lang="zh-CN" altLang="en-US" sz="2400" b="0" dirty="0">
                <a:solidFill>
                  <a:srgbClr val="FF0000"/>
                </a:solidFill>
                <a:latin typeface="+mn-ea"/>
                <a:ea typeface="+mn-ea"/>
              </a:rPr>
              <a:t>；</a:t>
            </a:r>
            <a:endParaRPr lang="en-US" altLang="zh-CN" sz="2400" b="0" dirty="0">
              <a:solidFill>
                <a:srgbClr val="FF0000"/>
              </a:solidFill>
              <a:latin typeface="+mn-ea"/>
              <a:ea typeface="+mn-ea"/>
            </a:endParaRPr>
          </a:p>
          <a:p>
            <a:pPr marL="438150" lvl="1" indent="457200">
              <a:lnSpc>
                <a:spcPts val="3300"/>
              </a:lnSpc>
              <a:buNone/>
            </a:pPr>
            <a:r>
              <a:rPr lang="en-US" altLang="zh-CN" sz="2400" b="0" dirty="0">
                <a:ea typeface="+mn-ea"/>
              </a:rPr>
              <a:t>2</a:t>
            </a:r>
            <a:r>
              <a:rPr lang="zh-CN" altLang="en-US" sz="2400" b="0" dirty="0">
                <a:ea typeface="+mn-ea"/>
              </a:rPr>
              <a:t>、</a:t>
            </a:r>
            <a:r>
              <a:rPr lang="zh-CN" altLang="en-US" sz="2400" b="0" dirty="0">
                <a:latin typeface="+mn-ea"/>
                <a:ea typeface="+mn-ea"/>
              </a:rPr>
              <a:t>俄罗斯</a:t>
            </a:r>
            <a:r>
              <a:rPr lang="en-US" altLang="zh-CN" sz="2400" b="0" dirty="0">
                <a:ea typeface="+mn-ea"/>
              </a:rPr>
              <a:t>GLONASS</a:t>
            </a:r>
            <a:r>
              <a:rPr lang="zh-CN" altLang="en-US" sz="2400" b="0" dirty="0">
                <a:latin typeface="+mn-ea"/>
                <a:ea typeface="+mn-ea"/>
              </a:rPr>
              <a:t>；</a:t>
            </a:r>
            <a:endParaRPr lang="en-US" altLang="zh-CN" sz="2400" b="0" dirty="0">
              <a:latin typeface="+mn-ea"/>
              <a:ea typeface="+mn-ea"/>
            </a:endParaRPr>
          </a:p>
          <a:p>
            <a:pPr marL="438150" lvl="1" indent="457200">
              <a:lnSpc>
                <a:spcPts val="3300"/>
              </a:lnSpc>
              <a:buNone/>
            </a:pPr>
            <a:r>
              <a:rPr lang="en-US" altLang="zh-CN" sz="2400" b="0" dirty="0">
                <a:ea typeface="+mn-ea"/>
              </a:rPr>
              <a:t>3</a:t>
            </a:r>
            <a:r>
              <a:rPr lang="zh-CN" altLang="en-US" sz="2400" b="0" dirty="0">
                <a:latin typeface="+mn-ea"/>
                <a:ea typeface="+mn-ea"/>
              </a:rPr>
              <a:t>、欧盟</a:t>
            </a:r>
            <a:r>
              <a:rPr lang="en-US" altLang="zh-CN" sz="2400" b="0" dirty="0">
                <a:ea typeface="+mn-ea"/>
              </a:rPr>
              <a:t>GALILEO</a:t>
            </a:r>
            <a:r>
              <a:rPr lang="zh-CN" altLang="en-US" sz="2400" b="0" dirty="0">
                <a:latin typeface="+mn-ea"/>
                <a:ea typeface="+mn-ea"/>
              </a:rPr>
              <a:t>系统；</a:t>
            </a:r>
            <a:endParaRPr lang="en-US" altLang="zh-CN" sz="2400" b="0" dirty="0">
              <a:latin typeface="+mn-ea"/>
              <a:ea typeface="+mn-ea"/>
            </a:endParaRPr>
          </a:p>
          <a:p>
            <a:pPr marL="438150" lvl="1" indent="457200">
              <a:lnSpc>
                <a:spcPts val="3300"/>
              </a:lnSpc>
              <a:buNone/>
            </a:pPr>
            <a:r>
              <a:rPr lang="en-US" altLang="zh-CN" sz="2400" b="0" dirty="0">
                <a:ea typeface="+mn-ea"/>
              </a:rPr>
              <a:t>4</a:t>
            </a:r>
            <a:r>
              <a:rPr lang="zh-CN" altLang="en-US" sz="2400" b="0" dirty="0">
                <a:latin typeface="+mn-ea"/>
                <a:ea typeface="+mn-ea"/>
              </a:rPr>
              <a:t>、中国北斗系统；</a:t>
            </a:r>
            <a:endParaRPr lang="en-US" altLang="zh-CN" sz="2400" b="0" dirty="0">
              <a:latin typeface="+mn-ea"/>
              <a:ea typeface="+mn-ea"/>
            </a:endParaRPr>
          </a:p>
          <a:p>
            <a:pPr marL="438150" lvl="1" indent="457200">
              <a:lnSpc>
                <a:spcPts val="3300"/>
              </a:lnSpc>
              <a:buNone/>
            </a:pPr>
            <a:r>
              <a:rPr lang="en-US" altLang="zh-CN" sz="2400" b="0" dirty="0">
                <a:ea typeface="+mn-ea"/>
              </a:rPr>
              <a:t>5</a:t>
            </a:r>
            <a:r>
              <a:rPr lang="zh-CN" altLang="en-US" sz="2400" b="0" dirty="0">
                <a:latin typeface="+mn-ea"/>
                <a:ea typeface="+mn-ea"/>
              </a:rPr>
              <a:t>、日本的</a:t>
            </a:r>
            <a:r>
              <a:rPr lang="en-US" altLang="zh-CN" sz="2400" b="0" dirty="0">
                <a:ea typeface="+mn-ea"/>
              </a:rPr>
              <a:t>QZSS</a:t>
            </a:r>
            <a:r>
              <a:rPr lang="zh-CN" altLang="en-US" sz="2400" b="0" dirty="0">
                <a:latin typeface="+mn-ea"/>
                <a:ea typeface="+mn-ea"/>
              </a:rPr>
              <a:t>准天顶卫星系统。</a:t>
            </a:r>
            <a:endParaRPr lang="en-US" altLang="zh-CN" sz="2400" dirty="0">
              <a:latin typeface="+mn-ea"/>
              <a:ea typeface="+mn-ea"/>
            </a:endParaRPr>
          </a:p>
          <a:p>
            <a:pPr marL="438150" lvl="1" indent="457200">
              <a:lnSpc>
                <a:spcPts val="3300"/>
              </a:lnSpc>
              <a:buNone/>
            </a:pPr>
            <a:endParaRPr lang="en-US" altLang="zh-CN" sz="2400" b="0" dirty="0">
              <a:latin typeface="+mn-ea"/>
              <a:ea typeface="+mn-ea"/>
            </a:endParaRPr>
          </a:p>
        </p:txBody>
      </p:sp>
      <p:sp>
        <p:nvSpPr>
          <p:cNvPr id="4" name="页脚占位符 3">
            <a:extLst>
              <a:ext uri="{FF2B5EF4-FFF2-40B4-BE49-F238E27FC236}">
                <a16:creationId xmlns:a16="http://schemas.microsoft.com/office/drawing/2014/main" id="{BA8115AC-F88E-4A3B-85BC-9CF6BF43C5FE}"/>
              </a:ext>
            </a:extLst>
          </p:cNvPr>
          <p:cNvSpPr>
            <a:spLocks noGrp="1"/>
          </p:cNvSpPr>
          <p:nvPr>
            <p:ph type="ftr" sz="quarter" idx="10"/>
          </p:nvPr>
        </p:nvSpPr>
        <p:spPr>
          <a:xfrm>
            <a:off x="2940050" y="6604000"/>
            <a:ext cx="3257550" cy="304800"/>
          </a:xfrm>
        </p:spPr>
        <p:txBody>
          <a:bodyPr/>
          <a:lstStyle/>
          <a:p>
            <a:pPr>
              <a:defRPr/>
            </a:pPr>
            <a:r>
              <a:rPr lang="en-US" altLang="zh-CN"/>
              <a:t>HTML5 Technology</a:t>
            </a:r>
          </a:p>
        </p:txBody>
      </p:sp>
      <p:sp>
        <p:nvSpPr>
          <p:cNvPr id="5" name="灯片编号占位符 4">
            <a:extLst>
              <a:ext uri="{FF2B5EF4-FFF2-40B4-BE49-F238E27FC236}">
                <a16:creationId xmlns:a16="http://schemas.microsoft.com/office/drawing/2014/main" id="{3643C16B-07CD-48A9-BC9E-7DF25C9B35AE}"/>
              </a:ext>
            </a:extLst>
          </p:cNvPr>
          <p:cNvSpPr>
            <a:spLocks noGrp="1"/>
          </p:cNvSpPr>
          <p:nvPr>
            <p:ph type="sldNum" sz="quarter" idx="11"/>
          </p:nvPr>
        </p:nvSpPr>
        <p:spPr/>
        <p:txBody>
          <a:bodyPr/>
          <a:lstStyle/>
          <a:p>
            <a:fld id="{079E9EF5-4B49-4815-ADC3-746BDD0FC377}" type="slidenum">
              <a:rPr lang="en-US" altLang="en-US" smtClean="0"/>
              <a:pPr/>
              <a:t>9</a:t>
            </a:fld>
            <a:endParaRPr lang="en-US" altLang="en-US"/>
          </a:p>
        </p:txBody>
      </p:sp>
    </p:spTree>
    <p:extLst>
      <p:ext uri="{BB962C8B-B14F-4D97-AF65-F5344CB8AC3E}">
        <p14:creationId xmlns:p14="http://schemas.microsoft.com/office/powerpoint/2010/main" val="3190530843"/>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0ep0obn">
      <a:majorFont>
        <a:latin typeface=""/>
        <a:ea typeface="宋体"/>
        <a:cs typeface=""/>
      </a:majorFont>
      <a:minorFont>
        <a:latin typefac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3660</TotalTime>
  <Words>2454</Words>
  <Application>Microsoft Office PowerPoint</Application>
  <PresentationFormat>全屏显示(4:3)</PresentationFormat>
  <Paragraphs>390</Paragraphs>
  <Slides>60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 Unicode MS</vt:lpstr>
      <vt:lpstr>等线</vt:lpstr>
      <vt:lpstr>宋体</vt:lpstr>
      <vt:lpstr>Arial</vt:lpstr>
      <vt:lpstr>Calibri</vt:lpstr>
      <vt:lpstr>Verdana</vt:lpstr>
      <vt:lpstr>Wingdings</vt:lpstr>
      <vt:lpstr>Profile</vt:lpstr>
      <vt:lpstr>PowerPoint 演示文稿</vt:lpstr>
      <vt:lpstr>内容安排</vt:lpstr>
      <vt:lpstr>5.1 位置信息</vt:lpstr>
      <vt:lpstr>维度和经度坐标</vt:lpstr>
      <vt:lpstr>PowerPoint 演示文稿</vt:lpstr>
      <vt:lpstr>位置信息从何而来</vt:lpstr>
      <vt:lpstr>IP地址地理定位数据</vt:lpstr>
      <vt:lpstr>PowerPoint 演示文稿</vt:lpstr>
      <vt:lpstr>卫星地理定位数据</vt:lpstr>
      <vt:lpstr>卫星地理定位数据</vt:lpstr>
      <vt:lpstr>Wi-Fi地理定位数据</vt:lpstr>
      <vt:lpstr>用户自定义的地理定位数据</vt:lpstr>
      <vt:lpstr>5.2 HTML5 Geolocation的浏览器支持情况</vt:lpstr>
      <vt:lpstr>5.2 HTML5 Geolocation的浏览器支持情况</vt:lpstr>
      <vt:lpstr>5.2 HTML5 Geolocation的浏览器支持情况</vt:lpstr>
      <vt:lpstr>5.3 隐私</vt:lpstr>
      <vt:lpstr>触发隐私保护机制</vt:lpstr>
      <vt:lpstr>触发隐私保护机制</vt:lpstr>
      <vt:lpstr>触发隐私保护机制</vt:lpstr>
      <vt:lpstr>处理位置信息</vt:lpstr>
      <vt:lpstr>5.4 使用HTML5 Geolocation API</vt:lpstr>
      <vt:lpstr>浏览器支持性检查</vt:lpstr>
      <vt:lpstr>位置请求</vt:lpstr>
      <vt:lpstr>位置请求</vt:lpstr>
      <vt:lpstr>位置请求</vt:lpstr>
      <vt:lpstr>位置请求</vt:lpstr>
      <vt:lpstr>位置请求</vt:lpstr>
      <vt:lpstr>位置请求</vt:lpstr>
      <vt:lpstr>位置请求</vt:lpstr>
      <vt:lpstr>位置请求</vt:lpstr>
      <vt:lpstr>PowerPoint 演示文稿</vt:lpstr>
      <vt:lpstr>PowerPoint 演示文稿</vt:lpstr>
      <vt:lpstr>PowerPoint 演示文稿</vt:lpstr>
      <vt:lpstr>PowerPoint 演示文稿</vt:lpstr>
      <vt:lpstr>位置请求</vt:lpstr>
      <vt:lpstr>位置请求</vt:lpstr>
      <vt:lpstr>5.5 使用HTML5 Geolocation构建应用</vt:lpstr>
      <vt:lpstr>5.5 使用HTML5 Geolocation构建应用</vt:lpstr>
      <vt:lpstr>5.5 使用HTML5 Geolocation构建应用</vt:lpstr>
      <vt:lpstr>5.5 使用HTML5 Geolocation构建应用</vt:lpstr>
      <vt:lpstr>编写HTML显示代码</vt:lpstr>
      <vt:lpstr>处理Geolocation数据</vt:lpstr>
      <vt:lpstr>处理Geolocation数据</vt:lpstr>
      <vt:lpstr>处理Geolocation数据</vt:lpstr>
      <vt:lpstr>处理Geolocation数据</vt:lpstr>
      <vt:lpstr>处理Geolocation数据</vt:lpstr>
      <vt:lpstr>处理Geolocation数据</vt:lpstr>
      <vt:lpstr>处理Geolocation数据</vt:lpstr>
      <vt:lpstr>PowerPoint 演示文稿</vt:lpstr>
      <vt:lpstr>PowerPoint 演示文稿</vt:lpstr>
      <vt:lpstr>PowerPoint 演示文稿</vt:lpstr>
      <vt:lpstr>PowerPoint 演示文稿</vt:lpstr>
      <vt:lpstr>PowerPoint 演示文稿</vt:lpstr>
      <vt:lpstr>5.5 进阶功能</vt:lpstr>
      <vt:lpstr>1.5 进阶功能</vt:lpstr>
      <vt:lpstr>PowerPoint 演示文稿</vt:lpstr>
      <vt:lpstr>PowerPoint 演示文稿</vt:lpstr>
      <vt:lpstr>PowerPoint 演示文稿</vt:lpstr>
      <vt:lpstr>5.5 课后思考</vt:lpstr>
      <vt:lpstr>5.6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etoilexmx@gmail.com</dc:creator>
  <cp:lastModifiedBy>lee neary</cp:lastModifiedBy>
  <cp:revision>147</cp:revision>
  <dcterms:created xsi:type="dcterms:W3CDTF">2017-10-12T03:31:01Z</dcterms:created>
  <dcterms:modified xsi:type="dcterms:W3CDTF">2019-10-30T08:00:40Z</dcterms:modified>
</cp:coreProperties>
</file>