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4"/>
  </p:notesMasterIdLst>
  <p:sldIdLst>
    <p:sldId id="264" r:id="rId2"/>
    <p:sldId id="265" r:id="rId3"/>
    <p:sldId id="266" r:id="rId4"/>
    <p:sldId id="269" r:id="rId5"/>
    <p:sldId id="276" r:id="rId6"/>
    <p:sldId id="270" r:id="rId7"/>
    <p:sldId id="277" r:id="rId8"/>
    <p:sldId id="278" r:id="rId9"/>
    <p:sldId id="275" r:id="rId10"/>
    <p:sldId id="280" r:id="rId11"/>
    <p:sldId id="272" r:id="rId12"/>
    <p:sldId id="281" r:id="rId13"/>
    <p:sldId id="274" r:id="rId14"/>
    <p:sldId id="283" r:id="rId15"/>
    <p:sldId id="284" r:id="rId16"/>
    <p:sldId id="285" r:id="rId17"/>
    <p:sldId id="271" r:id="rId18"/>
    <p:sldId id="287" r:id="rId19"/>
    <p:sldId id="288" r:id="rId20"/>
    <p:sldId id="286" r:id="rId21"/>
    <p:sldId id="289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267" r:id="rId43"/>
    <p:sldId id="311" r:id="rId44"/>
    <p:sldId id="313" r:id="rId45"/>
    <p:sldId id="312" r:id="rId46"/>
    <p:sldId id="314" r:id="rId47"/>
    <p:sldId id="315" r:id="rId48"/>
    <p:sldId id="316" r:id="rId49"/>
    <p:sldId id="318" r:id="rId50"/>
    <p:sldId id="317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9" r:id="rId61"/>
    <p:sldId id="328" r:id="rId62"/>
    <p:sldId id="330" r:id="rId63"/>
    <p:sldId id="331" r:id="rId64"/>
    <p:sldId id="332" r:id="rId65"/>
    <p:sldId id="334" r:id="rId66"/>
    <p:sldId id="335" r:id="rId67"/>
    <p:sldId id="338" r:id="rId68"/>
    <p:sldId id="336" r:id="rId69"/>
    <p:sldId id="339" r:id="rId70"/>
    <p:sldId id="340" r:id="rId71"/>
    <p:sldId id="282" r:id="rId72"/>
    <p:sldId id="341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8C"/>
    <a:srgbClr val="BA592C"/>
    <a:srgbClr val="8F4721"/>
    <a:srgbClr val="4BB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D97DB-9788-4784-BE32-DBB9595C795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A0D7-58CE-461C-979B-1D5271367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7F4EA5D-075C-4FB4-BFAA-885D88E6E4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4A965-2C2B-4233-B588-25079E3BF78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2019/10/30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B4B416D-367B-4D51-86AE-AB23737FE9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B624AF-3A23-44BE-8672-81F2C4100DE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61AFAC7-9D47-48D1-9020-52AD4D43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98D6822-D143-4356-811A-8E1D52825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45519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3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40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1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71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05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93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84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790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2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消息事件时一个拥有</a:t>
            </a:r>
            <a:r>
              <a:rPr lang="en-US" altLang="zh-CN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data(</a:t>
            </a:r>
            <a:r>
              <a:rPr lang="zh-CN" altLang="en-US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数据</a:t>
            </a:r>
            <a:r>
              <a:rPr lang="en-US" altLang="zh-CN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  <a:r>
              <a:rPr lang="zh-CN" altLang="en-US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和</a:t>
            </a:r>
            <a:r>
              <a:rPr lang="en-US" altLang="zh-CN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origin(</a:t>
            </a:r>
            <a:r>
              <a:rPr lang="zh-CN" altLang="en-US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源</a:t>
            </a:r>
            <a:r>
              <a:rPr lang="en-US" altLang="zh-CN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  <a:r>
              <a:rPr lang="zh-CN" altLang="en-US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属性的</a:t>
            </a:r>
            <a:r>
              <a:rPr lang="en-US" altLang="zh-CN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DOM</a:t>
            </a:r>
            <a:r>
              <a:rPr lang="zh-CN" altLang="en-US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事件。</a:t>
            </a:r>
            <a:r>
              <a:rPr lang="en-US" altLang="zh-CN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data</a:t>
            </a:r>
            <a:r>
              <a:rPr lang="zh-CN" altLang="en-US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属性是发送方传递的实际消息，而</a:t>
            </a:r>
            <a:r>
              <a:rPr lang="en-US" altLang="zh-CN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origin</a:t>
            </a:r>
            <a:r>
              <a:rPr lang="zh-CN" altLang="en-US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属性是发送来源。有了</a:t>
            </a:r>
            <a:r>
              <a:rPr lang="en-US" altLang="zh-CN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origin</a:t>
            </a:r>
            <a:r>
              <a:rPr lang="zh-CN" altLang="en-US" sz="1200" b="0" kern="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属性，接收方能轻易的忽略掉来自不可信源的消息：根据可信源的列表能方便地判断来源是否可靠。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61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3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7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此示例中，聊天部件被包含在一个</a:t>
            </a:r>
            <a:r>
              <a:rPr lang="en-US" altLang="zh-CN" dirty="0"/>
              <a:t>iframe</a:t>
            </a:r>
            <a:r>
              <a:rPr lang="zh-CN" altLang="en-US" dirty="0"/>
              <a:t>中，因此不能直接访问父窗口。当部件接收到聊天消息时，它可以用</a:t>
            </a:r>
            <a:r>
              <a:rPr lang="en-US" altLang="zh-CN" dirty="0" err="1"/>
              <a:t>postMessage</a:t>
            </a:r>
            <a:r>
              <a:rPr lang="zh-CN" altLang="en-US" dirty="0"/>
              <a:t>向父页面发送一个消息，以便父页面提醒聊天部件的用户接收到了新消息，同理，父页面也能将用户的状态发送给聊天部件。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9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此示例中，聊天部件被包含在一个</a:t>
            </a:r>
            <a:r>
              <a:rPr lang="en-US" altLang="zh-CN" dirty="0"/>
              <a:t>iframe</a:t>
            </a:r>
            <a:r>
              <a:rPr lang="zh-CN" altLang="en-US" dirty="0"/>
              <a:t>中，因此不能直接访问父窗口。当部件接收到聊天消息时，它可以用</a:t>
            </a:r>
            <a:r>
              <a:rPr lang="en-US" altLang="zh-CN" dirty="0" err="1"/>
              <a:t>postMessage</a:t>
            </a:r>
            <a:r>
              <a:rPr lang="zh-CN" altLang="en-US" dirty="0"/>
              <a:t>向父页面发送一个消息，以便父页面提醒聊天部件的用户接收到了新消息，同理，父页面也能将用户的状态发送给聊天部件。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3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0" dirty="0">
                <a:latin typeface="+mn-ea"/>
              </a:rPr>
              <a:t>部件会请求门户去通知用户</a:t>
            </a:r>
            <a:r>
              <a:rPr lang="en-US" altLang="zh-CN" sz="1200" b="0" kern="0" dirty="0">
                <a:latin typeface="+mn-ea"/>
              </a:rPr>
              <a:t>——</a:t>
            </a:r>
            <a:r>
              <a:rPr lang="zh-CN" altLang="en-US" sz="1200" b="0" kern="0" dirty="0">
                <a:latin typeface="+mn-ea"/>
              </a:rPr>
              <a:t>闪烁标题。为了确保消息的来源是聊天部件，会进行验证消息源；即如果消息不是来源于</a:t>
            </a:r>
            <a:r>
              <a:rPr lang="en-US" altLang="zh-CN" sz="1200" b="0" kern="0" dirty="0"/>
              <a:t>http://chat.example.net:9999</a:t>
            </a:r>
            <a:r>
              <a:rPr lang="en-US" altLang="zh-CN" sz="1200" b="0" kern="0" dirty="0">
                <a:latin typeface="+mn-ea"/>
              </a:rPr>
              <a:t>,</a:t>
            </a:r>
            <a:r>
              <a:rPr lang="zh-CN" altLang="en-US" sz="1200" b="0" kern="0" dirty="0">
                <a:latin typeface="+mn-ea"/>
              </a:rPr>
              <a:t>门户页面会直接忽略它。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05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33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9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A0D7-58CE-461C-979B-1D527136772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4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5">
            <a:extLst>
              <a:ext uri="{FF2B5EF4-FFF2-40B4-BE49-F238E27FC236}">
                <a16:creationId xmlns:a16="http://schemas.microsoft.com/office/drawing/2014/main" id="{C6A64FF8-40C1-46E0-BF41-9C5822F0A4E4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18">
            <a:extLst>
              <a:ext uri="{FF2B5EF4-FFF2-40B4-BE49-F238E27FC236}">
                <a16:creationId xmlns:a16="http://schemas.microsoft.com/office/drawing/2014/main" id="{3FCAB2CD-1108-402F-83F0-FC6908967B8A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0">
            <a:extLst>
              <a:ext uri="{FF2B5EF4-FFF2-40B4-BE49-F238E27FC236}">
                <a16:creationId xmlns:a16="http://schemas.microsoft.com/office/drawing/2014/main" id="{3F1DAC38-B7F6-43AE-90F6-4C6B55E30C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DC4E9B51-E512-4E8E-8117-9B1DC30544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6A04376D-CA7A-43DA-968D-C1447F2174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F9AD068F-68BE-4413-A1DE-8DECD21C43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7C3FA0-3B05-4FA5-8E6F-066DDB102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3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449D19A6-CBBF-4080-B5CD-D149636A1B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A1C32AE-D03C-4AB6-9775-55FDFC2A3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9E9EF5-4B49-4815-ADC3-746BDD0FC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6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FB3DA4EB-2B87-4751-A796-95D01388A2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1A34FEE-7BB5-48DC-BC62-887D7A3D3D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BDD80F-9C40-4BC5-9B4B-D7ABBE18C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9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A8570471-BFA9-4D5F-A729-76095243C3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50404C16-E142-45CB-AE54-7FFB2F8AD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10FD5F-42E1-47C0-9057-559AE99ED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5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1">
            <a:extLst>
              <a:ext uri="{FF2B5EF4-FFF2-40B4-BE49-F238E27FC236}">
                <a16:creationId xmlns:a16="http://schemas.microsoft.com/office/drawing/2014/main" id="{6B5EB7E0-1783-4797-971B-3A270FFD48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F15ADD7-9980-49AB-94DC-22B62736E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019BF7-7351-4F3D-B316-0D7A17768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C77E36D3-4509-4EE6-8FA8-79469774C5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3E2D7F56-9F9F-4749-87E0-3266068CD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20EE0C-48AB-40C3-BB6E-78456A86C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8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2391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8239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4444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DF1BFE6C-AF6A-4083-B3C1-717261602B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C86C46D-EF25-4726-9E70-9BE079607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E54660-53DC-41C1-BAE7-8240D41DB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51D018C-CEFA-47ED-8099-22D0A3745D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55FA8BB-BD58-4443-848D-2DF734A18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CECE8-646B-4524-AA8F-AA795FF2C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AF30C2A-DA3E-4755-9731-43E2B0F07A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6150656-3CD3-41C8-8D63-4C5FC4690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4678F2-F7D7-4808-B87C-97F2D7306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15">
            <a:extLst>
              <a:ext uri="{FF2B5EF4-FFF2-40B4-BE49-F238E27FC236}">
                <a16:creationId xmlns:a16="http://schemas.microsoft.com/office/drawing/2014/main" id="{A11BDD26-4EC4-46F5-800E-7A221056BBA5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8">
            <a:extLst>
              <a:ext uri="{FF2B5EF4-FFF2-40B4-BE49-F238E27FC236}">
                <a16:creationId xmlns:a16="http://schemas.microsoft.com/office/drawing/2014/main" id="{90CD8D34-E2B2-4776-B20A-C116291D76D6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31">
            <a:extLst>
              <a:ext uri="{FF2B5EF4-FFF2-40B4-BE49-F238E27FC236}">
                <a16:creationId xmlns:a16="http://schemas.microsoft.com/office/drawing/2014/main" id="{1672BA8E-3DD7-4862-8695-1ADF4F222D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0050" y="6600825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84FD6-FB5E-4709-B025-A4B112C24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91313" y="6600825"/>
            <a:ext cx="2057400" cy="268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9A1FA8-A827-40FC-9879-AE1C8351505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图片 3">
            <a:extLst>
              <a:ext uri="{FF2B5EF4-FFF2-40B4-BE49-F238E27FC236}">
                <a16:creationId xmlns:a16="http://schemas.microsoft.com/office/drawing/2014/main" id="{EB99FD9F-3774-421A-9BF9-E0A264B2A3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4042AE4C-755A-4E97-B99B-C719FDC9A8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5" r:id="rId8"/>
    <p:sldLayoutId id="2147483697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71B96B4-AA70-41AF-9958-9FF562B1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97" y="1686872"/>
            <a:ext cx="7561655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第六章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Communication API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2E5F7-8886-41EA-9689-CD244A83BF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8437" name="灯片编号占位符 3">
            <a:extLst>
              <a:ext uri="{FF2B5EF4-FFF2-40B4-BE49-F238E27FC236}">
                <a16:creationId xmlns:a16="http://schemas.microsoft.com/office/drawing/2014/main" id="{3134749C-24BB-4D83-81CA-CD6F8D2D8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75C348-A130-42DE-9258-5B83379106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2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068" y="836712"/>
            <a:ext cx="8001000" cy="1216025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6.1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0415" y="3333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0AEA013-D5DD-44FF-9B83-38006D54B7EB}"/>
              </a:ext>
            </a:extLst>
          </p:cNvPr>
          <p:cNvSpPr txBox="1">
            <a:spLocks/>
          </p:cNvSpPr>
          <p:nvPr/>
        </p:nvSpPr>
        <p:spPr>
          <a:xfrm>
            <a:off x="547068" y="2052737"/>
            <a:ext cx="8001000" cy="174229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上述示例使用</a:t>
            </a:r>
            <a:r>
              <a:rPr lang="en-US" altLang="zh-CN" sz="2400" b="0" kern="0" dirty="0" err="1">
                <a:ea typeface="+mn-ea"/>
              </a:rPr>
              <a:t>postMessage</a:t>
            </a:r>
            <a:r>
              <a:rPr lang="zh-CN" altLang="en-US" sz="2400" b="0" kern="0" dirty="0">
                <a:latin typeface="+mn-ea"/>
                <a:ea typeface="+mn-ea"/>
              </a:rPr>
              <a:t>让父页面和部件相互之间能发送消息，它们通过把彼此的源加到可信源的白名单中，就都能接收到来自对方的信息。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2864074-E653-46D7-BE67-93C53516A0AE}"/>
              </a:ext>
            </a:extLst>
          </p:cNvPr>
          <p:cNvSpPr txBox="1">
            <a:spLocks/>
          </p:cNvSpPr>
          <p:nvPr/>
        </p:nvSpPr>
        <p:spPr>
          <a:xfrm>
            <a:off x="568325" y="4246596"/>
            <a:ext cx="8001000" cy="122386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err="1">
                <a:ea typeface="+mn-ea"/>
              </a:rPr>
              <a:t>postMessage</a:t>
            </a:r>
            <a:r>
              <a:rPr lang="en-US" altLang="zh-CN" sz="2400" b="0" kern="0" dirty="0">
                <a:ea typeface="+mn-ea"/>
              </a:rPr>
              <a:t> API</a:t>
            </a:r>
            <a:r>
              <a:rPr lang="zh-CN" altLang="en-US" sz="2400" b="0" kern="0" dirty="0">
                <a:latin typeface="+mn-ea"/>
                <a:ea typeface="+mn-ea"/>
              </a:rPr>
              <a:t>不但可以胜任同源文档间的通信，而且在浏览器不允许非同源通信的情况下也能安全使用（即跨源通信）。</a:t>
            </a:r>
          </a:p>
        </p:txBody>
      </p:sp>
    </p:spTree>
    <p:extLst>
      <p:ext uri="{BB962C8B-B14F-4D97-AF65-F5344CB8AC3E}">
        <p14:creationId xmlns:p14="http://schemas.microsoft.com/office/powerpoint/2010/main" val="213929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理解源安全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2296210"/>
            <a:ext cx="8001000" cy="900947"/>
          </a:xfrm>
        </p:spPr>
        <p:txBody>
          <a:bodyPr/>
          <a:lstStyle/>
          <a:p>
            <a:pPr marL="0" indent="7200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源由规则</a:t>
            </a:r>
            <a:r>
              <a:rPr lang="en-US" altLang="zh-CN" sz="2400" b="0" dirty="0">
                <a:ea typeface="+mn-ea"/>
              </a:rPr>
              <a:t>(scheme)</a:t>
            </a:r>
            <a:r>
              <a:rPr lang="zh-CN" altLang="en-US" sz="2400" b="0" dirty="0">
                <a:latin typeface="+mn-ea"/>
                <a:ea typeface="+mn-ea"/>
              </a:rPr>
              <a:t>、主机</a:t>
            </a:r>
            <a:r>
              <a:rPr lang="en-US" altLang="zh-CN" sz="2400" b="0" dirty="0">
                <a:ea typeface="+mn-ea"/>
              </a:rPr>
              <a:t>(host)</a:t>
            </a:r>
            <a:r>
              <a:rPr lang="zh-CN" altLang="en-US" sz="2400" b="0" dirty="0">
                <a:latin typeface="+mn-ea"/>
                <a:ea typeface="+mn-ea"/>
              </a:rPr>
              <a:t>、端口</a:t>
            </a:r>
            <a:r>
              <a:rPr lang="en-US" altLang="zh-CN" sz="2400" b="0" dirty="0">
                <a:ea typeface="+mn-ea"/>
              </a:rPr>
              <a:t>(port)</a:t>
            </a:r>
            <a:r>
              <a:rPr lang="zh-CN" altLang="en-US" sz="2400" b="0" dirty="0">
                <a:latin typeface="+mn-ea"/>
                <a:ea typeface="+mn-ea"/>
              </a:rPr>
              <a:t>组成。例如：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CA5F6D-F7DB-4975-9217-2C85BEC690E0}"/>
              </a:ext>
            </a:extLst>
          </p:cNvPr>
          <p:cNvSpPr/>
          <p:nvPr/>
        </p:nvSpPr>
        <p:spPr bwMode="auto">
          <a:xfrm>
            <a:off x="1040860" y="3276600"/>
            <a:ext cx="6984459" cy="536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</a:rPr>
              <a:t>http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://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宋体" pitchFamily="2" charset="-122"/>
              </a:rPr>
              <a:t>www.example.com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: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itchFamily="2" charset="-122"/>
              </a:rPr>
              <a:t>9999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ea typeface="宋体" pitchFamily="2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D083744-D02A-49A3-983A-623A569C7587}"/>
              </a:ext>
            </a:extLst>
          </p:cNvPr>
          <p:cNvSpPr/>
          <p:nvPr/>
        </p:nvSpPr>
        <p:spPr bwMode="auto">
          <a:xfrm>
            <a:off x="2276002" y="4056717"/>
            <a:ext cx="966012" cy="456918"/>
          </a:xfrm>
          <a:prstGeom prst="wedgeRoundRectCallout">
            <a:avLst>
              <a:gd name="adj1" fmla="val -10542"/>
              <a:gd name="adj2" fmla="val -1028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ea typeface="宋体" pitchFamily="2" charset="-122"/>
              </a:rPr>
              <a:t>规则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DEFFE26-A971-4C98-923B-E652165EF75C}"/>
              </a:ext>
            </a:extLst>
          </p:cNvPr>
          <p:cNvSpPr/>
          <p:nvPr/>
        </p:nvSpPr>
        <p:spPr bwMode="auto">
          <a:xfrm>
            <a:off x="4081497" y="4036588"/>
            <a:ext cx="861844" cy="477047"/>
          </a:xfrm>
          <a:prstGeom prst="wedgeRoundRectCallout">
            <a:avLst>
              <a:gd name="adj1" fmla="val -18757"/>
              <a:gd name="adj2" fmla="val -975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</a:rPr>
              <a:t>主机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A562669A-5C2B-42EA-8579-7FB014BFF973}"/>
              </a:ext>
            </a:extLst>
          </p:cNvPr>
          <p:cNvSpPr/>
          <p:nvPr/>
        </p:nvSpPr>
        <p:spPr bwMode="auto">
          <a:xfrm>
            <a:off x="5901989" y="4056716"/>
            <a:ext cx="861844" cy="477047"/>
          </a:xfrm>
          <a:prstGeom prst="wedgeRoundRectCallout">
            <a:avLst>
              <a:gd name="adj1" fmla="val -1827"/>
              <a:gd name="adj2" fmla="val -991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ea typeface="宋体" pitchFamily="2" charset="-122"/>
              </a:rPr>
              <a:t>端口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B761317-9EA8-41CF-B473-3A39A3D4611F}"/>
              </a:ext>
            </a:extLst>
          </p:cNvPr>
          <p:cNvSpPr txBox="1">
            <a:spLocks/>
          </p:cNvSpPr>
          <p:nvPr/>
        </p:nvSpPr>
        <p:spPr>
          <a:xfrm>
            <a:off x="574675" y="4937231"/>
            <a:ext cx="8288415" cy="146906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因此针对上述三部分任一部分不同都表明源是不同的。如</a:t>
            </a:r>
            <a:r>
              <a:rPr lang="en-US" altLang="zh-CN" sz="2400" b="0" kern="0" dirty="0">
                <a:solidFill>
                  <a:srgbClr val="FF0000"/>
                </a:solidFill>
                <a:ea typeface="+mn-ea"/>
              </a:rPr>
              <a:t>https</a:t>
            </a:r>
            <a:r>
              <a:rPr lang="en-US" altLang="zh-CN" sz="2400" b="0" kern="0" dirty="0">
                <a:ea typeface="+mn-ea"/>
              </a:rPr>
              <a:t>://www.example.com/</a:t>
            </a:r>
            <a:r>
              <a:rPr lang="zh-CN" altLang="en-US" sz="2400" b="0" kern="0" dirty="0">
                <a:latin typeface="+mn-ea"/>
                <a:ea typeface="+mn-ea"/>
              </a:rPr>
              <a:t>和</a:t>
            </a:r>
            <a:r>
              <a:rPr lang="en-US" altLang="zh-CN" sz="2400" b="0" kern="0" dirty="0">
                <a:solidFill>
                  <a:srgbClr val="FF0000"/>
                </a:solidFill>
                <a:ea typeface="+mn-ea"/>
              </a:rPr>
              <a:t>http</a:t>
            </a:r>
            <a:r>
              <a:rPr lang="en-US" altLang="zh-CN" sz="2400" b="0" kern="0" dirty="0">
                <a:ea typeface="+mn-ea"/>
              </a:rPr>
              <a:t>://www.example.com/</a:t>
            </a:r>
            <a:r>
              <a:rPr lang="zh-CN" altLang="en-US" sz="2400" b="0" kern="0" dirty="0">
                <a:latin typeface="+mn-ea"/>
                <a:ea typeface="+mn-ea"/>
              </a:rPr>
              <a:t>是不同源。</a:t>
            </a:r>
          </a:p>
        </p:txBody>
      </p:sp>
    </p:spTree>
    <p:extLst>
      <p:ext uri="{BB962C8B-B14F-4D97-AF65-F5344CB8AC3E}">
        <p14:creationId xmlns:p14="http://schemas.microsoft.com/office/powerpoint/2010/main" val="191422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理解源安全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894751"/>
            <a:ext cx="8001000" cy="900947"/>
          </a:xfrm>
        </p:spPr>
        <p:txBody>
          <a:bodyPr/>
          <a:lstStyle/>
          <a:p>
            <a:pPr marL="0" indent="7200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另外源的概念不考虑路径，如：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B761317-9EA8-41CF-B473-3A39A3D4611F}"/>
              </a:ext>
            </a:extLst>
          </p:cNvPr>
          <p:cNvSpPr txBox="1">
            <a:spLocks/>
          </p:cNvSpPr>
          <p:nvPr/>
        </p:nvSpPr>
        <p:spPr>
          <a:xfrm>
            <a:off x="574675" y="4937231"/>
            <a:ext cx="8288415" cy="146906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跨源通信通过源来确定发送者，这就使得接受方可以忽略来自不可信源的消息。同时，各种应用必须加入事件监听器以接收消息，从而避免被不可信应用程序的信息所干扰。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2B2FD9-86FD-4136-959D-4F0A4C8B4C12}"/>
              </a:ext>
            </a:extLst>
          </p:cNvPr>
          <p:cNvSpPr/>
          <p:nvPr/>
        </p:nvSpPr>
        <p:spPr bwMode="auto">
          <a:xfrm>
            <a:off x="1040859" y="2598910"/>
            <a:ext cx="6984459" cy="536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http://www.example.com</a:t>
            </a:r>
            <a:r>
              <a:rPr lang="en-US" altLang="zh-CN" sz="2400" dirty="0">
                <a:solidFill>
                  <a:schemeClr val="bg1"/>
                </a:solidFill>
                <a:ea typeface="宋体" pitchFamily="2" charset="-122"/>
              </a:rPr>
              <a:t>/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index.html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066ED8-522F-4FED-91F0-14316E32C18A}"/>
              </a:ext>
            </a:extLst>
          </p:cNvPr>
          <p:cNvSpPr/>
          <p:nvPr/>
        </p:nvSpPr>
        <p:spPr bwMode="auto">
          <a:xfrm>
            <a:off x="1040860" y="3940230"/>
            <a:ext cx="6984459" cy="536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宋体" pitchFamily="2" charset="-122"/>
              </a:rPr>
              <a:t>http://www.example.com</a:t>
            </a:r>
            <a:r>
              <a:rPr lang="en-US" altLang="zh-CN" sz="2400" dirty="0">
                <a:solidFill>
                  <a:schemeClr val="bg1"/>
                </a:solidFill>
                <a:ea typeface="宋体" pitchFamily="2" charset="-122"/>
              </a:rPr>
              <a:t>/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page2.html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itchFamily="2" charset="-122"/>
            </a:endParaRPr>
          </a:p>
        </p:txBody>
      </p:sp>
      <p:sp>
        <p:nvSpPr>
          <p:cNvPr id="16" name="等号 15">
            <a:extLst>
              <a:ext uri="{FF2B5EF4-FFF2-40B4-BE49-F238E27FC236}">
                <a16:creationId xmlns:a16="http://schemas.microsoft.com/office/drawing/2014/main" id="{6D088805-2C37-4793-8549-524A00C0C877}"/>
              </a:ext>
            </a:extLst>
          </p:cNvPr>
          <p:cNvSpPr/>
          <p:nvPr/>
        </p:nvSpPr>
        <p:spPr bwMode="auto">
          <a:xfrm rot="16200000">
            <a:off x="3932812" y="3279465"/>
            <a:ext cx="774970" cy="536643"/>
          </a:xfrm>
          <a:prstGeom prst="mathEqual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8CCFEE-E727-4B47-812E-B7587D7215FA}"/>
              </a:ext>
            </a:extLst>
          </p:cNvPr>
          <p:cNvSpPr/>
          <p:nvPr/>
        </p:nvSpPr>
        <p:spPr>
          <a:xfrm>
            <a:off x="3439770" y="3236262"/>
            <a:ext cx="664299" cy="6491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源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理解源安全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2880" y="3297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24245E-76E1-444D-94C3-E849B4A59EA1}"/>
              </a:ext>
            </a:extLst>
          </p:cNvPr>
          <p:cNvCxnSpPr/>
          <p:nvPr/>
        </p:nvCxnSpPr>
        <p:spPr bwMode="auto">
          <a:xfrm>
            <a:off x="7692795" y="2073887"/>
            <a:ext cx="0" cy="274299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4DFBD8-9644-4369-819E-BD62B1A73E9D}"/>
              </a:ext>
            </a:extLst>
          </p:cNvPr>
          <p:cNvCxnSpPr/>
          <p:nvPr/>
        </p:nvCxnSpPr>
        <p:spPr bwMode="auto">
          <a:xfrm>
            <a:off x="4587781" y="2073886"/>
            <a:ext cx="0" cy="274299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0D535F3-0D71-48AC-B84F-D13BB3B9BE3F}"/>
              </a:ext>
            </a:extLst>
          </p:cNvPr>
          <p:cNvSpPr txBox="1"/>
          <p:nvPr/>
        </p:nvSpPr>
        <p:spPr>
          <a:xfrm>
            <a:off x="4162323" y="506011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源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发送方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53277B-8B72-4D2B-ABE4-8785FE684BD3}"/>
              </a:ext>
            </a:extLst>
          </p:cNvPr>
          <p:cNvSpPr txBox="1"/>
          <p:nvPr/>
        </p:nvSpPr>
        <p:spPr>
          <a:xfrm>
            <a:off x="7241389" y="5060113"/>
            <a:ext cx="902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源</a:t>
            </a:r>
            <a:r>
              <a:rPr lang="en-US" altLang="zh-CN" dirty="0"/>
              <a:t>B </a:t>
            </a:r>
          </a:p>
          <a:p>
            <a:r>
              <a:rPr lang="zh-CN" altLang="en-US" dirty="0"/>
              <a:t>接收方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401EAC-B43A-4FAC-AEFD-0E97F4A8A655}"/>
              </a:ext>
            </a:extLst>
          </p:cNvPr>
          <p:cNvCxnSpPr>
            <a:cxnSpLocks/>
          </p:cNvCxnSpPr>
          <p:nvPr/>
        </p:nvCxnSpPr>
        <p:spPr bwMode="auto">
          <a:xfrm>
            <a:off x="4980378" y="2501152"/>
            <a:ext cx="2547158" cy="0"/>
          </a:xfrm>
          <a:prstGeom prst="straightConnector1">
            <a:avLst/>
          </a:prstGeom>
          <a:ln>
            <a:solidFill>
              <a:srgbClr val="92D050"/>
            </a:solidFill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668B395-8D51-44F2-9631-FEAF7F7C7C1C}"/>
              </a:ext>
            </a:extLst>
          </p:cNvPr>
          <p:cNvCxnSpPr/>
          <p:nvPr/>
        </p:nvCxnSpPr>
        <p:spPr bwMode="auto">
          <a:xfrm>
            <a:off x="1565112" y="2073886"/>
            <a:ext cx="0" cy="274299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C65FA26-965D-428A-B96B-E618F42EB911}"/>
              </a:ext>
            </a:extLst>
          </p:cNvPr>
          <p:cNvSpPr txBox="1"/>
          <p:nvPr/>
        </p:nvSpPr>
        <p:spPr>
          <a:xfrm>
            <a:off x="1069462" y="508524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源</a:t>
            </a:r>
            <a:r>
              <a:rPr lang="en-US" altLang="zh-CN" dirty="0"/>
              <a:t>C </a:t>
            </a:r>
          </a:p>
          <a:p>
            <a:r>
              <a:rPr lang="zh-CN" altLang="en-US" dirty="0"/>
              <a:t>接收方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D0D5EB-B04A-4830-B356-684FB085E40A}"/>
              </a:ext>
            </a:extLst>
          </p:cNvPr>
          <p:cNvSpPr txBox="1"/>
          <p:nvPr/>
        </p:nvSpPr>
        <p:spPr>
          <a:xfrm>
            <a:off x="5171982" y="210285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指定接收源：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922C81D-5D8D-4B78-A604-8F248FF4B6DE}"/>
              </a:ext>
            </a:extLst>
          </p:cNvPr>
          <p:cNvCxnSpPr>
            <a:cxnSpLocks/>
          </p:cNvCxnSpPr>
          <p:nvPr/>
        </p:nvCxnSpPr>
        <p:spPr bwMode="auto">
          <a:xfrm flipH="1">
            <a:off x="4980378" y="3883031"/>
            <a:ext cx="2449768" cy="0"/>
          </a:xfrm>
          <a:prstGeom prst="straightConnector1">
            <a:avLst/>
          </a:prstGeom>
          <a:ln>
            <a:solidFill>
              <a:srgbClr val="92D050"/>
            </a:solidFill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EB2DA35-DD09-4EEB-AC9C-FC81AA458F1F}"/>
              </a:ext>
            </a:extLst>
          </p:cNvPr>
          <p:cNvSpPr txBox="1"/>
          <p:nvPr/>
        </p:nvSpPr>
        <p:spPr>
          <a:xfrm>
            <a:off x="5194914" y="351369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核查发送方源：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205EFD-F7EE-46DD-BE5D-26F894D37CB9}"/>
              </a:ext>
            </a:extLst>
          </p:cNvPr>
          <p:cNvCxnSpPr>
            <a:cxnSpLocks/>
          </p:cNvCxnSpPr>
          <p:nvPr/>
        </p:nvCxnSpPr>
        <p:spPr bwMode="auto">
          <a:xfrm>
            <a:off x="1975006" y="3908420"/>
            <a:ext cx="22957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F184D5-5FA1-458F-AF73-429F01F350DD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1323" y="2518908"/>
            <a:ext cx="2315277" cy="0"/>
          </a:xfrm>
          <a:prstGeom prst="straightConnector1">
            <a:avLst/>
          </a:prstGeom>
          <a:ln>
            <a:solidFill>
              <a:srgbClr val="92D050"/>
            </a:solidFill>
            <a:headEnd type="none" w="sm" len="sm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663206F-EDEF-4FA3-AE3B-15853996D171}"/>
              </a:ext>
            </a:extLst>
          </p:cNvPr>
          <p:cNvSpPr txBox="1"/>
          <p:nvPr/>
        </p:nvSpPr>
        <p:spPr>
          <a:xfrm>
            <a:off x="2374823" y="213982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指定接收源：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EC41D94-2F90-4CC0-B52F-29AF3FABD5C7}"/>
              </a:ext>
            </a:extLst>
          </p:cNvPr>
          <p:cNvSpPr txBox="1"/>
          <p:nvPr/>
        </p:nvSpPr>
        <p:spPr>
          <a:xfrm>
            <a:off x="2072902" y="359464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浏览器发现源不符</a:t>
            </a:r>
            <a:endParaRPr lang="en-US" altLang="zh-CN" dirty="0"/>
          </a:p>
          <a:p>
            <a:r>
              <a:rPr lang="zh-CN" altLang="en-US" dirty="0"/>
              <a:t>不予通信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9D60C16-67BA-487D-98D4-4930E9948563}"/>
              </a:ext>
            </a:extLst>
          </p:cNvPr>
          <p:cNvSpPr/>
          <p:nvPr/>
        </p:nvSpPr>
        <p:spPr bwMode="auto">
          <a:xfrm>
            <a:off x="5859987" y="5033270"/>
            <a:ext cx="787940" cy="6463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成功通信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41CE4F5-2C76-4DA4-A526-6607A97A8BEA}"/>
              </a:ext>
            </a:extLst>
          </p:cNvPr>
          <p:cNvSpPr/>
          <p:nvPr/>
        </p:nvSpPr>
        <p:spPr bwMode="auto">
          <a:xfrm>
            <a:off x="2518275" y="5033269"/>
            <a:ext cx="1050586" cy="6463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不成功通信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BCED603-547C-4B15-A14A-FB8BF1DDE6E6}"/>
              </a:ext>
            </a:extLst>
          </p:cNvPr>
          <p:cNvSpPr txBox="1"/>
          <p:nvPr/>
        </p:nvSpPr>
        <p:spPr>
          <a:xfrm>
            <a:off x="2698175" y="1525050"/>
            <a:ext cx="3555782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postMessage</a:t>
            </a:r>
            <a:r>
              <a:rPr lang="zh-CN" altLang="en-US" sz="2400" dirty="0"/>
              <a:t>的安全规则</a:t>
            </a:r>
          </a:p>
        </p:txBody>
      </p:sp>
    </p:spTree>
    <p:extLst>
      <p:ext uri="{BB962C8B-B14F-4D97-AF65-F5344CB8AC3E}">
        <p14:creationId xmlns:p14="http://schemas.microsoft.com/office/powerpoint/2010/main" val="8270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  <p:bldP spid="22" grpId="0"/>
      <p:bldP spid="27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跨文档消息通信的浏览器支持情况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A639F2F1-9D29-4225-9607-8E4617A6AD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5015" y="3023657"/>
          <a:ext cx="651499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887">
                  <a:extLst>
                    <a:ext uri="{9D8B030D-6E8A-4147-A177-3AD203B41FA5}">
                      <a16:colId xmlns:a16="http://schemas.microsoft.com/office/drawing/2014/main" val="3641179358"/>
                    </a:ext>
                  </a:extLst>
                </a:gridCol>
                <a:gridCol w="4307111">
                  <a:extLst>
                    <a:ext uri="{9D8B030D-6E8A-4147-A177-3AD203B41FA5}">
                      <a16:colId xmlns:a16="http://schemas.microsoft.com/office/drawing/2014/main" val="138279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浏览器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对跨文档消息机制的支持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0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Chrome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2.0</a:t>
                      </a:r>
                      <a:r>
                        <a:rPr lang="zh-CN" altLang="en-US" sz="2400" dirty="0"/>
                        <a:t>及以后的版本支持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5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Firefox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3.0</a:t>
                      </a:r>
                      <a:r>
                        <a:rPr lang="zh-CN" altLang="en-US" sz="2400" dirty="0"/>
                        <a:t>及以后的版本支持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78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Internet Explore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8.0</a:t>
                      </a:r>
                      <a:r>
                        <a:rPr lang="zh-CN" altLang="en-US" sz="2400" dirty="0"/>
                        <a:t>及以后的版本支持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3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Opera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9.6</a:t>
                      </a:r>
                      <a:r>
                        <a:rPr lang="zh-CN" altLang="en-US" sz="2400" dirty="0"/>
                        <a:t>及以后的版本支持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97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Safari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4.0</a:t>
                      </a:r>
                      <a:r>
                        <a:rPr lang="zh-CN" altLang="en-US" sz="2400" dirty="0"/>
                        <a:t>及以后的版本支持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95462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EB4BE67-F53F-4B4E-944E-ABD23712F2DE}"/>
              </a:ext>
            </a:extLst>
          </p:cNvPr>
          <p:cNvSpPr txBox="1"/>
          <p:nvPr/>
        </p:nvSpPr>
        <p:spPr>
          <a:xfrm>
            <a:off x="1035935" y="2204688"/>
            <a:ext cx="6853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表 </a:t>
            </a:r>
            <a:r>
              <a:rPr lang="en-US" altLang="zh-CN" sz="2400" dirty="0"/>
              <a:t>PC</a:t>
            </a:r>
            <a:r>
              <a:rPr lang="zh-CN" altLang="en-US" sz="2400" dirty="0"/>
              <a:t>端主流浏览器对跨文档消息机制的支持情况</a:t>
            </a:r>
          </a:p>
        </p:txBody>
      </p:sp>
    </p:spTree>
    <p:extLst>
      <p:ext uri="{BB962C8B-B14F-4D97-AF65-F5344CB8AC3E}">
        <p14:creationId xmlns:p14="http://schemas.microsoft.com/office/powerpoint/2010/main" val="92748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跨文档消息通信的浏览器支持情况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A639F2F1-9D29-4225-9607-8E4617A6A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661390"/>
              </p:ext>
            </p:extLst>
          </p:nvPr>
        </p:nvGraphicFramePr>
        <p:xfrm>
          <a:off x="314460" y="2315101"/>
          <a:ext cx="852143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853">
                  <a:extLst>
                    <a:ext uri="{9D8B030D-6E8A-4147-A177-3AD203B41FA5}">
                      <a16:colId xmlns:a16="http://schemas.microsoft.com/office/drawing/2014/main" val="3641179358"/>
                    </a:ext>
                  </a:extLst>
                </a:gridCol>
                <a:gridCol w="5633577">
                  <a:extLst>
                    <a:ext uri="{9D8B030D-6E8A-4147-A177-3AD203B41FA5}">
                      <a16:colId xmlns:a16="http://schemas.microsoft.com/office/drawing/2014/main" val="138279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浏览器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对跨文档消息机制的支持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0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Chrome for Android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75</a:t>
                      </a:r>
                      <a:r>
                        <a:rPr lang="zh-CN" altLang="en-US" sz="2400" dirty="0"/>
                        <a:t>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5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Firefox for Android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67</a:t>
                      </a:r>
                      <a:r>
                        <a:rPr lang="zh-CN" altLang="en-US" sz="2400" dirty="0"/>
                        <a:t>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78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Android</a:t>
                      </a:r>
                    </a:p>
                    <a:p>
                      <a:pPr algn="ctr"/>
                      <a:r>
                        <a:rPr lang="en-US" altLang="zh-CN" sz="2400" dirty="0"/>
                        <a:t>Browser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4.2</a:t>
                      </a:r>
                      <a:r>
                        <a:rPr lang="zh-CN" altLang="en-US" sz="2400" dirty="0"/>
                        <a:t>及以后的版本支持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3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Opera Mini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all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97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iOS Safari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9.3</a:t>
                      </a:r>
                      <a:r>
                        <a:rPr lang="zh-CN" altLang="en-US" sz="2400" dirty="0"/>
                        <a:t>及以后的版本支持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95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QQ Browser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1.2</a:t>
                      </a:r>
                      <a:r>
                        <a:rPr lang="zh-CN" altLang="en-US" sz="2400" dirty="0"/>
                        <a:t>及以后的版本支持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47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UC Browser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12.12</a:t>
                      </a:r>
                      <a:r>
                        <a:rPr lang="zh-CN" altLang="en-US" sz="2400" dirty="0"/>
                        <a:t>及以后的版本支持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77645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EB4BE67-F53F-4B4E-944E-ABD23712F2DE}"/>
              </a:ext>
            </a:extLst>
          </p:cNvPr>
          <p:cNvSpPr txBox="1"/>
          <p:nvPr/>
        </p:nvSpPr>
        <p:spPr>
          <a:xfrm>
            <a:off x="942159" y="1686868"/>
            <a:ext cx="704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表 移动端主流浏览器对跨文档消息机制的支持情况</a:t>
            </a:r>
          </a:p>
        </p:txBody>
      </p:sp>
    </p:spTree>
    <p:extLst>
      <p:ext uri="{BB962C8B-B14F-4D97-AF65-F5344CB8AC3E}">
        <p14:creationId xmlns:p14="http://schemas.microsoft.com/office/powerpoint/2010/main" val="286637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跨文档消息通信的浏览器支持情况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B4BE67-F53F-4B4E-944E-ABD23712F2DE}"/>
              </a:ext>
            </a:extLst>
          </p:cNvPr>
          <p:cNvSpPr txBox="1"/>
          <p:nvPr/>
        </p:nvSpPr>
        <p:spPr>
          <a:xfrm>
            <a:off x="942159" y="1686868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利用代码检测浏览器是否支持跨文档消息机制：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216C51-73AF-439A-87E9-768684E2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296063"/>
            <a:ext cx="8238095" cy="4304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DB4109-9241-4B59-8248-5E86FB32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56" y="2476407"/>
            <a:ext cx="5447619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2296210"/>
            <a:ext cx="8001000" cy="4005002"/>
          </a:xfrm>
        </p:spPr>
        <p:txBody>
          <a:bodyPr/>
          <a:lstStyle/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err="1">
                <a:ea typeface="+mn-ea"/>
              </a:rPr>
              <a:t>windows.postMessage</a:t>
            </a:r>
            <a:r>
              <a:rPr lang="en-US" altLang="zh-CN" sz="2400" b="0" dirty="0">
                <a:ea typeface="+mn-ea"/>
              </a:rPr>
              <a:t>(</a:t>
            </a:r>
            <a:r>
              <a:rPr lang="en-US" altLang="zh-CN" sz="2400" b="0" dirty="0" err="1">
                <a:ea typeface="+mn-ea"/>
              </a:rPr>
              <a:t>data,url</a:t>
            </a:r>
            <a:r>
              <a:rPr lang="en-US" altLang="zh-CN" sz="2400" b="0" dirty="0">
                <a:ea typeface="+mn-ea"/>
              </a:rPr>
              <a:t>)</a:t>
            </a: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参数说明如下：</a:t>
            </a: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 </a:t>
            </a:r>
            <a:r>
              <a:rPr lang="en-US" altLang="zh-CN" sz="2400" b="0" dirty="0">
                <a:ea typeface="+mn-ea"/>
              </a:rPr>
              <a:t>data</a:t>
            </a:r>
            <a:r>
              <a:rPr lang="zh-CN" altLang="en-US" sz="2400" b="0" dirty="0">
                <a:latin typeface="+mn-ea"/>
                <a:ea typeface="+mn-ea"/>
              </a:rPr>
              <a:t>，发送消息中包含的</a:t>
            </a:r>
            <a:r>
              <a:rPr lang="zh-CN" altLang="en-US" sz="2400" dirty="0">
                <a:latin typeface="+mn-ea"/>
                <a:ea typeface="+mn-ea"/>
              </a:rPr>
              <a:t>数据</a:t>
            </a:r>
            <a:r>
              <a:rPr lang="zh-CN" altLang="en-US" sz="2400" b="0" dirty="0">
                <a:latin typeface="+mn-ea"/>
                <a:ea typeface="+mn-ea"/>
              </a:rPr>
              <a:t>，通常是一个字符串。</a:t>
            </a: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 </a:t>
            </a:r>
            <a:r>
              <a:rPr lang="en-US" altLang="zh-CN" sz="2400" b="0" dirty="0" err="1">
                <a:ea typeface="+mn-ea"/>
              </a:rPr>
              <a:t>url</a:t>
            </a:r>
            <a:r>
              <a:rPr lang="zh-CN" altLang="en-US" sz="2400" b="0" dirty="0">
                <a:latin typeface="+mn-ea"/>
                <a:ea typeface="+mn-ea"/>
              </a:rPr>
              <a:t>，指定允许通信的</a:t>
            </a:r>
            <a:r>
              <a:rPr lang="zh-CN" altLang="en-US" sz="2400" dirty="0">
                <a:latin typeface="+mn-ea"/>
                <a:ea typeface="+mn-ea"/>
              </a:rPr>
              <a:t>域名</a:t>
            </a:r>
            <a:r>
              <a:rPr lang="zh-CN" altLang="en-US" sz="2400" b="0" dirty="0">
                <a:latin typeface="+mn-ea"/>
                <a:ea typeface="+mn-ea"/>
              </a:rPr>
              <a:t>。注意，不是接受消息的目标域名。使用该参数的主要作用是出于安全的考虑，接受消息的窗口可以根据次参数判断消息是否来自可信任的来源，以避免恶意攻击。如果不对访问的域进行判断，则可以使用‘</a:t>
            </a:r>
            <a:r>
              <a:rPr lang="zh-CN" altLang="en-US" sz="2400" dirty="0">
                <a:latin typeface="+mn-ea"/>
                <a:ea typeface="+mn-ea"/>
              </a:rPr>
              <a:t>*</a:t>
            </a:r>
            <a:r>
              <a:rPr lang="zh-CN" altLang="en-US" sz="2400" b="0" dirty="0">
                <a:latin typeface="+mn-ea"/>
                <a:ea typeface="+mn-ea"/>
              </a:rPr>
              <a:t>’。</a:t>
            </a:r>
          </a:p>
          <a:p>
            <a:pPr marL="0" indent="720000">
              <a:lnSpc>
                <a:spcPts val="3300"/>
              </a:lnSpc>
              <a:buNone/>
            </a:pPr>
            <a:endParaRPr lang="zh-CN" altLang="en-US" sz="2400" b="0" dirty="0"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515" y="1847313"/>
            <a:ext cx="8001000" cy="1452242"/>
          </a:xfrm>
        </p:spPr>
        <p:txBody>
          <a:bodyPr/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>
                <a:solidFill>
                  <a:srgbClr val="FF0000"/>
                </a:solidFill>
                <a:ea typeface="+mn-ea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ea typeface="+mn-ea"/>
              </a:rPr>
              <a:t>、浏览器支持情况检测</a:t>
            </a:r>
            <a:endParaRPr lang="en-US" altLang="zh-CN" sz="2400" b="0" dirty="0">
              <a:solidFill>
                <a:srgbClr val="FF0000"/>
              </a:solidFill>
              <a:ea typeface="+mn-ea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dirty="0">
                <a:ea typeface="+mn-ea"/>
              </a:rPr>
              <a:t>创建应用程序并在调用</a:t>
            </a:r>
            <a:r>
              <a:rPr lang="en-US" altLang="zh-CN" sz="2400" b="0" dirty="0" err="1">
                <a:ea typeface="+mn-ea"/>
              </a:rPr>
              <a:t>postMessage</a:t>
            </a:r>
            <a:r>
              <a:rPr lang="zh-CN" altLang="en-US" sz="2400" b="0" dirty="0">
                <a:ea typeface="+mn-ea"/>
              </a:rPr>
              <a:t>前，首先需要检测浏览器是否支持它。</a:t>
            </a:r>
            <a:endParaRPr lang="zh-CN" altLang="en-US" sz="2400" b="0" dirty="0"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677976-E55D-4207-B005-4D46966F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6" y="3312304"/>
            <a:ext cx="7790476" cy="14000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F5176D3-2B7A-48A3-9CFD-105AECFF62C5}"/>
              </a:ext>
            </a:extLst>
          </p:cNvPr>
          <p:cNvSpPr txBox="1">
            <a:spLocks/>
          </p:cNvSpPr>
          <p:nvPr/>
        </p:nvSpPr>
        <p:spPr>
          <a:xfrm>
            <a:off x="524362" y="5033642"/>
            <a:ext cx="8001000" cy="1452242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b="0" kern="0" dirty="0">
                <a:solidFill>
                  <a:srgbClr val="FF0000"/>
                </a:solidFill>
                <a:ea typeface="+mn-ea"/>
              </a:rPr>
              <a:t>2</a:t>
            </a:r>
            <a:r>
              <a:rPr lang="zh-CN" altLang="en-US" sz="2400" b="0" kern="0" dirty="0">
                <a:solidFill>
                  <a:srgbClr val="FF0000"/>
                </a:solidFill>
                <a:ea typeface="+mn-ea"/>
              </a:rPr>
              <a:t>、发送消息</a:t>
            </a:r>
            <a:endParaRPr lang="en-US" altLang="zh-CN" sz="2400" b="0" kern="0" dirty="0">
              <a:solidFill>
                <a:srgbClr val="FF0000"/>
              </a:solidFill>
              <a:ea typeface="+mn-ea"/>
            </a:endParaRPr>
          </a:p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通过调用目标页面</a:t>
            </a:r>
            <a:r>
              <a:rPr lang="en-US" altLang="zh-CN" sz="2400" b="0" kern="0" dirty="0">
                <a:ea typeface="+mn-ea"/>
              </a:rPr>
              <a:t>window</a:t>
            </a:r>
            <a:r>
              <a:rPr lang="zh-CN" altLang="en-US" sz="2400" b="0" kern="0" dirty="0">
                <a:latin typeface="+mn-ea"/>
                <a:ea typeface="+mn-ea"/>
              </a:rPr>
              <a:t>对象中的</a:t>
            </a:r>
            <a:r>
              <a:rPr lang="en-US" altLang="zh-CN" sz="2400" b="0" kern="0" dirty="0" err="1">
                <a:ea typeface="+mn-ea"/>
              </a:rPr>
              <a:t>postMessage</a:t>
            </a:r>
            <a:r>
              <a:rPr lang="en-US" altLang="zh-CN" sz="2400" b="0" kern="0" dirty="0">
                <a:ea typeface="+mn-ea"/>
              </a:rPr>
              <a:t>()</a:t>
            </a:r>
            <a:r>
              <a:rPr lang="zh-CN" altLang="en-US" sz="2400" b="0" kern="0" dirty="0">
                <a:latin typeface="+mn-ea"/>
                <a:ea typeface="+mn-ea"/>
              </a:rPr>
              <a:t>函数可发送消息：</a:t>
            </a:r>
          </a:p>
        </p:txBody>
      </p:sp>
    </p:spTree>
    <p:extLst>
      <p:ext uri="{BB962C8B-B14F-4D97-AF65-F5344CB8AC3E}">
        <p14:creationId xmlns:p14="http://schemas.microsoft.com/office/powerpoint/2010/main" val="335958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F5176D3-2B7A-48A3-9CFD-105AECFF62C5}"/>
              </a:ext>
            </a:extLst>
          </p:cNvPr>
          <p:cNvSpPr txBox="1">
            <a:spLocks/>
          </p:cNvSpPr>
          <p:nvPr/>
        </p:nvSpPr>
        <p:spPr>
          <a:xfrm>
            <a:off x="574675" y="3581400"/>
            <a:ext cx="8001000" cy="119853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同样，要发送消息给</a:t>
            </a:r>
            <a:r>
              <a:rPr lang="en-US" altLang="zh-CN" sz="2400" b="0" kern="0" dirty="0">
                <a:ea typeface="+mn-ea"/>
              </a:rPr>
              <a:t>iframe</a:t>
            </a:r>
            <a:r>
              <a:rPr lang="en-US" altLang="zh-CN" sz="2400" b="0" kern="0" dirty="0">
                <a:latin typeface="+mn-ea"/>
                <a:ea typeface="+mn-ea"/>
              </a:rPr>
              <a:t>,</a:t>
            </a:r>
            <a:r>
              <a:rPr lang="zh-CN" altLang="en-US" sz="2400" b="0" kern="0" dirty="0">
                <a:latin typeface="+mn-ea"/>
                <a:ea typeface="+mn-ea"/>
              </a:rPr>
              <a:t>可以在相应的</a:t>
            </a:r>
            <a:r>
              <a:rPr lang="en-US" altLang="zh-CN" sz="2400" b="0" kern="0" dirty="0">
                <a:ea typeface="+mn-ea"/>
              </a:rPr>
              <a:t>iframe</a:t>
            </a:r>
            <a:r>
              <a:rPr lang="zh-CN" altLang="en-US" sz="2400" b="0" kern="0" dirty="0">
                <a:latin typeface="+mn-ea"/>
                <a:ea typeface="+mn-ea"/>
              </a:rPr>
              <a:t>的</a:t>
            </a:r>
            <a:r>
              <a:rPr lang="en-US" altLang="zh-CN" sz="2400" b="0" kern="0" dirty="0" err="1">
                <a:ea typeface="+mn-ea"/>
              </a:rPr>
              <a:t>contentWindow</a:t>
            </a:r>
            <a:r>
              <a:rPr lang="zh-CN" altLang="en-US" sz="2400" b="0" kern="0" dirty="0">
                <a:latin typeface="+mn-ea"/>
                <a:ea typeface="+mn-ea"/>
              </a:rPr>
              <a:t>中调用</a:t>
            </a:r>
            <a:r>
              <a:rPr lang="en-US" altLang="zh-CN" sz="2400" b="0" kern="0" dirty="0" err="1">
                <a:ea typeface="+mn-ea"/>
              </a:rPr>
              <a:t>postMessage</a:t>
            </a:r>
            <a:r>
              <a:rPr lang="en-US" altLang="zh-CN" sz="2400" b="0" kern="0" dirty="0">
                <a:latin typeface="+mn-ea"/>
                <a:ea typeface="+mn-ea"/>
              </a:rPr>
              <a:t>,</a:t>
            </a:r>
            <a:r>
              <a:rPr lang="zh-CN" altLang="en-US" sz="2400" b="0" kern="0" dirty="0">
                <a:latin typeface="+mn-ea"/>
                <a:ea typeface="+mn-ea"/>
              </a:rPr>
              <a:t>代码如下</a:t>
            </a:r>
            <a:r>
              <a:rPr lang="en-US" altLang="zh-CN" sz="2400" b="0" kern="0" dirty="0">
                <a:latin typeface="+mn-ea"/>
                <a:ea typeface="+mn-ea"/>
              </a:rPr>
              <a:t>:</a:t>
            </a:r>
            <a:endParaRPr lang="zh-CN" altLang="en-US" sz="2400" b="0" kern="0" dirty="0">
              <a:latin typeface="+mn-ea"/>
              <a:ea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78760B9-464A-48AA-A7D3-250141CF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8" y="2332293"/>
            <a:ext cx="8733333" cy="838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1603D2-90CF-4360-BBBA-3A7CA57BC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8568"/>
            <a:ext cx="9144000" cy="9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107BD14-568E-4F83-B3C0-05B192EA1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684213"/>
            <a:ext cx="8001000" cy="1216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内容安排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0306350-F9D0-4A89-9746-63D201345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773238"/>
            <a:ext cx="5380038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600" dirty="0"/>
              <a:t>6.1 </a:t>
            </a:r>
            <a:r>
              <a:rPr lang="zh-CN" altLang="en-US" sz="2600" dirty="0"/>
              <a:t>跨文档消息通信</a:t>
            </a:r>
          </a:p>
          <a:p>
            <a:pPr eaLnBrk="1" hangingPunct="1"/>
            <a:r>
              <a:rPr lang="en-US" altLang="zh-CN" sz="2600" dirty="0"/>
              <a:t>6.2 </a:t>
            </a:r>
            <a:r>
              <a:rPr lang="en-US" altLang="zh-CN" sz="2600" dirty="0" err="1"/>
              <a:t>XMLHTTPRequest</a:t>
            </a:r>
            <a:r>
              <a:rPr lang="en-US" altLang="zh-CN" sz="2600" dirty="0"/>
              <a:t> Level 2</a:t>
            </a:r>
            <a:endParaRPr lang="zh-CN" altLang="en-US" sz="2600" dirty="0"/>
          </a:p>
          <a:p>
            <a:pPr eaLnBrk="1" hangingPunct="1"/>
            <a:r>
              <a:rPr lang="en-US" altLang="zh-CN" sz="2600" dirty="0"/>
              <a:t>6.3 </a:t>
            </a:r>
            <a:r>
              <a:rPr lang="zh-CN" altLang="en-US" sz="2600" dirty="0"/>
              <a:t>使用</a:t>
            </a:r>
            <a:r>
              <a:rPr lang="en-US" altLang="zh-CN" sz="2600" dirty="0" err="1"/>
              <a:t>XMLHTTPRequest</a:t>
            </a:r>
            <a:r>
              <a:rPr lang="en-US" altLang="zh-CN" sz="2600" dirty="0"/>
              <a:t> API</a:t>
            </a:r>
          </a:p>
          <a:p>
            <a:pPr eaLnBrk="1" hangingPunct="1"/>
            <a:r>
              <a:rPr lang="en-US" altLang="zh-CN" sz="2600" dirty="0"/>
              <a:t>6.4 </a:t>
            </a:r>
            <a:r>
              <a:rPr lang="zh-CN" altLang="en-US" sz="2600" dirty="0"/>
              <a:t>创建</a:t>
            </a:r>
            <a:r>
              <a:rPr lang="en-US" altLang="zh-CN" sz="2600" dirty="0" err="1"/>
              <a:t>XMLHttpRequest</a:t>
            </a:r>
            <a:r>
              <a:rPr lang="zh-CN" altLang="en-US" sz="2600" dirty="0"/>
              <a:t>应用</a:t>
            </a:r>
            <a:endParaRPr lang="en-US" altLang="zh-CN" sz="2600" dirty="0"/>
          </a:p>
          <a:p>
            <a:pPr eaLnBrk="1" hangingPunct="1"/>
            <a:r>
              <a:rPr lang="en-US" altLang="zh-CN" sz="2600" dirty="0"/>
              <a:t>6.5 </a:t>
            </a:r>
            <a:r>
              <a:rPr lang="zh-CN" altLang="en-US" sz="2600" dirty="0"/>
              <a:t>进阶功能</a:t>
            </a:r>
          </a:p>
          <a:p>
            <a:pPr eaLnBrk="1" hangingPunct="1"/>
            <a:r>
              <a:rPr lang="en-US" altLang="zh-CN" sz="2600" dirty="0"/>
              <a:t>6.6 </a:t>
            </a:r>
            <a:r>
              <a:rPr lang="zh-CN" altLang="en-US" sz="2600" dirty="0"/>
              <a:t>课后思考</a:t>
            </a:r>
            <a:endParaRPr lang="en-US" altLang="zh-CN" sz="2600" dirty="0"/>
          </a:p>
          <a:p>
            <a:pPr eaLnBrk="1" hangingPunct="1"/>
            <a:r>
              <a:rPr lang="en-US" altLang="zh-CN" sz="2600" dirty="0"/>
              <a:t>6.7 </a:t>
            </a:r>
            <a:r>
              <a:rPr lang="zh-CN" altLang="en-US" sz="2600" dirty="0"/>
              <a:t>小结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F4801-5981-4B1F-A156-8252AF1CE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19462" name="灯片编号占位符 3">
            <a:extLst>
              <a:ext uri="{FF2B5EF4-FFF2-40B4-BE49-F238E27FC236}">
                <a16:creationId xmlns:a16="http://schemas.microsoft.com/office/drawing/2014/main" id="{58208E41-D981-4DC6-820A-C55E440EC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D2020-EDC8-4F87-9D28-B4ED1E7F13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64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325" y="1824358"/>
            <a:ext cx="8001000" cy="1452242"/>
          </a:xfrm>
        </p:spPr>
        <p:txBody>
          <a:bodyPr/>
          <a:lstStyle/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>
                <a:solidFill>
                  <a:srgbClr val="FF0000"/>
                </a:solidFill>
                <a:ea typeface="+mn-ea"/>
              </a:rPr>
              <a:t>3</a:t>
            </a:r>
            <a:r>
              <a:rPr lang="zh-CN" altLang="en-US" sz="2400" b="0" dirty="0">
                <a:solidFill>
                  <a:srgbClr val="FF0000"/>
                </a:solidFill>
                <a:ea typeface="+mn-ea"/>
              </a:rPr>
              <a:t>、监听消息事件</a:t>
            </a:r>
            <a:endParaRPr lang="en-US" altLang="zh-CN" sz="2400" b="0" dirty="0">
              <a:solidFill>
                <a:srgbClr val="FF0000"/>
              </a:solidFill>
              <a:ea typeface="+mn-ea"/>
            </a:endParaRPr>
          </a:p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ea typeface="+mn-ea"/>
              </a:rPr>
              <a:t>脚本可以通过监听</a:t>
            </a:r>
            <a:r>
              <a:rPr lang="en-US" altLang="zh-CN" sz="2400" b="0" dirty="0">
                <a:ea typeface="+mn-ea"/>
              </a:rPr>
              <a:t>window</a:t>
            </a:r>
            <a:r>
              <a:rPr lang="zh-CN" altLang="en-US" sz="2400" b="0" dirty="0">
                <a:ea typeface="+mn-ea"/>
              </a:rPr>
              <a:t>对象中的事件来接收信息，在事件监听函数中，接收方可以决定接收或者忽略消息。</a:t>
            </a:r>
            <a:endParaRPr lang="en-US" altLang="zh-CN" sz="2400" b="0" dirty="0">
              <a:ea typeface="+mn-ea"/>
            </a:endParaRPr>
          </a:p>
          <a:p>
            <a:pPr marL="0" indent="720000">
              <a:lnSpc>
                <a:spcPts val="3300"/>
              </a:lnSpc>
              <a:buNone/>
            </a:pPr>
            <a:endParaRPr lang="zh-CN" altLang="en-US" sz="2400" b="0" dirty="0"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F355C9-8ED4-4916-A94D-41D2223A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99" y="3218177"/>
            <a:ext cx="6876202" cy="33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4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FCE0D2-90DB-4C9D-98E4-020EBADC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8" y="2038785"/>
            <a:ext cx="7474453" cy="261192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0955C2-2CAE-43F3-9629-739CFBC77088}"/>
              </a:ext>
            </a:extLst>
          </p:cNvPr>
          <p:cNvSpPr txBox="1">
            <a:spLocks/>
          </p:cNvSpPr>
          <p:nvPr/>
        </p:nvSpPr>
        <p:spPr>
          <a:xfrm>
            <a:off x="568325" y="4926492"/>
            <a:ext cx="8001000" cy="1362644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上述代码通过创建一个</a:t>
            </a:r>
            <a:r>
              <a:rPr lang="zh-CN" altLang="en-US" sz="2400" b="0" kern="0" dirty="0">
                <a:latin typeface="+mn-ea"/>
              </a:rPr>
              <a:t>白名单</a:t>
            </a:r>
            <a:r>
              <a:rPr lang="zh-CN" altLang="en-US" sz="2400" b="0" kern="0" dirty="0">
                <a:latin typeface="+mn-ea"/>
                <a:ea typeface="+mn-ea"/>
              </a:rPr>
              <a:t>数组来鉴定源实现监听消息事件，如果能检测到与白名单里的源一致，则予以通信，否则将提示无法通信。</a:t>
            </a:r>
          </a:p>
        </p:txBody>
      </p:sp>
    </p:spTree>
    <p:extLst>
      <p:ext uri="{BB962C8B-B14F-4D97-AF65-F5344CB8AC3E}">
        <p14:creationId xmlns:p14="http://schemas.microsoft.com/office/powerpoint/2010/main" val="3098502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700671"/>
            <a:ext cx="8001000" cy="1132790"/>
          </a:xfrm>
        </p:spPr>
        <p:txBody>
          <a:bodyPr/>
          <a:lstStyle/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ea typeface="+mn-ea"/>
              </a:rPr>
              <a:t>利用跨文档消息通信来实现门户页面和聊天部件之间的交互。最终效果如图所示：</a:t>
            </a:r>
            <a:endParaRPr lang="zh-CN" altLang="en-US" sz="2400" b="0" dirty="0"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0814F2-49DB-4841-B87A-F4F98B93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60" y="2533657"/>
            <a:ext cx="5915880" cy="406716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08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C0E9F3-C7B3-48F2-8787-50400F065669}"/>
              </a:ext>
            </a:extLst>
          </p:cNvPr>
          <p:cNvSpPr txBox="1">
            <a:spLocks/>
          </p:cNvSpPr>
          <p:nvPr/>
        </p:nvSpPr>
        <p:spPr>
          <a:xfrm>
            <a:off x="563515" y="4522431"/>
            <a:ext cx="8001000" cy="103390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b="0" kern="0" dirty="0">
                <a:solidFill>
                  <a:srgbClr val="FF0000"/>
                </a:solidFill>
                <a:ea typeface="+mn-ea"/>
              </a:rPr>
              <a:t>1</a:t>
            </a:r>
            <a:r>
              <a:rPr lang="zh-CN" altLang="en-US" sz="2400" b="0" kern="0" dirty="0">
                <a:solidFill>
                  <a:srgbClr val="FF0000"/>
                </a:solidFill>
                <a:ea typeface="+mn-ea"/>
              </a:rPr>
              <a:t>、创建门户页面</a:t>
            </a:r>
            <a:endParaRPr lang="en-US" altLang="zh-CN" sz="2400" b="0" kern="0" dirty="0">
              <a:solidFill>
                <a:srgbClr val="FF0000"/>
              </a:solidFill>
              <a:ea typeface="+mn-ea"/>
            </a:endParaRPr>
          </a:p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ea typeface="+mn-ea"/>
              </a:rPr>
              <a:t>首先，添加来自不同源的</a:t>
            </a:r>
            <a:r>
              <a:rPr lang="en-US" altLang="zh-CN" sz="2400" b="0" kern="0" dirty="0">
                <a:ea typeface="+mn-ea"/>
              </a:rPr>
              <a:t>iframe</a:t>
            </a:r>
            <a:r>
              <a:rPr lang="zh-CN" altLang="en-US" sz="2400" b="0" kern="0" dirty="0">
                <a:ea typeface="+mn-ea"/>
              </a:rPr>
              <a:t>以包含聊天部件：</a:t>
            </a:r>
            <a:endParaRPr lang="zh-CN" altLang="en-US" sz="2400" b="0" kern="0" dirty="0">
              <a:latin typeface="+mn-ea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84E8412-5C4F-47F0-B8CF-0A1B3821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881"/>
            <a:ext cx="9144000" cy="59171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4DC799-DAED-4646-BF23-5BE1AD92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948978"/>
            <a:ext cx="8001000" cy="2402250"/>
          </a:xfrm>
        </p:spPr>
        <p:txBody>
          <a:bodyPr/>
          <a:lstStyle/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ea typeface="+mn-ea"/>
              </a:rPr>
              <a:t>这个示例演示了如何在门户页面中以</a:t>
            </a:r>
            <a:r>
              <a:rPr lang="en-US" altLang="zh-CN" sz="2400" b="0" dirty="0">
                <a:ea typeface="+mn-ea"/>
              </a:rPr>
              <a:t>iframe</a:t>
            </a:r>
            <a:r>
              <a:rPr lang="zh-CN" altLang="en-US" sz="2400" b="0" dirty="0">
                <a:ea typeface="+mn-ea"/>
              </a:rPr>
              <a:t>方式嵌入第三方的部件。</a:t>
            </a:r>
            <a:endParaRPr lang="en-US" altLang="zh-CN" sz="2400" b="0" dirty="0">
              <a:ea typeface="+mn-ea"/>
            </a:endParaRPr>
          </a:p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使用一个来自</a:t>
            </a:r>
            <a:r>
              <a:rPr lang="en-US" altLang="zh-CN" sz="2400" b="0" dirty="0">
                <a:ea typeface="+mn-ea"/>
              </a:rPr>
              <a:t>chat.example.net</a:t>
            </a:r>
            <a:r>
              <a:rPr lang="zh-CN" altLang="en-US" sz="2400" b="0" dirty="0">
                <a:latin typeface="+mn-ea"/>
                <a:ea typeface="+mn-ea"/>
              </a:rPr>
              <a:t>的部件。门户页面和部件通过</a:t>
            </a:r>
            <a:r>
              <a:rPr lang="en-US" altLang="zh-CN" sz="2400" b="0" dirty="0" err="1">
                <a:ea typeface="+mn-ea"/>
              </a:rPr>
              <a:t>postMessage</a:t>
            </a:r>
            <a:r>
              <a:rPr lang="zh-CN" altLang="en-US" sz="2400" b="0" dirty="0">
                <a:latin typeface="+mn-ea"/>
                <a:ea typeface="+mn-ea"/>
              </a:rPr>
              <a:t>来通信。</a:t>
            </a:r>
            <a:r>
              <a:rPr lang="en-US" altLang="zh-CN" sz="2400" b="0" dirty="0">
                <a:ea typeface="+mn-ea"/>
              </a:rPr>
              <a:t>iframe</a:t>
            </a:r>
            <a:r>
              <a:rPr lang="zh-CN" altLang="en-US" sz="2400" b="0" dirty="0">
                <a:latin typeface="+mn-ea"/>
                <a:ea typeface="+mn-ea"/>
              </a:rPr>
              <a:t>中的聊天部件通过父页面</a:t>
            </a:r>
            <a:r>
              <a:rPr lang="zh-CN" altLang="en-US" sz="2400" dirty="0">
                <a:latin typeface="+mn-ea"/>
                <a:ea typeface="+mn-ea"/>
              </a:rPr>
              <a:t>标题内容的闪烁</a:t>
            </a:r>
            <a:r>
              <a:rPr lang="zh-CN" altLang="en-US" sz="2400" b="0" dirty="0">
                <a:latin typeface="+mn-ea"/>
                <a:ea typeface="+mn-ea"/>
              </a:rPr>
              <a:t>来通知用户。</a:t>
            </a:r>
            <a:endParaRPr lang="en-US" altLang="zh-CN" sz="2400" b="0" dirty="0">
              <a:latin typeface="+mn-ea"/>
              <a:ea typeface="+mn-ea"/>
            </a:endParaRPr>
          </a:p>
          <a:p>
            <a:pPr marL="0" indent="457200">
              <a:lnSpc>
                <a:spcPts val="3300"/>
              </a:lnSpc>
              <a:buNone/>
            </a:pPr>
            <a:endParaRPr lang="zh-CN" altLang="en-US" sz="24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92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9AB150-5FC6-4F08-AB77-BA79459F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99" y="3267129"/>
            <a:ext cx="7468752" cy="3311616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FDCEB98-556C-4062-8A15-EA3A46EF2310}"/>
              </a:ext>
            </a:extLst>
          </p:cNvPr>
          <p:cNvSpPr txBox="1">
            <a:spLocks/>
          </p:cNvSpPr>
          <p:nvPr/>
        </p:nvSpPr>
        <p:spPr>
          <a:xfrm>
            <a:off x="568325" y="1863553"/>
            <a:ext cx="8001000" cy="1408311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然后，添加事件监听器</a:t>
            </a:r>
            <a:r>
              <a:rPr lang="en-US" altLang="zh-CN" sz="2400" b="0" kern="0" dirty="0" err="1">
                <a:ea typeface="+mn-ea"/>
              </a:rPr>
              <a:t>messageHandler</a:t>
            </a:r>
            <a:r>
              <a:rPr lang="zh-CN" altLang="en-US" sz="2400" b="0" kern="0" dirty="0">
                <a:latin typeface="+mn-ea"/>
                <a:ea typeface="+mn-ea"/>
              </a:rPr>
              <a:t>监听来自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聊天部件</a:t>
            </a:r>
            <a:r>
              <a:rPr lang="zh-CN" altLang="en-US" sz="2400" b="0" kern="0" dirty="0">
                <a:latin typeface="+mn-ea"/>
                <a:ea typeface="+mn-ea"/>
              </a:rPr>
              <a:t>的消息事件。整个函数是确保信息来于为</a:t>
            </a:r>
            <a:r>
              <a:rPr lang="en-US" altLang="zh-CN" sz="2400" b="0" kern="0" dirty="0"/>
              <a:t>http://chat.example.net:9999</a:t>
            </a:r>
            <a:r>
              <a:rPr lang="zh-CN" altLang="en-US" sz="2400" b="0" kern="0" dirty="0"/>
              <a:t>。</a:t>
            </a:r>
            <a:endParaRPr lang="zh-CN" altLang="en-US" sz="2400" b="0" kern="0" dirty="0">
              <a:latin typeface="+mn-ea"/>
              <a:ea typeface="+mn-ea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7AC5AC1-7D97-44B8-B66A-65A5B8DC0976}"/>
              </a:ext>
            </a:extLst>
          </p:cNvPr>
          <p:cNvSpPr/>
          <p:nvPr/>
        </p:nvSpPr>
        <p:spPr bwMode="auto">
          <a:xfrm>
            <a:off x="5322110" y="4790514"/>
            <a:ext cx="2090367" cy="499171"/>
          </a:xfrm>
          <a:prstGeom prst="wedgeRoundRectCallout">
            <a:avLst>
              <a:gd name="adj1" fmla="val -95544"/>
              <a:gd name="adj2" fmla="val -312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闪烁通知用户</a:t>
            </a:r>
          </a:p>
        </p:txBody>
      </p:sp>
    </p:spTree>
    <p:extLst>
      <p:ext uri="{BB962C8B-B14F-4D97-AF65-F5344CB8AC3E}">
        <p14:creationId xmlns:p14="http://schemas.microsoft.com/office/powerpoint/2010/main" val="80215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FDCEB98-556C-4062-8A15-EA3A46EF2310}"/>
              </a:ext>
            </a:extLst>
          </p:cNvPr>
          <p:cNvSpPr txBox="1">
            <a:spLocks/>
          </p:cNvSpPr>
          <p:nvPr/>
        </p:nvSpPr>
        <p:spPr>
          <a:xfrm>
            <a:off x="723900" y="2193792"/>
            <a:ext cx="8001000" cy="64261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最后，添加一个与聊天部件通信的函数。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77EE94-D873-4D11-AF3E-45168922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2988810"/>
            <a:ext cx="9144000" cy="93306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51208B9-505D-4C53-B48B-B8B45986E099}"/>
              </a:ext>
            </a:extLst>
          </p:cNvPr>
          <p:cNvSpPr txBox="1">
            <a:spLocks/>
          </p:cNvSpPr>
          <p:nvPr/>
        </p:nvSpPr>
        <p:spPr>
          <a:xfrm>
            <a:off x="723900" y="4348378"/>
            <a:ext cx="8001000" cy="1627012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它用</a:t>
            </a:r>
            <a:r>
              <a:rPr lang="en-US" altLang="zh-CN" sz="2400" b="0" kern="0" dirty="0" err="1">
                <a:ea typeface="+mn-ea"/>
              </a:rPr>
              <a:t>postMessage</a:t>
            </a:r>
            <a:r>
              <a:rPr lang="zh-CN" altLang="en-US" sz="2400" b="0" kern="0" dirty="0">
                <a:latin typeface="+mn-ea"/>
                <a:ea typeface="+mn-ea"/>
              </a:rPr>
              <a:t>发送一个状态，更新门户页面中的部件</a:t>
            </a:r>
            <a:r>
              <a:rPr lang="en-US" altLang="zh-CN" sz="2400" b="0" kern="0" dirty="0">
                <a:ea typeface="+mn-ea"/>
              </a:rPr>
              <a:t>iframe</a:t>
            </a:r>
            <a:r>
              <a:rPr lang="zh-CN" altLang="en-US" sz="2400" b="0" kern="0" dirty="0">
                <a:latin typeface="+mn-ea"/>
                <a:ea typeface="+mn-ea"/>
              </a:rPr>
              <a:t>。对于在线的聊天应用中，可以使用这种方式来更新用户状态（在线、离开等）。</a:t>
            </a:r>
          </a:p>
        </p:txBody>
      </p:sp>
    </p:spTree>
    <p:extLst>
      <p:ext uri="{BB962C8B-B14F-4D97-AF65-F5344CB8AC3E}">
        <p14:creationId xmlns:p14="http://schemas.microsoft.com/office/powerpoint/2010/main" val="1954075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C0E9F3-C7B3-48F2-8787-50400F065669}"/>
              </a:ext>
            </a:extLst>
          </p:cNvPr>
          <p:cNvSpPr txBox="1">
            <a:spLocks/>
          </p:cNvSpPr>
          <p:nvPr/>
        </p:nvSpPr>
        <p:spPr>
          <a:xfrm>
            <a:off x="563515" y="1847313"/>
            <a:ext cx="8001000" cy="1471821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b="0" kern="0" dirty="0">
                <a:solidFill>
                  <a:srgbClr val="FF0000"/>
                </a:solidFill>
                <a:ea typeface="+mn-ea"/>
              </a:rPr>
              <a:t>2</a:t>
            </a:r>
            <a:r>
              <a:rPr lang="zh-CN" altLang="en-US" sz="2400" b="0" kern="0" dirty="0">
                <a:solidFill>
                  <a:srgbClr val="FF0000"/>
                </a:solidFill>
                <a:ea typeface="+mn-ea"/>
              </a:rPr>
              <a:t>、创建聊天部件页面</a:t>
            </a:r>
            <a:endParaRPr lang="en-US" altLang="zh-CN" sz="2400" b="0" kern="0" dirty="0">
              <a:solidFill>
                <a:srgbClr val="FF0000"/>
              </a:solidFill>
              <a:ea typeface="+mn-ea"/>
            </a:endParaRPr>
          </a:p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ea typeface="+mn-ea"/>
              </a:rPr>
              <a:t>首先，添加事件监听器</a:t>
            </a:r>
            <a:r>
              <a:rPr lang="en-US" altLang="zh-CN" sz="2400" b="0" kern="0" dirty="0" err="1">
                <a:ea typeface="+mn-ea"/>
              </a:rPr>
              <a:t>messageHandler</a:t>
            </a:r>
            <a:r>
              <a:rPr lang="zh-CN" altLang="en-US" sz="2400" b="0" kern="0" dirty="0">
                <a:ea typeface="+mn-ea"/>
              </a:rPr>
              <a:t>监听来自</a:t>
            </a:r>
            <a:r>
              <a:rPr lang="zh-CN" altLang="en-US" sz="2400" kern="0" dirty="0">
                <a:solidFill>
                  <a:srgbClr val="FF0000"/>
                </a:solidFill>
                <a:ea typeface="+mn-ea"/>
              </a:rPr>
              <a:t>门户页面</a:t>
            </a:r>
            <a:r>
              <a:rPr lang="zh-CN" altLang="en-US" sz="2400" b="0" kern="0" dirty="0">
                <a:ea typeface="+mn-ea"/>
              </a:rPr>
              <a:t>的消息事件。</a:t>
            </a:r>
            <a:endParaRPr lang="zh-CN" altLang="en-US" sz="2400" b="0" kern="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BB637A-19E4-43DD-A6FC-29A567A7B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80" y="3319134"/>
            <a:ext cx="8476439" cy="2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11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C0E9F3-C7B3-48F2-8787-50400F065669}"/>
              </a:ext>
            </a:extLst>
          </p:cNvPr>
          <p:cNvSpPr txBox="1">
            <a:spLocks/>
          </p:cNvSpPr>
          <p:nvPr/>
        </p:nvSpPr>
        <p:spPr>
          <a:xfrm>
            <a:off x="496920" y="2131001"/>
            <a:ext cx="8001000" cy="60284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ea typeface="+mn-ea"/>
              </a:rPr>
              <a:t>其次，编写用于与门户页面通信的函数。</a:t>
            </a:r>
            <a:endParaRPr lang="zh-CN" altLang="en-US" sz="2400" b="0" kern="0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58C25F-E307-4E05-A16B-7E4115EC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93" y="3075394"/>
            <a:ext cx="7495327" cy="121602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E469C12-DE3D-4C88-9C46-D461316F825C}"/>
              </a:ext>
            </a:extLst>
          </p:cNvPr>
          <p:cNvSpPr txBox="1">
            <a:spLocks/>
          </p:cNvSpPr>
          <p:nvPr/>
        </p:nvSpPr>
        <p:spPr>
          <a:xfrm>
            <a:off x="563515" y="4871326"/>
            <a:ext cx="8001000" cy="90623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ea typeface="+mn-ea"/>
              </a:rPr>
              <a:t>在接受到新消息时，部件将请求门户页面通知用户，并用</a:t>
            </a:r>
            <a:r>
              <a:rPr lang="en-US" altLang="zh-CN" sz="2400" b="0" kern="0" dirty="0" err="1">
                <a:ea typeface="+mn-ea"/>
              </a:rPr>
              <a:t>postMessage</a:t>
            </a:r>
            <a:r>
              <a:rPr lang="en-US" altLang="zh-CN" sz="2400" b="0" kern="0" dirty="0">
                <a:ea typeface="+mn-ea"/>
              </a:rPr>
              <a:t>()</a:t>
            </a:r>
            <a:r>
              <a:rPr lang="zh-CN" altLang="en-US" sz="2400" b="0" kern="0" dirty="0">
                <a:ea typeface="+mn-ea"/>
              </a:rPr>
              <a:t>函数向门户页面发送消息。</a:t>
            </a:r>
            <a:endParaRPr lang="zh-CN" altLang="en-US" sz="2400" b="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40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C0E9F3-C7B3-48F2-8787-50400F065669}"/>
              </a:ext>
            </a:extLst>
          </p:cNvPr>
          <p:cNvSpPr txBox="1">
            <a:spLocks/>
          </p:cNvSpPr>
          <p:nvPr/>
        </p:nvSpPr>
        <p:spPr>
          <a:xfrm>
            <a:off x="568325" y="2083942"/>
            <a:ext cx="8001000" cy="103390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b="0" kern="0" dirty="0">
                <a:solidFill>
                  <a:srgbClr val="FF0000"/>
                </a:solidFill>
                <a:ea typeface="+mn-ea"/>
              </a:rPr>
              <a:t>3</a:t>
            </a:r>
            <a:r>
              <a:rPr lang="zh-CN" altLang="en-US" sz="2400" b="0" kern="0" dirty="0">
                <a:solidFill>
                  <a:srgbClr val="FF0000"/>
                </a:solidFill>
                <a:ea typeface="+mn-ea"/>
              </a:rPr>
              <a:t>、完整代码</a:t>
            </a:r>
            <a:endParaRPr lang="en-US" altLang="zh-CN" sz="2400" b="0" kern="0" dirty="0">
              <a:solidFill>
                <a:srgbClr val="FF0000"/>
              </a:solidFill>
              <a:ea typeface="+mn-ea"/>
            </a:endParaRPr>
          </a:p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门户页面的完整代码</a:t>
            </a:r>
            <a:r>
              <a:rPr lang="en-US" altLang="zh-CN" sz="2400" b="0" kern="0" dirty="0">
                <a:ea typeface="+mn-ea"/>
              </a:rPr>
              <a:t>(postMessagePortal.html)</a:t>
            </a:r>
            <a:endParaRPr lang="zh-CN" altLang="en-US" sz="2400" b="0" kern="0" dirty="0"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4E918-42D2-471D-A4B6-570B277A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429000"/>
            <a:ext cx="8458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31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A3FE1A-F37B-468A-A19F-911AFAF1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2476855"/>
            <a:ext cx="9144000" cy="369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/>
              <a:t>理解源安全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跨文档消息通信的浏览器支持情况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使用</a:t>
            </a:r>
            <a:r>
              <a:rPr lang="en-US" altLang="zh-CN" sz="3200" b="0" dirty="0" err="1"/>
              <a:t>postMessage</a:t>
            </a:r>
            <a:r>
              <a:rPr lang="en-US" altLang="zh-CN" sz="3200" b="0" dirty="0"/>
              <a:t> API</a:t>
            </a:r>
          </a:p>
          <a:p>
            <a:pPr eaLnBrk="1" hangingPunct="1"/>
            <a:r>
              <a:rPr lang="zh-CN" altLang="en-US" sz="3200" b="0" dirty="0"/>
              <a:t>使用</a:t>
            </a:r>
            <a:r>
              <a:rPr lang="en-US" altLang="zh-CN" sz="3200" b="0" dirty="0" err="1"/>
              <a:t>postMessage</a:t>
            </a:r>
            <a:r>
              <a:rPr lang="en-US" altLang="zh-CN" sz="3200" b="0" dirty="0"/>
              <a:t> API</a:t>
            </a:r>
            <a:r>
              <a:rPr lang="zh-CN" altLang="en-US" sz="3200" b="0" dirty="0"/>
              <a:t>创建应用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C7C20EA-BA3A-4FFE-A106-819A6FDC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6.1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</a:t>
            </a:r>
          </a:p>
        </p:txBody>
      </p:sp>
    </p:spTree>
    <p:extLst>
      <p:ext uri="{BB962C8B-B14F-4D97-AF65-F5344CB8AC3E}">
        <p14:creationId xmlns:p14="http://schemas.microsoft.com/office/powerpoint/2010/main" val="65646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F30100-6B04-446D-ADAC-E301EE00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6" y="1542957"/>
            <a:ext cx="7809419" cy="5057868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A6405693-EC14-4323-B7BA-FDD149A0E62F}"/>
              </a:ext>
            </a:extLst>
          </p:cNvPr>
          <p:cNvSpPr/>
          <p:nvPr/>
        </p:nvSpPr>
        <p:spPr bwMode="auto">
          <a:xfrm>
            <a:off x="5544765" y="1612949"/>
            <a:ext cx="1566153" cy="573932"/>
          </a:xfrm>
          <a:prstGeom prst="wedgeRoundRectCallout">
            <a:avLst>
              <a:gd name="adj1" fmla="val -94380"/>
              <a:gd name="adj2" fmla="val -167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+mn-ea"/>
              </a:rPr>
              <a:t>通知函数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65E4949-B7A5-4E40-93B1-ABE857704FA3}"/>
              </a:ext>
            </a:extLst>
          </p:cNvPr>
          <p:cNvSpPr/>
          <p:nvPr/>
        </p:nvSpPr>
        <p:spPr bwMode="auto">
          <a:xfrm>
            <a:off x="5787586" y="2795487"/>
            <a:ext cx="1566153" cy="857655"/>
          </a:xfrm>
          <a:prstGeom prst="wedgeRoundRectCallout">
            <a:avLst>
              <a:gd name="adj1" fmla="val -93758"/>
              <a:gd name="adj2" fmla="val 26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+mn-ea"/>
              </a:rPr>
              <a:t>停止闪烁标题函数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ED328473-A70C-476F-B1D9-02701E3DB5BB}"/>
              </a:ext>
            </a:extLst>
          </p:cNvPr>
          <p:cNvSpPr/>
          <p:nvPr/>
        </p:nvSpPr>
        <p:spPr bwMode="auto">
          <a:xfrm>
            <a:off x="5267360" y="4395892"/>
            <a:ext cx="2991424" cy="1304517"/>
          </a:xfrm>
          <a:prstGeom prst="wedgeRoundRectCallout">
            <a:avLst>
              <a:gd name="adj1" fmla="val -66989"/>
              <a:gd name="adj2" fmla="val 342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闪烁标题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闪烁的信息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默认的标题信息</a:t>
            </a:r>
          </a:p>
        </p:txBody>
      </p:sp>
    </p:spTree>
    <p:extLst>
      <p:ext uri="{BB962C8B-B14F-4D97-AF65-F5344CB8AC3E}">
        <p14:creationId xmlns:p14="http://schemas.microsoft.com/office/powerpoint/2010/main" val="2732072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766C8A-B225-4EE8-A80E-331DD325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623243"/>
            <a:ext cx="7850661" cy="49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4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625A7-B3E6-4BEB-B126-9E94DA42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1906488"/>
            <a:ext cx="78867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29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DC669F-0665-4EAC-B867-1B972291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2567010"/>
            <a:ext cx="9144000" cy="18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9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774363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282888-94F0-4F55-9EBF-531DB234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63" y="2215439"/>
            <a:ext cx="6214015" cy="434684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8797960-4B76-450D-B4A2-FA6D11719136}"/>
              </a:ext>
            </a:extLst>
          </p:cNvPr>
          <p:cNvSpPr txBox="1">
            <a:spLocks/>
          </p:cNvSpPr>
          <p:nvPr/>
        </p:nvSpPr>
        <p:spPr>
          <a:xfrm>
            <a:off x="574675" y="1649614"/>
            <a:ext cx="5806670" cy="5658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此时代码的浏览效果如图所示：</a:t>
            </a:r>
            <a:endParaRPr lang="zh-CN" altLang="en-US" sz="2400" b="0" kern="0" dirty="0">
              <a:ea typeface="+mn-ea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47E5374-6DFB-4DD1-9871-41415C8ACC9B}"/>
              </a:ext>
            </a:extLst>
          </p:cNvPr>
          <p:cNvSpPr txBox="1">
            <a:spLocks/>
          </p:cNvSpPr>
          <p:nvPr/>
        </p:nvSpPr>
        <p:spPr>
          <a:xfrm>
            <a:off x="7371067" y="2519041"/>
            <a:ext cx="1459115" cy="242951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sz="2400" kern="0" dirty="0" err="1">
                <a:solidFill>
                  <a:srgbClr val="FF0000"/>
                </a:solidFill>
                <a:ea typeface="+mn-ea"/>
              </a:rPr>
              <a:t>ps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400" b="0" kern="0" dirty="0">
                <a:latin typeface="+mn-ea"/>
                <a:ea typeface="+mn-ea"/>
              </a:rPr>
              <a:t>此刻还未部署服务器。</a:t>
            </a:r>
            <a:endParaRPr lang="zh-CN" altLang="en-US" sz="2400" b="0" kern="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72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C0E9F3-C7B3-48F2-8787-50400F065669}"/>
              </a:ext>
            </a:extLst>
          </p:cNvPr>
          <p:cNvSpPr txBox="1">
            <a:spLocks/>
          </p:cNvSpPr>
          <p:nvPr/>
        </p:nvSpPr>
        <p:spPr>
          <a:xfrm>
            <a:off x="574675" y="2533337"/>
            <a:ext cx="8001000" cy="103390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聊天部件的完整代码</a:t>
            </a:r>
            <a:r>
              <a:rPr lang="en-US" altLang="zh-CN" sz="2400" b="0" kern="0" dirty="0">
                <a:ea typeface="+mn-ea"/>
              </a:rPr>
              <a:t>(postMessageWidget.html)</a:t>
            </a:r>
            <a:endParaRPr lang="zh-CN" altLang="en-US" sz="2400" b="0" kern="0" dirty="0"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546030-13D0-4919-913D-38619ED2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5" y="3609362"/>
            <a:ext cx="8225208" cy="22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77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B463F8-0DD0-4932-B552-F5CA6466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707952"/>
            <a:ext cx="7849107" cy="47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6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8F2138-9DFA-44F6-9DFB-97E8DFE5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8" y="1760670"/>
            <a:ext cx="9144000" cy="47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82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05B435-F1C9-479D-8151-95F9966A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1769560"/>
            <a:ext cx="9144000" cy="4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2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774363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8797960-4B76-450D-B4A2-FA6D11719136}"/>
              </a:ext>
            </a:extLst>
          </p:cNvPr>
          <p:cNvSpPr txBox="1">
            <a:spLocks/>
          </p:cNvSpPr>
          <p:nvPr/>
        </p:nvSpPr>
        <p:spPr>
          <a:xfrm>
            <a:off x="574675" y="1649614"/>
            <a:ext cx="5806670" cy="5658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此时代码的浏览效果如图所示：</a:t>
            </a:r>
            <a:endParaRPr lang="zh-CN" altLang="en-US" sz="2400" b="0" kern="0" dirty="0"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11CCC8-410C-42B9-B21B-93049AAD4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08"/>
          <a:stretch/>
        </p:blipFill>
        <p:spPr>
          <a:xfrm>
            <a:off x="2038350" y="2367402"/>
            <a:ext cx="4762500" cy="407828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587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6.1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0415" y="3333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412A6F6-A398-4A31-A984-789D9158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14" y="2194768"/>
            <a:ext cx="4929756" cy="4267200"/>
          </a:xfrm>
        </p:spPr>
        <p:txBody>
          <a:bodyPr/>
          <a:lstStyle/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为了防止某些网站利用脚本来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窃取</a:t>
            </a:r>
            <a:r>
              <a:rPr lang="zh-CN" altLang="en-US" sz="2400" b="0" dirty="0">
                <a:latin typeface="+mn-ea"/>
                <a:ea typeface="+mn-ea"/>
              </a:rPr>
              <a:t>其他网站的信息，浏览器厂商都合理的限制了框架、标签页和窗口间的通信。</a:t>
            </a:r>
            <a:endParaRPr lang="en-US" altLang="zh-CN" sz="2400" b="0" dirty="0">
              <a:latin typeface="+mn-ea"/>
              <a:ea typeface="+mn-ea"/>
            </a:endParaRPr>
          </a:p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如果是合理的交互需求，则需要使用一种新功能：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跨文档消息通信</a:t>
            </a:r>
            <a:r>
              <a:rPr lang="zh-CN" altLang="en-US" sz="2400" b="0" dirty="0">
                <a:latin typeface="+mn-ea"/>
                <a:ea typeface="+mn-ea"/>
              </a:rPr>
              <a:t>。（由浏览器厂商和标准指定机构</a:t>
            </a:r>
            <a:r>
              <a:rPr lang="en-US" altLang="zh-CN" sz="2400" b="0" dirty="0">
                <a:latin typeface="+mn-ea"/>
                <a:ea typeface="+mn-ea"/>
              </a:rPr>
              <a:t>y</a:t>
            </a:r>
            <a:r>
              <a:rPr lang="zh-CN" altLang="en-US" sz="2400" b="0" dirty="0">
                <a:latin typeface="+mn-ea"/>
                <a:ea typeface="+mn-ea"/>
              </a:rPr>
              <a:t>一致同意，可以确保这三者之间安全地跨源通信。</a:t>
            </a:r>
            <a:r>
              <a:rPr lang="en-US" altLang="zh-CN" sz="2400" b="0" dirty="0">
                <a:latin typeface="+mn-ea"/>
                <a:ea typeface="+mn-ea"/>
              </a:rPr>
              <a:t>)</a:t>
            </a:r>
            <a:endParaRPr lang="zh-CN" altLang="en-US" sz="2400" b="0" dirty="0"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16E1D6-110A-48DF-AA6B-CCA140990844}"/>
              </a:ext>
            </a:extLst>
          </p:cNvPr>
          <p:cNvSpPr/>
          <p:nvPr/>
        </p:nvSpPr>
        <p:spPr bwMode="auto">
          <a:xfrm>
            <a:off x="5938264" y="2430416"/>
            <a:ext cx="2937191" cy="31741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浏览器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310060-63C7-4BFF-906D-9E971DD2C28B}"/>
              </a:ext>
            </a:extLst>
          </p:cNvPr>
          <p:cNvSpPr/>
          <p:nvPr/>
        </p:nvSpPr>
        <p:spPr bwMode="auto">
          <a:xfrm>
            <a:off x="6112194" y="4308615"/>
            <a:ext cx="833647" cy="5267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框架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ED0A62-D7EA-4B6B-B5FA-CC0386A7B0C8}"/>
              </a:ext>
            </a:extLst>
          </p:cNvPr>
          <p:cNvSpPr/>
          <p:nvPr/>
        </p:nvSpPr>
        <p:spPr bwMode="auto">
          <a:xfrm>
            <a:off x="6766011" y="2791431"/>
            <a:ext cx="1284972" cy="4411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标签页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14D817-AE82-4E76-939B-5E5CB88BC7AB}"/>
              </a:ext>
            </a:extLst>
          </p:cNvPr>
          <p:cNvSpPr/>
          <p:nvPr/>
        </p:nvSpPr>
        <p:spPr bwMode="auto">
          <a:xfrm>
            <a:off x="7858205" y="4308615"/>
            <a:ext cx="833647" cy="5267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窗口</a:t>
            </a: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B00D24F0-4939-4FBC-91BF-7097031019E6}"/>
              </a:ext>
            </a:extLst>
          </p:cNvPr>
          <p:cNvSpPr/>
          <p:nvPr/>
        </p:nvSpPr>
        <p:spPr bwMode="auto">
          <a:xfrm rot="17669190">
            <a:off x="6217665" y="3636920"/>
            <a:ext cx="1093932" cy="309310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65F6046D-7660-4D70-AAF4-950D2CE37B5F}"/>
              </a:ext>
            </a:extLst>
          </p:cNvPr>
          <p:cNvSpPr/>
          <p:nvPr/>
        </p:nvSpPr>
        <p:spPr bwMode="auto">
          <a:xfrm rot="14120804">
            <a:off x="7467754" y="3646892"/>
            <a:ext cx="1093932" cy="309310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E6DE1508-CB59-44A0-9534-2DF048C00699}"/>
              </a:ext>
            </a:extLst>
          </p:cNvPr>
          <p:cNvSpPr/>
          <p:nvPr/>
        </p:nvSpPr>
        <p:spPr bwMode="auto">
          <a:xfrm>
            <a:off x="7030866" y="4432784"/>
            <a:ext cx="751986" cy="309310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E001DAE-1EDD-44D6-B2A7-6527D4C4F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84443">
            <a:off x="6417696" y="3505040"/>
            <a:ext cx="410373" cy="410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0790366-E514-41A7-B749-2488EF011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11078">
            <a:off x="7916602" y="3448527"/>
            <a:ext cx="410373" cy="41037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165C4BA-3224-4C1F-9347-1D15D630E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11" y="4209939"/>
            <a:ext cx="410373" cy="4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C0E9F3-C7B3-48F2-8787-50400F065669}"/>
              </a:ext>
            </a:extLst>
          </p:cNvPr>
          <p:cNvSpPr txBox="1">
            <a:spLocks/>
          </p:cNvSpPr>
          <p:nvPr/>
        </p:nvSpPr>
        <p:spPr>
          <a:xfrm>
            <a:off x="563515" y="1847313"/>
            <a:ext cx="8001000" cy="15816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b="0" kern="0" dirty="0">
                <a:solidFill>
                  <a:srgbClr val="FF0000"/>
                </a:solidFill>
                <a:ea typeface="+mn-ea"/>
              </a:rPr>
              <a:t>4</a:t>
            </a:r>
            <a:r>
              <a:rPr lang="zh-CN" altLang="en-US" sz="2400" b="0" kern="0" dirty="0">
                <a:solidFill>
                  <a:srgbClr val="FF0000"/>
                </a:solidFill>
                <a:ea typeface="+mn-ea"/>
              </a:rPr>
              <a:t>、部署应用</a:t>
            </a:r>
            <a:endParaRPr lang="en-US" altLang="zh-CN" sz="2400" b="0" kern="0" dirty="0">
              <a:solidFill>
                <a:srgbClr val="FF0000"/>
              </a:solidFill>
              <a:ea typeface="+mn-ea"/>
            </a:endParaRPr>
          </a:p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示例应用的运行依赖条件：</a:t>
            </a:r>
            <a:r>
              <a:rPr lang="zh-CN" altLang="en-US" sz="2400" b="0" kern="0" dirty="0">
                <a:ea typeface="+mn-ea"/>
              </a:rPr>
              <a:t>（</a:t>
            </a:r>
            <a:r>
              <a:rPr lang="en-US" altLang="zh-CN" sz="2400" b="0" kern="0" dirty="0">
                <a:ea typeface="+mn-ea"/>
              </a:rPr>
              <a:t>1</a:t>
            </a:r>
            <a:r>
              <a:rPr lang="zh-CN" altLang="en-US" sz="2400" b="0" kern="0" dirty="0">
                <a:ea typeface="+mn-ea"/>
              </a:rPr>
              <a:t>）</a:t>
            </a:r>
            <a:r>
              <a:rPr lang="zh-CN" altLang="en-US" sz="2400" b="0" kern="0" dirty="0">
                <a:latin typeface="+mn-ea"/>
                <a:ea typeface="+mn-ea"/>
              </a:rPr>
              <a:t>页面需要部署在</a:t>
            </a:r>
            <a:r>
              <a:rPr lang="en-US" altLang="zh-CN" sz="2400" b="0" kern="0" dirty="0">
                <a:latin typeface="+mn-ea"/>
                <a:ea typeface="+mn-ea"/>
              </a:rPr>
              <a:t>Web</a:t>
            </a:r>
            <a:r>
              <a:rPr lang="zh-CN" altLang="en-US" sz="2400" b="0" kern="0" dirty="0">
                <a:latin typeface="+mn-ea"/>
                <a:ea typeface="+mn-ea"/>
              </a:rPr>
              <a:t>服务器上；</a:t>
            </a:r>
            <a:r>
              <a:rPr lang="zh-CN" altLang="en-US" sz="2400" b="0" kern="0" dirty="0">
                <a:ea typeface="+mn-ea"/>
              </a:rPr>
              <a:t>（</a:t>
            </a:r>
            <a:r>
              <a:rPr lang="en-US" altLang="zh-CN" sz="2400" b="0" kern="0" dirty="0">
                <a:ea typeface="+mn-ea"/>
              </a:rPr>
              <a:t>2</a:t>
            </a:r>
            <a:r>
              <a:rPr lang="zh-CN" altLang="en-US" sz="2400" b="0" kern="0" dirty="0">
                <a:ea typeface="+mn-ea"/>
              </a:rPr>
              <a:t>）</a:t>
            </a:r>
            <a:r>
              <a:rPr lang="zh-CN" altLang="en-US" sz="2400" b="0" kern="0" dirty="0">
                <a:latin typeface="+mn-ea"/>
                <a:ea typeface="+mn-ea"/>
              </a:rPr>
              <a:t>两个页面必须来自不同的域。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BFC0624-4937-4A09-AFEB-EF60A12CDFAB}"/>
              </a:ext>
            </a:extLst>
          </p:cNvPr>
          <p:cNvSpPr txBox="1">
            <a:spLocks/>
          </p:cNvSpPr>
          <p:nvPr/>
        </p:nvSpPr>
        <p:spPr>
          <a:xfrm>
            <a:off x="563515" y="3615313"/>
            <a:ext cx="8001000" cy="26838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在本机部署运行示例应用</a:t>
            </a:r>
            <a:r>
              <a:rPr lang="en-US" altLang="zh-CN" sz="2400" b="0" kern="0" dirty="0">
                <a:latin typeface="+mn-ea"/>
                <a:ea typeface="+mn-ea"/>
              </a:rPr>
              <a:t>,</a:t>
            </a:r>
            <a:r>
              <a:rPr lang="zh-CN" altLang="en-US" sz="2400" b="0" kern="0" dirty="0">
                <a:latin typeface="+mn-ea"/>
                <a:ea typeface="+mn-ea"/>
              </a:rPr>
              <a:t>使用</a:t>
            </a:r>
            <a:r>
              <a:rPr lang="en-US" altLang="zh-CN" sz="2400" b="0" kern="0" dirty="0">
                <a:ea typeface="+mn-ea"/>
              </a:rPr>
              <a:t>Python</a:t>
            </a:r>
            <a:r>
              <a:rPr lang="zh-CN" altLang="en-US" sz="2400" b="0" kern="0" dirty="0">
                <a:latin typeface="+mn-ea"/>
                <a:ea typeface="+mn-ea"/>
              </a:rPr>
              <a:t>的</a:t>
            </a:r>
            <a:r>
              <a:rPr lang="en-US" altLang="zh-CN" sz="2400" b="0" kern="0" dirty="0" err="1">
                <a:ea typeface="+mn-ea"/>
              </a:rPr>
              <a:t>SimpleHTTPServer</a:t>
            </a:r>
            <a:r>
              <a:rPr lang="en-US" altLang="zh-CN" sz="2400" b="0" kern="0" dirty="0">
                <a:ea typeface="+mn-ea"/>
              </a:rPr>
              <a:t> Web</a:t>
            </a:r>
            <a:r>
              <a:rPr lang="zh-CN" altLang="en-US" sz="2400" b="0" kern="0" dirty="0">
                <a:latin typeface="+mn-ea"/>
                <a:ea typeface="+mn-ea"/>
              </a:rPr>
              <a:t>服务器：</a:t>
            </a:r>
            <a:endParaRPr lang="en-US" altLang="zh-CN" sz="2400" b="0" kern="0" dirty="0">
              <a:latin typeface="+mn-ea"/>
              <a:ea typeface="+mn-ea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ea typeface="+mn-ea"/>
              </a:rPr>
              <a:t>（</a:t>
            </a:r>
            <a:r>
              <a:rPr lang="en-US" altLang="zh-CN" sz="2400" b="0" kern="0" dirty="0">
                <a:ea typeface="+mn-ea"/>
              </a:rPr>
              <a:t>1</a:t>
            </a:r>
            <a:r>
              <a:rPr lang="zh-CN" altLang="en-US" sz="2400" b="0" kern="0" dirty="0">
                <a:ea typeface="+mn-ea"/>
              </a:rPr>
              <a:t>）</a:t>
            </a:r>
            <a:r>
              <a:rPr lang="zh-CN" altLang="en-US" sz="2400" b="0" kern="0" dirty="0">
                <a:latin typeface="+mn-ea"/>
                <a:ea typeface="+mn-ea"/>
              </a:rPr>
              <a:t>下载并安装</a:t>
            </a:r>
            <a:r>
              <a:rPr lang="en-US" altLang="zh-CN" sz="2400" b="0" kern="0" dirty="0">
                <a:latin typeface="+mn-ea"/>
                <a:ea typeface="+mn-ea"/>
              </a:rPr>
              <a:t>Python,</a:t>
            </a:r>
            <a:r>
              <a:rPr lang="en-US" altLang="zh-CN" sz="2400" dirty="0">
                <a:hlinkClick r:id="rId3"/>
              </a:rPr>
              <a:t> </a:t>
            </a:r>
            <a:r>
              <a:rPr lang="en-US" altLang="zh-CN" sz="2400" b="0" dirty="0">
                <a:hlinkClick r:id="rId3"/>
              </a:rPr>
              <a:t>https://www.python.org/</a:t>
            </a:r>
            <a:r>
              <a:rPr lang="zh-CN" altLang="en-US" sz="2400" b="0" dirty="0"/>
              <a:t> ；</a:t>
            </a:r>
            <a:endParaRPr lang="en-US" altLang="zh-CN" sz="2400" b="0" dirty="0"/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ea typeface="+mn-ea"/>
              </a:rPr>
              <a:t>（</a:t>
            </a:r>
            <a:r>
              <a:rPr lang="en-US" altLang="zh-CN" sz="2400" b="0" kern="0" dirty="0">
                <a:ea typeface="+mn-ea"/>
              </a:rPr>
              <a:t>2</a:t>
            </a:r>
            <a:r>
              <a:rPr lang="zh-CN" altLang="en-US" sz="2400" b="0" kern="0" dirty="0">
                <a:ea typeface="+mn-ea"/>
              </a:rPr>
              <a:t>）</a:t>
            </a:r>
            <a:r>
              <a:rPr lang="zh-CN" altLang="en-US" sz="2400" b="0" kern="0" dirty="0">
                <a:latin typeface="+mn-ea"/>
                <a:ea typeface="+mn-ea"/>
              </a:rPr>
              <a:t>更新</a:t>
            </a:r>
            <a:r>
              <a:rPr lang="en-US" altLang="zh-CN" sz="2400" b="0" kern="0" dirty="0">
                <a:ea typeface="+mn-ea"/>
              </a:rPr>
              <a:t>Windows</a:t>
            </a:r>
            <a:r>
              <a:rPr lang="zh-CN" altLang="en-US" sz="2400" b="0" kern="0" dirty="0">
                <a:latin typeface="+mn-ea"/>
                <a:ea typeface="+mn-ea"/>
              </a:rPr>
              <a:t>系统下的</a:t>
            </a:r>
            <a:r>
              <a:rPr lang="en-US" altLang="zh-CN" sz="2400" b="0" kern="0" dirty="0">
                <a:ea typeface="+mn-ea"/>
              </a:rPr>
              <a:t>hosts</a:t>
            </a:r>
            <a:r>
              <a:rPr lang="zh-CN" altLang="en-US" sz="2400" b="0" kern="0" dirty="0">
                <a:latin typeface="+mn-ea"/>
                <a:ea typeface="+mn-ea"/>
              </a:rPr>
              <a:t>文件；</a:t>
            </a:r>
            <a:endParaRPr lang="en-US" altLang="zh-CN" sz="2400" b="0" kern="0" dirty="0">
              <a:latin typeface="+mn-ea"/>
              <a:ea typeface="+mn-ea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ea typeface="+mn-ea"/>
              </a:rPr>
              <a:t>文件目录为：</a:t>
            </a:r>
            <a:r>
              <a:rPr lang="en-US" altLang="zh-CN" sz="2400" b="0" kern="0" dirty="0">
                <a:ea typeface="+mn-ea"/>
              </a:rPr>
              <a:t>C:\Windows\System32\drivers\etc\hosts</a:t>
            </a:r>
            <a:endParaRPr lang="zh-CN" altLang="en-US" sz="2400" b="0" kern="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9235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postMessage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API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创建应用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BFC0624-4937-4A09-AFEB-EF60A12CDFAB}"/>
              </a:ext>
            </a:extLst>
          </p:cNvPr>
          <p:cNvSpPr txBox="1">
            <a:spLocks/>
          </p:cNvSpPr>
          <p:nvPr/>
        </p:nvSpPr>
        <p:spPr>
          <a:xfrm>
            <a:off x="652496" y="2136710"/>
            <a:ext cx="8001000" cy="4001444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在该文件下增加两条指向</a:t>
            </a:r>
            <a:r>
              <a:rPr lang="en-US" altLang="zh-CN" sz="2400" b="0" kern="0" dirty="0">
                <a:ea typeface="+mn-ea"/>
              </a:rPr>
              <a:t>localhost</a:t>
            </a:r>
            <a:r>
              <a:rPr lang="zh-CN" altLang="en-US" sz="2400" b="0" kern="0" dirty="0">
                <a:latin typeface="+mn-ea"/>
                <a:ea typeface="+mn-ea"/>
              </a:rPr>
              <a:t>的记录：</a:t>
            </a:r>
            <a:endParaRPr lang="en-US" altLang="zh-CN" sz="2400" b="0" kern="0" dirty="0">
              <a:latin typeface="+mn-ea"/>
              <a:ea typeface="+mn-ea"/>
            </a:endParaRPr>
          </a:p>
          <a:p>
            <a:pPr marL="0" indent="0">
              <a:lnSpc>
                <a:spcPts val="3300"/>
              </a:lnSpc>
              <a:buNone/>
            </a:pPr>
            <a:endParaRPr lang="en-US" altLang="zh-CN" sz="2400" b="0" kern="0" dirty="0">
              <a:latin typeface="+mn-ea"/>
              <a:ea typeface="+mn-ea"/>
            </a:endParaRPr>
          </a:p>
          <a:p>
            <a:pPr marL="0" indent="0">
              <a:lnSpc>
                <a:spcPts val="3300"/>
              </a:lnSpc>
              <a:buNone/>
            </a:pPr>
            <a:endParaRPr lang="en-US" altLang="zh-CN" sz="2400" b="0" kern="0" dirty="0">
              <a:latin typeface="+mn-ea"/>
              <a:ea typeface="+mn-ea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ea typeface="+mn-ea"/>
              </a:rPr>
              <a:t>（</a:t>
            </a:r>
            <a:r>
              <a:rPr lang="en-US" altLang="zh-CN" sz="2400" b="0" kern="0" dirty="0">
                <a:ea typeface="+mn-ea"/>
              </a:rPr>
              <a:t>3</a:t>
            </a:r>
            <a:r>
              <a:rPr lang="zh-CN" altLang="en-US" sz="2400" b="0" kern="0" dirty="0">
                <a:latin typeface="+mn-ea"/>
                <a:ea typeface="+mn-ea"/>
              </a:rPr>
              <a:t>）利用</a:t>
            </a:r>
            <a:r>
              <a:rPr lang="en-US" altLang="zh-CN" sz="2400" b="0" kern="0" dirty="0">
                <a:ea typeface="+mn-ea"/>
              </a:rPr>
              <a:t>DOS</a:t>
            </a:r>
            <a:r>
              <a:rPr lang="zh-CN" altLang="en-US" sz="2400" b="0" kern="0" dirty="0">
                <a:latin typeface="+mn-ea"/>
                <a:ea typeface="+mn-ea"/>
              </a:rPr>
              <a:t>控制台进入示例文件的目录下</a:t>
            </a:r>
            <a:r>
              <a:rPr lang="zh-CN" altLang="en-US" sz="2400" b="0" dirty="0"/>
              <a:t>；</a:t>
            </a:r>
            <a:endParaRPr lang="en-US" altLang="zh-CN" sz="2400" b="0" dirty="0"/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ea typeface="+mn-ea"/>
              </a:rPr>
              <a:t>（</a:t>
            </a:r>
            <a:r>
              <a:rPr lang="en-US" altLang="zh-CN" sz="2400" b="0" kern="0" dirty="0">
                <a:ea typeface="+mn-ea"/>
              </a:rPr>
              <a:t>4</a:t>
            </a:r>
            <a:r>
              <a:rPr lang="zh-CN" altLang="en-US" sz="2400" b="0" kern="0" dirty="0">
                <a:ea typeface="+mn-ea"/>
              </a:rPr>
              <a:t>）</a:t>
            </a:r>
            <a:r>
              <a:rPr lang="zh-CN" altLang="en-US" sz="2400" b="0" kern="0" dirty="0">
                <a:latin typeface="+mn-ea"/>
                <a:ea typeface="+mn-ea"/>
              </a:rPr>
              <a:t>启动</a:t>
            </a:r>
            <a:r>
              <a:rPr lang="en-US" altLang="zh-CN" sz="2400" b="0" kern="0" dirty="0">
                <a:ea typeface="+mn-ea"/>
              </a:rPr>
              <a:t>Web</a:t>
            </a:r>
            <a:r>
              <a:rPr lang="zh-CN" altLang="en-US" sz="2400" b="0" kern="0" dirty="0">
                <a:latin typeface="+mn-ea"/>
                <a:ea typeface="+mn-ea"/>
              </a:rPr>
              <a:t>服务器：</a:t>
            </a:r>
            <a:endParaRPr lang="en-US" altLang="zh-CN" sz="2400" b="0" kern="0" dirty="0">
              <a:latin typeface="+mn-ea"/>
              <a:ea typeface="+mn-ea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kern="0" dirty="0">
                <a:latin typeface="+mn-ea"/>
                <a:ea typeface="+mn-ea"/>
              </a:rPr>
              <a:t>	</a:t>
            </a:r>
            <a:r>
              <a:rPr lang="en-US" altLang="zh-CN" sz="2400" b="0" kern="0" dirty="0">
                <a:ea typeface="+mn-ea"/>
              </a:rPr>
              <a:t>python –m </a:t>
            </a:r>
            <a:r>
              <a:rPr lang="en-US" altLang="zh-CN" sz="2400" b="0" kern="0" dirty="0" err="1">
                <a:ea typeface="+mn-ea"/>
              </a:rPr>
              <a:t>http.server</a:t>
            </a:r>
            <a:r>
              <a:rPr lang="en-US" altLang="zh-CN" sz="2400" b="0" kern="0" dirty="0">
                <a:ea typeface="+mn-ea"/>
              </a:rPr>
              <a:t> 9999</a:t>
            </a:r>
          </a:p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ea typeface="+mn-ea"/>
              </a:rPr>
              <a:t>（</a:t>
            </a:r>
            <a:r>
              <a:rPr lang="en-US" altLang="zh-CN" sz="2400" b="0" kern="0" dirty="0">
                <a:ea typeface="+mn-ea"/>
              </a:rPr>
              <a:t>5</a:t>
            </a:r>
            <a:r>
              <a:rPr lang="zh-CN" altLang="en-US" sz="2400" b="0" kern="0" dirty="0">
                <a:ea typeface="+mn-ea"/>
              </a:rPr>
              <a:t>）</a:t>
            </a:r>
            <a:r>
              <a:rPr lang="zh-CN" altLang="en-US" sz="2400" b="0" kern="0" dirty="0">
                <a:latin typeface="+mn-ea"/>
                <a:ea typeface="+mn-ea"/>
              </a:rPr>
              <a:t>打开浏览器，输入</a:t>
            </a:r>
            <a:r>
              <a:rPr lang="en-US" altLang="zh-CN" sz="2400" b="0" dirty="0"/>
              <a:t>http://protal.example.com:9999/postMessagePortal.html</a:t>
            </a:r>
            <a:endParaRPr lang="en-US" altLang="zh-CN" sz="2400" b="0" kern="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A20C23-D167-4F36-81A2-3AD91480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33" y="2733675"/>
            <a:ext cx="5648325" cy="7810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9713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6.2 </a:t>
            </a:r>
            <a:r>
              <a:rPr lang="en-US" altLang="zh-CN" dirty="0" err="1"/>
              <a:t>XMLHttpRequest</a:t>
            </a:r>
            <a:r>
              <a:rPr lang="en-US" altLang="zh-CN" dirty="0"/>
              <a:t> Level 2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/>
              <a:t>跨源</a:t>
            </a:r>
            <a:r>
              <a:rPr lang="en-US" altLang="zh-CN" sz="3200" b="0" dirty="0" err="1"/>
              <a:t>XMLHttpRequest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进度事件</a:t>
            </a:r>
            <a:endParaRPr lang="en-US" altLang="zh-CN" sz="3200" b="0" dirty="0"/>
          </a:p>
          <a:p>
            <a:pPr eaLnBrk="1" hangingPunct="1"/>
            <a:r>
              <a:rPr lang="en-US" altLang="zh-CN" sz="3200" b="0" dirty="0"/>
              <a:t>HTML5 </a:t>
            </a:r>
            <a:r>
              <a:rPr lang="en-US" altLang="zh-CN" sz="3200" b="0" dirty="0" err="1"/>
              <a:t>XMLHttpRequestLevel</a:t>
            </a:r>
            <a:r>
              <a:rPr lang="en-US" altLang="zh-CN" sz="3200" b="0" dirty="0"/>
              <a:t> 2</a:t>
            </a:r>
            <a:r>
              <a:rPr lang="zh-CN" altLang="en-US" sz="3200" b="0" dirty="0"/>
              <a:t>的浏览器支持情况</a:t>
            </a:r>
            <a:endParaRPr lang="en-US" altLang="zh-CN" sz="3200" b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5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41812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0415" y="42377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412A6F6-A398-4A31-A984-789D9158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11" y="1917383"/>
            <a:ext cx="8149199" cy="1511617"/>
          </a:xfrm>
        </p:spPr>
        <p:txBody>
          <a:bodyPr/>
          <a:lstStyle/>
          <a:p>
            <a:pPr marL="0" indent="457200">
              <a:lnSpc>
                <a:spcPts val="3300"/>
              </a:lnSpc>
              <a:buNone/>
            </a:pPr>
            <a:r>
              <a:rPr lang="en-US" altLang="zh-CN" sz="2400" b="0" dirty="0" err="1">
                <a:ea typeface="+mn-ea"/>
              </a:rPr>
              <a:t>XMLHttpRequest</a:t>
            </a:r>
            <a:r>
              <a:rPr lang="zh-CN" altLang="en-US" sz="2400" b="0" dirty="0">
                <a:latin typeface="+mn-ea"/>
                <a:ea typeface="+mn-ea"/>
              </a:rPr>
              <a:t>是一个浏览器接口，开发者可以使用它提出</a:t>
            </a:r>
            <a:r>
              <a:rPr lang="en-US" altLang="zh-CN" sz="2400" b="0" dirty="0">
                <a:ea typeface="+mn-ea"/>
              </a:rPr>
              <a:t>HTTP</a:t>
            </a:r>
            <a:r>
              <a:rPr lang="zh-CN" altLang="en-US" sz="2400" b="0" dirty="0">
                <a:latin typeface="+mn-ea"/>
                <a:ea typeface="+mn-ea"/>
              </a:rPr>
              <a:t>和</a:t>
            </a:r>
            <a:r>
              <a:rPr lang="en-US" altLang="zh-CN" sz="2400" b="0" dirty="0">
                <a:ea typeface="+mn-ea"/>
              </a:rPr>
              <a:t>HTTPS</a:t>
            </a:r>
            <a:r>
              <a:rPr lang="zh-CN" altLang="en-US" sz="2400" b="0" dirty="0">
                <a:latin typeface="+mn-ea"/>
                <a:ea typeface="+mn-ea"/>
              </a:rPr>
              <a:t>请求，而且不用刷新页面就可以修改页面的内容。其最常见的应用是提交表单和获取额外的内容。</a:t>
            </a:r>
            <a:endParaRPr lang="en-US" altLang="zh-CN" sz="2400" b="0" dirty="0">
              <a:latin typeface="+mn-ea"/>
              <a:ea typeface="+mn-ea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2ABC6BD-99A9-4F80-A212-4A0BF12B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58825"/>
            <a:ext cx="8001000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/>
              <a:t>6.2 XMLHttpRequest Level 2</a:t>
            </a:r>
            <a:endParaRPr lang="zh-CN" altLang="en-US" sz="3600" b="0" kern="0" dirty="0"/>
          </a:p>
        </p:txBody>
      </p:sp>
      <p:sp>
        <p:nvSpPr>
          <p:cNvPr id="16" name="内容占位符 10">
            <a:extLst>
              <a:ext uri="{FF2B5EF4-FFF2-40B4-BE49-F238E27FC236}">
                <a16:creationId xmlns:a16="http://schemas.microsoft.com/office/drawing/2014/main" id="{590BBAA9-F614-460A-AA70-E60795D527AC}"/>
              </a:ext>
            </a:extLst>
          </p:cNvPr>
          <p:cNvSpPr txBox="1">
            <a:spLocks/>
          </p:cNvSpPr>
          <p:nvPr/>
        </p:nvSpPr>
        <p:spPr>
          <a:xfrm>
            <a:off x="494225" y="3577865"/>
            <a:ext cx="8149199" cy="269647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使用</a:t>
            </a:r>
            <a:r>
              <a:rPr lang="en-US" altLang="zh-CN" sz="2400" b="0" kern="0" dirty="0" err="1">
                <a:ea typeface="+mn-ea"/>
              </a:rPr>
              <a:t>XMLHttpRequest</a:t>
            </a:r>
            <a:r>
              <a:rPr lang="zh-CN" altLang="en-US" sz="2400" b="0" kern="0" dirty="0">
                <a:latin typeface="+mn-ea"/>
                <a:ea typeface="+mn-ea"/>
              </a:rPr>
              <a:t>对象可以实现下面的功能：</a:t>
            </a:r>
            <a:endParaRPr lang="en-US" altLang="zh-CN" sz="2400" b="0" kern="0" dirty="0">
              <a:latin typeface="+mn-ea"/>
              <a:ea typeface="+mn-ea"/>
            </a:endParaRPr>
          </a:p>
          <a:p>
            <a:pPr lvl="2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2400" b="0" kern="0" dirty="0">
                <a:latin typeface="+mn-ea"/>
                <a:ea typeface="+mn-ea"/>
              </a:rPr>
              <a:t>在不重新加载页面的情况下跟新页面；</a:t>
            </a:r>
            <a:endParaRPr lang="en-US" altLang="zh-CN" sz="2400" b="0" kern="0" dirty="0">
              <a:latin typeface="+mn-ea"/>
              <a:ea typeface="+mn-ea"/>
            </a:endParaRPr>
          </a:p>
          <a:p>
            <a:pPr lvl="2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2400" b="0" kern="0" dirty="0">
                <a:latin typeface="+mn-ea"/>
                <a:ea typeface="+mn-ea"/>
              </a:rPr>
              <a:t>在页面已加载后从服务器请求数据；</a:t>
            </a:r>
            <a:endParaRPr lang="en-US" altLang="zh-CN" sz="2400" b="0" kern="0" dirty="0">
              <a:latin typeface="+mn-ea"/>
              <a:ea typeface="+mn-ea"/>
            </a:endParaRPr>
          </a:p>
          <a:p>
            <a:pPr lvl="2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2400" b="0" kern="0" dirty="0">
                <a:latin typeface="+mn-ea"/>
                <a:ea typeface="+mn-ea"/>
              </a:rPr>
              <a:t>在页面已加载后从服务器接收数据；</a:t>
            </a:r>
            <a:endParaRPr lang="en-US" altLang="zh-CN" sz="2400" b="0" kern="0" dirty="0">
              <a:latin typeface="+mn-ea"/>
              <a:ea typeface="+mn-ea"/>
            </a:endParaRPr>
          </a:p>
          <a:p>
            <a:pPr lvl="2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2400" b="0" kern="0" dirty="0">
                <a:latin typeface="+mn-ea"/>
                <a:ea typeface="+mn-ea"/>
              </a:rPr>
              <a:t>在后台向服务器发送数据。</a:t>
            </a:r>
            <a:endParaRPr lang="en-US" altLang="zh-CN" sz="2400" b="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598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41812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0415" y="42377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412A6F6-A398-4A31-A984-789D9158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11" y="1917383"/>
            <a:ext cx="8149199" cy="4181792"/>
          </a:xfrm>
        </p:spPr>
        <p:txBody>
          <a:bodyPr/>
          <a:lstStyle/>
          <a:p>
            <a:pPr marL="0" indent="457200">
              <a:lnSpc>
                <a:spcPts val="3300"/>
              </a:lnSpc>
              <a:buNone/>
            </a:pPr>
            <a:r>
              <a:rPr lang="en-US" altLang="zh-CN" sz="2400" dirty="0" err="1">
                <a:ea typeface="+mn-ea"/>
              </a:rPr>
              <a:t>XMLHttpRequest</a:t>
            </a:r>
            <a:r>
              <a:rPr lang="en-US" altLang="zh-CN" sz="2400" b="0" dirty="0">
                <a:ea typeface="+mn-ea"/>
              </a:rPr>
              <a:t> API</a:t>
            </a:r>
            <a:r>
              <a:rPr lang="zh-CN" altLang="en-US" sz="2400" b="0" dirty="0">
                <a:latin typeface="+mn-ea"/>
                <a:ea typeface="+mn-ea"/>
              </a:rPr>
              <a:t>使</a:t>
            </a:r>
            <a:r>
              <a:rPr lang="en-US" altLang="zh-CN" sz="2400" b="0" dirty="0">
                <a:ea typeface="+mn-ea"/>
              </a:rPr>
              <a:t>Ajax</a:t>
            </a:r>
            <a:r>
              <a:rPr lang="zh-CN" altLang="en-US" sz="2400" b="0" dirty="0">
                <a:latin typeface="+mn-ea"/>
                <a:ea typeface="+mn-ea"/>
              </a:rPr>
              <a:t>技术的实现成为了可能。</a:t>
            </a:r>
          </a:p>
          <a:p>
            <a:pPr marL="0" indent="457200">
              <a:lnSpc>
                <a:spcPts val="3300"/>
              </a:lnSpc>
              <a:buNone/>
            </a:pPr>
            <a:r>
              <a:rPr lang="en-US" altLang="zh-CN" sz="2400" dirty="0">
                <a:ea typeface="+mn-ea"/>
              </a:rPr>
              <a:t>AJAX</a:t>
            </a:r>
            <a:r>
              <a:rPr lang="en-US" altLang="zh-CN" sz="2400" b="0" dirty="0">
                <a:ea typeface="+mn-ea"/>
              </a:rPr>
              <a:t> = Asynchronous JavaScript and XML</a:t>
            </a:r>
            <a:r>
              <a:rPr lang="zh-CN" altLang="en-US" sz="2400" b="0" dirty="0">
                <a:latin typeface="+mn-ea"/>
                <a:ea typeface="+mn-ea"/>
              </a:rPr>
              <a:t>（异步的 </a:t>
            </a:r>
            <a:r>
              <a:rPr lang="en-US" altLang="zh-CN" sz="2400" b="0" dirty="0">
                <a:ea typeface="+mn-ea"/>
              </a:rPr>
              <a:t>JavaScript</a:t>
            </a:r>
            <a:r>
              <a:rPr lang="en-US" altLang="zh-CN" sz="2400" b="0" dirty="0">
                <a:latin typeface="+mn-ea"/>
                <a:ea typeface="+mn-ea"/>
              </a:rPr>
              <a:t> </a:t>
            </a:r>
            <a:r>
              <a:rPr lang="zh-CN" altLang="en-US" sz="2400" b="0" dirty="0">
                <a:latin typeface="+mn-ea"/>
                <a:ea typeface="+mn-ea"/>
              </a:rPr>
              <a:t>和 </a:t>
            </a:r>
            <a:r>
              <a:rPr lang="en-US" altLang="zh-CN" sz="2400" b="0" dirty="0">
                <a:ea typeface="+mn-ea"/>
              </a:rPr>
              <a:t>XML</a:t>
            </a:r>
            <a:r>
              <a:rPr lang="zh-CN" altLang="en-US" sz="2400" b="0" dirty="0">
                <a:latin typeface="+mn-ea"/>
                <a:ea typeface="+mn-ea"/>
              </a:rPr>
              <a:t>）。</a:t>
            </a:r>
          </a:p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通过在后台与服务器进行少量数据交换，</a:t>
            </a:r>
            <a:r>
              <a:rPr lang="en-US" altLang="zh-CN" sz="2400" b="0" dirty="0">
                <a:ea typeface="+mn-ea"/>
              </a:rPr>
              <a:t>AJAX</a:t>
            </a:r>
            <a:r>
              <a:rPr lang="en-US" altLang="zh-CN" sz="2400" b="0" dirty="0">
                <a:latin typeface="+mn-ea"/>
                <a:ea typeface="+mn-ea"/>
              </a:rPr>
              <a:t> </a:t>
            </a:r>
            <a:r>
              <a:rPr lang="zh-CN" altLang="en-US" sz="2400" b="0" dirty="0">
                <a:latin typeface="+mn-ea"/>
                <a:ea typeface="+mn-ea"/>
              </a:rPr>
              <a:t>可以使网页实现异步更新。这意味着可以在不重新加载整个网页的情况下，对网页的某部分进行更新。</a:t>
            </a:r>
          </a:p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传统的网页（不使用 </a:t>
            </a:r>
            <a:r>
              <a:rPr lang="en-US" altLang="zh-CN" sz="2400" b="0" dirty="0">
                <a:ea typeface="+mn-ea"/>
              </a:rPr>
              <a:t>AJAX</a:t>
            </a:r>
            <a:r>
              <a:rPr lang="zh-CN" altLang="en-US" sz="2400" b="0" dirty="0">
                <a:latin typeface="+mn-ea"/>
                <a:ea typeface="+mn-ea"/>
              </a:rPr>
              <a:t>）如果需要更新内容，必需重载整个网页面。</a:t>
            </a:r>
          </a:p>
          <a:p>
            <a:pPr marL="0" indent="457200">
              <a:lnSpc>
                <a:spcPts val="3300"/>
              </a:lnSpc>
              <a:buNone/>
            </a:pPr>
            <a:endParaRPr lang="en-US" altLang="zh-CN" sz="2400" b="0" dirty="0">
              <a:latin typeface="+mn-ea"/>
              <a:ea typeface="+mn-ea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2ABC6BD-99A9-4F80-A212-4A0BF12B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58825"/>
            <a:ext cx="8001000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宋体" panose="02010600030101010101" pitchFamily="2" charset="-122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anose="02010600030101010101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/>
              <a:t>6.2 XMLHttpRequest Level 2</a:t>
            </a:r>
            <a:endParaRPr lang="zh-CN" altLang="en-US" sz="3600" b="0" kern="0" dirty="0"/>
          </a:p>
        </p:txBody>
      </p:sp>
    </p:spTree>
    <p:extLst>
      <p:ext uri="{BB962C8B-B14F-4D97-AF65-F5344CB8AC3E}">
        <p14:creationId xmlns:p14="http://schemas.microsoft.com/office/powerpoint/2010/main" val="263061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跨源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XMLHttpRequest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6C0E9F3-C7B3-48F2-8787-50400F065669}"/>
              </a:ext>
            </a:extLst>
          </p:cNvPr>
          <p:cNvSpPr txBox="1">
            <a:spLocks/>
          </p:cNvSpPr>
          <p:nvPr/>
        </p:nvSpPr>
        <p:spPr>
          <a:xfrm>
            <a:off x="723900" y="1622106"/>
            <a:ext cx="8001000" cy="363379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过去，</a:t>
            </a:r>
            <a:r>
              <a:rPr lang="en-US" altLang="zh-CN" sz="2400" b="0" kern="0" dirty="0" err="1">
                <a:ea typeface="+mn-ea"/>
              </a:rPr>
              <a:t>XMLHttpRequest</a:t>
            </a:r>
            <a:r>
              <a:rPr lang="zh-CN" altLang="en-US" sz="2400" b="0" kern="0" dirty="0">
                <a:latin typeface="+mn-ea"/>
                <a:ea typeface="+mn-ea"/>
              </a:rPr>
              <a:t>仅限于同源通信，即</a:t>
            </a:r>
            <a:r>
              <a:rPr lang="en-US" altLang="zh-CN" sz="2400" b="0" kern="0" dirty="0">
                <a:ea typeface="+mn-ea"/>
              </a:rPr>
              <a:t>open()</a:t>
            </a:r>
            <a:r>
              <a:rPr lang="zh-CN" altLang="en-US" sz="2400" b="0" kern="0" dirty="0">
                <a:latin typeface="+mn-ea"/>
                <a:ea typeface="+mn-ea"/>
              </a:rPr>
              <a:t>函数中使用相对路径，请求方和响应方同源，</a:t>
            </a:r>
            <a:r>
              <a:rPr lang="en-US" altLang="zh-CN" sz="2400" b="0" kern="0" dirty="0">
                <a:ea typeface="+mn-ea"/>
              </a:rPr>
              <a:t>Level</a:t>
            </a:r>
            <a:r>
              <a:rPr lang="en-US" altLang="zh-CN" sz="2400" b="0" kern="0" dirty="0">
                <a:latin typeface="+mn-ea"/>
                <a:ea typeface="+mn-ea"/>
              </a:rPr>
              <a:t> </a:t>
            </a:r>
            <a:r>
              <a:rPr lang="en-US" altLang="zh-CN" sz="2400" b="0" kern="0" dirty="0">
                <a:ea typeface="+mn-ea"/>
              </a:rPr>
              <a:t>2</a:t>
            </a:r>
            <a:r>
              <a:rPr lang="zh-CN" altLang="en-US" sz="2400" b="0" kern="0" dirty="0">
                <a:latin typeface="+mn-ea"/>
                <a:ea typeface="+mn-ea"/>
              </a:rPr>
              <a:t>通过</a:t>
            </a:r>
            <a:r>
              <a:rPr lang="en-US" altLang="zh-CN" sz="2400" b="0" kern="0" dirty="0">
                <a:ea typeface="+mn-ea"/>
              </a:rPr>
              <a:t>CORS</a:t>
            </a:r>
            <a:r>
              <a:rPr lang="zh-CN" altLang="en-US" sz="2400" b="0" kern="0" dirty="0">
                <a:latin typeface="+mn-ea"/>
                <a:ea typeface="+mn-ea"/>
              </a:rPr>
              <a:t>实现了跨源的</a:t>
            </a:r>
            <a:r>
              <a:rPr lang="en-US" altLang="zh-CN" sz="2400" b="0" kern="0" dirty="0" err="1">
                <a:ea typeface="+mn-ea"/>
              </a:rPr>
              <a:t>XMLHttpRequest</a:t>
            </a:r>
            <a:r>
              <a:rPr lang="en-US" altLang="zh-CN" sz="2400" b="0" kern="0" dirty="0">
                <a:latin typeface="+mn-ea"/>
                <a:ea typeface="+mn-ea"/>
              </a:rPr>
              <a:t> </a:t>
            </a:r>
            <a:r>
              <a:rPr lang="zh-CN" altLang="en-US" sz="2400" b="0" kern="0" dirty="0">
                <a:latin typeface="+mn-ea"/>
                <a:ea typeface="+mn-ea"/>
              </a:rPr>
              <a:t>。</a:t>
            </a:r>
          </a:p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跨源的</a:t>
            </a:r>
            <a:r>
              <a:rPr lang="en-US" altLang="zh-CN" sz="2400" b="0" kern="0" dirty="0">
                <a:ea typeface="+mn-ea"/>
              </a:rPr>
              <a:t>HTTP</a:t>
            </a:r>
            <a:r>
              <a:rPr lang="zh-CN" altLang="en-US" sz="2400" b="0" kern="0" dirty="0">
                <a:latin typeface="+mn-ea"/>
                <a:ea typeface="+mn-ea"/>
              </a:rPr>
              <a:t>请求包括一个</a:t>
            </a:r>
            <a:r>
              <a:rPr lang="en-US" altLang="zh-CN" sz="2400" b="0" kern="0" dirty="0">
                <a:ea typeface="+mn-ea"/>
              </a:rPr>
              <a:t>origin</a:t>
            </a:r>
            <a:r>
              <a:rPr lang="zh-CN" altLang="en-US" sz="2400" b="0" kern="0" dirty="0">
                <a:latin typeface="+mn-ea"/>
                <a:ea typeface="+mn-ea"/>
              </a:rPr>
              <a:t>头部，为服务器提供</a:t>
            </a:r>
            <a:r>
              <a:rPr lang="en-US" altLang="zh-CN" sz="2400" b="0" kern="0" dirty="0">
                <a:ea typeface="+mn-ea"/>
              </a:rPr>
              <a:t>http</a:t>
            </a:r>
            <a:r>
              <a:rPr lang="zh-CN" altLang="en-US" sz="2400" b="0" kern="0" dirty="0">
                <a:latin typeface="+mn-ea"/>
                <a:ea typeface="+mn-ea"/>
              </a:rPr>
              <a:t>请求的源信息。</a:t>
            </a:r>
          </a:p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通过跨源的</a:t>
            </a:r>
            <a:r>
              <a:rPr lang="en-US" altLang="zh-CN" sz="2400" b="0" kern="0" dirty="0" err="1">
                <a:ea typeface="+mn-ea"/>
              </a:rPr>
              <a:t>XMLHttpRequest</a:t>
            </a:r>
            <a:r>
              <a:rPr lang="zh-CN" altLang="en-US" sz="2400" b="0" kern="0" dirty="0">
                <a:latin typeface="+mn-ea"/>
                <a:ea typeface="+mn-ea"/>
              </a:rPr>
              <a:t>可以整合来自不同源的内容。相对于使用服务器端对来自不同源的内容进行整合，具有一定优势。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A0E25B-00B9-4F81-B054-516C5C411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5411471"/>
            <a:ext cx="8191500" cy="323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B527B1-B643-4374-9AF5-CFD42D1F7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886450"/>
            <a:ext cx="64008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77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跨源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XMLHttpRequest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9FE3A99-CB08-4206-91B5-A1D96770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5246"/>
            <a:ext cx="9144000" cy="3812308"/>
          </a:xfrm>
          <a:prstGeom prst="rect">
            <a:avLst/>
          </a:prstGeom>
        </p:spPr>
      </p:pic>
      <p:sp>
        <p:nvSpPr>
          <p:cNvPr id="14" name="圆角矩形标注 4">
            <a:extLst>
              <a:ext uri="{FF2B5EF4-FFF2-40B4-BE49-F238E27FC236}">
                <a16:creationId xmlns:a16="http://schemas.microsoft.com/office/drawing/2014/main" id="{FE2C7C0B-B7B5-477E-9794-92200CEADB43}"/>
              </a:ext>
            </a:extLst>
          </p:cNvPr>
          <p:cNvSpPr/>
          <p:nvPr/>
        </p:nvSpPr>
        <p:spPr>
          <a:xfrm>
            <a:off x="3153781" y="5110063"/>
            <a:ext cx="5277950" cy="661341"/>
          </a:xfrm>
          <a:prstGeom prst="wedgeRoundRectCallout">
            <a:avLst>
              <a:gd name="adj1" fmla="val -48779"/>
              <a:gd name="adj2" fmla="val -11161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Origin</a:t>
            </a:r>
            <a:r>
              <a:rPr lang="zh-CN" altLang="en-US" sz="2400" dirty="0"/>
              <a:t>：</a:t>
            </a:r>
            <a:r>
              <a:rPr lang="en-US" altLang="zh-CN" sz="2400" dirty="0"/>
              <a:t>Http://www.example.com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F9C558-8CAD-4BF8-9C29-C157F6F08D15}"/>
              </a:ext>
            </a:extLst>
          </p:cNvPr>
          <p:cNvSpPr/>
          <p:nvPr/>
        </p:nvSpPr>
        <p:spPr>
          <a:xfrm>
            <a:off x="360981" y="4342745"/>
            <a:ext cx="31858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74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跨源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XMLHttpRequest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圆角矩形 5">
            <a:extLst>
              <a:ext uri="{FF2B5EF4-FFF2-40B4-BE49-F238E27FC236}">
                <a16:creationId xmlns:a16="http://schemas.microsoft.com/office/drawing/2014/main" id="{EEF67BF2-DAEF-4417-8CDB-2328F1AAC176}"/>
              </a:ext>
            </a:extLst>
          </p:cNvPr>
          <p:cNvSpPr/>
          <p:nvPr/>
        </p:nvSpPr>
        <p:spPr>
          <a:xfrm>
            <a:off x="483243" y="1811725"/>
            <a:ext cx="8502836" cy="1768492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lnSpc>
                <a:spcPts val="33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服务器端对于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CORS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的支持，主要就是通过设置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Access-Control-Allow-Origin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来进行的。如果浏览器检测到相应的设置，就可以允许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Ajax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进行跨域的访问。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E8ADAA-D591-47B7-81A5-ABADE8A25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3" y="3660625"/>
            <a:ext cx="6772275" cy="219075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25060E-1C47-4AB7-A5E2-BC8E213DABC6}"/>
              </a:ext>
            </a:extLst>
          </p:cNvPr>
          <p:cNvSpPr/>
          <p:nvPr/>
        </p:nvSpPr>
        <p:spPr>
          <a:xfrm>
            <a:off x="569896" y="5097808"/>
            <a:ext cx="668562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圆角矩形标注 4">
            <a:extLst>
              <a:ext uri="{FF2B5EF4-FFF2-40B4-BE49-F238E27FC236}">
                <a16:creationId xmlns:a16="http://schemas.microsoft.com/office/drawing/2014/main" id="{FDBA704C-9E55-4CF9-B361-C577F72F2608}"/>
              </a:ext>
            </a:extLst>
          </p:cNvPr>
          <p:cNvSpPr/>
          <p:nvPr/>
        </p:nvSpPr>
        <p:spPr>
          <a:xfrm>
            <a:off x="188996" y="6021288"/>
            <a:ext cx="8766008" cy="576064"/>
          </a:xfrm>
          <a:prstGeom prst="wedgeRoundRectCallout">
            <a:avLst>
              <a:gd name="adj1" fmla="val 22778"/>
              <a:gd name="adj2" fmla="val -142416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Access-Control-Allow-Origin</a:t>
            </a:r>
            <a:r>
              <a:rPr lang="zh-CN" altLang="en-US" sz="2400" dirty="0"/>
              <a:t>：</a:t>
            </a:r>
            <a:r>
              <a:rPr lang="en-US" altLang="zh-CN" sz="2400" dirty="0"/>
              <a:t>Http://www.example.com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6287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进度事件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A5657905-7A2D-4747-9093-5D9969AA6D3B}"/>
              </a:ext>
            </a:extLst>
          </p:cNvPr>
          <p:cNvSpPr txBox="1">
            <a:spLocks/>
          </p:cNvSpPr>
          <p:nvPr/>
        </p:nvSpPr>
        <p:spPr>
          <a:xfrm>
            <a:off x="590550" y="2211521"/>
            <a:ext cx="8001000" cy="2494966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n-ea"/>
                <a:ea typeface="+mn-ea"/>
              </a:rPr>
              <a:t>在</a:t>
            </a:r>
            <a:r>
              <a:rPr lang="en-US" altLang="zh-CN" sz="2400" b="0" kern="0" dirty="0" err="1">
                <a:ea typeface="+mn-ea"/>
              </a:rPr>
              <a:t>XMLHTTPRequest</a:t>
            </a:r>
            <a:r>
              <a:rPr lang="zh-CN" altLang="en-US" sz="2400" b="0" kern="0" dirty="0">
                <a:latin typeface="+mn-ea"/>
                <a:ea typeface="+mn-ea"/>
              </a:rPr>
              <a:t>之前的版本中，仅有</a:t>
            </a:r>
            <a:r>
              <a:rPr lang="en-US" altLang="zh-CN" sz="2400" b="0" kern="0" dirty="0" err="1">
                <a:ea typeface="+mn-ea"/>
              </a:rPr>
              <a:t>readystatechange</a:t>
            </a:r>
            <a:r>
              <a:rPr lang="zh-CN" altLang="en-US" sz="2400" b="0" kern="0" dirty="0">
                <a:latin typeface="+mn-ea"/>
                <a:ea typeface="+mn-ea"/>
              </a:rPr>
              <a:t>一个事件能够被用来响应进度。并且浏览器对事件的实现并不兼容，如在</a:t>
            </a:r>
            <a:r>
              <a:rPr lang="en-US" altLang="zh-CN" sz="2400" b="0" kern="0" dirty="0">
                <a:ea typeface="+mn-ea"/>
              </a:rPr>
              <a:t>IE</a:t>
            </a:r>
            <a:r>
              <a:rPr lang="zh-CN" altLang="en-US" sz="2400" b="0" kern="0" dirty="0">
                <a:latin typeface="+mn-ea"/>
                <a:ea typeface="+mn-ea"/>
              </a:rPr>
              <a:t>浏览器中永远都不会触发</a:t>
            </a:r>
            <a:r>
              <a:rPr lang="en-US" altLang="zh-CN" sz="2400" b="0" kern="0" dirty="0" err="1">
                <a:ea typeface="+mn-ea"/>
              </a:rPr>
              <a:t>readyState</a:t>
            </a:r>
            <a:r>
              <a:rPr lang="en-US" altLang="zh-CN" sz="2400" b="0" kern="0" dirty="0">
                <a:latin typeface="+mn-ea"/>
                <a:ea typeface="+mn-ea"/>
              </a:rPr>
              <a:t> </a:t>
            </a:r>
            <a:r>
              <a:rPr lang="en-US" altLang="zh-CN" sz="2400" b="0" kern="0" dirty="0">
                <a:ea typeface="+mn-ea"/>
              </a:rPr>
              <a:t>3</a:t>
            </a:r>
            <a:r>
              <a:rPr lang="zh-CN" altLang="en-US" sz="2400" b="0" kern="0" dirty="0">
                <a:latin typeface="+mn-ea"/>
                <a:ea typeface="+mn-ea"/>
              </a:rPr>
              <a:t>。此外，</a:t>
            </a:r>
            <a:r>
              <a:rPr lang="en-US" altLang="zh-CN" sz="2400" b="0" kern="0" dirty="0" err="1">
                <a:ea typeface="+mn-ea"/>
              </a:rPr>
              <a:t>readyState</a:t>
            </a:r>
            <a:r>
              <a:rPr lang="zh-CN" altLang="en-US" sz="2400" b="0" kern="0" dirty="0">
                <a:latin typeface="+mn-ea"/>
                <a:ea typeface="+mn-ea"/>
              </a:rPr>
              <a:t>的更改事件缺乏与上传进程通信的方法。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27A087A-25A0-4D2C-A27B-0313D505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4865272"/>
            <a:ext cx="9105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6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403" y="785912"/>
            <a:ext cx="8001000" cy="1216025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进度事件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949778" y="6553200"/>
            <a:ext cx="325755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701041" y="6550025"/>
            <a:ext cx="2057400" cy="268288"/>
          </a:xfrm>
        </p:spPr>
        <p:txBody>
          <a:bodyPr/>
          <a:lstStyle/>
          <a:p>
            <a:fld id="{079E9EF5-4B49-4815-ADC3-746BDD0FC377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9328" y="322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81728" y="337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3C23ED-2FFB-44F1-AD86-B833D804D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90197"/>
              </p:ext>
            </p:extLst>
          </p:nvPr>
        </p:nvGraphicFramePr>
        <p:xfrm>
          <a:off x="739336" y="1978025"/>
          <a:ext cx="737998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68">
                  <a:extLst>
                    <a:ext uri="{9D8B030D-6E8A-4147-A177-3AD203B41FA5}">
                      <a16:colId xmlns:a16="http://schemas.microsoft.com/office/drawing/2014/main" val="2883578133"/>
                    </a:ext>
                  </a:extLst>
                </a:gridCol>
                <a:gridCol w="4811916">
                  <a:extLst>
                    <a:ext uri="{9D8B030D-6E8A-4147-A177-3AD203B41FA5}">
                      <a16:colId xmlns:a16="http://schemas.microsoft.com/office/drawing/2014/main" val="197056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属性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64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onreadystatechange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存储函数，每当</a:t>
                      </a:r>
                      <a:r>
                        <a:rPr lang="en-US" altLang="zh-CN" sz="2000" dirty="0" err="1"/>
                        <a:t>readyState</a:t>
                      </a:r>
                      <a:r>
                        <a:rPr lang="zh-CN" altLang="en-US" sz="2000" dirty="0"/>
                        <a:t>属性改变时，就会调用改函数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4459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readyState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存有</a:t>
                      </a:r>
                      <a:r>
                        <a:rPr lang="en-US" altLang="zh-CN" sz="2000" dirty="0" err="1"/>
                        <a:t>XMLHttpRequest</a:t>
                      </a:r>
                      <a:r>
                        <a:rPr lang="zh-CN" altLang="en-US" sz="2000" dirty="0"/>
                        <a:t>的状态。从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到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发送变化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5777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0:</a:t>
                      </a:r>
                      <a:r>
                        <a:rPr lang="zh-CN" altLang="en-US" sz="2000" dirty="0"/>
                        <a:t>请求未初始化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0141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1:</a:t>
                      </a:r>
                      <a:r>
                        <a:rPr lang="zh-CN" altLang="en-US" sz="2000" dirty="0"/>
                        <a:t>服务器连接已建立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5820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2:</a:t>
                      </a:r>
                      <a:r>
                        <a:rPr lang="zh-CN" altLang="en-US" sz="2000" dirty="0"/>
                        <a:t>请求已接收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514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3:</a:t>
                      </a:r>
                      <a:r>
                        <a:rPr lang="zh-CN" altLang="en-US" sz="2000" dirty="0"/>
                        <a:t>请求处理中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8296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4:</a:t>
                      </a:r>
                      <a:r>
                        <a:rPr lang="zh-CN" altLang="en-US" sz="2000" dirty="0"/>
                        <a:t>请求已完成，且响应已就绪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5882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status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200:</a:t>
                      </a:r>
                      <a:r>
                        <a:rPr lang="zh-CN" altLang="en-US" sz="2000" dirty="0"/>
                        <a:t>“</a:t>
                      </a:r>
                      <a:r>
                        <a:rPr lang="en-US" altLang="zh-CN" sz="2000" dirty="0"/>
                        <a:t>OK</a:t>
                      </a:r>
                      <a:r>
                        <a:rPr lang="zh-CN" altLang="en-US" sz="2000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343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404:</a:t>
                      </a:r>
                      <a:r>
                        <a:rPr lang="zh-CN" altLang="en-US" sz="2000" dirty="0"/>
                        <a:t>未找到页面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57856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4508B0C-A33B-4F47-B282-AC9256E07879}"/>
              </a:ext>
            </a:extLst>
          </p:cNvPr>
          <p:cNvSpPr txBox="1"/>
          <p:nvPr/>
        </p:nvSpPr>
        <p:spPr>
          <a:xfrm>
            <a:off x="2343660" y="1513185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表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readystatechang</a:t>
            </a:r>
            <a:r>
              <a:rPr lang="zh-CN" altLang="en-US" sz="2400" dirty="0">
                <a:latin typeface="+mn-ea"/>
              </a:rPr>
              <a:t>事件响应 </a:t>
            </a:r>
          </a:p>
        </p:txBody>
      </p:sp>
    </p:spTree>
    <p:extLst>
      <p:ext uri="{BB962C8B-B14F-4D97-AF65-F5344CB8AC3E}">
        <p14:creationId xmlns:p14="http://schemas.microsoft.com/office/powerpoint/2010/main" val="2880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6.1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41812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0415" y="42377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412A6F6-A398-4A31-A984-789D9158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11" y="1917383"/>
            <a:ext cx="8149199" cy="924967"/>
          </a:xfrm>
        </p:spPr>
        <p:txBody>
          <a:bodyPr/>
          <a:lstStyle/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将</a:t>
            </a:r>
            <a:r>
              <a:rPr lang="en-US" altLang="zh-CN" sz="2400" b="0" dirty="0" err="1">
                <a:ea typeface="+mn-ea"/>
              </a:rPr>
              <a:t>postMessage</a:t>
            </a:r>
            <a:r>
              <a:rPr lang="en-US" altLang="zh-CN" sz="2400" b="0" dirty="0">
                <a:ea typeface="+mn-ea"/>
              </a:rPr>
              <a:t> API</a:t>
            </a:r>
            <a:r>
              <a:rPr lang="zh-CN" altLang="en-US" sz="2400" b="0" dirty="0">
                <a:latin typeface="+mn-ea"/>
                <a:ea typeface="+mn-ea"/>
              </a:rPr>
              <a:t>定义为发送消息的标准方式。其语法为：</a:t>
            </a:r>
            <a:endParaRPr lang="en-US" altLang="zh-CN" sz="2400" b="0" dirty="0"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64702E-B367-44C2-B324-755CC90DFD07}"/>
              </a:ext>
            </a:extLst>
          </p:cNvPr>
          <p:cNvSpPr/>
          <p:nvPr/>
        </p:nvSpPr>
        <p:spPr>
          <a:xfrm>
            <a:off x="396229" y="4466584"/>
            <a:ext cx="8555765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BB0F3"/>
                </a:solidFill>
              </a:rPr>
              <a:t>targetWindow</a:t>
            </a:r>
            <a:r>
              <a:rPr lang="en-US" altLang="zh-CN" sz="2400" dirty="0" err="1">
                <a:solidFill>
                  <a:schemeClr val="bg1"/>
                </a:solidFill>
              </a:rPr>
              <a:t>.</a:t>
            </a:r>
            <a:r>
              <a:rPr lang="en-US" altLang="zh-CN" sz="2400" dirty="0" err="1">
                <a:solidFill>
                  <a:srgbClr val="E0E08C"/>
                </a:solidFill>
              </a:rPr>
              <a:t>postMessage</a:t>
            </a:r>
            <a:r>
              <a:rPr lang="en-US" altLang="zh-CN" sz="2400" dirty="0">
                <a:solidFill>
                  <a:srgbClr val="FFFF00"/>
                </a:solidFill>
              </a:rPr>
              <a:t>(</a:t>
            </a:r>
            <a:r>
              <a:rPr lang="en-US" altLang="zh-CN" sz="2400" dirty="0" err="1">
                <a:solidFill>
                  <a:srgbClr val="BA592C"/>
                </a:solidFill>
              </a:rPr>
              <a:t>message</a:t>
            </a:r>
            <a:r>
              <a:rPr lang="en-US" altLang="zh-CN" sz="2400" dirty="0" err="1">
                <a:solidFill>
                  <a:schemeClr val="bg1"/>
                </a:solidFill>
              </a:rPr>
              <a:t>,</a:t>
            </a:r>
            <a:r>
              <a:rPr lang="en-US" altLang="zh-CN" sz="2400" dirty="0" err="1">
                <a:solidFill>
                  <a:srgbClr val="BA592C"/>
                </a:solidFill>
              </a:rPr>
              <a:t>targetOrigin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en-US" altLang="zh-CN" sz="2400" dirty="0">
                <a:solidFill>
                  <a:srgbClr val="FFFF00"/>
                </a:solidFill>
              </a:rPr>
              <a:t>[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BA592C"/>
                </a:solidFill>
              </a:rPr>
              <a:t>transfer </a:t>
            </a:r>
            <a:r>
              <a:rPr lang="en-US" altLang="zh-CN" sz="2400" dirty="0">
                <a:solidFill>
                  <a:srgbClr val="FFFF00"/>
                </a:solidFill>
              </a:rPr>
              <a:t>])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EA7DB16-6C0B-43D9-8F11-0D3BFCC2D7BD}"/>
              </a:ext>
            </a:extLst>
          </p:cNvPr>
          <p:cNvSpPr/>
          <p:nvPr/>
        </p:nvSpPr>
        <p:spPr bwMode="auto">
          <a:xfrm>
            <a:off x="1247436" y="5256197"/>
            <a:ext cx="2256817" cy="937315"/>
          </a:xfrm>
          <a:prstGeom prst="wedgeRoundRectCallout">
            <a:avLst>
              <a:gd name="adj1" fmla="val -25143"/>
              <a:gd name="adj2" fmla="val -78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对将接收消息的窗口的引用。</a:t>
            </a:r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34ECB0AF-E6E0-4EA7-834C-ADB63E07766D}"/>
              </a:ext>
            </a:extLst>
          </p:cNvPr>
          <p:cNvSpPr/>
          <p:nvPr/>
        </p:nvSpPr>
        <p:spPr bwMode="auto">
          <a:xfrm>
            <a:off x="2684834" y="3421814"/>
            <a:ext cx="2532434" cy="846568"/>
          </a:xfrm>
          <a:prstGeom prst="wedgeRoundRectCallout">
            <a:avLst>
              <a:gd name="adj1" fmla="val 36437"/>
              <a:gd name="adj2" fmla="val 71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要发送到其他窗口的数据</a:t>
            </a: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7AB602DD-23AC-41B9-B412-F8D2CD6D85AA}"/>
              </a:ext>
            </a:extLst>
          </p:cNvPr>
          <p:cNvSpPr/>
          <p:nvPr/>
        </p:nvSpPr>
        <p:spPr bwMode="auto">
          <a:xfrm>
            <a:off x="5639748" y="5331649"/>
            <a:ext cx="2890432" cy="1220834"/>
          </a:xfrm>
          <a:prstGeom prst="wedgeRoundRectCallout">
            <a:avLst>
              <a:gd name="adj1" fmla="val -28591"/>
              <a:gd name="adj2" fmla="val -828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指定要调度的事件的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targetWindow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的原点</a:t>
            </a: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DAD3AB81-4E66-4DE3-B15A-C0440DBCE288}"/>
              </a:ext>
            </a:extLst>
          </p:cNvPr>
          <p:cNvSpPr/>
          <p:nvPr/>
        </p:nvSpPr>
        <p:spPr bwMode="auto">
          <a:xfrm>
            <a:off x="5562904" y="2479323"/>
            <a:ext cx="3298993" cy="1722357"/>
          </a:xfrm>
          <a:prstGeom prst="wedgeRoundRectCallout">
            <a:avLst>
              <a:gd name="adj1" fmla="val 33582"/>
              <a:gd name="adj2" fmla="val 645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要发送到其他窗口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的数据是与消息一起传输的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Transferable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对象序列。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(</a:t>
            </a:r>
            <a:r>
              <a:rPr lang="zh-CN" altLang="en-US" sz="2400" dirty="0">
                <a:latin typeface="Verdana" pitchFamily="34" charset="0"/>
                <a:ea typeface="宋体" pitchFamily="2" charset="-122"/>
              </a:rPr>
              <a:t>可选值</a:t>
            </a:r>
            <a:r>
              <a:rPr lang="en-US" altLang="zh-CN" sz="2400" dirty="0">
                <a:latin typeface="Verdana" pitchFamily="34" charset="0"/>
                <a:ea typeface="宋体" pitchFamily="2" charset="-122"/>
              </a:rPr>
              <a:t>)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5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进度事件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4EC8B61-5917-4213-801F-D9B33ACFB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55181"/>
              </p:ext>
            </p:extLst>
          </p:nvPr>
        </p:nvGraphicFramePr>
        <p:xfrm>
          <a:off x="931019" y="3317591"/>
          <a:ext cx="739220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121">
                  <a:extLst>
                    <a:ext uri="{9D8B030D-6E8A-4147-A177-3AD203B41FA5}">
                      <a16:colId xmlns:a16="http://schemas.microsoft.com/office/drawing/2014/main" val="3476743343"/>
                    </a:ext>
                  </a:extLst>
                </a:gridCol>
                <a:gridCol w="4801081">
                  <a:extLst>
                    <a:ext uri="{9D8B030D-6E8A-4147-A177-3AD203B41FA5}">
                      <a16:colId xmlns:a16="http://schemas.microsoft.com/office/drawing/2014/main" val="4186884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事件名称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loadstart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传输已经开始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61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progress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在传输中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781546"/>
                  </a:ext>
                </a:extLst>
              </a:tr>
              <a:tr h="351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error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传输失败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abort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传出被用户取消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58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timeout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进程终止，因为预定的时间到期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85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load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传输成功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8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loadend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传输结束，但不知成功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失败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9213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F796518-D67F-4457-85A9-8CA25832893E}"/>
              </a:ext>
            </a:extLst>
          </p:cNvPr>
          <p:cNvSpPr txBox="1"/>
          <p:nvPr/>
        </p:nvSpPr>
        <p:spPr>
          <a:xfrm>
            <a:off x="1703082" y="2879607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表</a:t>
            </a:r>
            <a:r>
              <a:rPr lang="zh-CN" altLang="en-US" sz="2400" dirty="0"/>
              <a:t> </a:t>
            </a:r>
            <a:r>
              <a:rPr lang="en-US" altLang="zh-CN" sz="2400" dirty="0" err="1"/>
              <a:t>XMLHttpRequest</a:t>
            </a:r>
            <a:r>
              <a:rPr lang="en-US" altLang="zh-CN" sz="2400" dirty="0"/>
              <a:t> Level 2</a:t>
            </a:r>
            <a:r>
              <a:rPr lang="zh-CN" altLang="en-US" sz="2400" dirty="0">
                <a:latin typeface="+mn-ea"/>
              </a:rPr>
              <a:t>中的进度事件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70DE39-2ACA-4E60-81F3-57EB7D90CD39}"/>
              </a:ext>
            </a:extLst>
          </p:cNvPr>
          <p:cNvSpPr txBox="1"/>
          <p:nvPr/>
        </p:nvSpPr>
        <p:spPr>
          <a:xfrm>
            <a:off x="738041" y="1531088"/>
            <a:ext cx="7831284" cy="1447205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en-US" altLang="zh-CN" sz="2400" dirty="0" err="1"/>
              <a:t>XMLHttpRequest</a:t>
            </a:r>
            <a:r>
              <a:rPr lang="en-US" altLang="zh-CN" sz="2400" dirty="0"/>
              <a:t> Level 2</a:t>
            </a:r>
            <a:r>
              <a:rPr lang="zh-CN" altLang="en-US" sz="2400" dirty="0">
                <a:latin typeface="+mn-ea"/>
              </a:rPr>
              <a:t>使用</a:t>
            </a:r>
            <a:r>
              <a:rPr lang="en-US" altLang="zh-CN" sz="2400" dirty="0"/>
              <a:t>Progress</a:t>
            </a:r>
            <a:r>
              <a:rPr lang="zh-CN" altLang="en-US" sz="2400" dirty="0">
                <a:latin typeface="+mn-ea"/>
              </a:rPr>
              <a:t>进度来命名进度事件。通过为事件处理程序属性设置回调函数，可以实现对这些事件的监听。</a:t>
            </a:r>
          </a:p>
        </p:txBody>
      </p:sp>
    </p:spTree>
    <p:extLst>
      <p:ext uri="{BB962C8B-B14F-4D97-AF65-F5344CB8AC3E}">
        <p14:creationId xmlns:p14="http://schemas.microsoft.com/office/powerpoint/2010/main" val="1251619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875213"/>
            <a:ext cx="8001000" cy="1216025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HTML5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XMLHttpRequestLevel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2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的浏览器支持情况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936875" y="6642501"/>
            <a:ext cx="325755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688138" y="6639326"/>
            <a:ext cx="2057400" cy="268288"/>
          </a:xfrm>
        </p:spPr>
        <p:txBody>
          <a:bodyPr/>
          <a:lstStyle/>
          <a:p>
            <a:fld id="{079E9EF5-4B49-4815-ADC3-746BDD0FC377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6425" y="33151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8825" y="3467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CE466F0-45AC-48E5-9D16-F04A302A11AB}"/>
              </a:ext>
            </a:extLst>
          </p:cNvPr>
          <p:cNvSpPr txBox="1">
            <a:spLocks/>
          </p:cNvSpPr>
          <p:nvPr/>
        </p:nvSpPr>
        <p:spPr>
          <a:xfrm>
            <a:off x="571500" y="2159058"/>
            <a:ext cx="8248416" cy="59376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查看浏览器详细支持情况</a:t>
            </a:r>
            <a:r>
              <a:rPr lang="zh-CN" altLang="en-US" sz="2400" b="0" dirty="0"/>
              <a:t>：</a:t>
            </a:r>
            <a:r>
              <a:rPr lang="en-US" altLang="zh-CN" sz="2400" b="0" dirty="0">
                <a:hlinkClick r:id="rId3"/>
              </a:rPr>
              <a:t>https://caniuse.com/</a:t>
            </a:r>
            <a:r>
              <a:rPr lang="zh-CN" altLang="en-US" sz="2400" b="0" dirty="0"/>
              <a:t>。</a:t>
            </a:r>
            <a:endParaRPr lang="en-US" altLang="zh-CN" sz="2400" b="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51D2415-78B9-483D-83BB-C5AF85AF2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33110"/>
              </p:ext>
            </p:extLst>
          </p:nvPr>
        </p:nvGraphicFramePr>
        <p:xfrm>
          <a:off x="688236" y="3361238"/>
          <a:ext cx="774512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564">
                  <a:extLst>
                    <a:ext uri="{9D8B030D-6E8A-4147-A177-3AD203B41FA5}">
                      <a16:colId xmlns:a16="http://schemas.microsoft.com/office/drawing/2014/main" val="3101219456"/>
                    </a:ext>
                  </a:extLst>
                </a:gridCol>
                <a:gridCol w="3872564">
                  <a:extLst>
                    <a:ext uri="{9D8B030D-6E8A-4147-A177-3AD203B41FA5}">
                      <a16:colId xmlns:a16="http://schemas.microsoft.com/office/drawing/2014/main" val="3131982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浏览器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支持情况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IE9</a:t>
                      </a:r>
                      <a:r>
                        <a:rPr lang="zh-CN" altLang="en-US" sz="2400" dirty="0"/>
                        <a:t>以上版本支持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38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Edge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支持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11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Firefox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Firefox 6</a:t>
                      </a:r>
                      <a:r>
                        <a:rPr lang="zh-CN" altLang="en-US" sz="2400" dirty="0"/>
                        <a:t>以后版本支持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Chrome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Chrome 29</a:t>
                      </a:r>
                      <a:r>
                        <a:rPr lang="zh-CN" altLang="en-US" sz="2400" dirty="0"/>
                        <a:t>以后版本支持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16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Safari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Safari 5.1</a:t>
                      </a:r>
                      <a:r>
                        <a:rPr lang="zh-CN" altLang="en-US" sz="2400" dirty="0"/>
                        <a:t>以后版本支持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2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Opera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支持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645844"/>
                  </a:ext>
                </a:extLst>
              </a:tr>
            </a:tbl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D6ED0CF-C0C8-40C9-B728-B4030887E640}"/>
              </a:ext>
            </a:extLst>
          </p:cNvPr>
          <p:cNvSpPr txBox="1">
            <a:spLocks/>
          </p:cNvSpPr>
          <p:nvPr/>
        </p:nvSpPr>
        <p:spPr>
          <a:xfrm>
            <a:off x="2265713" y="2843756"/>
            <a:ext cx="4024964" cy="59376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latin typeface="+mn-ea"/>
                <a:ea typeface="+mn-ea"/>
              </a:rPr>
              <a:t>表</a:t>
            </a:r>
            <a:r>
              <a:rPr lang="en-US" altLang="zh-CN" sz="2400" b="0" dirty="0">
                <a:latin typeface="+mn-ea"/>
                <a:ea typeface="+mn-ea"/>
              </a:rPr>
              <a:t> </a:t>
            </a:r>
            <a:r>
              <a:rPr lang="zh-CN" altLang="en-US" sz="2400" b="0" dirty="0">
                <a:latin typeface="+mn-ea"/>
                <a:ea typeface="+mn-ea"/>
              </a:rPr>
              <a:t>主流浏览器支持情况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206411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6.3 </a:t>
            </a:r>
            <a:r>
              <a:rPr lang="zh-CN" altLang="en-US" dirty="0"/>
              <a:t>使用</a:t>
            </a:r>
            <a:r>
              <a:rPr lang="en-US" altLang="zh-CN" dirty="0" err="1"/>
              <a:t>XMLHttpRequest</a:t>
            </a:r>
            <a:r>
              <a:rPr lang="en-US" altLang="zh-CN" dirty="0"/>
              <a:t> API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BA44-CB02-46A8-9A3C-4B5176B52A20}"/>
              </a:ext>
            </a:extLst>
          </p:cNvPr>
          <p:cNvSpPr txBox="1"/>
          <p:nvPr/>
        </p:nvSpPr>
        <p:spPr>
          <a:xfrm>
            <a:off x="685800" y="1584752"/>
            <a:ext cx="7831284" cy="2340428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、浏览器支持情况检测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在使用</a:t>
            </a:r>
            <a:r>
              <a:rPr lang="en-US" altLang="zh-CN" sz="2400" dirty="0" err="1"/>
              <a:t>XMLHttpRequest</a:t>
            </a:r>
            <a:r>
              <a:rPr lang="en-US" altLang="zh-CN" sz="2400" dirty="0"/>
              <a:t> Level 2</a:t>
            </a:r>
            <a:r>
              <a:rPr lang="zh-CN" altLang="en-US" sz="2400" dirty="0">
                <a:latin typeface="+mn-ea"/>
              </a:rPr>
              <a:t>功能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如跨源支持之前，首先要检测浏览器是否支持该功能。常用的做法是检测</a:t>
            </a:r>
            <a:r>
              <a:rPr lang="en-US" altLang="zh-CN" sz="2400" dirty="0" err="1"/>
              <a:t>XMLHttpRequest</a:t>
            </a:r>
            <a:r>
              <a:rPr lang="zh-CN" altLang="en-US" sz="2400" dirty="0">
                <a:latin typeface="+mn-ea"/>
              </a:rPr>
              <a:t>对象中是否存在</a:t>
            </a:r>
            <a:r>
              <a:rPr lang="en-US" altLang="zh-CN" sz="2400" dirty="0" err="1"/>
              <a:t>withCredentials</a:t>
            </a:r>
            <a:r>
              <a:rPr lang="zh-CN" altLang="en-US" sz="2400" dirty="0">
                <a:latin typeface="+mn-ea"/>
              </a:rPr>
              <a:t>属性</a:t>
            </a:r>
            <a:r>
              <a:rPr lang="zh-CN" altLang="en-US" sz="2400" dirty="0"/>
              <a:t>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D44ECC-7DC8-4E1B-BA22-AE0C439D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" y="3858932"/>
            <a:ext cx="9144000" cy="25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37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6.3 </a:t>
            </a:r>
            <a:r>
              <a:rPr lang="zh-CN" altLang="en-US" dirty="0"/>
              <a:t>使用</a:t>
            </a:r>
            <a:r>
              <a:rPr lang="en-US" altLang="zh-CN" dirty="0" err="1"/>
              <a:t>XMLHttpRequest</a:t>
            </a:r>
            <a:r>
              <a:rPr lang="en-US" altLang="zh-CN" dirty="0"/>
              <a:t> API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BA44-CB02-46A8-9A3C-4B5176B52A20}"/>
              </a:ext>
            </a:extLst>
          </p:cNvPr>
          <p:cNvSpPr txBox="1"/>
          <p:nvPr/>
        </p:nvSpPr>
        <p:spPr>
          <a:xfrm>
            <a:off x="738041" y="1701234"/>
            <a:ext cx="7831284" cy="146359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、构建跨源请求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为了构建跨源</a:t>
            </a:r>
            <a:r>
              <a:rPr lang="en-US" altLang="zh-CN" sz="2400" dirty="0" err="1"/>
              <a:t>XMLHttpRequest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首先要创建一个新的</a:t>
            </a:r>
            <a:r>
              <a:rPr lang="en-US" altLang="zh-CN" sz="2400" dirty="0" err="1"/>
              <a:t>XMLHttpRequest</a:t>
            </a:r>
            <a:r>
              <a:rPr lang="zh-CN" altLang="en-US" sz="2400" dirty="0">
                <a:latin typeface="+mn-ea"/>
              </a:rPr>
              <a:t>对象：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A7F5D4-DFCC-4AB7-B61E-FD6F66F5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3100387"/>
            <a:ext cx="7343775" cy="6572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87F379-EF01-4275-AE7D-BB33B96D01BB}"/>
              </a:ext>
            </a:extLst>
          </p:cNvPr>
          <p:cNvSpPr txBox="1"/>
          <p:nvPr/>
        </p:nvSpPr>
        <p:spPr>
          <a:xfrm>
            <a:off x="813439" y="3790017"/>
            <a:ext cx="7831284" cy="99537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接下来，通过指定不同源的地址来构造跨源</a:t>
            </a:r>
            <a:r>
              <a:rPr lang="en-US" altLang="zh-CN" sz="2400" dirty="0" err="1"/>
              <a:t>XMLHttpRequest</a:t>
            </a:r>
            <a:r>
              <a:rPr lang="zh-CN" altLang="en-US" sz="2400" dirty="0">
                <a:latin typeface="+mn-ea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6F1A1D-6462-4DC8-A6DE-6D80D521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5057060"/>
            <a:ext cx="9144000" cy="7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48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6.3 </a:t>
            </a:r>
            <a:r>
              <a:rPr lang="zh-CN" altLang="en-US" dirty="0"/>
              <a:t>使用</a:t>
            </a:r>
            <a:r>
              <a:rPr lang="en-US" altLang="zh-CN" dirty="0" err="1"/>
              <a:t>XMLHttpRequest</a:t>
            </a:r>
            <a:r>
              <a:rPr lang="en-US" altLang="zh-CN" dirty="0"/>
              <a:t> API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BA44-CB02-46A8-9A3C-4B5176B52A20}"/>
              </a:ext>
            </a:extLst>
          </p:cNvPr>
          <p:cNvSpPr txBox="1"/>
          <p:nvPr/>
        </p:nvSpPr>
        <p:spPr>
          <a:xfrm>
            <a:off x="685800" y="1592641"/>
            <a:ext cx="7831284" cy="1447205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、使用进度事件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在表示请求和响应的不同阶段，</a:t>
            </a:r>
            <a:r>
              <a:rPr lang="en-US" altLang="zh-CN" sz="2400" dirty="0" err="1"/>
              <a:t>XMLHttpRequest</a:t>
            </a:r>
            <a:r>
              <a:rPr lang="zh-CN" altLang="en-US" sz="2400" dirty="0">
                <a:latin typeface="+mn-ea"/>
              </a:rPr>
              <a:t>不在使用数值型状态表示法，而是提供了命名进度事件。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CB4235-DEA8-428F-91B1-629C68D8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54" y="2947315"/>
            <a:ext cx="6105390" cy="36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05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6.3 </a:t>
            </a:r>
            <a:r>
              <a:rPr lang="zh-CN" altLang="en-US" dirty="0"/>
              <a:t>使用</a:t>
            </a:r>
            <a:r>
              <a:rPr lang="en-US" altLang="zh-CN" dirty="0" err="1"/>
              <a:t>XMLHttpRequest</a:t>
            </a:r>
            <a:r>
              <a:rPr lang="en-US" altLang="zh-CN" dirty="0"/>
              <a:t> API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BA44-CB02-46A8-9A3C-4B5176B52A20}"/>
              </a:ext>
            </a:extLst>
          </p:cNvPr>
          <p:cNvSpPr txBox="1"/>
          <p:nvPr/>
        </p:nvSpPr>
        <p:spPr>
          <a:xfrm>
            <a:off x="685800" y="1592641"/>
            <a:ext cx="7831284" cy="238363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、二进制数据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支持新的二进制</a:t>
            </a:r>
            <a:r>
              <a:rPr lang="en-US" altLang="zh-CN" sz="2400" dirty="0"/>
              <a:t>API</a:t>
            </a:r>
            <a:r>
              <a:rPr lang="zh-CN" altLang="en-US" sz="2400" dirty="0">
                <a:latin typeface="+mn-ea"/>
              </a:rPr>
              <a:t>的浏览器可能会使用</a:t>
            </a:r>
            <a:r>
              <a:rPr lang="en-US" altLang="zh-CN" sz="2400" dirty="0" err="1"/>
              <a:t>XMLHttpRequest</a:t>
            </a:r>
            <a:r>
              <a:rPr lang="zh-CN" altLang="en-US" sz="2400" dirty="0">
                <a:latin typeface="+mn-ea"/>
              </a:rPr>
              <a:t>来发送二进制数据。</a:t>
            </a:r>
            <a:r>
              <a:rPr lang="en-US" altLang="zh-CN" sz="2400" dirty="0" err="1"/>
              <a:t>XMLHttpRequest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/>
              <a:t>Level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/>
              <a:t>2</a:t>
            </a:r>
            <a:r>
              <a:rPr lang="zh-CN" altLang="en-US" sz="2400" dirty="0">
                <a:latin typeface="+mn-ea"/>
              </a:rPr>
              <a:t>规范支持调用</a:t>
            </a:r>
            <a:r>
              <a:rPr lang="en-US" altLang="zh-CN" sz="2400" dirty="0"/>
              <a:t>send()</a:t>
            </a:r>
            <a:r>
              <a:rPr lang="zh-CN" altLang="en-US" sz="2400" dirty="0">
                <a:latin typeface="+mn-ea"/>
              </a:rPr>
              <a:t>方法发送</a:t>
            </a:r>
            <a:r>
              <a:rPr lang="en-US" altLang="zh-CN" sz="2400" dirty="0" err="1"/>
              <a:t>Blod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 err="1"/>
              <a:t>ArrayBuffer</a:t>
            </a:r>
            <a:r>
              <a:rPr lang="zh-CN" altLang="en-US" sz="2400" dirty="0">
                <a:latin typeface="+mn-ea"/>
              </a:rPr>
              <a:t>对象。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1F9808-366F-47B3-ADB2-9EC26D75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4022725"/>
            <a:ext cx="6334125" cy="207645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B92D8F30-D862-4F9F-BDB0-9FB504CDE87A}"/>
              </a:ext>
            </a:extLst>
          </p:cNvPr>
          <p:cNvSpPr/>
          <p:nvPr/>
        </p:nvSpPr>
        <p:spPr bwMode="auto">
          <a:xfrm>
            <a:off x="7065829" y="3414400"/>
            <a:ext cx="1893771" cy="2791376"/>
          </a:xfrm>
          <a:prstGeom prst="wedgeRoundRectCallout">
            <a:avLst>
              <a:gd name="adj1" fmla="val -69122"/>
              <a:gd name="adj2" fmla="val 185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生成一个二进的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请求，内容字节为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9753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BA44-CB02-46A8-9A3C-4B5176B52A20}"/>
              </a:ext>
            </a:extLst>
          </p:cNvPr>
          <p:cNvSpPr txBox="1"/>
          <p:nvPr/>
        </p:nvSpPr>
        <p:spPr>
          <a:xfrm>
            <a:off x="685800" y="1592641"/>
            <a:ext cx="7831284" cy="1447205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在这个示例中，将赛事位置坐标上传到非同源的</a:t>
            </a:r>
            <a:r>
              <a:rPr lang="en-US" altLang="zh-CN" sz="2400" dirty="0">
                <a:latin typeface="+mn-ea"/>
              </a:rPr>
              <a:t>Web</a:t>
            </a:r>
            <a:r>
              <a:rPr lang="zh-CN" altLang="en-US" sz="2400" dirty="0">
                <a:latin typeface="+mn-ea"/>
              </a:rPr>
              <a:t>服务器端，并使用新的进度事件监控包括上传进度在内 的</a:t>
            </a:r>
            <a:r>
              <a:rPr lang="en-US" altLang="zh-CN" sz="2400" dirty="0">
                <a:latin typeface="+mn-ea"/>
              </a:rPr>
              <a:t>HTTP</a:t>
            </a:r>
            <a:r>
              <a:rPr lang="zh-CN" altLang="en-US" sz="2400" dirty="0">
                <a:latin typeface="+mn-ea"/>
              </a:rPr>
              <a:t>请求的状态。示例效果图如下：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6FFD02-F304-4154-8A8E-5F6114A1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83" y="2937754"/>
            <a:ext cx="5931506" cy="36533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3696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BA44-CB02-46A8-9A3C-4B5176B52A20}"/>
              </a:ext>
            </a:extLst>
          </p:cNvPr>
          <p:cNvSpPr txBox="1"/>
          <p:nvPr/>
        </p:nvSpPr>
        <p:spPr>
          <a:xfrm>
            <a:off x="653183" y="1940296"/>
            <a:ext cx="7831284" cy="99537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创建</a:t>
            </a:r>
            <a:r>
              <a:rPr lang="en-US" altLang="zh-CN" sz="2400" dirty="0">
                <a:latin typeface="+mn-ea"/>
              </a:rPr>
              <a:t>HTML</a:t>
            </a:r>
            <a:r>
              <a:rPr lang="zh-CN" altLang="en-US" sz="2400" dirty="0">
                <a:latin typeface="+mn-ea"/>
              </a:rPr>
              <a:t>文件</a:t>
            </a:r>
            <a:r>
              <a:rPr lang="en-US" altLang="zh-CN" sz="2400" dirty="0"/>
              <a:t>crossOriginUpload.html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+mn-ea"/>
              </a:rPr>
              <a:t>创建一个新的</a:t>
            </a:r>
            <a:r>
              <a:rPr lang="en-US" altLang="zh-CN" sz="2400" dirty="0" err="1"/>
              <a:t>XMLHttpRequest</a:t>
            </a:r>
            <a:r>
              <a:rPr lang="zh-CN" altLang="en-US" sz="2400" dirty="0">
                <a:latin typeface="+mn-ea"/>
              </a:rPr>
              <a:t>对象：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88BF18-5691-44AA-82C5-89E43E1C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2983209"/>
            <a:ext cx="6448425" cy="571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C2E3BE-675F-47CF-AAF3-CB2179DC07C2}"/>
              </a:ext>
            </a:extLst>
          </p:cNvPr>
          <p:cNvSpPr txBox="1"/>
          <p:nvPr/>
        </p:nvSpPr>
        <p:spPr>
          <a:xfrm>
            <a:off x="653183" y="3665150"/>
            <a:ext cx="7831284" cy="52716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>
                <a:latin typeface="+mn-ea"/>
              </a:rPr>
              <a:t>）检测浏览器是否支持跨源</a:t>
            </a:r>
            <a:r>
              <a:rPr lang="en-US" altLang="zh-CN" sz="2400" dirty="0" err="1"/>
              <a:t>XMLHttpRequest</a:t>
            </a:r>
            <a:r>
              <a:rPr lang="zh-CN" altLang="en-US" sz="2400" dirty="0">
                <a:latin typeface="+mn-ea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09D448-F7E9-4AFD-A8B9-0DBDB020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4286369"/>
            <a:ext cx="9144000" cy="19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62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BA44-CB02-46A8-9A3C-4B5176B52A20}"/>
              </a:ext>
            </a:extLst>
          </p:cNvPr>
          <p:cNvSpPr txBox="1"/>
          <p:nvPr/>
        </p:nvSpPr>
        <p:spPr>
          <a:xfrm>
            <a:off x="653183" y="1940296"/>
            <a:ext cx="7831284" cy="97899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+mn-ea"/>
              </a:rPr>
              <a:t>设置回调函数以处理进度事件，并计算上传和下载的完成率。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CCD51F-8021-4044-B1B5-3E024CBB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0" y="3208583"/>
            <a:ext cx="4895850" cy="2638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27D5FC-228B-4D11-94DE-6B61E420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204" y="3484807"/>
            <a:ext cx="3819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15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BA44-CB02-46A8-9A3C-4B5176B52A20}"/>
              </a:ext>
            </a:extLst>
          </p:cNvPr>
          <p:cNvSpPr txBox="1"/>
          <p:nvPr/>
        </p:nvSpPr>
        <p:spPr>
          <a:xfrm>
            <a:off x="653183" y="1940296"/>
            <a:ext cx="7831284" cy="1447205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/>
              <a:t>4</a:t>
            </a:r>
            <a:r>
              <a:rPr lang="zh-CN" altLang="en-US" sz="2400" dirty="0">
                <a:latin typeface="+mn-ea"/>
              </a:rPr>
              <a:t>）打开请求并发送包含编码后的地理位置数据的字符串。由于目标位置的</a:t>
            </a:r>
            <a:r>
              <a:rPr lang="en-US" altLang="zh-CN" sz="2400" dirty="0">
                <a:latin typeface="+mn-ea"/>
              </a:rPr>
              <a:t>URL</a:t>
            </a:r>
            <a:r>
              <a:rPr lang="zh-CN" altLang="en-US" sz="2400" dirty="0">
                <a:latin typeface="+mn-ea"/>
              </a:rPr>
              <a:t>与当前页面不同源，所以这是一个跨源请求。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AFA673-DFD7-464D-9ED2-630E23E4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36357"/>
            <a:ext cx="8315325" cy="619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CC6D93-39EA-4FF0-A678-AB688511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62" y="4508105"/>
            <a:ext cx="58007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9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A2CEBD-EB51-4DC8-BC3A-6046F871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3442505"/>
            <a:ext cx="9144000" cy="835787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B4A7961-547F-4BBF-8F47-F5624CD5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83" y="2308610"/>
            <a:ext cx="8178970" cy="947643"/>
          </a:xfrm>
        </p:spPr>
        <p:txBody>
          <a:bodyPr/>
          <a:lstStyle/>
          <a:p>
            <a:pPr marL="0" indent="457200">
              <a:lnSpc>
                <a:spcPts val="3300"/>
              </a:lnSpc>
              <a:buNone/>
            </a:pPr>
            <a:r>
              <a:rPr lang="zh-CN" altLang="en-US" sz="2400" b="0" dirty="0">
                <a:latin typeface="+mj-ea"/>
                <a:ea typeface="+mj-ea"/>
              </a:rPr>
              <a:t>利用</a:t>
            </a:r>
            <a:r>
              <a:rPr lang="en-US" altLang="zh-CN" sz="2400" b="0" dirty="0" err="1">
                <a:ea typeface="+mj-ea"/>
              </a:rPr>
              <a:t>postMessage</a:t>
            </a:r>
            <a:r>
              <a:rPr lang="zh-CN" altLang="en-US" sz="2400" b="0" dirty="0">
                <a:latin typeface="+mj-ea"/>
                <a:ea typeface="+mj-ea"/>
              </a:rPr>
              <a:t>发送消息代码代码：引用框架将</a:t>
            </a:r>
            <a:r>
              <a:rPr lang="en-US" altLang="zh-CN" sz="2400" b="0" dirty="0" err="1">
                <a:ea typeface="+mj-ea"/>
              </a:rPr>
              <a:t>hello,world</a:t>
            </a:r>
            <a:r>
              <a:rPr lang="zh-CN" altLang="en-US" sz="2400" b="0" dirty="0">
                <a:latin typeface="+mj-ea"/>
                <a:ea typeface="+mj-ea"/>
              </a:rPr>
              <a:t>消息发送到</a:t>
            </a:r>
            <a:r>
              <a:rPr lang="en-US" altLang="zh-CN" sz="2400" b="0" dirty="0">
                <a:ea typeface="+mj-ea"/>
              </a:rPr>
              <a:t>http://www.example.com</a:t>
            </a:r>
            <a:r>
              <a:rPr lang="zh-CN" altLang="en-US" sz="2400" b="0" dirty="0">
                <a:ea typeface="+mj-ea"/>
              </a:rPr>
              <a:t>。</a:t>
            </a:r>
          </a:p>
        </p:txBody>
      </p:sp>
      <p:sp>
        <p:nvSpPr>
          <p:cNvPr id="11" name="内容占位符 9">
            <a:extLst>
              <a:ext uri="{FF2B5EF4-FFF2-40B4-BE49-F238E27FC236}">
                <a16:creationId xmlns:a16="http://schemas.microsoft.com/office/drawing/2014/main" id="{2931D705-BE1A-4265-8012-363054DC4576}"/>
              </a:ext>
            </a:extLst>
          </p:cNvPr>
          <p:cNvSpPr txBox="1">
            <a:spLocks/>
          </p:cNvSpPr>
          <p:nvPr/>
        </p:nvSpPr>
        <p:spPr>
          <a:xfrm>
            <a:off x="571500" y="4596321"/>
            <a:ext cx="8001000" cy="146426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j-ea"/>
                <a:ea typeface="+mj-ea"/>
              </a:rPr>
              <a:t>接收消息时仅需在页面中增加一个事件处理函数。当消息送达时，通过检查消息的来源来决定是否对条消息进行处理。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DA421DA4-0561-4324-A5BA-9095DC35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6.1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</a:t>
            </a:r>
          </a:p>
        </p:txBody>
      </p:sp>
    </p:spTree>
    <p:extLst>
      <p:ext uri="{BB962C8B-B14F-4D97-AF65-F5344CB8AC3E}">
        <p14:creationId xmlns:p14="http://schemas.microsoft.com/office/powerpoint/2010/main" val="3723595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0310CE-4131-409A-A291-B8A6455D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2242693"/>
            <a:ext cx="9144000" cy="41235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9F872F-A6EC-4921-A7B7-2B0FED1BFBA7}"/>
              </a:ext>
            </a:extLst>
          </p:cNvPr>
          <p:cNvSpPr txBox="1"/>
          <p:nvPr/>
        </p:nvSpPr>
        <p:spPr>
          <a:xfrm>
            <a:off x="166800" y="1651000"/>
            <a:ext cx="7831284" cy="52716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完整代码：</a:t>
            </a:r>
          </a:p>
        </p:txBody>
      </p:sp>
    </p:spTree>
    <p:extLst>
      <p:ext uri="{BB962C8B-B14F-4D97-AF65-F5344CB8AC3E}">
        <p14:creationId xmlns:p14="http://schemas.microsoft.com/office/powerpoint/2010/main" val="35949013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53F4DD-B579-47EF-86C7-060DB132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1760601"/>
            <a:ext cx="9144000" cy="47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156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A5470B-5E84-40C8-9ABB-C17832E6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536970"/>
            <a:ext cx="8439150" cy="50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86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9D444A-C31F-4ACE-B323-A4A7E7FF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495425"/>
            <a:ext cx="78390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414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BE4F93-885E-4090-B8E2-E4DA3DD6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41098"/>
            <a:ext cx="8001000" cy="49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671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BA44-CB02-46A8-9A3C-4B5176B52A20}"/>
              </a:ext>
            </a:extLst>
          </p:cNvPr>
          <p:cNvSpPr txBox="1"/>
          <p:nvPr/>
        </p:nvSpPr>
        <p:spPr>
          <a:xfrm>
            <a:off x="653183" y="1940296"/>
            <a:ext cx="7831284" cy="1447205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/>
              <a:t>5</a:t>
            </a:r>
            <a:r>
              <a:rPr lang="zh-CN" altLang="en-US" sz="2400" dirty="0">
                <a:latin typeface="+mn-ea"/>
              </a:rPr>
              <a:t>）部署应用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依赖条件：</a:t>
            </a:r>
            <a:r>
              <a:rPr lang="en-US" altLang="zh-CN" sz="2400" dirty="0">
                <a:latin typeface="+mn-ea"/>
              </a:rPr>
              <a:t>1)</a:t>
            </a:r>
            <a:r>
              <a:rPr lang="zh-CN" altLang="en-US" sz="2400" dirty="0">
                <a:latin typeface="+mn-ea"/>
              </a:rPr>
              <a:t>页面不能同域；</a:t>
            </a:r>
            <a:r>
              <a:rPr lang="en-US" altLang="zh-CN" sz="2400" dirty="0">
                <a:latin typeface="+mn-ea"/>
              </a:rPr>
              <a:t>2)</a:t>
            </a:r>
            <a:r>
              <a:rPr lang="zh-CN" altLang="en-US" sz="2400" dirty="0">
                <a:latin typeface="+mn-ea"/>
              </a:rPr>
              <a:t>目标页面必须由能够解析</a:t>
            </a:r>
            <a:r>
              <a:rPr lang="en-US" altLang="zh-CN" sz="2400" dirty="0">
                <a:latin typeface="+mn-ea"/>
              </a:rPr>
              <a:t>CORS</a:t>
            </a:r>
            <a:r>
              <a:rPr lang="zh-CN" altLang="en-US" sz="2400" dirty="0">
                <a:latin typeface="+mn-ea"/>
              </a:rPr>
              <a:t>头部的</a:t>
            </a:r>
            <a:r>
              <a:rPr lang="en-US" altLang="zh-CN" sz="2400" dirty="0">
                <a:latin typeface="+mn-ea"/>
              </a:rPr>
              <a:t>Web</a:t>
            </a:r>
            <a:r>
              <a:rPr lang="zh-CN" altLang="en-US" sz="2400" dirty="0">
                <a:latin typeface="+mn-ea"/>
              </a:rPr>
              <a:t>服务器来提供。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505ABF-8C84-408A-B296-CF33554A24E2}"/>
              </a:ext>
            </a:extLst>
          </p:cNvPr>
          <p:cNvSpPr txBox="1"/>
          <p:nvPr/>
        </p:nvSpPr>
        <p:spPr>
          <a:xfrm>
            <a:off x="653183" y="3530569"/>
            <a:ext cx="8404190" cy="146359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>
                <a:latin typeface="+mn-ea"/>
              </a:rPr>
              <a:t>配置步骤：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dirty="0">
                <a:latin typeface="+mn-ea"/>
              </a:rPr>
              <a:t>1)</a:t>
            </a:r>
            <a:r>
              <a:rPr lang="zh-CN" altLang="en-US" sz="2400" dirty="0">
                <a:latin typeface="+mn-ea"/>
              </a:rPr>
              <a:t>更新主机文件，并添加两个指向</a:t>
            </a:r>
            <a:r>
              <a:rPr lang="en-US" altLang="zh-CN" sz="2400" dirty="0">
                <a:latin typeface="+mn-ea"/>
              </a:rPr>
              <a:t>localhost</a:t>
            </a:r>
            <a:r>
              <a:rPr lang="zh-CN" altLang="en-US" sz="2400" dirty="0">
                <a:latin typeface="+mn-ea"/>
              </a:rPr>
              <a:t>的项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kern="0" dirty="0">
                <a:latin typeface="+mn-ea"/>
              </a:rPr>
              <a:t>	</a:t>
            </a:r>
            <a:r>
              <a:rPr lang="en-US" altLang="zh-CN" sz="2400" kern="0" dirty="0"/>
              <a:t>C:\Windows\System32\drivers\etc\hosts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D3D072-4081-44AA-9EF0-227DAC8F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85" y="5315848"/>
            <a:ext cx="5752959" cy="78332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66697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6.4 </a:t>
            </a:r>
            <a:r>
              <a:rPr lang="zh-CN" altLang="en-US" dirty="0"/>
              <a:t>创建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应用</a:t>
            </a:r>
            <a:endParaRPr lang="zh-CN" altLang="en-US" sz="3600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505ABF-8C84-408A-B296-CF33554A24E2}"/>
              </a:ext>
            </a:extLst>
          </p:cNvPr>
          <p:cNvSpPr txBox="1"/>
          <p:nvPr/>
        </p:nvSpPr>
        <p:spPr>
          <a:xfrm>
            <a:off x="393700" y="2310904"/>
            <a:ext cx="8127999" cy="37882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en-US" altLang="zh-CN" sz="2400" dirty="0">
                <a:latin typeface="+mn-ea"/>
              </a:rPr>
              <a:t>2)</a:t>
            </a:r>
            <a:r>
              <a:rPr lang="zh-CN" altLang="en-US" sz="2400" dirty="0">
                <a:latin typeface="+mn-ea"/>
              </a:rPr>
              <a:t>安装包括轻量级</a:t>
            </a:r>
            <a:r>
              <a:rPr lang="en-US" altLang="zh-CN" sz="2400" dirty="0" err="1"/>
              <a:t>SimpleHTTPServer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/>
              <a:t>Web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服务器的</a:t>
            </a:r>
            <a:r>
              <a:rPr lang="en-US" altLang="zh-CN" sz="2400" dirty="0"/>
              <a:t>Python</a:t>
            </a:r>
            <a:r>
              <a:rPr lang="zh-CN" altLang="en-US" sz="2400" dirty="0">
                <a:latin typeface="+mn-ea"/>
              </a:rPr>
              <a:t>环境。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dirty="0">
                <a:latin typeface="+mn-ea"/>
              </a:rPr>
              <a:t>3)</a:t>
            </a:r>
            <a:r>
              <a:rPr lang="zh-CN" altLang="en-US" sz="2400" dirty="0">
                <a:latin typeface="+mn-ea"/>
              </a:rPr>
              <a:t>打开包含示例文件和</a:t>
            </a:r>
            <a:r>
              <a:rPr lang="en-US" altLang="zh-CN" sz="2400" dirty="0"/>
              <a:t>CORS</a:t>
            </a:r>
            <a:r>
              <a:rPr lang="zh-CN" altLang="en-US" sz="2400" dirty="0">
                <a:latin typeface="+mn-ea"/>
              </a:rPr>
              <a:t>系统服务器</a:t>
            </a:r>
            <a:r>
              <a:rPr lang="en-US" altLang="zh-CN" sz="2400" dirty="0"/>
              <a:t>Python</a:t>
            </a:r>
            <a:r>
              <a:rPr lang="zh-CN" altLang="en-US" sz="2400" dirty="0">
                <a:latin typeface="+mn-ea"/>
              </a:rPr>
              <a:t>的目录。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dirty="0">
                <a:latin typeface="+mn-ea"/>
              </a:rPr>
              <a:t>4)</a:t>
            </a:r>
            <a:r>
              <a:rPr lang="zh-CN" altLang="en-US" sz="2400" dirty="0">
                <a:latin typeface="+mn-ea"/>
              </a:rPr>
              <a:t>运行</a:t>
            </a:r>
            <a:r>
              <a:rPr lang="en-US" altLang="zh-CN" sz="2400" dirty="0"/>
              <a:t>Python</a:t>
            </a:r>
            <a:r>
              <a:rPr lang="zh-CN" altLang="en-US" sz="2400" dirty="0">
                <a:latin typeface="+mn-ea"/>
              </a:rPr>
              <a:t>脚本：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/>
              <a:t>python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/>
              <a:t>CORSServer</a:t>
            </a:r>
            <a:r>
              <a:rPr lang="en-US" altLang="zh-CN" sz="2400" dirty="0">
                <a:latin typeface="+mn-ea"/>
              </a:rPr>
              <a:t>.</a:t>
            </a:r>
            <a:r>
              <a:rPr lang="en-US" altLang="zh-CN" sz="2400" dirty="0"/>
              <a:t>py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/>
              <a:t>9999</a:t>
            </a:r>
          </a:p>
          <a:p>
            <a:pPr indent="457200">
              <a:lnSpc>
                <a:spcPts val="3300"/>
              </a:lnSpc>
            </a:pPr>
            <a:r>
              <a:rPr lang="en-US" altLang="zh-CN" sz="2400" dirty="0">
                <a:latin typeface="+mn-ea"/>
              </a:rPr>
              <a:t>5)</a:t>
            </a:r>
            <a:r>
              <a:rPr lang="zh-CN" altLang="en-US" sz="2400" dirty="0">
                <a:latin typeface="+mn-ea"/>
              </a:rPr>
              <a:t>在浏览器中打开网页即可。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ts val="3300"/>
              </a:lnSpc>
            </a:pPr>
            <a:r>
              <a:rPr lang="en-US" altLang="zh-CN" sz="2400" dirty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3033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0" dirty="0"/>
              <a:t>结构化数据</a:t>
            </a:r>
            <a:endParaRPr lang="en-US" altLang="zh-CN" sz="3200" b="0" dirty="0"/>
          </a:p>
          <a:p>
            <a:pPr eaLnBrk="1" hangingPunct="1"/>
            <a:r>
              <a:rPr lang="en-US" altLang="zh-CN" sz="3200" b="0" dirty="0" err="1"/>
              <a:t>Framebusting</a:t>
            </a:r>
            <a:endParaRPr lang="en-US" altLang="zh-CN" sz="3200" b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C7C20EA-BA3A-4FFE-A106-819A6FDC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6.5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进阶功能</a:t>
            </a:r>
          </a:p>
        </p:txBody>
      </p:sp>
    </p:spTree>
    <p:extLst>
      <p:ext uri="{BB962C8B-B14F-4D97-AF65-F5344CB8AC3E}">
        <p14:creationId xmlns:p14="http://schemas.microsoft.com/office/powerpoint/2010/main" val="10593205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结构化数据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68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70DE39-2ACA-4E60-81F3-57EB7D90CD39}"/>
              </a:ext>
            </a:extLst>
          </p:cNvPr>
          <p:cNvSpPr txBox="1"/>
          <p:nvPr/>
        </p:nvSpPr>
        <p:spPr>
          <a:xfrm>
            <a:off x="744391" y="2705397"/>
            <a:ext cx="7831284" cy="146359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en-US" altLang="zh-CN" sz="2400" dirty="0" err="1"/>
              <a:t>postMessage</a:t>
            </a:r>
            <a:r>
              <a:rPr lang="zh-CN" altLang="en-US" sz="2400" dirty="0">
                <a:latin typeface="+mn-ea"/>
              </a:rPr>
              <a:t>支持字符串、</a:t>
            </a:r>
            <a:r>
              <a:rPr lang="en-US" altLang="zh-CN" sz="2400" dirty="0" err="1"/>
              <a:t>js</a:t>
            </a:r>
            <a:r>
              <a:rPr lang="zh-CN" altLang="en-US" sz="2400" dirty="0">
                <a:latin typeface="+mn-ea"/>
              </a:rPr>
              <a:t>对象、</a:t>
            </a:r>
            <a:r>
              <a:rPr lang="en-US" altLang="zh-CN" sz="2400" dirty="0"/>
              <a:t>canvas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/>
              <a:t>imageData</a:t>
            </a:r>
            <a:r>
              <a:rPr lang="zh-CN" altLang="en-US" sz="2400" dirty="0">
                <a:latin typeface="+mn-ea"/>
              </a:rPr>
              <a:t>、和文件等其他数据类型。因浏览器不同而支持的情况也不同。例如</a:t>
            </a:r>
            <a:r>
              <a:rPr lang="en-US" altLang="zh-CN" sz="2400" dirty="0"/>
              <a:t>IE8/9</a:t>
            </a:r>
            <a:r>
              <a:rPr lang="zh-CN" altLang="en-US" sz="2400" dirty="0">
                <a:latin typeface="+mn-ea"/>
              </a:rPr>
              <a:t>仅支持字符串。</a:t>
            </a:r>
          </a:p>
        </p:txBody>
      </p:sp>
    </p:spTree>
    <p:extLst>
      <p:ext uri="{BB962C8B-B14F-4D97-AF65-F5344CB8AC3E}">
        <p14:creationId xmlns:p14="http://schemas.microsoft.com/office/powerpoint/2010/main" val="353763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Framebusting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69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70DE39-2ACA-4E60-81F3-57EB7D90CD39}"/>
              </a:ext>
            </a:extLst>
          </p:cNvPr>
          <p:cNvSpPr txBox="1"/>
          <p:nvPr/>
        </p:nvSpPr>
        <p:spPr>
          <a:xfrm>
            <a:off x="738041" y="1994768"/>
            <a:ext cx="7831284" cy="99537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en-US" altLang="zh-CN" sz="2400" dirty="0" err="1"/>
              <a:t>Framebusting</a:t>
            </a:r>
            <a:r>
              <a:rPr lang="zh-CN" altLang="en-US" sz="2400" dirty="0"/>
              <a:t>技术可以用来保证某些内容不被加载到</a:t>
            </a:r>
            <a:r>
              <a:rPr lang="en-US" altLang="zh-CN" sz="2400" dirty="0"/>
              <a:t>iframe</a:t>
            </a:r>
            <a:r>
              <a:rPr lang="zh-CN" altLang="en-US" sz="2400" dirty="0"/>
              <a:t>中，即防止网页被别人</a:t>
            </a:r>
            <a:r>
              <a:rPr lang="en-US" altLang="zh-CN" sz="2400" dirty="0"/>
              <a:t>iframe</a:t>
            </a:r>
            <a:r>
              <a:rPr lang="zh-CN" altLang="en-US" sz="2400" dirty="0"/>
              <a:t>内嵌。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989C89-7E96-4BAF-904E-ACA143739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71" y="3210793"/>
            <a:ext cx="5316058" cy="11997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426AD6-DABA-4FDD-8002-4A7141CF8E56}"/>
              </a:ext>
            </a:extLst>
          </p:cNvPr>
          <p:cNvSpPr txBox="1"/>
          <p:nvPr/>
        </p:nvSpPr>
        <p:spPr>
          <a:xfrm>
            <a:off x="738041" y="4619659"/>
            <a:ext cx="7831284" cy="146359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/>
              <a:t>应用程序首先检测其所在的窗口是否为最外层的窗口，如果不是，就把自己变为最上层窗口。从而实现网页不被别人</a:t>
            </a:r>
            <a:r>
              <a:rPr lang="en-US" altLang="zh-CN" sz="2400" dirty="0"/>
              <a:t>iframe</a:t>
            </a:r>
            <a:r>
              <a:rPr lang="zh-CN" altLang="en-US" sz="2400" dirty="0"/>
              <a:t>内嵌。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649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1CD7D7-21FC-4FDB-BE77-1B8B848E2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46" y="2710480"/>
            <a:ext cx="7533333" cy="3752381"/>
          </a:xfrm>
          <a:prstGeom prst="rect">
            <a:avLst/>
          </a:prstGeom>
        </p:spPr>
      </p:pic>
      <p:sp>
        <p:nvSpPr>
          <p:cNvPr id="13" name="内容占位符 9">
            <a:extLst>
              <a:ext uri="{FF2B5EF4-FFF2-40B4-BE49-F238E27FC236}">
                <a16:creationId xmlns:a16="http://schemas.microsoft.com/office/drawing/2014/main" id="{12405CFD-8A07-48CB-80B9-B29B583B9909}"/>
              </a:ext>
            </a:extLst>
          </p:cNvPr>
          <p:cNvSpPr txBox="1">
            <a:spLocks/>
          </p:cNvSpPr>
          <p:nvPr/>
        </p:nvSpPr>
        <p:spPr>
          <a:xfrm>
            <a:off x="794256" y="1969142"/>
            <a:ext cx="7561838" cy="488666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sz="2400" b="0" kern="0" dirty="0">
                <a:latin typeface="+mj-ea"/>
                <a:ea typeface="+mj-ea"/>
              </a:rPr>
              <a:t>将消息传递给</a:t>
            </a:r>
            <a:r>
              <a:rPr lang="en-US" altLang="zh-CN" sz="2400" b="0" kern="0" dirty="0" err="1">
                <a:ea typeface="+mj-ea"/>
              </a:rPr>
              <a:t>messageHandler</a:t>
            </a:r>
            <a:r>
              <a:rPr lang="en-US" altLang="zh-CN" sz="2400" b="0" kern="0" dirty="0">
                <a:ea typeface="+mj-ea"/>
              </a:rPr>
              <a:t>()</a:t>
            </a:r>
            <a:r>
              <a:rPr lang="zh-CN" altLang="en-US" sz="2400" b="0" kern="0" dirty="0">
                <a:latin typeface="+mj-ea"/>
                <a:ea typeface="+mj-ea"/>
              </a:rPr>
              <a:t>函数的事件监听器：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5FB435D5-A20E-4A5E-AA15-9A5E452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6.1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</a:t>
            </a:r>
          </a:p>
        </p:txBody>
      </p:sp>
    </p:spTree>
    <p:extLst>
      <p:ext uri="{BB962C8B-B14F-4D97-AF65-F5344CB8AC3E}">
        <p14:creationId xmlns:p14="http://schemas.microsoft.com/office/powerpoint/2010/main" val="13973456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Framebusting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70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70DE39-2ACA-4E60-81F3-57EB7D90CD39}"/>
              </a:ext>
            </a:extLst>
          </p:cNvPr>
          <p:cNvSpPr txBox="1"/>
          <p:nvPr/>
        </p:nvSpPr>
        <p:spPr>
          <a:xfrm>
            <a:off x="738041" y="1642964"/>
            <a:ext cx="7831284" cy="99537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3300"/>
              </a:lnSpc>
            </a:pPr>
            <a:r>
              <a:rPr lang="zh-CN" altLang="en-US" sz="2400" dirty="0"/>
              <a:t>有选择的允许某些合作方引用自己的内容，可以通过使用</a:t>
            </a:r>
            <a:r>
              <a:rPr lang="en-US" altLang="zh-CN" sz="2400" dirty="0" err="1"/>
              <a:t>postMessage</a:t>
            </a:r>
            <a:r>
              <a:rPr lang="zh-CN" altLang="en-US" sz="2400" dirty="0"/>
              <a:t>在互信页面间握手通信。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B78487-0179-49C7-AC1A-409329EE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32" y="2561341"/>
            <a:ext cx="5563985" cy="39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54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6.6 </a:t>
            </a:r>
            <a:r>
              <a:rPr lang="zh-CN" altLang="en-US" dirty="0"/>
              <a:t>课后思考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b="0" dirty="0"/>
              <a:t>http</a:t>
            </a:r>
            <a:r>
              <a:rPr lang="zh-CN" altLang="en-US" sz="3200" b="0" dirty="0"/>
              <a:t>与</a:t>
            </a:r>
            <a:r>
              <a:rPr lang="en-US" altLang="zh-CN" sz="3200" b="0" dirty="0"/>
              <a:t>https</a:t>
            </a:r>
            <a:r>
              <a:rPr lang="zh-CN" altLang="en-US" sz="3200" b="0" dirty="0"/>
              <a:t>的区别是什么？为什么源会不同？</a:t>
            </a:r>
            <a:endParaRPr lang="en-US" altLang="zh-CN" sz="3200" b="0" dirty="0"/>
          </a:p>
          <a:p>
            <a:pPr eaLnBrk="1" hangingPunct="1"/>
            <a:r>
              <a:rPr lang="zh-CN" altLang="en-US" sz="3200" b="0" dirty="0"/>
              <a:t>跨源请求中分析都有哪些请求不成功的原因？</a:t>
            </a:r>
            <a:endParaRPr lang="en-US" altLang="zh-CN" sz="3200" b="0" dirty="0"/>
          </a:p>
          <a:p>
            <a:pPr eaLnBrk="1" hangingPunct="1"/>
            <a:endParaRPr lang="en-US" altLang="zh-CN" sz="3200" b="0" dirty="0"/>
          </a:p>
          <a:p>
            <a:pPr eaLnBrk="1" hangingPunct="1"/>
            <a:endParaRPr lang="en-US" altLang="zh-CN" sz="3200" b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4104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7FB75E-725B-4892-B041-B64820D14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8825"/>
            <a:ext cx="8001000" cy="892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6.7 </a:t>
            </a:r>
            <a:r>
              <a:rPr lang="zh-CN" altLang="en-US" dirty="0"/>
              <a:t>小结</a:t>
            </a:r>
            <a:endParaRPr lang="zh-CN" altLang="en-US" sz="3600" b="0" dirty="0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5E1A31D-6FA6-4262-B3DD-73A47AB8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916113"/>
            <a:ext cx="8062912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b="0" dirty="0" err="1"/>
              <a:t>postMessage</a:t>
            </a:r>
            <a:r>
              <a:rPr lang="zh-CN" altLang="en-US" sz="3200" b="0" dirty="0"/>
              <a:t>和源安全</a:t>
            </a:r>
            <a:endParaRPr lang="en-US" altLang="zh-CN" sz="3200" b="0" dirty="0"/>
          </a:p>
          <a:p>
            <a:pPr eaLnBrk="1" hangingPunct="1"/>
            <a:r>
              <a:rPr lang="en-US" altLang="zh-CN" sz="3200" b="0" dirty="0" err="1"/>
              <a:t>postMessage</a:t>
            </a:r>
            <a:r>
              <a:rPr lang="en-US" altLang="zh-CN" sz="3200" b="0" dirty="0"/>
              <a:t> API</a:t>
            </a:r>
          </a:p>
          <a:p>
            <a:pPr eaLnBrk="1" hangingPunct="1"/>
            <a:r>
              <a:rPr lang="en-US" altLang="zh-CN" sz="3200" b="0" dirty="0" err="1"/>
              <a:t>XMLHttpRequest</a:t>
            </a:r>
            <a:r>
              <a:rPr lang="en-US" altLang="zh-CN" sz="3200" b="0" dirty="0"/>
              <a:t> Level 2</a:t>
            </a:r>
          </a:p>
          <a:p>
            <a:pPr eaLnBrk="1" hangingPunct="1"/>
            <a:r>
              <a:rPr lang="en-US" altLang="zh-CN" sz="3200" b="0" dirty="0" err="1"/>
              <a:t>XMLHttpRequest</a:t>
            </a:r>
            <a:r>
              <a:rPr lang="zh-CN" altLang="en-US" sz="3200" b="0" dirty="0"/>
              <a:t>应用</a:t>
            </a:r>
            <a:endParaRPr lang="en-US" altLang="zh-CN" sz="3200" b="0" dirty="0"/>
          </a:p>
          <a:p>
            <a:pPr eaLnBrk="1" hangingPunct="1"/>
            <a:endParaRPr lang="en-US" altLang="zh-CN" sz="3200" b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dirty="0"/>
              <a:t>  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030B9-8C60-4A70-A891-C5A29FE13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21510" name="灯片编号占位符 3">
            <a:extLst>
              <a:ext uri="{FF2B5EF4-FFF2-40B4-BE49-F238E27FC236}">
                <a16:creationId xmlns:a16="http://schemas.microsoft.com/office/drawing/2014/main" id="{9C28924B-CFD1-4AE0-8B5D-FE4A5FB9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53CDD-F186-45C6-B361-9B95CC2D8F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28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内容占位符 9">
            <a:extLst>
              <a:ext uri="{FF2B5EF4-FFF2-40B4-BE49-F238E27FC236}">
                <a16:creationId xmlns:a16="http://schemas.microsoft.com/office/drawing/2014/main" id="{12405CFD-8A07-48CB-80B9-B29B583B9909}"/>
              </a:ext>
            </a:extLst>
          </p:cNvPr>
          <p:cNvSpPr txBox="1">
            <a:spLocks/>
          </p:cNvSpPr>
          <p:nvPr/>
        </p:nvSpPr>
        <p:spPr>
          <a:xfrm>
            <a:off x="794256" y="2124788"/>
            <a:ext cx="7561838" cy="210674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300"/>
              </a:lnSpc>
              <a:buNone/>
            </a:pPr>
            <a:r>
              <a:rPr lang="zh-CN" altLang="en-US" sz="2400" b="0" kern="0" dirty="0">
                <a:latin typeface="+mj-ea"/>
                <a:ea typeface="+mj-ea"/>
              </a:rPr>
              <a:t>消息事件包含了两个</a:t>
            </a:r>
            <a:r>
              <a:rPr lang="en-US" altLang="zh-CN" sz="2400" b="0" kern="0" dirty="0">
                <a:ea typeface="+mj-ea"/>
              </a:rPr>
              <a:t>DOM</a:t>
            </a:r>
            <a:r>
              <a:rPr lang="zh-CN" altLang="en-US" sz="2400" b="0" kern="0" dirty="0">
                <a:latin typeface="+mj-ea"/>
                <a:ea typeface="+mj-ea"/>
              </a:rPr>
              <a:t>事件属性：</a:t>
            </a:r>
            <a:endParaRPr lang="en-US" altLang="zh-CN" sz="2400" b="0" kern="0" dirty="0">
              <a:latin typeface="+mj-ea"/>
              <a:ea typeface="+mj-ea"/>
            </a:endParaRPr>
          </a:p>
          <a:p>
            <a:pPr marL="0" indent="457200">
              <a:lnSpc>
                <a:spcPts val="3300"/>
              </a:lnSpc>
              <a:buNone/>
            </a:pPr>
            <a:r>
              <a:rPr lang="en-US" altLang="zh-CN" sz="2400" b="0" kern="0" dirty="0">
                <a:ea typeface="+mj-ea"/>
              </a:rPr>
              <a:t>data</a:t>
            </a:r>
            <a:r>
              <a:rPr lang="zh-CN" altLang="en-US" sz="2400" b="0" kern="0" dirty="0">
                <a:latin typeface="+mj-ea"/>
                <a:ea typeface="+mj-ea"/>
              </a:rPr>
              <a:t>属性：发送方传递的实际消息；</a:t>
            </a:r>
            <a:endParaRPr lang="en-US" altLang="zh-CN" sz="2400" b="0" kern="0" dirty="0">
              <a:latin typeface="+mj-ea"/>
              <a:ea typeface="+mj-ea"/>
            </a:endParaRPr>
          </a:p>
          <a:p>
            <a:pPr marL="0" indent="457200">
              <a:lnSpc>
                <a:spcPts val="3300"/>
              </a:lnSpc>
              <a:buNone/>
            </a:pPr>
            <a:r>
              <a:rPr lang="en-US" altLang="zh-CN" sz="2400" b="0" kern="0" dirty="0">
                <a:ea typeface="+mj-ea"/>
              </a:rPr>
              <a:t>origin</a:t>
            </a:r>
            <a:r>
              <a:rPr lang="zh-CN" altLang="en-US" sz="2400" b="0" kern="0" dirty="0">
                <a:latin typeface="+mj-ea"/>
                <a:ea typeface="+mj-ea"/>
              </a:rPr>
              <a:t>属性：发送来源。接收方利用该属性能轻易的忽略掉来自不可信源的消息。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AB0460D-0C72-44D3-BA43-E2062113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6.1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</a:t>
            </a: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2902D427-FD2B-433A-B847-9C35FBE373D1}"/>
              </a:ext>
            </a:extLst>
          </p:cNvPr>
          <p:cNvSpPr txBox="1">
            <a:spLocks/>
          </p:cNvSpPr>
          <p:nvPr/>
        </p:nvSpPr>
        <p:spPr>
          <a:xfrm>
            <a:off x="794256" y="4681153"/>
            <a:ext cx="7561838" cy="136562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ts val="3300"/>
              </a:lnSpc>
              <a:buNone/>
            </a:pPr>
            <a:r>
              <a:rPr lang="en-US" altLang="zh-CN" sz="2400" b="0" kern="0" dirty="0" err="1">
                <a:ea typeface="+mj-ea"/>
              </a:rPr>
              <a:t>postMessage</a:t>
            </a:r>
            <a:r>
              <a:rPr lang="en-US" altLang="zh-CN" sz="2400" b="0" kern="0" dirty="0">
                <a:ea typeface="+mj-ea"/>
              </a:rPr>
              <a:t> API</a:t>
            </a:r>
            <a:r>
              <a:rPr lang="zh-CN" altLang="en-US" sz="2400" b="0" kern="0" dirty="0">
                <a:latin typeface="+mj-ea"/>
                <a:ea typeface="+mj-ea"/>
              </a:rPr>
              <a:t>提供了一种交互方式，使得不同源的</a:t>
            </a:r>
            <a:r>
              <a:rPr lang="en-US" altLang="zh-CN" sz="2400" b="0" kern="0" dirty="0">
                <a:ea typeface="+mj-ea"/>
              </a:rPr>
              <a:t>iframe</a:t>
            </a:r>
            <a:r>
              <a:rPr lang="zh-CN" altLang="en-US" sz="2400" b="0" kern="0" dirty="0">
                <a:latin typeface="+mj-ea"/>
                <a:ea typeface="+mj-ea"/>
              </a:rPr>
              <a:t>可以与其父页面进行通信。</a:t>
            </a:r>
          </a:p>
        </p:txBody>
      </p:sp>
    </p:spTree>
    <p:extLst>
      <p:ext uri="{BB962C8B-B14F-4D97-AF65-F5344CB8AC3E}">
        <p14:creationId xmlns:p14="http://schemas.microsoft.com/office/powerpoint/2010/main" val="109041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/>
                </a:solidFill>
                <a:latin typeface="+mn-lt"/>
              </a:rPr>
              <a:t>6.1 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跨文档消息通信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3E4F844-36FE-4BB0-B2ED-3A6006106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5" y="2431157"/>
            <a:ext cx="7974031" cy="4005263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9E9EF5-4B49-4815-ADC3-746BDD0FC37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89C85A9-E292-458D-8F93-AD40CBBB7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46CD313-9B91-44A7-A3C5-5CCA159CA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0415" y="3333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0AEA013-D5DD-44FF-9B83-38006D54B7EB}"/>
              </a:ext>
            </a:extLst>
          </p:cNvPr>
          <p:cNvSpPr txBox="1">
            <a:spLocks/>
          </p:cNvSpPr>
          <p:nvPr/>
        </p:nvSpPr>
        <p:spPr>
          <a:xfrm>
            <a:off x="547068" y="1754799"/>
            <a:ext cx="8001000" cy="53232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>
                <a:ea typeface="+mn-ea"/>
              </a:rPr>
              <a:t>iframe</a:t>
            </a:r>
            <a:r>
              <a:rPr lang="zh-CN" altLang="en-US" sz="2400" b="0" kern="0" dirty="0">
                <a:latin typeface="+mn-ea"/>
                <a:ea typeface="+mn-ea"/>
              </a:rPr>
              <a:t>与其父页面间的</a:t>
            </a:r>
            <a:r>
              <a:rPr lang="en-US" altLang="zh-CN" sz="2400" b="0" kern="0" dirty="0" err="1">
                <a:ea typeface="+mn-ea"/>
              </a:rPr>
              <a:t>postMessage</a:t>
            </a:r>
            <a:r>
              <a:rPr lang="zh-CN" altLang="en-US" sz="2400" b="0" kern="0" dirty="0">
                <a:latin typeface="+mn-ea"/>
                <a:ea typeface="+mn-ea"/>
              </a:rPr>
              <a:t>通信：</a:t>
            </a:r>
          </a:p>
        </p:txBody>
      </p:sp>
    </p:spTree>
    <p:extLst>
      <p:ext uri="{BB962C8B-B14F-4D97-AF65-F5344CB8AC3E}">
        <p14:creationId xmlns:p14="http://schemas.microsoft.com/office/powerpoint/2010/main" val="1874141864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7054</TotalTime>
  <Words>3300</Words>
  <Application>Microsoft Office PowerPoint</Application>
  <PresentationFormat>全屏显示(4:3)</PresentationFormat>
  <Paragraphs>497</Paragraphs>
  <Slides>72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等线</vt:lpstr>
      <vt:lpstr>等线 Light</vt:lpstr>
      <vt:lpstr>宋体</vt:lpstr>
      <vt:lpstr>Arial</vt:lpstr>
      <vt:lpstr>Calibri</vt:lpstr>
      <vt:lpstr>Times New Roman</vt:lpstr>
      <vt:lpstr>Verdana</vt:lpstr>
      <vt:lpstr>Wingdings</vt:lpstr>
      <vt:lpstr>Profile</vt:lpstr>
      <vt:lpstr>PowerPoint 演示文稿</vt:lpstr>
      <vt:lpstr>内容安排</vt:lpstr>
      <vt:lpstr>6.1 跨文档消息通信</vt:lpstr>
      <vt:lpstr>6.1 跨文档消息通信</vt:lpstr>
      <vt:lpstr>6.1 跨文档消息通信</vt:lpstr>
      <vt:lpstr>6.1 跨文档消息通信</vt:lpstr>
      <vt:lpstr>6.1 跨文档消息通信</vt:lpstr>
      <vt:lpstr>6.1 跨文档消息通信</vt:lpstr>
      <vt:lpstr>6.1 跨文档消息通信</vt:lpstr>
      <vt:lpstr>6.1 跨文档消息通信</vt:lpstr>
      <vt:lpstr>理解源安全</vt:lpstr>
      <vt:lpstr>理解源安全</vt:lpstr>
      <vt:lpstr>理解源安全</vt:lpstr>
      <vt:lpstr>跨文档消息通信的浏览器支持情况</vt:lpstr>
      <vt:lpstr>跨文档消息通信的浏览器支持情况</vt:lpstr>
      <vt:lpstr>跨文档消息通信的浏览器支持情况</vt:lpstr>
      <vt:lpstr>使用postMessage API</vt:lpstr>
      <vt:lpstr>使用postMessage API</vt:lpstr>
      <vt:lpstr>使用postMessae API</vt:lpstr>
      <vt:lpstr>使用postMessage API</vt:lpstr>
      <vt:lpstr>使用postMessage API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使用postMessage API 创建应用</vt:lpstr>
      <vt:lpstr>6.2 XMLHttpRequest Level 2</vt:lpstr>
      <vt:lpstr>PowerPoint 演示文稿</vt:lpstr>
      <vt:lpstr>PowerPoint 演示文稿</vt:lpstr>
      <vt:lpstr>跨源XMLHttpRequest</vt:lpstr>
      <vt:lpstr>跨源XMLHttpRequest</vt:lpstr>
      <vt:lpstr>跨源XMLHttpRequest</vt:lpstr>
      <vt:lpstr>进度事件</vt:lpstr>
      <vt:lpstr>进度事件</vt:lpstr>
      <vt:lpstr>进度事件</vt:lpstr>
      <vt:lpstr>HTML5 XMLHttpRequestLevel 2的浏览器支持情况</vt:lpstr>
      <vt:lpstr>6.3 使用XMLHttpRequest API</vt:lpstr>
      <vt:lpstr>6.3 使用XMLHttpRequest API</vt:lpstr>
      <vt:lpstr>6.3 使用XMLHttpRequest API</vt:lpstr>
      <vt:lpstr>6.3 使用XMLHttpRequest API</vt:lpstr>
      <vt:lpstr>6.4 创建XMLHttpRequest 应用</vt:lpstr>
      <vt:lpstr>6.4 创建XMLHttpRequest 应用</vt:lpstr>
      <vt:lpstr>6.4 创建XMLHttpRequest 应用</vt:lpstr>
      <vt:lpstr>6.4 创建XMLHttpRequest 应用</vt:lpstr>
      <vt:lpstr>6.4 创建XMLHttpRequest 应用</vt:lpstr>
      <vt:lpstr>6.4 创建XMLHttpRequest 应用</vt:lpstr>
      <vt:lpstr>6.4 创建XMLHttpRequest 应用</vt:lpstr>
      <vt:lpstr>6.4 创建XMLHttpRequest 应用</vt:lpstr>
      <vt:lpstr>6.4 创建XMLHttpRequest 应用</vt:lpstr>
      <vt:lpstr>6.4 创建XMLHttpRequest 应用</vt:lpstr>
      <vt:lpstr>6.4 创建XMLHttpRequest 应用</vt:lpstr>
      <vt:lpstr>6.5 进阶功能</vt:lpstr>
      <vt:lpstr>结构化数据</vt:lpstr>
      <vt:lpstr>Framebusting</vt:lpstr>
      <vt:lpstr>Framebusting</vt:lpstr>
      <vt:lpstr>6.6 课后思考</vt:lpstr>
      <vt:lpstr>6.7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etoilexmx@gmail.com</dc:creator>
  <cp:lastModifiedBy>lee neary</cp:lastModifiedBy>
  <cp:revision>152</cp:revision>
  <dcterms:created xsi:type="dcterms:W3CDTF">2017-10-12T03:31:01Z</dcterms:created>
  <dcterms:modified xsi:type="dcterms:W3CDTF">2019-10-30T08:01:04Z</dcterms:modified>
</cp:coreProperties>
</file>