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63"/>
  </p:notesMasterIdLst>
  <p:sldIdLst>
    <p:sldId id="264" r:id="rId2"/>
    <p:sldId id="265" r:id="rId3"/>
    <p:sldId id="266" r:id="rId4"/>
    <p:sldId id="291" r:id="rId5"/>
    <p:sldId id="292" r:id="rId6"/>
    <p:sldId id="267" r:id="rId7"/>
    <p:sldId id="290" r:id="rId8"/>
    <p:sldId id="289" r:id="rId9"/>
    <p:sldId id="288" r:id="rId10"/>
    <p:sldId id="287" r:id="rId11"/>
    <p:sldId id="286" r:id="rId12"/>
    <p:sldId id="285" r:id="rId13"/>
    <p:sldId id="284" r:id="rId14"/>
    <p:sldId id="283" r:id="rId15"/>
    <p:sldId id="282" r:id="rId16"/>
    <p:sldId id="281" r:id="rId17"/>
    <p:sldId id="280" r:id="rId18"/>
    <p:sldId id="279" r:id="rId19"/>
    <p:sldId id="278" r:id="rId20"/>
    <p:sldId id="277" r:id="rId21"/>
    <p:sldId id="300" r:id="rId22"/>
    <p:sldId id="276" r:id="rId23"/>
    <p:sldId id="327" r:id="rId24"/>
    <p:sldId id="275" r:id="rId25"/>
    <p:sldId id="274" r:id="rId26"/>
    <p:sldId id="293" r:id="rId27"/>
    <p:sldId id="273" r:id="rId28"/>
    <p:sldId id="298" r:id="rId29"/>
    <p:sldId id="271" r:id="rId30"/>
    <p:sldId id="295" r:id="rId31"/>
    <p:sldId id="296" r:id="rId32"/>
    <p:sldId id="270" r:id="rId33"/>
    <p:sldId id="299" r:id="rId34"/>
    <p:sldId id="294" r:id="rId35"/>
    <p:sldId id="269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4" r:id="rId48"/>
    <p:sldId id="313" r:id="rId49"/>
    <p:sldId id="315" r:id="rId50"/>
    <p:sldId id="316" r:id="rId51"/>
    <p:sldId id="317" r:id="rId52"/>
    <p:sldId id="319" r:id="rId53"/>
    <p:sldId id="320" r:id="rId54"/>
    <p:sldId id="321" r:id="rId55"/>
    <p:sldId id="301" r:id="rId56"/>
    <p:sldId id="322" r:id="rId57"/>
    <p:sldId id="323" r:id="rId58"/>
    <p:sldId id="324" r:id="rId59"/>
    <p:sldId id="325" r:id="rId60"/>
    <p:sldId id="268" r:id="rId61"/>
    <p:sldId id="326" r:id="rId6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B54A"/>
    <a:srgbClr val="A8BD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72" y="6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D97DB-9788-4784-BE32-DBB9595C7952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5A0D7-58CE-461C-979B-1D5271367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263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>
            <a:extLst>
              <a:ext uri="{FF2B5EF4-FFF2-40B4-BE49-F238E27FC236}">
                <a16:creationId xmlns:a16="http://schemas.microsoft.com/office/drawing/2014/main" id="{D7F4EA5D-075C-4FB4-BFAA-885D88E6E49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D4A965-2C2B-4233-B588-25079E3BF78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2019/10/30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7">
            <a:extLst>
              <a:ext uri="{FF2B5EF4-FFF2-40B4-BE49-F238E27FC236}">
                <a16:creationId xmlns:a16="http://schemas.microsoft.com/office/drawing/2014/main" id="{AB4B416D-367B-4D51-86AE-AB23737FE9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3B624AF-3A23-44BE-8672-81F2C4100DEB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461AFAC7-9D47-48D1-9020-52AD4D4375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B98D6822-D143-4356-811A-8E1D52825A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  <p:extLst>
      <p:ext uri="{BB962C8B-B14F-4D97-AF65-F5344CB8AC3E}">
        <p14:creationId xmlns:p14="http://schemas.microsoft.com/office/powerpoint/2010/main" val="3455194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15">
            <a:extLst>
              <a:ext uri="{FF2B5EF4-FFF2-40B4-BE49-F238E27FC236}">
                <a16:creationId xmlns:a16="http://schemas.microsoft.com/office/drawing/2014/main" id="{C6A64FF8-40C1-46E0-BF41-9C5822F0A4E4}"/>
              </a:ext>
            </a:extLst>
          </p:cNvPr>
          <p:cNvCxnSpPr/>
          <p:nvPr userDrawn="1"/>
        </p:nvCxnSpPr>
        <p:spPr>
          <a:xfrm>
            <a:off x="0" y="638175"/>
            <a:ext cx="9144000" cy="0"/>
          </a:xfrm>
          <a:prstGeom prst="line">
            <a:avLst/>
          </a:prstGeom>
          <a:ln w="12700">
            <a:solidFill>
              <a:srgbClr val="000000">
                <a:alpha val="2705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18">
            <a:extLst>
              <a:ext uri="{FF2B5EF4-FFF2-40B4-BE49-F238E27FC236}">
                <a16:creationId xmlns:a16="http://schemas.microsoft.com/office/drawing/2014/main" id="{3FCAB2CD-1108-402F-83F0-FC6908967B8A}"/>
              </a:ext>
            </a:extLst>
          </p:cNvPr>
          <p:cNvCxnSpPr/>
          <p:nvPr userDrawn="1"/>
        </p:nvCxnSpPr>
        <p:spPr>
          <a:xfrm>
            <a:off x="0" y="6597650"/>
            <a:ext cx="9144000" cy="0"/>
          </a:xfrm>
          <a:prstGeom prst="line">
            <a:avLst/>
          </a:prstGeom>
          <a:ln w="12700">
            <a:solidFill>
              <a:srgbClr val="000000">
                <a:alpha val="2705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10">
            <a:extLst>
              <a:ext uri="{FF2B5EF4-FFF2-40B4-BE49-F238E27FC236}">
                <a16:creationId xmlns:a16="http://schemas.microsoft.com/office/drawing/2014/main" id="{3F1DAC38-B7F6-43AE-90F6-4C6B55E30C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4925"/>
            <a:ext cx="57626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6">
            <a:extLst>
              <a:ext uri="{FF2B5EF4-FFF2-40B4-BE49-F238E27FC236}">
                <a16:creationId xmlns:a16="http://schemas.microsoft.com/office/drawing/2014/main" id="{DC4E9B51-E512-4E8E-8117-9B1DC305442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651500" y="46038"/>
            <a:ext cx="34925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ts val="600"/>
              </a:spcBef>
            </a:pPr>
            <a:r>
              <a:rPr lang="en-US" altLang="zh-CN">
                <a:solidFill>
                  <a:srgbClr val="0070C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North Minzu University</a:t>
            </a:r>
            <a:endParaRPr lang="en-US" altLang="zh-CN" sz="1600">
              <a:solidFill>
                <a:srgbClr val="0070C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School of Computer Science and Engineering</a:t>
            </a:r>
            <a:endParaRPr lang="en-US" altLang="zh-CN" sz="1400" i="1">
              <a:solidFill>
                <a:srgbClr val="0070C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031">
            <a:extLst>
              <a:ext uri="{FF2B5EF4-FFF2-40B4-BE49-F238E27FC236}">
                <a16:creationId xmlns:a16="http://schemas.microsoft.com/office/drawing/2014/main" id="{6A04376D-CA7A-43DA-968D-C1447F2174E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2940050" y="6604000"/>
            <a:ext cx="3257550" cy="304800"/>
          </a:xfrm>
        </p:spPr>
        <p:txBody>
          <a:bodyPr/>
          <a:lstStyle>
            <a:lvl1pPr>
              <a:defRPr sz="1100" i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7" name="灯片编号占位符 1">
            <a:extLst>
              <a:ext uri="{FF2B5EF4-FFF2-40B4-BE49-F238E27FC236}">
                <a16:creationId xmlns:a16="http://schemas.microsoft.com/office/drawing/2014/main" id="{F9AD068F-68BE-4413-A1DE-8DECD21C43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47C3FA0-3B05-4FA5-8E6F-066DDB1029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5387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836712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2284512"/>
            <a:ext cx="8001000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31">
            <a:extLst>
              <a:ext uri="{FF2B5EF4-FFF2-40B4-BE49-F238E27FC236}">
                <a16:creationId xmlns:a16="http://schemas.microsoft.com/office/drawing/2014/main" id="{449D19A6-CBBF-4080-B5CD-D149636A1BA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2940050" y="6604000"/>
            <a:ext cx="3257550" cy="304800"/>
          </a:xfrm>
        </p:spPr>
        <p:txBody>
          <a:bodyPr/>
          <a:lstStyle>
            <a:lvl1pPr>
              <a:defRPr sz="1100" i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8A1C32AE-D03C-4AB6-9775-55FDFC2A3E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79E9EF5-4B49-4815-ADC3-746BDD0FC3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062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31">
            <a:extLst>
              <a:ext uri="{FF2B5EF4-FFF2-40B4-BE49-F238E27FC236}">
                <a16:creationId xmlns:a16="http://schemas.microsoft.com/office/drawing/2014/main" id="{FB3DA4EB-2B87-4751-A796-95D01388A29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81A34FEE-7BB5-48DC-BC62-887D7A3D3D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BDD80F-9C40-4BC5-9B4B-D7ABBE18CC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8972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836712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2284512"/>
            <a:ext cx="3924300" cy="4267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2284512"/>
            <a:ext cx="3924300" cy="4267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31">
            <a:extLst>
              <a:ext uri="{FF2B5EF4-FFF2-40B4-BE49-F238E27FC236}">
                <a16:creationId xmlns:a16="http://schemas.microsoft.com/office/drawing/2014/main" id="{A8570471-BFA9-4D5F-A729-76095243C38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6" name="灯片编号占位符 1">
            <a:extLst>
              <a:ext uri="{FF2B5EF4-FFF2-40B4-BE49-F238E27FC236}">
                <a16:creationId xmlns:a16="http://schemas.microsoft.com/office/drawing/2014/main" id="{50404C16-E142-45CB-AE54-7FFB2F8AD0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D10FD5F-42E1-47C0-9057-559AE99EDD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9526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74675" y="836712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31">
            <a:extLst>
              <a:ext uri="{FF2B5EF4-FFF2-40B4-BE49-F238E27FC236}">
                <a16:creationId xmlns:a16="http://schemas.microsoft.com/office/drawing/2014/main" id="{6B5EB7E0-1783-4797-971B-3A270FFD484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4" name="灯片编号占位符 1">
            <a:extLst>
              <a:ext uri="{FF2B5EF4-FFF2-40B4-BE49-F238E27FC236}">
                <a16:creationId xmlns:a16="http://schemas.microsoft.com/office/drawing/2014/main" id="{EF15ADD7-9980-49AB-94DC-22B62736E1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019BF7-7351-4F3D-B316-0D7A177683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699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1">
            <a:extLst>
              <a:ext uri="{FF2B5EF4-FFF2-40B4-BE49-F238E27FC236}">
                <a16:creationId xmlns:a16="http://schemas.microsoft.com/office/drawing/2014/main" id="{C77E36D3-4509-4EE6-8FA8-79469774C5C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3" name="灯片编号占位符 1">
            <a:extLst>
              <a:ext uri="{FF2B5EF4-FFF2-40B4-BE49-F238E27FC236}">
                <a16:creationId xmlns:a16="http://schemas.microsoft.com/office/drawing/2014/main" id="{3E2D7F56-9F9F-4749-87E0-3266068CDE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D20EE0C-48AB-40C3-BB6E-78456A86C2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0845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82391"/>
            <a:ext cx="3008313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682391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844441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31">
            <a:extLst>
              <a:ext uri="{FF2B5EF4-FFF2-40B4-BE49-F238E27FC236}">
                <a16:creationId xmlns:a16="http://schemas.microsoft.com/office/drawing/2014/main" id="{DF1BFE6C-AF6A-4083-B3C1-717261602B6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6" name="灯片编号占位符 1">
            <a:extLst>
              <a:ext uri="{FF2B5EF4-FFF2-40B4-BE49-F238E27FC236}">
                <a16:creationId xmlns:a16="http://schemas.microsoft.com/office/drawing/2014/main" id="{BC86C46D-EF25-4726-9E70-9BE0796078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E54660-53DC-41C1-BAE7-8240D41DBA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9997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2258144"/>
            <a:ext cx="8001000" cy="4267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574675" y="836712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Rectangle 1031">
            <a:extLst>
              <a:ext uri="{FF2B5EF4-FFF2-40B4-BE49-F238E27FC236}">
                <a16:creationId xmlns:a16="http://schemas.microsoft.com/office/drawing/2014/main" id="{251D018C-CEFA-47ED-8099-22D0A3745DA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C55FA8BB-BD58-4443-848D-2DF734A186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40CECE8-646B-4524-AA8F-AA795FF2CA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777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2258144"/>
            <a:ext cx="8001000" cy="4267200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574675" y="836712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Rectangle 1031">
            <a:extLst>
              <a:ext uri="{FF2B5EF4-FFF2-40B4-BE49-F238E27FC236}">
                <a16:creationId xmlns:a16="http://schemas.microsoft.com/office/drawing/2014/main" id="{2AF30C2A-DA3E-4755-9731-43E2B0F07A5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56150656-3CD3-41C8-8D63-4C5FC4690D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24678F2-F7D7-4808-B87C-97F2D73061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0863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cteur droit 15">
            <a:extLst>
              <a:ext uri="{FF2B5EF4-FFF2-40B4-BE49-F238E27FC236}">
                <a16:creationId xmlns:a16="http://schemas.microsoft.com/office/drawing/2014/main" id="{A11BDD26-4EC4-46F5-800E-7A221056BBA5}"/>
              </a:ext>
            </a:extLst>
          </p:cNvPr>
          <p:cNvCxnSpPr/>
          <p:nvPr userDrawn="1"/>
        </p:nvCxnSpPr>
        <p:spPr>
          <a:xfrm>
            <a:off x="0" y="638175"/>
            <a:ext cx="9144000" cy="0"/>
          </a:xfrm>
          <a:prstGeom prst="line">
            <a:avLst/>
          </a:prstGeom>
          <a:ln w="12700">
            <a:solidFill>
              <a:srgbClr val="000000">
                <a:alpha val="2705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8">
            <a:extLst>
              <a:ext uri="{FF2B5EF4-FFF2-40B4-BE49-F238E27FC236}">
                <a16:creationId xmlns:a16="http://schemas.microsoft.com/office/drawing/2014/main" id="{90CD8D34-E2B2-4776-B20A-C116291D76D6}"/>
              </a:ext>
            </a:extLst>
          </p:cNvPr>
          <p:cNvCxnSpPr/>
          <p:nvPr userDrawn="1"/>
        </p:nvCxnSpPr>
        <p:spPr>
          <a:xfrm>
            <a:off x="0" y="6597650"/>
            <a:ext cx="9144000" cy="0"/>
          </a:xfrm>
          <a:prstGeom prst="line">
            <a:avLst/>
          </a:prstGeom>
          <a:ln w="12700">
            <a:solidFill>
              <a:srgbClr val="000000">
                <a:alpha val="2705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031">
            <a:extLst>
              <a:ext uri="{FF2B5EF4-FFF2-40B4-BE49-F238E27FC236}">
                <a16:creationId xmlns:a16="http://schemas.microsoft.com/office/drawing/2014/main" id="{1672BA8E-3DD7-4862-8695-1ADF4F222D8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40050" y="6600825"/>
            <a:ext cx="3257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100" i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/>
              <a:t>HTML5 Technology</a:t>
            </a:r>
            <a:endParaRPr lang="en-US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0F84FD6-FB5E-4709-B025-A4B112C24C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691313" y="6600825"/>
            <a:ext cx="2057400" cy="26828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29A1FA8-A827-40FC-9879-AE1C83515051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0" name="图片 3">
            <a:extLst>
              <a:ext uri="{FF2B5EF4-FFF2-40B4-BE49-F238E27FC236}">
                <a16:creationId xmlns:a16="http://schemas.microsoft.com/office/drawing/2014/main" id="{EB99FD9F-3774-421A-9BF9-E0A264B2A3F2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4925"/>
            <a:ext cx="57626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6">
            <a:extLst>
              <a:ext uri="{FF2B5EF4-FFF2-40B4-BE49-F238E27FC236}">
                <a16:creationId xmlns:a16="http://schemas.microsoft.com/office/drawing/2014/main" id="{4042AE4C-755A-4E97-B99B-C719FDC9A80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651500" y="46038"/>
            <a:ext cx="34925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ts val="600"/>
              </a:spcBef>
            </a:pPr>
            <a:r>
              <a:rPr lang="en-US" altLang="zh-CN">
                <a:solidFill>
                  <a:srgbClr val="0070C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North Minzu University</a:t>
            </a:r>
            <a:endParaRPr lang="en-US" altLang="zh-CN" sz="1600">
              <a:solidFill>
                <a:srgbClr val="0070C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School of Computer Science and Engineering</a:t>
            </a:r>
            <a:endParaRPr lang="en-US" altLang="zh-CN" sz="1400" i="1">
              <a:solidFill>
                <a:srgbClr val="0070C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72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1" r:id="rId5"/>
    <p:sldLayoutId id="2147483692" r:id="rId6"/>
    <p:sldLayoutId id="2147483693" r:id="rId7"/>
    <p:sldLayoutId id="2147483695" r:id="rId8"/>
    <p:sldLayoutId id="2147483697" r:id="rId9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+mj-lt"/>
          <a:ea typeface="宋体" panose="02010600030101010101" pitchFamily="2" charset="-122"/>
          <a:cs typeface="宋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b="1">
          <a:solidFill>
            <a:schemeClr val="tx1"/>
          </a:solidFill>
          <a:latin typeface="+mn-lt"/>
          <a:ea typeface="宋体" panose="02010600030101010101" pitchFamily="2" charset="-122"/>
          <a:cs typeface="宋体" charset="0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umimoji="1" sz="2600">
          <a:solidFill>
            <a:schemeClr val="tx1"/>
          </a:solidFill>
          <a:latin typeface="+mn-lt"/>
          <a:ea typeface="宋体" panose="02010600030101010101" pitchFamily="2" charset="-122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kumimoji="1" sz="23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mple.com/xx.php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71B96B4-AA70-41AF-9958-9FF562B11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1769999"/>
            <a:ext cx="5689600" cy="102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第八章 </a:t>
            </a: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For</a:t>
            </a:r>
            <a:r>
              <a:rPr lang="en-US" altLang="zh-CN" sz="4400" b="1" dirty="0" err="1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ms</a:t>
            </a:r>
            <a:r>
              <a:rPr lang="en-US" altLang="zh-CN" sz="4400" b="1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 API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E2E5F7-8886-41EA-9689-CD244A83BF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18437" name="灯片编号占位符 3">
            <a:extLst>
              <a:ext uri="{FF2B5EF4-FFF2-40B4-BE49-F238E27FC236}">
                <a16:creationId xmlns:a16="http://schemas.microsoft.com/office/drawing/2014/main" id="{3134749C-24BB-4D83-81CA-CD6F8D2D80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75C348-A130-42DE-9258-5B83379106D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4127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482800-6D4C-4241-827F-3481138F1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2284512"/>
            <a:ext cx="8001000" cy="605833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密码框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642A0B-C922-4F96-AFDA-1BEA6B4FAE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2C63A4-38C7-40BF-9BFB-1F64517380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D929C148-4CDB-43F7-832D-38E19DFE2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836613"/>
            <a:ext cx="8001000" cy="1216025"/>
          </a:xfrm>
        </p:spPr>
        <p:txBody>
          <a:bodyPr/>
          <a:lstStyle/>
          <a:p>
            <a:pPr marL="571500" indent="-571500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HTML Forms</a:t>
            </a:r>
            <a:r>
              <a:rPr lang="zh-CN" altLang="en-US" dirty="0"/>
              <a:t>与</a:t>
            </a:r>
            <a:r>
              <a:rPr lang="en-US" altLang="zh-CN" dirty="0" err="1"/>
              <a:t>XForms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1E0EBC-DD2C-4E25-AEB8-02885C6E0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204" y="5373149"/>
            <a:ext cx="2647619" cy="1019048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4CCF4B0-EE5F-46CD-8C88-421615A9B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64" y="3003462"/>
            <a:ext cx="8697222" cy="192838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95D382F-A2AD-4BBE-8FBE-EE6E52CFBDDE}"/>
              </a:ext>
            </a:extLst>
          </p:cNvPr>
          <p:cNvSpPr/>
          <p:nvPr/>
        </p:nvSpPr>
        <p:spPr bwMode="auto">
          <a:xfrm>
            <a:off x="2774729" y="4172608"/>
            <a:ext cx="1103587" cy="36446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70DDB4C-6FE4-4B11-B687-682242B676F0}"/>
              </a:ext>
            </a:extLst>
          </p:cNvPr>
          <p:cNvSpPr txBox="1"/>
          <p:nvPr/>
        </p:nvSpPr>
        <p:spPr>
          <a:xfrm>
            <a:off x="2236655" y="537314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显示结果：</a:t>
            </a:r>
          </a:p>
        </p:txBody>
      </p:sp>
    </p:spTree>
    <p:extLst>
      <p:ext uri="{BB962C8B-B14F-4D97-AF65-F5344CB8AC3E}">
        <p14:creationId xmlns:p14="http://schemas.microsoft.com/office/powerpoint/2010/main" val="3918630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36EDC9-E1AC-4DF3-930F-03FF06B65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文本域（多行文本框）</a:t>
            </a:r>
            <a:r>
              <a:rPr lang="en-US" altLang="zh-CN" dirty="0"/>
              <a:t>&lt;</a:t>
            </a:r>
            <a:r>
              <a:rPr lang="en-US" altLang="zh-CN" dirty="0" err="1"/>
              <a:t>textarea</a:t>
            </a:r>
            <a:r>
              <a:rPr lang="en-US" altLang="zh-CN" dirty="0"/>
              <a:t>&gt;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DB0516-B137-4D1F-98FB-1D79950F2E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9C3772-EC8A-4DB6-AEAC-B73C2969D3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E82C5CB5-19C6-490F-B0F6-B88BAFBA1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836613"/>
            <a:ext cx="8001000" cy="1216025"/>
          </a:xfrm>
        </p:spPr>
        <p:txBody>
          <a:bodyPr/>
          <a:lstStyle/>
          <a:p>
            <a:pPr marL="571500" indent="-571500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HTML Forms</a:t>
            </a:r>
            <a:r>
              <a:rPr lang="zh-CN" altLang="en-US" dirty="0"/>
              <a:t>与</a:t>
            </a:r>
            <a:r>
              <a:rPr lang="en-US" altLang="zh-CN" dirty="0" err="1"/>
              <a:t>XForms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E68DF29-7EF3-40E5-B32E-E79AB5403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47" y="3184635"/>
            <a:ext cx="8715061" cy="9476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B4FA0E4-2EE6-47F6-91A4-CF6B83F30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105" y="4247316"/>
            <a:ext cx="2914286" cy="2180952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7504548-DE7B-4D71-B466-16C2ED76E5EB}"/>
              </a:ext>
            </a:extLst>
          </p:cNvPr>
          <p:cNvSpPr txBox="1"/>
          <p:nvPr/>
        </p:nvSpPr>
        <p:spPr>
          <a:xfrm>
            <a:off x="795226" y="4951069"/>
            <a:ext cx="39132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cols</a:t>
            </a:r>
            <a:r>
              <a:rPr lang="zh-CN" altLang="en-US" sz="2400" dirty="0"/>
              <a:t>：指定文本域的宽度。</a:t>
            </a:r>
            <a:endParaRPr lang="en-US" altLang="zh-CN" sz="2400" dirty="0"/>
          </a:p>
          <a:p>
            <a:r>
              <a:rPr lang="en-US" altLang="zh-CN" sz="2400" dirty="0"/>
              <a:t>rows</a:t>
            </a:r>
            <a:r>
              <a:rPr lang="zh-CN" altLang="en-US" sz="2400" dirty="0"/>
              <a:t>：文本域占据的行数。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953808B-45B1-421E-9264-202B18717885}"/>
              </a:ext>
            </a:extLst>
          </p:cNvPr>
          <p:cNvSpPr txBox="1"/>
          <p:nvPr/>
        </p:nvSpPr>
        <p:spPr>
          <a:xfrm>
            <a:off x="3988966" y="423242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显示结果：</a:t>
            </a:r>
          </a:p>
        </p:txBody>
      </p:sp>
    </p:spTree>
    <p:extLst>
      <p:ext uri="{BB962C8B-B14F-4D97-AF65-F5344CB8AC3E}">
        <p14:creationId xmlns:p14="http://schemas.microsoft.com/office/powerpoint/2010/main" val="1975325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E9AB9F-B381-48B4-8365-C9E917AA0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2284512"/>
            <a:ext cx="8001000" cy="484761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单选按钮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B00A19-662F-4D2C-9347-D0B99EDE1B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FA6C52-DC7B-4A3D-953B-174A6A303C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BA86613-7C16-411F-8F86-3ACD0EEA4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80" y="2986905"/>
            <a:ext cx="8876190" cy="196190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F033423-61EF-4EF7-A3DD-D2B41F677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884" y="5183299"/>
            <a:ext cx="3942857" cy="99047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A0867DF-6EB3-48EB-A084-CAED5D7C2B35}"/>
              </a:ext>
            </a:extLst>
          </p:cNvPr>
          <p:cNvSpPr txBox="1"/>
          <p:nvPr/>
        </p:nvSpPr>
        <p:spPr>
          <a:xfrm>
            <a:off x="265113" y="5180684"/>
            <a:ext cx="4310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value</a:t>
            </a:r>
            <a:r>
              <a:rPr lang="zh-CN" altLang="en-US" sz="2400" dirty="0"/>
              <a:t>特性指定被选中时要发送到服务器的值。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95D382F-A2AD-4BBE-8FBE-EE6E52CFBDDE}"/>
              </a:ext>
            </a:extLst>
          </p:cNvPr>
          <p:cNvSpPr/>
          <p:nvPr/>
        </p:nvSpPr>
        <p:spPr bwMode="auto">
          <a:xfrm>
            <a:off x="2420143" y="3703540"/>
            <a:ext cx="827553" cy="78437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27F71AB3-7BED-444A-B890-BB367A254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836613"/>
            <a:ext cx="8001000" cy="1216025"/>
          </a:xfrm>
        </p:spPr>
        <p:txBody>
          <a:bodyPr/>
          <a:lstStyle/>
          <a:p>
            <a:pPr marL="571500" indent="-571500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HTML Forms</a:t>
            </a:r>
            <a:r>
              <a:rPr lang="zh-CN" altLang="en-US" dirty="0"/>
              <a:t>与</a:t>
            </a:r>
            <a:r>
              <a:rPr lang="en-US" altLang="zh-CN" dirty="0" err="1"/>
              <a:t>XForms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940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39722A-E388-4ABC-8A69-6070F9FE9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复选框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17778E-0EF6-414B-8F81-7212FAD133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0F812A-AC9E-4838-BEE8-725781093E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13</a:t>
            </a:fld>
            <a:endParaRPr lang="en-US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95FEE1A-AD90-4DCD-8DDE-7DF3757A1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97" y="2957305"/>
            <a:ext cx="8428571" cy="195238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2F1DAC5-4C0C-4E83-A958-01B0C0449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559" y="5335461"/>
            <a:ext cx="3123809" cy="79047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FA0F0ED-784C-4287-8306-4CEC4762A848}"/>
              </a:ext>
            </a:extLst>
          </p:cNvPr>
          <p:cNvSpPr/>
          <p:nvPr/>
        </p:nvSpPr>
        <p:spPr bwMode="auto">
          <a:xfrm>
            <a:off x="2235856" y="3657600"/>
            <a:ext cx="1180006" cy="75674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7628BCAC-38EF-4840-A478-3DABB8460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836613"/>
            <a:ext cx="8001000" cy="1216025"/>
          </a:xfrm>
        </p:spPr>
        <p:txBody>
          <a:bodyPr/>
          <a:lstStyle/>
          <a:p>
            <a:pPr marL="571500" indent="-571500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HTML Forms</a:t>
            </a:r>
            <a:r>
              <a:rPr lang="zh-CN" altLang="en-US" dirty="0"/>
              <a:t>与</a:t>
            </a:r>
            <a:r>
              <a:rPr lang="en-US" altLang="zh-CN" dirty="0" err="1"/>
              <a:t>XForms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965AB08-6671-4428-91F3-0C471C29F022}"/>
              </a:ext>
            </a:extLst>
          </p:cNvPr>
          <p:cNvSpPr txBox="1"/>
          <p:nvPr/>
        </p:nvSpPr>
        <p:spPr>
          <a:xfrm>
            <a:off x="971874" y="526903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显示结果：</a:t>
            </a:r>
          </a:p>
        </p:txBody>
      </p:sp>
    </p:spTree>
    <p:extLst>
      <p:ext uri="{BB962C8B-B14F-4D97-AF65-F5344CB8AC3E}">
        <p14:creationId xmlns:p14="http://schemas.microsoft.com/office/powerpoint/2010/main" val="3647164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66CFA1-AAE7-4B83-B578-83B9DEEFB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下拉列表框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35D534-7F5B-4ADD-9714-E8DA9ECA1C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882D64-D292-4785-9572-541F10D36B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14</a:t>
            </a:fld>
            <a:endParaRPr lang="en-US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654CC68-811F-4E27-96BD-B982C1F86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068" y="2858813"/>
            <a:ext cx="5607317" cy="22807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51E712A-5987-430E-BDAF-BEC420E42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218" y="5589838"/>
            <a:ext cx="2819048" cy="64761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72DF126-7395-457F-ABEA-47448A5EA1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6921" y="5284927"/>
            <a:ext cx="2885714" cy="1285714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98D3C832-7659-4C42-B44A-93D339772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836613"/>
            <a:ext cx="8001000" cy="1216025"/>
          </a:xfrm>
        </p:spPr>
        <p:txBody>
          <a:bodyPr/>
          <a:lstStyle/>
          <a:p>
            <a:pPr marL="571500" indent="-571500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HTML Forms</a:t>
            </a:r>
            <a:r>
              <a:rPr lang="zh-CN" altLang="en-US" dirty="0"/>
              <a:t>与</a:t>
            </a:r>
            <a:r>
              <a:rPr lang="en-US" altLang="zh-CN" dirty="0" err="1"/>
              <a:t>XForms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59085AB-767F-4567-AFF4-F63327516420}"/>
              </a:ext>
            </a:extLst>
          </p:cNvPr>
          <p:cNvSpPr txBox="1"/>
          <p:nvPr/>
        </p:nvSpPr>
        <p:spPr>
          <a:xfrm>
            <a:off x="803789" y="525222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显示结果：</a:t>
            </a:r>
          </a:p>
        </p:txBody>
      </p:sp>
    </p:spTree>
    <p:extLst>
      <p:ext uri="{BB962C8B-B14F-4D97-AF65-F5344CB8AC3E}">
        <p14:creationId xmlns:p14="http://schemas.microsoft.com/office/powerpoint/2010/main" val="3764086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C29678-8AA6-404E-B909-515B91DE9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2284512"/>
            <a:ext cx="8001000" cy="668895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多选框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1FCEF5-D19B-47C9-BDCA-3BDCF80CC7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84B9D8-5AEC-432F-9AAD-EEDC44F479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15</a:t>
            </a:fld>
            <a:endParaRPr lang="en-US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D256DBF-DE25-46A9-A2E2-1218BB50C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27" y="2872654"/>
            <a:ext cx="6514286" cy="3361905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931730F6-B41C-4972-B31E-6E8039840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836613"/>
            <a:ext cx="8001000" cy="1216025"/>
          </a:xfrm>
        </p:spPr>
        <p:txBody>
          <a:bodyPr/>
          <a:lstStyle/>
          <a:p>
            <a:pPr marL="571500" indent="-571500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HTML Forms</a:t>
            </a:r>
            <a:r>
              <a:rPr lang="zh-CN" altLang="en-US" dirty="0"/>
              <a:t>与</a:t>
            </a:r>
            <a:r>
              <a:rPr lang="en-US" altLang="zh-CN" dirty="0" err="1"/>
              <a:t>XForms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6880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1EF941-D64E-462B-8D1E-7E610ADBE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675" y="2279749"/>
            <a:ext cx="8001000" cy="921143"/>
          </a:xfrm>
        </p:spPr>
        <p:txBody>
          <a:bodyPr/>
          <a:lstStyle/>
          <a:p>
            <a:pPr marL="0" indent="0">
              <a:lnSpc>
                <a:spcPts val="3300"/>
              </a:lnSpc>
              <a:buNone/>
            </a:pPr>
            <a:r>
              <a:rPr lang="en-US" altLang="zh-CN" sz="2400" b="0" dirty="0">
                <a:solidFill>
                  <a:srgbClr val="FF0000"/>
                </a:solidFill>
              </a:rPr>
              <a:t>multiple</a:t>
            </a:r>
            <a:r>
              <a:rPr lang="zh-CN" altLang="en-US" sz="2400" b="0" dirty="0"/>
              <a:t>特性允许用户从这一列表中选择多个选项。显示效果如下：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3866A75-EE48-47D9-8D0C-3FB76CB9FE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9B6E4A-1D92-4767-A56B-E9492EDF18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16</a:t>
            </a:fld>
            <a:endParaRPr lang="en-US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71A6D8A-07BB-4522-981C-F5A89CFFC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546" y="3385039"/>
            <a:ext cx="2857143" cy="107619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0092CCC5-71B3-495F-9FBA-3655D2AEEF2A}"/>
              </a:ext>
            </a:extLst>
          </p:cNvPr>
          <p:cNvSpPr txBox="1">
            <a:spLocks/>
          </p:cNvSpPr>
          <p:nvPr/>
        </p:nvSpPr>
        <p:spPr>
          <a:xfrm>
            <a:off x="747713" y="4744535"/>
            <a:ext cx="8001000" cy="1292852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charset="0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3300"/>
              </a:lnSpc>
              <a:buFont typeface="Wingdings" panose="05000000000000000000" pitchFamily="2" charset="2"/>
              <a:buNone/>
            </a:pPr>
            <a:r>
              <a:rPr lang="en-US" altLang="zh-CN" sz="2400" b="0" kern="0" dirty="0" err="1">
                <a:solidFill>
                  <a:srgbClr val="FF0000"/>
                </a:solidFill>
              </a:rPr>
              <a:t>ps</a:t>
            </a:r>
            <a:r>
              <a:rPr lang="en-US" altLang="zh-CN" sz="2400" b="0" kern="0" dirty="0"/>
              <a:t>:</a:t>
            </a:r>
            <a:r>
              <a:rPr lang="zh-CN" altLang="en-US" sz="2400" b="0" kern="0" dirty="0"/>
              <a:t>使用此类型表单时，最好告诉用户他们可以一次选择多个选项。在</a:t>
            </a:r>
            <a:r>
              <a:rPr lang="en-US" altLang="zh-CN" sz="2400" b="0" kern="0" dirty="0"/>
              <a:t>PC</a:t>
            </a:r>
            <a:r>
              <a:rPr lang="zh-CN" altLang="en-US" sz="2400" b="0" kern="0" dirty="0"/>
              <a:t>上进行多项选择时应该同时按下</a:t>
            </a:r>
            <a:r>
              <a:rPr lang="en-US" altLang="zh-CN" sz="2400" b="0" kern="0" dirty="0"/>
              <a:t>control</a:t>
            </a:r>
            <a:r>
              <a:rPr lang="zh-CN" altLang="en-US" sz="2400" b="0" kern="0" dirty="0"/>
              <a:t>键，在</a:t>
            </a:r>
            <a:r>
              <a:rPr lang="en-US" altLang="zh-CN" sz="2400" b="0" kern="0" dirty="0"/>
              <a:t>Mac</a:t>
            </a:r>
            <a:r>
              <a:rPr lang="zh-CN" altLang="en-US" sz="2400" b="0" kern="0" dirty="0"/>
              <a:t>上则需同时按下</a:t>
            </a:r>
            <a:r>
              <a:rPr lang="en-US" altLang="zh-CN" sz="2400" b="0" kern="0" dirty="0"/>
              <a:t>command</a:t>
            </a:r>
            <a:r>
              <a:rPr lang="zh-CN" altLang="en-US" sz="2400" b="0" kern="0" dirty="0"/>
              <a:t>键。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DF3C7AD9-2E53-4679-BF98-DE0938244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836613"/>
            <a:ext cx="8001000" cy="1216025"/>
          </a:xfrm>
        </p:spPr>
        <p:txBody>
          <a:bodyPr/>
          <a:lstStyle/>
          <a:p>
            <a:pPr marL="571500" indent="-571500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HTML Forms</a:t>
            </a:r>
            <a:r>
              <a:rPr lang="zh-CN" altLang="en-US" dirty="0"/>
              <a:t>与</a:t>
            </a:r>
            <a:r>
              <a:rPr lang="en-US" altLang="zh-CN" dirty="0" err="1"/>
              <a:t>XForms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9333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CCB90F-E0A5-4201-ABA7-3EFBCF6C2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文件上传域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FA548B-8ECE-4ABB-B7A8-9097964B93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9829DC-7077-4F7B-9FE5-450EC17E44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17</a:t>
            </a:fld>
            <a:endParaRPr lang="en-US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C432BBD-6FFE-4765-AF8A-380BC17C0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44" y="3030399"/>
            <a:ext cx="7993831" cy="185349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95D382F-A2AD-4BBE-8FBE-EE6E52CFBDDE}"/>
              </a:ext>
            </a:extLst>
          </p:cNvPr>
          <p:cNvSpPr/>
          <p:nvPr/>
        </p:nvSpPr>
        <p:spPr bwMode="auto">
          <a:xfrm>
            <a:off x="3111062" y="3815256"/>
            <a:ext cx="735724" cy="28377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BED31C6-8F8B-4766-BEC1-4D8196767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562" y="5036849"/>
            <a:ext cx="3809524" cy="136190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312F8937-7651-4342-8FE9-FFD9F5CF6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836613"/>
            <a:ext cx="8001000" cy="1216025"/>
          </a:xfrm>
        </p:spPr>
        <p:txBody>
          <a:bodyPr/>
          <a:lstStyle/>
          <a:p>
            <a:pPr marL="571500" indent="-571500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HTML Forms</a:t>
            </a:r>
            <a:r>
              <a:rPr lang="zh-CN" altLang="en-US" dirty="0"/>
              <a:t>与</a:t>
            </a:r>
            <a:r>
              <a:rPr lang="en-US" altLang="zh-CN" dirty="0" err="1"/>
              <a:t>XForms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7464257-F3BD-41D6-A627-65ABB54A3AF5}"/>
              </a:ext>
            </a:extLst>
          </p:cNvPr>
          <p:cNvSpPr txBox="1"/>
          <p:nvPr/>
        </p:nvSpPr>
        <p:spPr>
          <a:xfrm>
            <a:off x="765013" y="502530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显示结果：</a:t>
            </a:r>
          </a:p>
        </p:txBody>
      </p:sp>
    </p:spTree>
    <p:extLst>
      <p:ext uri="{BB962C8B-B14F-4D97-AF65-F5344CB8AC3E}">
        <p14:creationId xmlns:p14="http://schemas.microsoft.com/office/powerpoint/2010/main" val="3393614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C6DC8C-CC02-4304-8982-9F546B0AA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提交按钮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C0BD38-8F0A-4A2A-A153-4B3167D800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724039-62FD-4C4E-A2FB-44E7F71532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18</a:t>
            </a:fld>
            <a:endParaRPr lang="en-US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56933B4-35B0-4285-B10A-7D4842CA5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744" y="3079112"/>
            <a:ext cx="4742857" cy="249523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2EE694F-2AFB-41B9-A181-87080137A948}"/>
              </a:ext>
            </a:extLst>
          </p:cNvPr>
          <p:cNvSpPr/>
          <p:nvPr/>
        </p:nvSpPr>
        <p:spPr bwMode="auto">
          <a:xfrm>
            <a:off x="3151679" y="4971393"/>
            <a:ext cx="957865" cy="304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9076233-570F-465E-9E78-F2F756823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409" y="3345617"/>
            <a:ext cx="1961905" cy="2009524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28AC33F5-E624-4565-A9BA-2CD32EB9F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836613"/>
            <a:ext cx="8001000" cy="1216025"/>
          </a:xfrm>
        </p:spPr>
        <p:txBody>
          <a:bodyPr/>
          <a:lstStyle/>
          <a:p>
            <a:pPr marL="571500" indent="-571500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HTML Forms</a:t>
            </a:r>
            <a:r>
              <a:rPr lang="zh-CN" altLang="en-US" dirty="0"/>
              <a:t>与</a:t>
            </a:r>
            <a:r>
              <a:rPr lang="en-US" altLang="zh-CN" dirty="0" err="1"/>
              <a:t>XForms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DD7DB7F-531E-4CA0-AACC-B6C6C47357A0}"/>
              </a:ext>
            </a:extLst>
          </p:cNvPr>
          <p:cNvSpPr txBox="1"/>
          <p:nvPr/>
        </p:nvSpPr>
        <p:spPr>
          <a:xfrm>
            <a:off x="6241819" y="276801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显示结果：</a:t>
            </a:r>
          </a:p>
        </p:txBody>
      </p:sp>
    </p:spTree>
    <p:extLst>
      <p:ext uri="{BB962C8B-B14F-4D97-AF65-F5344CB8AC3E}">
        <p14:creationId xmlns:p14="http://schemas.microsoft.com/office/powerpoint/2010/main" val="1252689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24D0F5-4378-4714-947D-A9AF4DEC6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图像按钮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67F11F-1AC5-4BE1-AFA4-A1FE06D1D1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E3B004-AEE9-4C92-BE21-DE4FEF48F1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19</a:t>
            </a:fld>
            <a:endParaRPr lang="en-US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960EA38-A663-473C-8666-F8EA37B49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82" y="2814004"/>
            <a:ext cx="7971428" cy="149523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56157B9-FD33-449B-B7F3-E55A44AF5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779" y="5066167"/>
            <a:ext cx="3285714" cy="91428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2565F9C-374A-42CE-97FF-B2C98F2B19D5}"/>
              </a:ext>
            </a:extLst>
          </p:cNvPr>
          <p:cNvSpPr/>
          <p:nvPr/>
        </p:nvSpPr>
        <p:spPr bwMode="auto">
          <a:xfrm>
            <a:off x="2528367" y="3825766"/>
            <a:ext cx="823365" cy="26127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FF45B9B-5AD6-4AAF-8503-FBAA84FA2C56}"/>
              </a:ext>
            </a:extLst>
          </p:cNvPr>
          <p:cNvSpPr/>
          <p:nvPr/>
        </p:nvSpPr>
        <p:spPr bwMode="auto">
          <a:xfrm>
            <a:off x="3270415" y="5620987"/>
            <a:ext cx="324123" cy="2858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1D86B075-6B1A-462A-AE1A-4E58B1DC7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836613"/>
            <a:ext cx="8001000" cy="1216025"/>
          </a:xfrm>
        </p:spPr>
        <p:txBody>
          <a:bodyPr/>
          <a:lstStyle/>
          <a:p>
            <a:pPr marL="571500" indent="-571500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HTML Forms</a:t>
            </a:r>
            <a:r>
              <a:rPr lang="zh-CN" altLang="en-US" dirty="0"/>
              <a:t>与</a:t>
            </a:r>
            <a:r>
              <a:rPr lang="en-US" altLang="zh-CN" dirty="0" err="1"/>
              <a:t>XForms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44B738B-43F2-4CDD-A1CD-C6802EFA8910}"/>
              </a:ext>
            </a:extLst>
          </p:cNvPr>
          <p:cNvSpPr txBox="1"/>
          <p:nvPr/>
        </p:nvSpPr>
        <p:spPr>
          <a:xfrm>
            <a:off x="926789" y="454111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显示结果：</a:t>
            </a:r>
          </a:p>
        </p:txBody>
      </p:sp>
    </p:spTree>
    <p:extLst>
      <p:ext uri="{BB962C8B-B14F-4D97-AF65-F5344CB8AC3E}">
        <p14:creationId xmlns:p14="http://schemas.microsoft.com/office/powerpoint/2010/main" val="1473725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C107BD14-568E-4F83-B3C0-05B192EA12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68325" y="684213"/>
            <a:ext cx="8001000" cy="1216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/>
              <a:t>内容安排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C0306350-F9D0-4A89-9746-63D2013454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31825" y="1773238"/>
            <a:ext cx="5380038" cy="41338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600" dirty="0"/>
              <a:t>8.1 HTML5 Forms</a:t>
            </a:r>
            <a:r>
              <a:rPr lang="zh-CN" altLang="en-US" sz="2600" dirty="0"/>
              <a:t>概述</a:t>
            </a:r>
          </a:p>
          <a:p>
            <a:pPr eaLnBrk="1" hangingPunct="1"/>
            <a:r>
              <a:rPr lang="en-US" altLang="zh-CN" sz="2600" dirty="0"/>
              <a:t>8.2 </a:t>
            </a:r>
            <a:r>
              <a:rPr lang="zh-CN" altLang="en-US" sz="2600" dirty="0"/>
              <a:t>使用</a:t>
            </a:r>
            <a:r>
              <a:rPr lang="en-US" altLang="zh-CN" sz="2600" dirty="0"/>
              <a:t>HTML5</a:t>
            </a:r>
            <a:r>
              <a:rPr lang="zh-CN" altLang="en-US" sz="2600" dirty="0"/>
              <a:t> </a:t>
            </a:r>
            <a:r>
              <a:rPr lang="en-US" altLang="zh-CN" sz="2600" dirty="0"/>
              <a:t>Forms</a:t>
            </a:r>
            <a:r>
              <a:rPr lang="zh-CN" altLang="en-US" sz="2600" dirty="0"/>
              <a:t> </a:t>
            </a:r>
            <a:r>
              <a:rPr lang="en-US" altLang="zh-CN" sz="2600" dirty="0"/>
              <a:t>API</a:t>
            </a:r>
            <a:endParaRPr lang="zh-CN" altLang="en-US" sz="2600" dirty="0"/>
          </a:p>
          <a:p>
            <a:pPr eaLnBrk="1" hangingPunct="1"/>
            <a:r>
              <a:rPr lang="en-US" altLang="zh-CN" sz="2600" dirty="0"/>
              <a:t>8.3 </a:t>
            </a:r>
            <a:r>
              <a:rPr lang="zh-CN" altLang="en-US" sz="2600" dirty="0"/>
              <a:t>构建</a:t>
            </a:r>
            <a:r>
              <a:rPr lang="en-US" altLang="zh-CN" sz="2600" dirty="0"/>
              <a:t>HTML5 Forms</a:t>
            </a:r>
            <a:r>
              <a:rPr lang="zh-CN" altLang="en-US" sz="2600" dirty="0"/>
              <a:t>应用</a:t>
            </a:r>
          </a:p>
          <a:p>
            <a:pPr eaLnBrk="1" hangingPunct="1"/>
            <a:r>
              <a:rPr lang="en-US" altLang="zh-CN" sz="2600" dirty="0"/>
              <a:t>8.4 </a:t>
            </a:r>
            <a:r>
              <a:rPr lang="zh-CN" altLang="en-US" sz="2600" dirty="0"/>
              <a:t>课后思考</a:t>
            </a:r>
            <a:endParaRPr lang="en-US" altLang="zh-CN" sz="2600" dirty="0"/>
          </a:p>
          <a:p>
            <a:pPr eaLnBrk="1" hangingPunct="1"/>
            <a:r>
              <a:rPr lang="en-US" altLang="zh-CN" sz="2600" dirty="0"/>
              <a:t>8.5 </a:t>
            </a:r>
            <a:r>
              <a:rPr lang="zh-CN" altLang="en-US" sz="2600" dirty="0"/>
              <a:t>小结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5F4801-5981-4B1F-A156-8252AF1CE7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19462" name="灯片编号占位符 3">
            <a:extLst>
              <a:ext uri="{FF2B5EF4-FFF2-40B4-BE49-F238E27FC236}">
                <a16:creationId xmlns:a16="http://schemas.microsoft.com/office/drawing/2014/main" id="{58208E41-D981-4DC6-820A-C55E440EC7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BD2020-EDC8-4F87-9D28-B4ED1E7F130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9640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4C5319-6ECD-45A8-8531-5B3E4DBC5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2284512"/>
            <a:ext cx="8001000" cy="5848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按钮和隐藏控件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34D625-E90F-48B0-A15E-38B7753091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58F953-8BAF-4C9E-BB5D-04613D7361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20</a:t>
            </a:fld>
            <a:endParaRPr lang="en-US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293DBD3-F58D-4331-8F40-5E5C02CF6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38" y="3065356"/>
            <a:ext cx="8409524" cy="170476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4DF1AC2-61AA-429E-8398-1D921D09CAC8}"/>
              </a:ext>
            </a:extLst>
          </p:cNvPr>
          <p:cNvSpPr/>
          <p:nvPr/>
        </p:nvSpPr>
        <p:spPr bwMode="auto">
          <a:xfrm>
            <a:off x="2244588" y="4225158"/>
            <a:ext cx="919026" cy="29428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8B90F534-C4F7-4267-B379-AC99310F0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836613"/>
            <a:ext cx="8001000" cy="1216025"/>
          </a:xfrm>
        </p:spPr>
        <p:txBody>
          <a:bodyPr/>
          <a:lstStyle/>
          <a:p>
            <a:pPr marL="571500" indent="-571500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HTML Forms</a:t>
            </a:r>
            <a:r>
              <a:rPr lang="zh-CN" altLang="en-US" dirty="0"/>
              <a:t>与</a:t>
            </a:r>
            <a:r>
              <a:rPr lang="en-US" altLang="zh-CN" dirty="0" err="1"/>
              <a:t>XForms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5E5379C-0BA6-4DF9-A159-ABC7FEA19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601" y="5234044"/>
            <a:ext cx="1723549" cy="67326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62A85E2-6B4E-4349-99BE-4A1F02B99129}"/>
              </a:ext>
            </a:extLst>
          </p:cNvPr>
          <p:cNvSpPr txBox="1"/>
          <p:nvPr/>
        </p:nvSpPr>
        <p:spPr>
          <a:xfrm>
            <a:off x="788566" y="532117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显示结果：</a:t>
            </a:r>
          </a:p>
        </p:txBody>
      </p:sp>
    </p:spTree>
    <p:extLst>
      <p:ext uri="{BB962C8B-B14F-4D97-AF65-F5344CB8AC3E}">
        <p14:creationId xmlns:p14="http://schemas.microsoft.com/office/powerpoint/2010/main" val="2045180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4C5319-6ECD-45A8-8531-5B3E4DBC5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675" y="1929113"/>
            <a:ext cx="8001000" cy="5848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组合表单元素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34D625-E90F-48B0-A15E-38B7753091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58F953-8BAF-4C9E-BB5D-04613D7361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8B90F534-C4F7-4267-B379-AC99310F0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836613"/>
            <a:ext cx="8001000" cy="1216025"/>
          </a:xfrm>
        </p:spPr>
        <p:txBody>
          <a:bodyPr/>
          <a:lstStyle/>
          <a:p>
            <a:pPr marL="571500" indent="-571500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HTML Forms</a:t>
            </a:r>
            <a:r>
              <a:rPr lang="zh-CN" altLang="en-US" dirty="0"/>
              <a:t>与</a:t>
            </a:r>
            <a:r>
              <a:rPr lang="en-US" altLang="zh-CN" dirty="0" err="1"/>
              <a:t>XForms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9F7194E-87F7-4CCA-85AD-34DC15A55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016" y="4172254"/>
            <a:ext cx="2295238" cy="242857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652D551-75D0-4518-B5F6-939DD7927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41" y="2513925"/>
            <a:ext cx="6123809" cy="220952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7B4FFA6-67A3-4150-AE35-3BF4053CA32D}"/>
              </a:ext>
            </a:extLst>
          </p:cNvPr>
          <p:cNvSpPr txBox="1"/>
          <p:nvPr/>
        </p:nvSpPr>
        <p:spPr>
          <a:xfrm>
            <a:off x="6940016" y="348013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显示结果：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F58847E-8CC2-40F9-8FE6-35CFCD424E0F}"/>
              </a:ext>
            </a:extLst>
          </p:cNvPr>
          <p:cNvSpPr txBox="1"/>
          <p:nvPr/>
        </p:nvSpPr>
        <p:spPr>
          <a:xfrm>
            <a:off x="695441" y="4924874"/>
            <a:ext cx="61238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将相关的表单控件置于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fieldset</a:t>
            </a:r>
            <a:r>
              <a:rPr lang="en-US" altLang="zh-CN" sz="2400" dirty="0"/>
              <a:t>&gt;</a:t>
            </a:r>
            <a:r>
              <a:rPr lang="zh-CN" altLang="en-US" sz="2400" dirty="0"/>
              <a:t>元素中分成一组。对长表单特别有用。</a:t>
            </a:r>
            <a:endParaRPr lang="en-US" altLang="zh-CN" sz="2400" dirty="0"/>
          </a:p>
          <a:p>
            <a:r>
              <a:rPr lang="en-US" altLang="zh-CN" sz="2400" dirty="0"/>
              <a:t>&lt;legend&gt;</a:t>
            </a:r>
            <a:r>
              <a:rPr lang="zh-CN" altLang="en-US" sz="2400" dirty="0"/>
              <a:t>包含一个标题，便于用户理解控件组的用途。</a:t>
            </a:r>
          </a:p>
        </p:txBody>
      </p:sp>
    </p:spTree>
    <p:extLst>
      <p:ext uri="{BB962C8B-B14F-4D97-AF65-F5344CB8AC3E}">
        <p14:creationId xmlns:p14="http://schemas.microsoft.com/office/powerpoint/2010/main" val="992012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BF6729-3F5F-4A30-8068-34DD8BDB1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2284511"/>
            <a:ext cx="8001000" cy="3736875"/>
          </a:xfrm>
        </p:spPr>
        <p:txBody>
          <a:bodyPr/>
          <a:lstStyle/>
          <a:p>
            <a:pPr>
              <a:lnSpc>
                <a:spcPts val="3300"/>
              </a:lnSpc>
              <a:buFont typeface="Wingdings" panose="05000000000000000000" pitchFamily="2" charset="2"/>
              <a:buChar char="u"/>
            </a:pPr>
            <a:r>
              <a:rPr lang="en-US" altLang="zh-CN" sz="2400" b="0" dirty="0" err="1"/>
              <a:t>XForms</a:t>
            </a:r>
            <a:r>
              <a:rPr lang="zh-CN" altLang="en-US" sz="2400" b="0" dirty="0"/>
              <a:t>是一个以</a:t>
            </a:r>
            <a:r>
              <a:rPr lang="en-US" altLang="zh-CN" sz="2400" b="0" dirty="0"/>
              <a:t>XML</a:t>
            </a:r>
            <a:r>
              <a:rPr lang="zh-CN" altLang="en-US" sz="2400" b="0" dirty="0"/>
              <a:t>为核心、功能强大却略显复杂的标准，它用于规范客户端表单的行为。</a:t>
            </a:r>
            <a:endParaRPr lang="en-US" altLang="zh-CN" sz="2400" b="0" dirty="0"/>
          </a:p>
          <a:p>
            <a:pPr>
              <a:lnSpc>
                <a:spcPts val="3300"/>
              </a:lnSpc>
              <a:buFont typeface="Wingdings" panose="05000000000000000000" pitchFamily="2" charset="2"/>
              <a:buChar char="u"/>
            </a:pPr>
            <a:r>
              <a:rPr lang="zh-CN" altLang="en-US" sz="2400" b="0" dirty="0"/>
              <a:t>没有安装插件的情况下，主流浏览器均不支持</a:t>
            </a:r>
            <a:r>
              <a:rPr lang="en-US" altLang="zh-CN" sz="2400" b="0" dirty="0" err="1"/>
              <a:t>XForms</a:t>
            </a:r>
            <a:r>
              <a:rPr lang="zh-CN" altLang="en-US" sz="2400" b="0" dirty="0"/>
              <a:t>。</a:t>
            </a:r>
            <a:endParaRPr lang="en-US" altLang="zh-CN" sz="2400" b="0" dirty="0"/>
          </a:p>
          <a:p>
            <a:pPr>
              <a:lnSpc>
                <a:spcPts val="3300"/>
              </a:lnSpc>
              <a:buFont typeface="Wingdings" panose="05000000000000000000" pitchFamily="2" charset="2"/>
              <a:buChar char="u"/>
            </a:pPr>
            <a:r>
              <a:rPr lang="en-US" altLang="zh-CN" sz="2400" b="0" dirty="0" err="1"/>
              <a:t>Xforms</a:t>
            </a:r>
            <a:r>
              <a:rPr lang="zh-CN" altLang="en-US" sz="2400" b="0" dirty="0"/>
              <a:t>可从表现分离数据和逻辑，它使用</a:t>
            </a:r>
            <a:r>
              <a:rPr lang="en-US" altLang="zh-CN" sz="2400" b="0" dirty="0"/>
              <a:t>XML</a:t>
            </a:r>
            <a:r>
              <a:rPr lang="zh-CN" altLang="en-US" sz="2400" b="0" dirty="0"/>
              <a:t>进行数据定义，而</a:t>
            </a:r>
            <a:r>
              <a:rPr lang="en-US" altLang="zh-CN" sz="2400" b="0" dirty="0"/>
              <a:t>HTML</a:t>
            </a:r>
            <a:r>
              <a:rPr lang="zh-CN" altLang="en-US" sz="2400" b="0" dirty="0"/>
              <a:t>用于数据显示。</a:t>
            </a:r>
            <a:endParaRPr lang="en-US" altLang="zh-CN" sz="2400" b="0" dirty="0"/>
          </a:p>
          <a:p>
            <a:pPr>
              <a:lnSpc>
                <a:spcPts val="3300"/>
              </a:lnSpc>
              <a:buFont typeface="Wingdings" panose="05000000000000000000" pitchFamily="2" charset="2"/>
              <a:buChar char="u"/>
            </a:pPr>
            <a:r>
              <a:rPr lang="en-US" altLang="zh-CN" sz="2400" b="0" dirty="0" err="1"/>
              <a:t>Xforms</a:t>
            </a:r>
            <a:r>
              <a:rPr lang="zh-CN" altLang="en-US" sz="2400" b="0" dirty="0"/>
              <a:t>使用</a:t>
            </a:r>
            <a:r>
              <a:rPr lang="en-US" altLang="zh-CN" sz="2400" b="0" dirty="0"/>
              <a:t>XML</a:t>
            </a:r>
            <a:r>
              <a:rPr lang="zh-CN" altLang="en-US" sz="2400" b="0" dirty="0"/>
              <a:t>来存储和传输数据，并以</a:t>
            </a:r>
            <a:r>
              <a:rPr lang="en-US" altLang="zh-CN" sz="2400" b="0" dirty="0"/>
              <a:t>Unicode</a:t>
            </a:r>
            <a:r>
              <a:rPr lang="zh-CN" altLang="en-US" sz="2400" b="0" dirty="0"/>
              <a:t>进行编码。</a:t>
            </a:r>
          </a:p>
          <a:p>
            <a:pPr marL="0" indent="0">
              <a:lnSpc>
                <a:spcPts val="3300"/>
              </a:lnSpc>
              <a:buNone/>
            </a:pPr>
            <a:endParaRPr lang="zh-CN" altLang="en-US" sz="2400" b="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90BC0A-4EDA-4A1D-976A-9826B46B86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C9AEF3-B2EF-40E7-A0FE-C7E9489D50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8AF4A8A-5D73-48BD-8218-CCAB052FD392}"/>
              </a:ext>
            </a:extLst>
          </p:cNvPr>
          <p:cNvSpPr/>
          <p:nvPr/>
        </p:nvSpPr>
        <p:spPr>
          <a:xfrm>
            <a:off x="670390" y="1590087"/>
            <a:ext cx="3078087" cy="523220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zh-CN" altLang="en-US" sz="2800" dirty="0"/>
              <a:t>第二部分  </a:t>
            </a:r>
            <a:r>
              <a:rPr lang="en-US" altLang="zh-CN" sz="2800" dirty="0" err="1"/>
              <a:t>XForms</a:t>
            </a:r>
            <a:endParaRPr lang="en-US" altLang="zh-CN" sz="2800" dirty="0"/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2949D5A2-09E9-46CE-95D2-457BF0529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836613"/>
            <a:ext cx="8001000" cy="1216025"/>
          </a:xfrm>
        </p:spPr>
        <p:txBody>
          <a:bodyPr/>
          <a:lstStyle/>
          <a:p>
            <a:pPr marL="571500" indent="-571500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HTML Forms</a:t>
            </a:r>
            <a:r>
              <a:rPr lang="zh-CN" altLang="en-US" dirty="0"/>
              <a:t>与</a:t>
            </a:r>
            <a:r>
              <a:rPr lang="en-US" altLang="zh-CN" dirty="0" err="1"/>
              <a:t>XForms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83463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90BC0A-4EDA-4A1D-976A-9826B46B86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C9AEF3-B2EF-40E7-A0FE-C7E9489D50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043F5A7-BBEC-4B3D-8A77-580D9F36859A}"/>
              </a:ext>
            </a:extLst>
          </p:cNvPr>
          <p:cNvSpPr/>
          <p:nvPr/>
        </p:nvSpPr>
        <p:spPr>
          <a:xfrm>
            <a:off x="574675" y="1791028"/>
            <a:ext cx="1002197" cy="523220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zh-CN" altLang="en-US" sz="2800" dirty="0"/>
              <a:t>示例</a:t>
            </a:r>
            <a:r>
              <a:rPr lang="en-US" altLang="zh-CN" sz="2800" dirty="0"/>
              <a:t>: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95D1375-BA26-42EF-88D0-40BA6E49C7D9}"/>
              </a:ext>
            </a:extLst>
          </p:cNvPr>
          <p:cNvSpPr/>
          <p:nvPr/>
        </p:nvSpPr>
        <p:spPr>
          <a:xfrm>
            <a:off x="6182669" y="4035360"/>
            <a:ext cx="3001399" cy="52322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zh-CN" sz="2800" dirty="0" err="1">
                <a:solidFill>
                  <a:srgbClr val="FF0000"/>
                </a:solidFill>
              </a:rPr>
              <a:t>Textarea</a:t>
            </a:r>
            <a:r>
              <a:rPr lang="zh-CN" altLang="en-US" sz="2800" dirty="0"/>
              <a:t>多行输入</a:t>
            </a:r>
            <a:endParaRPr lang="en-US" altLang="zh-CN" sz="2800" dirty="0"/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2949D5A2-09E9-46CE-95D2-457BF0529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836613"/>
            <a:ext cx="8001000" cy="1216025"/>
          </a:xfrm>
        </p:spPr>
        <p:txBody>
          <a:bodyPr/>
          <a:lstStyle/>
          <a:p>
            <a:pPr marL="571500" indent="-571500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HTML Forms</a:t>
            </a:r>
            <a:r>
              <a:rPr lang="zh-CN" altLang="en-US" dirty="0"/>
              <a:t>与</a:t>
            </a:r>
            <a:r>
              <a:rPr lang="en-US" altLang="zh-CN" dirty="0" err="1"/>
              <a:t>XForms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7945578-C48B-4311-8D8D-340C5BF5B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435" y="2653849"/>
            <a:ext cx="2975910" cy="12784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E54B7B7-4959-4F59-BA68-3F44DD61B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159" y="4702924"/>
            <a:ext cx="2985441" cy="13027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1E311FF-1F8C-4A13-846F-6A18EFBFAE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58" y="2702311"/>
            <a:ext cx="2913723" cy="1217378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D6CF817-DFB8-4490-B663-6B7669ACEC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740309"/>
            <a:ext cx="3028571" cy="62857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23D7A83-2E0F-4401-8F6A-D8D99AADB7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0811" y="2821322"/>
            <a:ext cx="3090711" cy="1040438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94283E5-EC84-4A57-8728-63C2F1BD87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7802" y="4725722"/>
            <a:ext cx="2657143" cy="62857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4020091D-952A-4486-A996-70B06E34D07F}"/>
              </a:ext>
            </a:extLst>
          </p:cNvPr>
          <p:cNvSpPr/>
          <p:nvPr/>
        </p:nvSpPr>
        <p:spPr>
          <a:xfrm>
            <a:off x="0" y="4108389"/>
            <a:ext cx="2760692" cy="52322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input</a:t>
            </a:r>
            <a:r>
              <a:rPr lang="zh-CN" altLang="en-US" sz="2800" dirty="0"/>
              <a:t>单行文本框</a:t>
            </a:r>
            <a:endParaRPr lang="en-US" altLang="zh-CN" sz="28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BC8D903-52E0-4735-AC96-6CEE16631C01}"/>
              </a:ext>
            </a:extLst>
          </p:cNvPr>
          <p:cNvSpPr/>
          <p:nvPr/>
        </p:nvSpPr>
        <p:spPr>
          <a:xfrm>
            <a:off x="3375713" y="4023990"/>
            <a:ext cx="2241319" cy="52322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secret</a:t>
            </a:r>
            <a:r>
              <a:rPr lang="zh-CN" altLang="en-US" sz="2800" dirty="0"/>
              <a:t>密码框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595187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B020CA-5F01-4E60-A9A5-63F68DB68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500"/>
              </a:lnSpc>
              <a:buFont typeface="Wingdings" panose="05000000000000000000" pitchFamily="2" charset="2"/>
              <a:buChar char="u"/>
            </a:pPr>
            <a:r>
              <a:rPr lang="en-US" altLang="zh-CN" sz="2400" b="0" dirty="0"/>
              <a:t>HTML5 Forms</a:t>
            </a:r>
            <a:r>
              <a:rPr lang="zh-CN" altLang="en-US" sz="2400" b="0" dirty="0"/>
              <a:t>规范的核心是</a:t>
            </a:r>
            <a:r>
              <a:rPr lang="zh-CN" altLang="en-US" sz="2400" dirty="0">
                <a:solidFill>
                  <a:srgbClr val="FF0000"/>
                </a:solidFill>
              </a:rPr>
              <a:t>功能性动作</a:t>
            </a:r>
            <a:r>
              <a:rPr lang="zh-CN" altLang="en-US" sz="2400" b="0" dirty="0"/>
              <a:t>和</a:t>
            </a:r>
            <a:r>
              <a:rPr lang="zh-CN" altLang="en-US" sz="2400" dirty="0">
                <a:solidFill>
                  <a:srgbClr val="FF0000"/>
                </a:solidFill>
              </a:rPr>
              <a:t>语义</a:t>
            </a:r>
            <a:r>
              <a:rPr lang="zh-CN" altLang="en-US" sz="2400" b="0" dirty="0"/>
              <a:t>，而不是外观和显示效果。</a:t>
            </a:r>
            <a:endParaRPr lang="en-US" altLang="zh-CN" sz="2400" b="0" dirty="0"/>
          </a:p>
          <a:p>
            <a:pPr>
              <a:lnSpc>
                <a:spcPts val="3500"/>
              </a:lnSpc>
              <a:buFont typeface="Wingdings" panose="05000000000000000000" pitchFamily="2" charset="2"/>
              <a:buChar char="u"/>
            </a:pPr>
            <a:r>
              <a:rPr lang="en-US" altLang="zh-CN" sz="2400" b="0" dirty="0"/>
              <a:t>HTML5</a:t>
            </a:r>
            <a:r>
              <a:rPr lang="zh-CN" altLang="en-US" sz="2400" b="0" dirty="0"/>
              <a:t>表单规范对</a:t>
            </a:r>
            <a:r>
              <a:rPr lang="en-US" altLang="zh-CN" sz="2400" b="0" dirty="0"/>
              <a:t>HTML</a:t>
            </a:r>
            <a:r>
              <a:rPr lang="zh-CN" altLang="en-US" sz="2400" b="0" dirty="0"/>
              <a:t>表单功能进行扩展，包含了更多</a:t>
            </a:r>
            <a:r>
              <a:rPr lang="zh-CN" altLang="en-US" sz="2400" dirty="0">
                <a:solidFill>
                  <a:srgbClr val="FF0000"/>
                </a:solidFill>
              </a:rPr>
              <a:t>新的输入控件类型</a:t>
            </a:r>
            <a:r>
              <a:rPr lang="zh-CN" altLang="en-US" sz="2400" b="0" dirty="0"/>
              <a:t>。</a:t>
            </a:r>
            <a:endParaRPr lang="en-US" altLang="zh-CN" sz="2400" b="0" dirty="0"/>
          </a:p>
          <a:p>
            <a:pPr>
              <a:lnSpc>
                <a:spcPts val="3500"/>
              </a:lnSpc>
              <a:buFont typeface="Wingdings" panose="05000000000000000000" pitchFamily="2" charset="2"/>
              <a:buChar char="u"/>
            </a:pPr>
            <a:r>
              <a:rPr lang="en-US" altLang="zh-CN" sz="2400" b="0" dirty="0"/>
              <a:t>HTML5</a:t>
            </a:r>
            <a:r>
              <a:rPr lang="zh-CN" altLang="en-US" sz="2400" b="0" dirty="0"/>
              <a:t>包含了大量</a:t>
            </a:r>
            <a:r>
              <a:rPr lang="zh-CN" altLang="en-US" sz="2400" dirty="0">
                <a:solidFill>
                  <a:srgbClr val="FF0000"/>
                </a:solidFill>
              </a:rPr>
              <a:t>新的函数和特性</a:t>
            </a:r>
            <a:r>
              <a:rPr lang="zh-CN" altLang="en-US" sz="2400" b="0" dirty="0"/>
              <a:t>，即</a:t>
            </a:r>
            <a:r>
              <a:rPr lang="en-US" altLang="zh-CN" sz="2400" b="0" dirty="0"/>
              <a:t>API</a:t>
            </a:r>
            <a:r>
              <a:rPr lang="zh-CN" altLang="en-US" sz="2400" b="0" dirty="0"/>
              <a:t>。</a:t>
            </a:r>
            <a:endParaRPr lang="en-US" altLang="zh-CN" sz="2400" b="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A7FED7-F560-409C-9D1D-9926FD9356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158C6D-D559-40F8-8598-A3D16BFB74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C8A051C4-7B9F-430B-9ECF-3DC9B34C8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836613"/>
            <a:ext cx="8001000" cy="1216025"/>
          </a:xfrm>
        </p:spPr>
        <p:txBody>
          <a:bodyPr/>
          <a:lstStyle/>
          <a:p>
            <a:pPr marL="571500" indent="-571500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</a:t>
            </a:r>
            <a:r>
              <a:rPr lang="zh-CN" altLang="en-US" dirty="0"/>
              <a:t>功能性表单</a:t>
            </a:r>
          </a:p>
        </p:txBody>
      </p:sp>
    </p:spTree>
    <p:extLst>
      <p:ext uri="{BB962C8B-B14F-4D97-AF65-F5344CB8AC3E}">
        <p14:creationId xmlns:p14="http://schemas.microsoft.com/office/powerpoint/2010/main" val="1877685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F78E8DE0-7176-455B-9170-3D3CE3B685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325" y="2285239"/>
            <a:ext cx="8001000" cy="1399624"/>
          </a:xfrm>
          <a:prstGeom prst="rect">
            <a:avLst/>
          </a:prstGeo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162C5A-B1A3-40DB-BD1A-6232E2BB0E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2DCA4A-1D5D-48C7-B1D4-7D8B8234EF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3CEA4359-6CEB-4FEE-AB40-101124D5E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836613"/>
            <a:ext cx="8001000" cy="1216025"/>
          </a:xfrm>
        </p:spPr>
        <p:txBody>
          <a:bodyPr/>
          <a:lstStyle/>
          <a:p>
            <a:pPr marL="571500" indent="-571500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HTML5</a:t>
            </a:r>
            <a:r>
              <a:rPr lang="zh-CN" altLang="en-US" dirty="0"/>
              <a:t> </a:t>
            </a:r>
            <a:r>
              <a:rPr lang="en-US" altLang="zh-CN" dirty="0"/>
              <a:t>Forms</a:t>
            </a:r>
            <a:r>
              <a:rPr lang="zh-CN" altLang="en-US" dirty="0"/>
              <a:t>的浏览器支持情况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E894B7-B2F0-4FD9-B64C-88F8A7E24EFA}"/>
              </a:ext>
            </a:extLst>
          </p:cNvPr>
          <p:cNvSpPr txBox="1"/>
          <p:nvPr/>
        </p:nvSpPr>
        <p:spPr>
          <a:xfrm>
            <a:off x="1364112" y="1879237"/>
            <a:ext cx="6580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PC</a:t>
            </a:r>
            <a:r>
              <a:rPr lang="zh-CN" altLang="en-US" sz="2400" dirty="0"/>
              <a:t>端主流浏览器对</a:t>
            </a:r>
            <a:r>
              <a:rPr lang="en-US" altLang="zh-CN" sz="2400" dirty="0"/>
              <a:t>HTML5 Forms</a:t>
            </a:r>
            <a:r>
              <a:rPr lang="zh-CN" altLang="en-US" sz="2400" dirty="0"/>
              <a:t>的支持情况。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4F44ACF-1386-4843-B88A-70966C286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" y="4624966"/>
            <a:ext cx="9144000" cy="100847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453E2F2-3062-4F08-BE2B-A6D1CAA940E5}"/>
              </a:ext>
            </a:extLst>
          </p:cNvPr>
          <p:cNvSpPr txBox="1"/>
          <p:nvPr/>
        </p:nvSpPr>
        <p:spPr>
          <a:xfrm>
            <a:off x="1364112" y="4163301"/>
            <a:ext cx="6768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移动端主流浏览器对</a:t>
            </a:r>
            <a:r>
              <a:rPr lang="en-US" altLang="zh-CN" sz="2400" dirty="0"/>
              <a:t>HTML5 Forms</a:t>
            </a:r>
            <a:r>
              <a:rPr lang="zh-CN" altLang="en-US" sz="2400" dirty="0"/>
              <a:t>的支持情况。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243CE23-CDC6-4274-A550-9E0F38B88702}"/>
              </a:ext>
            </a:extLst>
          </p:cNvPr>
          <p:cNvSpPr/>
          <p:nvPr/>
        </p:nvSpPr>
        <p:spPr bwMode="auto">
          <a:xfrm>
            <a:off x="517633" y="5828440"/>
            <a:ext cx="813733" cy="225507"/>
          </a:xfrm>
          <a:prstGeom prst="rect">
            <a:avLst/>
          </a:prstGeom>
          <a:solidFill>
            <a:srgbClr val="A8BD0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solidFill>
                  <a:srgbClr val="A8BD04"/>
                </a:solidFill>
              </a:ln>
              <a:solidFill>
                <a:srgbClr val="92D050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1F57C1A-ACE5-4C8E-8C43-DEB221BF3D69}"/>
              </a:ext>
            </a:extLst>
          </p:cNvPr>
          <p:cNvSpPr/>
          <p:nvPr/>
        </p:nvSpPr>
        <p:spPr bwMode="auto">
          <a:xfrm>
            <a:off x="517633" y="6269387"/>
            <a:ext cx="813733" cy="225507"/>
          </a:xfrm>
          <a:prstGeom prst="rect">
            <a:avLst/>
          </a:prstGeom>
          <a:solidFill>
            <a:srgbClr val="39B54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solidFill>
                  <a:srgbClr val="A8BD04"/>
                </a:solidFill>
              </a:ln>
              <a:solidFill>
                <a:srgbClr val="92D050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06020C3-FDEF-4C2B-B0C5-65D5254FBF36}"/>
              </a:ext>
            </a:extLst>
          </p:cNvPr>
          <p:cNvSpPr txBox="1"/>
          <p:nvPr/>
        </p:nvSpPr>
        <p:spPr>
          <a:xfrm>
            <a:off x="1331366" y="57667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部分支持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876C381-3870-4EE8-B85C-36EAA1F60462}"/>
              </a:ext>
            </a:extLst>
          </p:cNvPr>
          <p:cNvSpPr txBox="1"/>
          <p:nvPr/>
        </p:nvSpPr>
        <p:spPr>
          <a:xfrm>
            <a:off x="1331366" y="61974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完全支持</a:t>
            </a:r>
          </a:p>
        </p:txBody>
      </p:sp>
    </p:spTree>
    <p:extLst>
      <p:ext uri="{BB962C8B-B14F-4D97-AF65-F5344CB8AC3E}">
        <p14:creationId xmlns:p14="http://schemas.microsoft.com/office/powerpoint/2010/main" val="3769831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8A65C-FC54-4271-AF7D-5764A3286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HTML5</a:t>
            </a:r>
            <a:r>
              <a:rPr lang="zh-CN" altLang="en-US" dirty="0"/>
              <a:t> </a:t>
            </a:r>
            <a:r>
              <a:rPr lang="en-US" altLang="zh-CN" dirty="0"/>
              <a:t>Forms</a:t>
            </a:r>
            <a:r>
              <a:rPr lang="zh-CN" altLang="en-US" dirty="0"/>
              <a:t>的浏览器支持情况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7640E6-CC49-44F2-B6C4-D4235FDF9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2284512"/>
            <a:ext cx="8001000" cy="3736776"/>
          </a:xfrm>
        </p:spPr>
        <p:txBody>
          <a:bodyPr/>
          <a:lstStyle/>
          <a:p>
            <a:pPr>
              <a:lnSpc>
                <a:spcPts val="3500"/>
              </a:lnSpc>
              <a:buFont typeface="Wingdings" panose="05000000000000000000" pitchFamily="2" charset="2"/>
              <a:buChar char="u"/>
            </a:pPr>
            <a:r>
              <a:rPr lang="zh-CN" altLang="en-US" sz="2400" b="0" dirty="0"/>
              <a:t>对于新的</a:t>
            </a:r>
            <a:r>
              <a:rPr lang="en-US" altLang="zh-CN" sz="2400" b="0" dirty="0"/>
              <a:t>HTML5</a:t>
            </a:r>
            <a:r>
              <a:rPr lang="zh-CN" altLang="en-US" sz="2400" b="0" dirty="0"/>
              <a:t> </a:t>
            </a:r>
            <a:r>
              <a:rPr lang="en-US" altLang="zh-CN" sz="2400" b="0" dirty="0"/>
              <a:t>Forms</a:t>
            </a:r>
            <a:r>
              <a:rPr lang="zh-CN" altLang="en-US" sz="2400" b="0" dirty="0"/>
              <a:t>而言，在旧的浏览器中新的表单控件会平滑降级。</a:t>
            </a:r>
            <a:endParaRPr lang="en-US" altLang="zh-CN" sz="2400" b="0" dirty="0"/>
          </a:p>
          <a:p>
            <a:pPr>
              <a:lnSpc>
                <a:spcPts val="3500"/>
              </a:lnSpc>
              <a:buFont typeface="Wingdings" panose="05000000000000000000" pitchFamily="2" charset="2"/>
              <a:buChar char="u"/>
            </a:pPr>
            <a:r>
              <a:rPr lang="zh-CN" altLang="en-US" sz="2400" b="0" dirty="0"/>
              <a:t>如果存在因为浏览器不支持新的输入控件时，会把它们呈现为最简单的文本输入框。</a:t>
            </a:r>
            <a:endParaRPr lang="en-US" altLang="zh-CN" sz="2400" b="0" dirty="0"/>
          </a:p>
          <a:p>
            <a:pPr marL="0" indent="0">
              <a:lnSpc>
                <a:spcPts val="3500"/>
              </a:lnSpc>
              <a:buNone/>
            </a:pPr>
            <a:endParaRPr lang="en-US" altLang="zh-CN" sz="2400" b="0" dirty="0"/>
          </a:p>
          <a:p>
            <a:pPr marL="0" indent="457200">
              <a:lnSpc>
                <a:spcPts val="3500"/>
              </a:lnSpc>
              <a:buNone/>
            </a:pPr>
            <a:r>
              <a:rPr lang="zh-CN" altLang="en-US" sz="2400" b="0" dirty="0"/>
              <a:t>因此，我们可以没有后顾之忧的使用</a:t>
            </a:r>
            <a:r>
              <a:rPr lang="en-US" altLang="zh-CN" sz="2400" b="0" dirty="0"/>
              <a:t>HTML5 Forms</a:t>
            </a:r>
            <a:r>
              <a:rPr lang="zh-CN" altLang="en-US" sz="2400" b="0" dirty="0"/>
              <a:t>的新元素。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CCDBE2-C40C-4E77-8094-61CB5B3A86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EFD6D9-3BD4-43D5-9833-18A7165B97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75496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8A65C-FC54-4271-AF7D-5764A3286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输入型控件目录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7640E6-CC49-44F2-B6C4-D4235FDF9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325" y="1907008"/>
            <a:ext cx="8001000" cy="542578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2400" b="0" dirty="0"/>
              <a:t>浏览器中出现的新</a:t>
            </a:r>
            <a:r>
              <a:rPr lang="en-US" altLang="zh-CN" sz="2400" b="0" dirty="0"/>
              <a:t>HTML5</a:t>
            </a:r>
            <a:r>
              <a:rPr lang="zh-CN" altLang="en-US" sz="2400" b="0" dirty="0"/>
              <a:t>表单元素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CCDBE2-C40C-4E77-8094-61CB5B3A86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EFD6D9-3BD4-43D5-9833-18A7165B97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27</a:t>
            </a:fld>
            <a:endParaRPr lang="en-US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0BE5EFC-80DA-4B7D-A627-93FD779C63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543722"/>
              </p:ext>
            </p:extLst>
          </p:nvPr>
        </p:nvGraphicFramePr>
        <p:xfrm>
          <a:off x="1116419" y="2511938"/>
          <a:ext cx="7325833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7446">
                  <a:extLst>
                    <a:ext uri="{9D8B030D-6E8A-4147-A177-3AD203B41FA5}">
                      <a16:colId xmlns:a16="http://schemas.microsoft.com/office/drawing/2014/main" val="700058071"/>
                    </a:ext>
                  </a:extLst>
                </a:gridCol>
                <a:gridCol w="5578387">
                  <a:extLst>
                    <a:ext uri="{9D8B030D-6E8A-4147-A177-3AD203B41FA5}">
                      <a16:colId xmlns:a16="http://schemas.microsoft.com/office/drawing/2014/main" val="1185614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用途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0199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tel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电话号码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4840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email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电子邮件地址文本框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1308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url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网页的</a:t>
                      </a:r>
                      <a:r>
                        <a:rPr lang="en-US" altLang="zh-CN" sz="2400" dirty="0"/>
                        <a:t>URL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973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search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用于收缩引擎，比如在站点顶部显示的收索框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3473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range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特定值范围内的数值选择器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3844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number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只包含数字的字段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7788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color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选择颜色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0804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89249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B6CAA4-3FD3-4E21-81B2-0A02DFBF5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675" y="1943581"/>
            <a:ext cx="7629758" cy="492244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sz="2400" b="0" dirty="0"/>
              <a:t>示例</a:t>
            </a:r>
            <a:r>
              <a:rPr lang="en-US" altLang="zh-CN" sz="2400" b="0" dirty="0"/>
              <a:t>1—</a:t>
            </a:r>
            <a:r>
              <a:rPr lang="en-US" altLang="zh-CN" sz="2400" b="0" dirty="0">
                <a:highlight>
                  <a:srgbClr val="39B54A"/>
                </a:highlight>
              </a:rPr>
              <a:t>email</a:t>
            </a:r>
            <a:endParaRPr lang="zh-CN" altLang="en-US" sz="2400" b="0" dirty="0">
              <a:highlight>
                <a:srgbClr val="39B54A"/>
              </a:highlight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63B1CA-74BB-458E-97EA-3FB81FF3BE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90A841-C538-4C7D-8C87-7DEC214978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A17799CE-A177-4082-A588-37A9370A7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836613"/>
            <a:ext cx="8001000" cy="1216025"/>
          </a:xfrm>
        </p:spPr>
        <p:txBody>
          <a:bodyPr/>
          <a:lstStyle/>
          <a:p>
            <a:pPr marL="571500" indent="-571500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输入型控件目录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5BC278B-31FC-4F15-9932-0A1D720A19D1}"/>
              </a:ext>
            </a:extLst>
          </p:cNvPr>
          <p:cNvSpPr txBox="1"/>
          <p:nvPr/>
        </p:nvSpPr>
        <p:spPr>
          <a:xfrm>
            <a:off x="1136435" y="498945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显示结果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0A2BD81-D292-43FE-8EBE-2B62E3BC0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435" y="2545308"/>
            <a:ext cx="5780952" cy="197142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A477192-23B4-44B7-8801-2377AA1DD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277" y="5716625"/>
            <a:ext cx="3171429" cy="609524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091300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D3620B1E-68CC-41DF-85D0-9749B7AAA6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1354" y="4805363"/>
            <a:ext cx="3209524" cy="1095238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C49F61-B6E6-4124-88EB-0382B7262A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F0AD48-3D5B-4A00-92A7-25018FA313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5B8AAF85-A40E-4F26-8E35-8291BEA9D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836613"/>
            <a:ext cx="8001000" cy="1216025"/>
          </a:xfrm>
        </p:spPr>
        <p:txBody>
          <a:bodyPr/>
          <a:lstStyle/>
          <a:p>
            <a:pPr marL="571500" indent="-571500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输入型控件目录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DD9DA05-4A62-4101-85D3-22AAF3116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243" y="2737524"/>
            <a:ext cx="4057143" cy="97142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7749B17-AADF-4270-825F-A5D0A310B1DB}"/>
              </a:ext>
            </a:extLst>
          </p:cNvPr>
          <p:cNvSpPr txBox="1"/>
          <p:nvPr/>
        </p:nvSpPr>
        <p:spPr>
          <a:xfrm>
            <a:off x="1115735" y="1671626"/>
            <a:ext cx="3828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当输入的</a:t>
            </a:r>
            <a:r>
              <a:rPr lang="en-US" altLang="zh-CN" sz="2400" dirty="0"/>
              <a:t>E-mail</a:t>
            </a:r>
            <a:r>
              <a:rPr lang="zh-CN" altLang="en-US" sz="2400" dirty="0"/>
              <a:t>不规范时：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4361A2A-F5EF-4A9B-B59B-3457DC9E8794}"/>
              </a:ext>
            </a:extLst>
          </p:cNvPr>
          <p:cNvSpPr txBox="1"/>
          <p:nvPr/>
        </p:nvSpPr>
        <p:spPr>
          <a:xfrm>
            <a:off x="1115735" y="2288267"/>
            <a:ext cx="2444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Google Chrome: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F31D8F2-CFE1-4CA1-ABDE-7D15CB1082D5}"/>
              </a:ext>
            </a:extLst>
          </p:cNvPr>
          <p:cNvSpPr txBox="1"/>
          <p:nvPr/>
        </p:nvSpPr>
        <p:spPr>
          <a:xfrm>
            <a:off x="1179076" y="4263629"/>
            <a:ext cx="964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IE 11: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4E1B0C6-373B-47C0-A72B-44315346F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1492" y="2756037"/>
            <a:ext cx="3209524" cy="819048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09A8C45-ED71-4B9E-BBD4-B27113603764}"/>
              </a:ext>
            </a:extLst>
          </p:cNvPr>
          <p:cNvSpPr txBox="1"/>
          <p:nvPr/>
        </p:nvSpPr>
        <p:spPr>
          <a:xfrm>
            <a:off x="5676191" y="2228614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Firefox: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E89B326-F831-4CC9-8A78-6F8082774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3294" y="4947685"/>
            <a:ext cx="3329698" cy="80476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FE0260F3-FB79-42EE-9A4E-48CA9D13F480}"/>
              </a:ext>
            </a:extLst>
          </p:cNvPr>
          <p:cNvSpPr txBox="1"/>
          <p:nvPr/>
        </p:nvSpPr>
        <p:spPr>
          <a:xfrm>
            <a:off x="5291469" y="4360385"/>
            <a:ext cx="2323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Microsoft Edge: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966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58825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8.1 HTML5 Forms</a:t>
            </a:r>
            <a:r>
              <a:rPr lang="zh-CN" altLang="en-US" dirty="0"/>
              <a:t>概述</a:t>
            </a:r>
            <a:endParaRPr lang="zh-CN" altLang="en-US" sz="3600" b="0" dirty="0"/>
          </a:p>
        </p:txBody>
      </p:sp>
      <p:sp>
        <p:nvSpPr>
          <p:cNvPr id="247811" name="Rectangle 3">
            <a:extLst>
              <a:ext uri="{FF2B5EF4-FFF2-40B4-BE49-F238E27FC236}">
                <a16:creationId xmlns:a16="http://schemas.microsoft.com/office/drawing/2014/main" id="{F5E1A31D-6FA6-4262-B3DD-73A47AB8C7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916113"/>
            <a:ext cx="8062912" cy="419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200" b="0" dirty="0"/>
              <a:t>HTML Forms</a:t>
            </a:r>
            <a:r>
              <a:rPr lang="zh-CN" altLang="en-US" sz="3200" b="0" dirty="0"/>
              <a:t>与</a:t>
            </a:r>
            <a:r>
              <a:rPr lang="en-US" altLang="zh-CN" sz="3200" b="0" dirty="0" err="1"/>
              <a:t>XForms</a:t>
            </a:r>
            <a:endParaRPr lang="en-US" altLang="zh-CN" sz="3200" b="0" dirty="0"/>
          </a:p>
          <a:p>
            <a:pPr eaLnBrk="1" hangingPunct="1"/>
            <a:r>
              <a:rPr lang="zh-CN" altLang="en-US" sz="3200" b="0" dirty="0"/>
              <a:t>功能性表单</a:t>
            </a:r>
            <a:endParaRPr lang="en-US" altLang="zh-CN" sz="3200" b="0" dirty="0"/>
          </a:p>
          <a:p>
            <a:pPr eaLnBrk="1" hangingPunct="1"/>
            <a:r>
              <a:rPr lang="en-US" altLang="zh-CN" sz="3200" b="0" dirty="0"/>
              <a:t>HTML5 Forms</a:t>
            </a:r>
            <a:r>
              <a:rPr lang="zh-CN" altLang="en-US" sz="3200" b="0" dirty="0"/>
              <a:t>的浏览器支持情况</a:t>
            </a:r>
            <a:endParaRPr lang="en-US" altLang="zh-CN" sz="3200" b="0" dirty="0"/>
          </a:p>
          <a:p>
            <a:pPr eaLnBrk="1" hangingPunct="1"/>
            <a:r>
              <a:rPr lang="zh-CN" altLang="en-US" sz="3200" b="0" dirty="0"/>
              <a:t>输入型控件目录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0" dirty="0"/>
              <a:t>   </a:t>
            </a:r>
            <a:endParaRPr lang="zh-CN" altLang="en-US" sz="240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64682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B6CAA4-3FD3-4E21-81B2-0A02DFBF5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675" y="1943581"/>
            <a:ext cx="7629758" cy="492244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sz="2400" b="0" dirty="0"/>
              <a:t>示例</a:t>
            </a:r>
            <a:r>
              <a:rPr lang="en-US" altLang="zh-CN" sz="2400" b="0" dirty="0"/>
              <a:t>2—</a:t>
            </a:r>
            <a:r>
              <a:rPr lang="en-US" altLang="zh-CN" sz="2400" b="0" dirty="0">
                <a:highlight>
                  <a:srgbClr val="39B54A"/>
                </a:highlight>
              </a:rPr>
              <a:t>range</a:t>
            </a:r>
            <a:endParaRPr lang="zh-CN" altLang="en-US" sz="2400" b="0" dirty="0">
              <a:highlight>
                <a:srgbClr val="39B54A"/>
              </a:highlight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63B1CA-74BB-458E-97EA-3FB81FF3BE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90A841-C538-4C7D-8C87-7DEC214978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30</a:t>
            </a:fld>
            <a:endParaRPr lang="en-US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A17799CE-A177-4082-A588-37A9370A7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836613"/>
            <a:ext cx="8001000" cy="1216025"/>
          </a:xfrm>
        </p:spPr>
        <p:txBody>
          <a:bodyPr/>
          <a:lstStyle/>
          <a:p>
            <a:pPr marL="571500" indent="-571500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输入型控件目录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5BC278B-31FC-4F15-9932-0A1D720A19D1}"/>
              </a:ext>
            </a:extLst>
          </p:cNvPr>
          <p:cNvSpPr txBox="1"/>
          <p:nvPr/>
        </p:nvSpPr>
        <p:spPr>
          <a:xfrm>
            <a:off x="1141844" y="2513853"/>
            <a:ext cx="6866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设计</a:t>
            </a:r>
            <a:r>
              <a:rPr lang="en-US" altLang="zh-CN" sz="2400" dirty="0"/>
              <a:t>range</a:t>
            </a:r>
            <a:r>
              <a:rPr lang="zh-CN" altLang="en-US" sz="2400" dirty="0"/>
              <a:t>类型的目的是为了让用户在指定的数值范围中进行选择。如限制年龄范围等。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FB6C5EA-E475-4654-A387-16E79B326ECB}"/>
              </a:ext>
            </a:extLst>
          </p:cNvPr>
          <p:cNvSpPr txBox="1"/>
          <p:nvPr/>
        </p:nvSpPr>
        <p:spPr>
          <a:xfrm>
            <a:off x="1131913" y="479191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显示结果：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92F3AC0-B9E3-48C7-9B90-8D3A3A264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924" y="3625523"/>
            <a:ext cx="5323809" cy="88571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D568162-E3B9-4C77-9349-55BC656F8C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186"/>
          <a:stretch/>
        </p:blipFill>
        <p:spPr>
          <a:xfrm>
            <a:off x="1252566" y="5467064"/>
            <a:ext cx="1482246" cy="43809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8AC25D0-654D-42D6-8DB9-4F00EBB93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0868" y="5467063"/>
            <a:ext cx="1790476" cy="43809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73BFAFE-E716-4981-911E-07EEF3BEA17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" t="11037" r="2880" b="31086"/>
          <a:stretch/>
        </p:blipFill>
        <p:spPr>
          <a:xfrm>
            <a:off x="5491562" y="5484033"/>
            <a:ext cx="2830343" cy="413408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78B2016A-46D7-4A8F-9D37-A8DC6822A052}"/>
              </a:ext>
            </a:extLst>
          </p:cNvPr>
          <p:cNvSpPr txBox="1"/>
          <p:nvPr/>
        </p:nvSpPr>
        <p:spPr>
          <a:xfrm>
            <a:off x="1490987" y="606051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Chrome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1AB894B-328F-4E01-A85F-3E83AE5FFB4F}"/>
              </a:ext>
            </a:extLst>
          </p:cNvPr>
          <p:cNvSpPr txBox="1"/>
          <p:nvPr/>
        </p:nvSpPr>
        <p:spPr>
          <a:xfrm>
            <a:off x="3678838" y="6060511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Firefox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3ECA06B-182C-4375-A1F9-FBEA6E9B0C5A}"/>
              </a:ext>
            </a:extLst>
          </p:cNvPr>
          <p:cNvSpPr txBox="1"/>
          <p:nvPr/>
        </p:nvSpPr>
        <p:spPr>
          <a:xfrm>
            <a:off x="6338235" y="6060511"/>
            <a:ext cx="706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IE 11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0461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63B1CA-74BB-458E-97EA-3FB81FF3BE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90A841-C538-4C7D-8C87-7DEC214978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31</a:t>
            </a:fld>
            <a:endParaRPr lang="en-US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A17799CE-A177-4082-A588-37A9370A7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836613"/>
            <a:ext cx="8001000" cy="1216025"/>
          </a:xfrm>
        </p:spPr>
        <p:txBody>
          <a:bodyPr/>
          <a:lstStyle/>
          <a:p>
            <a:pPr marL="571500" indent="-571500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输入型控件目录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5BC278B-31FC-4F15-9932-0A1D720A19D1}"/>
              </a:ext>
            </a:extLst>
          </p:cNvPr>
          <p:cNvSpPr txBox="1"/>
          <p:nvPr/>
        </p:nvSpPr>
        <p:spPr>
          <a:xfrm>
            <a:off x="809022" y="1695112"/>
            <a:ext cx="7766653" cy="944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dirty="0"/>
              <a:t> </a:t>
            </a:r>
            <a:r>
              <a:rPr lang="en-US" altLang="zh-CN" sz="2400" dirty="0">
                <a:solidFill>
                  <a:srgbClr val="FF0000"/>
                </a:solidFill>
              </a:rPr>
              <a:t>Question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zh-CN" altLang="en-US" sz="2400" dirty="0"/>
              <a:t>上述代码在浏览器中并没有显示对应数值大小，用户无法得知自己选择的数值。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FB6C5EA-E475-4654-A387-16E79B326ECB}"/>
              </a:ext>
            </a:extLst>
          </p:cNvPr>
          <p:cNvSpPr txBox="1"/>
          <p:nvPr/>
        </p:nvSpPr>
        <p:spPr>
          <a:xfrm>
            <a:off x="186116" y="555972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显示结果：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8B2016A-46D7-4A8F-9D37-A8DC6822A052}"/>
              </a:ext>
            </a:extLst>
          </p:cNvPr>
          <p:cNvSpPr txBox="1"/>
          <p:nvPr/>
        </p:nvSpPr>
        <p:spPr>
          <a:xfrm>
            <a:off x="2652355" y="609406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Chrome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1AB894B-328F-4E01-A85F-3E83AE5FFB4F}"/>
              </a:ext>
            </a:extLst>
          </p:cNvPr>
          <p:cNvSpPr txBox="1"/>
          <p:nvPr/>
        </p:nvSpPr>
        <p:spPr>
          <a:xfrm>
            <a:off x="4840206" y="6094067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Firefox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3ECA06B-182C-4375-A1F9-FBEA6E9B0C5A}"/>
              </a:ext>
            </a:extLst>
          </p:cNvPr>
          <p:cNvSpPr txBox="1"/>
          <p:nvPr/>
        </p:nvSpPr>
        <p:spPr>
          <a:xfrm>
            <a:off x="7110277" y="5652055"/>
            <a:ext cx="706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IE 11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9D603D8-87DD-447A-92B5-4524CEB0F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" y="2771213"/>
            <a:ext cx="9144000" cy="115931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BB61BE97-B2BC-4838-8B70-2FE4F26F1D8E}"/>
              </a:ext>
            </a:extLst>
          </p:cNvPr>
          <p:cNvSpPr txBox="1"/>
          <p:nvPr/>
        </p:nvSpPr>
        <p:spPr>
          <a:xfrm>
            <a:off x="809022" y="3952405"/>
            <a:ext cx="8062368" cy="139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dirty="0" err="1"/>
              <a:t>onchange</a:t>
            </a:r>
            <a:r>
              <a:rPr lang="zh-CN" altLang="en-US" sz="2400" dirty="0"/>
              <a:t>处理函数以便显示区域能够基于</a:t>
            </a:r>
            <a:r>
              <a:rPr lang="en-US" altLang="zh-CN" sz="2400" dirty="0"/>
              <a:t>range</a:t>
            </a:r>
            <a:r>
              <a:rPr lang="zh-CN" altLang="en-US" sz="2400" dirty="0"/>
              <a:t>控件值的改变而改变。</a:t>
            </a:r>
            <a:endParaRPr lang="en-US" altLang="zh-CN" sz="2400" dirty="0"/>
          </a:p>
          <a:p>
            <a:pPr>
              <a:lnSpc>
                <a:spcPts val="3500"/>
              </a:lnSpc>
            </a:pPr>
            <a:r>
              <a:rPr lang="en-US" altLang="zh-CN" sz="2400" dirty="0"/>
              <a:t>&lt;output&gt;</a:t>
            </a:r>
            <a:r>
              <a:rPr lang="zh-CN" altLang="en-US" sz="2400" dirty="0"/>
              <a:t>是用于存放值的表单元素。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D3C9366-9FE9-466A-A7ED-28FAF28E6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718" y="5663252"/>
            <a:ext cx="2000951" cy="372077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122345C4-90B7-48C7-A700-7788F688D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580" y="5657890"/>
            <a:ext cx="2295238" cy="44761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25548905-D507-45E0-8F4E-5E599B398B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0193" y="5122341"/>
            <a:ext cx="3295238" cy="457143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4411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A9866-6D37-4BD1-A4C0-8BFB12627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11" y="1854262"/>
            <a:ext cx="8241702" cy="1437311"/>
          </a:xfrm>
        </p:spPr>
        <p:txBody>
          <a:bodyPr/>
          <a:lstStyle/>
          <a:p>
            <a:pPr>
              <a:lnSpc>
                <a:spcPts val="3500"/>
              </a:lnSpc>
              <a:buFont typeface="Wingdings" panose="05000000000000000000" pitchFamily="2" charset="2"/>
              <a:buChar char="u"/>
            </a:pPr>
            <a:r>
              <a:rPr lang="zh-CN" altLang="en-US" sz="2400" b="0" dirty="0"/>
              <a:t>示例</a:t>
            </a:r>
            <a:r>
              <a:rPr lang="en-US" altLang="zh-CN" sz="2400" b="0" dirty="0"/>
              <a:t>3—</a:t>
            </a:r>
            <a:r>
              <a:rPr lang="en-US" altLang="zh-CN" sz="2400" b="0" dirty="0">
                <a:highlight>
                  <a:srgbClr val="39B54A"/>
                </a:highlight>
              </a:rPr>
              <a:t>progress</a:t>
            </a:r>
            <a:endParaRPr lang="en-US" altLang="zh-CN" sz="2400" b="0" dirty="0"/>
          </a:p>
          <a:p>
            <a:pPr marL="0" indent="457200">
              <a:lnSpc>
                <a:spcPts val="3500"/>
              </a:lnSpc>
              <a:buNone/>
            </a:pPr>
            <a:r>
              <a:rPr lang="zh-CN" altLang="en-US" sz="2400" b="0" dirty="0"/>
              <a:t>另一个获得广泛支持的新的表单元素是</a:t>
            </a:r>
            <a:r>
              <a:rPr lang="en-US" altLang="zh-CN" sz="2400" b="0" dirty="0">
                <a:solidFill>
                  <a:srgbClr val="FF0000"/>
                </a:solidFill>
              </a:rPr>
              <a:t>progress</a:t>
            </a:r>
            <a:r>
              <a:rPr lang="zh-CN" altLang="en-US" sz="2400" b="0" dirty="0"/>
              <a:t>元素。它以一种易于识别的可视化格式显示任务完成的百分比。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47C5B6-98DA-4451-A49E-1EB20A4E2E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EE7B2B-C231-4F03-829D-725D6E8101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32</a:t>
            </a:fld>
            <a:endParaRPr lang="en-US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7B34D373-DAA3-476E-8C18-F69BFCFAD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836613"/>
            <a:ext cx="8001000" cy="1216025"/>
          </a:xfrm>
        </p:spPr>
        <p:txBody>
          <a:bodyPr/>
          <a:lstStyle/>
          <a:p>
            <a:pPr marL="571500" indent="-571500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输入型控件目录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662F9B8-FD76-44A0-91CD-947420E72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968" y="3368179"/>
            <a:ext cx="6085714" cy="136190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B8361CC-0DB0-422A-A99A-97017BA4D6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474" b="23506"/>
          <a:stretch/>
        </p:blipFill>
        <p:spPr>
          <a:xfrm>
            <a:off x="3226322" y="4955284"/>
            <a:ext cx="4466667" cy="39021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19A29B4-2E4F-4B8D-88E6-359E3592F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6322" y="5539083"/>
            <a:ext cx="2990476" cy="40952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348854E-1C5B-4517-80AA-FAFC87FE72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6322" y="6025212"/>
            <a:ext cx="4152381" cy="44761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4F267FE-021C-4492-8E6E-84BAB5816F1D}"/>
              </a:ext>
            </a:extLst>
          </p:cNvPr>
          <p:cNvSpPr txBox="1"/>
          <p:nvPr/>
        </p:nvSpPr>
        <p:spPr>
          <a:xfrm>
            <a:off x="2090278" y="494659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Chrome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6036DB3-F18A-497A-94F7-4CC484062206}"/>
              </a:ext>
            </a:extLst>
          </p:cNvPr>
          <p:cNvSpPr txBox="1"/>
          <p:nvPr/>
        </p:nvSpPr>
        <p:spPr>
          <a:xfrm>
            <a:off x="2101566" y="550852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Firefox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A082270-A98E-468E-9C85-B7FB61EE606A}"/>
              </a:ext>
            </a:extLst>
          </p:cNvPr>
          <p:cNvSpPr txBox="1"/>
          <p:nvPr/>
        </p:nvSpPr>
        <p:spPr>
          <a:xfrm>
            <a:off x="2090278" y="6022271"/>
            <a:ext cx="706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IE 11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0878013-5702-48D8-9CEA-5AC54E305260}"/>
              </a:ext>
            </a:extLst>
          </p:cNvPr>
          <p:cNvSpPr txBox="1"/>
          <p:nvPr/>
        </p:nvSpPr>
        <p:spPr>
          <a:xfrm>
            <a:off x="391612" y="4900423"/>
            <a:ext cx="1592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显示结果：</a:t>
            </a:r>
          </a:p>
        </p:txBody>
      </p:sp>
    </p:spTree>
    <p:extLst>
      <p:ext uri="{BB962C8B-B14F-4D97-AF65-F5344CB8AC3E}">
        <p14:creationId xmlns:p14="http://schemas.microsoft.com/office/powerpoint/2010/main" val="17124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6C9FBC-4649-4806-BB0A-E0969A814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50" y="1839896"/>
            <a:ext cx="8001000" cy="1470791"/>
          </a:xfrm>
        </p:spPr>
        <p:txBody>
          <a:bodyPr/>
          <a:lstStyle/>
          <a:p>
            <a:pPr>
              <a:lnSpc>
                <a:spcPts val="3500"/>
              </a:lnSpc>
              <a:buFont typeface="Wingdings" panose="05000000000000000000" pitchFamily="2" charset="2"/>
              <a:buChar char="u"/>
            </a:pPr>
            <a:r>
              <a:rPr lang="zh-CN" altLang="en-US" sz="2400" b="0" dirty="0"/>
              <a:t>示例</a:t>
            </a:r>
            <a:r>
              <a:rPr lang="en-US" altLang="zh-CN" sz="2400" b="0" dirty="0"/>
              <a:t>4—</a:t>
            </a:r>
            <a:r>
              <a:rPr lang="en-US" altLang="zh-CN" sz="2400" b="0" dirty="0">
                <a:highlight>
                  <a:srgbClr val="39B54A"/>
                </a:highlight>
              </a:rPr>
              <a:t>color</a:t>
            </a:r>
            <a:endParaRPr lang="en-US" altLang="zh-CN" sz="2400" b="0" dirty="0"/>
          </a:p>
          <a:p>
            <a:pPr marL="0" indent="457200">
              <a:lnSpc>
                <a:spcPts val="3500"/>
              </a:lnSpc>
              <a:buNone/>
            </a:pPr>
            <a:r>
              <a:rPr lang="zh-CN" altLang="en-US" sz="2400" b="0" dirty="0"/>
              <a:t>提供颜色选择器，用户可以基于调色盘或者取色板进行选择。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D15F195-B8A7-4B2F-BD98-84FCDB3294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DC4A19-8088-455F-A4DF-444C480881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33</a:t>
            </a:fld>
            <a:endParaRPr lang="en-US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A3BFA301-C88E-47F8-968C-ED9611B50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836613"/>
            <a:ext cx="8001000" cy="1216025"/>
          </a:xfrm>
        </p:spPr>
        <p:txBody>
          <a:bodyPr/>
          <a:lstStyle/>
          <a:p>
            <a:pPr marL="571500" indent="-571500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输入型控件目录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A81C85E-D123-419A-A49B-FCA06D47B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797" y="2975885"/>
            <a:ext cx="5800000" cy="114285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2A78675-EC2A-4CD3-BCC0-BA322599A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773" y="4192914"/>
            <a:ext cx="2878423" cy="238540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C2A5164-5C5D-45F3-A1FE-DF35879D9E29}"/>
              </a:ext>
            </a:extLst>
          </p:cNvPr>
          <p:cNvSpPr txBox="1"/>
          <p:nvPr/>
        </p:nvSpPr>
        <p:spPr>
          <a:xfrm>
            <a:off x="780176" y="432089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显示结果：</a:t>
            </a:r>
          </a:p>
        </p:txBody>
      </p:sp>
    </p:spTree>
    <p:extLst>
      <p:ext uri="{BB962C8B-B14F-4D97-AF65-F5344CB8AC3E}">
        <p14:creationId xmlns:p14="http://schemas.microsoft.com/office/powerpoint/2010/main" val="35193487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8A65C-FC54-4271-AF7D-5764A3286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输入型控件目录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7640E6-CC49-44F2-B6C4-D4235FDF9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713" y="1907008"/>
            <a:ext cx="8001000" cy="542578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2400" b="0" dirty="0"/>
              <a:t>关于时间控件的表单类型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CCDBE2-C40C-4E77-8094-61CB5B3A86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EFD6D9-3BD4-43D5-9833-18A7165B97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34</a:t>
            </a:fld>
            <a:endParaRPr lang="en-US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0BE5EFC-80DA-4B7D-A627-93FD779C63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938051"/>
              </p:ext>
            </p:extLst>
          </p:nvPr>
        </p:nvGraphicFramePr>
        <p:xfrm>
          <a:off x="1379046" y="2546175"/>
          <a:ext cx="7020157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3615">
                  <a:extLst>
                    <a:ext uri="{9D8B030D-6E8A-4147-A177-3AD203B41FA5}">
                      <a16:colId xmlns:a16="http://schemas.microsoft.com/office/drawing/2014/main" val="700058071"/>
                    </a:ext>
                  </a:extLst>
                </a:gridCol>
                <a:gridCol w="4696542">
                  <a:extLst>
                    <a:ext uri="{9D8B030D-6E8A-4147-A177-3AD203B41FA5}">
                      <a16:colId xmlns:a16="http://schemas.microsoft.com/office/drawing/2014/main" val="1185614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用途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0199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datetime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显示完整的日期和时间，包括时区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4840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datetime-local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显示日期和时间，不含时区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1308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time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不含时区的时间选择器和指示器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973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date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日期选择器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3473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week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某年中的周选择器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3844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month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某年中的月选择器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7788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67858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94687586-C2DE-4963-AA77-69645738D2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675" y="1716335"/>
            <a:ext cx="8000000" cy="952381"/>
          </a:xfrm>
          <a:prstGeom prst="rect">
            <a:avLst/>
          </a:prstGeo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B1947F-14D1-45CF-9268-6A0160E140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C3336C-C6D0-4861-89AD-00DE3AD5BB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35</a:t>
            </a:fld>
            <a:endParaRPr lang="en-US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CB195404-EF88-4DA9-837C-F4C0D3ECD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836613"/>
            <a:ext cx="8001000" cy="1216025"/>
          </a:xfrm>
        </p:spPr>
        <p:txBody>
          <a:bodyPr/>
          <a:lstStyle/>
          <a:p>
            <a:pPr marL="571500" indent="-571500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输入型控件目录</a:t>
            </a:r>
          </a:p>
        </p:txBody>
      </p:sp>
      <p:pic>
        <p:nvPicPr>
          <p:cNvPr id="11" name="内容占位符 5">
            <a:extLst>
              <a:ext uri="{FF2B5EF4-FFF2-40B4-BE49-F238E27FC236}">
                <a16:creationId xmlns:a16="http://schemas.microsoft.com/office/drawing/2014/main" id="{5908CA8E-05EC-4574-B25E-94645D735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825" y="2701593"/>
            <a:ext cx="3994777" cy="3759344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407DF75B-5FC7-4CC7-9F4D-8802D702B40C}"/>
              </a:ext>
            </a:extLst>
          </p:cNvPr>
          <p:cNvSpPr/>
          <p:nvPr/>
        </p:nvSpPr>
        <p:spPr bwMode="auto">
          <a:xfrm>
            <a:off x="4115661" y="2045380"/>
            <a:ext cx="1349473" cy="29428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86136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1" name="Rectangle 3">
            <a:extLst>
              <a:ext uri="{FF2B5EF4-FFF2-40B4-BE49-F238E27FC236}">
                <a16:creationId xmlns:a16="http://schemas.microsoft.com/office/drawing/2014/main" id="{F5E1A31D-6FA6-4262-B3DD-73A47AB8C7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916113"/>
            <a:ext cx="8062912" cy="419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b="0" dirty="0"/>
              <a:t>新的表单特性和函数</a:t>
            </a:r>
            <a:endParaRPr lang="en-US" altLang="zh-CN" sz="3200" b="0" dirty="0"/>
          </a:p>
          <a:p>
            <a:pPr eaLnBrk="1" hangingPunct="1"/>
            <a:r>
              <a:rPr lang="zh-CN" altLang="en-US" sz="3200" b="0" dirty="0"/>
              <a:t>表单验证</a:t>
            </a:r>
            <a:endParaRPr lang="en-US" altLang="zh-CN" sz="3200" b="0" dirty="0"/>
          </a:p>
          <a:p>
            <a:pPr eaLnBrk="1" hangingPunct="1"/>
            <a:r>
              <a:rPr lang="zh-CN" altLang="en-US" sz="3200" b="0" dirty="0"/>
              <a:t>验证反馈</a:t>
            </a:r>
            <a:endParaRPr lang="en-US" altLang="zh-CN" sz="3200" b="0" dirty="0"/>
          </a:p>
          <a:p>
            <a:pPr marL="0" indent="0" eaLnBrk="1" hangingPunct="1">
              <a:buNone/>
            </a:pPr>
            <a:endParaRPr lang="zh-CN" altLang="en-US" sz="3200" b="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0" dirty="0"/>
              <a:t>   </a:t>
            </a:r>
            <a:endParaRPr lang="zh-CN" altLang="en-US" sz="240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071CC261-B2B3-442D-AA2D-3E0F0DE41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825"/>
            <a:ext cx="8001000" cy="892175"/>
          </a:xfrm>
        </p:spPr>
        <p:txBody>
          <a:bodyPr/>
          <a:lstStyle/>
          <a:p>
            <a:r>
              <a:rPr lang="en-US" altLang="zh-CN" dirty="0"/>
              <a:t>8.2 </a:t>
            </a:r>
            <a:r>
              <a:rPr lang="zh-CN" altLang="en-US" dirty="0"/>
              <a:t>使用</a:t>
            </a:r>
            <a:r>
              <a:rPr lang="en-US" altLang="zh-CN" dirty="0"/>
              <a:t>HTML5 Forms API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8860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A9866-6D37-4BD1-A4C0-8BFB12627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11" y="1854262"/>
            <a:ext cx="8241702" cy="1437311"/>
          </a:xfrm>
        </p:spPr>
        <p:txBody>
          <a:bodyPr/>
          <a:lstStyle/>
          <a:p>
            <a:pPr>
              <a:lnSpc>
                <a:spcPts val="3500"/>
              </a:lnSpc>
              <a:buFont typeface="Wingdings" panose="05000000000000000000" pitchFamily="2" charset="2"/>
              <a:buChar char="u"/>
            </a:pPr>
            <a:r>
              <a:rPr lang="zh-CN" altLang="en-US" sz="2400" b="0" dirty="0"/>
              <a:t>新增</a:t>
            </a:r>
            <a:r>
              <a:rPr lang="en-US" altLang="zh-CN" sz="2400" b="0" dirty="0"/>
              <a:t>1—</a:t>
            </a:r>
            <a:r>
              <a:rPr lang="en-US" altLang="zh-CN" sz="2400" b="0" dirty="0">
                <a:highlight>
                  <a:srgbClr val="39B54A"/>
                </a:highlight>
              </a:rPr>
              <a:t>placeholder</a:t>
            </a:r>
            <a:endParaRPr lang="en-US" altLang="zh-CN" sz="2400" b="0" dirty="0"/>
          </a:p>
          <a:p>
            <a:pPr marL="0" indent="457200">
              <a:lnSpc>
                <a:spcPts val="3500"/>
              </a:lnSpc>
              <a:buNone/>
            </a:pPr>
            <a:r>
              <a:rPr lang="zh-CN" altLang="en-US" sz="2400" b="0" dirty="0"/>
              <a:t>当用户没有输入值的时候，输入型控件可以通过该特性</a:t>
            </a:r>
            <a:r>
              <a:rPr lang="zh-CN" altLang="en-US" sz="2400" b="0" dirty="0">
                <a:solidFill>
                  <a:srgbClr val="FF0000"/>
                </a:solidFill>
              </a:rPr>
              <a:t>向用户显示提示信息</a:t>
            </a:r>
            <a:r>
              <a:rPr lang="zh-CN" altLang="en-US" sz="2400" b="0" dirty="0"/>
              <a:t>。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47C5B6-98DA-4451-A49E-1EB20A4E2E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EE7B2B-C231-4F03-829D-725D6E8101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37</a:t>
            </a:fld>
            <a:endParaRPr lang="en-US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7B34D373-DAA3-476E-8C18-F69BFCFAD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836613"/>
            <a:ext cx="8001000" cy="1216025"/>
          </a:xfrm>
        </p:spPr>
        <p:txBody>
          <a:bodyPr/>
          <a:lstStyle/>
          <a:p>
            <a:pPr marL="571500" indent="-571500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新的表单特性和函数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0878013-5702-48D8-9CEA-5AC54E305260}"/>
              </a:ext>
            </a:extLst>
          </p:cNvPr>
          <p:cNvSpPr txBox="1"/>
          <p:nvPr/>
        </p:nvSpPr>
        <p:spPr>
          <a:xfrm>
            <a:off x="391612" y="4900423"/>
            <a:ext cx="1592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显示结果：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498C43D-0B4C-4838-9562-3F9592E23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54" y="5646879"/>
            <a:ext cx="3425160" cy="64490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A4B3C2E-55C0-483B-BB22-62DA42EB8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056" y="3384509"/>
            <a:ext cx="7847619" cy="109523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8E1866E-0905-4D32-A283-89386DF455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5679294"/>
            <a:ext cx="3310505" cy="64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8609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A9866-6D37-4BD1-A4C0-8BFB12627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11" y="1854262"/>
            <a:ext cx="8241702" cy="1437311"/>
          </a:xfrm>
        </p:spPr>
        <p:txBody>
          <a:bodyPr/>
          <a:lstStyle/>
          <a:p>
            <a:pPr>
              <a:lnSpc>
                <a:spcPts val="3500"/>
              </a:lnSpc>
              <a:buFont typeface="Wingdings" panose="05000000000000000000" pitchFamily="2" charset="2"/>
              <a:buChar char="u"/>
            </a:pPr>
            <a:r>
              <a:rPr lang="zh-CN" altLang="en-US" sz="2400" b="0" dirty="0"/>
              <a:t>新增</a:t>
            </a:r>
            <a:r>
              <a:rPr lang="en-US" altLang="zh-CN" sz="2400" b="0" dirty="0"/>
              <a:t>2—</a:t>
            </a:r>
            <a:r>
              <a:rPr lang="en-US" altLang="zh-CN" sz="2400" b="0" dirty="0">
                <a:highlight>
                  <a:srgbClr val="39B54A"/>
                </a:highlight>
              </a:rPr>
              <a:t>autocomplete</a:t>
            </a:r>
            <a:endParaRPr lang="en-US" altLang="zh-CN" sz="2400" b="0" dirty="0"/>
          </a:p>
          <a:p>
            <a:pPr marL="0" indent="457200">
              <a:lnSpc>
                <a:spcPts val="3500"/>
              </a:lnSpc>
              <a:buNone/>
            </a:pPr>
            <a:r>
              <a:rPr lang="zh-CN" altLang="en-US" sz="2400" b="0" dirty="0"/>
              <a:t>浏览器通过</a:t>
            </a:r>
            <a:r>
              <a:rPr lang="en-US" altLang="zh-CN" sz="2400" b="0" dirty="0"/>
              <a:t>autocomplete</a:t>
            </a:r>
            <a:r>
              <a:rPr lang="zh-CN" altLang="en-US" sz="2400" b="0" dirty="0"/>
              <a:t>特性能够知晓是否保存输入值以备将来使用。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47C5B6-98DA-4451-A49E-1EB20A4E2E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EE7B2B-C231-4F03-829D-725D6E8101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38</a:t>
            </a:fld>
            <a:endParaRPr lang="en-US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7B34D373-DAA3-476E-8C18-F69BFCFAD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836613"/>
            <a:ext cx="8001000" cy="1216025"/>
          </a:xfrm>
        </p:spPr>
        <p:txBody>
          <a:bodyPr/>
          <a:lstStyle/>
          <a:p>
            <a:pPr marL="571500" indent="-571500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新的表单特性和函数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A030FA3D-93B1-46BF-B5DF-2BD6FD48DB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400485"/>
              </p:ext>
            </p:extLst>
          </p:nvPr>
        </p:nvGraphicFramePr>
        <p:xfrm>
          <a:off x="805364" y="4040505"/>
          <a:ext cx="735855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251">
                  <a:extLst>
                    <a:ext uri="{9D8B030D-6E8A-4147-A177-3AD203B41FA5}">
                      <a16:colId xmlns:a16="http://schemas.microsoft.com/office/drawing/2014/main" val="700058071"/>
                    </a:ext>
                  </a:extLst>
                </a:gridCol>
                <a:gridCol w="5603307">
                  <a:extLst>
                    <a:ext uri="{9D8B030D-6E8A-4147-A177-3AD203B41FA5}">
                      <a16:colId xmlns:a16="http://schemas.microsoft.com/office/drawing/2014/main" val="1185614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用途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0199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on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无需受到保护，值可以被保存和恢复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4840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off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该字段受到保护，值不可以被保存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1308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unspecified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包含</a:t>
                      </a:r>
                      <a:r>
                        <a:rPr lang="en-US" altLang="zh-CN" sz="2400" dirty="0"/>
                        <a:t>&lt;form&gt;</a:t>
                      </a:r>
                      <a:r>
                        <a:rPr lang="zh-CN" altLang="en-US" sz="2400" dirty="0"/>
                        <a:t>的默认设置。如果没有被包含在表单中或没有指定值，则与</a:t>
                      </a:r>
                      <a:r>
                        <a:rPr lang="en-US" altLang="zh-CN" sz="2400" dirty="0"/>
                        <a:t>on</a:t>
                      </a:r>
                      <a:r>
                        <a:rPr lang="zh-CN" altLang="en-US" sz="2400" dirty="0"/>
                        <a:t>的行为相同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9739495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99287C7C-BD96-412A-B60E-9FAE483D8286}"/>
              </a:ext>
            </a:extLst>
          </p:cNvPr>
          <p:cNvSpPr txBox="1"/>
          <p:nvPr/>
        </p:nvSpPr>
        <p:spPr>
          <a:xfrm>
            <a:off x="2236271" y="3476431"/>
            <a:ext cx="4496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输入型控件的</a:t>
            </a:r>
            <a:r>
              <a:rPr lang="en-US" altLang="zh-CN" sz="2400" dirty="0"/>
              <a:t>autocomplete</a:t>
            </a:r>
            <a:r>
              <a:rPr lang="zh-CN" altLang="en-US" sz="2400" dirty="0"/>
              <a:t>行为</a:t>
            </a:r>
          </a:p>
        </p:txBody>
      </p:sp>
    </p:spTree>
    <p:extLst>
      <p:ext uri="{BB962C8B-B14F-4D97-AF65-F5344CB8AC3E}">
        <p14:creationId xmlns:p14="http://schemas.microsoft.com/office/powerpoint/2010/main" val="3618528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47C5B6-98DA-4451-A49E-1EB20A4E2E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EE7B2B-C231-4F03-829D-725D6E8101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39</a:t>
            </a:fld>
            <a:endParaRPr lang="en-US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7B34D373-DAA3-476E-8C18-F69BFCFAD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836613"/>
            <a:ext cx="8001000" cy="1216025"/>
          </a:xfrm>
        </p:spPr>
        <p:txBody>
          <a:bodyPr/>
          <a:lstStyle/>
          <a:p>
            <a:pPr marL="571500" indent="-571500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新的表单特性和函数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0878013-5702-48D8-9CEA-5AC54E305260}"/>
              </a:ext>
            </a:extLst>
          </p:cNvPr>
          <p:cNvSpPr txBox="1"/>
          <p:nvPr/>
        </p:nvSpPr>
        <p:spPr>
          <a:xfrm>
            <a:off x="516968" y="4613344"/>
            <a:ext cx="1592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显示结果：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AE1206F-32E2-496E-B877-9850EA38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68" y="2496572"/>
            <a:ext cx="7914286" cy="12190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E16C55C-9D4F-4704-9139-D0B7D6D84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875" y="5511069"/>
            <a:ext cx="2864681" cy="461664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DC4F8F8-EEA7-4293-80B2-57884D2B77C4}"/>
              </a:ext>
            </a:extLst>
          </p:cNvPr>
          <p:cNvSpPr txBox="1"/>
          <p:nvPr/>
        </p:nvSpPr>
        <p:spPr>
          <a:xfrm>
            <a:off x="3914537" y="4608814"/>
            <a:ext cx="1592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当为</a:t>
            </a:r>
            <a:r>
              <a:rPr lang="en-US" altLang="zh-CN" sz="2400" dirty="0"/>
              <a:t>on</a:t>
            </a:r>
            <a:r>
              <a:rPr lang="zh-CN" altLang="en-US" sz="2400" dirty="0"/>
              <a:t>时：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7F7328A-6931-4260-AA70-C66987BB0D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839" y="5070479"/>
            <a:ext cx="29432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928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75DF54-FDEB-4862-9DC9-95079FC2C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表单的作用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7CCC57-357B-4B1A-AFCA-9527DBC557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86E454-5523-4D99-B11D-C15A8AA65F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87BB366-DB69-46B7-8B41-97AFAA134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26" y="1551910"/>
            <a:ext cx="3970717" cy="270023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CCFF068-AF68-467D-BD99-CBD61D012B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464" y="3742392"/>
            <a:ext cx="3787000" cy="247203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5247B50-C92E-4A06-8BC8-1AC2F031AB68}"/>
              </a:ext>
            </a:extLst>
          </p:cNvPr>
          <p:cNvSpPr txBox="1"/>
          <p:nvPr/>
        </p:nvSpPr>
        <p:spPr>
          <a:xfrm>
            <a:off x="683590" y="4411050"/>
            <a:ext cx="5342260" cy="2265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kumimoji="1" lang="zh-CN" altLang="en-US" sz="2400" b="1" dirty="0">
                <a:ea typeface="宋体" panose="02010600030101010101" pitchFamily="2" charset="-122"/>
                <a:sym typeface="+mn-lt"/>
              </a:rPr>
              <a:t>使用场景</a:t>
            </a:r>
            <a:r>
              <a:rPr kumimoji="1" lang="zh-CN" altLang="en-US" sz="2400" dirty="0">
                <a:ea typeface="宋体" panose="02010600030101010101" pitchFamily="2" charset="-122"/>
                <a:sym typeface="+mn-lt"/>
              </a:rPr>
              <a:t>：</a:t>
            </a:r>
            <a:endParaRPr kumimoji="1" lang="en-US" altLang="zh-CN" sz="2400" dirty="0">
              <a:ea typeface="宋体" panose="02010600030101010101" pitchFamily="2" charset="-122"/>
              <a:sym typeface="+mn-lt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kumimoji="1" lang="en-US" altLang="zh-CN" sz="2400" dirty="0">
                <a:ea typeface="宋体" panose="02010600030101010101" pitchFamily="2" charset="-122"/>
                <a:sym typeface="+mn-lt"/>
              </a:rPr>
              <a:t>1.</a:t>
            </a:r>
            <a:r>
              <a:rPr kumimoji="1" lang="zh-CN" altLang="en-US" sz="2400" dirty="0">
                <a:ea typeface="宋体" panose="02010600030101010101" pitchFamily="2" charset="-122"/>
                <a:sym typeface="+mn-lt"/>
              </a:rPr>
              <a:t>、用户进行搜索功能；</a:t>
            </a:r>
            <a:endParaRPr kumimoji="1" lang="en-US" altLang="zh-CN" sz="2400" dirty="0">
              <a:ea typeface="宋体" panose="02010600030101010101" pitchFamily="2" charset="-122"/>
              <a:sym typeface="+mn-lt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kumimoji="1" lang="en-US" altLang="zh-CN" sz="2400" dirty="0">
                <a:ea typeface="宋体" panose="02010600030101010101" pitchFamily="2" charset="-122"/>
                <a:cs typeface="Arial" panose="020B0604020202020204" pitchFamily="34" charset="0"/>
                <a:sym typeface="+mn-lt"/>
              </a:rPr>
              <a:t>2</a:t>
            </a:r>
            <a:r>
              <a:rPr kumimoji="1" lang="zh-CN" altLang="en-US" sz="2400" dirty="0">
                <a:ea typeface="宋体" panose="02010600030101010101" pitchFamily="2" charset="-122"/>
                <a:cs typeface="Arial" panose="020B0604020202020204" pitchFamily="34" charset="0"/>
                <a:sym typeface="+mn-lt"/>
              </a:rPr>
              <a:t>、用户注册网站用户时；</a:t>
            </a:r>
            <a:endParaRPr kumimoji="1" lang="en-US" altLang="zh-CN" sz="2400" dirty="0">
              <a:ea typeface="宋体" panose="02010600030101010101" pitchFamily="2" charset="-122"/>
              <a:cs typeface="Arial" panose="020B0604020202020204" pitchFamily="34" charset="0"/>
              <a:sym typeface="+mn-lt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kumimoji="1" lang="en-US" altLang="zh-CN" sz="2400" dirty="0">
                <a:ea typeface="宋体" panose="02010600030101010101" pitchFamily="2" charset="-122"/>
                <a:cs typeface="Arial" panose="020B0604020202020204" pitchFamily="34" charset="0"/>
                <a:sym typeface="+mn-lt"/>
              </a:rPr>
              <a:t>3</a:t>
            </a:r>
            <a:r>
              <a:rPr kumimoji="1" lang="zh-CN" altLang="en-US" sz="2400" dirty="0">
                <a:ea typeface="宋体" panose="02010600030101010101" pitchFamily="2" charset="-122"/>
                <a:cs typeface="Arial" panose="020B0604020202020204" pitchFamily="34" charset="0"/>
                <a:sym typeface="+mn-lt"/>
              </a:rPr>
              <a:t>、用户网上购物时；</a:t>
            </a:r>
            <a:endParaRPr kumimoji="1" lang="en-US" altLang="zh-CN" sz="2400" dirty="0">
              <a:ea typeface="宋体" panose="02010600030101010101" pitchFamily="2" charset="-122"/>
              <a:cs typeface="Arial" panose="020B0604020202020204" pitchFamily="34" charset="0"/>
              <a:sym typeface="+mn-lt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kumimoji="1" lang="en-US" altLang="zh-CN" sz="2400" dirty="0">
                <a:ea typeface="宋体" panose="02010600030101010101" pitchFamily="2" charset="-122"/>
                <a:cs typeface="Arial" panose="020B0604020202020204" pitchFamily="34" charset="0"/>
                <a:sym typeface="+mn-lt"/>
              </a:rPr>
              <a:t>4</a:t>
            </a:r>
            <a:r>
              <a:rPr kumimoji="1" lang="zh-CN" altLang="en-US" sz="2400" dirty="0">
                <a:ea typeface="宋体" panose="02010600030101010101" pitchFamily="2" charset="-122"/>
                <a:cs typeface="Arial" panose="020B0604020202020204" pitchFamily="34" charset="0"/>
                <a:sym typeface="+mn-lt"/>
              </a:rPr>
              <a:t>、用户订阅新闻邮件或邮件列表时等。</a:t>
            </a:r>
            <a:endParaRPr lang="en-US" altLang="zh-CN" sz="2400" dirty="0">
              <a:ea typeface="宋体" panose="02010600030101010101" pitchFamily="2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AE7DA8A-430C-42EE-A0A7-B9B56B6A0D43}"/>
              </a:ext>
            </a:extLst>
          </p:cNvPr>
          <p:cNvSpPr txBox="1"/>
          <p:nvPr/>
        </p:nvSpPr>
        <p:spPr>
          <a:xfrm>
            <a:off x="4817195" y="1418489"/>
            <a:ext cx="4173538" cy="2265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kumimoji="1" lang="zh-CN" altLang="en-US" sz="2400" b="1" dirty="0">
                <a:ea typeface="宋体" panose="02010600030101010101" pitchFamily="2" charset="-122"/>
              </a:rPr>
              <a:t>作用</a:t>
            </a:r>
            <a:r>
              <a:rPr kumimoji="1" lang="zh-CN" altLang="en-US" sz="2400" dirty="0">
                <a:ea typeface="宋体" panose="02010600030101010101" pitchFamily="2" charset="-122"/>
              </a:rPr>
              <a:t>：</a:t>
            </a:r>
            <a:endParaRPr kumimoji="1" lang="en-US" altLang="zh-CN" sz="2400" dirty="0"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kumimoji="1" lang="en-US" altLang="zh-CN" sz="2400" dirty="0">
                <a:ea typeface="宋体" panose="02010600030101010101" pitchFamily="2" charset="-122"/>
              </a:rPr>
              <a:t>1</a:t>
            </a:r>
            <a:r>
              <a:rPr kumimoji="1" lang="zh-CN" altLang="en-US" sz="2400" dirty="0">
                <a:ea typeface="宋体" panose="02010600030101010101" pitchFamily="2" charset="-122"/>
              </a:rPr>
              <a:t>、表单对于</a:t>
            </a:r>
            <a:r>
              <a:rPr kumimoji="1" lang="zh-CN" altLang="en-US" sz="2400" dirty="0">
                <a:solidFill>
                  <a:srgbClr val="FF0000"/>
                </a:solidFill>
                <a:ea typeface="宋体" panose="02010600030101010101" pitchFamily="2" charset="-122"/>
              </a:rPr>
              <a:t>用户</a:t>
            </a:r>
            <a:r>
              <a:rPr kumimoji="1" lang="zh-CN" altLang="en-US" sz="2400" dirty="0">
                <a:ea typeface="宋体" panose="02010600030101010101" pitchFamily="2" charset="-122"/>
              </a:rPr>
              <a:t>而言是数据的录入和提交的界面；</a:t>
            </a:r>
            <a:endParaRPr kumimoji="1" lang="en-US" altLang="zh-CN" sz="2400" dirty="0"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kumimoji="1" lang="en-US" altLang="zh-CN" sz="2400" dirty="0">
                <a:ea typeface="宋体" panose="02010600030101010101" pitchFamily="2" charset="-122"/>
                <a:cs typeface="Arial" panose="020B0604020202020204" pitchFamily="34" charset="0"/>
                <a:sym typeface="+mn-lt"/>
              </a:rPr>
              <a:t>2</a:t>
            </a:r>
            <a:r>
              <a:rPr kumimoji="1" lang="zh-CN" altLang="en-US" sz="2400" dirty="0">
                <a:ea typeface="宋体" panose="02010600030101010101" pitchFamily="2" charset="-122"/>
                <a:cs typeface="Arial" panose="020B0604020202020204" pitchFamily="34" charset="0"/>
                <a:sym typeface="+mn-lt"/>
              </a:rPr>
              <a:t>、表单对于</a:t>
            </a:r>
            <a:r>
              <a:rPr kumimoji="1" lang="zh-CN" altLang="en-US" sz="2400" dirty="0">
                <a:solidFill>
                  <a:srgbClr val="FF0000"/>
                </a:solidFill>
                <a:ea typeface="宋体" panose="02010600030101010101" pitchFamily="2" charset="-122"/>
                <a:cs typeface="Arial" panose="020B0604020202020204" pitchFamily="34" charset="0"/>
                <a:sym typeface="+mn-lt"/>
              </a:rPr>
              <a:t>网页</a:t>
            </a:r>
            <a:r>
              <a:rPr kumimoji="1" lang="zh-CN" altLang="en-US" sz="2400" dirty="0">
                <a:ea typeface="宋体" panose="02010600030101010101" pitchFamily="2" charset="-122"/>
                <a:cs typeface="Arial" panose="020B0604020202020204" pitchFamily="34" charset="0"/>
                <a:sym typeface="+mn-lt"/>
              </a:rPr>
              <a:t>而言是获取用户信息的途径。</a:t>
            </a:r>
            <a:endParaRPr lang="en-US" altLang="zh-CN" sz="2400" dirty="0">
              <a:ea typeface="宋体" panose="02010600030101010101" pitchFamily="2" charset="-122"/>
              <a:cs typeface="Arial" panose="020B0604020202020204" pitchFamily="34" charset="0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58E3827-6E3C-4B52-9F3E-9A6CB4581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1310" y="3651164"/>
            <a:ext cx="4173538" cy="13161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85308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A9866-6D37-4BD1-A4C0-8BFB12627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11" y="1854262"/>
            <a:ext cx="8241702" cy="1437311"/>
          </a:xfrm>
        </p:spPr>
        <p:txBody>
          <a:bodyPr/>
          <a:lstStyle/>
          <a:p>
            <a:pPr>
              <a:lnSpc>
                <a:spcPts val="3500"/>
              </a:lnSpc>
              <a:buFont typeface="Wingdings" panose="05000000000000000000" pitchFamily="2" charset="2"/>
              <a:buChar char="u"/>
            </a:pPr>
            <a:r>
              <a:rPr lang="zh-CN" altLang="en-US" sz="2400" b="0" dirty="0"/>
              <a:t>新增</a:t>
            </a:r>
            <a:r>
              <a:rPr lang="en-US" altLang="zh-CN" sz="2400" b="0" dirty="0"/>
              <a:t>3—</a:t>
            </a:r>
            <a:r>
              <a:rPr lang="en-US" altLang="zh-CN" sz="2400" b="0" dirty="0">
                <a:highlight>
                  <a:srgbClr val="39B54A"/>
                </a:highlight>
              </a:rPr>
              <a:t>autofocus</a:t>
            </a:r>
            <a:endParaRPr lang="en-US" altLang="zh-CN" sz="2400" b="0" dirty="0"/>
          </a:p>
          <a:p>
            <a:pPr marL="0" indent="457200">
              <a:lnSpc>
                <a:spcPts val="3500"/>
              </a:lnSpc>
              <a:buNone/>
            </a:pPr>
            <a:r>
              <a:rPr lang="zh-CN" altLang="en-US" sz="2400" b="0" dirty="0"/>
              <a:t>页面载入时，开发人员通过</a:t>
            </a:r>
            <a:r>
              <a:rPr lang="en-US" altLang="zh-CN" sz="2400" b="0" dirty="0"/>
              <a:t>autofocus</a:t>
            </a:r>
            <a:r>
              <a:rPr lang="zh-CN" altLang="en-US" sz="2400" b="0" dirty="0"/>
              <a:t>特性可以指定某个表单元素获得输入焦点。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47C5B6-98DA-4451-A49E-1EB20A4E2E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EE7B2B-C231-4F03-829D-725D6E8101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40</a:t>
            </a:fld>
            <a:endParaRPr lang="en-US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7B34D373-DAA3-476E-8C18-F69BFCFAD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836613"/>
            <a:ext cx="8001000" cy="1216025"/>
          </a:xfrm>
        </p:spPr>
        <p:txBody>
          <a:bodyPr/>
          <a:lstStyle/>
          <a:p>
            <a:pPr marL="571500" indent="-571500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新的表单特性和函数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0878013-5702-48D8-9CEA-5AC54E305260}"/>
              </a:ext>
            </a:extLst>
          </p:cNvPr>
          <p:cNvSpPr txBox="1"/>
          <p:nvPr/>
        </p:nvSpPr>
        <p:spPr>
          <a:xfrm>
            <a:off x="507011" y="5403581"/>
            <a:ext cx="1592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显示结果：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880829C-10FC-495B-AD85-3E3F7C3D1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05" y="3291573"/>
            <a:ext cx="7885714" cy="183809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834A5F8-1CE8-48E9-A0A9-1726F3229A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55"/>
          <a:stretch/>
        </p:blipFill>
        <p:spPr>
          <a:xfrm>
            <a:off x="743273" y="5804613"/>
            <a:ext cx="4393554" cy="79621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FD5772F-A3E4-4AE3-B4D9-6EA55907965B}"/>
              </a:ext>
            </a:extLst>
          </p:cNvPr>
          <p:cNvSpPr txBox="1"/>
          <p:nvPr/>
        </p:nvSpPr>
        <p:spPr>
          <a:xfrm>
            <a:off x="5366682" y="5449747"/>
            <a:ext cx="33820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PS:</a:t>
            </a:r>
            <a:r>
              <a:rPr lang="zh-CN" altLang="en-US" sz="2400" dirty="0"/>
              <a:t>每个页面只允许出现一个</a:t>
            </a:r>
            <a:r>
              <a:rPr lang="en-US" altLang="zh-CN" sz="2400" dirty="0"/>
              <a:t>autofocus</a:t>
            </a:r>
            <a:r>
              <a:rPr lang="zh-CN" altLang="en-US" sz="2400" dirty="0"/>
              <a:t>特性。</a:t>
            </a:r>
          </a:p>
        </p:txBody>
      </p:sp>
    </p:spTree>
    <p:extLst>
      <p:ext uri="{BB962C8B-B14F-4D97-AF65-F5344CB8AC3E}">
        <p14:creationId xmlns:p14="http://schemas.microsoft.com/office/powerpoint/2010/main" val="21874995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A9866-6D37-4BD1-A4C0-8BFB12627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11" y="1854262"/>
            <a:ext cx="8241702" cy="1437311"/>
          </a:xfrm>
        </p:spPr>
        <p:txBody>
          <a:bodyPr/>
          <a:lstStyle/>
          <a:p>
            <a:pPr>
              <a:lnSpc>
                <a:spcPts val="3500"/>
              </a:lnSpc>
              <a:buFont typeface="Wingdings" panose="05000000000000000000" pitchFamily="2" charset="2"/>
              <a:buChar char="u"/>
            </a:pPr>
            <a:r>
              <a:rPr lang="zh-CN" altLang="en-US" sz="2400" b="0" dirty="0"/>
              <a:t>新增</a:t>
            </a:r>
            <a:r>
              <a:rPr lang="en-US" altLang="zh-CN" sz="2400" b="0" dirty="0"/>
              <a:t>4—</a:t>
            </a:r>
            <a:r>
              <a:rPr lang="en-US" altLang="zh-CN" sz="2400" b="0" dirty="0">
                <a:highlight>
                  <a:srgbClr val="39B54A"/>
                </a:highlight>
              </a:rPr>
              <a:t>spellcheck</a:t>
            </a:r>
          </a:p>
          <a:p>
            <a:pPr marL="0" indent="457200">
              <a:lnSpc>
                <a:spcPts val="3500"/>
              </a:lnSpc>
              <a:buNone/>
            </a:pPr>
            <a:r>
              <a:rPr lang="zh-CN" altLang="en-US" sz="2400" b="0" dirty="0"/>
              <a:t>该属性会询问浏览器是否应该给出拼写检查结果反馈。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47C5B6-98DA-4451-A49E-1EB20A4E2E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EE7B2B-C231-4F03-829D-725D6E8101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41</a:t>
            </a:fld>
            <a:endParaRPr lang="en-US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7B34D373-DAA3-476E-8C18-F69BFCFAD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836613"/>
            <a:ext cx="8001000" cy="1216025"/>
          </a:xfrm>
        </p:spPr>
        <p:txBody>
          <a:bodyPr/>
          <a:lstStyle/>
          <a:p>
            <a:pPr marL="571500" indent="-571500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新的表单特性和函数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0878013-5702-48D8-9CEA-5AC54E305260}"/>
              </a:ext>
            </a:extLst>
          </p:cNvPr>
          <p:cNvSpPr txBox="1"/>
          <p:nvPr/>
        </p:nvSpPr>
        <p:spPr>
          <a:xfrm>
            <a:off x="391612" y="4900423"/>
            <a:ext cx="1592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显示结果：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E1BBC48-724A-49A4-B9E1-D40F2C9B9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983" y="3246195"/>
            <a:ext cx="5371429" cy="12190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8FFB22C-1CF3-4390-BE59-124D7ED79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11" y="5421944"/>
            <a:ext cx="4194901" cy="104195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2447B36-11C4-407D-9120-856A00414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6928" y="5415594"/>
            <a:ext cx="4717072" cy="114903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AF3C8C0-32EB-4F35-B251-3A1A828B2893}"/>
              </a:ext>
            </a:extLst>
          </p:cNvPr>
          <p:cNvSpPr txBox="1"/>
          <p:nvPr/>
        </p:nvSpPr>
        <p:spPr>
          <a:xfrm>
            <a:off x="4417698" y="4920904"/>
            <a:ext cx="227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当书写错误时：</a:t>
            </a:r>
          </a:p>
        </p:txBody>
      </p:sp>
    </p:spTree>
    <p:extLst>
      <p:ext uri="{BB962C8B-B14F-4D97-AF65-F5344CB8AC3E}">
        <p14:creationId xmlns:p14="http://schemas.microsoft.com/office/powerpoint/2010/main" val="19180590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A9866-6D37-4BD1-A4C0-8BFB12627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11" y="1854262"/>
            <a:ext cx="8241702" cy="1437311"/>
          </a:xfrm>
        </p:spPr>
        <p:txBody>
          <a:bodyPr/>
          <a:lstStyle/>
          <a:p>
            <a:pPr>
              <a:lnSpc>
                <a:spcPts val="3500"/>
              </a:lnSpc>
              <a:buFont typeface="Wingdings" panose="05000000000000000000" pitchFamily="2" charset="2"/>
              <a:buChar char="u"/>
            </a:pPr>
            <a:r>
              <a:rPr lang="zh-CN" altLang="en-US" sz="2400" b="0" dirty="0"/>
              <a:t>新增</a:t>
            </a:r>
            <a:r>
              <a:rPr lang="en-US" altLang="zh-CN" sz="2400" b="0" dirty="0"/>
              <a:t>5—</a:t>
            </a:r>
            <a:r>
              <a:rPr lang="en-US" altLang="zh-CN" sz="2400" b="0" dirty="0">
                <a:highlight>
                  <a:srgbClr val="39B54A"/>
                </a:highlight>
              </a:rPr>
              <a:t>list</a:t>
            </a:r>
            <a:r>
              <a:rPr lang="zh-CN" altLang="en-US" sz="2400" b="0" dirty="0">
                <a:highlight>
                  <a:srgbClr val="39B54A"/>
                </a:highlight>
              </a:rPr>
              <a:t>特性和</a:t>
            </a:r>
            <a:r>
              <a:rPr lang="en-US" altLang="zh-CN" sz="2400" b="0" dirty="0" err="1">
                <a:highlight>
                  <a:srgbClr val="39B54A"/>
                </a:highlight>
              </a:rPr>
              <a:t>datalist</a:t>
            </a:r>
            <a:r>
              <a:rPr lang="zh-CN" altLang="en-US" sz="2400" b="0" dirty="0">
                <a:highlight>
                  <a:srgbClr val="39B54A"/>
                </a:highlight>
              </a:rPr>
              <a:t>元素</a:t>
            </a:r>
            <a:endParaRPr lang="en-US" altLang="zh-CN" sz="2400" b="0" dirty="0"/>
          </a:p>
          <a:p>
            <a:pPr marL="0" indent="457200">
              <a:lnSpc>
                <a:spcPts val="3500"/>
              </a:lnSpc>
              <a:buNone/>
            </a:pPr>
            <a:r>
              <a:rPr lang="zh-CN" altLang="en-US" sz="2400" b="0" dirty="0"/>
              <a:t>组合使用</a:t>
            </a:r>
            <a:r>
              <a:rPr lang="en-US" altLang="zh-CN" sz="2400" b="0" dirty="0"/>
              <a:t>list</a:t>
            </a:r>
            <a:r>
              <a:rPr lang="zh-CN" altLang="en-US" sz="2400" b="0" dirty="0"/>
              <a:t>特性和</a:t>
            </a:r>
            <a:r>
              <a:rPr lang="en-US" altLang="zh-CN" sz="2400" b="0" dirty="0" err="1"/>
              <a:t>datalist</a:t>
            </a:r>
            <a:r>
              <a:rPr lang="zh-CN" altLang="en-US" sz="2400" b="0" dirty="0"/>
              <a:t>元素，开发人员能有为某个输入控件构造一张选值列表。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47C5B6-98DA-4451-A49E-1EB20A4E2E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EE7B2B-C231-4F03-829D-725D6E8101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42</a:t>
            </a:fld>
            <a:endParaRPr lang="en-US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7B34D373-DAA3-476E-8C18-F69BFCFAD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836613"/>
            <a:ext cx="8001000" cy="1216025"/>
          </a:xfrm>
        </p:spPr>
        <p:txBody>
          <a:bodyPr/>
          <a:lstStyle/>
          <a:p>
            <a:pPr marL="571500" indent="-571500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新的表单特性和函数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0878013-5702-48D8-9CEA-5AC54E305260}"/>
              </a:ext>
            </a:extLst>
          </p:cNvPr>
          <p:cNvSpPr txBox="1"/>
          <p:nvPr/>
        </p:nvSpPr>
        <p:spPr>
          <a:xfrm>
            <a:off x="953417" y="3560316"/>
            <a:ext cx="7348890" cy="2592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300"/>
              </a:lnSpc>
              <a:buFont typeface="+mj-ea"/>
              <a:buAutoNum type="circleNumDbPlain"/>
            </a:pPr>
            <a:r>
              <a:rPr lang="zh-CN" altLang="en-US" sz="2400" dirty="0"/>
              <a:t>创建</a:t>
            </a:r>
            <a:r>
              <a:rPr lang="en-US" altLang="zh-CN" sz="2400" dirty="0"/>
              <a:t>id</a:t>
            </a:r>
            <a:r>
              <a:rPr lang="zh-CN" altLang="en-US" sz="2400" dirty="0"/>
              <a:t>特性值唯一的</a:t>
            </a:r>
            <a:r>
              <a:rPr lang="en-US" altLang="zh-CN" sz="2400" dirty="0" err="1"/>
              <a:t>datalist</a:t>
            </a:r>
            <a:r>
              <a:rPr lang="zh-CN" altLang="en-US" sz="2400" dirty="0"/>
              <a:t>元素，该元素可以插入文档的任意位置。</a:t>
            </a:r>
            <a:endParaRPr lang="en-US" altLang="zh-CN" sz="2400" dirty="0"/>
          </a:p>
          <a:p>
            <a:pPr marL="457200" indent="-457200">
              <a:lnSpc>
                <a:spcPts val="3300"/>
              </a:lnSpc>
              <a:buFont typeface="+mj-ea"/>
              <a:buAutoNum type="circleNumDbPlain"/>
            </a:pPr>
            <a:r>
              <a:rPr lang="zh-CN" altLang="en-US" sz="2400" dirty="0"/>
              <a:t>添加若干</a:t>
            </a:r>
            <a:r>
              <a:rPr lang="en-US" altLang="zh-CN" sz="2400" dirty="0"/>
              <a:t>option</a:t>
            </a:r>
            <a:r>
              <a:rPr lang="zh-CN" altLang="en-US" sz="2400" dirty="0"/>
              <a:t>元素作为</a:t>
            </a:r>
            <a:r>
              <a:rPr lang="en-US" altLang="zh-CN" sz="2400" dirty="0" err="1"/>
              <a:t>datalist</a:t>
            </a:r>
            <a:r>
              <a:rPr lang="zh-CN" altLang="en-US" sz="2400" dirty="0"/>
              <a:t>元素的子元素，代表某控件推荐选值的全集。</a:t>
            </a:r>
            <a:endParaRPr lang="en-US" altLang="zh-CN" sz="2400" dirty="0"/>
          </a:p>
          <a:p>
            <a:pPr marL="457200" indent="-457200">
              <a:lnSpc>
                <a:spcPts val="3300"/>
              </a:lnSpc>
              <a:buFont typeface="+mj-ea"/>
              <a:buAutoNum type="circleNumDbPlain"/>
            </a:pPr>
            <a:r>
              <a:rPr lang="zh-CN" altLang="en-US" sz="2400" dirty="0"/>
              <a:t>将</a:t>
            </a:r>
            <a:r>
              <a:rPr lang="en-US" altLang="zh-CN" sz="2400" dirty="0"/>
              <a:t>input</a:t>
            </a:r>
            <a:r>
              <a:rPr lang="zh-CN" altLang="en-US" sz="2400" dirty="0"/>
              <a:t>元素的</a:t>
            </a:r>
            <a:r>
              <a:rPr lang="en-US" altLang="zh-CN" sz="2400" dirty="0"/>
              <a:t>list</a:t>
            </a:r>
            <a:r>
              <a:rPr lang="zh-CN" altLang="en-US" sz="2400" dirty="0"/>
              <a:t>特性值设为</a:t>
            </a:r>
            <a:r>
              <a:rPr lang="en-US" altLang="zh-CN" sz="2400" dirty="0" err="1"/>
              <a:t>datalist</a:t>
            </a:r>
            <a:r>
              <a:rPr lang="zh-CN" altLang="en-US" sz="2400" dirty="0"/>
              <a:t>元素的</a:t>
            </a:r>
            <a:r>
              <a:rPr lang="en-US" altLang="zh-CN" sz="2400" dirty="0"/>
              <a:t>id</a:t>
            </a:r>
            <a:r>
              <a:rPr lang="zh-CN" altLang="en-US" sz="2400" dirty="0"/>
              <a:t>值，实现两者之间的关联。</a:t>
            </a:r>
          </a:p>
        </p:txBody>
      </p:sp>
    </p:spTree>
    <p:extLst>
      <p:ext uri="{BB962C8B-B14F-4D97-AF65-F5344CB8AC3E}">
        <p14:creationId xmlns:p14="http://schemas.microsoft.com/office/powerpoint/2010/main" val="14165367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47C5B6-98DA-4451-A49E-1EB20A4E2E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EE7B2B-C231-4F03-829D-725D6E8101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43</a:t>
            </a:fld>
            <a:endParaRPr lang="en-US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7B34D373-DAA3-476E-8C18-F69BFCFAD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836613"/>
            <a:ext cx="8001000" cy="1216025"/>
          </a:xfrm>
        </p:spPr>
        <p:txBody>
          <a:bodyPr/>
          <a:lstStyle/>
          <a:p>
            <a:pPr marL="571500" indent="-571500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新的表单特性和函数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0878013-5702-48D8-9CEA-5AC54E305260}"/>
              </a:ext>
            </a:extLst>
          </p:cNvPr>
          <p:cNvSpPr txBox="1"/>
          <p:nvPr/>
        </p:nvSpPr>
        <p:spPr>
          <a:xfrm>
            <a:off x="983612" y="5160741"/>
            <a:ext cx="1592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显示结果：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90E080C-741C-4DB4-9D96-A5F5E1EAE4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828"/>
          <a:stretch/>
        </p:blipFill>
        <p:spPr>
          <a:xfrm>
            <a:off x="2576520" y="5160741"/>
            <a:ext cx="3257550" cy="133621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E9E1E9C-CE0E-45FA-85D8-D558DCF5C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612" y="1788563"/>
            <a:ext cx="6942857" cy="2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7242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A9866-6D37-4BD1-A4C0-8BFB12627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11" y="1854262"/>
            <a:ext cx="8241702" cy="1952194"/>
          </a:xfrm>
        </p:spPr>
        <p:txBody>
          <a:bodyPr/>
          <a:lstStyle/>
          <a:p>
            <a:pPr>
              <a:lnSpc>
                <a:spcPts val="3500"/>
              </a:lnSpc>
              <a:buFont typeface="Wingdings" panose="05000000000000000000" pitchFamily="2" charset="2"/>
              <a:buChar char="u"/>
            </a:pPr>
            <a:r>
              <a:rPr lang="zh-CN" altLang="en-US" sz="2400" b="0" dirty="0"/>
              <a:t>新增</a:t>
            </a:r>
            <a:r>
              <a:rPr lang="en-US" altLang="zh-CN" sz="2400" b="0" dirty="0"/>
              <a:t>6—</a:t>
            </a:r>
            <a:r>
              <a:rPr lang="en-US" altLang="zh-CN" sz="2400" b="0" dirty="0">
                <a:highlight>
                  <a:srgbClr val="39B54A"/>
                </a:highlight>
              </a:rPr>
              <a:t>min</a:t>
            </a:r>
            <a:r>
              <a:rPr lang="zh-CN" altLang="en-US" sz="2400" b="0" dirty="0">
                <a:highlight>
                  <a:srgbClr val="39B54A"/>
                </a:highlight>
              </a:rPr>
              <a:t>和</a:t>
            </a:r>
            <a:r>
              <a:rPr lang="en-US" altLang="zh-CN" sz="2400" b="0" dirty="0">
                <a:highlight>
                  <a:srgbClr val="39B54A"/>
                </a:highlight>
              </a:rPr>
              <a:t>max</a:t>
            </a:r>
            <a:endParaRPr lang="en-US" altLang="zh-CN" sz="2400" b="0" dirty="0"/>
          </a:p>
          <a:p>
            <a:pPr marL="0" indent="457200">
              <a:lnSpc>
                <a:spcPts val="3500"/>
              </a:lnSpc>
              <a:buNone/>
            </a:pPr>
            <a:r>
              <a:rPr lang="zh-CN" altLang="en-US" sz="2400" b="0" dirty="0"/>
              <a:t>通过设置</a:t>
            </a:r>
            <a:r>
              <a:rPr lang="en-US" altLang="zh-CN" sz="2400" b="0" dirty="0"/>
              <a:t>min</a:t>
            </a:r>
            <a:r>
              <a:rPr lang="zh-CN" altLang="en-US" sz="2400" b="0" dirty="0"/>
              <a:t>和</a:t>
            </a:r>
            <a:r>
              <a:rPr lang="en-US" altLang="zh-CN" sz="2400" b="0" dirty="0"/>
              <a:t>max</a:t>
            </a:r>
            <a:r>
              <a:rPr lang="zh-CN" altLang="en-US" sz="2400" b="0" dirty="0"/>
              <a:t>特性，可以将</a:t>
            </a:r>
            <a:r>
              <a:rPr lang="en-US" altLang="zh-CN" sz="2400" b="0" dirty="0"/>
              <a:t>range</a:t>
            </a:r>
            <a:r>
              <a:rPr lang="zh-CN" altLang="en-US" sz="2400" b="0" dirty="0"/>
              <a:t>输入框的数值范围限定在最低值和最高值之间。这两个特性可以只设置一个，也可以设置两个，甚至还可以都不设置。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47C5B6-98DA-4451-A49E-1EB20A4E2E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EE7B2B-C231-4F03-829D-725D6E8101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44</a:t>
            </a:fld>
            <a:endParaRPr lang="en-US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0878013-5702-48D8-9CEA-5AC54E305260}"/>
              </a:ext>
            </a:extLst>
          </p:cNvPr>
          <p:cNvSpPr txBox="1"/>
          <p:nvPr/>
        </p:nvSpPr>
        <p:spPr>
          <a:xfrm>
            <a:off x="391612" y="5176869"/>
            <a:ext cx="1592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显示结果：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462ED8FA-9534-4B34-942A-E2E3A9285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836613"/>
            <a:ext cx="8001000" cy="1216025"/>
          </a:xfrm>
        </p:spPr>
        <p:txBody>
          <a:bodyPr/>
          <a:lstStyle/>
          <a:p>
            <a:pPr marL="571500" indent="-571500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新的表单特性和函数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F8FCA50-1BA0-4938-BB82-4B9B66C42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984" y="3779660"/>
            <a:ext cx="7552381" cy="111428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9BE6A30-3FD9-43AF-8934-B03BC09AE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520" y="5533478"/>
            <a:ext cx="3119110" cy="70963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245277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A9866-6D37-4BD1-A4C0-8BFB12627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11" y="1854262"/>
            <a:ext cx="8241702" cy="1437311"/>
          </a:xfrm>
        </p:spPr>
        <p:txBody>
          <a:bodyPr/>
          <a:lstStyle/>
          <a:p>
            <a:pPr>
              <a:lnSpc>
                <a:spcPts val="3500"/>
              </a:lnSpc>
              <a:buFont typeface="Wingdings" panose="05000000000000000000" pitchFamily="2" charset="2"/>
              <a:buChar char="u"/>
            </a:pPr>
            <a:r>
              <a:rPr lang="zh-CN" altLang="en-US" sz="2400" b="0" dirty="0"/>
              <a:t>新增</a:t>
            </a:r>
            <a:r>
              <a:rPr lang="en-US" altLang="zh-CN" sz="2400" b="0" dirty="0"/>
              <a:t>7—</a:t>
            </a:r>
            <a:r>
              <a:rPr lang="en-US" altLang="zh-CN" sz="2400" b="0" dirty="0">
                <a:highlight>
                  <a:srgbClr val="39B54A"/>
                </a:highlight>
              </a:rPr>
              <a:t>step</a:t>
            </a:r>
            <a:endParaRPr lang="en-US" altLang="zh-CN" sz="2400" b="0" dirty="0"/>
          </a:p>
          <a:p>
            <a:pPr marL="0" indent="457200">
              <a:lnSpc>
                <a:spcPts val="3500"/>
              </a:lnSpc>
              <a:buNone/>
            </a:pPr>
            <a:r>
              <a:rPr lang="zh-CN" altLang="en-US" sz="2400" b="0" dirty="0"/>
              <a:t>设置</a:t>
            </a:r>
            <a:r>
              <a:rPr lang="en-US" altLang="zh-CN" sz="2400" b="0" dirty="0"/>
              <a:t>step</a:t>
            </a:r>
            <a:r>
              <a:rPr lang="zh-CN" altLang="en-US" sz="2400" b="0" dirty="0"/>
              <a:t>特性能够指定输入值递增或递减的粒度。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47C5B6-98DA-4451-A49E-1EB20A4E2E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EE7B2B-C231-4F03-829D-725D6E8101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45</a:t>
            </a:fld>
            <a:endParaRPr lang="en-US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0878013-5702-48D8-9CEA-5AC54E305260}"/>
              </a:ext>
            </a:extLst>
          </p:cNvPr>
          <p:cNvSpPr txBox="1"/>
          <p:nvPr/>
        </p:nvSpPr>
        <p:spPr>
          <a:xfrm>
            <a:off x="391612" y="4900423"/>
            <a:ext cx="1592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显示结果：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4C395033-8652-4684-B195-A32F7ABA3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836613"/>
            <a:ext cx="8001000" cy="1216025"/>
          </a:xfrm>
        </p:spPr>
        <p:txBody>
          <a:bodyPr/>
          <a:lstStyle/>
          <a:p>
            <a:pPr marL="571500" indent="-571500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新的表单特性和函数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B92E6DF-E14C-4449-B669-AA0CF0C15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75" y="3021645"/>
            <a:ext cx="9144000" cy="135266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74EC0BC-1EBA-425E-9839-5F8AC6C4E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003" y="5521265"/>
            <a:ext cx="4833138" cy="91768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731887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A9866-6D37-4BD1-A4C0-8BFB12627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11" y="1854262"/>
            <a:ext cx="8241702" cy="2441291"/>
          </a:xfrm>
        </p:spPr>
        <p:txBody>
          <a:bodyPr/>
          <a:lstStyle/>
          <a:p>
            <a:pPr>
              <a:lnSpc>
                <a:spcPts val="3500"/>
              </a:lnSpc>
              <a:buFont typeface="Wingdings" panose="05000000000000000000" pitchFamily="2" charset="2"/>
              <a:buChar char="u"/>
            </a:pPr>
            <a:r>
              <a:rPr lang="zh-CN" altLang="en-US" sz="2400" b="0" dirty="0"/>
              <a:t>新增</a:t>
            </a:r>
            <a:r>
              <a:rPr lang="en-US" altLang="zh-CN" sz="2400" b="0" dirty="0"/>
              <a:t>8—</a:t>
            </a:r>
            <a:r>
              <a:rPr lang="en-US" altLang="zh-CN" sz="2400" b="0" dirty="0" err="1">
                <a:highlight>
                  <a:srgbClr val="39B54A"/>
                </a:highlight>
              </a:rPr>
              <a:t>valueAsNubber</a:t>
            </a:r>
            <a:r>
              <a:rPr lang="zh-CN" altLang="en-US" sz="2400" b="0" dirty="0">
                <a:highlight>
                  <a:srgbClr val="39B54A"/>
                </a:highlight>
              </a:rPr>
              <a:t>函数</a:t>
            </a:r>
            <a:endParaRPr lang="en-US" altLang="zh-CN" sz="2400" b="0" dirty="0"/>
          </a:p>
          <a:p>
            <a:pPr marL="0" indent="457200">
              <a:lnSpc>
                <a:spcPts val="3500"/>
              </a:lnSpc>
              <a:buNone/>
            </a:pPr>
            <a:r>
              <a:rPr lang="zh-CN" altLang="en-US" sz="2400" b="0" dirty="0"/>
              <a:t>完成控件值类型在文本与数值间的相互转换。它既是</a:t>
            </a:r>
            <a:r>
              <a:rPr lang="en-US" altLang="zh-CN" sz="2400" b="0" dirty="0"/>
              <a:t>getter</a:t>
            </a:r>
            <a:r>
              <a:rPr lang="zh-CN" altLang="en-US" sz="2400" b="0" dirty="0"/>
              <a:t>函数也是</a:t>
            </a:r>
            <a:r>
              <a:rPr lang="en-US" altLang="zh-CN" sz="2400" b="0" dirty="0"/>
              <a:t>setter</a:t>
            </a:r>
            <a:r>
              <a:rPr lang="zh-CN" altLang="en-US" sz="2400" b="0" dirty="0"/>
              <a:t>函数。</a:t>
            </a:r>
            <a:endParaRPr lang="en-US" altLang="zh-CN" sz="2400" b="0" dirty="0"/>
          </a:p>
          <a:p>
            <a:pPr marL="0" indent="457200">
              <a:lnSpc>
                <a:spcPts val="3500"/>
              </a:lnSpc>
              <a:buNone/>
            </a:pPr>
            <a:r>
              <a:rPr lang="zh-CN" altLang="en-US" sz="2400" b="0" dirty="0"/>
              <a:t>作为</a:t>
            </a:r>
            <a:r>
              <a:rPr lang="en-US" altLang="zh-CN" sz="2400" b="0" dirty="0"/>
              <a:t>getter</a:t>
            </a:r>
            <a:r>
              <a:rPr lang="zh-CN" altLang="en-US" sz="2400" b="0" dirty="0"/>
              <a:t>函数调用时，将文本转换为</a:t>
            </a:r>
            <a:r>
              <a:rPr lang="en-US" altLang="zh-CN" sz="2400" b="0" dirty="0"/>
              <a:t>number</a:t>
            </a:r>
            <a:r>
              <a:rPr lang="zh-CN" altLang="en-US" sz="2400" b="0" dirty="0"/>
              <a:t>类型，如果失败会返回</a:t>
            </a:r>
            <a:r>
              <a:rPr lang="en-US" altLang="zh-CN" sz="2400" b="0" dirty="0" err="1"/>
              <a:t>NaN</a:t>
            </a:r>
            <a:r>
              <a:rPr lang="zh-CN" altLang="en-US" sz="2400" b="0" dirty="0"/>
              <a:t>值。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47C5B6-98DA-4451-A49E-1EB20A4E2E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EE7B2B-C231-4F03-829D-725D6E8101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46</a:t>
            </a:fld>
            <a:endParaRPr lang="en-US" altLang="en-US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3D9F9DAB-9B48-4D0A-AAB9-987B6F585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836613"/>
            <a:ext cx="8001000" cy="1216025"/>
          </a:xfrm>
        </p:spPr>
        <p:txBody>
          <a:bodyPr/>
          <a:lstStyle/>
          <a:p>
            <a:pPr marL="571500" indent="-571500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新的表单特性和函数</a:t>
            </a:r>
          </a:p>
        </p:txBody>
      </p:sp>
    </p:spTree>
    <p:extLst>
      <p:ext uri="{BB962C8B-B14F-4D97-AF65-F5344CB8AC3E}">
        <p14:creationId xmlns:p14="http://schemas.microsoft.com/office/powerpoint/2010/main" val="40970677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E43FCF-C91F-4A27-8091-C027FBD753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C2DD5F-EBAA-4059-8660-D8221F6AC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47</a:t>
            </a:fld>
            <a:endParaRPr lang="en-US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DA4AD3E-4A42-4D74-8C2C-1751546C5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915" y="5303173"/>
            <a:ext cx="6245911" cy="597286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8F28BB00-9079-4B8F-98F8-CF87EED38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836613"/>
            <a:ext cx="8001000" cy="1216025"/>
          </a:xfrm>
        </p:spPr>
        <p:txBody>
          <a:bodyPr/>
          <a:lstStyle/>
          <a:p>
            <a:pPr marL="571500" indent="-571500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新的表单特性和函数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1153129-05CD-4A22-A1BD-80E6587E8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36" y="2796237"/>
            <a:ext cx="7523809" cy="143809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2EDC9A3-EEB4-4496-8ED1-987ED602F73B}"/>
              </a:ext>
            </a:extLst>
          </p:cNvPr>
          <p:cNvSpPr txBox="1"/>
          <p:nvPr/>
        </p:nvSpPr>
        <p:spPr>
          <a:xfrm>
            <a:off x="818707" y="1933829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如下示例，一个简单的计算器。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0CAC5B2-A00D-4AE0-9BE0-47A30ED52BC4}"/>
              </a:ext>
            </a:extLst>
          </p:cNvPr>
          <p:cNvSpPr txBox="1"/>
          <p:nvPr/>
        </p:nvSpPr>
        <p:spPr>
          <a:xfrm>
            <a:off x="383140" y="472508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显示结果：</a:t>
            </a:r>
          </a:p>
        </p:txBody>
      </p:sp>
    </p:spTree>
    <p:extLst>
      <p:ext uri="{BB962C8B-B14F-4D97-AF65-F5344CB8AC3E}">
        <p14:creationId xmlns:p14="http://schemas.microsoft.com/office/powerpoint/2010/main" val="8392717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A9866-6D37-4BD1-A4C0-8BFB12627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11" y="1854262"/>
            <a:ext cx="8241702" cy="1437311"/>
          </a:xfrm>
        </p:spPr>
        <p:txBody>
          <a:bodyPr/>
          <a:lstStyle/>
          <a:p>
            <a:pPr>
              <a:lnSpc>
                <a:spcPts val="3500"/>
              </a:lnSpc>
              <a:buFont typeface="Wingdings" panose="05000000000000000000" pitchFamily="2" charset="2"/>
              <a:buChar char="u"/>
            </a:pPr>
            <a:r>
              <a:rPr lang="zh-CN" altLang="en-US" sz="2400" b="0" dirty="0"/>
              <a:t>新增</a:t>
            </a:r>
            <a:r>
              <a:rPr lang="en-US" altLang="zh-CN" sz="2400" b="0" dirty="0"/>
              <a:t>9—</a:t>
            </a:r>
            <a:r>
              <a:rPr lang="en-US" altLang="zh-CN" sz="2400" b="0" dirty="0">
                <a:highlight>
                  <a:srgbClr val="39B54A"/>
                </a:highlight>
              </a:rPr>
              <a:t>required</a:t>
            </a:r>
            <a:endParaRPr lang="en-US" altLang="zh-CN" sz="2400" b="0" dirty="0"/>
          </a:p>
          <a:p>
            <a:pPr marL="0" indent="457200">
              <a:lnSpc>
                <a:spcPts val="3500"/>
              </a:lnSpc>
              <a:buNone/>
            </a:pPr>
            <a:r>
              <a:rPr lang="zh-CN" altLang="en-US" sz="2400" b="0" dirty="0"/>
              <a:t>一旦为某输入控件设置</a:t>
            </a:r>
            <a:r>
              <a:rPr lang="en-US" altLang="zh-CN" sz="2400" b="0" dirty="0"/>
              <a:t>required</a:t>
            </a:r>
            <a:r>
              <a:rPr lang="zh-CN" altLang="en-US" sz="2400" b="0" dirty="0"/>
              <a:t>特性，表示此项必填，否则无法提交表单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47C5B6-98DA-4451-A49E-1EB20A4E2E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EE7B2B-C231-4F03-829D-725D6E8101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48</a:t>
            </a:fld>
            <a:endParaRPr lang="en-US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0878013-5702-48D8-9CEA-5AC54E305260}"/>
              </a:ext>
            </a:extLst>
          </p:cNvPr>
          <p:cNvSpPr txBox="1"/>
          <p:nvPr/>
        </p:nvSpPr>
        <p:spPr>
          <a:xfrm>
            <a:off x="391612" y="4900423"/>
            <a:ext cx="1592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显示结果：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3A834A48-A980-4704-BAE7-E3C70D6C5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836613"/>
            <a:ext cx="8001000" cy="1216025"/>
          </a:xfrm>
        </p:spPr>
        <p:txBody>
          <a:bodyPr/>
          <a:lstStyle/>
          <a:p>
            <a:pPr marL="571500" indent="-571500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新的表单特性和函数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6808D2F-7662-4B8E-A8E1-F6CA480D6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363" y="5288594"/>
            <a:ext cx="3359136" cy="97264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E0EDED6-DBA7-47D8-A601-CD0DB4692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814" y="3401369"/>
            <a:ext cx="7238095" cy="1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626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9DDDC1-F022-45FD-84DA-A0948E9747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546877-8C34-4727-8948-5E2D6A8B4B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49</a:t>
            </a:fld>
            <a:endParaRPr lang="en-US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C1C49327-C335-4304-8E96-5B1877AB2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836613"/>
            <a:ext cx="8001000" cy="1216025"/>
          </a:xfrm>
        </p:spPr>
        <p:txBody>
          <a:bodyPr/>
          <a:lstStyle/>
          <a:p>
            <a:pPr marL="571500" indent="-571500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表单验证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B56ED915-E355-4F49-B544-44F8C46F7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049" y="2192197"/>
            <a:ext cx="8068664" cy="2209682"/>
          </a:xfrm>
        </p:spPr>
        <p:txBody>
          <a:bodyPr/>
          <a:lstStyle/>
          <a:p>
            <a:pPr marL="0" indent="457200">
              <a:lnSpc>
                <a:spcPts val="3500"/>
              </a:lnSpc>
              <a:buNone/>
            </a:pPr>
            <a:r>
              <a:rPr lang="zh-CN" altLang="en-US" sz="2400" b="0" dirty="0"/>
              <a:t>表单验证是一套系统，它为终端用户检测无效的数据并标记这些错误，是一种用户体验的优化，让</a:t>
            </a:r>
            <a:r>
              <a:rPr lang="en-US" altLang="zh-CN" sz="2400" b="0" dirty="0"/>
              <a:t>Web</a:t>
            </a:r>
            <a:r>
              <a:rPr lang="zh-CN" altLang="en-US" sz="2400" b="0" dirty="0"/>
              <a:t>应用更快的抛出错误，但它仍不能取代服务器端的验证，重要数据还要要依赖于服务器端的验证，因为前端验证是可以绕过的。</a:t>
            </a:r>
          </a:p>
        </p:txBody>
      </p:sp>
    </p:spTree>
    <p:extLst>
      <p:ext uri="{BB962C8B-B14F-4D97-AF65-F5344CB8AC3E}">
        <p14:creationId xmlns:p14="http://schemas.microsoft.com/office/powerpoint/2010/main" val="1491487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821C40-FBDD-4958-B2A9-E823F681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表单是如何工作的？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7CB194-D43F-4AD7-B511-9B29F1E266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B41B44-C9DF-4C9A-9F4A-6C79242A36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EEAF846-11D1-4C8D-AD95-CE11BC8E8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91" y="1956753"/>
            <a:ext cx="1719621" cy="17196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8373372-931E-42C8-94E6-7E21ECF362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949" y="2553526"/>
            <a:ext cx="553504" cy="19951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814AA13-E1EC-4B24-A751-AEB52783CC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267" y="2041782"/>
            <a:ext cx="1684705" cy="168807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8" name="右箭头 38">
            <a:extLst>
              <a:ext uri="{FF2B5EF4-FFF2-40B4-BE49-F238E27FC236}">
                <a16:creationId xmlns:a16="http://schemas.microsoft.com/office/drawing/2014/main" id="{C1AB5293-89BB-4BFC-AA71-7FD891DA8BFB}"/>
              </a:ext>
            </a:extLst>
          </p:cNvPr>
          <p:cNvSpPr/>
          <p:nvPr/>
        </p:nvSpPr>
        <p:spPr>
          <a:xfrm rot="5400000">
            <a:off x="4440745" y="3903987"/>
            <a:ext cx="485746" cy="30961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EE00626A-A79A-45FA-9F12-197B32550E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925" y="4387733"/>
            <a:ext cx="1089385" cy="1679469"/>
          </a:xfrm>
          <a:prstGeom prst="rect">
            <a:avLst/>
          </a:prstGeom>
        </p:spPr>
      </p:pic>
      <p:sp>
        <p:nvSpPr>
          <p:cNvPr id="20" name="右箭头 43">
            <a:extLst>
              <a:ext uri="{FF2B5EF4-FFF2-40B4-BE49-F238E27FC236}">
                <a16:creationId xmlns:a16="http://schemas.microsoft.com/office/drawing/2014/main" id="{ABEC5A52-2BCB-4135-ACE1-EE8CB6FAD020}"/>
              </a:ext>
            </a:extLst>
          </p:cNvPr>
          <p:cNvSpPr/>
          <p:nvPr/>
        </p:nvSpPr>
        <p:spPr>
          <a:xfrm>
            <a:off x="2761723" y="2661757"/>
            <a:ext cx="712100" cy="30961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" name="右箭头 44">
            <a:extLst>
              <a:ext uri="{FF2B5EF4-FFF2-40B4-BE49-F238E27FC236}">
                <a16:creationId xmlns:a16="http://schemas.microsoft.com/office/drawing/2014/main" id="{E0B9E421-321D-4526-85E6-76818BD80684}"/>
              </a:ext>
            </a:extLst>
          </p:cNvPr>
          <p:cNvSpPr/>
          <p:nvPr/>
        </p:nvSpPr>
        <p:spPr>
          <a:xfrm rot="10800000">
            <a:off x="3029288" y="4994778"/>
            <a:ext cx="712100" cy="30961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79EE1CF8-2C4C-4BF4-A7CF-BC14A02E2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90" y="4301667"/>
            <a:ext cx="1719621" cy="17196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37AAD145-7E46-429D-876B-D14A49F62F82}"/>
              </a:ext>
            </a:extLst>
          </p:cNvPr>
          <p:cNvSpPr txBox="1"/>
          <p:nvPr/>
        </p:nvSpPr>
        <p:spPr>
          <a:xfrm>
            <a:off x="1394850" y="4884478"/>
            <a:ext cx="861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注册成功</a:t>
            </a:r>
          </a:p>
        </p:txBody>
      </p:sp>
      <p:sp>
        <p:nvSpPr>
          <p:cNvPr id="26" name="对话气泡: 圆角矩形 25">
            <a:extLst>
              <a:ext uri="{FF2B5EF4-FFF2-40B4-BE49-F238E27FC236}">
                <a16:creationId xmlns:a16="http://schemas.microsoft.com/office/drawing/2014/main" id="{8CF393F1-BD1D-4E97-823D-D22321168F81}"/>
              </a:ext>
            </a:extLst>
          </p:cNvPr>
          <p:cNvSpPr/>
          <p:nvPr/>
        </p:nvSpPr>
        <p:spPr bwMode="auto">
          <a:xfrm>
            <a:off x="6059667" y="3348827"/>
            <a:ext cx="2516008" cy="2077812"/>
          </a:xfrm>
          <a:prstGeom prst="wedgeRoundRectCallout">
            <a:avLst>
              <a:gd name="adj1" fmla="val -70513"/>
              <a:gd name="adj2" fmla="val 37872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服务器利用某种编辑语言（如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C#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PHP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Java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等）对这些信息进行处理，并将这些信息存储在一个数据库中。</a:t>
            </a:r>
          </a:p>
        </p:txBody>
      </p:sp>
    </p:spTree>
    <p:extLst>
      <p:ext uri="{BB962C8B-B14F-4D97-AF65-F5344CB8AC3E}">
        <p14:creationId xmlns:p14="http://schemas.microsoft.com/office/powerpoint/2010/main" val="31543276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39495271-07DB-4AD7-86B7-F3CC80CA0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450358"/>
              </p:ext>
            </p:extLst>
          </p:nvPr>
        </p:nvGraphicFramePr>
        <p:xfrm>
          <a:off x="-1" y="642224"/>
          <a:ext cx="9144001" cy="6151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0469">
                  <a:extLst>
                    <a:ext uri="{9D8B030D-6E8A-4147-A177-3AD203B41FA5}">
                      <a16:colId xmlns:a16="http://schemas.microsoft.com/office/drawing/2014/main" val="1190069403"/>
                    </a:ext>
                  </a:extLst>
                </a:gridCol>
                <a:gridCol w="2329431">
                  <a:extLst>
                    <a:ext uri="{9D8B030D-6E8A-4147-A177-3AD203B41FA5}">
                      <a16:colId xmlns:a16="http://schemas.microsoft.com/office/drawing/2014/main" val="2739151683"/>
                    </a:ext>
                  </a:extLst>
                </a:gridCol>
                <a:gridCol w="4904101">
                  <a:extLst>
                    <a:ext uri="{9D8B030D-6E8A-4147-A177-3AD203B41FA5}">
                      <a16:colId xmlns:a16="http://schemas.microsoft.com/office/drawing/2014/main" val="2155691148"/>
                    </a:ext>
                  </a:extLst>
                </a:gridCol>
              </a:tblGrid>
              <a:tr h="38037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名称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用途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用法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254588"/>
                  </a:ext>
                </a:extLst>
              </a:tr>
              <a:tr h="7437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valueMissing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确保控件中的值已填写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将</a:t>
                      </a:r>
                      <a:r>
                        <a:rPr lang="en-US" altLang="zh-CN" sz="1400" dirty="0"/>
                        <a:t>required</a:t>
                      </a:r>
                      <a:r>
                        <a:rPr lang="zh-CN" altLang="en-US" sz="1400" dirty="0"/>
                        <a:t>属性设为</a:t>
                      </a:r>
                      <a:r>
                        <a:rPr lang="en-US" altLang="zh-CN" sz="1400" dirty="0"/>
                        <a:t>true</a:t>
                      </a:r>
                      <a:r>
                        <a:rPr lang="zh-CN" altLang="en-US" sz="1400" dirty="0"/>
                        <a:t>。</a:t>
                      </a:r>
                      <a:endParaRPr lang="en-US" altLang="zh-CN" sz="1400" dirty="0"/>
                    </a:p>
                    <a:p>
                      <a:r>
                        <a:rPr lang="en-US" altLang="zh-CN" sz="1400" dirty="0"/>
                        <a:t>&lt;input type="text“ required/&gt;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066378"/>
                  </a:ext>
                </a:extLst>
              </a:tr>
              <a:tr h="65654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typeMismatch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确保控件值与预期类型相匹配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&lt;input type="email"/&gt;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3877385"/>
                  </a:ext>
                </a:extLst>
              </a:tr>
              <a:tr h="937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patternMismatch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根据</a:t>
                      </a:r>
                      <a:r>
                        <a:rPr lang="en-US" altLang="zh-CN" dirty="0"/>
                        <a:t>pattern</a:t>
                      </a:r>
                      <a:r>
                        <a:rPr lang="zh-CN" altLang="en-US" dirty="0"/>
                        <a:t>的正则表达式判断输入是否为合法格式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指定表单控件的</a:t>
                      </a:r>
                      <a:r>
                        <a:rPr lang="en-US" altLang="zh-CN" sz="1400" dirty="0"/>
                        <a:t>type</a:t>
                      </a:r>
                      <a:r>
                        <a:rPr lang="zh-CN" altLang="en-US" sz="1400" dirty="0"/>
                        <a:t>特性值。</a:t>
                      </a:r>
                      <a:endParaRPr lang="en-US" altLang="zh-CN" sz="1400" dirty="0"/>
                    </a:p>
                    <a:p>
                      <a:r>
                        <a:rPr lang="en-US" altLang="zh-CN" sz="1400" dirty="0"/>
                        <a:t>&lt;input type="text" pattern="[0-9]{12}"/&gt;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9955134"/>
                  </a:ext>
                </a:extLst>
              </a:tr>
              <a:tr h="73055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toolong</a:t>
                      </a:r>
                      <a:endParaRPr lang="en-US" altLang="zh-C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避免输入过多字符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设置</a:t>
                      </a:r>
                      <a:r>
                        <a:rPr lang="en-US" altLang="zh-CN" sz="1400" dirty="0" err="1"/>
                        <a:t>maxLength</a:t>
                      </a:r>
                      <a:r>
                        <a:rPr lang="zh-CN" altLang="en-US" sz="1400" dirty="0"/>
                        <a:t>。</a:t>
                      </a:r>
                      <a:endParaRPr lang="en-US" altLang="zh-CN" sz="1400" dirty="0"/>
                    </a:p>
                    <a:p>
                      <a:r>
                        <a:rPr lang="en-US" altLang="zh-CN" sz="1400" dirty="0"/>
                        <a:t>&lt;</a:t>
                      </a:r>
                      <a:r>
                        <a:rPr lang="en-US" altLang="zh-CN" sz="1400" dirty="0" err="1"/>
                        <a:t>textarea</a:t>
                      </a:r>
                      <a:r>
                        <a:rPr lang="en-US" altLang="zh-CN" sz="1400" dirty="0"/>
                        <a:t> id="notes“ name="notes“ </a:t>
                      </a:r>
                      <a:r>
                        <a:rPr lang="en-US" altLang="zh-CN" sz="1400" dirty="0" err="1"/>
                        <a:t>maxLength</a:t>
                      </a:r>
                      <a:r>
                        <a:rPr lang="en-US" altLang="zh-CN" sz="1400" dirty="0"/>
                        <a:t>="100"&gt;&lt;/</a:t>
                      </a:r>
                      <a:r>
                        <a:rPr lang="en-US" altLang="zh-CN" sz="1400" dirty="0" err="1"/>
                        <a:t>textarea</a:t>
                      </a:r>
                      <a:r>
                        <a:rPr lang="en-US" altLang="zh-CN" sz="1400" dirty="0"/>
                        <a:t>&gt;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15789"/>
                  </a:ext>
                </a:extLst>
              </a:tr>
              <a:tr h="65654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rangeUnderflow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限制数值控件的最小值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设置</a:t>
                      </a:r>
                      <a:r>
                        <a:rPr lang="en-US" altLang="zh-CN" sz="1400" dirty="0"/>
                        <a:t>min</a:t>
                      </a:r>
                      <a:r>
                        <a:rPr lang="zh-CN" altLang="en-US" sz="1400" dirty="0"/>
                        <a:t>。</a:t>
                      </a:r>
                      <a:endParaRPr lang="en-US" altLang="zh-CN" sz="1400" dirty="0"/>
                    </a:p>
                    <a:p>
                      <a:r>
                        <a:rPr lang="en-US" altLang="zh-CN" sz="1400" dirty="0"/>
                        <a:t>&lt;input type="number" min="0" value="20"/&gt;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2250461"/>
                  </a:ext>
                </a:extLst>
              </a:tr>
              <a:tr h="65654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rangeOverflow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限制数值控件的最大值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设置</a:t>
                      </a:r>
                      <a:r>
                        <a:rPr lang="en-US" altLang="zh-CN" sz="1400" dirty="0"/>
                        <a:t>max</a:t>
                      </a:r>
                      <a:r>
                        <a:rPr lang="zh-CN" altLang="en-US" sz="1400" dirty="0"/>
                        <a:t>。</a:t>
                      </a:r>
                      <a:endParaRPr lang="en-US" altLang="zh-CN" sz="1400" dirty="0"/>
                    </a:p>
                    <a:p>
                      <a:r>
                        <a:rPr lang="en-US" altLang="zh-CN" sz="1400" dirty="0"/>
                        <a:t>&lt;input type="number" max="100" value="20"/&gt;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8126604"/>
                  </a:ext>
                </a:extLst>
              </a:tr>
              <a:tr h="73055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stepMismatch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确保输入值符合</a:t>
                      </a:r>
                      <a:r>
                        <a:rPr lang="en-US" altLang="zh-CN" dirty="0" err="1"/>
                        <a:t>min,max,step</a:t>
                      </a:r>
                      <a:r>
                        <a:rPr lang="zh-CN" altLang="en-US" dirty="0"/>
                        <a:t>的设置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设置</a:t>
                      </a:r>
                      <a:r>
                        <a:rPr lang="en-US" altLang="zh-CN" sz="1400" dirty="0"/>
                        <a:t>max min step</a:t>
                      </a:r>
                      <a:r>
                        <a:rPr lang="zh-CN" altLang="en-US" sz="1400" dirty="0"/>
                        <a:t>。</a:t>
                      </a:r>
                      <a:endParaRPr lang="en-US" altLang="zh-CN" sz="1400" dirty="0"/>
                    </a:p>
                    <a:p>
                      <a:r>
                        <a:rPr lang="en-US" altLang="zh-CN" sz="1400" dirty="0"/>
                        <a:t>&lt;input type="number" min="0" max="100" step="10" value="20"/&gt;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9823640"/>
                  </a:ext>
                </a:extLst>
              </a:tr>
              <a:tr h="65654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customError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处理应用代码明确设置能计算产生错误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例如验证两次输入的密码是否一致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347790"/>
                  </a:ext>
                </a:extLst>
              </a:tr>
            </a:tbl>
          </a:graphicData>
        </a:graphic>
      </p:graphicFrame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915C6A08-938C-4A5A-88C3-C78DA734253B}"/>
              </a:ext>
            </a:extLst>
          </p:cNvPr>
          <p:cNvSpPr/>
          <p:nvPr/>
        </p:nvSpPr>
        <p:spPr bwMode="auto">
          <a:xfrm>
            <a:off x="6895750" y="1608589"/>
            <a:ext cx="2164360" cy="1140902"/>
          </a:xfrm>
          <a:prstGeom prst="wedgeRoundRectCallout">
            <a:avLst>
              <a:gd name="adj1" fmla="val -62505"/>
              <a:gd name="adj2" fmla="val 49264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表示只能输入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0~9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数字，并且限定只能输入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12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位数。</a:t>
            </a:r>
          </a:p>
        </p:txBody>
      </p:sp>
    </p:spTree>
    <p:extLst>
      <p:ext uri="{BB962C8B-B14F-4D97-AF65-F5344CB8AC3E}">
        <p14:creationId xmlns:p14="http://schemas.microsoft.com/office/powerpoint/2010/main" val="226076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9DDDC1-F022-45FD-84DA-A0948E9747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546877-8C34-4727-8948-5E2D6A8B4B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51</a:t>
            </a:fld>
            <a:endParaRPr lang="en-US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C1C49327-C335-4304-8E96-5B1877AB2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836613"/>
            <a:ext cx="8001000" cy="708405"/>
          </a:xfrm>
        </p:spPr>
        <p:txBody>
          <a:bodyPr/>
          <a:lstStyle/>
          <a:p>
            <a:pPr marL="571500" indent="-571500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表单验证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53753E3-B539-4545-A289-ED13977D56D8}"/>
              </a:ext>
            </a:extLst>
          </p:cNvPr>
          <p:cNvSpPr txBox="1"/>
          <p:nvPr/>
        </p:nvSpPr>
        <p:spPr>
          <a:xfrm>
            <a:off x="6427123" y="1083353"/>
            <a:ext cx="2089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密码验证示例：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1272415-5C22-42B3-BEC8-0ACDD849E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47" y="1548193"/>
            <a:ext cx="7846828" cy="505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9311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9DDDC1-F022-45FD-84DA-A0948E9747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546877-8C34-4727-8948-5E2D6A8B4B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52</a:t>
            </a:fld>
            <a:endParaRPr lang="en-US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C1C49327-C335-4304-8E96-5B1877AB2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836613"/>
            <a:ext cx="8001000" cy="1216025"/>
          </a:xfrm>
        </p:spPr>
        <p:txBody>
          <a:bodyPr/>
          <a:lstStyle/>
          <a:p>
            <a:pPr marL="571500" indent="-571500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表单验证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53753E3-B539-4545-A289-ED13977D56D8}"/>
              </a:ext>
            </a:extLst>
          </p:cNvPr>
          <p:cNvSpPr txBox="1"/>
          <p:nvPr/>
        </p:nvSpPr>
        <p:spPr>
          <a:xfrm>
            <a:off x="574675" y="1649642"/>
            <a:ext cx="7680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显示结果：当密码输入不正确</a:t>
            </a:r>
            <a:r>
              <a:rPr lang="zh-CN" altLang="en-US" sz="2400"/>
              <a:t>时会自动提示“两</a:t>
            </a:r>
            <a:r>
              <a:rPr lang="zh-CN" altLang="en-US" sz="2400" dirty="0"/>
              <a:t>次输入的密码</a:t>
            </a:r>
            <a:r>
              <a:rPr lang="zh-CN" altLang="en-US" sz="2400"/>
              <a:t>不匹配”。</a:t>
            </a:r>
            <a:endParaRPr lang="zh-CN" altLang="en-US" sz="2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508858B-770B-4251-9D58-8C7432894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77" y="3146815"/>
            <a:ext cx="4028571" cy="151428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43EB685-D94A-40A8-B9AC-732A51E67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246" y="4826626"/>
            <a:ext cx="3971429" cy="175238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9FADAA9-9B7E-4371-8F0A-3DFAA97A5D1E}"/>
              </a:ext>
            </a:extLst>
          </p:cNvPr>
          <p:cNvSpPr txBox="1"/>
          <p:nvPr/>
        </p:nvSpPr>
        <p:spPr>
          <a:xfrm>
            <a:off x="435252" y="2626481"/>
            <a:ext cx="3515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当两次密码输入一致时：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3862C0B-9EBB-49FF-B590-1A5359F32DE5}"/>
              </a:ext>
            </a:extLst>
          </p:cNvPr>
          <p:cNvSpPr txBox="1"/>
          <p:nvPr/>
        </p:nvSpPr>
        <p:spPr>
          <a:xfrm>
            <a:off x="4465674" y="4317152"/>
            <a:ext cx="4028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当两次密码输入不一致时：</a:t>
            </a:r>
          </a:p>
        </p:txBody>
      </p:sp>
    </p:spTree>
    <p:extLst>
      <p:ext uri="{BB962C8B-B14F-4D97-AF65-F5344CB8AC3E}">
        <p14:creationId xmlns:p14="http://schemas.microsoft.com/office/powerpoint/2010/main" val="2548616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9DDDC1-F022-45FD-84DA-A0948E9747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546877-8C34-4727-8948-5E2D6A8B4B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53</a:t>
            </a:fld>
            <a:endParaRPr lang="en-US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C1C49327-C335-4304-8E96-5B1877AB2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836613"/>
            <a:ext cx="8001000" cy="1216025"/>
          </a:xfrm>
        </p:spPr>
        <p:txBody>
          <a:bodyPr/>
          <a:lstStyle/>
          <a:p>
            <a:pPr marL="571500" indent="-571500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验证反馈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B56ED915-E355-4F49-B544-44F8C46F7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049" y="1905118"/>
            <a:ext cx="8068664" cy="1903225"/>
          </a:xfrm>
        </p:spPr>
        <p:txBody>
          <a:bodyPr/>
          <a:lstStyle/>
          <a:p>
            <a:pPr marL="0" indent="457200">
              <a:lnSpc>
                <a:spcPts val="3500"/>
              </a:lnSpc>
              <a:buNone/>
            </a:pPr>
            <a:r>
              <a:rPr lang="zh-CN" altLang="en-US" sz="2400" b="0" dirty="0"/>
              <a:t>规范中没有规定用户界面如何展示错误信息，而且目前各浏览器的展现方式也不尽相同。如火狐、</a:t>
            </a:r>
            <a:r>
              <a:rPr lang="en-US" altLang="zh-CN" sz="2400" b="0" dirty="0"/>
              <a:t>Microsoft Edge</a:t>
            </a:r>
            <a:r>
              <a:rPr lang="zh-CN" altLang="en-US" sz="2400" b="0" dirty="0"/>
              <a:t>浏览器会</a:t>
            </a:r>
            <a:r>
              <a:rPr lang="zh-CN" altLang="en-US" sz="2400" dirty="0">
                <a:solidFill>
                  <a:srgbClr val="FF0000"/>
                </a:solidFill>
              </a:rPr>
              <a:t>默认</a:t>
            </a:r>
            <a:r>
              <a:rPr lang="zh-CN" altLang="en-US" sz="2400" b="0" dirty="0"/>
              <a:t>将输入框变红用来提醒用户输入错误。</a:t>
            </a:r>
            <a:r>
              <a:rPr lang="en-US" altLang="zh-CN" sz="2400" b="0" dirty="0"/>
              <a:t>Google Chrome</a:t>
            </a:r>
            <a:r>
              <a:rPr lang="zh-CN" altLang="en-US" sz="2400" b="0" dirty="0"/>
              <a:t>则会直接在输入框下提示正确的输入方式。</a:t>
            </a:r>
            <a:endParaRPr lang="en-US" altLang="zh-CN" sz="2400" b="0" dirty="0"/>
          </a:p>
          <a:p>
            <a:pPr marL="0" indent="457200">
              <a:lnSpc>
                <a:spcPts val="3500"/>
              </a:lnSpc>
              <a:buNone/>
            </a:pPr>
            <a:endParaRPr lang="zh-CN" altLang="en-US" sz="2400" b="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2567009-77A7-41D5-98C6-97A93E3E4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29" y="5201059"/>
            <a:ext cx="3400425" cy="8382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E4E7396-EB03-4A75-B431-4503CE00B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705" y="4777013"/>
            <a:ext cx="2524125" cy="7620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20E7B7F-9833-4D6E-973A-D9BE83ABA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9107" y="4070156"/>
            <a:ext cx="2524125" cy="66675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49EF6E47-F8A1-4841-AD34-F7E491C58940}"/>
              </a:ext>
            </a:extLst>
          </p:cNvPr>
          <p:cNvSpPr txBox="1">
            <a:spLocks/>
          </p:cNvSpPr>
          <p:nvPr/>
        </p:nvSpPr>
        <p:spPr>
          <a:xfrm>
            <a:off x="161925" y="3992938"/>
            <a:ext cx="4410075" cy="557798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charset="0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457200">
              <a:lnSpc>
                <a:spcPts val="3500"/>
              </a:lnSpc>
              <a:buFont typeface="Wingdings" panose="05000000000000000000" pitchFamily="2" charset="2"/>
              <a:buNone/>
            </a:pPr>
            <a:r>
              <a:rPr lang="zh-CN" altLang="en-US" sz="2400" b="0" kern="0" dirty="0"/>
              <a:t>示例</a:t>
            </a:r>
            <a:r>
              <a:rPr lang="en-US" altLang="zh-CN" sz="2400" b="0" kern="0" dirty="0"/>
              <a:t>:</a:t>
            </a:r>
            <a:r>
              <a:rPr lang="zh-CN" altLang="en-US" sz="2400" b="0" kern="0" dirty="0"/>
              <a:t>以</a:t>
            </a:r>
            <a:r>
              <a:rPr lang="en-US" altLang="zh-CN" sz="2400" b="0" kern="0" dirty="0"/>
              <a:t>type=“email”</a:t>
            </a:r>
            <a:r>
              <a:rPr lang="zh-CN" altLang="en-US" sz="2400" b="0" kern="0" dirty="0"/>
              <a:t>为例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65BA8FB7-2B90-49E2-AB55-0AEA97CC61B3}"/>
              </a:ext>
            </a:extLst>
          </p:cNvPr>
          <p:cNvSpPr txBox="1">
            <a:spLocks/>
          </p:cNvSpPr>
          <p:nvPr/>
        </p:nvSpPr>
        <p:spPr>
          <a:xfrm>
            <a:off x="-110978" y="6012864"/>
            <a:ext cx="4410075" cy="557798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charset="0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457200">
              <a:lnSpc>
                <a:spcPts val="3500"/>
              </a:lnSpc>
              <a:buFont typeface="Wingdings" panose="05000000000000000000" pitchFamily="2" charset="2"/>
              <a:buNone/>
            </a:pPr>
            <a:r>
              <a:rPr lang="en-US" altLang="zh-CN" sz="2400" b="0" kern="0" dirty="0">
                <a:solidFill>
                  <a:srgbClr val="FF0000"/>
                </a:solidFill>
              </a:rPr>
              <a:t>Google Chrome</a:t>
            </a:r>
            <a:endParaRPr lang="zh-CN" altLang="en-US" sz="2400" b="0" kern="0" dirty="0">
              <a:solidFill>
                <a:srgbClr val="FF0000"/>
              </a:solidFill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3DF043CA-340E-4E08-8822-E6DD968DC44D}"/>
              </a:ext>
            </a:extLst>
          </p:cNvPr>
          <p:cNvSpPr txBox="1">
            <a:spLocks/>
          </p:cNvSpPr>
          <p:nvPr/>
        </p:nvSpPr>
        <p:spPr>
          <a:xfrm>
            <a:off x="4018543" y="5548711"/>
            <a:ext cx="2073913" cy="557798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charset="0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457200">
              <a:lnSpc>
                <a:spcPts val="3500"/>
              </a:lnSpc>
              <a:buFont typeface="Wingdings" panose="05000000000000000000" pitchFamily="2" charset="2"/>
              <a:buNone/>
            </a:pPr>
            <a:r>
              <a:rPr lang="en-US" altLang="zh-CN" sz="2400" b="0" kern="0" dirty="0">
                <a:solidFill>
                  <a:srgbClr val="FF0000"/>
                </a:solidFill>
              </a:rPr>
              <a:t>Firefox</a:t>
            </a:r>
            <a:endParaRPr lang="zh-CN" altLang="en-US" sz="2400" b="0" kern="0" dirty="0">
              <a:solidFill>
                <a:srgbClr val="FF0000"/>
              </a:solidFill>
            </a:endParaRP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7805BA58-8DC2-4B32-B0D5-A897605A5498}"/>
              </a:ext>
            </a:extLst>
          </p:cNvPr>
          <p:cNvSpPr txBox="1">
            <a:spLocks/>
          </p:cNvSpPr>
          <p:nvPr/>
        </p:nvSpPr>
        <p:spPr>
          <a:xfrm>
            <a:off x="6550725" y="4802771"/>
            <a:ext cx="2057400" cy="557798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charset="0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lnSpc>
                <a:spcPts val="3500"/>
              </a:lnSpc>
              <a:buNone/>
            </a:pPr>
            <a:r>
              <a:rPr lang="en-US" altLang="zh-CN" sz="1600" b="0" dirty="0">
                <a:solidFill>
                  <a:srgbClr val="FF0000"/>
                </a:solidFill>
              </a:rPr>
              <a:t>Microsoft Edge</a:t>
            </a:r>
            <a:endParaRPr lang="zh-CN" altLang="en-US" sz="1600" b="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6212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9DDDC1-F022-45FD-84DA-A0948E9747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546877-8C34-4727-8948-5E2D6A8B4B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54</a:t>
            </a:fld>
            <a:endParaRPr lang="en-US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C1C49327-C335-4304-8E96-5B1877AB2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836613"/>
            <a:ext cx="8001000" cy="1216025"/>
          </a:xfrm>
        </p:spPr>
        <p:txBody>
          <a:bodyPr/>
          <a:lstStyle/>
          <a:p>
            <a:pPr marL="571500" indent="-571500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验证反馈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B56ED915-E355-4F49-B544-44F8C46F7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049" y="1905118"/>
            <a:ext cx="8068664" cy="593533"/>
          </a:xfrm>
        </p:spPr>
        <p:txBody>
          <a:bodyPr/>
          <a:lstStyle/>
          <a:p>
            <a:pPr marL="0" indent="457200">
              <a:lnSpc>
                <a:spcPts val="3500"/>
              </a:lnSpc>
              <a:buNone/>
            </a:pPr>
            <a:r>
              <a:rPr lang="zh-CN" altLang="en-US" sz="2400" b="0" dirty="0"/>
              <a:t>通过</a:t>
            </a:r>
            <a:r>
              <a:rPr lang="en-US" altLang="zh-CN" sz="2400" b="0" dirty="0">
                <a:solidFill>
                  <a:srgbClr val="FF0000"/>
                </a:solidFill>
              </a:rPr>
              <a:t>invalid</a:t>
            </a:r>
            <a:r>
              <a:rPr lang="zh-CN" altLang="en-US" sz="2400" b="0" dirty="0"/>
              <a:t>事件可以自行控制反馈给用户的错误信息。如示例：</a:t>
            </a:r>
            <a:endParaRPr lang="en-US" altLang="zh-CN" sz="2400" b="0" dirty="0"/>
          </a:p>
          <a:p>
            <a:pPr marL="0" indent="457200">
              <a:lnSpc>
                <a:spcPts val="3500"/>
              </a:lnSpc>
              <a:buNone/>
            </a:pPr>
            <a:endParaRPr lang="zh-CN" altLang="en-US" sz="2400" b="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2E9493A-A311-4620-BBB5-E75DE71DD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751" y="2526581"/>
            <a:ext cx="5580262" cy="404314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D48D117-434C-4AB3-B4F7-78011CB8CC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88" t="819" r="2458" b="1516"/>
          <a:stretch/>
        </p:blipFill>
        <p:spPr>
          <a:xfrm>
            <a:off x="4575175" y="2824481"/>
            <a:ext cx="2894201" cy="333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66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70811D-944A-4268-BF7C-29B694CB2B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403F5D-02AB-4F8D-9EE4-8108398CCA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55</a:t>
            </a:fld>
            <a:endParaRPr lang="en-US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C6EAA99-AF3B-49E3-8AB9-61C73F546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049" y="1905117"/>
            <a:ext cx="8068664" cy="1458867"/>
          </a:xfrm>
        </p:spPr>
        <p:txBody>
          <a:bodyPr/>
          <a:lstStyle/>
          <a:p>
            <a:pPr marL="0" indent="457200">
              <a:lnSpc>
                <a:spcPts val="3500"/>
              </a:lnSpc>
              <a:buNone/>
            </a:pPr>
            <a:r>
              <a:rPr lang="zh-CN" altLang="en-US" sz="2400" b="0" dirty="0"/>
              <a:t>关闭验证</a:t>
            </a:r>
            <a:endParaRPr lang="en-US" altLang="zh-CN" sz="2400" b="0" dirty="0"/>
          </a:p>
          <a:p>
            <a:pPr marL="0" indent="457200">
              <a:lnSpc>
                <a:spcPts val="3500"/>
              </a:lnSpc>
              <a:buNone/>
            </a:pPr>
            <a:r>
              <a:rPr lang="zh-CN" altLang="en-US" sz="2400" b="0" dirty="0"/>
              <a:t>有时候我们在填写复杂的表单时，需要用到“暂存”功能。实现该功能可以在提交按钮上设置</a:t>
            </a:r>
            <a:r>
              <a:rPr lang="en-US" altLang="zh-CN" sz="2400" b="0" dirty="0" err="1">
                <a:solidFill>
                  <a:srgbClr val="FF0000"/>
                </a:solidFill>
              </a:rPr>
              <a:t>formNoValidate</a:t>
            </a:r>
            <a:r>
              <a:rPr lang="zh-CN" altLang="en-US" sz="2400" b="0" dirty="0"/>
              <a:t>特性。</a:t>
            </a:r>
            <a:endParaRPr lang="en-US" altLang="zh-CN" sz="2400" b="0" dirty="0"/>
          </a:p>
          <a:p>
            <a:pPr marL="0" indent="457200">
              <a:lnSpc>
                <a:spcPts val="3500"/>
              </a:lnSpc>
              <a:buNone/>
            </a:pPr>
            <a:r>
              <a:rPr lang="zh-CN" altLang="en-US" sz="2400" b="0" dirty="0"/>
              <a:t>例如：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6112F6D-507C-468B-A29D-A196657FF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354" y="3856459"/>
            <a:ext cx="5143500" cy="1676400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5A8901C6-BC68-45BE-9178-24771D1FAD1C}"/>
              </a:ext>
            </a:extLst>
          </p:cNvPr>
          <p:cNvSpPr txBox="1">
            <a:spLocks/>
          </p:cNvSpPr>
          <p:nvPr/>
        </p:nvSpPr>
        <p:spPr>
          <a:xfrm>
            <a:off x="336100" y="5709246"/>
            <a:ext cx="8068664" cy="530390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charset="0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457200">
              <a:lnSpc>
                <a:spcPts val="3500"/>
              </a:lnSpc>
              <a:buFont typeface="Wingdings" panose="05000000000000000000" pitchFamily="2" charset="2"/>
              <a:buNone/>
            </a:pPr>
            <a:r>
              <a:rPr lang="zh-CN" altLang="en-US" sz="2400" b="0" kern="0" dirty="0"/>
              <a:t>当</a:t>
            </a:r>
            <a:r>
              <a:rPr lang="zh-CN" altLang="en-US" sz="2400" kern="0" dirty="0">
                <a:solidFill>
                  <a:srgbClr val="FF0000"/>
                </a:solidFill>
              </a:rPr>
              <a:t>不设置</a:t>
            </a:r>
            <a:r>
              <a:rPr lang="en-US" altLang="zh-CN" sz="2400" b="0" kern="0" dirty="0" err="1"/>
              <a:t>formnovalidate</a:t>
            </a:r>
            <a:r>
              <a:rPr lang="zh-CN" altLang="en-US" sz="2400" b="0" kern="0" dirty="0"/>
              <a:t>特性时提交后的显示结果：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65D8D560-FED1-4939-A2BC-4802F164A47E}"/>
              </a:ext>
            </a:extLst>
          </p:cNvPr>
          <p:cNvSpPr txBox="1">
            <a:spLocks/>
          </p:cNvSpPr>
          <p:nvPr/>
        </p:nvSpPr>
        <p:spPr>
          <a:xfrm>
            <a:off x="336100" y="6103828"/>
            <a:ext cx="8068664" cy="530390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charset="0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457200">
              <a:lnSpc>
                <a:spcPts val="3500"/>
              </a:lnSpc>
              <a:buFont typeface="Wingdings" panose="05000000000000000000" pitchFamily="2" charset="2"/>
              <a:buNone/>
            </a:pPr>
            <a:r>
              <a:rPr lang="zh-CN" altLang="en-US" sz="2400" b="0" kern="0" dirty="0"/>
              <a:t>当</a:t>
            </a:r>
            <a:r>
              <a:rPr lang="zh-CN" altLang="en-US" sz="2400" kern="0" dirty="0">
                <a:solidFill>
                  <a:srgbClr val="FF0000"/>
                </a:solidFill>
              </a:rPr>
              <a:t>设置</a:t>
            </a:r>
            <a:r>
              <a:rPr lang="en-US" altLang="zh-CN" sz="2400" b="0" kern="0" dirty="0" err="1"/>
              <a:t>formnovalidate</a:t>
            </a:r>
            <a:r>
              <a:rPr lang="zh-CN" altLang="en-US" sz="2400" b="0" kern="0" dirty="0"/>
              <a:t>特性时提交后的显示结果：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BC917D5-896D-4381-AB59-3B732B42B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766" y="3992985"/>
            <a:ext cx="2924175" cy="153352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38453C4-B1AF-4F09-A1DC-50125ADDD9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3932" y="3930635"/>
            <a:ext cx="2933700" cy="1628775"/>
          </a:xfrm>
          <a:prstGeom prst="rect">
            <a:avLst/>
          </a:prstGeom>
        </p:spPr>
      </p:pic>
      <p:sp>
        <p:nvSpPr>
          <p:cNvPr id="14" name="标题 1">
            <a:extLst>
              <a:ext uri="{FF2B5EF4-FFF2-40B4-BE49-F238E27FC236}">
                <a16:creationId xmlns:a16="http://schemas.microsoft.com/office/drawing/2014/main" id="{51772142-57BF-4800-92BD-CEBBC879E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836613"/>
            <a:ext cx="8001000" cy="1216025"/>
          </a:xfrm>
        </p:spPr>
        <p:txBody>
          <a:bodyPr/>
          <a:lstStyle/>
          <a:p>
            <a:pPr marL="571500" indent="-571500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验证反馈</a:t>
            </a:r>
          </a:p>
        </p:txBody>
      </p:sp>
    </p:spTree>
    <p:extLst>
      <p:ext uri="{BB962C8B-B14F-4D97-AF65-F5344CB8AC3E}">
        <p14:creationId xmlns:p14="http://schemas.microsoft.com/office/powerpoint/2010/main" val="246481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8E228-A479-4F63-BC2A-5672698B3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8.3 </a:t>
            </a:r>
            <a:r>
              <a:rPr lang="zh-CN" altLang="en-US" dirty="0"/>
              <a:t>构建</a:t>
            </a:r>
            <a:r>
              <a:rPr lang="en-US" altLang="zh-CN" dirty="0"/>
              <a:t>HTML5 Forms</a:t>
            </a:r>
            <a:r>
              <a:rPr lang="zh-CN" altLang="en-US" dirty="0"/>
              <a:t>应用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70811D-944A-4268-BF7C-29B694CB2B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403F5D-02AB-4F8D-9EE4-8108398CCA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56</a:t>
            </a:fld>
            <a:endParaRPr lang="en-US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C6EAA99-AF3B-49E3-8AB9-61C73F546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041" y="1769557"/>
            <a:ext cx="3082925" cy="1458867"/>
          </a:xfrm>
        </p:spPr>
        <p:txBody>
          <a:bodyPr/>
          <a:lstStyle/>
          <a:p>
            <a:pPr marL="0" indent="457200">
              <a:lnSpc>
                <a:spcPts val="3500"/>
              </a:lnSpc>
              <a:buNone/>
            </a:pPr>
            <a:r>
              <a:rPr lang="zh-CN" altLang="en-US" sz="2400" b="0" dirty="0"/>
              <a:t>利用本章所学知识构建一个注册页面。效果如右图所示：</a:t>
            </a:r>
            <a:endParaRPr lang="en-US" altLang="zh-CN" sz="2400" b="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546648D-6F95-46C9-ACA2-34A771F6F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718" y="1534664"/>
            <a:ext cx="5455088" cy="506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108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8E228-A479-4F63-BC2A-5672698B3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8.3 </a:t>
            </a:r>
            <a:r>
              <a:rPr lang="zh-CN" altLang="en-US" dirty="0"/>
              <a:t>构建</a:t>
            </a:r>
            <a:r>
              <a:rPr lang="en-US" altLang="zh-CN" dirty="0"/>
              <a:t>HTML5 Forms</a:t>
            </a:r>
            <a:r>
              <a:rPr lang="zh-CN" altLang="en-US" dirty="0"/>
              <a:t>应用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70811D-944A-4268-BF7C-29B694CB2B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403F5D-02AB-4F8D-9EE4-8108398CCA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57</a:t>
            </a:fld>
            <a:endParaRPr lang="en-US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C6EAA99-AF3B-49E3-8AB9-61C73F546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675" y="1618556"/>
            <a:ext cx="8068664" cy="501294"/>
          </a:xfrm>
        </p:spPr>
        <p:txBody>
          <a:bodyPr/>
          <a:lstStyle/>
          <a:p>
            <a:pPr marL="0" indent="457200">
              <a:lnSpc>
                <a:spcPts val="3500"/>
              </a:lnSpc>
              <a:buNone/>
            </a:pPr>
            <a:r>
              <a:rPr lang="zh-CN" altLang="en-US" sz="2400" b="0" dirty="0"/>
              <a:t>核心代码</a:t>
            </a:r>
            <a:r>
              <a:rPr lang="en-US" altLang="zh-CN" sz="2400" b="0" dirty="0"/>
              <a:t>1</a:t>
            </a:r>
            <a:r>
              <a:rPr lang="zh-CN" altLang="en-US" sz="2400" b="0" dirty="0"/>
              <a:t>：完成姓名、电话、邮箱、生日的录入。</a:t>
            </a:r>
            <a:endParaRPr lang="en-US" altLang="zh-CN" sz="2400" b="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56BE34F-4D75-49B5-8037-522AC99A7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89" y="2429617"/>
            <a:ext cx="802005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528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8E228-A479-4F63-BC2A-5672698B3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8.3 </a:t>
            </a:r>
            <a:r>
              <a:rPr lang="zh-CN" altLang="en-US" dirty="0"/>
              <a:t>构建</a:t>
            </a:r>
            <a:r>
              <a:rPr lang="en-US" altLang="zh-CN" dirty="0"/>
              <a:t>HTML5 Forms</a:t>
            </a:r>
            <a:r>
              <a:rPr lang="zh-CN" altLang="en-US" dirty="0"/>
              <a:t>应用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70811D-944A-4268-BF7C-29B694CB2B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403F5D-02AB-4F8D-9EE4-8108398CCA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58</a:t>
            </a:fld>
            <a:endParaRPr lang="en-US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C6EAA99-AF3B-49E3-8AB9-61C73F546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675" y="1528015"/>
            <a:ext cx="8068664" cy="501294"/>
          </a:xfrm>
        </p:spPr>
        <p:txBody>
          <a:bodyPr/>
          <a:lstStyle/>
          <a:p>
            <a:pPr marL="0" indent="457200">
              <a:lnSpc>
                <a:spcPts val="3500"/>
              </a:lnSpc>
              <a:buNone/>
            </a:pPr>
            <a:r>
              <a:rPr lang="zh-CN" altLang="en-US" sz="2400" b="0" dirty="0"/>
              <a:t>核心代码</a:t>
            </a:r>
            <a:r>
              <a:rPr lang="en-US" altLang="zh-CN" sz="2400" b="0" dirty="0"/>
              <a:t>2</a:t>
            </a:r>
            <a:r>
              <a:rPr lang="zh-CN" altLang="en-US" sz="2400" b="0" dirty="0"/>
              <a:t>：用于</a:t>
            </a:r>
            <a:r>
              <a:rPr lang="en-US" altLang="zh-CN" sz="2400" b="0" dirty="0"/>
              <a:t>T-shirt</a:t>
            </a:r>
            <a:r>
              <a:rPr lang="zh-CN" altLang="en-US" sz="2400" b="0" dirty="0"/>
              <a:t>的选择。</a:t>
            </a:r>
            <a:r>
              <a:rPr lang="zh-CN" altLang="en-US" sz="2000" b="0" dirty="0"/>
              <a:t>（单选按钮、下拉列表）</a:t>
            </a:r>
            <a:endParaRPr lang="en-US" altLang="zh-CN" sz="2000" b="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374DA5B-9EB6-4037-948E-96DC90624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2046950"/>
            <a:ext cx="8666163" cy="455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6926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8E228-A479-4F63-BC2A-5672698B3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8.3 </a:t>
            </a:r>
            <a:r>
              <a:rPr lang="zh-CN" altLang="en-US" dirty="0"/>
              <a:t>构建</a:t>
            </a:r>
            <a:r>
              <a:rPr lang="en-US" altLang="zh-CN" dirty="0"/>
              <a:t>HTML5 Forms</a:t>
            </a:r>
            <a:r>
              <a:rPr lang="zh-CN" altLang="en-US" dirty="0"/>
              <a:t>应用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70811D-944A-4268-BF7C-29B694CB2B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403F5D-02AB-4F8D-9EE4-8108398CCA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59</a:t>
            </a:fld>
            <a:endParaRPr lang="en-US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C6EAA99-AF3B-49E3-8AB9-61C73F546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675" y="1662239"/>
            <a:ext cx="8068664" cy="1007788"/>
          </a:xfrm>
        </p:spPr>
        <p:txBody>
          <a:bodyPr/>
          <a:lstStyle/>
          <a:p>
            <a:pPr marL="0" indent="457200">
              <a:lnSpc>
                <a:spcPts val="3500"/>
              </a:lnSpc>
              <a:buNone/>
            </a:pPr>
            <a:r>
              <a:rPr lang="zh-CN" altLang="en-US" sz="2400" b="0" dirty="0"/>
              <a:t>核心代码</a:t>
            </a:r>
            <a:r>
              <a:rPr lang="en-US" altLang="zh-CN" sz="2400" b="0" dirty="0"/>
              <a:t>3</a:t>
            </a:r>
            <a:r>
              <a:rPr lang="zh-CN" altLang="en-US" sz="2400" b="0" dirty="0"/>
              <a:t>：创建用户信心滑动条、</a:t>
            </a:r>
            <a:r>
              <a:rPr lang="en-US" altLang="zh-CN" sz="2400" b="0" dirty="0"/>
              <a:t>note</a:t>
            </a:r>
            <a:r>
              <a:rPr lang="zh-CN" altLang="en-US" sz="2400" b="0" dirty="0"/>
              <a:t>文本域和提交按钮。</a:t>
            </a:r>
            <a:endParaRPr lang="en-US" altLang="zh-CN" sz="2000" b="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A8687C1-D93A-46D6-9EA2-FF56BC4D1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7" y="2833001"/>
            <a:ext cx="9144000" cy="347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750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BF1AF-BAD2-479E-B6A1-4774DE2F4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HTML Forms</a:t>
            </a:r>
            <a:r>
              <a:rPr lang="zh-CN" altLang="en-US" dirty="0"/>
              <a:t>与</a:t>
            </a:r>
            <a:r>
              <a:rPr lang="en-US" altLang="zh-CN" dirty="0" err="1"/>
              <a:t>XForms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3B4F0E-8F72-4574-87F4-E74140238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2284512"/>
            <a:ext cx="8001000" cy="722630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HTML Forms</a:t>
            </a:r>
            <a:r>
              <a:rPr lang="zh-CN" altLang="en-US" dirty="0"/>
              <a:t>结构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E5B386-C507-4703-B2CD-D089DF6FDD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35EBD5-4F2D-4A1B-A5FC-74539CC04F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8B6D030-DF7B-4D26-B4E0-58815ED9FE9D}"/>
              </a:ext>
            </a:extLst>
          </p:cNvPr>
          <p:cNvSpPr txBox="1"/>
          <p:nvPr/>
        </p:nvSpPr>
        <p:spPr>
          <a:xfrm>
            <a:off x="574675" y="4036169"/>
            <a:ext cx="8477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form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action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  <a:hlinkClick r:id="rId2"/>
              </a:rPr>
              <a:t>http://www.example.com/xx.php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method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=“get”&gt;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&lt;p&gt;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文本内容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&lt;/p&gt;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/form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椭圆形标注 57">
            <a:extLst>
              <a:ext uri="{FF2B5EF4-FFF2-40B4-BE49-F238E27FC236}">
                <a16:creationId xmlns:a16="http://schemas.microsoft.com/office/drawing/2014/main" id="{78909A85-8194-4638-8CE6-42B1DCAE67E2}"/>
              </a:ext>
            </a:extLst>
          </p:cNvPr>
          <p:cNvSpPr/>
          <p:nvPr/>
        </p:nvSpPr>
        <p:spPr>
          <a:xfrm>
            <a:off x="1243842" y="2821831"/>
            <a:ext cx="2143847" cy="914741"/>
          </a:xfrm>
          <a:prstGeom prst="wedgeEllipseCallout">
            <a:avLst>
              <a:gd name="adj1" fmla="val -55551"/>
              <a:gd name="adj2" fmla="val 9423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用于为用户输入创建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HTML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表单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椭圆形标注 59">
            <a:extLst>
              <a:ext uri="{FF2B5EF4-FFF2-40B4-BE49-F238E27FC236}">
                <a16:creationId xmlns:a16="http://schemas.microsoft.com/office/drawing/2014/main" id="{5113EEF3-14A8-431F-93B6-1025B6207E72}"/>
              </a:ext>
            </a:extLst>
          </p:cNvPr>
          <p:cNvSpPr/>
          <p:nvPr/>
        </p:nvSpPr>
        <p:spPr>
          <a:xfrm>
            <a:off x="3562912" y="2686043"/>
            <a:ext cx="2423218" cy="1200328"/>
          </a:xfrm>
          <a:prstGeom prst="wedgeEllipseCallout">
            <a:avLst>
              <a:gd name="adj1" fmla="val -108587"/>
              <a:gd name="adj2" fmla="val 688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action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属性规定当提交表单时，向何处发送表单数据。</a:t>
            </a:r>
          </a:p>
        </p:txBody>
      </p:sp>
      <p:sp>
        <p:nvSpPr>
          <p:cNvPr id="9" name="椭圆形标注 61">
            <a:extLst>
              <a:ext uri="{FF2B5EF4-FFF2-40B4-BE49-F238E27FC236}">
                <a16:creationId xmlns:a16="http://schemas.microsoft.com/office/drawing/2014/main" id="{96F32418-1AAF-444E-BEB8-D03998B3A979}"/>
              </a:ext>
            </a:extLst>
          </p:cNvPr>
          <p:cNvSpPr/>
          <p:nvPr/>
        </p:nvSpPr>
        <p:spPr>
          <a:xfrm>
            <a:off x="6481790" y="2621344"/>
            <a:ext cx="2023011" cy="1124490"/>
          </a:xfrm>
          <a:prstGeom prst="wedgeEllipseCallout">
            <a:avLst>
              <a:gd name="adj1" fmla="val -17364"/>
              <a:gd name="adj2" fmla="val 7778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表单的提交方法：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get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或者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post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0" name="椭圆形标注 60">
            <a:extLst>
              <a:ext uri="{FF2B5EF4-FFF2-40B4-BE49-F238E27FC236}">
                <a16:creationId xmlns:a16="http://schemas.microsoft.com/office/drawing/2014/main" id="{1C61599C-BCE2-4532-9762-1AFAC9B27353}"/>
              </a:ext>
            </a:extLst>
          </p:cNvPr>
          <p:cNvSpPr/>
          <p:nvPr/>
        </p:nvSpPr>
        <p:spPr>
          <a:xfrm>
            <a:off x="3934048" y="4774861"/>
            <a:ext cx="3559248" cy="1581583"/>
          </a:xfrm>
          <a:prstGeom prst="wedgeEllipseCallout">
            <a:avLst>
              <a:gd name="adj1" fmla="val -30045"/>
              <a:gd name="adj2" fmla="val -6493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action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特性值，是服务器上一个页面的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URL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，这个页面是用来在用户提交表单时接收表单中的信息</a:t>
            </a:r>
          </a:p>
        </p:txBody>
      </p:sp>
    </p:spTree>
    <p:extLst>
      <p:ext uri="{BB962C8B-B14F-4D97-AF65-F5344CB8AC3E}">
        <p14:creationId xmlns:p14="http://schemas.microsoft.com/office/powerpoint/2010/main" val="58133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105FCF-FFA2-436F-B4C6-FA1E1233C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8.4 </a:t>
            </a:r>
            <a:r>
              <a:rPr lang="zh-CN" altLang="en-US" dirty="0"/>
              <a:t>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ED9CDF-0902-4958-8138-7ADBCAE78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表单中的</a:t>
            </a:r>
            <a:r>
              <a:rPr lang="en-US" altLang="zh-CN" dirty="0"/>
              <a:t>name</a:t>
            </a:r>
            <a:r>
              <a:rPr lang="zh-CN" altLang="en-US" dirty="0"/>
              <a:t>属性的作用，如果不写</a:t>
            </a:r>
            <a:r>
              <a:rPr lang="en-US" altLang="zh-CN" dirty="0"/>
              <a:t>name</a:t>
            </a:r>
            <a:r>
              <a:rPr lang="zh-CN" altLang="en-US" dirty="0"/>
              <a:t>属性会有什么结果？</a:t>
            </a:r>
            <a:endParaRPr lang="en-US" altLang="zh-CN" dirty="0"/>
          </a:p>
          <a:p>
            <a:r>
              <a:rPr lang="zh-CN" altLang="en-US" dirty="0"/>
              <a:t>标签表单控件中的</a:t>
            </a:r>
            <a:r>
              <a:rPr lang="en-US" altLang="zh-CN" dirty="0"/>
              <a:t>&lt;label&gt;</a:t>
            </a:r>
            <a:r>
              <a:rPr lang="zh-CN" altLang="en-US" dirty="0"/>
              <a:t>元素的作用和使用方法是什么？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78753B-06ED-4EBC-9331-79D7012ED4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E090F8-C918-46AC-B26A-9E73BB2901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60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23060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105FCF-FFA2-436F-B4C6-FA1E1233C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ED9CDF-0902-4958-8138-7ADBCAE78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基本的</a:t>
            </a:r>
            <a:r>
              <a:rPr lang="en-US" altLang="zh-CN" dirty="0"/>
              <a:t>HTML</a:t>
            </a:r>
            <a:r>
              <a:rPr lang="zh-CN" altLang="en-US" dirty="0"/>
              <a:t>表单种类。</a:t>
            </a:r>
            <a:endParaRPr lang="en-US" altLang="zh-CN" dirty="0"/>
          </a:p>
          <a:p>
            <a:r>
              <a:rPr lang="en-US" altLang="zh-CN" dirty="0"/>
              <a:t>HTML5</a:t>
            </a:r>
            <a:r>
              <a:rPr lang="zh-CN" altLang="en-US" dirty="0"/>
              <a:t>新增的一些表单。</a:t>
            </a:r>
            <a:endParaRPr lang="en-US" altLang="zh-CN" dirty="0"/>
          </a:p>
          <a:p>
            <a:r>
              <a:rPr lang="en-US" altLang="zh-CN" dirty="0"/>
              <a:t>HTML5</a:t>
            </a:r>
            <a:r>
              <a:rPr lang="zh-CN" altLang="en-US" dirty="0"/>
              <a:t>表单中一些新增的特性和函数。</a:t>
            </a:r>
            <a:endParaRPr lang="en-US" altLang="zh-CN" dirty="0"/>
          </a:p>
          <a:p>
            <a:r>
              <a:rPr lang="zh-CN" altLang="en-US" dirty="0"/>
              <a:t>表单验证及反馈机制。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78753B-06ED-4EBC-9331-79D7012ED4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E090F8-C918-46AC-B26A-9E73BB2901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61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60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18AA1F-C466-4BF3-A02B-170983FF9A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AD0933-0618-4D46-AD93-34FB83BEE6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6" name="圆角矩形 62">
            <a:extLst>
              <a:ext uri="{FF2B5EF4-FFF2-40B4-BE49-F238E27FC236}">
                <a16:creationId xmlns:a16="http://schemas.microsoft.com/office/drawing/2014/main" id="{AFC80067-B577-40F1-A3CA-AD32392669CB}"/>
              </a:ext>
            </a:extLst>
          </p:cNvPr>
          <p:cNvSpPr/>
          <p:nvPr/>
        </p:nvSpPr>
        <p:spPr>
          <a:xfrm>
            <a:off x="599681" y="2253678"/>
            <a:ext cx="7938287" cy="235064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使用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get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方法：表单的值被附加在由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action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特性所指定的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URL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末尾。适用于短表单。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使用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post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方法：表单中的值被放在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HTTP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头信息中进行发送。适用于上传文件，长表单，包含敏感信息等。</a:t>
            </a:r>
          </a:p>
        </p:txBody>
      </p:sp>
    </p:spTree>
    <p:extLst>
      <p:ext uri="{BB962C8B-B14F-4D97-AF65-F5344CB8AC3E}">
        <p14:creationId xmlns:p14="http://schemas.microsoft.com/office/powerpoint/2010/main" val="3092349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667BC7-6C96-4B00-88B1-DCC5AD60D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325" y="2180922"/>
            <a:ext cx="8001000" cy="621151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单行文本框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309843-2B8D-4ADC-8B7B-D0E2CEFABA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7DEFD2-90A8-45D7-BFBE-F05E152BD6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98F6739B-F440-4F18-AB74-CE8582549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836614"/>
            <a:ext cx="8001000" cy="621152"/>
          </a:xfrm>
        </p:spPr>
        <p:txBody>
          <a:bodyPr/>
          <a:lstStyle/>
          <a:p>
            <a:pPr marL="571500" indent="-571500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HTML Forms</a:t>
            </a:r>
            <a:r>
              <a:rPr lang="zh-CN" altLang="en-US" dirty="0"/>
              <a:t>与</a:t>
            </a:r>
            <a:r>
              <a:rPr lang="en-US" altLang="zh-CN" dirty="0" err="1"/>
              <a:t>XForms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6F01404-AA56-401C-AF26-ADE31F30D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75" y="2869688"/>
            <a:ext cx="8390528" cy="140164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89CBCDA-8A9D-464A-A81D-35FEB983D91B}"/>
              </a:ext>
            </a:extLst>
          </p:cNvPr>
          <p:cNvSpPr txBox="1"/>
          <p:nvPr/>
        </p:nvSpPr>
        <p:spPr>
          <a:xfrm>
            <a:off x="755650" y="4292501"/>
            <a:ext cx="79930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&lt;input&gt;</a:t>
            </a:r>
            <a:r>
              <a:rPr lang="zh-CN" altLang="en-US" sz="2400" dirty="0"/>
              <a:t>：创建不同表单控件，其</a:t>
            </a:r>
            <a:r>
              <a:rPr lang="en-US" altLang="zh-CN" sz="2400" dirty="0"/>
              <a:t>type</a:t>
            </a:r>
            <a:r>
              <a:rPr lang="zh-CN" altLang="en-US" sz="2400" dirty="0"/>
              <a:t>特性值决定控件类型。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FF0000"/>
                </a:solidFill>
              </a:rPr>
              <a:t>type</a:t>
            </a:r>
            <a:r>
              <a:rPr lang="zh-CN" altLang="en-US" sz="2400" dirty="0"/>
              <a:t>：决定控件类型。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00B0F0"/>
                </a:solidFill>
              </a:rPr>
              <a:t>name</a:t>
            </a:r>
            <a:r>
              <a:rPr lang="zh-CN" altLang="en-US" sz="2400" dirty="0"/>
              <a:t>：对表单控件进行标识，并于输入的信息一同传送到服务器。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00B0F0"/>
                </a:solidFill>
              </a:rPr>
              <a:t>size</a:t>
            </a:r>
            <a:r>
              <a:rPr lang="zh-CN" altLang="en-US" sz="2400" dirty="0"/>
              <a:t>：指定文本框的宽度。</a:t>
            </a:r>
            <a:endParaRPr lang="en-US" altLang="zh-CN" sz="2400" dirty="0"/>
          </a:p>
          <a:p>
            <a:r>
              <a:rPr lang="en-US" altLang="zh-CN" sz="2400" dirty="0" err="1">
                <a:solidFill>
                  <a:srgbClr val="00B0F0"/>
                </a:solidFill>
              </a:rPr>
              <a:t>maxlength</a:t>
            </a:r>
            <a:r>
              <a:rPr lang="zh-CN" altLang="en-US" sz="2400" dirty="0"/>
              <a:t>：用户可输入字符的最大数量。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3F947EE-F33D-4DBE-BDAD-F487822879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862" b="3128"/>
          <a:stretch/>
        </p:blipFill>
        <p:spPr>
          <a:xfrm>
            <a:off x="6059925" y="1770285"/>
            <a:ext cx="2688788" cy="710397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95D382F-A2AD-4BBE-8FBE-EE6E52CFBDDE}"/>
              </a:ext>
            </a:extLst>
          </p:cNvPr>
          <p:cNvSpPr/>
          <p:nvPr/>
        </p:nvSpPr>
        <p:spPr bwMode="auto">
          <a:xfrm>
            <a:off x="2940050" y="3428619"/>
            <a:ext cx="780612" cy="28377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E637047-01E5-4C36-B77B-FEF22AE98576}"/>
              </a:ext>
            </a:extLst>
          </p:cNvPr>
          <p:cNvSpPr/>
          <p:nvPr/>
        </p:nvSpPr>
        <p:spPr>
          <a:xfrm>
            <a:off x="670390" y="1590087"/>
            <a:ext cx="3904723" cy="523220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zh-CN" altLang="en-US" sz="2800" dirty="0"/>
              <a:t>第一部分  </a:t>
            </a:r>
            <a:r>
              <a:rPr lang="en-US" altLang="zh-CN" sz="2800" dirty="0"/>
              <a:t>HTML Forms</a:t>
            </a:r>
          </a:p>
        </p:txBody>
      </p:sp>
    </p:spTree>
    <p:extLst>
      <p:ext uri="{BB962C8B-B14F-4D97-AF65-F5344CB8AC3E}">
        <p14:creationId xmlns:p14="http://schemas.microsoft.com/office/powerpoint/2010/main" val="3628688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C91A4C-DF40-4F70-AC84-6CF3869C1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35" y="1839382"/>
            <a:ext cx="8001000" cy="626854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dirty="0"/>
              <a:t>type</a:t>
            </a:r>
            <a:r>
              <a:rPr lang="zh-CN" altLang="en-US" dirty="0"/>
              <a:t>特性统计表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3A6E21-2562-421B-A4AD-7B61D6347C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2B8C5F-C260-4F8A-AEEF-EC740D5566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48D64D0E-BE4D-46E7-BB5C-EF36581FB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836613"/>
            <a:ext cx="8001000" cy="1216025"/>
          </a:xfrm>
        </p:spPr>
        <p:txBody>
          <a:bodyPr/>
          <a:lstStyle/>
          <a:p>
            <a:pPr marL="571500" indent="-571500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HTML Forms</a:t>
            </a:r>
            <a:r>
              <a:rPr lang="zh-CN" altLang="en-US" dirty="0"/>
              <a:t>与</a:t>
            </a:r>
            <a:r>
              <a:rPr lang="en-US" altLang="zh-CN" dirty="0" err="1"/>
              <a:t>XForms</a:t>
            </a:r>
            <a:endParaRPr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F9FF28B-27CD-47FB-B5C6-B730F8133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481961"/>
              </p:ext>
            </p:extLst>
          </p:nvPr>
        </p:nvGraphicFramePr>
        <p:xfrm>
          <a:off x="379085" y="2466236"/>
          <a:ext cx="8369628" cy="379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569">
                  <a:extLst>
                    <a:ext uri="{9D8B030D-6E8A-4147-A177-3AD203B41FA5}">
                      <a16:colId xmlns:a16="http://schemas.microsoft.com/office/drawing/2014/main" val="145227182"/>
                    </a:ext>
                  </a:extLst>
                </a:gridCol>
                <a:gridCol w="1124607">
                  <a:extLst>
                    <a:ext uri="{9D8B030D-6E8A-4147-A177-3AD203B41FA5}">
                      <a16:colId xmlns:a16="http://schemas.microsoft.com/office/drawing/2014/main" val="2691113903"/>
                    </a:ext>
                  </a:extLst>
                </a:gridCol>
                <a:gridCol w="2753710">
                  <a:extLst>
                    <a:ext uri="{9D8B030D-6E8A-4147-A177-3AD203B41FA5}">
                      <a16:colId xmlns:a16="http://schemas.microsoft.com/office/drawing/2014/main" val="685077366"/>
                    </a:ext>
                  </a:extLst>
                </a:gridCol>
                <a:gridCol w="3864742">
                  <a:extLst>
                    <a:ext uri="{9D8B030D-6E8A-4147-A177-3AD203B41FA5}">
                      <a16:colId xmlns:a16="http://schemas.microsoft.com/office/drawing/2014/main" val="530668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名称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Type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特性值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功能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609932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文本框</a:t>
                      </a:r>
                      <a:endParaRPr lang="en-US" altLang="zh-CN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&lt;input</a:t>
                      </a:r>
                      <a:r>
                        <a:rPr lang="en-US" altLang="zh-CN" sz="1800" baseline="0" dirty="0">
                          <a:solidFill>
                            <a:schemeClr val="tx1"/>
                          </a:solidFill>
                        </a:rPr>
                        <a:t> t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ype=“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text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” /&gt;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创建一个单行文本框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14628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密码框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&lt;input type=“</a:t>
                      </a: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password</a:t>
                      </a: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” /&gt;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创建一个能掩盖字符的文本框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650549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单选框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&lt;input type=“</a:t>
                      </a: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radio</a:t>
                      </a: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” /&gt;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用户只能从一系列选项中选择一项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638336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复选框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&lt;input type=“</a:t>
                      </a: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checkbox</a:t>
                      </a: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” /&gt;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允许用户回答问题是选择一项或者多项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4376693"/>
                  </a:ext>
                </a:extLst>
              </a:tr>
              <a:tr h="123613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按钮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提交按钮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&lt;input type=“</a:t>
                      </a: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submit</a:t>
                      </a: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” /&gt;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传送表单数据到服务端或者其他程序处理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304923"/>
                  </a:ext>
                </a:extLst>
              </a:tr>
              <a:tr h="24214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重置按钮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&lt;input type=“</a:t>
                      </a: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reset</a:t>
                      </a: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” /&gt;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清空表单内容并把所有表单空间设置为默认值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451095"/>
                  </a:ext>
                </a:extLst>
              </a:tr>
              <a:tr h="1236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普通按钮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&lt;input type=“</a:t>
                      </a: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button</a:t>
                      </a: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” /&gt;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用于执行客户端脚本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2397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2875831"/>
      </p:ext>
    </p:extLst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自定义 1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2597</TotalTime>
  <Words>2685</Words>
  <Application>Microsoft Office PowerPoint</Application>
  <PresentationFormat>全屏显示(4:3)</PresentationFormat>
  <Paragraphs>462</Paragraphs>
  <Slides>61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68" baseType="lpstr">
      <vt:lpstr>等线</vt:lpstr>
      <vt:lpstr>Arial</vt:lpstr>
      <vt:lpstr>Calibri</vt:lpstr>
      <vt:lpstr>Times New Roman</vt:lpstr>
      <vt:lpstr>Verdana</vt:lpstr>
      <vt:lpstr>Wingdings</vt:lpstr>
      <vt:lpstr>Profile</vt:lpstr>
      <vt:lpstr>PowerPoint 演示文稿</vt:lpstr>
      <vt:lpstr>内容安排</vt:lpstr>
      <vt:lpstr>8.1 HTML5 Forms概述</vt:lpstr>
      <vt:lpstr>表单的作用</vt:lpstr>
      <vt:lpstr>表单是如何工作的？</vt:lpstr>
      <vt:lpstr>HTML Forms与XForms </vt:lpstr>
      <vt:lpstr>PowerPoint 演示文稿</vt:lpstr>
      <vt:lpstr> HTML Forms与XForms</vt:lpstr>
      <vt:lpstr> HTML Forms与XForms</vt:lpstr>
      <vt:lpstr> HTML Forms与XForms</vt:lpstr>
      <vt:lpstr> HTML Forms与XForms</vt:lpstr>
      <vt:lpstr> HTML Forms与XForms</vt:lpstr>
      <vt:lpstr> HTML Forms与XForms</vt:lpstr>
      <vt:lpstr> HTML Forms与XForms</vt:lpstr>
      <vt:lpstr> HTML Forms与XForms</vt:lpstr>
      <vt:lpstr> HTML Forms与XForms</vt:lpstr>
      <vt:lpstr> HTML Forms与XForms</vt:lpstr>
      <vt:lpstr> HTML Forms与XForms</vt:lpstr>
      <vt:lpstr> HTML Forms与XForms</vt:lpstr>
      <vt:lpstr> HTML Forms与XForms</vt:lpstr>
      <vt:lpstr> HTML Forms与XForms</vt:lpstr>
      <vt:lpstr> HTML Forms与XForms</vt:lpstr>
      <vt:lpstr> HTML Forms与XForms</vt:lpstr>
      <vt:lpstr> 功能性表单</vt:lpstr>
      <vt:lpstr> HTML5 Forms的浏览器支持情况</vt:lpstr>
      <vt:lpstr>HTML5 Forms的浏览器支持情况</vt:lpstr>
      <vt:lpstr>输入型控件目录</vt:lpstr>
      <vt:lpstr>输入型控件目录</vt:lpstr>
      <vt:lpstr>输入型控件目录</vt:lpstr>
      <vt:lpstr>输入型控件目录</vt:lpstr>
      <vt:lpstr>输入型控件目录</vt:lpstr>
      <vt:lpstr>输入型控件目录</vt:lpstr>
      <vt:lpstr>输入型控件目录</vt:lpstr>
      <vt:lpstr>输入型控件目录</vt:lpstr>
      <vt:lpstr>输入型控件目录</vt:lpstr>
      <vt:lpstr>8.2 使用HTML5 Forms API</vt:lpstr>
      <vt:lpstr>新的表单特性和函数</vt:lpstr>
      <vt:lpstr>新的表单特性和函数</vt:lpstr>
      <vt:lpstr>新的表单特性和函数</vt:lpstr>
      <vt:lpstr>新的表单特性和函数</vt:lpstr>
      <vt:lpstr>新的表单特性和函数</vt:lpstr>
      <vt:lpstr>新的表单特性和函数</vt:lpstr>
      <vt:lpstr>新的表单特性和函数</vt:lpstr>
      <vt:lpstr>新的表单特性和函数</vt:lpstr>
      <vt:lpstr>新的表单特性和函数</vt:lpstr>
      <vt:lpstr>新的表单特性和函数</vt:lpstr>
      <vt:lpstr>新的表单特性和函数</vt:lpstr>
      <vt:lpstr>新的表单特性和函数</vt:lpstr>
      <vt:lpstr>表单验证</vt:lpstr>
      <vt:lpstr>PowerPoint 演示文稿</vt:lpstr>
      <vt:lpstr>表单验证</vt:lpstr>
      <vt:lpstr>表单验证</vt:lpstr>
      <vt:lpstr>验证反馈</vt:lpstr>
      <vt:lpstr>验证反馈</vt:lpstr>
      <vt:lpstr>验证反馈</vt:lpstr>
      <vt:lpstr>8.3 构建HTML5 Forms应用</vt:lpstr>
      <vt:lpstr>8.3 构建HTML5 Forms应用</vt:lpstr>
      <vt:lpstr>8.3 构建HTML5 Forms应用</vt:lpstr>
      <vt:lpstr>8.3 构建HTML5 Forms应用</vt:lpstr>
      <vt:lpstr>8.4 思考</vt:lpstr>
      <vt:lpstr>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etoilexmx@gmail.com</dc:creator>
  <cp:lastModifiedBy>lee neary</cp:lastModifiedBy>
  <cp:revision>131</cp:revision>
  <dcterms:created xsi:type="dcterms:W3CDTF">2017-10-12T03:31:01Z</dcterms:created>
  <dcterms:modified xsi:type="dcterms:W3CDTF">2019-10-30T08:01:49Z</dcterms:modified>
</cp:coreProperties>
</file>