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64" r:id="rId2"/>
    <p:sldId id="265" r:id="rId3"/>
    <p:sldId id="266" r:id="rId4"/>
    <p:sldId id="267" r:id="rId5"/>
    <p:sldId id="329" r:id="rId6"/>
    <p:sldId id="289" r:id="rId7"/>
    <p:sldId id="330" r:id="rId8"/>
    <p:sldId id="287" r:id="rId9"/>
    <p:sldId id="331" r:id="rId10"/>
    <p:sldId id="332" r:id="rId11"/>
    <p:sldId id="286" r:id="rId12"/>
    <p:sldId id="334" r:id="rId13"/>
    <p:sldId id="285" r:id="rId14"/>
    <p:sldId id="335" r:id="rId15"/>
    <p:sldId id="336" r:id="rId16"/>
    <p:sldId id="283" r:id="rId17"/>
    <p:sldId id="337" r:id="rId18"/>
    <p:sldId id="338" r:id="rId19"/>
    <p:sldId id="339" r:id="rId20"/>
    <p:sldId id="340" r:id="rId21"/>
    <p:sldId id="342" r:id="rId22"/>
    <p:sldId id="344" r:id="rId23"/>
    <p:sldId id="341" r:id="rId24"/>
    <p:sldId id="34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54A"/>
    <a:srgbClr val="A8B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7F4EA5D-075C-4FB4-BFAA-885D88E6E4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4A965-2C2B-4233-B588-25079E3BF78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B4B416D-367B-4D51-86AE-AB23737F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624AF-3A23-44BE-8672-81F2C4100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61AFAC7-9D47-48D1-9020-52AD4D43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98D6822-D143-4356-811A-8E1D5282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551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1B96B4-AA70-41AF-9958-9FF562B1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769999"/>
            <a:ext cx="568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sz="4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九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zh-CN" altLang="en-US" sz="44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拖放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E5F7-8886-41EA-9689-CD244A83B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3134749C-24BB-4D83-81CA-CD6F8D2D8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5C348-A130-42DE-9258-5B83379106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9.2 </a:t>
            </a:r>
            <a:r>
              <a:rPr lang="zh-CN" altLang="en-US" dirty="0"/>
              <a:t>传递拖拽数据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0" dirty="0"/>
              <a:t>data Transfer</a:t>
            </a:r>
            <a:r>
              <a:rPr lang="zh-CN" altLang="en-US" sz="3200" b="0" dirty="0"/>
              <a:t>对象的属性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/>
              <a:t>data Transfer</a:t>
            </a:r>
            <a:r>
              <a:rPr lang="zh-CN" altLang="en-US" sz="3200" b="0" dirty="0"/>
              <a:t>对象的方法</a:t>
            </a:r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EDC9-E1AC-4DF3-930F-03FF06B6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22" y="1922658"/>
            <a:ext cx="80010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/>
              <a:t>dropEffect</a:t>
            </a:r>
            <a:r>
              <a:rPr lang="zh-CN" altLang="en-US" dirty="0"/>
              <a:t>属性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B0516-B137-4D1F-98FB-1D79950F2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C3772-EC8A-4DB6-AEAC-B73C2969D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2C5CB5-19C6-490F-B0F6-B88BAFBA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4"/>
            <a:ext cx="8001000" cy="787792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data Transfer</a:t>
            </a:r>
            <a:r>
              <a:rPr lang="zh-CN" altLang="en-US" dirty="0"/>
              <a:t>对象的属性</a:t>
            </a:r>
          </a:p>
        </p:txBody>
      </p:sp>
      <p:graphicFrame>
        <p:nvGraphicFramePr>
          <p:cNvPr id="11" name="Group 65">
            <a:extLst>
              <a:ext uri="{FF2B5EF4-FFF2-40B4-BE49-F238E27FC236}">
                <a16:creationId xmlns:a16="http://schemas.microsoft.com/office/drawing/2014/main" id="{77EF2C6B-C29D-4761-B500-6A6400F2A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468041"/>
              </p:ext>
            </p:extLst>
          </p:nvPr>
        </p:nvGraphicFramePr>
        <p:xfrm>
          <a:off x="1588951" y="3031475"/>
          <a:ext cx="6350194" cy="2602778"/>
        </p:xfrm>
        <a:graphic>
          <a:graphicData uri="http://schemas.openxmlformats.org/drawingml/2006/table">
            <a:tbl>
              <a:tblPr/>
              <a:tblGrid>
                <a:gridCol w="1768983">
                  <a:extLst>
                    <a:ext uri="{9D8B030D-6E8A-4147-A177-3AD203B41FA5}">
                      <a16:colId xmlns:a16="http://schemas.microsoft.com/office/drawing/2014/main" val="3168730957"/>
                    </a:ext>
                  </a:extLst>
                </a:gridCol>
                <a:gridCol w="4581211">
                  <a:extLst>
                    <a:ext uri="{9D8B030D-6E8A-4147-A177-3AD203B41FA5}">
                      <a16:colId xmlns:a16="http://schemas.microsoft.com/office/drawing/2014/main" val="1185570754"/>
                    </a:ext>
                  </a:extLst>
                </a:gridCol>
              </a:tblGrid>
              <a:tr h="4442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取值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说   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32907"/>
                  </a:ext>
                </a:extLst>
              </a:tr>
              <a:tr h="4608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光标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76229"/>
                  </a:ext>
                </a:extLst>
              </a:tr>
              <a:tr h="42986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光标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900263"/>
                  </a:ext>
                </a:extLst>
              </a:tr>
              <a:tr h="558487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光标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75063"/>
                  </a:ext>
                </a:extLst>
              </a:tr>
              <a:tr h="669066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默认值，即没有指定光标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44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2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EDC9-E1AC-4DF3-930F-03FF06B6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22" y="1922658"/>
            <a:ext cx="80010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/>
              <a:t>effectAllowed</a:t>
            </a:r>
            <a:r>
              <a:rPr lang="zh-CN" altLang="en-US" dirty="0"/>
              <a:t>属性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B0516-B137-4D1F-98FB-1D79950F2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C3772-EC8A-4DB6-AEAC-B73C2969D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2C5CB5-19C6-490F-B0F6-B88BAFBA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4"/>
            <a:ext cx="8001000" cy="787792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data Transfer</a:t>
            </a:r>
            <a:r>
              <a:rPr lang="zh-CN" altLang="en-US" dirty="0"/>
              <a:t>对象的属性</a:t>
            </a:r>
          </a:p>
        </p:txBody>
      </p:sp>
      <p:graphicFrame>
        <p:nvGraphicFramePr>
          <p:cNvPr id="7" name="Group 129">
            <a:extLst>
              <a:ext uri="{FF2B5EF4-FFF2-40B4-BE49-F238E27FC236}">
                <a16:creationId xmlns:a16="http://schemas.microsoft.com/office/drawing/2014/main" id="{3146E94C-2CD1-48A3-AC19-023614B4E7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02195"/>
              </p:ext>
            </p:extLst>
          </p:nvPr>
        </p:nvGraphicFramePr>
        <p:xfrm>
          <a:off x="903055" y="2720276"/>
          <a:ext cx="7422134" cy="3673478"/>
        </p:xfrm>
        <a:graphic>
          <a:graphicData uri="http://schemas.openxmlformats.org/drawingml/2006/table">
            <a:tbl>
              <a:tblPr/>
              <a:tblGrid>
                <a:gridCol w="2068291">
                  <a:extLst>
                    <a:ext uri="{9D8B030D-6E8A-4147-A177-3AD203B41FA5}">
                      <a16:colId xmlns:a16="http://schemas.microsoft.com/office/drawing/2014/main" val="1762718078"/>
                    </a:ext>
                  </a:extLst>
                </a:gridCol>
                <a:gridCol w="5353843">
                  <a:extLst>
                    <a:ext uri="{9D8B030D-6E8A-4147-A177-3AD203B41FA5}">
                      <a16:colId xmlns:a16="http://schemas.microsoft.com/office/drawing/2014/main" val="2774837300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取值</a:t>
                      </a:r>
                      <a:endParaRPr kumimoji="0" lang="zh-CN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说   明</a:t>
                      </a:r>
                      <a:endParaRPr kumimoji="0" lang="zh-CN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29663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允许执行复制操作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29636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将源对象链接到目的地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33127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将源对象移动到目的地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858207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copyLink</a:t>
                      </a:r>
                      <a:endParaRPr kumimoji="0" lang="en-US" altLang="zh-CN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可以是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，取决于目标对象的缺省值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784571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copyMove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可以是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，取决于目标对象的缺省值</a:t>
                      </a:r>
                      <a:endParaRPr kumimoji="0" lang="zh-CN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64948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linkMove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可以是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，取决于目标对象的缺省值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5282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允许所有数据传输操作</a:t>
                      </a:r>
                      <a:endParaRPr kumimoji="0" lang="zh-CN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60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35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9AB9F-B381-48B4-8365-C9E917A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" y="1994927"/>
            <a:ext cx="8001000" cy="484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00A19-662F-4D2C-9347-D0B99EDE1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A6C52-DC7B-4A3D-953B-174A6A303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81B0C50-A469-4991-B60E-BDEC58AC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data Transfer</a:t>
            </a:r>
            <a:r>
              <a:rPr lang="zh-CN" altLang="en-US" dirty="0"/>
              <a:t>对象的方法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56C85D-134E-41EC-B369-710DFBCFBEE7}"/>
              </a:ext>
            </a:extLst>
          </p:cNvPr>
          <p:cNvSpPr/>
          <p:nvPr/>
        </p:nvSpPr>
        <p:spPr>
          <a:xfrm>
            <a:off x="1156447" y="2583901"/>
            <a:ext cx="7412878" cy="386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ym typeface="ZapfDingbats" charset="2"/>
              </a:rPr>
              <a:t>getData</a:t>
            </a:r>
            <a:r>
              <a:rPr lang="en-US" altLang="zh-CN" sz="2400" dirty="0">
                <a:sym typeface="ZapfDingbats" charset="2"/>
              </a:rPr>
              <a:t>()</a:t>
            </a:r>
            <a:r>
              <a:rPr lang="zh-CN" altLang="en-US" sz="2400" dirty="0">
                <a:sym typeface="ZapfDingbats" charset="2"/>
              </a:rPr>
              <a:t>方法用于从</a:t>
            </a:r>
            <a:r>
              <a:rPr lang="en-US" altLang="zh-CN" sz="2400" dirty="0" err="1">
                <a:sym typeface="ZapfDingbats" charset="2"/>
              </a:rPr>
              <a:t>dataTransfer</a:t>
            </a:r>
            <a:r>
              <a:rPr lang="zh-CN" altLang="en-US" sz="2400" dirty="0">
                <a:sym typeface="ZapfDingbats" charset="2"/>
              </a:rPr>
              <a:t>对象中以指定的格式获取数据，语法如下：</a:t>
            </a:r>
          </a:p>
          <a:p>
            <a:pPr marL="609600" indent="-6096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sretrievedata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 = </a:t>
            </a: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object.getdata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sdataformat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  <a:sym typeface="ZapfDingbats" charset="2"/>
              </a:rPr>
              <a:t>)</a:t>
            </a:r>
          </a:p>
          <a:p>
            <a:pPr marL="609600" indent="-6096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ZapfDingbats" charset="2"/>
              </a:rPr>
              <a:t>参数</a:t>
            </a:r>
            <a:r>
              <a:rPr lang="en-US" altLang="zh-CN" sz="2400" dirty="0" err="1">
                <a:sym typeface="ZapfDingbats" charset="2"/>
              </a:rPr>
              <a:t>sdataformat</a:t>
            </a:r>
            <a:r>
              <a:rPr lang="zh-CN" altLang="en-US" sz="2400" dirty="0">
                <a:sym typeface="ZapfDingbats" charset="2"/>
              </a:rPr>
              <a:t>是指定数据格式的字符串，可以是下面的值：</a:t>
            </a:r>
          </a:p>
          <a:p>
            <a:pPr marL="1524000" lvl="2" indent="-609600">
              <a:lnSpc>
                <a:spcPts val="3300"/>
              </a:lnSpc>
            </a:pPr>
            <a:r>
              <a:rPr lang="zh-CN" altLang="en-US" sz="2400" dirty="0">
                <a:sym typeface="ZapfDingbats" charset="2"/>
              </a:rPr>
              <a:t> </a:t>
            </a:r>
            <a:r>
              <a:rPr lang="en-US" altLang="zh-CN" sz="2400" dirty="0">
                <a:sym typeface="ZapfDingbats" charset="2"/>
              </a:rPr>
              <a:t>Text</a:t>
            </a:r>
            <a:r>
              <a:rPr lang="zh-CN" altLang="en-US" sz="2400" dirty="0">
                <a:sym typeface="ZapfDingbats" charset="2"/>
              </a:rPr>
              <a:t>，以文本格式获取数据。</a:t>
            </a:r>
          </a:p>
          <a:p>
            <a:pPr marL="1524000" lvl="2" indent="-609600">
              <a:lnSpc>
                <a:spcPts val="3300"/>
              </a:lnSpc>
            </a:pPr>
            <a:r>
              <a:rPr lang="zh-CN" altLang="en-US" sz="2400" dirty="0">
                <a:sym typeface="ZapfDingbats" charset="2"/>
              </a:rPr>
              <a:t> </a:t>
            </a:r>
            <a:r>
              <a:rPr lang="en-US" altLang="zh-CN" sz="2400" dirty="0">
                <a:sym typeface="ZapfDingbats" charset="2"/>
              </a:rPr>
              <a:t>URL</a:t>
            </a:r>
            <a:r>
              <a:rPr lang="zh-CN" altLang="en-US" sz="2400" dirty="0">
                <a:sym typeface="ZapfDingbats" charset="2"/>
              </a:rPr>
              <a:t>，以</a:t>
            </a:r>
            <a:r>
              <a:rPr lang="en-US" altLang="zh-CN" sz="2400" dirty="0">
                <a:sym typeface="ZapfDingbats" charset="2"/>
              </a:rPr>
              <a:t>URL</a:t>
            </a:r>
            <a:r>
              <a:rPr lang="zh-CN" altLang="en-US" sz="2400" dirty="0">
                <a:sym typeface="ZapfDingbats" charset="2"/>
              </a:rPr>
              <a:t>格式获取数据。</a:t>
            </a:r>
          </a:p>
          <a:p>
            <a:pPr marL="609600" indent="-6096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ym typeface="ZapfDingbats" charset="2"/>
              </a:rPr>
              <a:t>getData</a:t>
            </a:r>
            <a:r>
              <a:rPr lang="en-US" altLang="zh-CN" sz="2400" dirty="0">
                <a:sym typeface="ZapfDingbats" charset="2"/>
              </a:rPr>
              <a:t>()</a:t>
            </a:r>
            <a:r>
              <a:rPr lang="zh-CN" altLang="en-US" sz="2400" dirty="0">
                <a:sym typeface="ZapfDingbats" charset="2"/>
              </a:rPr>
              <a:t>方法的返回值是从</a:t>
            </a:r>
            <a:r>
              <a:rPr lang="en-US" altLang="zh-CN" sz="2400" dirty="0" err="1">
                <a:sym typeface="ZapfDingbats" charset="2"/>
              </a:rPr>
              <a:t>dataTransfer</a:t>
            </a:r>
            <a:r>
              <a:rPr lang="zh-CN" altLang="en-US" sz="2400" dirty="0">
                <a:sym typeface="ZapfDingbats" charset="2"/>
              </a:rPr>
              <a:t>对象中获取的数据。</a:t>
            </a:r>
          </a:p>
        </p:txBody>
      </p:sp>
    </p:spTree>
    <p:extLst>
      <p:ext uri="{BB962C8B-B14F-4D97-AF65-F5344CB8AC3E}">
        <p14:creationId xmlns:p14="http://schemas.microsoft.com/office/powerpoint/2010/main" val="23094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9AB9F-B381-48B4-8365-C9E917A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" y="1887710"/>
            <a:ext cx="8001000" cy="484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00A19-662F-4D2C-9347-D0B99EDE1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A6C52-DC7B-4A3D-953B-174A6A303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81B0C50-A469-4991-B60E-BDEC58AC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data Transfer</a:t>
            </a:r>
            <a:r>
              <a:rPr lang="zh-CN" altLang="en-US" dirty="0"/>
              <a:t>对象的方法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56C85D-134E-41EC-B369-710DFBCFBEE7}"/>
              </a:ext>
            </a:extLst>
          </p:cNvPr>
          <p:cNvSpPr/>
          <p:nvPr/>
        </p:nvSpPr>
        <p:spPr>
          <a:xfrm>
            <a:off x="1156447" y="2583901"/>
            <a:ext cx="7412878" cy="386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setData</a:t>
            </a:r>
            <a:r>
              <a:rPr lang="en-US" altLang="zh-CN" sz="2400" dirty="0"/>
              <a:t> ()</a:t>
            </a:r>
            <a:r>
              <a:rPr lang="zh-CN" altLang="en-US" sz="2400" dirty="0"/>
              <a:t>方法用于以指定的格式设置</a:t>
            </a:r>
            <a:r>
              <a:rPr lang="en-US" altLang="zh-CN" sz="2400" dirty="0" err="1"/>
              <a:t>dataTransfer</a:t>
            </a:r>
            <a:r>
              <a:rPr lang="zh-CN" altLang="en-US" sz="2400" dirty="0"/>
              <a:t>对象中的数据，语法如下：</a:t>
            </a:r>
          </a:p>
          <a:p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</a:rPr>
              <a:t>bsuccess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</a:rPr>
              <a:t>object.setdata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</a:rPr>
              <a:t>sdataformat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2400" dirty="0" err="1">
                <a:solidFill>
                  <a:srgbClr val="800000"/>
                </a:solidFill>
                <a:latin typeface="Verdana" panose="020B0604030504040204" pitchFamily="34" charset="0"/>
              </a:rPr>
              <a:t>sdata</a:t>
            </a:r>
            <a:r>
              <a:rPr lang="en-US" altLang="zh-CN" sz="2400" dirty="0">
                <a:solidFill>
                  <a:srgbClr val="800000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zh-CN" altLang="en-US" sz="2400" dirty="0"/>
              <a:t>参数</a:t>
            </a:r>
            <a:r>
              <a:rPr lang="en-US" altLang="zh-CN" sz="2400" dirty="0" err="1"/>
              <a:t>sdataformat</a:t>
            </a:r>
            <a:r>
              <a:rPr lang="zh-CN" altLang="en-US" sz="2400" dirty="0"/>
              <a:t>是指定数据格式的字符串，可以是下面的值：</a:t>
            </a:r>
            <a:endParaRPr lang="zh-CN" altLang="en-US" sz="2400" dirty="0">
              <a:sym typeface="ZapfDingbats" charset="2"/>
            </a:endParaRPr>
          </a:p>
          <a:p>
            <a:pPr lvl="2"/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Text</a:t>
            </a:r>
            <a:r>
              <a:rPr lang="zh-CN" altLang="en-US" sz="2400" dirty="0"/>
              <a:t>，以文本格式保存数据。</a:t>
            </a:r>
            <a:endParaRPr lang="zh-CN" altLang="en-US" sz="2400" dirty="0">
              <a:sym typeface="ZapfDingbats" charset="2"/>
            </a:endParaRPr>
          </a:p>
          <a:p>
            <a:pPr lvl="2"/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URL</a:t>
            </a:r>
            <a:r>
              <a:rPr lang="zh-CN" altLang="en-US" sz="2400" dirty="0"/>
              <a:t>，以</a:t>
            </a:r>
            <a:r>
              <a:rPr lang="en-US" altLang="zh-CN" sz="2400" dirty="0"/>
              <a:t>URL</a:t>
            </a:r>
            <a:r>
              <a:rPr lang="zh-CN" altLang="en-US" sz="2400" dirty="0"/>
              <a:t>格式保存数据。</a:t>
            </a:r>
          </a:p>
          <a:p>
            <a:r>
              <a:rPr lang="zh-CN" altLang="en-US" sz="2400" dirty="0"/>
              <a:t>参数</a:t>
            </a:r>
            <a:r>
              <a:rPr lang="en-US" altLang="zh-CN" sz="2400" dirty="0" err="1"/>
              <a:t>sdata</a:t>
            </a:r>
            <a:r>
              <a:rPr lang="zh-CN" altLang="en-US" sz="2400" dirty="0"/>
              <a:t>是指定要设置的数据的字符串。</a:t>
            </a:r>
          </a:p>
          <a:p>
            <a:r>
              <a:rPr lang="zh-CN" altLang="en-US" sz="2400" dirty="0"/>
              <a:t>如果设置数据成功，则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 ()</a:t>
            </a:r>
            <a:r>
              <a:rPr lang="zh-CN" altLang="en-US" sz="2400" dirty="0"/>
              <a:t>方法返回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；否则返回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0838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9.3 HTML5</a:t>
            </a:r>
            <a:r>
              <a:rPr lang="zh-CN" altLang="en-US" dirty="0"/>
              <a:t>拖放的实例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拖放</a:t>
            </a:r>
            <a:r>
              <a:rPr lang="en-US" altLang="zh-CN" sz="3200" b="0" dirty="0"/>
              <a:t>HTML</a:t>
            </a:r>
            <a:r>
              <a:rPr lang="zh-CN" altLang="en-US" sz="3200" b="0" dirty="0"/>
              <a:t>元素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拖放外部图片文件</a:t>
            </a:r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B293E0-8DA4-46EA-8C85-8E143E11E15C}"/>
              </a:ext>
            </a:extLst>
          </p:cNvPr>
          <p:cNvSpPr/>
          <p:nvPr/>
        </p:nvSpPr>
        <p:spPr>
          <a:xfrm>
            <a:off x="568325" y="2851120"/>
            <a:ext cx="256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HTML</a:t>
            </a:r>
            <a:r>
              <a:rPr lang="zh-CN" altLang="en-US" sz="2400" dirty="0"/>
              <a:t>代码如下：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C3F82D-39CE-4874-AF0E-C3C4F27E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3702806"/>
            <a:ext cx="9144000" cy="263261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5B0B677-7BAC-4CB0-9137-476F148F09BB}"/>
              </a:ext>
            </a:extLst>
          </p:cNvPr>
          <p:cNvSpPr/>
          <p:nvPr/>
        </p:nvSpPr>
        <p:spPr>
          <a:xfrm>
            <a:off x="568325" y="1999434"/>
            <a:ext cx="6495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本示例将实现</a:t>
            </a:r>
            <a:r>
              <a:rPr lang="en-US" altLang="zh-CN" sz="2400" dirty="0"/>
              <a:t>HTML</a:t>
            </a:r>
            <a:r>
              <a:rPr lang="zh-CN" altLang="en-US" sz="2400" dirty="0"/>
              <a:t>页面中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元素的拖放。</a:t>
            </a:r>
          </a:p>
        </p:txBody>
      </p:sp>
    </p:spTree>
    <p:extLst>
      <p:ext uri="{BB962C8B-B14F-4D97-AF65-F5344CB8AC3E}">
        <p14:creationId xmlns:p14="http://schemas.microsoft.com/office/powerpoint/2010/main" val="376408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B293E0-8DA4-46EA-8C85-8E143E11E15C}"/>
              </a:ext>
            </a:extLst>
          </p:cNvPr>
          <p:cNvSpPr/>
          <p:nvPr/>
        </p:nvSpPr>
        <p:spPr>
          <a:xfrm>
            <a:off x="706191" y="1760506"/>
            <a:ext cx="1819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JavaScript</a:t>
            </a:r>
            <a:r>
              <a:rPr lang="zh-CN" altLang="en-US" sz="2400" dirty="0"/>
              <a:t>代码：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E61832-3312-4D82-878B-16ABE383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75" y="1596825"/>
            <a:ext cx="6049611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B293E0-8DA4-46EA-8C85-8E143E11E15C}"/>
              </a:ext>
            </a:extLst>
          </p:cNvPr>
          <p:cNvSpPr/>
          <p:nvPr/>
        </p:nvSpPr>
        <p:spPr>
          <a:xfrm>
            <a:off x="1120177" y="1711580"/>
            <a:ext cx="1819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实现效果：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F822C0-8104-41B0-8A23-2F11A37E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19" y="2524687"/>
            <a:ext cx="3133333" cy="3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FAC2D9-98AB-4D98-BFF9-4ED0A54F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116" y="2524686"/>
            <a:ext cx="2813378" cy="3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541BE86-0ECE-4121-A397-38817C0712A8}"/>
              </a:ext>
            </a:extLst>
          </p:cNvPr>
          <p:cNvSpPr/>
          <p:nvPr/>
        </p:nvSpPr>
        <p:spPr bwMode="auto">
          <a:xfrm>
            <a:off x="4407859" y="3960971"/>
            <a:ext cx="843049" cy="73152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8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874967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拖放图片文件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F7050-8EB4-4E32-BB6F-434A5E10CD3A}"/>
              </a:ext>
            </a:extLst>
          </p:cNvPr>
          <p:cNvSpPr/>
          <p:nvPr/>
        </p:nvSpPr>
        <p:spPr>
          <a:xfrm>
            <a:off x="563989" y="2981396"/>
            <a:ext cx="256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HTML</a:t>
            </a:r>
            <a:r>
              <a:rPr lang="zh-CN" altLang="en-US" sz="2400" dirty="0"/>
              <a:t>代码如下：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F08A30D-7CD8-4DAB-95A5-D95DE14E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5" y="3814898"/>
            <a:ext cx="8368448" cy="151611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54C8F5-74A1-4B90-8892-83BF6E2F1DB4}"/>
              </a:ext>
            </a:extLst>
          </p:cNvPr>
          <p:cNvSpPr/>
          <p:nvPr/>
        </p:nvSpPr>
        <p:spPr>
          <a:xfrm>
            <a:off x="811194" y="1883235"/>
            <a:ext cx="752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本实例主要实现将外部图片文件拖放到</a:t>
            </a:r>
            <a:r>
              <a:rPr lang="en-US" altLang="zh-CN" sz="2400" dirty="0"/>
              <a:t>HTML</a:t>
            </a:r>
            <a:r>
              <a:rPr lang="zh-CN" altLang="en-US" sz="2400" dirty="0"/>
              <a:t>页面内：</a:t>
            </a:r>
          </a:p>
        </p:txBody>
      </p:sp>
    </p:spTree>
    <p:extLst>
      <p:ext uri="{BB962C8B-B14F-4D97-AF65-F5344CB8AC3E}">
        <p14:creationId xmlns:p14="http://schemas.microsoft.com/office/powerpoint/2010/main" val="18292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7BD14-568E-4F83-B3C0-05B192EA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684213"/>
            <a:ext cx="8001000" cy="121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内容安排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306350-F9D0-4A89-9746-63D20134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53800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dirty="0"/>
              <a:t>9.1 </a:t>
            </a:r>
            <a:r>
              <a:rPr lang="zh-CN" altLang="en-US" sz="2600" dirty="0"/>
              <a:t>拖放概述</a:t>
            </a:r>
          </a:p>
          <a:p>
            <a:pPr eaLnBrk="1" hangingPunct="1"/>
            <a:r>
              <a:rPr lang="en-US" altLang="zh-CN" sz="2600" dirty="0"/>
              <a:t>9.2 </a:t>
            </a:r>
            <a:r>
              <a:rPr lang="zh-CN" altLang="en-US" sz="2600" dirty="0"/>
              <a:t>传递拖拽数据</a:t>
            </a:r>
          </a:p>
          <a:p>
            <a:pPr eaLnBrk="1" hangingPunct="1"/>
            <a:r>
              <a:rPr lang="en-US" altLang="zh-CN" sz="2600" dirty="0"/>
              <a:t>9.3 HTML5</a:t>
            </a:r>
            <a:r>
              <a:rPr lang="zh-CN" altLang="en-US" sz="2600" dirty="0"/>
              <a:t>拖放的实例</a:t>
            </a:r>
          </a:p>
          <a:p>
            <a:pPr eaLnBrk="1" hangingPunct="1"/>
            <a:r>
              <a:rPr lang="en-US" altLang="zh-CN" sz="2600" dirty="0"/>
              <a:t>9.4 </a:t>
            </a:r>
            <a:r>
              <a:rPr lang="zh-CN" altLang="en-US" sz="2600" dirty="0"/>
              <a:t>小结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F4801-5981-4B1F-A156-8252AF1CE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58208E41-D981-4DC6-820A-C55E440EC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D2020-EDC8-4F87-9D28-B4ED1E7F1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6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874967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拖放图片文件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F7050-8EB4-4E32-BB6F-434A5E10CD3A}"/>
              </a:ext>
            </a:extLst>
          </p:cNvPr>
          <p:cNvSpPr/>
          <p:nvPr/>
        </p:nvSpPr>
        <p:spPr>
          <a:xfrm>
            <a:off x="660736" y="1711580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JavaScript</a:t>
            </a:r>
            <a:r>
              <a:rPr lang="zh-CN" altLang="en-US" sz="2400" dirty="0"/>
              <a:t>代码：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0E7F1D-58FD-4C11-B8F8-21F28231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21" y="2444600"/>
            <a:ext cx="7064020" cy="3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167EA9-68D8-4AF4-AB19-1F92FCAF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622703"/>
            <a:ext cx="9144000" cy="59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6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4CE1F-7904-479F-923D-3AEA47426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A88F5A-B195-40D3-894C-F69D82458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F688D6-CFC7-4F71-9A06-11851FEE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34" y="1200551"/>
            <a:ext cx="7952381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9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874967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拖放图片文件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F7050-8EB4-4E32-BB6F-434A5E10CD3A}"/>
              </a:ext>
            </a:extLst>
          </p:cNvPr>
          <p:cNvSpPr/>
          <p:nvPr/>
        </p:nvSpPr>
        <p:spPr>
          <a:xfrm>
            <a:off x="660736" y="1711580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CSS</a:t>
            </a:r>
            <a:r>
              <a:rPr lang="zh-CN" altLang="en-US" sz="2400" dirty="0"/>
              <a:t>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E30E89-E909-435E-8C0E-3D04F733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13" y="1642242"/>
            <a:ext cx="4633583" cy="49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874967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F7050-8EB4-4E32-BB6F-434A5E10CD3A}"/>
              </a:ext>
            </a:extLst>
          </p:cNvPr>
          <p:cNvSpPr/>
          <p:nvPr/>
        </p:nvSpPr>
        <p:spPr>
          <a:xfrm>
            <a:off x="660736" y="171158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911507A-91A9-46A1-B28C-5E82A9D76909}"/>
              </a:ext>
            </a:extLst>
          </p:cNvPr>
          <p:cNvSpPr/>
          <p:nvPr/>
        </p:nvSpPr>
        <p:spPr bwMode="auto">
          <a:xfrm>
            <a:off x="4454547" y="4035948"/>
            <a:ext cx="527125" cy="559397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80EF4A-B036-4777-B420-00EE947D8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39"/>
          <a:stretch/>
        </p:blipFill>
        <p:spPr>
          <a:xfrm>
            <a:off x="58454" y="2586547"/>
            <a:ext cx="4371041" cy="3759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9D0317-EA0D-43E1-8C7B-971F318C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76" y="1808732"/>
            <a:ext cx="3902778" cy="4691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6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拖放概述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什么是拖放？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设置元素为可拖放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拖放事件</a:t>
            </a:r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4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F1AF-BAD2-479E-B6A1-4774DE2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715251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什么是拖放？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5B386-C507-4703-B2CD-D089DF6FD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5EBD5-4F2D-4A1B-A5FC-74539CC0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361E09-5B1B-4585-A363-A2928F53CB0E}"/>
              </a:ext>
            </a:extLst>
          </p:cNvPr>
          <p:cNvSpPr txBox="1"/>
          <p:nvPr/>
        </p:nvSpPr>
        <p:spPr>
          <a:xfrm>
            <a:off x="736331" y="2406805"/>
            <a:ext cx="4517894" cy="216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拖放可以分为两个动作，即</a:t>
            </a:r>
            <a:r>
              <a:rPr lang="zh-CN" altLang="en-US" sz="2400" dirty="0">
                <a:solidFill>
                  <a:srgbClr val="800000"/>
                </a:solidFill>
              </a:rPr>
              <a:t>拖拽（</a:t>
            </a:r>
            <a:r>
              <a:rPr lang="en-US" altLang="zh-CN" sz="2400" dirty="0">
                <a:solidFill>
                  <a:srgbClr val="800000"/>
                </a:solidFill>
              </a:rPr>
              <a:t>drag</a:t>
            </a:r>
            <a:r>
              <a:rPr lang="zh-CN" altLang="en-US" sz="2400" dirty="0">
                <a:solidFill>
                  <a:srgbClr val="800000"/>
                </a:solidFill>
              </a:rPr>
              <a:t>）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800000"/>
                </a:solidFill>
              </a:rPr>
              <a:t>放开（</a:t>
            </a:r>
            <a:r>
              <a:rPr lang="en-US" altLang="zh-CN" sz="2400" dirty="0">
                <a:solidFill>
                  <a:srgbClr val="800000"/>
                </a:solidFill>
              </a:rPr>
              <a:t>drop</a:t>
            </a:r>
            <a:r>
              <a:rPr lang="zh-CN" altLang="en-US" sz="2400" dirty="0">
                <a:solidFill>
                  <a:srgbClr val="800000"/>
                </a:solidFill>
              </a:rPr>
              <a:t>）</a:t>
            </a:r>
            <a:r>
              <a:rPr lang="zh-CN" altLang="en-US" sz="2400" dirty="0"/>
              <a:t>。拖拽就是移动鼠标到指定对象，按下左键，然后拖动对象；放开就是放开鼠标左键，放下对象。</a:t>
            </a:r>
            <a:endParaRPr lang="en-US" altLang="zh-CN" sz="2400" dirty="0"/>
          </a:p>
        </p:txBody>
      </p:sp>
      <p:pic>
        <p:nvPicPr>
          <p:cNvPr id="15" name="图片 14" descr="图片包含 屏幕截图, 监视器&#10;&#10;描述已自动生成">
            <a:extLst>
              <a:ext uri="{FF2B5EF4-FFF2-40B4-BE49-F238E27FC236}">
                <a16:creationId xmlns:a16="http://schemas.microsoft.com/office/drawing/2014/main" id="{975C9A61-911C-44E0-82A1-7B4C58E2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1333615"/>
            <a:ext cx="3020035" cy="20953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1B4291-63D4-4687-9C90-68C71059D280}"/>
              </a:ext>
            </a:extLst>
          </p:cNvPr>
          <p:cNvSpPr txBox="1"/>
          <p:nvPr/>
        </p:nvSpPr>
        <p:spPr>
          <a:xfrm>
            <a:off x="5837735" y="349142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将图片拖放到</a:t>
            </a:r>
            <a:r>
              <a:rPr lang="en-US" altLang="zh-CN" dirty="0"/>
              <a:t>PS</a:t>
            </a:r>
            <a:r>
              <a:rPr lang="zh-CN" altLang="en-US" dirty="0"/>
              <a:t>软件里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163458-A005-4AA8-B539-AE67DD07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78" y="3923190"/>
            <a:ext cx="3020035" cy="1964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1001DE8-6F70-4E6B-A9E1-AC3921DF6B65}"/>
              </a:ext>
            </a:extLst>
          </p:cNvPr>
          <p:cNvSpPr txBox="1"/>
          <p:nvPr/>
        </p:nvSpPr>
        <p:spPr>
          <a:xfrm>
            <a:off x="5837735" y="5956772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将文件拖放到</a:t>
            </a:r>
            <a:r>
              <a:rPr lang="en-US" altLang="zh-CN" dirty="0"/>
              <a:t>sublime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F1AF-BAD2-479E-B6A1-4774DE2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715251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设置元素为可拖放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5B386-C507-4703-B2CD-D089DF6FD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5EBD5-4F2D-4A1B-A5FC-74539CC0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361E09-5B1B-4585-A363-A2928F53CB0E}"/>
              </a:ext>
            </a:extLst>
          </p:cNvPr>
          <p:cNvSpPr txBox="1"/>
          <p:nvPr/>
        </p:nvSpPr>
        <p:spPr>
          <a:xfrm>
            <a:off x="774623" y="1890187"/>
            <a:ext cx="7601104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首先要定义使网页中的元素可以被拖放，可以通过将元素的</a:t>
            </a:r>
            <a:r>
              <a:rPr lang="en-US" altLang="zh-CN" sz="2400" dirty="0"/>
              <a:t>draggable</a:t>
            </a:r>
            <a:r>
              <a:rPr lang="zh-CN" altLang="en-US" sz="2400" dirty="0"/>
              <a:t>属性设置为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实现此功能。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63D6A-510B-408F-B506-D6C0BAC5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18" y="3187067"/>
            <a:ext cx="7742857" cy="27714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D59F56-79D1-47BD-9043-A405D78EFF06}"/>
              </a:ext>
            </a:extLst>
          </p:cNvPr>
          <p:cNvSpPr/>
          <p:nvPr/>
        </p:nvSpPr>
        <p:spPr bwMode="auto">
          <a:xfrm>
            <a:off x="6468501" y="5045335"/>
            <a:ext cx="1907226" cy="4195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09843-2B8D-4ADC-8B7B-D0E2CEFAB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DEFD2-90A8-45D7-BFBE-F05E152BD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F6739B-F440-4F18-AB74-CE858254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4"/>
            <a:ext cx="8001000" cy="621152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拖放事件</a:t>
            </a:r>
          </a:p>
        </p:txBody>
      </p:sp>
      <p:graphicFrame>
        <p:nvGraphicFramePr>
          <p:cNvPr id="14" name="Group 164">
            <a:extLst>
              <a:ext uri="{FF2B5EF4-FFF2-40B4-BE49-F238E27FC236}">
                <a16:creationId xmlns:a16="http://schemas.microsoft.com/office/drawing/2014/main" id="{A8153597-91CD-40DF-ABFB-390D3DCE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5223"/>
              </p:ext>
            </p:extLst>
          </p:nvPr>
        </p:nvGraphicFramePr>
        <p:xfrm>
          <a:off x="574675" y="1606842"/>
          <a:ext cx="8208963" cy="4888230"/>
        </p:xfrm>
        <a:graphic>
          <a:graphicData uri="http://schemas.openxmlformats.org/drawingml/2006/table">
            <a:tbl>
              <a:tblPr/>
              <a:tblGrid>
                <a:gridCol w="1405127">
                  <a:extLst>
                    <a:ext uri="{9D8B030D-6E8A-4147-A177-3AD203B41FA5}">
                      <a16:colId xmlns:a16="http://schemas.microsoft.com/office/drawing/2014/main" val="1181606859"/>
                    </a:ext>
                  </a:extLst>
                </a:gridCol>
                <a:gridCol w="5016616">
                  <a:extLst>
                    <a:ext uri="{9D8B030D-6E8A-4147-A177-3AD203B41FA5}">
                      <a16:colId xmlns:a16="http://schemas.microsoft.com/office/drawing/2014/main" val="2946773003"/>
                    </a:ext>
                  </a:extLst>
                </a:gridCol>
                <a:gridCol w="1787220">
                  <a:extLst>
                    <a:ext uri="{9D8B030D-6E8A-4147-A177-3AD203B41FA5}">
                      <a16:colId xmlns:a16="http://schemas.microsoft.com/office/drawing/2014/main" val="3811294459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事  件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说   明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作  用  对  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3878"/>
                  </a:ext>
                </a:extLst>
              </a:tr>
              <a:tr h="488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dragstart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源对象开始拖放，开始移动时事件触发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200344"/>
                  </a:ext>
                </a:extLst>
              </a:tr>
              <a:tr h="488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源对象拖放过程中，移动被拖拽对象时触发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56606"/>
                  </a:ext>
                </a:extLst>
              </a:tr>
              <a:tr h="765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dragenter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源对象进入过程对象范围内，被拖拽对象进入过程对象时被触发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过程对象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26327"/>
                  </a:ext>
                </a:extLst>
              </a:tr>
              <a:tr h="765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dragleave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源对象离开过程对象的范围，被拖拽对象离开目标对象时触发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过程对象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06166"/>
                  </a:ext>
                </a:extLst>
              </a:tr>
              <a:tr h="4905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dragover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源对象在过程对象范围内移动，被拖拽对象在过程对象内移动时触发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过程对象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208841"/>
                  </a:ext>
                </a:extLst>
              </a:tr>
              <a:tr h="488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drop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用户释放鼠标时就会触发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目标对象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067875"/>
                  </a:ext>
                </a:extLst>
              </a:tr>
              <a:tr h="488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书宋简体" pitchFamily="2" charset="-122"/>
                          <a:cs typeface="Times New Roman" panose="02020603050405020304" pitchFamily="18" charset="0"/>
                        </a:rPr>
                        <a:t>dragend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源对象拖放结束，整个拖放操作结束时触发。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accent2"/>
                          </a:solidFill>
                          <a:latin typeface="新宋体" panose="02010609030101010101" pitchFamily="49" charset="-122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源对象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56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09843-2B8D-4ADC-8B7B-D0E2CEFAB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DEFD2-90A8-45D7-BFBE-F05E152BD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F6739B-F440-4F18-AB74-CE858254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4"/>
            <a:ext cx="8001000" cy="621152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拖放事件</a:t>
            </a:r>
          </a:p>
        </p:txBody>
      </p:sp>
      <p:pic>
        <p:nvPicPr>
          <p:cNvPr id="7" name="Picture 2" descr="查看源图像">
            <a:extLst>
              <a:ext uri="{FF2B5EF4-FFF2-40B4-BE49-F238E27FC236}">
                <a16:creationId xmlns:a16="http://schemas.microsoft.com/office/drawing/2014/main" id="{93A684E3-A136-4D89-8E2E-9CFC36AF2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/>
        </p:blipFill>
        <p:spPr bwMode="auto">
          <a:xfrm>
            <a:off x="1619754" y="2345829"/>
            <a:ext cx="5898142" cy="41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D7461-AB50-4C8D-96CE-4F22DA2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50" y="1659417"/>
            <a:ext cx="4932325" cy="4847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拖放事件流程： </a:t>
            </a:r>
          </a:p>
        </p:txBody>
      </p:sp>
    </p:spTree>
    <p:extLst>
      <p:ext uri="{BB962C8B-B14F-4D97-AF65-F5344CB8AC3E}">
        <p14:creationId xmlns:p14="http://schemas.microsoft.com/office/powerpoint/2010/main" val="256355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82800-6D4C-4241-827F-3481138F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5" y="1916717"/>
            <a:ext cx="7202189" cy="6444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kern="1200" dirty="0">
                <a:ea typeface="+mn-ea"/>
                <a:cs typeface="+mn-cs"/>
              </a:rPr>
              <a:t>在定义元素时，可以指定拖放事件的处理函数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42A0B-C922-4F96-AFDA-1BEA6B4FAE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C63A4-38C7-40BF-9BFB-1F6451738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29C148-4CDB-43F7-832D-38E19DF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755519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拖放事件的处理函数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C7B905-C7E0-4051-9A54-B12F167A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8" y="4734538"/>
            <a:ext cx="7893365" cy="8972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EE96DB-C6C6-4578-91EC-7A1BCE103E8A}"/>
              </a:ext>
            </a:extLst>
          </p:cNvPr>
          <p:cNvSpPr/>
          <p:nvPr/>
        </p:nvSpPr>
        <p:spPr>
          <a:xfrm>
            <a:off x="1190024" y="2885755"/>
            <a:ext cx="6757601" cy="132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例如，在网页中定义一个可拖放的图片，并指定其</a:t>
            </a:r>
            <a:r>
              <a:rPr lang="en-US" altLang="zh-CN" sz="2400" dirty="0" err="1"/>
              <a:t>dragstart</a:t>
            </a:r>
            <a:r>
              <a:rPr lang="zh-CN" altLang="en-US" sz="2400" dirty="0"/>
              <a:t>事件的处理函数为</a:t>
            </a:r>
            <a:r>
              <a:rPr lang="en-US" altLang="zh-CN" sz="2400" dirty="0"/>
              <a:t>drag(event)</a:t>
            </a:r>
            <a:r>
              <a:rPr lang="zh-CN" altLang="en-US" sz="2400" dirty="0"/>
              <a:t>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391863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42A0B-C922-4F96-AFDA-1BEA6B4FAE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C63A4-38C7-40BF-9BFB-1F6451738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29C148-4CDB-43F7-832D-38E19DF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755519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拖放事件的处理函数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ABCCBFF-F14A-4A45-9C27-74218DD80A10}"/>
              </a:ext>
            </a:extLst>
          </p:cNvPr>
          <p:cNvSpPr txBox="1">
            <a:spLocks/>
          </p:cNvSpPr>
          <p:nvPr/>
        </p:nvSpPr>
        <p:spPr>
          <a:xfrm>
            <a:off x="1089239" y="1916717"/>
            <a:ext cx="7202189" cy="64445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0" dirty="0">
                <a:ea typeface="+mn-ea"/>
                <a:cs typeface="+mn-cs"/>
              </a:rPr>
              <a:t>drag(event)</a:t>
            </a:r>
            <a:r>
              <a:rPr lang="zh-CN" altLang="en-US" sz="2400" b="0" dirty="0">
                <a:ea typeface="+mn-ea"/>
                <a:cs typeface="+mn-cs"/>
              </a:rPr>
              <a:t>函数的格式如下：</a:t>
            </a:r>
            <a:endParaRPr lang="en-US" altLang="zh-CN" b="0" kern="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00A5EF-2DD6-42C0-9D6A-95DA5E35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4" y="2678654"/>
            <a:ext cx="6017252" cy="18664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E10E60-71A5-43B2-A0CF-571AA43457EE}"/>
              </a:ext>
            </a:extLst>
          </p:cNvPr>
          <p:cNvSpPr/>
          <p:nvPr/>
        </p:nvSpPr>
        <p:spPr>
          <a:xfrm>
            <a:off x="1089240" y="4698333"/>
            <a:ext cx="7202188" cy="174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sym typeface="ZapfDingbats" charset="2"/>
              </a:rPr>
              <a:t>每个拖放事件的处理函数都有一个</a:t>
            </a:r>
            <a:r>
              <a:rPr lang="en-US" altLang="zh-CN" sz="2400" dirty="0">
                <a:sym typeface="ZapfDingbats" charset="2"/>
              </a:rPr>
              <a:t>Event</a:t>
            </a:r>
            <a:r>
              <a:rPr lang="zh-CN" altLang="en-US" sz="2400" dirty="0">
                <a:sym typeface="ZapfDingbats" charset="2"/>
              </a:rPr>
              <a:t>对象作为参数。</a:t>
            </a:r>
            <a:r>
              <a:rPr lang="en-US" altLang="zh-CN" sz="2400" dirty="0">
                <a:sym typeface="ZapfDingbats" charset="2"/>
              </a:rPr>
              <a:t>Event </a:t>
            </a:r>
            <a:r>
              <a:rPr lang="zh-CN" altLang="en-US" sz="2400" dirty="0">
                <a:sym typeface="ZapfDingbats" charset="2"/>
              </a:rPr>
              <a:t>对象代表事件的状态，比如发生事件中的元素、键盘按键的状态、鼠标的位置、鼠标按钮的状态。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3251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856</Words>
  <Application>Microsoft Office PowerPoint</Application>
  <PresentationFormat>全屏显示(4:3)</PresentationFormat>
  <Paragraphs>171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Arial</vt:lpstr>
      <vt:lpstr>Calibri</vt:lpstr>
      <vt:lpstr>Times New Roman</vt:lpstr>
      <vt:lpstr>Verdana</vt:lpstr>
      <vt:lpstr>Wingdings</vt:lpstr>
      <vt:lpstr>Profile</vt:lpstr>
      <vt:lpstr>PowerPoint 演示文稿</vt:lpstr>
      <vt:lpstr>内容安排</vt:lpstr>
      <vt:lpstr>9.1 拖放概述</vt:lpstr>
      <vt:lpstr>什么是拖放？ </vt:lpstr>
      <vt:lpstr>设置元素为可拖放 </vt:lpstr>
      <vt:lpstr> 拖放事件</vt:lpstr>
      <vt:lpstr> 拖放事件</vt:lpstr>
      <vt:lpstr> 拖放事件的处理函数</vt:lpstr>
      <vt:lpstr> 拖放事件的处理函数</vt:lpstr>
      <vt:lpstr>9.2 传递拖拽数据</vt:lpstr>
      <vt:lpstr> data Transfer对象的属性</vt:lpstr>
      <vt:lpstr> data Transfer对象的属性</vt:lpstr>
      <vt:lpstr> data Transfer对象的方法</vt:lpstr>
      <vt:lpstr> data Transfer对象的方法</vt:lpstr>
      <vt:lpstr>9.3 HTML5拖放的实例</vt:lpstr>
      <vt:lpstr> 拖放HTML元素</vt:lpstr>
      <vt:lpstr> 拖放HTML元素</vt:lpstr>
      <vt:lpstr> 拖放HTML元素</vt:lpstr>
      <vt:lpstr> 拖放图片文件</vt:lpstr>
      <vt:lpstr> 拖放图片文件</vt:lpstr>
      <vt:lpstr>PowerPoint 演示文稿</vt:lpstr>
      <vt:lpstr>PowerPoint 演示文稿</vt:lpstr>
      <vt:lpstr> 拖放图片文件</vt:lpstr>
      <vt:lpstr> 拖放文件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171</cp:revision>
  <dcterms:created xsi:type="dcterms:W3CDTF">2017-10-12T03:31:01Z</dcterms:created>
  <dcterms:modified xsi:type="dcterms:W3CDTF">2019-10-30T08:02:09Z</dcterms:modified>
</cp:coreProperties>
</file>