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57"/>
  </p:notesMasterIdLst>
  <p:sldIdLst>
    <p:sldId id="256" r:id="rId3"/>
    <p:sldId id="257" r:id="rId4"/>
    <p:sldId id="263" r:id="rId5"/>
    <p:sldId id="265" r:id="rId6"/>
    <p:sldId id="301" r:id="rId7"/>
    <p:sldId id="302" r:id="rId8"/>
    <p:sldId id="303" r:id="rId9"/>
    <p:sldId id="305" r:id="rId10"/>
    <p:sldId id="299" r:id="rId11"/>
    <p:sldId id="266" r:id="rId12"/>
    <p:sldId id="273" r:id="rId13"/>
    <p:sldId id="377" r:id="rId14"/>
    <p:sldId id="363" r:id="rId15"/>
    <p:sldId id="355" r:id="rId16"/>
    <p:sldId id="359" r:id="rId17"/>
    <p:sldId id="360" r:id="rId18"/>
    <p:sldId id="356" r:id="rId19"/>
    <p:sldId id="357" r:id="rId20"/>
    <p:sldId id="361" r:id="rId21"/>
    <p:sldId id="358" r:id="rId22"/>
    <p:sldId id="365" r:id="rId23"/>
    <p:sldId id="364" r:id="rId24"/>
    <p:sldId id="366" r:id="rId25"/>
    <p:sldId id="367" r:id="rId26"/>
    <p:sldId id="375" r:id="rId27"/>
    <p:sldId id="368" r:id="rId28"/>
    <p:sldId id="369" r:id="rId29"/>
    <p:sldId id="370" r:id="rId30"/>
    <p:sldId id="371" r:id="rId31"/>
    <p:sldId id="372" r:id="rId32"/>
    <p:sldId id="373" r:id="rId33"/>
    <p:sldId id="380" r:id="rId34"/>
    <p:sldId id="381" r:id="rId35"/>
    <p:sldId id="382" r:id="rId36"/>
    <p:sldId id="383" r:id="rId37"/>
    <p:sldId id="384" r:id="rId38"/>
    <p:sldId id="394" r:id="rId39"/>
    <p:sldId id="395" r:id="rId40"/>
    <p:sldId id="396" r:id="rId41"/>
    <p:sldId id="392" r:id="rId42"/>
    <p:sldId id="397" r:id="rId43"/>
    <p:sldId id="398" r:id="rId44"/>
    <p:sldId id="399" r:id="rId45"/>
    <p:sldId id="400" r:id="rId46"/>
    <p:sldId id="401" r:id="rId47"/>
    <p:sldId id="402" r:id="rId48"/>
    <p:sldId id="403" r:id="rId49"/>
    <p:sldId id="404" r:id="rId50"/>
    <p:sldId id="429" r:id="rId51"/>
    <p:sldId id="430" r:id="rId52"/>
    <p:sldId id="431" r:id="rId53"/>
    <p:sldId id="433" r:id="rId54"/>
    <p:sldId id="432" r:id="rId55"/>
    <p:sldId id="268" r:id="rId56"/>
  </p:sldIdLst>
  <p:sldSz cx="9144000" cy="6858000" type="screen4x3"/>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D27"/>
    <a:srgbClr val="F08316"/>
    <a:srgbClr val="20903B"/>
    <a:srgbClr val="D9151F"/>
    <a:srgbClr val="1460A2"/>
    <a:srgbClr val="054488"/>
    <a:srgbClr val="FFC404"/>
    <a:srgbClr val="072AC9"/>
    <a:srgbClr val="F08518"/>
    <a:srgbClr val="D41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11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1、业务数据库中的数据结构是为了完成交易而设计的，不是为了而查询和分析的便利设计的。</a:t>
            </a:r>
            <a:endParaRPr lang="zh-CN" altLang="en-US"/>
          </a:p>
          <a:p>
            <a:r>
              <a:rPr lang="zh-CN" altLang="en-US">
                <a:sym typeface="+mn-ea"/>
              </a:rPr>
              <a:t>2、业务数据库大多是读写优化的，即又要读（查看商品信息），也要写（产生订单，完成支付）。因此对于大量数据的读（查询指标，一般是复杂的只读类型查询）是支持不足的。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a:xfrm>
            <a:off x="459105" y="6609643"/>
            <a:ext cx="1282700" cy="316865"/>
          </a:xfrm>
        </p:spPr>
        <p:txBody>
          <a:bodyPr/>
          <a:lstStyle>
            <a:lvl1pPr marL="0" marR="0" lvl="0" algn="l" defTabSz="914400" rtl="0" eaLnBrk="1" fontAlgn="auto" latinLnBrk="0" hangingPunct="1">
              <a:lnSpc>
                <a:spcPct val="100000"/>
              </a:lnSpc>
              <a:spcBef>
                <a:spcPct val="0"/>
              </a:spcBef>
              <a:buClrTx/>
              <a:buSzTx/>
              <a:buFontTx/>
              <a:buNone/>
              <a:defRPr kumimoji="0" lang="en-US" altLang="zh-CN" sz="800" b="1" i="0" u="none" strike="noStrike" kern="1200" cap="none" spc="0" normalizeH="0" baseline="0" noProof="1">
                <a:solidFill>
                  <a:srgbClr val="072AC9"/>
                </a:solidFill>
                <a:latin typeface="Calibri" panose="020F0502020204030204" charset="0"/>
                <a:ea typeface="+mn-ea"/>
                <a:cs typeface="Calibri" panose="020F0502020204030204" charset="0"/>
                <a:sym typeface="+mn-ea"/>
              </a:defRPr>
            </a:lvl1pPr>
          </a:lstStyle>
          <a:p>
            <a:fld id="{760FBDFE-C587-4B4C-A407-44438C67B59E}" type="datetime1">
              <a:rPr lang="zh-CN" altLang="en-US" smtClean="0"/>
              <a:t>2022/5/18</a:t>
            </a:fld>
            <a:endParaRPr lang="zh-CN" altLang="en-US"/>
          </a:p>
        </p:txBody>
      </p:sp>
      <p:sp>
        <p:nvSpPr>
          <p:cNvPr id="5" name="页脚占位符 4"/>
          <p:cNvSpPr>
            <a:spLocks noGrp="1"/>
          </p:cNvSpPr>
          <p:nvPr>
            <p:ph type="ftr" sz="quarter" idx="11"/>
            <p:custDataLst>
              <p:tags r:id="rId2"/>
            </p:custDataLst>
          </p:nvPr>
        </p:nvSpPr>
        <p:spPr>
          <a:xfrm>
            <a:off x="2877185" y="6609643"/>
            <a:ext cx="3571240" cy="316865"/>
          </a:xfrm>
        </p:spPr>
        <p:txBody>
          <a:bodyPr/>
          <a:lstStyle>
            <a:lvl1pPr>
              <a:defRPr sz="800"/>
            </a:lvl1p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6" name="灯片编号占位符 5"/>
          <p:cNvSpPr>
            <a:spLocks noGrp="1"/>
          </p:cNvSpPr>
          <p:nvPr>
            <p:ph type="sldNum" sz="quarter" idx="12"/>
            <p:custDataLst>
              <p:tags r:id="rId3"/>
            </p:custDataLst>
          </p:nvPr>
        </p:nvSpPr>
        <p:spPr>
          <a:xfrm>
            <a:off x="6658200" y="6609675"/>
            <a:ext cx="2025000" cy="316800"/>
          </a:xfrm>
        </p:spPr>
        <p:txBody>
          <a:bodyPr/>
          <a:lstStyle>
            <a:lvl1pPr marL="0" marR="0" lvl="0" algn="r" defTabSz="914400" rtl="0" eaLnBrk="1" fontAlgn="auto" latinLnBrk="0" hangingPunct="1">
              <a:lnSpc>
                <a:spcPct val="100000"/>
              </a:lnSpc>
              <a:spcBef>
                <a:spcPct val="0"/>
              </a:spcBef>
              <a:buClrTx/>
              <a:buSzTx/>
              <a:buFontTx/>
              <a:buNone/>
              <a:defRPr kumimoji="0" lang="zh-CN" altLang="en-US" sz="800" b="1" i="0" u="none" strike="noStrike" kern="1200" cap="none" spc="0" normalizeH="0" baseline="0" noProof="1" smtClean="0">
                <a:solidFill>
                  <a:srgbClr val="072AC9"/>
                </a:solidFill>
                <a:latin typeface="Calibri" panose="020F0502020204030204" charset="0"/>
                <a:ea typeface="+mn-ea"/>
                <a:cs typeface="Calibri" panose="020F0502020204030204" charset="0"/>
              </a:defRPr>
            </a:lvl1p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Times New Roman" panose="02020603050405020304" charset="0"/>
                <a:ea typeface="宋体" panose="02010600030101010101" pitchFamily="2" charset="-122"/>
              </a:rPr>
              <a:t>2022/5/18</a:t>
            </a:fld>
            <a:endParaRPr lang="zh-CN" altLang="en-US" dirty="0">
              <a:latin typeface="Times New Roman" panose="02020603050405020304"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0EB9C4F-CFF7-443C-9FEC-028D295A819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1988" y="200025"/>
            <a:ext cx="7796212" cy="596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2"/>
          <p:cNvSpPr>
            <a:spLocks noGrp="1"/>
          </p:cNvSpPr>
          <p:nvPr>
            <p:ph type="dt" sz="half" idx="2"/>
          </p:nvPr>
        </p:nvSpPr>
        <p:spPr>
          <a:xfrm>
            <a:off x="0" y="6450013"/>
            <a:ext cx="1905000" cy="238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solidFill>
              <a:effectLst/>
              <a:uLnTx/>
              <a:uFillTx/>
              <a:latin typeface="Arial" panose="020B0604020202020204" pitchFamily="34" charset="0"/>
              <a:ea typeface="+mn-ea"/>
              <a:cs typeface="Times New Roman" panose="02020603050405020304" charset="0"/>
            </a:endParaRPr>
          </a:p>
        </p:txBody>
      </p:sp>
      <p:sp>
        <p:nvSpPr>
          <p:cNvPr id="3" name="页脚占位符 2"/>
          <p:cNvSpPr>
            <a:spLocks noGrp="1"/>
          </p:cNvSpPr>
          <p:nvPr>
            <p:ph type="ftr" sz="quarter" idx="10"/>
          </p:nvPr>
        </p:nvSpPr>
        <p:spPr/>
        <p:txBody>
          <a:bodyPr/>
          <a:lstStyle/>
          <a:p>
            <a:pPr lvl="0" eaLnBrk="1" hangingPunct="1">
              <a:buNone/>
            </a:pPr>
            <a:endParaRPr lang="en-US" altLang="zh-CN" dirty="0">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solidFill>
              <a:effectLst/>
              <a:uLnTx/>
              <a:uFillTx/>
              <a:latin typeface="Arial" panose="020B0604020202020204" pitchFamily="34" charset="0"/>
              <a:ea typeface="+mn-ea"/>
              <a:cs typeface="Times New Roman" panose="02020603050405020304" charset="0"/>
            </a:endParaRPr>
          </a:p>
        </p:txBody>
      </p:sp>
      <p:sp>
        <p:nvSpPr>
          <p:cNvPr id="4" name="页脚占位符 3"/>
          <p:cNvSpPr>
            <a:spLocks noGrp="1"/>
          </p:cNvSpPr>
          <p:nvPr>
            <p:ph type="ftr" sz="quarter" idx="11"/>
          </p:nvPr>
        </p:nvSpPr>
        <p:spPr/>
        <p:txBody>
          <a:bodyPr/>
          <a:lstStyle/>
          <a:p>
            <a:pPr lvl="0" eaLnBrk="1" hangingPunct="1">
              <a:buNone/>
            </a:pPr>
            <a:endParaRPr lang="en-US" altLang="zh-CN"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CA8C890-65FD-4FAF-8993-834927A4CF11}" type="datetimeFigureOut">
              <a:rPr kumimoji="1" lang="zh-CN" altLang="en-US"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rPr>
              <a:t>2022/5/18</a:t>
            </a:fld>
            <a:endParaRPr kumimoji="1" lang="zh-CN" altLang="en-US"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ags" Target="../tags/tag5.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ags" Target="../tags/tag4.xml"/><Relationship Id="rId5" Type="http://schemas.openxmlformats.org/officeDocument/2006/relationships/slideLayout" Target="../slideLayouts/slideLayout6.xml"/><Relationship Id="rId10" Type="http://schemas.openxmlformats.org/officeDocument/2006/relationships/tags" Target="../tags/tag3.xml"/><Relationship Id="rId4" Type="http://schemas.openxmlformats.org/officeDocument/2006/relationships/slideLayout" Target="../slideLayouts/slideLayout5.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nvSpPr>
        <p:spPr>
          <a:xfrm>
            <a:off x="-35560" y="1393190"/>
            <a:ext cx="9215120" cy="3600000"/>
          </a:xfrm>
          <a:prstGeom prst="rect">
            <a:avLst/>
          </a:prstGeom>
          <a:solidFill>
            <a:srgbClr val="072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7536180" y="5387975"/>
            <a:ext cx="1292860" cy="1280160"/>
            <a:chOff x="11812" y="8447"/>
            <a:chExt cx="2036" cy="2016"/>
          </a:xfrm>
        </p:grpSpPr>
        <p:sp>
          <p:nvSpPr>
            <p:cNvPr id="18" name="流程图: 合并 18"/>
            <p:cNvSpPr/>
            <p:nvPr userDrawn="1"/>
          </p:nvSpPr>
          <p:spPr>
            <a:xfrm>
              <a:off x="13376" y="9567"/>
              <a:ext cx="473" cy="392"/>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p>
          </p:txBody>
        </p:sp>
        <p:sp>
          <p:nvSpPr>
            <p:cNvPr id="17" name="流程图: 摘录 17"/>
            <p:cNvSpPr/>
            <p:nvPr userDrawn="1"/>
          </p:nvSpPr>
          <p:spPr>
            <a:xfrm>
              <a:off x="13036" y="8684"/>
              <a:ext cx="769" cy="618"/>
            </a:xfrm>
            <a:prstGeom prst="flowChartExtract">
              <a:avLst/>
            </a:prstGeom>
            <a:solidFill>
              <a:srgbClr val="FFC4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p>
          </p:txBody>
        </p:sp>
        <p:sp>
          <p:nvSpPr>
            <p:cNvPr id="16" name="流程图: 摘录 16"/>
            <p:cNvSpPr/>
            <p:nvPr userDrawn="1"/>
          </p:nvSpPr>
          <p:spPr>
            <a:xfrm rot="20400000">
              <a:off x="12236" y="8447"/>
              <a:ext cx="769" cy="618"/>
            </a:xfrm>
            <a:prstGeom prst="flowChartExtract">
              <a:avLst/>
            </a:prstGeom>
            <a:solidFill>
              <a:srgbClr val="FCF4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p>
          </p:txBody>
        </p:sp>
        <p:sp>
          <p:nvSpPr>
            <p:cNvPr id="19" name="流程图: 合并 19"/>
            <p:cNvSpPr/>
            <p:nvPr userDrawn="1"/>
          </p:nvSpPr>
          <p:spPr>
            <a:xfrm rot="5040000">
              <a:off x="11726" y="9537"/>
              <a:ext cx="1013" cy="840"/>
            </a:xfrm>
            <a:prstGeom prst="flowChartMerge">
              <a:avLst/>
            </a:prstGeom>
            <a:solidFill>
              <a:srgbClr val="072AC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0000FF"/>
                  </a:solidFill>
                  <a:latin typeface="Calibri" panose="020F0502020204030204"/>
                  <a:ea typeface="宋体" panose="02010600030101010101" pitchFamily="2" charset="-122"/>
                  <a:cs typeface="Times New Roman" panose="02020603050405020304"/>
                  <a:sym typeface="Times New Roman" panose="02020603050405020304"/>
                </a:rPr>
                <a:t> </a:t>
              </a:r>
            </a:p>
          </p:txBody>
        </p:sp>
      </p:grpSp>
      <p:pic>
        <p:nvPicPr>
          <p:cNvPr id="13" name="图片 12" descr="会标"/>
          <p:cNvPicPr>
            <a:picLocks noChangeAspect="1"/>
          </p:cNvPicPr>
          <p:nvPr userDrawn="1"/>
        </p:nvPicPr>
        <p:blipFill>
          <a:blip r:embed="rId3"/>
          <a:stretch>
            <a:fillRect/>
          </a:stretch>
        </p:blipFill>
        <p:spPr>
          <a:xfrm>
            <a:off x="265430" y="274320"/>
            <a:ext cx="627380" cy="874395"/>
          </a:xfrm>
          <a:prstGeom prst="rect">
            <a:avLst/>
          </a:prstGeom>
        </p:spPr>
      </p:pic>
      <p:sp>
        <p:nvSpPr>
          <p:cNvPr id="26" name="文本框 25"/>
          <p:cNvSpPr txBox="1"/>
          <p:nvPr userDrawn="1"/>
        </p:nvSpPr>
        <p:spPr>
          <a:xfrm>
            <a:off x="272415" y="5316220"/>
            <a:ext cx="3949065" cy="737235"/>
          </a:xfrm>
          <a:prstGeom prst="rect">
            <a:avLst/>
          </a:prstGeom>
          <a:noFill/>
        </p:spPr>
        <p:txBody>
          <a:bodyPr wrap="none" rtlCol="0">
            <a:spAutoFit/>
          </a:bodyPr>
          <a:lstStyle/>
          <a:p>
            <a:pPr algn="l">
              <a:buClrTx/>
              <a:buSzTx/>
              <a:buFontTx/>
            </a:pPr>
            <a:r>
              <a:rPr lang="en-US" altLang="zh-CN" sz="2400" b="1">
                <a:solidFill>
                  <a:srgbClr val="072AC9"/>
                </a:solidFill>
              </a:rPr>
              <a:t>2022 BRICS Skills Competition</a:t>
            </a:r>
          </a:p>
          <a:p>
            <a:pPr algn="l">
              <a:buClrTx/>
              <a:buSzTx/>
              <a:buFontTx/>
            </a:pPr>
            <a:r>
              <a:rPr lang="en-US" altLang="zh-CN" b="1">
                <a:solidFill>
                  <a:srgbClr val="072AC9"/>
                </a:solidFill>
              </a:rPr>
              <a:t>(BRICS Future Skills Challenge)</a:t>
            </a:r>
          </a:p>
        </p:txBody>
      </p:sp>
    </p:spTree>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3" name="图片 12" descr="会标"/>
          <p:cNvPicPr>
            <a:picLocks noChangeAspect="1"/>
          </p:cNvPicPr>
          <p:nvPr userDrawn="1"/>
        </p:nvPicPr>
        <p:blipFill>
          <a:blip r:embed="rId13"/>
          <a:stretch>
            <a:fillRect/>
          </a:stretch>
        </p:blipFill>
        <p:spPr>
          <a:xfrm>
            <a:off x="8394065" y="151765"/>
            <a:ext cx="461010" cy="642620"/>
          </a:xfrm>
          <a:prstGeom prst="rect">
            <a:avLst/>
          </a:prstGeom>
        </p:spPr>
      </p:pic>
      <p:cxnSp>
        <p:nvCxnSpPr>
          <p:cNvPr id="8" name="直接连接符 7"/>
          <p:cNvCxnSpPr/>
          <p:nvPr userDrawn="1"/>
        </p:nvCxnSpPr>
        <p:spPr>
          <a:xfrm flipV="1">
            <a:off x="-59055" y="6588760"/>
            <a:ext cx="9239250" cy="12700"/>
          </a:xfrm>
          <a:prstGeom prst="line">
            <a:avLst/>
          </a:prstGeom>
          <a:ln>
            <a:gradFill>
              <a:gsLst>
                <a:gs pos="0">
                  <a:srgbClr val="1E97FE"/>
                </a:gs>
                <a:gs pos="100000">
                  <a:srgbClr val="072AC9"/>
                </a:gs>
              </a:gsLst>
              <a:lin ang="0" scaled="1"/>
            </a:gradFill>
          </a:ln>
        </p:spPr>
        <p:style>
          <a:lnRef idx="3">
            <a:schemeClr val="accent1"/>
          </a:lnRef>
          <a:fillRef idx="0">
            <a:schemeClr val="accent1"/>
          </a:fillRef>
          <a:effectRef idx="2">
            <a:schemeClr val="accent1"/>
          </a:effectRef>
          <a:fontRef idx="minor">
            <a:schemeClr val="tx1"/>
          </a:fontRef>
        </p:style>
      </p:cxnSp>
      <p:sp>
        <p:nvSpPr>
          <p:cNvPr id="16" name="日期占位符 15"/>
          <p:cNvSpPr>
            <a:spLocks noGrp="1"/>
          </p:cNvSpPr>
          <p:nvPr>
            <p:ph type="dt" sz="half" idx="10"/>
            <p:custDataLst>
              <p:tags r:id="rId10"/>
            </p:custDataLst>
          </p:nvPr>
        </p:nvSpPr>
        <p:spPr>
          <a:xfrm>
            <a:off x="459105" y="6609643"/>
            <a:ext cx="1282700" cy="316865"/>
          </a:xfrm>
        </p:spPr>
        <p:txBody>
          <a:bodyPr/>
          <a:lstStyle>
            <a:lvl1pPr marL="0" marR="0" lvl="0" algn="l" defTabSz="914400" rtl="0" eaLnBrk="1" fontAlgn="auto" latinLnBrk="0" hangingPunct="1">
              <a:lnSpc>
                <a:spcPct val="100000"/>
              </a:lnSpc>
              <a:spcBef>
                <a:spcPct val="0"/>
              </a:spcBef>
              <a:buClrTx/>
              <a:buSzTx/>
              <a:buFontTx/>
              <a:buNone/>
              <a:defRPr kumimoji="0" lang="en-US" altLang="zh-CN" sz="800" b="1" i="0" u="none" strike="noStrike" kern="1200" cap="none" spc="0" normalizeH="0" baseline="0" noProof="1">
                <a:solidFill>
                  <a:srgbClr val="072AC9"/>
                </a:solidFill>
                <a:latin typeface="Calibri" panose="020F0502020204030204" charset="0"/>
                <a:ea typeface="+mn-ea"/>
                <a:cs typeface="Calibri" panose="020F0502020204030204" charset="0"/>
                <a:sym typeface="+mn-ea"/>
              </a:defRPr>
            </a:lvl1pPr>
          </a:lstStyle>
          <a:p>
            <a:fld id="{760FBDFE-C587-4B4C-A407-44438C67B59E}" type="datetime1">
              <a:rPr lang="zh-CN" altLang="en-US" smtClean="0"/>
              <a:t>2022/5/18</a:t>
            </a:fld>
            <a:endParaRPr lang="zh-CN" altLang="en-US"/>
          </a:p>
        </p:txBody>
      </p:sp>
      <p:sp>
        <p:nvSpPr>
          <p:cNvPr id="17" name="页脚占位符 16"/>
          <p:cNvSpPr>
            <a:spLocks noGrp="1"/>
          </p:cNvSpPr>
          <p:nvPr>
            <p:ph type="ftr" sz="quarter" idx="11"/>
            <p:custDataLst>
              <p:tags r:id="rId11"/>
            </p:custDataLst>
          </p:nvPr>
        </p:nvSpPr>
        <p:spPr>
          <a:xfrm>
            <a:off x="2877185" y="6609643"/>
            <a:ext cx="3571240" cy="316865"/>
          </a:xfrm>
        </p:spPr>
        <p:txBody>
          <a:bodyPr/>
          <a:lstStyle>
            <a:lvl1pPr>
              <a:defRPr sz="800"/>
            </a:lvl1p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18" name="灯片编号占位符 17"/>
          <p:cNvSpPr>
            <a:spLocks noGrp="1"/>
          </p:cNvSpPr>
          <p:nvPr>
            <p:ph type="sldNum" sz="quarter" idx="12"/>
            <p:custDataLst>
              <p:tags r:id="rId12"/>
            </p:custDataLst>
          </p:nvPr>
        </p:nvSpPr>
        <p:spPr>
          <a:xfrm>
            <a:off x="6658200" y="6609675"/>
            <a:ext cx="2025000" cy="316800"/>
          </a:xfrm>
        </p:spPr>
        <p:txBody>
          <a:bodyPr/>
          <a:lstStyle>
            <a:lvl1pPr marL="0" marR="0" lvl="0" algn="r" defTabSz="914400" rtl="0" eaLnBrk="1" fontAlgn="auto" latinLnBrk="0" hangingPunct="1">
              <a:lnSpc>
                <a:spcPct val="100000"/>
              </a:lnSpc>
              <a:spcBef>
                <a:spcPct val="0"/>
              </a:spcBef>
              <a:buClrTx/>
              <a:buSzTx/>
              <a:buFontTx/>
              <a:buNone/>
              <a:defRPr kumimoji="0" lang="zh-CN" altLang="en-US" sz="800" b="1" i="0" u="none" strike="noStrike" kern="1200" cap="none" spc="0" normalizeH="0" baseline="0" noProof="1" smtClean="0">
                <a:solidFill>
                  <a:srgbClr val="072AC9"/>
                </a:solidFill>
                <a:latin typeface="Calibri" panose="020F0502020204030204" charset="0"/>
                <a:ea typeface="+mn-ea"/>
                <a:cs typeface="Calibri" panose="020F0502020204030204" charset="0"/>
              </a:defRPr>
            </a:lvl1pPr>
          </a:lstStyle>
          <a:p>
            <a:fld id="{49AE70B2-8BF9-45C0-BB95-33D1B9D3A854}" type="slidenum">
              <a:rPr lang="zh-CN" altLang="en-US" smtClean="0"/>
              <a:t>‹#›</a:t>
            </a:fld>
            <a:endParaRPr lang="zh-CN" altLang="en-US" dirty="0"/>
          </a:p>
        </p:txBody>
      </p:sp>
      <p:cxnSp>
        <p:nvCxnSpPr>
          <p:cNvPr id="9" name="直接连接符 8"/>
          <p:cNvCxnSpPr/>
          <p:nvPr userDrawn="1"/>
        </p:nvCxnSpPr>
        <p:spPr>
          <a:xfrm flipH="1">
            <a:off x="-20955" y="785495"/>
            <a:ext cx="8362950" cy="0"/>
          </a:xfrm>
          <a:prstGeom prst="line">
            <a:avLst/>
          </a:prstGeom>
          <a:ln w="28575" cmpd="sng">
            <a:gradFill>
              <a:gsLst>
                <a:gs pos="0">
                  <a:srgbClr val="D4121D"/>
                </a:gs>
                <a:gs pos="100000">
                  <a:srgbClr val="F08518"/>
                </a:gs>
              </a:gsLst>
              <a:lin ang="0" scaled="1"/>
            </a:gra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907145" y="785495"/>
            <a:ext cx="360000" cy="0"/>
          </a:xfrm>
          <a:prstGeom prst="line">
            <a:avLst/>
          </a:prstGeom>
          <a:ln w="28575" cmpd="sng">
            <a:gradFill>
              <a:gsLst>
                <a:gs pos="0">
                  <a:srgbClr val="D4121D"/>
                </a:gs>
                <a:gs pos="100000">
                  <a:srgbClr val="F08518"/>
                </a:gs>
              </a:gsLst>
              <a:lin ang="0" scaled="1"/>
            </a:gradFill>
            <a:prstDash val="solid"/>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253365" y="351790"/>
            <a:ext cx="257810" cy="309245"/>
            <a:chOff x="12954" y="479"/>
            <a:chExt cx="645" cy="772"/>
          </a:xfrm>
        </p:grpSpPr>
        <p:sp>
          <p:nvSpPr>
            <p:cNvPr id="29" name="矩形 28"/>
            <p:cNvSpPr/>
            <p:nvPr userDrawn="1"/>
          </p:nvSpPr>
          <p:spPr>
            <a:xfrm>
              <a:off x="13263" y="925"/>
              <a:ext cx="336" cy="326"/>
            </a:xfrm>
            <a:prstGeom prst="rect">
              <a:avLst/>
            </a:prstGeom>
            <a:solidFill>
              <a:srgbClr val="146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3172" y="759"/>
              <a:ext cx="239" cy="216"/>
            </a:xfrm>
            <a:prstGeom prst="rect">
              <a:avLst/>
            </a:prstGeom>
            <a:solidFill>
              <a:srgbClr val="D9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12956" y="945"/>
              <a:ext cx="314" cy="284"/>
            </a:xfrm>
            <a:prstGeom prst="rect">
              <a:avLst/>
            </a:prstGeom>
            <a:solidFill>
              <a:srgbClr val="209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userDrawn="1"/>
          </p:nvSpPr>
          <p:spPr>
            <a:xfrm>
              <a:off x="12954" y="708"/>
              <a:ext cx="281" cy="254"/>
            </a:xfrm>
            <a:prstGeom prst="rect">
              <a:avLst/>
            </a:prstGeom>
            <a:solidFill>
              <a:srgbClr val="F08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13181" y="479"/>
              <a:ext cx="326" cy="295"/>
            </a:xfrm>
            <a:prstGeom prst="rect">
              <a:avLst/>
            </a:prstGeom>
            <a:solidFill>
              <a:srgbClr val="FDC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9"/>
    </p:custData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hdr="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notesSlide" Target="../notesSlides/notesSlide3.xml"/><Relationship Id="rId7" Type="http://schemas.openxmlformats.org/officeDocument/2006/relationships/image" Target="../media/image8.wmf"/><Relationship Id="rId12"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tags" Target="../tags/tag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userDrawn="1"/>
        </p:nvSpPr>
        <p:spPr>
          <a:xfrm>
            <a:off x="405765" y="1835150"/>
            <a:ext cx="8495030" cy="1631216"/>
          </a:xfrm>
          <a:prstGeom prst="rect">
            <a:avLst/>
          </a:prstGeom>
          <a:noFill/>
        </p:spPr>
        <p:txBody>
          <a:bodyPr wrap="square" rtlCol="0">
            <a:spAutoFit/>
          </a:bodyPr>
          <a:lstStyle/>
          <a:p>
            <a:pPr algn="l">
              <a:buClrTx/>
              <a:buSzTx/>
              <a:buFontTx/>
            </a:pPr>
            <a:r>
              <a:rPr lang="en-US" altLang="zh-CN" sz="5000" b="1" dirty="0">
                <a:solidFill>
                  <a:schemeClr val="bg1"/>
                </a:solidFill>
              </a:rPr>
              <a:t>Machine Learning and Big </a:t>
            </a:r>
            <a:r>
              <a:rPr lang="en-US" altLang="zh-CN" sz="5000" b="1" dirty="0" smtClean="0">
                <a:solidFill>
                  <a:schemeClr val="bg1"/>
                </a:solidFill>
              </a:rPr>
              <a:t>Data</a:t>
            </a:r>
          </a:p>
          <a:p>
            <a:r>
              <a:rPr lang="en-US" altLang="zh-CN" sz="5000" b="1" dirty="0">
                <a:solidFill>
                  <a:schemeClr val="bg1"/>
                </a:solidFill>
              </a:rPr>
              <a:t>         </a:t>
            </a:r>
            <a:r>
              <a:rPr lang="en-US" altLang="zh-CN" sz="5000" b="1" dirty="0" smtClean="0">
                <a:solidFill>
                  <a:schemeClr val="bg1"/>
                </a:solidFill>
              </a:rPr>
              <a:t>Build </a:t>
            </a:r>
            <a:r>
              <a:rPr lang="en-US" altLang="zh-CN" sz="5000" b="1" dirty="0">
                <a:solidFill>
                  <a:schemeClr val="bg1"/>
                </a:solidFill>
              </a:rPr>
              <a:t>a data warehouse</a:t>
            </a:r>
          </a:p>
        </p:txBody>
      </p:sp>
      <p:sp>
        <p:nvSpPr>
          <p:cNvPr id="28" name="文本框 27"/>
          <p:cNvSpPr txBox="1"/>
          <p:nvPr userDrawn="1"/>
        </p:nvSpPr>
        <p:spPr>
          <a:xfrm>
            <a:off x="2596515" y="3414395"/>
            <a:ext cx="3187860" cy="523220"/>
          </a:xfrm>
          <a:prstGeom prst="rect">
            <a:avLst/>
          </a:prstGeom>
          <a:noFill/>
        </p:spPr>
        <p:txBody>
          <a:bodyPr wrap="none" rtlCol="0">
            <a:spAutoFit/>
          </a:bodyPr>
          <a:lstStyle/>
          <a:p>
            <a:r>
              <a:rPr lang="en-US" altLang="zh-CN" sz="2800" b="1" dirty="0">
                <a:solidFill>
                  <a:schemeClr val="bg1"/>
                </a:solidFill>
              </a:rPr>
              <a:t>Lecturer:</a:t>
            </a:r>
            <a:r>
              <a:rPr lang="zh-CN" altLang="en-US" sz="2800" b="1" dirty="0" smtClean="0">
                <a:solidFill>
                  <a:schemeClr val="bg1"/>
                </a:solidFill>
              </a:rPr>
              <a:t>：</a:t>
            </a:r>
            <a:r>
              <a:rPr lang="en-US" altLang="zh-CN" sz="2800" b="1" dirty="0" smtClean="0">
                <a:solidFill>
                  <a:schemeClr val="bg1"/>
                </a:solidFill>
              </a:rPr>
              <a:t>Gao </a:t>
            </a:r>
            <a:r>
              <a:rPr lang="en-US" altLang="zh-CN" sz="2800" b="1" dirty="0" err="1" smtClean="0">
                <a:solidFill>
                  <a:schemeClr val="bg1"/>
                </a:solidFill>
              </a:rPr>
              <a:t>Zhili</a:t>
            </a:r>
            <a:endParaRPr lang="en-US" altLang="zh-CN"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10</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3324717871"/>
              </p:ext>
            </p:extLst>
          </p:nvPr>
        </p:nvGraphicFramePr>
        <p:xfrm>
          <a:off x="368300" y="1838960"/>
          <a:ext cx="8314690" cy="4399002"/>
        </p:xfrm>
        <a:graphic>
          <a:graphicData uri="http://schemas.openxmlformats.org/drawingml/2006/table">
            <a:tbl>
              <a:tblPr/>
              <a:tblGrid>
                <a:gridCol w="1805940">
                  <a:extLst>
                    <a:ext uri="{9D8B030D-6E8A-4147-A177-3AD203B41FA5}">
                      <a16:colId xmlns:a16="http://schemas.microsoft.com/office/drawing/2014/main" val="20000"/>
                    </a:ext>
                  </a:extLst>
                </a:gridCol>
                <a:gridCol w="2881630">
                  <a:extLst>
                    <a:ext uri="{9D8B030D-6E8A-4147-A177-3AD203B41FA5}">
                      <a16:colId xmlns:a16="http://schemas.microsoft.com/office/drawing/2014/main" val="20001"/>
                    </a:ext>
                  </a:extLst>
                </a:gridCol>
                <a:gridCol w="3627120">
                  <a:extLst>
                    <a:ext uri="{9D8B030D-6E8A-4147-A177-3AD203B41FA5}">
                      <a16:colId xmlns:a16="http://schemas.microsoft.com/office/drawing/2014/main" val="20002"/>
                    </a:ext>
                  </a:extLst>
                </a:gridCol>
              </a:tblGrid>
              <a:tr h="36576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r>
                        <a:rPr kumimoji="0" lang="en-US" altLang="zh-CN"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comparison</a:t>
                      </a: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14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content</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current state data</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historical, complete, reflecting historical changes)</a:t>
                      </a:r>
                      <a:endPar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Application scenarios</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For business transaction process, for business operation procedures, repeat processing</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Subject-oriented, across multiple business processes, analyze and support strategic decisions)</a:t>
                      </a:r>
                      <a:endPar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2"/>
                  </a:ext>
                </a:extLst>
              </a:tr>
              <a:tr h="61503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design theory</a:t>
                      </a:r>
                      <a:r>
                        <a:rPr kumimoji="0" lang="zh-CN" altLang="en-US" sz="1200" b="0" i="0" u="none" strike="noStrike" kern="1200" cap="none" normalizeH="0" baseline="0" dirty="0" smtClean="0">
                          <a:ln>
                            <a:noFill/>
                          </a:ln>
                          <a:solidFill>
                            <a:srgbClr val="000000"/>
                          </a:solidFill>
                          <a:effectLst/>
                          <a:latin typeface="Arial" panose="020B0604020202020204" pitchFamily="34" charset="0"/>
                          <a:ea typeface="宋体" panose="02010600030101010101" pitchFamily="2" charset="-122"/>
                          <a:cs typeface="+mn-cs"/>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Follow the three paradigms and avoid redundancy)</a:t>
                      </a:r>
                      <a:endPar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Paradigm violation, appropriate redundancy</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704850">
                <a:tc>
                  <a:txBody>
                    <a:body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structure</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algn="l" defTabSz="914400" rtl="0" eaLnBrk="1" fontAlgn="base" latinLnBrk="0" hangingPunct="1">
                        <a:lnSpc>
                          <a:spcPct val="100000"/>
                        </a:lnSpc>
                        <a:buClrTx/>
                        <a:buSzTx/>
                        <a:buFontTx/>
                        <a:buNone/>
                      </a:pP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Highly structured schema, complex, suitable for manipulation, computation)</a:t>
                      </a:r>
                      <a:endPar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algn="l" defTabSz="914400" rtl="0" eaLnBrk="1" fontAlgn="base" latinLnBrk="0" hangingPunct="1">
                        <a:lnSpc>
                          <a:spcPct val="100000"/>
                        </a:lnSpc>
                        <a:buClrTx/>
                        <a:buSzTx/>
                        <a:buFontTx/>
                        <a:buNone/>
                      </a:pPr>
                      <a:r>
                        <a:rPr lang="en-US" altLang="zh-CN" sz="1200" dirty="0" smtClean="0">
                          <a:ln>
                            <a:noFill/>
                          </a:ln>
                          <a:solidFill>
                            <a:srgbClr val="000000"/>
                          </a:solidFill>
                          <a:effectLst/>
                          <a:latin typeface="Arial" panose="020B0604020202020204" pitchFamily="34" charset="0"/>
                          <a:ea typeface="宋体" panose="02010600030101010101" pitchFamily="2" charset="-122"/>
                          <a:sym typeface="+mn-ea"/>
                        </a:rPr>
                        <a:t>Schema</a:t>
                      </a:r>
                      <a:r>
                        <a:rPr lang="zh-CN" altLang="en-US" sz="1200" dirty="0" smtClean="0">
                          <a:ln>
                            <a:noFill/>
                          </a:ln>
                          <a:solidFill>
                            <a:srgbClr val="000000"/>
                          </a:solidFill>
                          <a:effectLst/>
                          <a:latin typeface="Arial" panose="020B0604020202020204" pitchFamily="34" charset="0"/>
                          <a:ea typeface="宋体" panose="02010600030101010101" pitchFamily="2" charset="-122"/>
                          <a:sym typeface="+mn-ea"/>
                        </a:rPr>
                        <a:t>，</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Non-standardized schema, such as star schema or snowflake schema; simple, suitable for analysis,</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r h="47434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storage</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row storage)</a:t>
                      </a:r>
                      <a:endPar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columnar storage</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58483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change</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Frequent addition, deletion, modification and checking)</a:t>
                      </a:r>
                      <a:endPar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Add-on, no-delete, no-change, reflect historical changes</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6"/>
                  </a:ext>
                </a:extLst>
              </a:tr>
              <a:tr h="48323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suitable workload</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Transaction processing)</a:t>
                      </a:r>
                      <a:endPar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Analytics</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 Reporting, Big Data</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7"/>
                  </a:ext>
                </a:extLst>
              </a:tr>
            </a:tbl>
          </a:graphicData>
        </a:graphic>
      </p:graphicFrame>
      <p:sp>
        <p:nvSpPr>
          <p:cNvPr id="25" name="文本框 24"/>
          <p:cNvSpPr txBox="1"/>
          <p:nvPr/>
        </p:nvSpPr>
        <p:spPr>
          <a:xfrm>
            <a:off x="238759" y="875030"/>
            <a:ext cx="8552543" cy="276999"/>
          </a:xfrm>
          <a:prstGeom prst="rect">
            <a:avLst/>
          </a:prstGeom>
          <a:noFill/>
        </p:spPr>
        <p:txBody>
          <a:bodyPr wrap="square" rtlCol="0">
            <a:spAutoFit/>
          </a:bodyPr>
          <a:lstStyle/>
          <a:p>
            <a:r>
              <a:rPr lang="en-US" altLang="zh-CN" sz="1200" b="1" dirty="0"/>
              <a:t>1.3 </a:t>
            </a:r>
            <a:r>
              <a:rPr lang="en-US" altLang="zh-CN"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Comparison of RDBMS and </a:t>
            </a:r>
            <a:r>
              <a:rPr lang="en-US" altLang="zh-CN" sz="1200" b="1" dirty="0" err="1">
                <a:latin typeface="Calibri" panose="020F0502020204030204" charset="0"/>
                <a:cs typeface="Calibri" panose="020F0502020204030204" charset="0"/>
                <a:sym typeface="+mn-ea"/>
              </a:rPr>
              <a:t>DataWarehouse</a:t>
            </a:r>
            <a:r>
              <a:rPr lang="en-US" altLang="zh-CN" sz="1200" b="1" dirty="0">
                <a:latin typeface="Calibri" panose="020F0502020204030204" charset="0"/>
                <a:cs typeface="Calibri" panose="020F0502020204030204" charset="0"/>
                <a:sym typeface="+mn-ea"/>
              </a:rPr>
              <a:t>)</a:t>
            </a:r>
            <a:endParaRPr lang="zh-CN" altLang="en-US" sz="1200" b="1" dirty="0">
              <a:latin typeface="Calibri" panose="020F0502020204030204" charset="0"/>
              <a:cs typeface="Calibri" panose="020F0502020204030204" charset="0"/>
              <a:sym typeface="+mn-ea"/>
            </a:endParaRPr>
          </a:p>
        </p:txBody>
      </p:sp>
      <p:sp>
        <p:nvSpPr>
          <p:cNvPr id="26" name="文本框 25"/>
          <p:cNvSpPr txBox="1"/>
          <p:nvPr/>
        </p:nvSpPr>
        <p:spPr>
          <a:xfrm>
            <a:off x="368300" y="1372235"/>
            <a:ext cx="6037580" cy="276999"/>
          </a:xfrm>
          <a:prstGeom prst="rect">
            <a:avLst/>
          </a:prstGeom>
          <a:noFill/>
        </p:spPr>
        <p:txBody>
          <a:bodyPr wrap="square" rtlCol="0">
            <a:spAutoFit/>
          </a:bodyPr>
          <a:lstStyle/>
          <a:p>
            <a:r>
              <a:rPr lang="en-US" altLang="zh-CN" sz="1200" b="1" dirty="0"/>
              <a:t>1.3.2 </a:t>
            </a:r>
            <a:r>
              <a:rPr lang="en-US" altLang="zh-CN" sz="1200" b="1" dirty="0" smtClean="0"/>
              <a:t>(</a:t>
            </a:r>
            <a:r>
              <a:rPr lang="en-US" altLang="zh-CN" sz="1200" b="1" dirty="0"/>
              <a:t>Feature </a:t>
            </a:r>
            <a:r>
              <a:rPr lang="en-US" altLang="zh-CN" sz="1200" b="1" dirty="0" smtClean="0"/>
              <a:t>comparison(</a:t>
            </a:r>
            <a:r>
              <a:rPr lang="zh-CN" altLang="en-US" sz="1200" b="1" dirty="0" smtClean="0"/>
              <a:t>一</a:t>
            </a:r>
            <a:r>
              <a:rPr lang="en-US" altLang="zh-CN" sz="1200" b="1" dirty="0" smtClean="0"/>
              <a:t>))</a:t>
            </a:r>
            <a:endParaRPr lang="zh-CN" altLang="en-US" sz="1200" b="1" dirty="0"/>
          </a:p>
        </p:txBody>
      </p:sp>
      <p:sp>
        <p:nvSpPr>
          <p:cNvPr id="9" name="标题 5"/>
          <p:cNvSpPr txBox="1">
            <a:spLocks/>
          </p:cNvSpPr>
          <p:nvPr/>
        </p:nvSpPr>
        <p:spPr>
          <a:xfrm>
            <a:off x="565785" y="295275"/>
            <a:ext cx="7794444"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000" dirty="0" smtClean="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smtClean="0"/>
              <a:t>What is a data warehouse </a:t>
            </a:r>
            <a:r>
              <a:rPr lang="zh-CN" altLang="en-US" sz="2000" dirty="0" smtClean="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11</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3092477001"/>
              </p:ext>
            </p:extLst>
          </p:nvPr>
        </p:nvGraphicFramePr>
        <p:xfrm>
          <a:off x="459105" y="2033270"/>
          <a:ext cx="8102600" cy="4007485"/>
        </p:xfrm>
        <a:graphic>
          <a:graphicData uri="http://schemas.openxmlformats.org/drawingml/2006/table">
            <a:tbl>
              <a:tblPr/>
              <a:tblGrid>
                <a:gridCol w="1853021">
                  <a:extLst>
                    <a:ext uri="{9D8B030D-6E8A-4147-A177-3AD203B41FA5}">
                      <a16:colId xmlns:a16="http://schemas.microsoft.com/office/drawing/2014/main" val="20000"/>
                    </a:ext>
                  </a:extLst>
                </a:gridCol>
                <a:gridCol w="3202849">
                  <a:extLst>
                    <a:ext uri="{9D8B030D-6E8A-4147-A177-3AD203B41FA5}">
                      <a16:colId xmlns:a16="http://schemas.microsoft.com/office/drawing/2014/main" val="20001"/>
                    </a:ext>
                  </a:extLst>
                </a:gridCol>
                <a:gridCol w="3046730">
                  <a:extLst>
                    <a:ext uri="{9D8B030D-6E8A-4147-A177-3AD203B41FA5}">
                      <a16:colId xmlns:a16="http://schemas.microsoft.com/office/drawing/2014/main" val="20002"/>
                    </a:ext>
                  </a:extLst>
                </a:gridCol>
              </a:tblGrid>
              <a:tr h="5130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r>
                        <a:rPr kumimoji="0" lang="en-US" altLang="zh-CN"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comparison</a:t>
                      </a: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r>
                        <a:rPr kumimoji="0" lang="en-US" altLang="zh-CN"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Transaction database</a:t>
                      </a: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r>
                        <a:rPr kumimoji="0" lang="en-US" altLang="zh-CN" sz="1200" b="1" i="0" u="none" strike="noStrike" kern="1200"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cs typeface="+mn-cs"/>
                        </a:rPr>
                        <a:t>data warehouse </a:t>
                      </a:r>
                      <a:r>
                        <a:rPr kumimoji="0" lang="zh-CN" altLang="en-US" sz="1200" b="1" i="0" u="none" strike="noStrike" cap="none" normalizeH="0" baseline="0" dirty="0" smtClean="0">
                          <a:ln>
                            <a:noFill/>
                          </a:ln>
                          <a:solidFill>
                            <a:srgbClr val="FF0000"/>
                          </a:solidFill>
                          <a:effectLst/>
                          <a:highlight>
                            <a:srgbClr val="C0C0C0"/>
                          </a:highligh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953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processing method</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Frequent, small batch, high concurrency, low latency</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Infrequent, high-volume, high-throughput, with latency</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61531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access</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Only a small number of records are accessed per transaction</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Some transactions may access a large number of records</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58166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Response time</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Measured in seconds</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Measured in seconds, minutes, or even </a:t>
                      </a:r>
                      <a:r>
                        <a:rPr lang="en-US" altLang="zh-CN" sz="1200" b="0" i="0" u="none" strike="noStrike" cap="none" normalizeH="0" baseline="0" dirty="0" err="1" smtClean="0">
                          <a:ln>
                            <a:noFill/>
                          </a:ln>
                          <a:solidFill>
                            <a:srgbClr val="000000"/>
                          </a:solidFill>
                          <a:effectLst/>
                          <a:latin typeface="Arial" panose="020B0604020202020204" pitchFamily="34" charset="0"/>
                          <a:ea typeface="宋体" panose="02010600030101010101" pitchFamily="2" charset="-122"/>
                        </a:rPr>
                        <a:t>hoursMeasured</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 in seconds, minutes, or even hours</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4381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chemeClr val="tx1"/>
                          </a:solidFill>
                          <a:effectLst/>
                          <a:latin typeface="Times New Roman" panose="02020603050405020304" charset="0"/>
                        </a:rPr>
                        <a:t>（</a:t>
                      </a:r>
                      <a:r>
                        <a:rPr kumimoji="1" lang="en-US" altLang="zh-CN" sz="1200" b="0" i="0" u="none" strike="noStrike" cap="none" normalizeH="0" baseline="0" dirty="0" smtClean="0">
                          <a:ln>
                            <a:noFill/>
                          </a:ln>
                          <a:solidFill>
                            <a:schemeClr val="tx1"/>
                          </a:solidFill>
                          <a:effectLst/>
                          <a:latin typeface="Times New Roman" panose="02020603050405020304" charset="0"/>
                        </a:rPr>
                        <a:t>usage frequency</a:t>
                      </a:r>
                      <a:r>
                        <a:rPr kumimoji="1" lang="zh-CN" altLang="en-US" sz="1200" b="0" i="0" u="none" strike="noStrike" cap="none" normalizeH="0" baseline="0" dirty="0" smtClean="0">
                          <a:ln>
                            <a:noFill/>
                          </a:ln>
                          <a:solidFill>
                            <a:schemeClr val="tx1"/>
                          </a:solidFill>
                          <a:effectLst/>
                          <a:latin typeface="Times New Roman" panose="0202060305040502030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1" lang="zh-CN" altLang="en-US" sz="1200" b="0" i="0" u="none" strike="noStrike" cap="none" normalizeH="0" baseline="0" dirty="0" smtClean="0">
                          <a:ln>
                            <a:noFill/>
                          </a:ln>
                          <a:solidFill>
                            <a:schemeClr val="tx1"/>
                          </a:solidFill>
                          <a:effectLst/>
                          <a:latin typeface="Times New Roman" panose="02020603050405020304" charset="0"/>
                        </a:rPr>
                        <a:t>（</a:t>
                      </a:r>
                      <a:r>
                        <a:rPr kumimoji="1" lang="en-US" altLang="zh-CN" sz="1200" b="0" i="0" u="none" strike="noStrike" cap="none" normalizeH="0" baseline="0" dirty="0" smtClean="0">
                          <a:ln>
                            <a:noFill/>
                          </a:ln>
                          <a:solidFill>
                            <a:schemeClr val="tx1"/>
                          </a:solidFill>
                          <a:effectLst/>
                          <a:latin typeface="Times New Roman" panose="02020603050405020304" charset="0"/>
                        </a:rPr>
                        <a:t>high</a:t>
                      </a:r>
                      <a:r>
                        <a:rPr kumimoji="1" lang="zh-CN" altLang="en-US" sz="1200" b="0" i="0" u="none" strike="noStrike" cap="none" normalizeH="0" baseline="0" dirty="0" smtClean="0">
                          <a:ln>
                            <a:noFill/>
                          </a:ln>
                          <a:solidFill>
                            <a:schemeClr val="tx1"/>
                          </a:solidFill>
                          <a:effectLst/>
                          <a:latin typeface="Times New Roman" panose="0202060305040502030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algn="l" defTabSz="914400" rtl="0" eaLnBrk="1" fontAlgn="base" latinLnBrk="0" hangingPunct="1">
                        <a:lnSpc>
                          <a:spcPct val="100000"/>
                        </a:lnSpc>
                        <a:buClrTx/>
                        <a:buSzTx/>
                        <a:buFontTx/>
                        <a:buNone/>
                      </a:pP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medium to low</a:t>
                      </a:r>
                      <a:r>
                        <a:rPr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6654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source</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 </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single source of data (typically a transactional system)</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collected and normalized from multiple sources, multiple business systems</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6400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data size</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Smaller, tens of gigabytes, hundreds of gigabytes</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Larger, hundreds of gigabytes, terabytes, or even petabytes</a:t>
                      </a:r>
                      <a:r>
                        <a:rPr kumimoji="0" lang="zh-CN" altLang="en-US"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2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2" marR="91442"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6"/>
                  </a:ext>
                </a:extLst>
              </a:tr>
            </a:tbl>
          </a:graphicData>
        </a:graphic>
      </p:graphicFrame>
      <p:sp>
        <p:nvSpPr>
          <p:cNvPr id="17" name="文本框 16"/>
          <p:cNvSpPr txBox="1"/>
          <p:nvPr/>
        </p:nvSpPr>
        <p:spPr>
          <a:xfrm>
            <a:off x="266064" y="902335"/>
            <a:ext cx="8877936" cy="276999"/>
          </a:xfrm>
          <a:prstGeom prst="rect">
            <a:avLst/>
          </a:prstGeom>
          <a:noFill/>
        </p:spPr>
        <p:txBody>
          <a:bodyPr wrap="square" rtlCol="0">
            <a:spAutoFit/>
          </a:bodyPr>
          <a:lstStyle/>
          <a:p>
            <a:r>
              <a:rPr lang="en-US" altLang="zh-CN" sz="1200" b="1" dirty="0"/>
              <a:t>1.3 </a:t>
            </a:r>
            <a:r>
              <a:rPr lang="zh-CN" altLang="en-US" sz="1200" b="1" dirty="0" smtClean="0">
                <a:latin typeface="Calibri" panose="020F0502020204030204" charset="0"/>
                <a:cs typeface="Calibri" panose="020F0502020204030204" charset="0"/>
                <a:sym typeface="+mn-ea"/>
              </a:rPr>
              <a:t>（</a:t>
            </a:r>
            <a:r>
              <a:rPr lang="en-US" altLang="zh-CN" sz="1200" b="1" dirty="0"/>
              <a:t>RDBMS</a:t>
            </a:r>
            <a:r>
              <a:rPr lang="zh-CN" altLang="en-US" sz="1200" b="1" dirty="0"/>
              <a:t>和</a:t>
            </a:r>
            <a:r>
              <a:rPr lang="en-US" altLang="zh-CN" sz="1200" b="1" dirty="0" err="1">
                <a:latin typeface="Calibri" panose="020F0502020204030204" charset="0"/>
                <a:cs typeface="Calibri" panose="020F0502020204030204" charset="0"/>
                <a:sym typeface="+mn-ea"/>
              </a:rPr>
              <a:t>DataWarehouse</a:t>
            </a:r>
            <a:r>
              <a:rPr lang="zh-CN" altLang="en-US" sz="1200" b="1" dirty="0" smtClean="0">
                <a:latin typeface="Calibri" panose="020F0502020204030204" charset="0"/>
                <a:cs typeface="Calibri" panose="020F0502020204030204" charset="0"/>
                <a:sym typeface="+mn-ea"/>
              </a:rPr>
              <a:t>对比）</a:t>
            </a:r>
            <a:endParaRPr lang="zh-CN" altLang="en-US" sz="1200" b="1" dirty="0">
              <a:latin typeface="Calibri" panose="020F0502020204030204" charset="0"/>
              <a:cs typeface="Calibri" panose="020F0502020204030204" charset="0"/>
              <a:sym typeface="+mn-ea"/>
            </a:endParaRPr>
          </a:p>
        </p:txBody>
      </p:sp>
      <p:sp>
        <p:nvSpPr>
          <p:cNvPr id="26" name="文本框 25"/>
          <p:cNvSpPr txBox="1"/>
          <p:nvPr/>
        </p:nvSpPr>
        <p:spPr>
          <a:xfrm>
            <a:off x="368300" y="1381125"/>
            <a:ext cx="6037580" cy="276999"/>
          </a:xfrm>
          <a:prstGeom prst="rect">
            <a:avLst/>
          </a:prstGeom>
          <a:noFill/>
        </p:spPr>
        <p:txBody>
          <a:bodyPr wrap="square" rtlCol="0">
            <a:spAutoFit/>
          </a:bodyPr>
          <a:lstStyle/>
          <a:p>
            <a:r>
              <a:rPr lang="en-US" altLang="zh-CN" sz="1200" b="1" dirty="0"/>
              <a:t>1.3.2 </a:t>
            </a:r>
            <a:r>
              <a:rPr lang="en-US" altLang="zh-CN" sz="1200" b="1" dirty="0" smtClean="0"/>
              <a:t>Feature </a:t>
            </a:r>
            <a:r>
              <a:rPr lang="en-US" altLang="zh-CN" sz="1200" b="1" dirty="0"/>
              <a:t>comparison </a:t>
            </a:r>
            <a:r>
              <a:rPr lang="zh-CN" altLang="en-US" sz="1200" b="1" dirty="0" smtClean="0"/>
              <a:t>（二））</a:t>
            </a:r>
            <a:endParaRPr lang="zh-CN" altLang="en-US" sz="1200" b="1" dirty="0"/>
          </a:p>
        </p:txBody>
      </p:sp>
      <p:sp>
        <p:nvSpPr>
          <p:cNvPr id="9" name="标题 5"/>
          <p:cNvSpPr txBox="1">
            <a:spLocks/>
          </p:cNvSpPr>
          <p:nvPr/>
        </p:nvSpPr>
        <p:spPr>
          <a:xfrm>
            <a:off x="565785" y="295275"/>
            <a:ext cx="7794444"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000" dirty="0" smtClean="0">
                <a:sym typeface="+mn-ea"/>
              </a:rPr>
              <a:t>1</a:t>
            </a:r>
            <a:r>
              <a:rPr lang="en-US" altLang="zh-CN" sz="2000" dirty="0" smtClean="0">
                <a:sym typeface="+mn-ea"/>
              </a:rPr>
              <a:t>.</a:t>
            </a:r>
            <a:r>
              <a:rPr lang="zh-CN" altLang="en-US" sz="2000" dirty="0" smtClean="0">
                <a:sym typeface="+mn-ea"/>
              </a:rPr>
              <a:t>（</a:t>
            </a:r>
            <a:r>
              <a:rPr lang="en-US" altLang="zh-CN" sz="2000" dirty="0" smtClean="0"/>
              <a:t> </a:t>
            </a:r>
            <a:r>
              <a:rPr lang="en-US" altLang="zh-CN" sz="2000" dirty="0" smtClean="0"/>
              <a:t>What is a data warehouse </a:t>
            </a:r>
            <a:r>
              <a:rPr lang="zh-CN" altLang="en-US" sz="2000" dirty="0" smtClean="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矩形 239619"/>
          <p:cNvSpPr/>
          <p:nvPr/>
        </p:nvSpPr>
        <p:spPr>
          <a:xfrm>
            <a:off x="693738" y="1817340"/>
            <a:ext cx="2694259" cy="31750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just"/>
            <a:r>
              <a:rPr lang="zh-CN" altLang="en-US" sz="900" dirty="0">
                <a:latin typeface="宋体" panose="02010600030101010101" pitchFamily="2" charset="-122"/>
              </a:rPr>
              <a:t>            </a:t>
            </a:r>
            <a:r>
              <a:rPr lang="en-US" altLang="zh-CN" sz="2000" b="1" dirty="0">
                <a:solidFill>
                  <a:schemeClr val="accent2"/>
                </a:solidFill>
                <a:latin typeface="宋体" panose="02010600030101010101" pitchFamily="2" charset="-122"/>
              </a:rPr>
              <a:t>OLTP</a:t>
            </a:r>
          </a:p>
        </p:txBody>
      </p:sp>
      <p:sp>
        <p:nvSpPr>
          <p:cNvPr id="239621" name="矩形 239620"/>
          <p:cNvSpPr/>
          <p:nvPr/>
        </p:nvSpPr>
        <p:spPr>
          <a:xfrm>
            <a:off x="845433" y="2302272"/>
            <a:ext cx="7993062" cy="4398974"/>
          </a:xfrm>
          <a:prstGeom prst="rect">
            <a:avLst/>
          </a:prstGeom>
          <a:solidFill>
            <a:srgbClr val="FFFFFF"/>
          </a:solidFill>
          <a:ln w="9525">
            <a:noFill/>
          </a:ln>
        </p:spPr>
        <p:txBody>
          <a:bodyPr lIns="36000" tIns="0" rIns="0" bIns="0"/>
          <a:lstStyle/>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detailed)                          (integrated or </a:t>
            </a:r>
            <a:r>
              <a:rPr lang="en-US" altLang="zh-CN" sz="1400" b="1" dirty="0" smtClean="0">
                <a:latin typeface="宋体" panose="02010600030101010101" pitchFamily="2" charset="-122"/>
              </a:rPr>
              <a:t>derived)</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current)                           (</a:t>
            </a:r>
            <a:r>
              <a:rPr lang="en-US" altLang="zh-CN" sz="1400" b="1" dirty="0" smtClean="0">
                <a:latin typeface="宋体" panose="02010600030101010101" pitchFamily="2" charset="-122"/>
              </a:rPr>
              <a:t>historical)</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Updatable</a:t>
            </a:r>
            <a:r>
              <a:rPr lang="en-US" altLang="zh-CN" sz="1400" b="1" dirty="0">
                <a:latin typeface="宋体" panose="02010600030101010101" pitchFamily="2" charset="-122"/>
              </a:rPr>
              <a:t>)                         (Not </a:t>
            </a:r>
            <a:r>
              <a:rPr lang="en-US" altLang="zh-CN" sz="1400" b="1" dirty="0" smtClean="0">
                <a:latin typeface="宋体" panose="02010600030101010101" pitchFamily="2" charset="-122"/>
              </a:rPr>
              <a:t>updatable)</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needs to be known in advance)      (Need not known in </a:t>
            </a:r>
            <a:r>
              <a:rPr lang="en-US" altLang="zh-CN" sz="1400" b="1" dirty="0" smtClean="0">
                <a:latin typeface="宋体" panose="02010600030101010101" pitchFamily="2" charset="-122"/>
              </a:rPr>
              <a:t>advance)</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Compliant with system life cycle)  (completely different life </a:t>
            </a:r>
            <a:r>
              <a:rPr lang="en-US" altLang="zh-CN" sz="1400" b="1" dirty="0" smtClean="0">
                <a:latin typeface="宋体" panose="02010600030101010101" pitchFamily="2" charset="-122"/>
              </a:rPr>
              <a:t>cycle)</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high performance requirements)    (Relatively loose on performance </a:t>
            </a:r>
            <a:r>
              <a:rPr lang="en-US" altLang="zh-CN" sz="1400" b="1" dirty="0" smtClean="0">
                <a:latin typeface="宋体" panose="02010600030101010101" pitchFamily="2" charset="-122"/>
              </a:rPr>
              <a:t>requirements)</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transaction driven)               (data </a:t>
            </a:r>
            <a:r>
              <a:rPr lang="en-US" altLang="zh-CN" sz="1400" b="1" dirty="0" smtClean="0">
                <a:latin typeface="宋体" panose="02010600030101010101" pitchFamily="2" charset="-122"/>
              </a:rPr>
              <a:t>driven)</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application oriented)             (Analysis </a:t>
            </a:r>
            <a:r>
              <a:rPr lang="en-US" altLang="zh-CN" sz="1400" b="1" dirty="0" smtClean="0">
                <a:latin typeface="宋体" panose="02010600030101010101" pitchFamily="2" charset="-122"/>
              </a:rPr>
              <a:t>Oriented)</a:t>
            </a:r>
            <a:endParaRPr lang="zh-CN" altLang="en-US" sz="1400" b="1" dirty="0">
              <a:latin typeface="宋体" panose="02010600030101010101" pitchFamily="2" charset="-122"/>
            </a:endParaRPr>
          </a:p>
          <a:p>
            <a:pPr marL="285750" indent="-285750" algn="just">
              <a:buFont typeface="Symbol" panose="05050102010706020507" pitchFamily="18" charset="2"/>
              <a:buChar char="·"/>
            </a:pPr>
            <a:r>
              <a:rPr lang="en-US" altLang="zh-CN" sz="1050" b="1" dirty="0" smtClean="0">
                <a:latin typeface="宋体" panose="02010600030101010101" pitchFamily="2" charset="-122"/>
              </a:rPr>
              <a:t>(</a:t>
            </a:r>
            <a:r>
              <a:rPr lang="en-US" altLang="zh-CN" sz="1050" b="1" dirty="0" smtClean="0">
                <a:latin typeface="宋体" panose="02010600030101010101" pitchFamily="2" charset="-122"/>
              </a:rPr>
              <a:t>Small amount of data in one </a:t>
            </a:r>
            <a:r>
              <a:rPr lang="en-US" altLang="zh-CN" sz="1050" b="1" dirty="0">
                <a:latin typeface="宋体" panose="02010600030101010101" pitchFamily="2" charset="-122"/>
              </a:rPr>
              <a:t>operation)        (Large amount of data in one </a:t>
            </a:r>
            <a:r>
              <a:rPr lang="en-US" altLang="zh-CN" sz="1050" b="1" dirty="0" smtClean="0">
                <a:latin typeface="宋体" panose="02010600030101010101" pitchFamily="2" charset="-122"/>
              </a:rPr>
              <a:t>operation)</a:t>
            </a:r>
            <a:endParaRPr lang="zh-CN" altLang="en-US" sz="1050" b="1" dirty="0" smtClean="0">
              <a:latin typeface="宋体" panose="02010600030101010101" pitchFamily="2" charset="-122"/>
            </a:endParaRPr>
          </a:p>
          <a:p>
            <a:pPr marL="285750" indent="-285750" algn="just">
              <a:buFont typeface="Symbol" panose="05050102010706020507" pitchFamily="18" charset="2"/>
              <a:buChar char="·"/>
            </a:pPr>
            <a:r>
              <a:rPr lang="en-US" altLang="zh-CN" sz="1400" b="1" dirty="0" smtClean="0">
                <a:latin typeface="宋体" panose="02010600030101010101" pitchFamily="2" charset="-122"/>
              </a:rPr>
              <a:t>(</a:t>
            </a:r>
            <a:r>
              <a:rPr lang="en-US" altLang="zh-CN" sz="1400" b="1" dirty="0">
                <a:latin typeface="宋体" panose="02010600030101010101" pitchFamily="2" charset="-122"/>
              </a:rPr>
              <a:t>Support daily affairs)            (Support management </a:t>
            </a:r>
            <a:r>
              <a:rPr lang="en-US" altLang="zh-CN" sz="1400" b="1" dirty="0" smtClean="0">
                <a:latin typeface="宋体" panose="02010600030101010101" pitchFamily="2" charset="-122"/>
              </a:rPr>
              <a:t>needs)</a:t>
            </a:r>
            <a:endParaRPr lang="zh-CN" altLang="en-US" sz="1400" b="1" dirty="0">
              <a:latin typeface="宋体" panose="02010600030101010101" pitchFamily="2" charset="-122"/>
            </a:endParaRPr>
          </a:p>
        </p:txBody>
      </p:sp>
      <p:sp>
        <p:nvSpPr>
          <p:cNvPr id="239622" name="矩形 239621"/>
          <p:cNvSpPr/>
          <p:nvPr/>
        </p:nvSpPr>
        <p:spPr>
          <a:xfrm>
            <a:off x="3737792" y="1835170"/>
            <a:ext cx="3185522" cy="31750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just"/>
            <a:r>
              <a:rPr lang="zh-CN" altLang="en-US" sz="900" dirty="0">
                <a:latin typeface="宋体" panose="02010600030101010101" pitchFamily="2" charset="-122"/>
              </a:rPr>
              <a:t>            </a:t>
            </a:r>
            <a:r>
              <a:rPr lang="en-US" altLang="zh-CN" sz="2000" b="1">
                <a:solidFill>
                  <a:schemeClr val="accent2"/>
                </a:solidFill>
                <a:latin typeface="宋体" panose="02010600030101010101" pitchFamily="2" charset="-122"/>
              </a:rPr>
              <a:t>OLAP</a:t>
            </a:r>
          </a:p>
        </p:txBody>
      </p:sp>
      <p:sp>
        <p:nvSpPr>
          <p:cNvPr id="17" name="文本框 16"/>
          <p:cNvSpPr txBox="1"/>
          <p:nvPr/>
        </p:nvSpPr>
        <p:spPr>
          <a:xfrm>
            <a:off x="396239" y="885825"/>
            <a:ext cx="7963989" cy="276999"/>
          </a:xfrm>
          <a:prstGeom prst="rect">
            <a:avLst/>
          </a:prstGeom>
          <a:noFill/>
        </p:spPr>
        <p:txBody>
          <a:bodyPr wrap="square" rtlCol="0">
            <a:spAutoFit/>
          </a:bodyPr>
          <a:lstStyle/>
          <a:p>
            <a:r>
              <a:rPr lang="en-US" altLang="zh-CN" sz="1200" b="1" dirty="0"/>
              <a:t>1.3 </a:t>
            </a:r>
            <a:r>
              <a:rPr lang="zh-CN" altLang="en-US"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Comparison of RDBMS and </a:t>
            </a:r>
            <a:r>
              <a:rPr lang="en-US" altLang="zh-CN" sz="1200" b="1" dirty="0" err="1">
                <a:latin typeface="Calibri" panose="020F0502020204030204" charset="0"/>
                <a:cs typeface="Calibri" panose="020F0502020204030204" charset="0"/>
                <a:sym typeface="+mn-ea"/>
              </a:rPr>
              <a:t>DataWarehouse</a:t>
            </a:r>
            <a:r>
              <a:rPr lang="zh-CN" altLang="en-US" sz="1200" b="1" dirty="0" smtClean="0">
                <a:latin typeface="Calibri" panose="020F0502020204030204" charset="0"/>
                <a:cs typeface="Calibri" panose="020F0502020204030204" charset="0"/>
                <a:sym typeface="+mn-ea"/>
              </a:rPr>
              <a:t>）</a:t>
            </a:r>
            <a:endParaRPr lang="zh-CN" altLang="en-US" sz="1200" b="1" dirty="0">
              <a:latin typeface="Calibri" panose="020F0502020204030204" charset="0"/>
              <a:cs typeface="Calibri" panose="020F0502020204030204" charset="0"/>
              <a:sym typeface="+mn-ea"/>
            </a:endParaRPr>
          </a:p>
        </p:txBody>
      </p:sp>
      <p:sp>
        <p:nvSpPr>
          <p:cNvPr id="26" name="文本框 25"/>
          <p:cNvSpPr txBox="1"/>
          <p:nvPr/>
        </p:nvSpPr>
        <p:spPr>
          <a:xfrm>
            <a:off x="396239" y="1351915"/>
            <a:ext cx="8891451" cy="369332"/>
          </a:xfrm>
          <a:prstGeom prst="rect">
            <a:avLst/>
          </a:prstGeom>
          <a:noFill/>
        </p:spPr>
        <p:txBody>
          <a:bodyPr wrap="square" rtlCol="0">
            <a:spAutoFit/>
          </a:bodyPr>
          <a:lstStyle/>
          <a:p>
            <a:r>
              <a:rPr lang="en-US" altLang="zh-CN" sz="1200" b="1" dirty="0"/>
              <a:t>1.3.3 </a:t>
            </a:r>
            <a:r>
              <a:rPr lang="zh-CN" altLang="en-US" sz="1200" b="1" dirty="0" smtClean="0"/>
              <a:t>（</a:t>
            </a:r>
            <a:r>
              <a:rPr lang="en-US" altLang="zh-CN" sz="1200" b="1" dirty="0"/>
              <a:t>Analysis method comparison: OLTP vs OLAP</a:t>
            </a:r>
            <a:r>
              <a:rPr lang="zh-CN" altLang="en-US" dirty="0" smtClean="0"/>
              <a:t>）</a:t>
            </a:r>
            <a:endParaRPr lang="en-US" altLang="zh-CN" dirty="0"/>
          </a:p>
        </p:txBody>
      </p:sp>
      <p:sp>
        <p:nvSpPr>
          <p:cNvPr id="8" name="标题 5"/>
          <p:cNvSpPr txBox="1">
            <a:spLocks/>
          </p:cNvSpPr>
          <p:nvPr/>
        </p:nvSpPr>
        <p:spPr>
          <a:xfrm>
            <a:off x="565785" y="295275"/>
            <a:ext cx="7794444"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000" dirty="0" smtClean="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smtClean="0"/>
              <a:t>What is a data warehouse </a:t>
            </a:r>
            <a:r>
              <a:rPr lang="zh-CN" altLang="en-US" sz="2000" dirty="0" smtClean="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13</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17" name="文本框 16"/>
          <p:cNvSpPr txBox="1"/>
          <p:nvPr/>
        </p:nvSpPr>
        <p:spPr>
          <a:xfrm>
            <a:off x="266065" y="902335"/>
            <a:ext cx="6853192" cy="307777"/>
          </a:xfrm>
          <a:prstGeom prst="rect">
            <a:avLst/>
          </a:prstGeom>
          <a:noFill/>
        </p:spPr>
        <p:txBody>
          <a:bodyPr wrap="square" rtlCol="0">
            <a:spAutoFit/>
          </a:bodyPr>
          <a:lstStyle/>
          <a:p>
            <a:r>
              <a:rPr lang="en-US" altLang="zh-CN" sz="1400" b="1" dirty="0">
                <a:latin typeface="Calibri" panose="020F0502020204030204" charset="0"/>
                <a:cs typeface="Calibri" panose="020F0502020204030204" charset="0"/>
                <a:sym typeface="+mn-ea"/>
              </a:rPr>
              <a:t>1.4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Why there is a data </a:t>
            </a:r>
            <a:r>
              <a:rPr lang="en-US" altLang="zh-CN" sz="1400" b="1" dirty="0" smtClean="0">
                <a:latin typeface="Calibri" panose="020F0502020204030204" charset="0"/>
                <a:cs typeface="Calibri" panose="020F0502020204030204" charset="0"/>
                <a:sym typeface="+mn-ea"/>
              </a:rPr>
              <a:t>warehouse)</a:t>
            </a:r>
            <a:endParaRPr lang="zh-CN" altLang="en-US" sz="1400" b="1" dirty="0">
              <a:latin typeface="Calibri" panose="020F0502020204030204" charset="0"/>
              <a:cs typeface="Calibri" panose="020F0502020204030204" charset="0"/>
              <a:sym typeface="+mn-ea"/>
            </a:endParaRPr>
          </a:p>
        </p:txBody>
      </p:sp>
      <p:sp>
        <p:nvSpPr>
          <p:cNvPr id="7" name="文本框 6"/>
          <p:cNvSpPr txBox="1"/>
          <p:nvPr/>
        </p:nvSpPr>
        <p:spPr>
          <a:xfrm>
            <a:off x="346347" y="1341557"/>
            <a:ext cx="8729345" cy="3908762"/>
          </a:xfrm>
          <a:prstGeom prst="rect">
            <a:avLst/>
          </a:prstGeom>
          <a:noFill/>
        </p:spPr>
        <p:txBody>
          <a:bodyPr wrap="square" rtlCol="0">
            <a:spAutoFit/>
          </a:bodyPr>
          <a:lstStyle/>
          <a:p>
            <a:r>
              <a:rPr lang="en-US" altLang="zh-CN" sz="1400" b="1" dirty="0" smtClean="0">
                <a:solidFill>
                  <a:schemeClr val="accent1"/>
                </a:solidFill>
              </a:rPr>
              <a:t>(</a:t>
            </a:r>
            <a:r>
              <a:rPr lang="en-US" altLang="zh-CN" sz="1400" b="1" dirty="0">
                <a:solidFill>
                  <a:schemeClr val="accent1"/>
                </a:solidFill>
              </a:rPr>
              <a:t>Examples of e-commerce </a:t>
            </a:r>
            <a:r>
              <a:rPr lang="en-US" altLang="zh-CN" sz="1400" b="1" dirty="0" smtClean="0">
                <a:solidFill>
                  <a:schemeClr val="accent1"/>
                </a:solidFill>
              </a:rPr>
              <a:t>development)</a:t>
            </a:r>
            <a:endParaRPr lang="zh-CN" altLang="en-US" sz="1400" b="1" dirty="0">
              <a:solidFill>
                <a:schemeClr val="accent1"/>
              </a:solidFill>
            </a:endParaRPr>
          </a:p>
          <a:p>
            <a:r>
              <a:rPr lang="en-US" altLang="zh-CN" sz="1200" dirty="0" smtClean="0"/>
              <a:t>(</a:t>
            </a:r>
            <a:r>
              <a:rPr lang="en-US" altLang="zh-CN" sz="1200" dirty="0"/>
              <a:t>In the first stage, the business is single, the traffic is small, and the structure is simple. The front-end of the web page for ordering + several servers + MySQL database can satisfy basic queries. It's like a workshop period</a:t>
            </a:r>
            <a:r>
              <a:rPr lang="en-US" altLang="zh-CN" sz="1200" dirty="0" smtClean="0"/>
              <a:t>.)</a:t>
            </a:r>
            <a:endParaRPr lang="zh-CN" altLang="en-US" sz="1200" dirty="0"/>
          </a:p>
          <a:p>
            <a:endParaRPr lang="zh-CN" altLang="en-US" dirty="0"/>
          </a:p>
          <a:p>
            <a:r>
              <a:rPr lang="zh-CN" altLang="en-US" sz="1200" dirty="0" smtClean="0"/>
              <a:t>（</a:t>
            </a:r>
            <a:r>
              <a:rPr lang="en-US" altLang="zh-CN" sz="1200" dirty="0"/>
              <a:t>In the second stage, traffic, customers and orders have increased, and ordinary queries have been under pressure, and the architecture has become multiple servers and multiple business databases (large volume + sub-database and sub-table). The business data and indicators in this stage are still acceptable. Barely query from the business database. Initially entered into industrialization</a:t>
            </a:r>
            <a:r>
              <a:rPr lang="en-US" altLang="zh-CN" sz="1200" dirty="0" smtClean="0"/>
              <a:t>.</a:t>
            </a:r>
            <a:r>
              <a:rPr lang="zh-CN" altLang="en-US" sz="1200" dirty="0" smtClean="0"/>
              <a:t>）</a:t>
            </a:r>
            <a:endParaRPr lang="zh-CN" altLang="en-US" sz="1200" dirty="0"/>
          </a:p>
          <a:p>
            <a:endParaRPr lang="zh-CN" altLang="en-US" sz="1200" dirty="0"/>
          </a:p>
          <a:p>
            <a:r>
              <a:rPr lang="en-US" altLang="zh-CN" sz="1200" dirty="0" smtClean="0"/>
              <a:t>(</a:t>
            </a:r>
            <a:r>
              <a:rPr lang="en-US" altLang="zh-CN" sz="1200" dirty="0"/>
              <a:t>In the third stage, after 3-5 years, the business has grown exponentially, the amount of data has increased sharply, the company's management roles have increased, and the issues that executives are concerned about, from the initial "how much was yesterday's income", gradually evolved to refined analysis, Cluster analysis of specific users, the performance of specific users in specific usage scenarios, such as "the relationship between the purchase behavior of cosmetic products of 20-30-year-old female users in the first quarter of the past five years and the company's promotion plan </a:t>
            </a:r>
            <a:r>
              <a:rPr lang="en-US" altLang="zh-CN" sz="1200" dirty="0" smtClean="0"/>
              <a:t>".)</a:t>
            </a:r>
            <a:endParaRPr lang="zh-CN" altLang="en-US" sz="1200" dirty="0"/>
          </a:p>
          <a:p>
            <a:endParaRPr lang="zh-CN" altLang="en-US" sz="1200" dirty="0"/>
          </a:p>
          <a:p>
            <a:r>
              <a:rPr lang="en-US" altLang="zh-CN" sz="1200" dirty="0" smtClean="0"/>
              <a:t>(</a:t>
            </a:r>
            <a:r>
              <a:rPr lang="en-US" altLang="zh-CN" sz="1200" dirty="0"/>
              <a:t>This kind of very specific and key issues that can play a key role in the company's decision-making is basically difficult to retrieve from the business database. the reason is</a:t>
            </a:r>
            <a:r>
              <a:rPr lang="en-US" altLang="zh-CN" sz="1200" dirty="0" smtClean="0"/>
              <a:t>?)</a:t>
            </a:r>
            <a:endParaRPr lang="zh-CN" altLang="en-US" sz="1200" dirty="0"/>
          </a:p>
          <a:p>
            <a:endParaRPr lang="zh-CN" altLang="en-US" sz="1200" dirty="0"/>
          </a:p>
          <a:p>
            <a:r>
              <a:rPr lang="en-US" altLang="zh-CN" sz="1200" dirty="0" smtClean="0"/>
              <a:t>(</a:t>
            </a:r>
            <a:r>
              <a:rPr lang="en-US" altLang="zh-CN" sz="1200" dirty="0"/>
              <a:t>Therefore, it is necessary to reorganize the data, and a new data warehouse architecture is required to meet the company's strategic needs</a:t>
            </a:r>
            <a:r>
              <a:rPr lang="en-US" altLang="zh-CN" sz="1200" dirty="0" smtClean="0"/>
              <a:t>;)</a:t>
            </a:r>
            <a:endParaRPr lang="zh-CN" altLang="en-US" sz="1200" dirty="0"/>
          </a:p>
        </p:txBody>
      </p:sp>
      <p:sp>
        <p:nvSpPr>
          <p:cNvPr id="9" name="标题 5"/>
          <p:cNvSpPr txBox="1">
            <a:spLocks/>
          </p:cNvSpPr>
          <p:nvPr/>
        </p:nvSpPr>
        <p:spPr>
          <a:xfrm>
            <a:off x="565785" y="295275"/>
            <a:ext cx="7794444"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000" dirty="0" smtClean="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smtClean="0"/>
              <a:t>What is a data warehouse </a:t>
            </a:r>
            <a:r>
              <a:rPr lang="zh-CN" altLang="en-US" sz="2000" dirty="0" smtClean="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65785" y="295275"/>
            <a:ext cx="7768318" cy="475615"/>
          </a:xfrm>
        </p:spPr>
        <p:txBody>
          <a:bodyPr/>
          <a:lstStyle/>
          <a:p>
            <a:r>
              <a:rPr lang="en-US" altLang="zh-CN" sz="1800" dirty="0">
                <a:sym typeface="+mn-ea"/>
              </a:rPr>
              <a:t>2</a:t>
            </a:r>
            <a:r>
              <a:rPr lang="en-US" altLang="zh-CN" sz="1800" dirty="0" smtClean="0">
                <a:sym typeface="+mn-ea"/>
              </a:rPr>
              <a:t>.</a:t>
            </a:r>
            <a:r>
              <a:rPr lang="zh-CN" altLang="en-US" sz="1800" dirty="0" smtClean="0">
                <a:sym typeface="+mn-ea"/>
              </a:rPr>
              <a:t>（</a:t>
            </a:r>
            <a:r>
              <a:rPr lang="en-US" altLang="zh-CN" sz="1800" dirty="0" smtClean="0">
                <a:sym typeface="+mn-ea"/>
              </a:rPr>
              <a:t>Data </a:t>
            </a:r>
            <a:r>
              <a:rPr lang="en-US" altLang="zh-CN" sz="1800" dirty="0">
                <a:sym typeface="+mn-ea"/>
              </a:rPr>
              <a:t>warehouse basic </a:t>
            </a:r>
            <a:r>
              <a:rPr lang="en-US" altLang="zh-CN" sz="1800" dirty="0" smtClean="0">
                <a:sym typeface="+mn-ea"/>
              </a:rPr>
              <a:t>structure)</a:t>
            </a:r>
            <a:endParaRPr lang="zh-CN" altLang="en-US" sz="1800" dirty="0">
              <a:solidFill>
                <a:schemeClr val="tx1"/>
              </a:solidFill>
              <a:latin typeface="Calibri" panose="020F0502020204030204" charset="0"/>
              <a:cs typeface="Calibri" panose="020F0502020204030204" charset="0"/>
              <a:sym typeface="+mn-ea"/>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14</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2" name="文本框 1"/>
          <p:cNvSpPr txBox="1"/>
          <p:nvPr/>
        </p:nvSpPr>
        <p:spPr>
          <a:xfrm>
            <a:off x="266065" y="902335"/>
            <a:ext cx="6552746" cy="398780"/>
          </a:xfrm>
          <a:prstGeom prst="rect">
            <a:avLst/>
          </a:prstGeom>
          <a:noFill/>
        </p:spPr>
        <p:txBody>
          <a:bodyPr wrap="square" rtlCol="0">
            <a:spAutoFit/>
          </a:bodyPr>
          <a:lstStyle/>
          <a:p>
            <a:r>
              <a:rPr lang="en-US" altLang="zh-CN" sz="2000" dirty="0">
                <a:latin typeface="Calibri" panose="020F0502020204030204" charset="0"/>
                <a:cs typeface="Calibri" panose="020F0502020204030204" charset="0"/>
                <a:sym typeface="+mn-ea"/>
              </a:rPr>
              <a:t>2.1 </a:t>
            </a:r>
            <a:r>
              <a:rPr lang="en-US" altLang="zh-CN" sz="2000" dirty="0" smtClean="0">
                <a:latin typeface="Calibri" panose="020F0502020204030204" charset="0"/>
                <a:cs typeface="Calibri" panose="020F0502020204030204" charset="0"/>
                <a:sym typeface="+mn-ea"/>
              </a:rPr>
              <a:t>(</a:t>
            </a:r>
            <a:r>
              <a:rPr lang="en-US" altLang="zh-CN" sz="2000" dirty="0">
                <a:latin typeface="Calibri" panose="020F0502020204030204" charset="0"/>
                <a:cs typeface="Calibri" panose="020F0502020204030204" charset="0"/>
                <a:sym typeface="+mn-ea"/>
              </a:rPr>
              <a:t>Data Mart </a:t>
            </a:r>
            <a:r>
              <a:rPr lang="en-US" altLang="zh-CN" sz="2000" dirty="0" smtClean="0">
                <a:latin typeface="Calibri" panose="020F0502020204030204" charset="0"/>
                <a:cs typeface="Calibri" panose="020F0502020204030204" charset="0"/>
                <a:sym typeface="+mn-ea"/>
              </a:rPr>
              <a:t>Architecture)</a:t>
            </a:r>
            <a:endParaRPr lang="en-US" altLang="zh-CN" sz="2000" dirty="0">
              <a:latin typeface="Calibri" panose="020F0502020204030204" charset="0"/>
              <a:cs typeface="Calibri" panose="020F0502020204030204" charset="0"/>
              <a:sym typeface="+mn-ea"/>
            </a:endParaRPr>
          </a:p>
        </p:txBody>
      </p:sp>
      <p:sp>
        <p:nvSpPr>
          <p:cNvPr id="26" name="文本框 25"/>
          <p:cNvSpPr txBox="1"/>
          <p:nvPr/>
        </p:nvSpPr>
        <p:spPr>
          <a:xfrm>
            <a:off x="368299" y="1372235"/>
            <a:ext cx="7260409" cy="369332"/>
          </a:xfrm>
          <a:prstGeom prst="rect">
            <a:avLst/>
          </a:prstGeom>
          <a:noFill/>
        </p:spPr>
        <p:txBody>
          <a:bodyPr wrap="square" rtlCol="0">
            <a:spAutoFit/>
          </a:bodyPr>
          <a:lstStyle/>
          <a:p>
            <a:r>
              <a:rPr lang="en-US" dirty="0"/>
              <a:t>2.1.1 </a:t>
            </a:r>
            <a:r>
              <a:rPr lang="en-US" altLang="zh-CN" dirty="0" smtClean="0"/>
              <a:t>(</a:t>
            </a:r>
            <a:r>
              <a:rPr lang="en-US" altLang="zh-CN" dirty="0"/>
              <a:t>Standalone Data Mart </a:t>
            </a:r>
            <a:r>
              <a:rPr lang="en-US" altLang="zh-CN" dirty="0" smtClean="0"/>
              <a:t>Architecture)</a:t>
            </a:r>
            <a:endParaRPr lang="zh-CN" altLang="en-US" dirty="0"/>
          </a:p>
        </p:txBody>
      </p:sp>
      <p:pic>
        <p:nvPicPr>
          <p:cNvPr id="7" name="图片 6"/>
          <p:cNvPicPr>
            <a:picLocks noChangeAspect="1"/>
          </p:cNvPicPr>
          <p:nvPr/>
        </p:nvPicPr>
        <p:blipFill>
          <a:blip r:embed="rId2"/>
          <a:stretch>
            <a:fillRect/>
          </a:stretch>
        </p:blipFill>
        <p:spPr>
          <a:xfrm>
            <a:off x="829945" y="1811655"/>
            <a:ext cx="6534785" cy="3662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15</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2" name="文本框 1"/>
          <p:cNvSpPr txBox="1"/>
          <p:nvPr/>
        </p:nvSpPr>
        <p:spPr>
          <a:xfrm>
            <a:off x="266065" y="902335"/>
            <a:ext cx="6905444" cy="307777"/>
          </a:xfrm>
          <a:prstGeom prst="rect">
            <a:avLst/>
          </a:prstGeom>
          <a:noFill/>
        </p:spPr>
        <p:txBody>
          <a:bodyPr wrap="square" rtlCol="0">
            <a:spAutoFit/>
          </a:bodyPr>
          <a:lstStyle/>
          <a:p>
            <a:r>
              <a:rPr lang="en-US" altLang="zh-CN" sz="1400" b="1" dirty="0">
                <a:latin typeface="Calibri" panose="020F0502020204030204" charset="0"/>
                <a:cs typeface="Calibri" panose="020F0502020204030204" charset="0"/>
                <a:sym typeface="+mn-ea"/>
              </a:rPr>
              <a:t>2.1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Data Mart </a:t>
            </a:r>
            <a:r>
              <a:rPr lang="en-US" altLang="zh-CN" sz="1400" b="1" dirty="0" smtClean="0">
                <a:latin typeface="Calibri" panose="020F0502020204030204" charset="0"/>
                <a:cs typeface="Calibri" panose="020F0502020204030204" charset="0"/>
                <a:sym typeface="+mn-ea"/>
              </a:rPr>
              <a:t>Architecture)</a:t>
            </a:r>
            <a:endParaRPr lang="en-US" altLang="zh-CN" sz="1400" b="1" dirty="0">
              <a:latin typeface="Calibri" panose="020F0502020204030204" charset="0"/>
              <a:cs typeface="Calibri" panose="020F0502020204030204" charset="0"/>
              <a:sym typeface="+mn-ea"/>
            </a:endParaRPr>
          </a:p>
        </p:txBody>
      </p:sp>
      <p:sp>
        <p:nvSpPr>
          <p:cNvPr id="26" name="文本框 25"/>
          <p:cNvSpPr txBox="1"/>
          <p:nvPr/>
        </p:nvSpPr>
        <p:spPr>
          <a:xfrm>
            <a:off x="368299" y="1372235"/>
            <a:ext cx="6894649" cy="307777"/>
          </a:xfrm>
          <a:prstGeom prst="rect">
            <a:avLst/>
          </a:prstGeom>
          <a:noFill/>
        </p:spPr>
        <p:txBody>
          <a:bodyPr wrap="square" rtlCol="0">
            <a:spAutoFit/>
          </a:bodyPr>
          <a:lstStyle/>
          <a:p>
            <a:r>
              <a:rPr lang="en-US" sz="1400" b="1" dirty="0"/>
              <a:t>2.1.1 </a:t>
            </a:r>
            <a:r>
              <a:rPr lang="en-US" altLang="zh-CN" sz="1400" b="1" dirty="0" smtClean="0"/>
              <a:t>(</a:t>
            </a:r>
            <a:r>
              <a:rPr lang="en-US" altLang="zh-CN" sz="1400" b="1" dirty="0"/>
              <a:t>Standalone Data Mart </a:t>
            </a:r>
            <a:r>
              <a:rPr lang="en-US" altLang="zh-CN" sz="1400" b="1" dirty="0" smtClean="0"/>
              <a:t>Architecture)</a:t>
            </a:r>
            <a:endParaRPr lang="zh-CN" altLang="en-US" sz="1400" b="1" dirty="0"/>
          </a:p>
        </p:txBody>
      </p:sp>
      <p:sp>
        <p:nvSpPr>
          <p:cNvPr id="3" name="文本框 2"/>
          <p:cNvSpPr txBox="1"/>
          <p:nvPr/>
        </p:nvSpPr>
        <p:spPr>
          <a:xfrm>
            <a:off x="551815" y="1948180"/>
            <a:ext cx="8222615" cy="2492990"/>
          </a:xfrm>
          <a:prstGeom prst="rect">
            <a:avLst/>
          </a:prstGeom>
          <a:noFill/>
        </p:spPr>
        <p:txBody>
          <a:bodyPr wrap="square" rtlCol="0">
            <a:spAutoFit/>
          </a:bodyPr>
          <a:lstStyle/>
          <a:p>
            <a:r>
              <a:rPr lang="en-US" altLang="zh-CN" sz="1200" dirty="0" smtClean="0"/>
              <a:t>(</a:t>
            </a:r>
            <a:r>
              <a:rPr lang="en-US" altLang="zh-CN" sz="1200" dirty="0"/>
              <a:t>Independent data marts Focus on a single subject area of concern to departments, and data marts are deployed on a departmental basis, regardless of enterprise-level information sharing and integration. For example, manufacturing, marketing, and other departments each have their own data marts</a:t>
            </a:r>
            <a:r>
              <a:rPr lang="en-US" altLang="zh-CN" sz="1200" dirty="0" smtClean="0"/>
              <a:t>.)</a:t>
            </a:r>
            <a:endParaRPr lang="zh-CN" altLang="en-US" sz="1200" dirty="0"/>
          </a:p>
          <a:p>
            <a:endParaRPr lang="zh-CN" altLang="en-US" sz="1200" dirty="0"/>
          </a:p>
          <a:p>
            <a:r>
              <a:rPr lang="en-US" altLang="zh-CN" sz="1200" dirty="0" smtClean="0"/>
              <a:t>(</a:t>
            </a:r>
            <a:r>
              <a:rPr lang="en-US" altLang="zh-CN" sz="1200" dirty="0"/>
              <a:t>Advantages: Because the business of a department is simpler than that of the entire enterprise, and the amount of data is much smaller, the independent data mart of the department has the characteristics of short cycle and quick effect</a:t>
            </a:r>
            <a:r>
              <a:rPr lang="en-US" altLang="zh-CN" sz="1200" dirty="0" smtClean="0"/>
              <a:t>.)</a:t>
            </a:r>
            <a:endParaRPr lang="zh-CN" altLang="en-US" sz="1200" dirty="0"/>
          </a:p>
          <a:p>
            <a:r>
              <a:rPr lang="en-US" altLang="zh-CN" sz="1200" dirty="0" smtClean="0"/>
              <a:t>(</a:t>
            </a:r>
            <a:r>
              <a:rPr lang="en-US" altLang="zh-CN" sz="1200" dirty="0"/>
              <a:t>shortcoming: From a business perspective, when the analytical needs of a department expand, or when data needs to be analyzed across departments or subject domains, the independent data market will appear inadequate. When there is ambiguity in the data, for example, the same product is defined differently in department A and department B, information comparison between departments will not be </a:t>
            </a:r>
            <a:r>
              <a:rPr lang="en-US" altLang="zh-CN" sz="1200" dirty="0" err="1"/>
              <a:t>possible.Each</a:t>
            </a:r>
            <a:r>
              <a:rPr lang="en-US" altLang="zh-CN" sz="1200" dirty="0"/>
              <a:t> department uses different technologies, establishes different ETL processes, and handles different transaction systems, and there will be data overlap and overlap between multiple independent data marts, and even data inconsistencies</a:t>
            </a:r>
            <a:r>
              <a:rPr lang="en-US" altLang="zh-CN" sz="1200" dirty="0" smtClean="0"/>
              <a:t>.)</a:t>
            </a:r>
            <a:endParaRPr lang="zh-CN" altLang="en-US" sz="1200" dirty="0"/>
          </a:p>
        </p:txBody>
      </p:sp>
      <p:sp>
        <p:nvSpPr>
          <p:cNvPr id="9" name="标题 5"/>
          <p:cNvSpPr txBox="1">
            <a:spLocks/>
          </p:cNvSpPr>
          <p:nvPr/>
        </p:nvSpPr>
        <p:spPr>
          <a:xfrm>
            <a:off x="565785" y="295275"/>
            <a:ext cx="7768318"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sym typeface="+mn-ea"/>
              </a:rPr>
              <a:t>2</a:t>
            </a:r>
            <a:r>
              <a:rPr lang="en-US" altLang="zh-CN" sz="1800" dirty="0" smtClean="0">
                <a:sym typeface="+mn-ea"/>
              </a:rPr>
              <a:t>.</a:t>
            </a:r>
            <a:r>
              <a:rPr lang="zh-CN" altLang="en-US" sz="1800" dirty="0" smtClean="0">
                <a:sym typeface="+mn-ea"/>
              </a:rPr>
              <a:t> </a:t>
            </a:r>
            <a:r>
              <a:rPr lang="en-US" altLang="zh-CN" sz="1800" dirty="0" smtClean="0">
                <a:sym typeface="+mn-ea"/>
              </a:rPr>
              <a:t>(</a:t>
            </a:r>
            <a:r>
              <a:rPr lang="en-US" altLang="zh-CN" sz="1800" dirty="0" smtClean="0">
                <a:sym typeface="+mn-ea"/>
              </a:rPr>
              <a:t>Data warehouse basic structure)</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16</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2" name="文本框 1"/>
          <p:cNvSpPr txBox="1"/>
          <p:nvPr/>
        </p:nvSpPr>
        <p:spPr>
          <a:xfrm>
            <a:off x="266065" y="902335"/>
            <a:ext cx="6392135" cy="398780"/>
          </a:xfrm>
          <a:prstGeom prst="rect">
            <a:avLst/>
          </a:prstGeom>
          <a:noFill/>
        </p:spPr>
        <p:txBody>
          <a:bodyPr wrap="square" rtlCol="0">
            <a:spAutoFit/>
          </a:bodyPr>
          <a:lstStyle/>
          <a:p>
            <a:r>
              <a:rPr lang="en-US" altLang="zh-CN" sz="2000" dirty="0">
                <a:latin typeface="Calibri" panose="020F0502020204030204" charset="0"/>
                <a:cs typeface="Calibri" panose="020F0502020204030204" charset="0"/>
                <a:sym typeface="+mn-ea"/>
              </a:rPr>
              <a:t>2.1 </a:t>
            </a:r>
            <a:r>
              <a:rPr lang="en-US" altLang="zh-CN" sz="2000" dirty="0" smtClean="0">
                <a:latin typeface="Calibri" panose="020F0502020204030204" charset="0"/>
                <a:cs typeface="Calibri" panose="020F0502020204030204" charset="0"/>
                <a:sym typeface="+mn-ea"/>
              </a:rPr>
              <a:t>(</a:t>
            </a:r>
            <a:r>
              <a:rPr lang="en-US" altLang="zh-CN" sz="2000" dirty="0">
                <a:latin typeface="Calibri" panose="020F0502020204030204" charset="0"/>
                <a:cs typeface="Calibri" panose="020F0502020204030204" charset="0"/>
                <a:sym typeface="+mn-ea"/>
              </a:rPr>
              <a:t>Data Mart </a:t>
            </a:r>
            <a:r>
              <a:rPr lang="en-US" altLang="zh-CN" sz="2000" dirty="0" smtClean="0">
                <a:latin typeface="Calibri" panose="020F0502020204030204" charset="0"/>
                <a:cs typeface="Calibri" panose="020F0502020204030204" charset="0"/>
                <a:sym typeface="+mn-ea"/>
              </a:rPr>
              <a:t>Architecture)</a:t>
            </a:r>
            <a:endParaRPr lang="zh-CN" altLang="en-US" sz="2000" dirty="0">
              <a:latin typeface="Calibri" panose="020F0502020204030204" charset="0"/>
              <a:cs typeface="Calibri" panose="020F0502020204030204" charset="0"/>
              <a:sym typeface="+mn-ea"/>
            </a:endParaRPr>
          </a:p>
        </p:txBody>
      </p:sp>
      <p:sp>
        <p:nvSpPr>
          <p:cNvPr id="26" name="文本框 25"/>
          <p:cNvSpPr txBox="1"/>
          <p:nvPr/>
        </p:nvSpPr>
        <p:spPr>
          <a:xfrm>
            <a:off x="368300" y="1372235"/>
            <a:ext cx="6037580" cy="368300"/>
          </a:xfrm>
          <a:prstGeom prst="rect">
            <a:avLst/>
          </a:prstGeom>
          <a:noFill/>
        </p:spPr>
        <p:txBody>
          <a:bodyPr wrap="square" rtlCol="0">
            <a:spAutoFit/>
          </a:bodyPr>
          <a:lstStyle/>
          <a:p>
            <a:r>
              <a:rPr lang="en-US" dirty="0"/>
              <a:t>2.1.2 </a:t>
            </a:r>
            <a:r>
              <a:rPr lang="en-US" altLang="zh-CN" dirty="0" smtClean="0"/>
              <a:t>(</a:t>
            </a:r>
            <a:r>
              <a:rPr lang="en-US" altLang="zh-CN" dirty="0"/>
              <a:t>Dependent data mart </a:t>
            </a:r>
            <a:r>
              <a:rPr lang="en-US" altLang="zh-CN" dirty="0" smtClean="0"/>
              <a:t>schema)</a:t>
            </a:r>
            <a:endParaRPr lang="zh-CN" altLang="en-US" dirty="0"/>
          </a:p>
        </p:txBody>
      </p:sp>
      <p:pic>
        <p:nvPicPr>
          <p:cNvPr id="3" name="图片 2"/>
          <p:cNvPicPr>
            <a:picLocks noChangeAspect="1"/>
          </p:cNvPicPr>
          <p:nvPr/>
        </p:nvPicPr>
        <p:blipFill>
          <a:blip r:embed="rId2"/>
          <a:stretch>
            <a:fillRect/>
          </a:stretch>
        </p:blipFill>
        <p:spPr>
          <a:xfrm>
            <a:off x="1108710" y="1900555"/>
            <a:ext cx="6732905" cy="3924300"/>
          </a:xfrm>
          <a:prstGeom prst="rect">
            <a:avLst/>
          </a:prstGeom>
        </p:spPr>
      </p:pic>
      <p:sp>
        <p:nvSpPr>
          <p:cNvPr id="9" name="标题 5"/>
          <p:cNvSpPr txBox="1">
            <a:spLocks/>
          </p:cNvSpPr>
          <p:nvPr/>
        </p:nvSpPr>
        <p:spPr>
          <a:xfrm>
            <a:off x="565785" y="295275"/>
            <a:ext cx="7768318"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sym typeface="+mn-ea"/>
              </a:rPr>
              <a:t>2</a:t>
            </a:r>
            <a:r>
              <a:rPr lang="en-US" altLang="zh-CN" sz="1800" dirty="0" smtClean="0">
                <a:sym typeface="+mn-ea"/>
              </a:rPr>
              <a:t>.</a:t>
            </a:r>
            <a:r>
              <a:rPr lang="zh-CN" altLang="en-US" sz="1800" dirty="0" smtClean="0">
                <a:sym typeface="+mn-ea"/>
              </a:rPr>
              <a:t> </a:t>
            </a:r>
            <a:r>
              <a:rPr lang="en-US" altLang="zh-CN" sz="1800" dirty="0" smtClean="0">
                <a:sym typeface="+mn-ea"/>
              </a:rPr>
              <a:t>(</a:t>
            </a:r>
            <a:r>
              <a:rPr lang="en-US" altLang="zh-CN" sz="1800" dirty="0" smtClean="0">
                <a:sym typeface="+mn-ea"/>
              </a:rPr>
              <a:t>Data warehouse basic structure)</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17</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2" name="文本框 1"/>
          <p:cNvSpPr txBox="1"/>
          <p:nvPr/>
        </p:nvSpPr>
        <p:spPr>
          <a:xfrm>
            <a:off x="266065" y="902335"/>
            <a:ext cx="6139815" cy="707886"/>
          </a:xfrm>
          <a:prstGeom prst="rect">
            <a:avLst/>
          </a:prstGeom>
          <a:noFill/>
        </p:spPr>
        <p:txBody>
          <a:bodyPr wrap="square" rtlCol="0">
            <a:spAutoFit/>
          </a:bodyPr>
          <a:lstStyle/>
          <a:p>
            <a:r>
              <a:rPr lang="en-US" altLang="zh-CN" sz="2000" dirty="0" smtClean="0">
                <a:latin typeface="Calibri" panose="020F0502020204030204" charset="0"/>
                <a:cs typeface="Calibri" panose="020F0502020204030204" charset="0"/>
                <a:sym typeface="+mn-ea"/>
              </a:rPr>
              <a:t>2.1(Data </a:t>
            </a:r>
            <a:r>
              <a:rPr lang="en-US" altLang="zh-CN" sz="2000" dirty="0">
                <a:latin typeface="Calibri" panose="020F0502020204030204" charset="0"/>
                <a:cs typeface="Calibri" panose="020F0502020204030204" charset="0"/>
                <a:sym typeface="+mn-ea"/>
              </a:rPr>
              <a:t>Mart Architecture)</a:t>
            </a:r>
            <a:endParaRPr lang="zh-CN" altLang="en-US" sz="2000" dirty="0">
              <a:latin typeface="Calibri" panose="020F0502020204030204" charset="0"/>
              <a:cs typeface="Calibri" panose="020F0502020204030204" charset="0"/>
              <a:sym typeface="+mn-ea"/>
            </a:endParaRPr>
          </a:p>
          <a:p>
            <a:pPr algn="l"/>
            <a:endParaRPr lang="zh-CN" altLang="en-US" sz="2000" dirty="0">
              <a:latin typeface="Calibri" panose="020F0502020204030204" charset="0"/>
              <a:cs typeface="Calibri" panose="020F0502020204030204" charset="0"/>
              <a:sym typeface="+mn-ea"/>
            </a:endParaRPr>
          </a:p>
        </p:txBody>
      </p:sp>
      <p:sp>
        <p:nvSpPr>
          <p:cNvPr id="26" name="文本框 25"/>
          <p:cNvSpPr txBox="1"/>
          <p:nvPr/>
        </p:nvSpPr>
        <p:spPr>
          <a:xfrm>
            <a:off x="368300" y="1372235"/>
            <a:ext cx="6289900" cy="646331"/>
          </a:xfrm>
          <a:prstGeom prst="rect">
            <a:avLst/>
          </a:prstGeom>
          <a:noFill/>
        </p:spPr>
        <p:txBody>
          <a:bodyPr wrap="square" rtlCol="0">
            <a:spAutoFit/>
          </a:bodyPr>
          <a:lstStyle/>
          <a:p>
            <a:r>
              <a:rPr lang="en-US" dirty="0"/>
              <a:t>2.1.2 </a:t>
            </a:r>
            <a:r>
              <a:rPr lang="zh-CN" altLang="en-US" dirty="0" smtClean="0"/>
              <a:t>（</a:t>
            </a:r>
            <a:r>
              <a:rPr lang="en-US" altLang="zh-CN" dirty="0" smtClean="0"/>
              <a:t>Dependent </a:t>
            </a:r>
            <a:r>
              <a:rPr lang="en-US" altLang="zh-CN" dirty="0"/>
              <a:t>data mart schema)</a:t>
            </a:r>
            <a:endParaRPr lang="zh-CN" altLang="en-US" dirty="0"/>
          </a:p>
          <a:p>
            <a:endParaRPr lang="zh-CN" altLang="en-US" dirty="0"/>
          </a:p>
        </p:txBody>
      </p:sp>
      <p:sp>
        <p:nvSpPr>
          <p:cNvPr id="7" name="文本框 6"/>
          <p:cNvSpPr txBox="1"/>
          <p:nvPr/>
        </p:nvSpPr>
        <p:spPr>
          <a:xfrm>
            <a:off x="565785" y="2167255"/>
            <a:ext cx="8010525" cy="2031325"/>
          </a:xfrm>
          <a:prstGeom prst="rect">
            <a:avLst/>
          </a:prstGeom>
          <a:noFill/>
        </p:spPr>
        <p:txBody>
          <a:bodyPr wrap="square" rtlCol="0">
            <a:spAutoFit/>
          </a:bodyPr>
          <a:lstStyle/>
          <a:p>
            <a:r>
              <a:rPr lang="zh-CN" altLang="en-US" sz="1400" dirty="0" smtClean="0"/>
              <a:t>（</a:t>
            </a:r>
            <a:r>
              <a:rPr lang="en-US" altLang="zh-CN" sz="1400" dirty="0"/>
              <a:t>The data of the subordinate data marts originates from the data warehouse. The data in the data warehouse is integrated, reconstructed, aggregated and passed to the subordinate data marts.</a:t>
            </a:r>
            <a:r>
              <a:rPr lang="zh-CN" altLang="en-US" sz="1400" dirty="0" smtClean="0"/>
              <a:t>）</a:t>
            </a:r>
            <a:endParaRPr lang="zh-CN" altLang="en-US" sz="1400" dirty="0"/>
          </a:p>
          <a:p>
            <a:r>
              <a:rPr lang="zh-CN" altLang="en-US" sz="1400" dirty="0" smtClean="0"/>
              <a:t>（</a:t>
            </a:r>
            <a:r>
              <a:rPr lang="en-US" altLang="zh-CN" sz="1400" dirty="0" smtClean="0"/>
              <a:t> </a:t>
            </a:r>
            <a:r>
              <a:rPr lang="en-US" altLang="zh-CN" sz="1400" dirty="0"/>
              <a:t>The main benefits of building a subordinate data mart are: </a:t>
            </a:r>
            <a:r>
              <a:rPr lang="zh-CN" altLang="en-US" sz="1400" dirty="0" smtClean="0"/>
              <a:t>）</a:t>
            </a:r>
            <a:endParaRPr lang="zh-CN" altLang="en-US" sz="1400" dirty="0"/>
          </a:p>
          <a:p>
            <a:r>
              <a:rPr lang="zh-CN" altLang="en-US" sz="1400" dirty="0" smtClean="0"/>
              <a:t>（</a:t>
            </a:r>
            <a:r>
              <a:rPr lang="en-US" altLang="zh-CN" sz="1400" dirty="0" smtClean="0"/>
              <a:t> </a:t>
            </a:r>
            <a:r>
              <a:rPr lang="en-US" altLang="zh-CN" sz="1400" dirty="0"/>
              <a:t>Performance: When there is a problem with the query performance of the data warehouse, you can consider establishing several subordinate data marts to move queries from the data warehouse to the data mart. </a:t>
            </a:r>
            <a:r>
              <a:rPr lang="zh-CN" altLang="en-US" sz="1400" dirty="0" smtClean="0"/>
              <a:t>）</a:t>
            </a:r>
            <a:endParaRPr lang="zh-CN" altLang="en-US" sz="1400" dirty="0"/>
          </a:p>
          <a:p>
            <a:r>
              <a:rPr lang="zh-CN" altLang="en-US" sz="1400" dirty="0" smtClean="0"/>
              <a:t>（</a:t>
            </a:r>
            <a:r>
              <a:rPr lang="en-US" altLang="zh-CN" sz="1400" dirty="0" smtClean="0"/>
              <a:t>Security: Each department has full control over their own data.</a:t>
            </a:r>
            <a:r>
              <a:rPr lang="zh-CN" altLang="en-US" sz="1400" dirty="0" smtClean="0"/>
              <a:t>）</a:t>
            </a:r>
          </a:p>
          <a:p>
            <a:r>
              <a:rPr lang="zh-CN" altLang="en-US" sz="1400" dirty="0" smtClean="0"/>
              <a:t>（</a:t>
            </a:r>
            <a:r>
              <a:rPr lang="en-US" altLang="zh-CN" sz="1400" dirty="0"/>
              <a:t>Data consistency: Because the data source of each data mart is the same data warehouse, data inconsistency is effectively eliminated.</a:t>
            </a:r>
            <a:r>
              <a:rPr lang="zh-CN" altLang="en-US" sz="1400" dirty="0" smtClean="0"/>
              <a:t>）</a:t>
            </a:r>
            <a:endParaRPr lang="zh-CN" altLang="en-US" sz="1400" dirty="0"/>
          </a:p>
        </p:txBody>
      </p:sp>
      <p:sp>
        <p:nvSpPr>
          <p:cNvPr id="9" name="标题 5"/>
          <p:cNvSpPr txBox="1">
            <a:spLocks/>
          </p:cNvSpPr>
          <p:nvPr/>
        </p:nvSpPr>
        <p:spPr>
          <a:xfrm>
            <a:off x="565785" y="295275"/>
            <a:ext cx="7768318"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sym typeface="+mn-ea"/>
              </a:rPr>
              <a:t>2</a:t>
            </a:r>
            <a:r>
              <a:rPr lang="en-US" altLang="zh-CN" sz="1800" dirty="0" smtClean="0">
                <a:sym typeface="+mn-ea"/>
              </a:rPr>
              <a:t>.</a:t>
            </a:r>
            <a:r>
              <a:rPr lang="zh-CN" altLang="en-US" sz="1800" dirty="0" smtClean="0">
                <a:sym typeface="+mn-ea"/>
              </a:rPr>
              <a:t> </a:t>
            </a:r>
            <a:r>
              <a:rPr lang="en-US" altLang="zh-CN" sz="1800" dirty="0" smtClean="0">
                <a:sym typeface="+mn-ea"/>
              </a:rPr>
              <a:t>(</a:t>
            </a:r>
            <a:r>
              <a:rPr lang="en-US" altLang="zh-CN" sz="1800" dirty="0" smtClean="0">
                <a:sym typeface="+mn-ea"/>
              </a:rPr>
              <a:t>Data warehouse basic structure)</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18</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2" name="文本框 1"/>
          <p:cNvSpPr txBox="1"/>
          <p:nvPr/>
        </p:nvSpPr>
        <p:spPr>
          <a:xfrm>
            <a:off x="266065" y="902335"/>
            <a:ext cx="7832906" cy="398780"/>
          </a:xfrm>
          <a:prstGeom prst="rect">
            <a:avLst/>
          </a:prstGeom>
          <a:noFill/>
        </p:spPr>
        <p:txBody>
          <a:bodyPr wrap="square" rtlCol="0">
            <a:spAutoFit/>
          </a:bodyPr>
          <a:lstStyle/>
          <a:p>
            <a:r>
              <a:rPr sz="2000" dirty="0">
                <a:latin typeface="Calibri" panose="020F0502020204030204" charset="0"/>
                <a:cs typeface="Calibri" panose="020F0502020204030204" charset="0"/>
                <a:sym typeface="+mn-ea"/>
              </a:rPr>
              <a:t>2.2 </a:t>
            </a:r>
            <a:r>
              <a:rPr lang="zh-CN" altLang="en-US" sz="1400" b="1" dirty="0" smtClean="0">
                <a:latin typeface="Calibri" panose="020F0502020204030204" charset="0"/>
                <a:cs typeface="Calibri" panose="020F0502020204030204" charset="0"/>
                <a:sym typeface="+mn-ea"/>
              </a:rPr>
              <a:t>（</a:t>
            </a:r>
            <a:r>
              <a:rPr lang="en-US" altLang="zh-CN" sz="1400" b="1" dirty="0" err="1">
                <a:latin typeface="Calibri" panose="020F0502020204030204" charset="0"/>
                <a:cs typeface="Calibri" panose="020F0502020204030204" charset="0"/>
                <a:sym typeface="+mn-ea"/>
              </a:rPr>
              <a:t>Inmon</a:t>
            </a:r>
            <a:r>
              <a:rPr lang="en-US" altLang="zh-CN" sz="1400" b="1" dirty="0">
                <a:latin typeface="Calibri" panose="020F0502020204030204" charset="0"/>
                <a:cs typeface="Calibri" panose="020F0502020204030204" charset="0"/>
                <a:sym typeface="+mn-ea"/>
              </a:rPr>
              <a:t> Enterprise Factory Architecture</a:t>
            </a:r>
            <a:r>
              <a:rPr lang="zh-CN" altLang="en-US" sz="1400" b="1" dirty="0" smtClean="0">
                <a:latin typeface="Calibri" panose="020F0502020204030204" charset="0"/>
                <a:cs typeface="Calibri" panose="020F0502020204030204" charset="0"/>
                <a:sym typeface="+mn-ea"/>
              </a:rPr>
              <a:t>）</a:t>
            </a:r>
            <a:endParaRPr sz="1400" b="1" dirty="0">
              <a:latin typeface="Calibri" panose="020F0502020204030204" charset="0"/>
              <a:cs typeface="Calibri" panose="020F0502020204030204" charset="0"/>
              <a:sym typeface="+mn-ea"/>
            </a:endParaRPr>
          </a:p>
        </p:txBody>
      </p:sp>
      <p:pic>
        <p:nvPicPr>
          <p:cNvPr id="7" name="图片 6"/>
          <p:cNvPicPr>
            <a:picLocks noChangeAspect="1"/>
          </p:cNvPicPr>
          <p:nvPr/>
        </p:nvPicPr>
        <p:blipFill>
          <a:blip r:embed="rId2"/>
          <a:stretch>
            <a:fillRect/>
          </a:stretch>
        </p:blipFill>
        <p:spPr>
          <a:xfrm>
            <a:off x="1047750" y="2789989"/>
            <a:ext cx="7230110" cy="3416300"/>
          </a:xfrm>
          <a:prstGeom prst="rect">
            <a:avLst/>
          </a:prstGeom>
        </p:spPr>
      </p:pic>
      <p:sp>
        <p:nvSpPr>
          <p:cNvPr id="9" name="文本框 8"/>
          <p:cNvSpPr txBox="1"/>
          <p:nvPr/>
        </p:nvSpPr>
        <p:spPr>
          <a:xfrm>
            <a:off x="693420" y="1432560"/>
            <a:ext cx="7938770" cy="738664"/>
          </a:xfrm>
          <a:prstGeom prst="rect">
            <a:avLst/>
          </a:prstGeom>
          <a:noFill/>
        </p:spPr>
        <p:txBody>
          <a:bodyPr wrap="square" rtlCol="0" anchor="t">
            <a:spAutoFit/>
          </a:bodyPr>
          <a:lstStyle/>
          <a:p>
            <a:r>
              <a:rPr lang="zh-CN" altLang="en-US" sz="1400" dirty="0" smtClean="0"/>
              <a:t>（</a:t>
            </a:r>
            <a:r>
              <a:rPr lang="en-US" altLang="zh-CN" sz="1400" dirty="0" err="1"/>
              <a:t>Inmon</a:t>
            </a:r>
            <a:r>
              <a:rPr lang="en-US" altLang="zh-CN" sz="1400" dirty="0"/>
              <a:t> Enterprise Factory Architecture: The data warehouse is an integrated repository of detailed data. The data in it is captured at the lowest level of granularity, stored in a relational database that satisfies the three-paradigm design.</a:t>
            </a:r>
            <a:r>
              <a:rPr lang="zh-CN" altLang="en-US" sz="1400" dirty="0" smtClean="0"/>
              <a:t>）</a:t>
            </a:r>
            <a:endParaRPr lang="zh-CN" altLang="en-US" sz="1400" dirty="0"/>
          </a:p>
        </p:txBody>
      </p:sp>
      <p:sp>
        <p:nvSpPr>
          <p:cNvPr id="10" name="标题 5"/>
          <p:cNvSpPr txBox="1">
            <a:spLocks/>
          </p:cNvSpPr>
          <p:nvPr/>
        </p:nvSpPr>
        <p:spPr>
          <a:xfrm>
            <a:off x="565785" y="295275"/>
            <a:ext cx="7768318"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sym typeface="+mn-ea"/>
              </a:rPr>
              <a:t>2</a:t>
            </a:r>
            <a:r>
              <a:rPr lang="en-US" altLang="zh-CN" sz="1800" dirty="0" smtClean="0">
                <a:sym typeface="+mn-ea"/>
              </a:rPr>
              <a:t>.</a:t>
            </a:r>
            <a:r>
              <a:rPr lang="zh-CN" altLang="en-US" sz="1800" dirty="0" smtClean="0">
                <a:sym typeface="+mn-ea"/>
              </a:rPr>
              <a:t> </a:t>
            </a:r>
            <a:r>
              <a:rPr lang="en-US" altLang="zh-CN" sz="1800" dirty="0" smtClean="0">
                <a:sym typeface="+mn-ea"/>
              </a:rPr>
              <a:t>(</a:t>
            </a:r>
            <a:r>
              <a:rPr lang="en-US" altLang="zh-CN" sz="1800" dirty="0" smtClean="0">
                <a:sym typeface="+mn-ea"/>
              </a:rPr>
              <a:t>Data warehouse basic structure)</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19</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2" name="文本框 1"/>
          <p:cNvSpPr txBox="1"/>
          <p:nvPr/>
        </p:nvSpPr>
        <p:spPr>
          <a:xfrm>
            <a:off x="266065" y="902335"/>
            <a:ext cx="6069421" cy="615553"/>
          </a:xfrm>
          <a:prstGeom prst="rect">
            <a:avLst/>
          </a:prstGeom>
          <a:noFill/>
        </p:spPr>
        <p:txBody>
          <a:bodyPr wrap="square" rtlCol="0">
            <a:spAutoFit/>
          </a:bodyPr>
          <a:lstStyle/>
          <a:p>
            <a:r>
              <a:rPr sz="1400" b="1" dirty="0">
                <a:latin typeface="Calibri" panose="020F0502020204030204" charset="0"/>
                <a:cs typeface="Calibri" panose="020F0502020204030204" charset="0"/>
                <a:sym typeface="+mn-ea"/>
              </a:rPr>
              <a:t>2.2 </a:t>
            </a:r>
            <a:r>
              <a:rPr lang="zh-CN" altLang="en-US" sz="1400" b="1" dirty="0" smtClean="0">
                <a:latin typeface="Calibri" panose="020F0502020204030204" charset="0"/>
                <a:cs typeface="Calibri" panose="020F0502020204030204" charset="0"/>
                <a:sym typeface="+mn-ea"/>
              </a:rPr>
              <a:t>（</a:t>
            </a:r>
            <a:r>
              <a:rPr lang="en-US" altLang="zh-CN" sz="1400" b="1" dirty="0" err="1">
                <a:latin typeface="Calibri" panose="020F0502020204030204" charset="0"/>
                <a:cs typeface="Calibri" panose="020F0502020204030204" charset="0"/>
                <a:sym typeface="+mn-ea"/>
              </a:rPr>
              <a:t>Inmon</a:t>
            </a:r>
            <a:r>
              <a:rPr lang="en-US" altLang="zh-CN" sz="1400" b="1" dirty="0">
                <a:latin typeface="Calibri" panose="020F0502020204030204" charset="0"/>
                <a:cs typeface="Calibri" panose="020F0502020204030204" charset="0"/>
                <a:sym typeface="+mn-ea"/>
              </a:rPr>
              <a:t> Enterprise Factory Architecture</a:t>
            </a:r>
            <a:r>
              <a:rPr lang="zh-CN" altLang="en-US" sz="1400" b="1" dirty="0">
                <a:latin typeface="Calibri" panose="020F0502020204030204" charset="0"/>
                <a:cs typeface="Calibri" panose="020F0502020204030204" charset="0"/>
                <a:sym typeface="+mn-ea"/>
              </a:rPr>
              <a:t>）</a:t>
            </a:r>
            <a:endParaRPr lang="en-US" altLang="zh-CN" sz="1400" b="1" dirty="0">
              <a:latin typeface="Calibri" panose="020F0502020204030204" charset="0"/>
              <a:cs typeface="Calibri" panose="020F0502020204030204" charset="0"/>
              <a:sym typeface="+mn-ea"/>
            </a:endParaRPr>
          </a:p>
          <a:p>
            <a:pPr algn="l"/>
            <a:endParaRPr sz="2000" dirty="0">
              <a:latin typeface="Calibri" panose="020F0502020204030204" charset="0"/>
              <a:cs typeface="Calibri" panose="020F0502020204030204" charset="0"/>
              <a:sym typeface="+mn-ea"/>
            </a:endParaRPr>
          </a:p>
        </p:txBody>
      </p:sp>
      <p:sp>
        <p:nvSpPr>
          <p:cNvPr id="9" name="文本框 8"/>
          <p:cNvSpPr txBox="1"/>
          <p:nvPr/>
        </p:nvSpPr>
        <p:spPr>
          <a:xfrm>
            <a:off x="565785" y="1653540"/>
            <a:ext cx="7938770" cy="2769989"/>
          </a:xfrm>
          <a:prstGeom prst="rect">
            <a:avLst/>
          </a:prstGeom>
          <a:noFill/>
        </p:spPr>
        <p:txBody>
          <a:bodyPr wrap="square" rtlCol="0" anchor="t">
            <a:spAutoFit/>
          </a:bodyPr>
          <a:lstStyle/>
          <a:p>
            <a:r>
              <a:rPr lang="zh-CN" altLang="en-US" sz="1200" dirty="0" smtClean="0"/>
              <a:t>（</a:t>
            </a:r>
            <a:r>
              <a:rPr lang="en-US" altLang="zh-CN" sz="1200" dirty="0" err="1"/>
              <a:t>Inmon</a:t>
            </a:r>
            <a:r>
              <a:rPr lang="en-US" altLang="zh-CN" sz="1200" dirty="0"/>
              <a:t> Enterprise Factory Architecture: The data warehouse is an integrated repository of detailed data. The data in it is captured at the lowest level of granularity, stored in a relational database that satisfies the three-paradigm design.</a:t>
            </a:r>
            <a:r>
              <a:rPr lang="zh-CN" altLang="en-US" sz="1200" dirty="0" smtClean="0"/>
              <a:t>）</a:t>
            </a:r>
            <a:endParaRPr lang="zh-CN" altLang="en-US" sz="1200" dirty="0"/>
          </a:p>
          <a:p>
            <a:endParaRPr lang="zh-CN" altLang="en-US" sz="1200" dirty="0"/>
          </a:p>
          <a:p>
            <a:r>
              <a:rPr lang="zh-CN" altLang="en-US" sz="1200" dirty="0" smtClean="0"/>
              <a:t>（</a:t>
            </a:r>
            <a:r>
              <a:rPr lang="en-US" altLang="zh-CN" sz="1200" dirty="0"/>
              <a:t>Data mart: It is a department-level data mart, a department-level view oriented to subject data, and the data is obtained from an enterprise-level data warehouse. Data may be aggregated as it enters departmental data marts. Data marts are designed using multidimensional models for data analysis. It is important that all reporting tools, BI tools, or other data analysis applications query data from the data mart, not the enterprise data warehouse directly</a:t>
            </a:r>
            <a:r>
              <a:rPr lang="zh-CN" altLang="en-US" sz="1200" dirty="0" smtClean="0"/>
              <a:t>）</a:t>
            </a:r>
            <a:endParaRPr lang="zh-CN" altLang="en-US" sz="1200" dirty="0"/>
          </a:p>
          <a:p>
            <a:endParaRPr lang="zh-CN" altLang="en-US" sz="1200" dirty="0"/>
          </a:p>
          <a:p>
            <a:endParaRPr lang="zh-CN" altLang="en-US" sz="1200" dirty="0"/>
          </a:p>
          <a:p>
            <a:r>
              <a:rPr lang="zh-CN" altLang="en-US" sz="1200" dirty="0" smtClean="0"/>
              <a:t>（</a:t>
            </a:r>
            <a:r>
              <a:rPr lang="en-US" altLang="zh-CN" sz="1200" dirty="0"/>
              <a:t>Pros: Easy to understand business</a:t>
            </a:r>
            <a:r>
              <a:rPr lang="zh-CN" altLang="en-US" sz="1200" dirty="0" smtClean="0"/>
              <a:t>）</a:t>
            </a:r>
          </a:p>
          <a:p>
            <a:r>
              <a:rPr lang="zh-CN" altLang="en-US" sz="1200" dirty="0" smtClean="0"/>
              <a:t>（</a:t>
            </a:r>
            <a:r>
              <a:rPr lang="en-US" altLang="zh-CN" sz="1200" dirty="0"/>
              <a:t>Disadvantages: poor performance, follows 3-paradigm, causes unnecessary associations when generating data marts</a:t>
            </a:r>
            <a:r>
              <a:rPr lang="zh-CN" altLang="en-US" sz="1200" dirty="0" smtClean="0"/>
              <a:t>）</a:t>
            </a:r>
            <a:endParaRPr lang="zh-CN" altLang="en-US" sz="1200" dirty="0"/>
          </a:p>
          <a:p>
            <a:endParaRPr lang="zh-CN" altLang="en-US" dirty="0"/>
          </a:p>
        </p:txBody>
      </p:sp>
      <p:sp>
        <p:nvSpPr>
          <p:cNvPr id="10" name="标题 5"/>
          <p:cNvSpPr txBox="1">
            <a:spLocks/>
          </p:cNvSpPr>
          <p:nvPr/>
        </p:nvSpPr>
        <p:spPr>
          <a:xfrm>
            <a:off x="565785" y="295275"/>
            <a:ext cx="7768318"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sym typeface="+mn-ea"/>
              </a:rPr>
              <a:t>2</a:t>
            </a:r>
            <a:r>
              <a:rPr lang="en-US" altLang="zh-CN" sz="1800" dirty="0" smtClean="0">
                <a:sym typeface="+mn-ea"/>
              </a:rPr>
              <a:t>.</a:t>
            </a:r>
            <a:r>
              <a:rPr lang="zh-CN" altLang="en-US" sz="1800" dirty="0" smtClean="0">
                <a:sym typeface="+mn-ea"/>
              </a:rPr>
              <a:t> </a:t>
            </a:r>
            <a:r>
              <a:rPr lang="en-US" altLang="zh-CN" sz="1800" dirty="0" smtClean="0">
                <a:sym typeface="+mn-ea"/>
              </a:rPr>
              <a:t>(</a:t>
            </a:r>
            <a:r>
              <a:rPr lang="en-US" altLang="zh-CN" sz="1800" dirty="0" smtClean="0">
                <a:sym typeface="+mn-ea"/>
              </a:rPr>
              <a:t>Data warehouse basic structure)</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65785" y="295275"/>
            <a:ext cx="4920615" cy="475615"/>
          </a:xfrm>
        </p:spPr>
        <p:txBody>
          <a:bodyPr/>
          <a:lstStyle/>
          <a:p>
            <a:r>
              <a:rPr lang="zh-CN" altLang="en-US" sz="2600" dirty="0" smtClean="0">
                <a:solidFill>
                  <a:schemeClr val="tx1"/>
                </a:solidFill>
                <a:latin typeface="Calibri" panose="020F0502020204030204" charset="0"/>
                <a:cs typeface="Calibri" panose="020F0502020204030204" charset="0"/>
              </a:rPr>
              <a:t>（</a:t>
            </a:r>
            <a:r>
              <a:rPr lang="en-US" altLang="zh-CN" sz="2600" dirty="0">
                <a:solidFill>
                  <a:schemeClr val="tx1"/>
                </a:solidFill>
                <a:latin typeface="Calibri" panose="020F0502020204030204" charset="0"/>
                <a:cs typeface="Calibri" panose="020F0502020204030204" charset="0"/>
              </a:rPr>
              <a:t>Introduction</a:t>
            </a:r>
            <a:r>
              <a:rPr lang="zh-CN" altLang="en-US" sz="2600" dirty="0" smtClean="0">
                <a:solidFill>
                  <a:schemeClr val="tx1"/>
                </a:solidFill>
                <a:latin typeface="Calibri" panose="020F0502020204030204" charset="0"/>
                <a:cs typeface="Calibri" panose="020F0502020204030204" charset="0"/>
              </a:rPr>
              <a:t>）</a:t>
            </a:r>
            <a:endParaRPr lang="zh-CN" altLang="en-US" sz="2600" dirty="0">
              <a:solidFill>
                <a:schemeClr val="tx1"/>
              </a:solidFill>
              <a:latin typeface="Calibri" panose="020F0502020204030204" charset="0"/>
              <a:cs typeface="Calibri" panose="020F0502020204030204" charset="0"/>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9" name="文本框 8"/>
          <p:cNvSpPr txBox="1"/>
          <p:nvPr/>
        </p:nvSpPr>
        <p:spPr>
          <a:xfrm>
            <a:off x="688340" y="939800"/>
            <a:ext cx="7994650" cy="4154984"/>
          </a:xfrm>
          <a:prstGeom prst="rect">
            <a:avLst/>
          </a:prstGeom>
          <a:noFill/>
        </p:spPr>
        <p:txBody>
          <a:bodyPr wrap="square" rtlCol="0">
            <a:spAutoFit/>
          </a:bodyPr>
          <a:lstStyle/>
          <a:p>
            <a:r>
              <a:rPr lang="en-US" altLang="zh-CN" sz="1200" b="1" dirty="0"/>
              <a:t>1. </a:t>
            </a:r>
            <a:r>
              <a:rPr lang="zh-CN" altLang="en-US" sz="1200" b="1" dirty="0" smtClean="0"/>
              <a:t>（</a:t>
            </a:r>
            <a:r>
              <a:rPr lang="en-US" altLang="zh-CN" sz="1200" b="1" dirty="0"/>
              <a:t>What is a data warehouse</a:t>
            </a:r>
            <a:r>
              <a:rPr lang="zh-CN" altLang="en-US" sz="1200" b="1" dirty="0" smtClean="0"/>
              <a:t>）</a:t>
            </a:r>
            <a:endParaRPr lang="zh-CN" altLang="en-US" sz="1200" b="1" dirty="0"/>
          </a:p>
          <a:p>
            <a:pPr algn="l"/>
            <a:r>
              <a:rPr lang="en-US" altLang="zh-CN" sz="1200" dirty="0"/>
              <a:t>    </a:t>
            </a:r>
            <a:r>
              <a:rPr lang="en-US" altLang="zh-CN" sz="1200" dirty="0">
                <a:sym typeface="+mn-ea"/>
              </a:rPr>
              <a:t>1.1 </a:t>
            </a:r>
            <a:r>
              <a:rPr lang="zh-CN" altLang="en-US" sz="1200" dirty="0" smtClean="0">
                <a:sym typeface="+mn-ea"/>
              </a:rPr>
              <a:t>（</a:t>
            </a:r>
            <a:r>
              <a:rPr lang="en-US" altLang="zh-CN" sz="1200" dirty="0">
                <a:sym typeface="+mn-ea"/>
              </a:rPr>
              <a:t>What is database and relational database RDBMS?</a:t>
            </a:r>
            <a:r>
              <a:rPr lang="zh-CN" altLang="en-US" sz="1200" dirty="0" smtClean="0">
                <a:sym typeface="+mn-ea"/>
              </a:rPr>
              <a:t>）</a:t>
            </a:r>
            <a:endParaRPr lang="zh-CN" altLang="en-US" sz="1200" dirty="0">
              <a:sym typeface="+mn-ea"/>
            </a:endParaRPr>
          </a:p>
          <a:p>
            <a:pPr algn="l"/>
            <a:r>
              <a:rPr lang="zh-CN" altLang="en-US" sz="1200" dirty="0">
                <a:sym typeface="+mn-ea"/>
              </a:rPr>
              <a:t> </a:t>
            </a:r>
            <a:r>
              <a:rPr lang="en-US" altLang="zh-CN" sz="1200" dirty="0">
                <a:sym typeface="+mn-ea"/>
              </a:rPr>
              <a:t>   1.2 </a:t>
            </a:r>
            <a:r>
              <a:rPr lang="zh-CN" altLang="en-US" sz="1200" dirty="0" smtClean="0">
                <a:sym typeface="+mn-ea"/>
              </a:rPr>
              <a:t>（</a:t>
            </a:r>
            <a:r>
              <a:rPr lang="en-US" altLang="zh-CN" sz="1200" dirty="0" smtClean="0">
                <a:sym typeface="+mn-ea"/>
              </a:rPr>
              <a:t> </a:t>
            </a:r>
            <a:r>
              <a:rPr lang="en-US" altLang="zh-CN" sz="1200" dirty="0">
                <a:sym typeface="+mn-ea"/>
              </a:rPr>
              <a:t>What is a data warehouse </a:t>
            </a:r>
            <a:r>
              <a:rPr lang="zh-CN" altLang="en-US" sz="1200" dirty="0" smtClean="0">
                <a:sym typeface="+mn-ea"/>
              </a:rPr>
              <a:t>）</a:t>
            </a:r>
            <a:endParaRPr lang="zh-CN" altLang="en-US" sz="1200" dirty="0">
              <a:sym typeface="+mn-ea"/>
            </a:endParaRPr>
          </a:p>
          <a:p>
            <a:pPr algn="l"/>
            <a:r>
              <a:rPr lang="zh-CN" altLang="en-US" sz="1200" dirty="0">
                <a:sym typeface="+mn-ea"/>
              </a:rPr>
              <a:t> </a:t>
            </a:r>
            <a:r>
              <a:rPr lang="en-US" altLang="zh-CN" sz="1200" dirty="0">
                <a:sym typeface="+mn-ea"/>
              </a:rPr>
              <a:t>   1.3 </a:t>
            </a:r>
            <a:r>
              <a:rPr lang="zh-CN" altLang="en-US"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Comparison of RDBMS and </a:t>
            </a:r>
            <a:r>
              <a:rPr lang="en-US" altLang="zh-CN" sz="1200" dirty="0" err="1">
                <a:latin typeface="Calibri" panose="020F0502020204030204" charset="0"/>
                <a:cs typeface="Calibri" panose="020F0502020204030204" charset="0"/>
                <a:sym typeface="+mn-ea"/>
              </a:rPr>
              <a:t>DataWarehouse</a:t>
            </a:r>
            <a:r>
              <a:rPr lang="zh-CN" altLang="en-US" sz="1200" dirty="0" smtClean="0">
                <a:latin typeface="Calibri" panose="020F0502020204030204" charset="0"/>
                <a:cs typeface="Calibri" panose="020F0502020204030204" charset="0"/>
                <a:sym typeface="+mn-ea"/>
              </a:rPr>
              <a:t>）</a:t>
            </a:r>
            <a:endParaRPr lang="zh-CN" altLang="en-US" sz="1200" dirty="0">
              <a:latin typeface="Calibri" panose="020F0502020204030204" charset="0"/>
              <a:cs typeface="Calibri" panose="020F0502020204030204" charset="0"/>
              <a:sym typeface="+mn-ea"/>
            </a:endParaRPr>
          </a:p>
          <a:p>
            <a:pPr algn="l"/>
            <a:r>
              <a:rPr lang="en-US" altLang="zh-CN" sz="1200" dirty="0">
                <a:latin typeface="Calibri" panose="020F0502020204030204" charset="0"/>
                <a:cs typeface="Calibri" panose="020F0502020204030204" charset="0"/>
                <a:sym typeface="+mn-ea"/>
              </a:rPr>
              <a:t>     1.4 </a:t>
            </a:r>
            <a:r>
              <a:rPr lang="zh-CN" altLang="en-US"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Why is there a data warehouse?</a:t>
            </a:r>
            <a:r>
              <a:rPr lang="zh-CN" altLang="en-US" sz="1200" dirty="0" smtClean="0">
                <a:latin typeface="Calibri" panose="020F0502020204030204" charset="0"/>
                <a:cs typeface="Calibri" panose="020F0502020204030204" charset="0"/>
                <a:sym typeface="+mn-ea"/>
              </a:rPr>
              <a:t>）</a:t>
            </a:r>
            <a:endParaRPr lang="zh-CN" altLang="en-US" sz="1200" dirty="0">
              <a:latin typeface="Calibri" panose="020F0502020204030204" charset="0"/>
              <a:cs typeface="Calibri" panose="020F0502020204030204" charset="0"/>
              <a:sym typeface="+mn-ea"/>
            </a:endParaRPr>
          </a:p>
          <a:p>
            <a:r>
              <a:rPr lang="en-US" altLang="zh-CN" sz="1200" b="1" dirty="0">
                <a:latin typeface="Calibri" panose="020F0502020204030204" charset="0"/>
                <a:cs typeface="Calibri" panose="020F0502020204030204" charset="0"/>
                <a:sym typeface="+mn-ea"/>
              </a:rPr>
              <a:t>2</a:t>
            </a:r>
            <a:r>
              <a:rPr lang="en-US" altLang="zh-CN" sz="1200" b="1" dirty="0" smtClean="0">
                <a:latin typeface="Calibri" panose="020F0502020204030204" charset="0"/>
                <a:cs typeface="Calibri" panose="020F0502020204030204" charset="0"/>
                <a:sym typeface="+mn-ea"/>
              </a:rPr>
              <a:t>.</a:t>
            </a:r>
            <a:r>
              <a:rPr lang="zh-CN" altLang="en-US" sz="1200" b="1" dirty="0" smtClean="0">
                <a:latin typeface="Calibri" panose="020F0502020204030204" charset="0"/>
                <a:cs typeface="Calibri" panose="020F0502020204030204" charset="0"/>
                <a:sym typeface="+mn-ea"/>
              </a:rPr>
              <a:t> </a:t>
            </a:r>
            <a:r>
              <a:rPr lang="en-US" altLang="zh-CN" sz="1200" b="1" dirty="0" smtClean="0">
                <a:latin typeface="Calibri" panose="020F0502020204030204" charset="0"/>
                <a:cs typeface="Calibri" panose="020F0502020204030204" charset="0"/>
                <a:sym typeface="+mn-ea"/>
              </a:rPr>
              <a:t>Data </a:t>
            </a:r>
            <a:r>
              <a:rPr lang="en-US" altLang="zh-CN" sz="1200" b="1" dirty="0">
                <a:latin typeface="Calibri" panose="020F0502020204030204" charset="0"/>
                <a:cs typeface="Calibri" panose="020F0502020204030204" charset="0"/>
                <a:sym typeface="+mn-ea"/>
              </a:rPr>
              <a:t>warehouse basic structure</a:t>
            </a:r>
            <a:r>
              <a:rPr lang="zh-CN" altLang="en-US" sz="1200" b="1" dirty="0" smtClean="0">
                <a:latin typeface="Calibri" panose="020F0502020204030204" charset="0"/>
                <a:cs typeface="Calibri" panose="020F0502020204030204" charset="0"/>
                <a:sym typeface="+mn-ea"/>
              </a:rPr>
              <a:t>）</a:t>
            </a:r>
            <a:endParaRPr lang="zh-CN" altLang="en-US" sz="1200" b="1" dirty="0">
              <a:latin typeface="Calibri" panose="020F0502020204030204" charset="0"/>
              <a:cs typeface="Calibri" panose="020F0502020204030204" charset="0"/>
              <a:sym typeface="+mn-ea"/>
            </a:endParaRPr>
          </a:p>
          <a:p>
            <a:pPr algn="l"/>
            <a:r>
              <a:rPr lang="en-US" altLang="zh-CN" sz="1200" dirty="0">
                <a:latin typeface="Calibri" panose="020F0502020204030204" charset="0"/>
                <a:cs typeface="Calibri" panose="020F0502020204030204" charset="0"/>
                <a:sym typeface="+mn-ea"/>
              </a:rPr>
              <a:t>     </a:t>
            </a:r>
            <a:r>
              <a:rPr lang="en-US" altLang="zh-CN" sz="1200" dirty="0" smtClean="0">
                <a:latin typeface="Calibri" panose="020F0502020204030204" charset="0"/>
                <a:cs typeface="Calibri" panose="020F0502020204030204" charset="0"/>
                <a:sym typeface="+mn-ea"/>
              </a:rPr>
              <a:t>2.1 </a:t>
            </a:r>
            <a:r>
              <a:rPr lang="zh-CN" altLang="en-US"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Data Mart Architecture</a:t>
            </a:r>
            <a:r>
              <a:rPr lang="zh-CN" altLang="en-US" sz="1200" dirty="0" smtClean="0">
                <a:latin typeface="Calibri" panose="020F0502020204030204" charset="0"/>
                <a:cs typeface="Calibri" panose="020F0502020204030204" charset="0"/>
                <a:sym typeface="+mn-ea"/>
              </a:rPr>
              <a:t>）</a:t>
            </a:r>
            <a:endParaRPr lang="zh-CN" altLang="en-US" sz="1200" dirty="0">
              <a:latin typeface="Calibri" panose="020F0502020204030204" charset="0"/>
              <a:cs typeface="Calibri" panose="020F0502020204030204" charset="0"/>
              <a:sym typeface="+mn-ea"/>
            </a:endParaRPr>
          </a:p>
          <a:p>
            <a:pPr algn="l"/>
            <a:r>
              <a:rPr lang="zh-CN" altLang="en-US" sz="1200" dirty="0">
                <a:latin typeface="Calibri" panose="020F0502020204030204" charset="0"/>
                <a:cs typeface="Calibri" panose="020F0502020204030204" charset="0"/>
                <a:sym typeface="+mn-ea"/>
              </a:rPr>
              <a:t> </a:t>
            </a:r>
            <a:r>
              <a:rPr lang="en-US" altLang="zh-CN" sz="1200" dirty="0">
                <a:latin typeface="Calibri" panose="020F0502020204030204" charset="0"/>
                <a:cs typeface="Calibri" panose="020F0502020204030204" charset="0"/>
                <a:sym typeface="+mn-ea"/>
              </a:rPr>
              <a:t>    2.2 </a:t>
            </a:r>
            <a:r>
              <a:rPr lang="zh-CN" altLang="en-US" sz="1200" dirty="0" smtClean="0">
                <a:latin typeface="Calibri" panose="020F0502020204030204" charset="0"/>
                <a:cs typeface="Calibri" panose="020F0502020204030204" charset="0"/>
                <a:sym typeface="+mn-ea"/>
              </a:rPr>
              <a:t>（</a:t>
            </a:r>
            <a:r>
              <a:rPr lang="en-US" altLang="zh-CN" sz="1200" dirty="0" err="1">
                <a:latin typeface="Calibri" panose="020F0502020204030204" charset="0"/>
                <a:cs typeface="Calibri" panose="020F0502020204030204" charset="0"/>
                <a:sym typeface="+mn-ea"/>
              </a:rPr>
              <a:t>Inmon</a:t>
            </a:r>
            <a:r>
              <a:rPr lang="en-US" altLang="zh-CN" sz="1200" dirty="0">
                <a:latin typeface="Calibri" panose="020F0502020204030204" charset="0"/>
                <a:cs typeface="Calibri" panose="020F0502020204030204" charset="0"/>
                <a:sym typeface="+mn-ea"/>
              </a:rPr>
              <a:t> Enterprise Factory Architecture</a:t>
            </a:r>
            <a:r>
              <a:rPr lang="zh-CN" altLang="en-US" sz="1200" dirty="0" smtClean="0">
                <a:latin typeface="Calibri" panose="020F0502020204030204" charset="0"/>
                <a:cs typeface="Calibri" panose="020F0502020204030204" charset="0"/>
                <a:sym typeface="+mn-ea"/>
              </a:rPr>
              <a:t>）</a:t>
            </a:r>
            <a:endParaRPr lang="zh-CN" altLang="en-US" sz="1200" dirty="0">
              <a:latin typeface="Calibri" panose="020F0502020204030204" charset="0"/>
              <a:cs typeface="Calibri" panose="020F0502020204030204" charset="0"/>
              <a:sym typeface="+mn-ea"/>
            </a:endParaRPr>
          </a:p>
          <a:p>
            <a:pPr algn="l"/>
            <a:r>
              <a:rPr lang="zh-CN" altLang="en-US" sz="1200" dirty="0">
                <a:latin typeface="Calibri" panose="020F0502020204030204" charset="0"/>
                <a:cs typeface="Calibri" panose="020F0502020204030204" charset="0"/>
                <a:sym typeface="+mn-ea"/>
              </a:rPr>
              <a:t> </a:t>
            </a:r>
            <a:r>
              <a:rPr lang="en-US" altLang="zh-CN" sz="1200" dirty="0">
                <a:latin typeface="Calibri" panose="020F0502020204030204" charset="0"/>
                <a:cs typeface="Calibri" panose="020F0502020204030204" charset="0"/>
                <a:sym typeface="+mn-ea"/>
              </a:rPr>
              <a:t>    2.3 </a:t>
            </a:r>
            <a:r>
              <a:rPr lang="zh-CN" altLang="en-US"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Kimball </a:t>
            </a:r>
            <a:r>
              <a:rPr lang="en-US" altLang="zh-CN" sz="1200" dirty="0" smtClean="0">
                <a:latin typeface="Calibri" panose="020F0502020204030204" charset="0"/>
                <a:cs typeface="Calibri" panose="020F0502020204030204" charset="0"/>
                <a:sym typeface="+mn-ea"/>
              </a:rPr>
              <a:t>Data </a:t>
            </a:r>
            <a:r>
              <a:rPr lang="en-US" altLang="zh-CN" sz="1200" dirty="0">
                <a:latin typeface="Calibri" panose="020F0502020204030204" charset="0"/>
                <a:cs typeface="Calibri" panose="020F0502020204030204" charset="0"/>
                <a:sym typeface="+mn-ea"/>
              </a:rPr>
              <a:t>Warehouse Architecture</a:t>
            </a:r>
            <a:r>
              <a:rPr lang="zh-CN" altLang="en-US" sz="1200" dirty="0" smtClean="0">
                <a:latin typeface="Calibri" panose="020F0502020204030204" charset="0"/>
                <a:cs typeface="Calibri" panose="020F0502020204030204" charset="0"/>
                <a:sym typeface="+mn-ea"/>
              </a:rPr>
              <a:t>）</a:t>
            </a:r>
            <a:endParaRPr lang="zh-CN" altLang="en-US" sz="1200" dirty="0">
              <a:latin typeface="Calibri" panose="020F0502020204030204" charset="0"/>
              <a:cs typeface="Calibri" panose="020F0502020204030204" charset="0"/>
              <a:sym typeface="+mn-ea"/>
            </a:endParaRPr>
          </a:p>
          <a:p>
            <a:r>
              <a:rPr lang="en-US" altLang="zh-CN" sz="1200" b="1" dirty="0" smtClean="0">
                <a:latin typeface="Calibri" panose="020F0502020204030204" charset="0"/>
                <a:cs typeface="Calibri" panose="020F0502020204030204" charset="0"/>
                <a:sym typeface="+mn-ea"/>
              </a:rPr>
              <a:t>3</a:t>
            </a:r>
            <a:r>
              <a:rPr lang="en-US" altLang="zh-CN" sz="1200" b="1" dirty="0" smtClean="0">
                <a:latin typeface="Calibri" panose="020F0502020204030204" charset="0"/>
                <a:cs typeface="Calibri" panose="020F0502020204030204" charset="0"/>
                <a:sym typeface="+mn-ea"/>
              </a:rPr>
              <a:t>.</a:t>
            </a:r>
            <a:r>
              <a:rPr lang="zh-CN" altLang="en-US" sz="1200" b="1" dirty="0" smtClean="0">
                <a:latin typeface="Calibri" panose="020F0502020204030204" charset="0"/>
                <a:cs typeface="Calibri" panose="020F0502020204030204" charset="0"/>
                <a:sym typeface="+mn-ea"/>
              </a:rPr>
              <a:t> （</a:t>
            </a:r>
            <a:r>
              <a:rPr lang="en-US" altLang="zh-CN" sz="1200" b="1" dirty="0" smtClean="0">
                <a:latin typeface="Calibri" panose="020F0502020204030204" charset="0"/>
                <a:cs typeface="Calibri" panose="020F0502020204030204" charset="0"/>
                <a:sym typeface="+mn-ea"/>
              </a:rPr>
              <a:t>Basic Concepts of Data Warehouse</a:t>
            </a:r>
            <a:r>
              <a:rPr lang="zh-CN" altLang="en-US" sz="1200" b="1" dirty="0" smtClean="0">
                <a:latin typeface="Calibri" panose="020F0502020204030204" charset="0"/>
                <a:cs typeface="Calibri" panose="020F0502020204030204" charset="0"/>
                <a:sym typeface="+mn-ea"/>
              </a:rPr>
              <a:t>）</a:t>
            </a:r>
          </a:p>
          <a:p>
            <a:pPr algn="l"/>
            <a:r>
              <a:rPr lang="en-US" altLang="zh-CN" sz="1200" dirty="0" smtClean="0">
                <a:latin typeface="Calibri" panose="020F0502020204030204" charset="0"/>
                <a:cs typeface="Calibri" panose="020F0502020204030204" charset="0"/>
                <a:sym typeface="+mn-ea"/>
              </a:rPr>
              <a:t>     </a:t>
            </a:r>
            <a:r>
              <a:rPr sz="1200" dirty="0" smtClean="0">
                <a:latin typeface="Calibri" panose="020F0502020204030204" charset="0"/>
                <a:cs typeface="Calibri" panose="020F0502020204030204" charset="0"/>
                <a:sym typeface="+mn-ea"/>
              </a:rPr>
              <a:t>3.1 </a:t>
            </a:r>
            <a:r>
              <a:rPr lang="zh-CN" altLang="en-US" sz="1200" dirty="0" smtClean="0">
                <a:latin typeface="Calibri" panose="020F0502020204030204" charset="0"/>
                <a:cs typeface="Calibri" panose="020F0502020204030204" charset="0"/>
                <a:sym typeface="+mn-ea"/>
              </a:rPr>
              <a:t>（</a:t>
            </a:r>
            <a:r>
              <a:rPr lang="en-US" altLang="zh-CN" sz="1200" dirty="0" smtClean="0">
                <a:latin typeface="Calibri" panose="020F0502020204030204" charset="0"/>
                <a:cs typeface="Calibri" panose="020F0502020204030204" charset="0"/>
                <a:sym typeface="+mn-ea"/>
              </a:rPr>
              <a:t> </a:t>
            </a:r>
            <a:r>
              <a:rPr lang="en-US" altLang="zh-CN" sz="1200" dirty="0">
                <a:latin typeface="Calibri" panose="020F0502020204030204" charset="0"/>
                <a:cs typeface="Calibri" panose="020F0502020204030204" charset="0"/>
                <a:sym typeface="+mn-ea"/>
              </a:rPr>
              <a:t>ETL </a:t>
            </a:r>
            <a:r>
              <a:rPr lang="zh-CN" altLang="en-US" sz="1200" dirty="0" smtClean="0">
                <a:latin typeface="Calibri" panose="020F0502020204030204" charset="0"/>
                <a:cs typeface="Calibri" panose="020F0502020204030204" charset="0"/>
                <a:sym typeface="+mn-ea"/>
              </a:rPr>
              <a:t>）</a:t>
            </a:r>
            <a:endParaRPr sz="1200" dirty="0" smtClean="0">
              <a:latin typeface="Calibri" panose="020F0502020204030204" charset="0"/>
              <a:cs typeface="Calibri" panose="020F0502020204030204" charset="0"/>
              <a:sym typeface="+mn-ea"/>
            </a:endParaRPr>
          </a:p>
          <a:p>
            <a:pPr algn="l"/>
            <a:r>
              <a:rPr lang="en-US" sz="1200" dirty="0" smtClean="0">
                <a:latin typeface="Calibri" panose="020F0502020204030204" charset="0"/>
                <a:cs typeface="Calibri" panose="020F0502020204030204" charset="0"/>
                <a:sym typeface="+mn-ea"/>
              </a:rPr>
              <a:t>     </a:t>
            </a:r>
            <a:r>
              <a:rPr sz="1200" dirty="0">
                <a:latin typeface="Calibri" panose="020F0502020204030204" charset="0"/>
                <a:cs typeface="Calibri" panose="020F0502020204030204" charset="0"/>
                <a:sym typeface="+mn-ea"/>
              </a:rPr>
              <a:t>3.2 </a:t>
            </a:r>
            <a:r>
              <a:rPr lang="zh-CN" altLang="en-US" sz="1200" dirty="0" smtClean="0">
                <a:latin typeface="Calibri" panose="020F0502020204030204" charset="0"/>
                <a:cs typeface="Calibri" panose="020F0502020204030204" charset="0"/>
                <a:sym typeface="+mn-ea"/>
              </a:rPr>
              <a:t>（</a:t>
            </a:r>
            <a:r>
              <a:rPr lang="en-US" altLang="zh-CN" sz="1200" dirty="0" smtClean="0">
                <a:latin typeface="Calibri" panose="020F0502020204030204" charset="0"/>
                <a:cs typeface="Calibri" panose="020F0502020204030204" charset="0"/>
                <a:sym typeface="+mn-ea"/>
              </a:rPr>
              <a:t>Data warehouse layering</a:t>
            </a:r>
            <a:r>
              <a:rPr lang="zh-CN" altLang="en-US" sz="1200" dirty="0" smtClean="0">
                <a:latin typeface="Calibri" panose="020F0502020204030204" charset="0"/>
                <a:cs typeface="Calibri" panose="020F0502020204030204" charset="0"/>
                <a:sym typeface="+mn-ea"/>
              </a:rPr>
              <a:t>）</a:t>
            </a:r>
            <a:endParaRPr sz="1200" dirty="0" smtClean="0">
              <a:latin typeface="Calibri" panose="020F0502020204030204" charset="0"/>
              <a:cs typeface="Calibri" panose="020F0502020204030204" charset="0"/>
              <a:sym typeface="+mn-ea"/>
            </a:endParaRPr>
          </a:p>
          <a:p>
            <a:pPr algn="l"/>
            <a:r>
              <a:rPr lang="en-US" sz="1200" dirty="0" smtClean="0">
                <a:latin typeface="Calibri" panose="020F0502020204030204" charset="0"/>
                <a:cs typeface="Calibri" panose="020F0502020204030204" charset="0"/>
                <a:sym typeface="+mn-ea"/>
              </a:rPr>
              <a:t>     </a:t>
            </a:r>
            <a:r>
              <a:rPr sz="1200" dirty="0">
                <a:latin typeface="Calibri" panose="020F0502020204030204" charset="0"/>
                <a:cs typeface="Calibri" panose="020F0502020204030204" charset="0"/>
                <a:sym typeface="+mn-ea"/>
              </a:rPr>
              <a:t>3.3 </a:t>
            </a:r>
            <a:r>
              <a:rPr lang="zh-CN" altLang="en-US"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dimensional modeling</a:t>
            </a:r>
            <a:r>
              <a:rPr lang="zh-CN" altLang="en-US" sz="1200" dirty="0" smtClean="0">
                <a:latin typeface="Calibri" panose="020F0502020204030204" charset="0"/>
                <a:cs typeface="Calibri" panose="020F0502020204030204" charset="0"/>
                <a:sym typeface="+mn-ea"/>
              </a:rPr>
              <a:t>）</a:t>
            </a:r>
            <a:endParaRPr sz="1200" dirty="0" smtClean="0">
              <a:latin typeface="Calibri" panose="020F0502020204030204" charset="0"/>
              <a:cs typeface="Calibri" panose="020F0502020204030204" charset="0"/>
              <a:sym typeface="+mn-ea"/>
            </a:endParaRPr>
          </a:p>
          <a:p>
            <a:pPr algn="l"/>
            <a:r>
              <a:rPr lang="en-US" sz="1200" dirty="0" smtClean="0">
                <a:latin typeface="Calibri" panose="020F0502020204030204" charset="0"/>
                <a:cs typeface="Calibri" panose="020F0502020204030204" charset="0"/>
                <a:sym typeface="+mn-ea"/>
              </a:rPr>
              <a:t>     </a:t>
            </a:r>
            <a:r>
              <a:rPr sz="1200" dirty="0" smtClean="0">
                <a:latin typeface="Calibri" panose="020F0502020204030204" charset="0"/>
                <a:cs typeface="Calibri" panose="020F0502020204030204" charset="0"/>
                <a:sym typeface="+mn-ea"/>
              </a:rPr>
              <a:t>3.4 </a:t>
            </a:r>
            <a:r>
              <a:rPr lang="zh-CN" altLang="en-US"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multidimensional analysis</a:t>
            </a:r>
            <a:r>
              <a:rPr lang="zh-CN" altLang="en-US" sz="1200" dirty="0" smtClean="0">
                <a:latin typeface="Calibri" panose="020F0502020204030204" charset="0"/>
                <a:cs typeface="Calibri" panose="020F0502020204030204" charset="0"/>
                <a:sym typeface="+mn-ea"/>
              </a:rPr>
              <a:t>）</a:t>
            </a:r>
            <a:endParaRPr sz="1200" dirty="0" smtClean="0">
              <a:latin typeface="Calibri" panose="020F0502020204030204" charset="0"/>
              <a:cs typeface="Calibri" panose="020F0502020204030204" charset="0"/>
              <a:sym typeface="+mn-ea"/>
            </a:endParaRPr>
          </a:p>
          <a:p>
            <a:r>
              <a:rPr lang="en-US" sz="1200" b="1" dirty="0" smtClean="0">
                <a:latin typeface="Calibri" panose="020F0502020204030204" charset="0"/>
                <a:cs typeface="Calibri" panose="020F0502020204030204" charset="0"/>
                <a:sym typeface="+mn-ea"/>
              </a:rPr>
              <a:t>4</a:t>
            </a:r>
            <a:r>
              <a:rPr lang="en-US" sz="1200" dirty="0">
                <a:latin typeface="Calibri" panose="020F0502020204030204" charset="0"/>
                <a:cs typeface="Calibri" panose="020F0502020204030204" charset="0"/>
                <a:sym typeface="+mn-ea"/>
              </a:rPr>
              <a:t>. </a:t>
            </a:r>
            <a:r>
              <a:rPr lang="en-US" altLang="zh-CN" sz="1200" b="1" dirty="0" smtClean="0">
                <a:latin typeface="Calibri" panose="020F0502020204030204" charset="0"/>
                <a:cs typeface="Calibri" panose="020F0502020204030204" charset="0"/>
                <a:sym typeface="+mn-ea"/>
              </a:rPr>
              <a:t>How </a:t>
            </a:r>
            <a:r>
              <a:rPr lang="en-US" altLang="zh-CN" sz="1200" b="1" dirty="0">
                <a:latin typeface="Calibri" panose="020F0502020204030204" charset="0"/>
                <a:cs typeface="Calibri" panose="020F0502020204030204" charset="0"/>
                <a:sym typeface="+mn-ea"/>
              </a:rPr>
              <a:t>to Build a Data </a:t>
            </a:r>
            <a:r>
              <a:rPr lang="en-US" altLang="zh-CN" sz="1200" b="1" dirty="0" smtClean="0">
                <a:latin typeface="Calibri" panose="020F0502020204030204" charset="0"/>
                <a:cs typeface="Calibri" panose="020F0502020204030204" charset="0"/>
                <a:sym typeface="+mn-ea"/>
              </a:rPr>
              <a:t>Warehouse</a:t>
            </a:r>
            <a:endParaRPr lang="zh-CN" altLang="en-US" sz="1200" b="1" dirty="0">
              <a:latin typeface="Calibri" panose="020F0502020204030204" charset="0"/>
              <a:cs typeface="Calibri" panose="020F0502020204030204" charset="0"/>
              <a:sym typeface="+mn-ea"/>
            </a:endParaRPr>
          </a:p>
          <a:p>
            <a:pPr algn="l"/>
            <a:r>
              <a:rPr lang="en-US" altLang="zh-CN" sz="1200" dirty="0" smtClean="0">
                <a:latin typeface="Calibri" panose="020F0502020204030204" charset="0"/>
                <a:cs typeface="Calibri" panose="020F0502020204030204" charset="0"/>
                <a:sym typeface="+mn-ea"/>
              </a:rPr>
              <a:t>     </a:t>
            </a:r>
            <a:r>
              <a:rPr lang="en-US" altLang="zh-CN" sz="1200" dirty="0" smtClean="0">
                <a:latin typeface="Calibri" panose="020F0502020204030204" charset="0"/>
                <a:cs typeface="Calibri" panose="020F0502020204030204" charset="0"/>
                <a:sym typeface="+mn-ea"/>
              </a:rPr>
              <a:t>4.1  Four-step </a:t>
            </a:r>
            <a:r>
              <a:rPr lang="en-US" altLang="zh-CN" sz="1200" dirty="0">
                <a:latin typeface="Calibri" panose="020F0502020204030204" charset="0"/>
                <a:cs typeface="Calibri" panose="020F0502020204030204" charset="0"/>
                <a:sym typeface="+mn-ea"/>
              </a:rPr>
              <a:t>approach to dimensional </a:t>
            </a:r>
            <a:r>
              <a:rPr lang="en-US" altLang="zh-CN" sz="1200" dirty="0" smtClean="0">
                <a:latin typeface="Calibri" panose="020F0502020204030204" charset="0"/>
                <a:cs typeface="Calibri" panose="020F0502020204030204" charset="0"/>
                <a:sym typeface="+mn-ea"/>
              </a:rPr>
              <a:t>modeling</a:t>
            </a:r>
            <a:endParaRPr lang="zh-CN" altLang="en-US" sz="1200" dirty="0">
              <a:latin typeface="Calibri" panose="020F0502020204030204" charset="0"/>
              <a:cs typeface="Calibri" panose="020F0502020204030204" charset="0"/>
              <a:sym typeface="+mn-ea"/>
            </a:endParaRPr>
          </a:p>
          <a:p>
            <a:pPr algn="l"/>
            <a:r>
              <a:rPr lang="zh-CN" altLang="en-US" sz="1200" dirty="0">
                <a:latin typeface="Calibri" panose="020F0502020204030204" charset="0"/>
                <a:cs typeface="Calibri" panose="020F0502020204030204" charset="0"/>
                <a:sym typeface="+mn-ea"/>
              </a:rPr>
              <a:t> </a:t>
            </a:r>
            <a:r>
              <a:rPr lang="en-US" altLang="zh-CN" sz="1200" dirty="0">
                <a:latin typeface="Calibri" panose="020F0502020204030204" charset="0"/>
                <a:cs typeface="Calibri" panose="020F0502020204030204" charset="0"/>
                <a:sym typeface="+mn-ea"/>
              </a:rPr>
              <a:t>    </a:t>
            </a:r>
            <a:r>
              <a:rPr lang="en-US" altLang="zh-CN" sz="1200" dirty="0" smtClean="0">
                <a:latin typeface="Calibri" panose="020F0502020204030204" charset="0"/>
                <a:cs typeface="Calibri" panose="020F0502020204030204" charset="0"/>
                <a:sym typeface="+mn-ea"/>
              </a:rPr>
              <a:t>4.2  </a:t>
            </a:r>
            <a:r>
              <a:rPr lang="en-US" altLang="zh-CN" sz="1200" dirty="0">
                <a:latin typeface="Calibri" panose="020F0502020204030204" charset="0"/>
                <a:cs typeface="Calibri" panose="020F0502020204030204" charset="0"/>
                <a:sym typeface="+mn-ea"/>
              </a:rPr>
              <a:t>Application of big data </a:t>
            </a:r>
            <a:r>
              <a:rPr lang="en-US" altLang="zh-CN" sz="1200" dirty="0" smtClean="0">
                <a:latin typeface="Calibri" panose="020F0502020204030204" charset="0"/>
                <a:cs typeface="Calibri" panose="020F0502020204030204" charset="0"/>
                <a:sym typeface="+mn-ea"/>
              </a:rPr>
              <a:t>technology</a:t>
            </a:r>
            <a:endParaRPr lang="zh-CN" altLang="en-US" sz="1200" dirty="0">
              <a:latin typeface="Calibri" panose="020F0502020204030204" charset="0"/>
              <a:cs typeface="Calibri" panose="020F0502020204030204" charset="0"/>
              <a:sym typeface="+mn-ea"/>
            </a:endParaRPr>
          </a:p>
          <a:p>
            <a:pPr algn="l"/>
            <a:endParaRPr lang="zh-CN" altLang="en-US" sz="2000" dirty="0"/>
          </a:p>
          <a:p>
            <a:pPr algn="l"/>
            <a:endParaRPr lang="zh-CN" altLang="en-US" sz="2000" dirty="0">
              <a:sym typeface="+mn-ea"/>
            </a:endParaRPr>
          </a:p>
          <a:p>
            <a:pPr algn="l"/>
            <a:r>
              <a:rPr lang="en-US" altLang="zh-CN" sz="20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20</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2" name="文本框 1"/>
          <p:cNvSpPr txBox="1"/>
          <p:nvPr/>
        </p:nvSpPr>
        <p:spPr>
          <a:xfrm>
            <a:off x="266065" y="902335"/>
            <a:ext cx="8048625" cy="307777"/>
          </a:xfrm>
          <a:prstGeom prst="rect">
            <a:avLst/>
          </a:prstGeom>
          <a:noFill/>
        </p:spPr>
        <p:txBody>
          <a:bodyPr wrap="square" rtlCol="0">
            <a:spAutoFit/>
          </a:bodyPr>
          <a:lstStyle/>
          <a:p>
            <a:r>
              <a:rPr sz="1400" b="1" dirty="0">
                <a:latin typeface="Calibri" panose="020F0502020204030204" charset="0"/>
                <a:cs typeface="Calibri" panose="020F0502020204030204" charset="0"/>
                <a:sym typeface="+mn-ea"/>
              </a:rPr>
              <a:t>2.3 </a:t>
            </a:r>
            <a:r>
              <a:rPr lang="zh-CN" altLang="en-US"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Kimball Data Warehouse Architecture</a:t>
            </a:r>
            <a:r>
              <a:rPr lang="zh-CN" altLang="en-US" sz="1400" b="1" dirty="0" smtClean="0">
                <a:latin typeface="Calibri" panose="020F0502020204030204" charset="0"/>
                <a:cs typeface="Calibri" panose="020F0502020204030204" charset="0"/>
                <a:sym typeface="+mn-ea"/>
              </a:rPr>
              <a:t>）</a:t>
            </a:r>
            <a:endParaRPr sz="1400" b="1" dirty="0">
              <a:latin typeface="Calibri" panose="020F0502020204030204" charset="0"/>
              <a:cs typeface="Calibri" panose="020F0502020204030204" charset="0"/>
              <a:sym typeface="+mn-ea"/>
            </a:endParaRPr>
          </a:p>
        </p:txBody>
      </p:sp>
      <p:pic>
        <p:nvPicPr>
          <p:cNvPr id="7" name="图片 6"/>
          <p:cNvPicPr>
            <a:picLocks noChangeAspect="1"/>
          </p:cNvPicPr>
          <p:nvPr/>
        </p:nvPicPr>
        <p:blipFill>
          <a:blip r:embed="rId2"/>
          <a:stretch>
            <a:fillRect/>
          </a:stretch>
        </p:blipFill>
        <p:spPr>
          <a:xfrm>
            <a:off x="829945" y="2293620"/>
            <a:ext cx="7484745" cy="3492500"/>
          </a:xfrm>
          <a:prstGeom prst="rect">
            <a:avLst/>
          </a:prstGeom>
        </p:spPr>
      </p:pic>
      <p:sp>
        <p:nvSpPr>
          <p:cNvPr id="9" name="文本框 8"/>
          <p:cNvSpPr txBox="1"/>
          <p:nvPr/>
        </p:nvSpPr>
        <p:spPr>
          <a:xfrm>
            <a:off x="702945" y="1301115"/>
            <a:ext cx="8198485" cy="646331"/>
          </a:xfrm>
          <a:prstGeom prst="rect">
            <a:avLst/>
          </a:prstGeom>
          <a:noFill/>
        </p:spPr>
        <p:txBody>
          <a:bodyPr wrap="square" rtlCol="0" anchor="t">
            <a:spAutoFit/>
          </a:bodyPr>
          <a:lstStyle/>
          <a:p>
            <a:r>
              <a:rPr lang="zh-CN" altLang="en-US" sz="1200" dirty="0" smtClean="0"/>
              <a:t>（</a:t>
            </a:r>
            <a:r>
              <a:rPr lang="en-US" altLang="zh-CN" sz="1200" dirty="0"/>
              <a:t>Kimball's data warehouse contains highly granular enterprise data and is designed using a multi-dimensional model, which also means that the data warehouse consists of dimension tables and fact tables in a star schema. Analysis systems or reporting tools can directly access the data in the multidimensional data warehouse.</a:t>
            </a:r>
            <a:r>
              <a:rPr lang="zh-CN" altLang="en-US" sz="1200" dirty="0" smtClean="0"/>
              <a:t>）</a:t>
            </a:r>
            <a:endParaRPr lang="zh-CN" altLang="en-US" sz="1200" dirty="0"/>
          </a:p>
        </p:txBody>
      </p:sp>
      <p:sp>
        <p:nvSpPr>
          <p:cNvPr id="10" name="文本框 9"/>
          <p:cNvSpPr txBox="1"/>
          <p:nvPr/>
        </p:nvSpPr>
        <p:spPr>
          <a:xfrm>
            <a:off x="829945" y="5875020"/>
            <a:ext cx="7332980" cy="461665"/>
          </a:xfrm>
          <a:prstGeom prst="rect">
            <a:avLst/>
          </a:prstGeom>
          <a:noFill/>
        </p:spPr>
        <p:txBody>
          <a:bodyPr wrap="square" rtlCol="0" anchor="t">
            <a:spAutoFit/>
          </a:bodyPr>
          <a:lstStyle/>
          <a:p>
            <a:r>
              <a:rPr lang="zh-CN" altLang="en-US" sz="1200" dirty="0" smtClean="0">
                <a:sym typeface="+mn-ea"/>
              </a:rPr>
              <a:t>（</a:t>
            </a:r>
            <a:r>
              <a:rPr lang="en-US" altLang="zh-CN" sz="1200" dirty="0" smtClean="0">
                <a:sym typeface="+mn-ea"/>
              </a:rPr>
              <a:t> </a:t>
            </a:r>
            <a:r>
              <a:rPr lang="en-US" altLang="zh-CN" sz="1200" dirty="0">
                <a:sym typeface="+mn-ea"/>
              </a:rPr>
              <a:t>Advantages: Excellent performance, usually the analysis results can be obtained within 3 associated queries, most of which are 1 or 2 times; </a:t>
            </a:r>
            <a:r>
              <a:rPr lang="zh-CN" altLang="en-US" sz="1200" dirty="0" smtClean="0">
                <a:sym typeface="+mn-ea"/>
              </a:rPr>
              <a:t>）</a:t>
            </a:r>
            <a:endParaRPr lang="zh-CN" altLang="en-US" sz="1200" dirty="0">
              <a:sym typeface="+mn-ea"/>
            </a:endParaRPr>
          </a:p>
        </p:txBody>
      </p:sp>
      <p:sp>
        <p:nvSpPr>
          <p:cNvPr id="11" name="标题 5"/>
          <p:cNvSpPr txBox="1">
            <a:spLocks/>
          </p:cNvSpPr>
          <p:nvPr/>
        </p:nvSpPr>
        <p:spPr>
          <a:xfrm>
            <a:off x="565785" y="295275"/>
            <a:ext cx="7768318"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sym typeface="+mn-ea"/>
              </a:rPr>
              <a:t>2</a:t>
            </a:r>
            <a:r>
              <a:rPr lang="en-US" altLang="zh-CN" sz="1800" dirty="0" smtClean="0">
                <a:sym typeface="+mn-ea"/>
              </a:rPr>
              <a:t>.</a:t>
            </a:r>
            <a:r>
              <a:rPr lang="zh-CN" altLang="en-US" sz="1800" dirty="0" smtClean="0">
                <a:sym typeface="+mn-ea"/>
              </a:rPr>
              <a:t> </a:t>
            </a:r>
            <a:r>
              <a:rPr lang="en-US" altLang="zh-CN" sz="1800" dirty="0" smtClean="0">
                <a:sym typeface="+mn-ea"/>
              </a:rPr>
              <a:t>(</a:t>
            </a:r>
            <a:r>
              <a:rPr lang="en-US" altLang="zh-CN" sz="1800" dirty="0" smtClean="0">
                <a:sym typeface="+mn-ea"/>
              </a:rPr>
              <a:t>Data warehouse basic structure)</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02" name="Group 2"/>
          <p:cNvGrpSpPr/>
          <p:nvPr/>
        </p:nvGrpSpPr>
        <p:grpSpPr>
          <a:xfrm>
            <a:off x="1903730" y="4009390"/>
            <a:ext cx="1270000" cy="1595438"/>
            <a:chOff x="1416" y="1748"/>
            <a:chExt cx="800" cy="1005"/>
          </a:xfrm>
        </p:grpSpPr>
        <p:sp>
          <p:nvSpPr>
            <p:cNvPr id="21029" name="Line 3"/>
            <p:cNvSpPr/>
            <p:nvPr/>
          </p:nvSpPr>
          <p:spPr>
            <a:xfrm>
              <a:off x="1416" y="1748"/>
              <a:ext cx="787" cy="461"/>
            </a:xfrm>
            <a:prstGeom prst="line">
              <a:avLst/>
            </a:prstGeom>
            <a:ln w="15875" cap="flat" cmpd="sng">
              <a:solidFill>
                <a:srgbClr val="99CCFF"/>
              </a:solidFill>
              <a:prstDash val="solid"/>
              <a:headEnd type="none" w="sm" len="sm"/>
              <a:tailEnd type="triangle" w="sm" len="sm"/>
            </a:ln>
          </p:spPr>
        </p:sp>
        <p:sp>
          <p:nvSpPr>
            <p:cNvPr id="21030" name="Line 4"/>
            <p:cNvSpPr/>
            <p:nvPr/>
          </p:nvSpPr>
          <p:spPr>
            <a:xfrm flipV="1">
              <a:off x="1429" y="2279"/>
              <a:ext cx="774" cy="474"/>
            </a:xfrm>
            <a:prstGeom prst="line">
              <a:avLst/>
            </a:prstGeom>
            <a:ln w="15875" cap="flat" cmpd="sng">
              <a:solidFill>
                <a:srgbClr val="99CCFF"/>
              </a:solidFill>
              <a:prstDash val="solid"/>
              <a:headEnd type="none" w="sm" len="sm"/>
              <a:tailEnd type="triangle" w="sm" len="sm"/>
            </a:ln>
          </p:spPr>
        </p:sp>
        <p:sp>
          <p:nvSpPr>
            <p:cNvPr id="21031" name="Line 5"/>
            <p:cNvSpPr/>
            <p:nvPr/>
          </p:nvSpPr>
          <p:spPr>
            <a:xfrm>
              <a:off x="1435" y="2273"/>
              <a:ext cx="781" cy="0"/>
            </a:xfrm>
            <a:prstGeom prst="line">
              <a:avLst/>
            </a:prstGeom>
            <a:ln w="15875" cap="flat" cmpd="sng">
              <a:solidFill>
                <a:srgbClr val="99CCFF"/>
              </a:solidFill>
              <a:prstDash val="solid"/>
              <a:headEnd type="none" w="sm" len="sm"/>
              <a:tailEnd type="triangle" w="sm" len="sm"/>
            </a:ln>
          </p:spPr>
        </p:sp>
        <p:sp>
          <p:nvSpPr>
            <p:cNvPr id="21032" name="Line 6"/>
            <p:cNvSpPr/>
            <p:nvPr/>
          </p:nvSpPr>
          <p:spPr>
            <a:xfrm>
              <a:off x="1435" y="2220"/>
              <a:ext cx="768" cy="0"/>
            </a:xfrm>
            <a:prstGeom prst="line">
              <a:avLst/>
            </a:prstGeom>
            <a:ln w="15875" cap="flat" cmpd="sng">
              <a:solidFill>
                <a:srgbClr val="99CCFF"/>
              </a:solidFill>
              <a:prstDash val="solid"/>
              <a:headEnd type="none" w="sm" len="sm"/>
              <a:tailEnd type="triangle" w="sm" len="sm"/>
            </a:ln>
          </p:spPr>
        </p:sp>
      </p:grpSp>
      <p:grpSp>
        <p:nvGrpSpPr>
          <p:cNvPr id="20484" name="Group 8"/>
          <p:cNvGrpSpPr/>
          <p:nvPr/>
        </p:nvGrpSpPr>
        <p:grpSpPr>
          <a:xfrm>
            <a:off x="33973" y="1642110"/>
            <a:ext cx="8482013" cy="1347788"/>
            <a:chOff x="221" y="498"/>
            <a:chExt cx="5343" cy="849"/>
          </a:xfrm>
        </p:grpSpPr>
        <p:sp>
          <p:nvSpPr>
            <p:cNvPr id="21010" name="Rectangle 9"/>
            <p:cNvSpPr/>
            <p:nvPr/>
          </p:nvSpPr>
          <p:spPr>
            <a:xfrm>
              <a:off x="1178" y="1035"/>
              <a:ext cx="1054" cy="175"/>
            </a:xfrm>
            <a:prstGeom prst="rect">
              <a:avLst/>
            </a:prstGeom>
            <a:noFill/>
            <a:ln w="9525">
              <a:noFill/>
            </a:ln>
          </p:spPr>
          <p:txBody>
            <a:bodyPr wrap="none" lIns="92075" tIns="46038" rIns="92075" bIns="46038">
              <a:spAutoFit/>
            </a:bodyPr>
            <a:lstStyle/>
            <a:p>
              <a:pPr algn="ctr" eaLnBrk="0" hangingPunct="0"/>
              <a:r>
                <a:rPr lang="zh-CN" altLang="en-US" sz="1200" b="1" dirty="0" smtClean="0">
                  <a:latin typeface="Arial" panose="020B0604020202020204" pitchFamily="34" charset="0"/>
                  <a:ea typeface="楷体_GB2312" pitchFamily="49" charset="-122"/>
                </a:rPr>
                <a:t>（</a:t>
              </a:r>
              <a:r>
                <a:rPr lang="en-US" altLang="zh-CN" sz="1200" b="1" dirty="0">
                  <a:latin typeface="Arial" panose="020B0604020202020204" pitchFamily="34" charset="0"/>
                  <a:ea typeface="楷体_GB2312" pitchFamily="49" charset="-122"/>
                </a:rPr>
                <a:t>data conversion</a:t>
              </a:r>
              <a:r>
                <a:rPr lang="zh-CN" altLang="en-US" sz="1200" b="1" dirty="0" smtClean="0">
                  <a:latin typeface="Arial" panose="020B0604020202020204" pitchFamily="34" charset="0"/>
                  <a:ea typeface="楷体_GB2312" pitchFamily="49" charset="-122"/>
                </a:rPr>
                <a:t>）</a:t>
              </a:r>
              <a:endParaRPr lang="zh-CN" altLang="en-US" sz="1200" b="1" dirty="0">
                <a:latin typeface="Arial" panose="020B0604020202020204" pitchFamily="34" charset="0"/>
                <a:ea typeface="楷体_GB2312" pitchFamily="49" charset="-122"/>
              </a:endParaRPr>
            </a:p>
          </p:txBody>
        </p:sp>
        <p:sp>
          <p:nvSpPr>
            <p:cNvPr id="21011" name="Rectangle 10"/>
            <p:cNvSpPr/>
            <p:nvPr/>
          </p:nvSpPr>
          <p:spPr>
            <a:xfrm>
              <a:off x="2162" y="1028"/>
              <a:ext cx="1387" cy="175"/>
            </a:xfrm>
            <a:prstGeom prst="rect">
              <a:avLst/>
            </a:prstGeom>
            <a:noFill/>
            <a:ln w="9525">
              <a:noFill/>
            </a:ln>
          </p:spPr>
          <p:txBody>
            <a:bodyPr wrap="none" lIns="92075" tIns="46038" rIns="92075" bIns="46038">
              <a:spAutoFit/>
            </a:bodyPr>
            <a:lstStyle/>
            <a:p>
              <a:pPr algn="ctr" eaLnBrk="0" hangingPunct="0"/>
              <a:r>
                <a:rPr lang="zh-CN" altLang="en-US" sz="1200" b="1" dirty="0" smtClean="0">
                  <a:latin typeface="Arial" panose="020B0604020202020204" pitchFamily="34" charset="0"/>
                  <a:ea typeface="楷体_GB2312" pitchFamily="49" charset="-122"/>
                </a:rPr>
                <a:t>（</a:t>
              </a:r>
              <a:r>
                <a:rPr lang="en-US" altLang="zh-CN" sz="1200" b="1" dirty="0">
                  <a:latin typeface="Arial" panose="020B0604020202020204" pitchFamily="34" charset="0"/>
                  <a:ea typeface="楷体_GB2312" pitchFamily="49" charset="-122"/>
                </a:rPr>
                <a:t>central data warehouse</a:t>
              </a:r>
              <a:r>
                <a:rPr lang="zh-CN" altLang="en-US" sz="1200" b="1" dirty="0" smtClean="0">
                  <a:latin typeface="Arial" panose="020B0604020202020204" pitchFamily="34" charset="0"/>
                  <a:ea typeface="楷体_GB2312" pitchFamily="49" charset="-122"/>
                </a:rPr>
                <a:t>）</a:t>
              </a:r>
              <a:endParaRPr lang="zh-CN" altLang="en-US" sz="1200" b="1" dirty="0">
                <a:latin typeface="Arial" panose="020B0604020202020204" pitchFamily="34" charset="0"/>
                <a:ea typeface="楷体_GB2312" pitchFamily="49" charset="-122"/>
              </a:endParaRPr>
            </a:p>
          </p:txBody>
        </p:sp>
        <p:sp>
          <p:nvSpPr>
            <p:cNvPr id="21012" name="Rectangle 11"/>
            <p:cNvSpPr/>
            <p:nvPr/>
          </p:nvSpPr>
          <p:spPr>
            <a:xfrm>
              <a:off x="3684" y="1017"/>
              <a:ext cx="1077" cy="330"/>
            </a:xfrm>
            <a:prstGeom prst="rect">
              <a:avLst/>
            </a:prstGeom>
            <a:noFill/>
            <a:ln w="9525">
              <a:noFill/>
            </a:ln>
          </p:spPr>
          <p:txBody>
            <a:bodyPr wrap="none" lIns="92075" tIns="46038" rIns="92075" bIns="46038">
              <a:spAutoFit/>
            </a:bodyPr>
            <a:lstStyle/>
            <a:p>
              <a:pPr algn="ctr" eaLnBrk="0" hangingPunct="0"/>
              <a:r>
                <a:rPr lang="en-US" altLang="zh-CN" sz="1200" b="1" dirty="0" smtClean="0">
                  <a:latin typeface="Arial" panose="020B0604020202020204" pitchFamily="34" charset="0"/>
                  <a:ea typeface="楷体_GB2312" pitchFamily="49" charset="-122"/>
                </a:rPr>
                <a:t>(</a:t>
              </a:r>
              <a:r>
                <a:rPr lang="en-US" altLang="zh-CN" sz="1200" b="1" dirty="0">
                  <a:latin typeface="Arial" panose="020B0604020202020204" pitchFamily="34" charset="0"/>
                  <a:ea typeface="楷体_GB2312" pitchFamily="49" charset="-122"/>
                </a:rPr>
                <a:t>information </a:t>
              </a:r>
              <a:r>
                <a:rPr lang="en-US" altLang="zh-CN" sz="1200" b="1" dirty="0" smtClean="0">
                  <a:latin typeface="Arial" panose="020B0604020202020204" pitchFamily="34" charset="0"/>
                  <a:ea typeface="楷体_GB2312" pitchFamily="49" charset="-122"/>
                </a:rPr>
                <a:t>display)</a:t>
              </a:r>
              <a:endParaRPr lang="zh-CN" altLang="en-US" sz="1200" b="1" dirty="0">
                <a:latin typeface="Arial" panose="020B0604020202020204" pitchFamily="34" charset="0"/>
                <a:ea typeface="楷体_GB2312" pitchFamily="49" charset="-122"/>
              </a:endParaRPr>
            </a:p>
            <a:p>
              <a:pPr algn="ctr" eaLnBrk="0" hangingPunct="0"/>
              <a:endParaRPr lang="zh-CN" altLang="en-US" sz="1600" b="1" dirty="0">
                <a:latin typeface="Arial" panose="020B0604020202020204" pitchFamily="34" charset="0"/>
                <a:ea typeface="楷体_GB2312" pitchFamily="49" charset="-122"/>
              </a:endParaRPr>
            </a:p>
          </p:txBody>
        </p:sp>
        <p:sp>
          <p:nvSpPr>
            <p:cNvPr id="21013" name="Rectangle 12"/>
            <p:cNvSpPr/>
            <p:nvPr/>
          </p:nvSpPr>
          <p:spPr>
            <a:xfrm>
              <a:off x="4731" y="1013"/>
              <a:ext cx="833" cy="175"/>
            </a:xfrm>
            <a:prstGeom prst="rect">
              <a:avLst/>
            </a:prstGeom>
            <a:noFill/>
            <a:ln w="9525">
              <a:noFill/>
            </a:ln>
          </p:spPr>
          <p:txBody>
            <a:bodyPr wrap="none" lIns="92075" tIns="46038" rIns="92075" bIns="46038">
              <a:spAutoFit/>
            </a:bodyPr>
            <a:lstStyle/>
            <a:p>
              <a:pPr algn="ctr" eaLnBrk="0" hangingPunct="0"/>
              <a:r>
                <a:rPr lang="en-US" altLang="zh-CN" sz="1200" b="1" dirty="0" smtClean="0">
                  <a:latin typeface="Arial" panose="020B0604020202020204" pitchFamily="34" charset="0"/>
                  <a:ea typeface="楷体_GB2312" pitchFamily="49" charset="-122"/>
                </a:rPr>
                <a:t>(</a:t>
              </a:r>
              <a:r>
                <a:rPr lang="en-US" altLang="zh-CN" sz="1200" b="1" dirty="0">
                  <a:latin typeface="Arial" panose="020B0604020202020204" pitchFamily="34" charset="0"/>
                  <a:ea typeface="楷体_GB2312" pitchFamily="49" charset="-122"/>
                </a:rPr>
                <a:t>business </a:t>
              </a:r>
              <a:r>
                <a:rPr lang="en-US" altLang="zh-CN" sz="1200" b="1" dirty="0" smtClean="0">
                  <a:latin typeface="Arial" panose="020B0604020202020204" pitchFamily="34" charset="0"/>
                  <a:ea typeface="楷体_GB2312" pitchFamily="49" charset="-122"/>
                </a:rPr>
                <a:t>user)</a:t>
              </a:r>
              <a:endParaRPr lang="zh-CN" altLang="en-US" sz="1200" b="1" dirty="0">
                <a:latin typeface="Arial" panose="020B0604020202020204" pitchFamily="34" charset="0"/>
                <a:ea typeface="楷体_GB2312" pitchFamily="49" charset="-122"/>
              </a:endParaRPr>
            </a:p>
          </p:txBody>
        </p:sp>
        <p:sp>
          <p:nvSpPr>
            <p:cNvPr id="21014" name="Rectangle 13"/>
            <p:cNvSpPr/>
            <p:nvPr/>
          </p:nvSpPr>
          <p:spPr>
            <a:xfrm>
              <a:off x="221" y="1026"/>
              <a:ext cx="854" cy="175"/>
            </a:xfrm>
            <a:prstGeom prst="rect">
              <a:avLst/>
            </a:prstGeom>
            <a:noFill/>
            <a:ln w="9525">
              <a:noFill/>
            </a:ln>
          </p:spPr>
          <p:txBody>
            <a:bodyPr wrap="none" lIns="92075" tIns="46038" rIns="92075" bIns="46038">
              <a:spAutoFit/>
            </a:bodyPr>
            <a:lstStyle/>
            <a:p>
              <a:pPr algn="ctr" eaLnBrk="0" hangingPunct="0"/>
              <a:r>
                <a:rPr lang="zh-CN" altLang="en-US" sz="1200" b="1" dirty="0" smtClean="0">
                  <a:latin typeface="Arial" panose="020B0604020202020204" pitchFamily="34" charset="0"/>
                  <a:ea typeface="楷体_GB2312" pitchFamily="49" charset="-122"/>
                </a:rPr>
                <a:t>（</a:t>
              </a:r>
              <a:r>
                <a:rPr lang="en-US" altLang="zh-CN" sz="1200" b="1" dirty="0">
                  <a:latin typeface="Arial" panose="020B0604020202020204" pitchFamily="34" charset="0"/>
                  <a:ea typeface="楷体_GB2312" pitchFamily="49" charset="-122"/>
                </a:rPr>
                <a:t>source data</a:t>
              </a:r>
              <a:r>
                <a:rPr lang="zh-CN" altLang="en-US" sz="1200" b="1" dirty="0" smtClean="0">
                  <a:latin typeface="Arial" panose="020B0604020202020204" pitchFamily="34" charset="0"/>
                  <a:ea typeface="楷体_GB2312" pitchFamily="49" charset="-122"/>
                </a:rPr>
                <a:t>）</a:t>
              </a:r>
              <a:endParaRPr lang="zh-CN" altLang="en-US" sz="1200" b="1" dirty="0">
                <a:latin typeface="Arial" panose="020B0604020202020204" pitchFamily="34" charset="0"/>
                <a:ea typeface="楷体_GB2312" pitchFamily="49" charset="-122"/>
              </a:endParaRPr>
            </a:p>
          </p:txBody>
        </p:sp>
        <p:grpSp>
          <p:nvGrpSpPr>
            <p:cNvPr id="21015" name="Group 14"/>
            <p:cNvGrpSpPr/>
            <p:nvPr/>
          </p:nvGrpSpPr>
          <p:grpSpPr>
            <a:xfrm>
              <a:off x="540" y="601"/>
              <a:ext cx="1005" cy="345"/>
              <a:chOff x="768" y="601"/>
              <a:chExt cx="1005" cy="345"/>
            </a:xfrm>
          </p:grpSpPr>
          <p:sp>
            <p:nvSpPr>
              <p:cNvPr id="21027" name="AutoShape 15"/>
              <p:cNvSpPr/>
              <p:nvPr/>
            </p:nvSpPr>
            <p:spPr>
              <a:xfrm>
                <a:off x="768" y="601"/>
                <a:ext cx="1005" cy="333"/>
              </a:xfrm>
              <a:prstGeom prst="roundRect">
                <a:avLst>
                  <a:gd name="adj" fmla="val 16667"/>
                </a:avLst>
              </a:prstGeom>
              <a:gradFill rotWithShape="0">
                <a:gsLst>
                  <a:gs pos="0">
                    <a:srgbClr val="FF9900"/>
                  </a:gs>
                  <a:gs pos="100000">
                    <a:srgbClr val="DC8400"/>
                  </a:gs>
                </a:gsLst>
                <a:lin ang="0" scaled="1"/>
                <a:tileRect/>
              </a:gradFill>
              <a:ln w="12700">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28" name="Text Box 16"/>
              <p:cNvSpPr txBox="1"/>
              <p:nvPr/>
            </p:nvSpPr>
            <p:spPr>
              <a:xfrm>
                <a:off x="918" y="645"/>
                <a:ext cx="803" cy="301"/>
              </a:xfrm>
              <a:prstGeom prst="rect">
                <a:avLst/>
              </a:prstGeom>
              <a:gradFill rotWithShape="0">
                <a:gsLst>
                  <a:gs pos="0">
                    <a:srgbClr val="FF9900"/>
                  </a:gs>
                  <a:gs pos="100000">
                    <a:srgbClr val="DC8400"/>
                  </a:gs>
                </a:gsLst>
                <a:lin ang="0" scaled="1"/>
                <a:tileRect/>
              </a:gradFill>
              <a:ln w="9525">
                <a:noFill/>
              </a:ln>
            </p:spPr>
            <p:txBody>
              <a:bodyPr wrap="square">
                <a:spAutoFit/>
              </a:bodyPr>
              <a:lstStyle/>
              <a:p>
                <a:pPr algn="ctr" eaLnBrk="0" hangingPunct="0">
                  <a:spcBef>
                    <a:spcPct val="50000"/>
                  </a:spcBef>
                </a:pPr>
                <a:r>
                  <a:rPr lang="zh-CN" altLang="en-US" sz="1100" b="1" dirty="0" smtClean="0">
                    <a:solidFill>
                      <a:schemeClr val="bg2"/>
                    </a:solidFill>
                    <a:latin typeface="Verdana" panose="020B0604030504040204" pitchFamily="34" charset="0"/>
                    <a:ea typeface="宋体" panose="02010600030101010101" pitchFamily="2" charset="-122"/>
                  </a:rPr>
                  <a:t>（</a:t>
                </a:r>
                <a:r>
                  <a:rPr lang="en-US" altLang="zh-CN" sz="1100" b="1" dirty="0" smtClean="0">
                    <a:solidFill>
                      <a:schemeClr val="bg2"/>
                    </a:solidFill>
                    <a:latin typeface="Verdana" panose="020B0604030504040204" pitchFamily="34" charset="0"/>
                    <a:ea typeface="宋体" panose="02010600030101010101" pitchFamily="2" charset="-122"/>
                  </a:rPr>
                  <a:t>data collection</a:t>
                </a:r>
                <a:r>
                  <a:rPr lang="zh-CN" altLang="en-US" sz="1400" b="1" dirty="0" smtClean="0">
                    <a:solidFill>
                      <a:schemeClr val="bg2"/>
                    </a:solidFill>
                    <a:latin typeface="Verdana" panose="020B0604030504040204" pitchFamily="34" charset="0"/>
                    <a:ea typeface="宋体" panose="02010600030101010101" pitchFamily="2" charset="-122"/>
                  </a:rPr>
                  <a:t>）</a:t>
                </a:r>
                <a:endParaRPr lang="zh-CN" altLang="en-US" sz="1400" b="1" dirty="0">
                  <a:solidFill>
                    <a:schemeClr val="bg2"/>
                  </a:solidFill>
                  <a:latin typeface="Verdana" panose="020B0604030504040204" pitchFamily="34" charset="0"/>
                  <a:ea typeface="宋体" panose="02010600030101010101" pitchFamily="2" charset="-122"/>
                </a:endParaRPr>
              </a:p>
            </p:txBody>
          </p:sp>
        </p:grpSp>
        <p:grpSp>
          <p:nvGrpSpPr>
            <p:cNvPr id="21016" name="Group 17"/>
            <p:cNvGrpSpPr/>
            <p:nvPr/>
          </p:nvGrpSpPr>
          <p:grpSpPr>
            <a:xfrm>
              <a:off x="2393" y="602"/>
              <a:ext cx="1013" cy="333"/>
              <a:chOff x="768" y="601"/>
              <a:chExt cx="1013" cy="333"/>
            </a:xfrm>
          </p:grpSpPr>
          <p:sp>
            <p:nvSpPr>
              <p:cNvPr id="21025" name="AutoShape 18"/>
              <p:cNvSpPr/>
              <p:nvPr/>
            </p:nvSpPr>
            <p:spPr>
              <a:xfrm>
                <a:off x="768" y="601"/>
                <a:ext cx="1005" cy="333"/>
              </a:xfrm>
              <a:prstGeom prst="roundRect">
                <a:avLst>
                  <a:gd name="adj" fmla="val 16667"/>
                </a:avLst>
              </a:prstGeom>
              <a:gradFill rotWithShape="0">
                <a:gsLst>
                  <a:gs pos="0">
                    <a:srgbClr val="FF9900"/>
                  </a:gs>
                  <a:gs pos="100000">
                    <a:srgbClr val="DC8400"/>
                  </a:gs>
                </a:gsLst>
                <a:lin ang="0" scaled="1"/>
                <a:tileRect/>
              </a:gradFill>
              <a:ln w="12700">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26" name="Text Box 19"/>
              <p:cNvSpPr txBox="1"/>
              <p:nvPr/>
            </p:nvSpPr>
            <p:spPr>
              <a:xfrm>
                <a:off x="827" y="640"/>
                <a:ext cx="954" cy="271"/>
              </a:xfrm>
              <a:prstGeom prst="rect">
                <a:avLst/>
              </a:prstGeom>
              <a:gradFill rotWithShape="0">
                <a:gsLst>
                  <a:gs pos="0">
                    <a:srgbClr val="FF9900"/>
                  </a:gs>
                  <a:gs pos="100000">
                    <a:srgbClr val="DC8400"/>
                  </a:gs>
                </a:gsLst>
                <a:lin ang="0" scaled="1"/>
                <a:tileRect/>
              </a:gradFill>
              <a:ln w="9525">
                <a:noFill/>
              </a:ln>
            </p:spPr>
            <p:txBody>
              <a:bodyPr wrap="square">
                <a:spAutoFit/>
              </a:bodyPr>
              <a:lstStyle/>
              <a:p>
                <a:pPr algn="ctr" eaLnBrk="0" hangingPunct="0">
                  <a:spcBef>
                    <a:spcPct val="50000"/>
                  </a:spcBef>
                </a:pPr>
                <a:r>
                  <a:rPr lang="zh-CN" altLang="en-US" sz="1100" b="1" dirty="0" smtClean="0">
                    <a:solidFill>
                      <a:schemeClr val="bg2"/>
                    </a:solidFill>
                    <a:latin typeface="Verdana" panose="020B0604030504040204" pitchFamily="34" charset="0"/>
                    <a:ea typeface="宋体" panose="02010600030101010101" pitchFamily="2" charset="-122"/>
                  </a:rPr>
                  <a:t>（</a:t>
                </a:r>
                <a:r>
                  <a:rPr lang="en-US" altLang="zh-CN" sz="1100" b="1" dirty="0" smtClean="0">
                    <a:solidFill>
                      <a:schemeClr val="bg2"/>
                    </a:solidFill>
                    <a:latin typeface="Verdana" panose="020B0604030504040204" pitchFamily="34" charset="0"/>
                    <a:ea typeface="宋体" panose="02010600030101010101" pitchFamily="2" charset="-122"/>
                  </a:rPr>
                  <a:t>data </a:t>
                </a:r>
                <a:r>
                  <a:rPr lang="en-US" altLang="zh-CN" sz="1100" b="1" dirty="0">
                    <a:solidFill>
                      <a:schemeClr val="bg2"/>
                    </a:solidFill>
                    <a:latin typeface="Verdana" panose="020B0604030504040204" pitchFamily="34" charset="0"/>
                    <a:ea typeface="宋体" panose="02010600030101010101" pitchFamily="2" charset="-122"/>
                  </a:rPr>
                  <a:t>management</a:t>
                </a:r>
                <a:r>
                  <a:rPr lang="zh-CN" altLang="en-US" sz="1100" b="1" dirty="0" smtClean="0">
                    <a:solidFill>
                      <a:schemeClr val="bg2"/>
                    </a:solidFill>
                    <a:latin typeface="Verdana" panose="020B0604030504040204" pitchFamily="34" charset="0"/>
                    <a:ea typeface="宋体" panose="02010600030101010101" pitchFamily="2" charset="-122"/>
                  </a:rPr>
                  <a:t>）</a:t>
                </a:r>
                <a:endParaRPr lang="zh-CN" altLang="en-US" sz="1100" b="1" dirty="0">
                  <a:solidFill>
                    <a:schemeClr val="bg2"/>
                  </a:solidFill>
                  <a:latin typeface="Verdana" panose="020B0604030504040204" pitchFamily="34" charset="0"/>
                  <a:ea typeface="宋体" panose="02010600030101010101" pitchFamily="2" charset="-122"/>
                </a:endParaRPr>
              </a:p>
            </p:txBody>
          </p:sp>
        </p:grpSp>
        <p:grpSp>
          <p:nvGrpSpPr>
            <p:cNvPr id="21017" name="Group 20"/>
            <p:cNvGrpSpPr/>
            <p:nvPr/>
          </p:nvGrpSpPr>
          <p:grpSpPr>
            <a:xfrm>
              <a:off x="4228" y="593"/>
              <a:ext cx="1005" cy="333"/>
              <a:chOff x="768" y="601"/>
              <a:chExt cx="1005" cy="333"/>
            </a:xfrm>
          </p:grpSpPr>
          <p:sp>
            <p:nvSpPr>
              <p:cNvPr id="21023" name="AutoShape 21"/>
              <p:cNvSpPr/>
              <p:nvPr/>
            </p:nvSpPr>
            <p:spPr>
              <a:xfrm>
                <a:off x="768" y="601"/>
                <a:ext cx="1005" cy="333"/>
              </a:xfrm>
              <a:prstGeom prst="roundRect">
                <a:avLst>
                  <a:gd name="adj" fmla="val 16667"/>
                </a:avLst>
              </a:prstGeom>
              <a:gradFill rotWithShape="0">
                <a:gsLst>
                  <a:gs pos="0">
                    <a:srgbClr val="FF9900"/>
                  </a:gs>
                  <a:gs pos="100000">
                    <a:srgbClr val="DC8400"/>
                  </a:gs>
                </a:gsLst>
                <a:lin ang="0" scaled="1"/>
                <a:tileRect/>
              </a:gradFill>
              <a:ln w="12700">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24" name="Text Box 22"/>
              <p:cNvSpPr txBox="1"/>
              <p:nvPr/>
            </p:nvSpPr>
            <p:spPr>
              <a:xfrm>
                <a:off x="890" y="640"/>
                <a:ext cx="772" cy="271"/>
              </a:xfrm>
              <a:prstGeom prst="rect">
                <a:avLst/>
              </a:prstGeom>
              <a:gradFill rotWithShape="0">
                <a:gsLst>
                  <a:gs pos="0">
                    <a:srgbClr val="FF9900"/>
                  </a:gs>
                  <a:gs pos="100000">
                    <a:srgbClr val="DC8400"/>
                  </a:gs>
                </a:gsLst>
                <a:lin ang="0" scaled="1"/>
                <a:tileRect/>
              </a:gradFill>
              <a:ln w="9525">
                <a:noFill/>
              </a:ln>
            </p:spPr>
            <p:txBody>
              <a:bodyPr>
                <a:spAutoFit/>
              </a:bodyPr>
              <a:lstStyle/>
              <a:p>
                <a:pPr algn="ctr" eaLnBrk="0" hangingPunct="0">
                  <a:spcBef>
                    <a:spcPct val="50000"/>
                  </a:spcBef>
                </a:pPr>
                <a:r>
                  <a:rPr lang="zh-CN" altLang="en-US" sz="1100" b="1" dirty="0" smtClean="0">
                    <a:solidFill>
                      <a:schemeClr val="bg2"/>
                    </a:solidFill>
                    <a:latin typeface="Verdana" panose="020B0604030504040204" pitchFamily="34" charset="0"/>
                    <a:ea typeface="宋体" panose="02010600030101010101" pitchFamily="2" charset="-122"/>
                  </a:rPr>
                  <a:t>（</a:t>
                </a:r>
                <a:r>
                  <a:rPr lang="en-US" altLang="zh-CN" sz="1100" b="1" dirty="0">
                    <a:solidFill>
                      <a:schemeClr val="bg2"/>
                    </a:solidFill>
                    <a:latin typeface="Verdana" panose="020B0604030504040204" pitchFamily="34" charset="0"/>
                    <a:ea typeface="宋体" panose="02010600030101010101" pitchFamily="2" charset="-122"/>
                  </a:rPr>
                  <a:t>data usage</a:t>
                </a:r>
                <a:r>
                  <a:rPr lang="zh-CN" altLang="en-US" sz="1100" b="1" dirty="0" smtClean="0">
                    <a:solidFill>
                      <a:schemeClr val="bg2"/>
                    </a:solidFill>
                    <a:latin typeface="Verdana" panose="020B0604030504040204" pitchFamily="34" charset="0"/>
                    <a:ea typeface="宋体" panose="02010600030101010101" pitchFamily="2" charset="-122"/>
                  </a:rPr>
                  <a:t>）</a:t>
                </a:r>
                <a:endParaRPr lang="zh-CN" altLang="en-US" sz="1100" b="1" dirty="0">
                  <a:solidFill>
                    <a:schemeClr val="bg2"/>
                  </a:solidFill>
                  <a:latin typeface="Verdana" panose="020B0604030504040204" pitchFamily="34" charset="0"/>
                  <a:ea typeface="宋体" panose="02010600030101010101" pitchFamily="2" charset="-122"/>
                </a:endParaRPr>
              </a:p>
            </p:txBody>
          </p:sp>
        </p:grpSp>
        <p:sp>
          <p:nvSpPr>
            <p:cNvPr id="21018" name="Line 23"/>
            <p:cNvSpPr/>
            <p:nvPr/>
          </p:nvSpPr>
          <p:spPr>
            <a:xfrm flipV="1">
              <a:off x="448" y="1016"/>
              <a:ext cx="1625" cy="7"/>
            </a:xfrm>
            <a:prstGeom prst="line">
              <a:avLst/>
            </a:prstGeom>
            <a:ln w="25400" cap="flat" cmpd="sng">
              <a:solidFill>
                <a:schemeClr val="tx1"/>
              </a:solidFill>
              <a:prstDash val="solid"/>
              <a:headEnd type="none" w="sm" len="sm"/>
              <a:tailEnd type="triangle" w="sm" len="sm"/>
            </a:ln>
          </p:spPr>
        </p:sp>
        <p:sp>
          <p:nvSpPr>
            <p:cNvPr id="21019" name="Line 24"/>
            <p:cNvSpPr/>
            <p:nvPr/>
          </p:nvSpPr>
          <p:spPr>
            <a:xfrm>
              <a:off x="2086" y="504"/>
              <a:ext cx="0" cy="544"/>
            </a:xfrm>
            <a:prstGeom prst="line">
              <a:avLst/>
            </a:prstGeom>
            <a:ln w="25400" cap="flat" cmpd="sng">
              <a:solidFill>
                <a:schemeClr val="tx1"/>
              </a:solidFill>
              <a:prstDash val="solid"/>
              <a:headEnd type="none" w="sm" len="sm"/>
              <a:tailEnd type="none" w="sm" len="sm"/>
            </a:ln>
          </p:spPr>
          <p:txBody>
            <a:bodyPr/>
            <a:lstStyle/>
            <a:p>
              <a:endParaRPr lang="zh-CN" altLang="en-US" dirty="0"/>
            </a:p>
          </p:txBody>
        </p:sp>
        <p:sp>
          <p:nvSpPr>
            <p:cNvPr id="21020" name="Line 25"/>
            <p:cNvSpPr/>
            <p:nvPr/>
          </p:nvSpPr>
          <p:spPr>
            <a:xfrm>
              <a:off x="3719" y="1015"/>
              <a:ext cx="1670" cy="0"/>
            </a:xfrm>
            <a:prstGeom prst="line">
              <a:avLst/>
            </a:prstGeom>
            <a:ln w="25400" cap="flat" cmpd="sng">
              <a:solidFill>
                <a:schemeClr val="tx1"/>
              </a:solidFill>
              <a:prstDash val="solid"/>
              <a:headEnd type="none" w="sm" len="sm"/>
              <a:tailEnd type="triangle" w="sm" len="sm"/>
            </a:ln>
          </p:spPr>
        </p:sp>
        <p:sp>
          <p:nvSpPr>
            <p:cNvPr id="21021" name="Line 26"/>
            <p:cNvSpPr/>
            <p:nvPr/>
          </p:nvSpPr>
          <p:spPr>
            <a:xfrm flipV="1">
              <a:off x="2096" y="1015"/>
              <a:ext cx="1582" cy="1"/>
            </a:xfrm>
            <a:prstGeom prst="line">
              <a:avLst/>
            </a:prstGeom>
            <a:ln w="25400" cap="flat" cmpd="sng">
              <a:solidFill>
                <a:schemeClr val="tx1"/>
              </a:solidFill>
              <a:prstDash val="solid"/>
              <a:headEnd type="none" w="sm" len="sm"/>
              <a:tailEnd type="triangle" w="sm" len="sm"/>
            </a:ln>
          </p:spPr>
        </p:sp>
        <p:sp>
          <p:nvSpPr>
            <p:cNvPr id="21022" name="Line 27"/>
            <p:cNvSpPr/>
            <p:nvPr/>
          </p:nvSpPr>
          <p:spPr>
            <a:xfrm>
              <a:off x="3692" y="498"/>
              <a:ext cx="0" cy="544"/>
            </a:xfrm>
            <a:prstGeom prst="line">
              <a:avLst/>
            </a:prstGeom>
            <a:ln w="25400" cap="flat" cmpd="sng">
              <a:solidFill>
                <a:schemeClr val="tx1"/>
              </a:solidFill>
              <a:prstDash val="solid"/>
              <a:headEnd type="none" w="sm" len="sm"/>
              <a:tailEnd type="none" w="sm" len="sm"/>
            </a:ln>
          </p:spPr>
        </p:sp>
      </p:grpSp>
      <p:grpSp>
        <p:nvGrpSpPr>
          <p:cNvPr id="563232" name="Group 32"/>
          <p:cNvGrpSpPr/>
          <p:nvPr/>
        </p:nvGrpSpPr>
        <p:grpSpPr>
          <a:xfrm>
            <a:off x="171451" y="3478530"/>
            <a:ext cx="2625726" cy="2876551"/>
            <a:chOff x="312" y="1414"/>
            <a:chExt cx="1654" cy="1812"/>
          </a:xfrm>
        </p:grpSpPr>
        <p:grpSp>
          <p:nvGrpSpPr>
            <p:cNvPr id="20715" name="Group 33"/>
            <p:cNvGrpSpPr/>
            <p:nvPr/>
          </p:nvGrpSpPr>
          <p:grpSpPr>
            <a:xfrm>
              <a:off x="312" y="1414"/>
              <a:ext cx="1600" cy="1812"/>
              <a:chOff x="312" y="1414"/>
              <a:chExt cx="1600" cy="1812"/>
            </a:xfrm>
          </p:grpSpPr>
          <p:sp>
            <p:nvSpPr>
              <p:cNvPr id="20717" name="AutoShape 34"/>
              <p:cNvSpPr/>
              <p:nvPr/>
            </p:nvSpPr>
            <p:spPr>
              <a:xfrm>
                <a:off x="1605" y="1638"/>
                <a:ext cx="307" cy="1254"/>
              </a:xfrm>
              <a:prstGeom prst="roundRect">
                <a:avLst>
                  <a:gd name="adj" fmla="val 16667"/>
                </a:avLst>
              </a:prstGeom>
              <a:solidFill>
                <a:srgbClr val="FFCC99"/>
              </a:solidFill>
              <a:ln w="12700" cap="flat" cmpd="sng">
                <a:solidFill>
                  <a:schemeClr val="tx1"/>
                </a:solidFill>
                <a:prstDash val="solid"/>
                <a:headEnd type="none" w="sm" len="sm"/>
                <a:tailEnd type="none" w="sm" len="sm"/>
              </a:ln>
            </p:spPr>
            <p:txBody>
              <a:bodyPr wrap="none" anchor="ctr" anchorCtr="0"/>
              <a:lstStyle/>
              <a:p>
                <a:pPr algn="ctr" eaLnBrk="0" hangingPunct="0"/>
                <a:endParaRPr lang="zh-CN" altLang="en-US" sz="1400" b="1" dirty="0">
                  <a:latin typeface="Arial" panose="020B0604020202020204" pitchFamily="34" charset="0"/>
                  <a:ea typeface="宋体" panose="02010600030101010101" pitchFamily="2" charset="-122"/>
                </a:endParaRPr>
              </a:p>
            </p:txBody>
          </p:sp>
          <p:grpSp>
            <p:nvGrpSpPr>
              <p:cNvPr id="20718" name="Group 35"/>
              <p:cNvGrpSpPr/>
              <p:nvPr/>
            </p:nvGrpSpPr>
            <p:grpSpPr>
              <a:xfrm>
                <a:off x="312" y="1414"/>
                <a:ext cx="1110" cy="1812"/>
                <a:chOff x="312" y="1414"/>
                <a:chExt cx="1110" cy="1812"/>
              </a:xfrm>
            </p:grpSpPr>
            <p:grpSp>
              <p:nvGrpSpPr>
                <p:cNvPr id="20719" name="Group 36"/>
                <p:cNvGrpSpPr/>
                <p:nvPr/>
              </p:nvGrpSpPr>
              <p:grpSpPr>
                <a:xfrm>
                  <a:off x="399" y="1909"/>
                  <a:ext cx="523" cy="220"/>
                  <a:chOff x="3386" y="1335"/>
                  <a:chExt cx="380" cy="183"/>
                </a:xfrm>
              </p:grpSpPr>
              <p:sp>
                <p:nvSpPr>
                  <p:cNvPr id="21004" name="Oval 37"/>
                  <p:cNvSpPr/>
                  <p:nvPr/>
                </p:nvSpPr>
                <p:spPr>
                  <a:xfrm>
                    <a:off x="3390" y="1478"/>
                    <a:ext cx="372" cy="40"/>
                  </a:xfrm>
                  <a:prstGeom prst="ellipse">
                    <a:avLst/>
                  </a:prstGeom>
                  <a:solidFill>
                    <a:srgbClr val="009900"/>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05" name="Rectangle 38"/>
                  <p:cNvSpPr/>
                  <p:nvPr/>
                </p:nvSpPr>
                <p:spPr>
                  <a:xfrm>
                    <a:off x="3386" y="1355"/>
                    <a:ext cx="380" cy="144"/>
                  </a:xfrm>
                  <a:prstGeom prst="rect">
                    <a:avLst/>
                  </a:prstGeom>
                  <a:solidFill>
                    <a:srgbClr val="009900"/>
                  </a:solidFill>
                  <a:ln w="9525" cap="flat" cmpd="sng">
                    <a:solidFill>
                      <a:schemeClr val="bg2"/>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06" name="Oval 39"/>
                  <p:cNvSpPr/>
                  <p:nvPr/>
                </p:nvSpPr>
                <p:spPr>
                  <a:xfrm>
                    <a:off x="3390" y="1335"/>
                    <a:ext cx="372" cy="40"/>
                  </a:xfrm>
                  <a:prstGeom prst="ellipse">
                    <a:avLst/>
                  </a:prstGeom>
                  <a:solidFill>
                    <a:srgbClr val="009900"/>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20720" name="Group 40"/>
                <p:cNvGrpSpPr/>
                <p:nvPr/>
              </p:nvGrpSpPr>
              <p:grpSpPr>
                <a:xfrm>
                  <a:off x="404" y="1481"/>
                  <a:ext cx="523" cy="220"/>
                  <a:chOff x="3386" y="1335"/>
                  <a:chExt cx="380" cy="183"/>
                </a:xfrm>
              </p:grpSpPr>
              <p:sp>
                <p:nvSpPr>
                  <p:cNvPr id="21001" name="Oval 41"/>
                  <p:cNvSpPr/>
                  <p:nvPr/>
                </p:nvSpPr>
                <p:spPr>
                  <a:xfrm>
                    <a:off x="3390" y="1478"/>
                    <a:ext cx="372" cy="40"/>
                  </a:xfrm>
                  <a:prstGeom prst="ellipse">
                    <a:avLst/>
                  </a:prstGeom>
                  <a:solidFill>
                    <a:schemeClr val="hlink"/>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02" name="Rectangle 42"/>
                  <p:cNvSpPr/>
                  <p:nvPr/>
                </p:nvSpPr>
                <p:spPr>
                  <a:xfrm>
                    <a:off x="3386" y="1355"/>
                    <a:ext cx="380" cy="144"/>
                  </a:xfrm>
                  <a:prstGeom prst="rect">
                    <a:avLst/>
                  </a:prstGeom>
                  <a:solidFill>
                    <a:schemeClr val="hlink"/>
                  </a:solidFill>
                  <a:ln w="9525" cap="flat" cmpd="sng">
                    <a:solidFill>
                      <a:schemeClr val="bg2"/>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03" name="Oval 43"/>
                  <p:cNvSpPr/>
                  <p:nvPr/>
                </p:nvSpPr>
                <p:spPr>
                  <a:xfrm>
                    <a:off x="3390" y="1335"/>
                    <a:ext cx="372" cy="40"/>
                  </a:xfrm>
                  <a:prstGeom prst="ellipse">
                    <a:avLst/>
                  </a:prstGeom>
                  <a:solidFill>
                    <a:schemeClr val="hlink"/>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20721" name="Group 44"/>
                <p:cNvGrpSpPr/>
                <p:nvPr/>
              </p:nvGrpSpPr>
              <p:grpSpPr>
                <a:xfrm>
                  <a:off x="991" y="1414"/>
                  <a:ext cx="430" cy="344"/>
                  <a:chOff x="1792" y="978"/>
                  <a:chExt cx="381" cy="285"/>
                </a:xfrm>
              </p:grpSpPr>
              <p:sp>
                <p:nvSpPr>
                  <p:cNvPr id="20935" name="Rectangle 45"/>
                  <p:cNvSpPr/>
                  <p:nvPr/>
                </p:nvSpPr>
                <p:spPr>
                  <a:xfrm>
                    <a:off x="1792" y="978"/>
                    <a:ext cx="381" cy="285"/>
                  </a:xfrm>
                  <a:prstGeom prst="rect">
                    <a:avLst/>
                  </a:prstGeom>
                  <a:solidFill>
                    <a:schemeClr val="bg1"/>
                  </a:solidFill>
                  <a:ln w="9525" cap="flat" cmpd="sng">
                    <a:solidFill>
                      <a:schemeClr val="tx1"/>
                    </a:solidFill>
                    <a:prstDash val="sysDot"/>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36" name="Freeform 46"/>
                  <p:cNvSpPr/>
                  <p:nvPr/>
                </p:nvSpPr>
                <p:spPr>
                  <a:xfrm>
                    <a:off x="1910" y="1135"/>
                    <a:ext cx="131" cy="17"/>
                  </a:xfrm>
                  <a:custGeom>
                    <a:avLst/>
                    <a:gdLst/>
                    <a:ahLst/>
                    <a:cxnLst>
                      <a:cxn ang="0">
                        <a:pos x="0" y="16"/>
                      </a:cxn>
                      <a:cxn ang="0">
                        <a:pos x="130" y="16"/>
                      </a:cxn>
                      <a:cxn ang="0">
                        <a:pos x="117" y="0"/>
                      </a:cxn>
                      <a:cxn ang="0">
                        <a:pos x="13" y="0"/>
                      </a:cxn>
                      <a:cxn ang="0">
                        <a:pos x="0" y="16"/>
                      </a:cxn>
                    </a:cxnLst>
                    <a:rect l="0" t="0" r="0" b="0"/>
                    <a:pathLst>
                      <a:path w="131" h="17">
                        <a:moveTo>
                          <a:pt x="0" y="16"/>
                        </a:moveTo>
                        <a:lnTo>
                          <a:pt x="130" y="16"/>
                        </a:lnTo>
                        <a:lnTo>
                          <a:pt x="117" y="0"/>
                        </a:lnTo>
                        <a:lnTo>
                          <a:pt x="13" y="0"/>
                        </a:lnTo>
                        <a:lnTo>
                          <a:pt x="0" y="16"/>
                        </a:lnTo>
                      </a:path>
                    </a:pathLst>
                  </a:custGeom>
                  <a:solidFill>
                    <a:srgbClr val="919191">
                      <a:alpha val="100000"/>
                    </a:srgbClr>
                  </a:solidFill>
                  <a:ln w="9525">
                    <a:noFill/>
                  </a:ln>
                  <a:effectLst>
                    <a:outerShdw dist="28398" dir="1593903" algn="ctr" rotWithShape="0">
                      <a:srgbClr val="000000">
                        <a:alpha val="100000"/>
                      </a:srgbClr>
                    </a:outerShdw>
                  </a:effectLst>
                </p:spPr>
                <p:txBody>
                  <a:bodyPr/>
                  <a:lstStyle/>
                  <a:p>
                    <a:endParaRPr lang="zh-CN" altLang="en-US"/>
                  </a:p>
                </p:txBody>
              </p:sp>
              <p:sp>
                <p:nvSpPr>
                  <p:cNvPr id="20937" name="Rectangle 47"/>
                  <p:cNvSpPr/>
                  <p:nvPr/>
                </p:nvSpPr>
                <p:spPr>
                  <a:xfrm>
                    <a:off x="2013" y="1125"/>
                    <a:ext cx="8" cy="8"/>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38" name="Rectangle 48"/>
                  <p:cNvSpPr/>
                  <p:nvPr/>
                </p:nvSpPr>
                <p:spPr>
                  <a:xfrm>
                    <a:off x="1910" y="1149"/>
                    <a:ext cx="130" cy="38"/>
                  </a:xfrm>
                  <a:prstGeom prst="rect">
                    <a:avLst/>
                  </a:prstGeom>
                  <a:solidFill>
                    <a:srgbClr val="DBDBDB"/>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39" name="Freeform 49"/>
                  <p:cNvSpPr/>
                  <p:nvPr/>
                </p:nvSpPr>
                <p:spPr>
                  <a:xfrm>
                    <a:off x="1891" y="1183"/>
                    <a:ext cx="182" cy="21"/>
                  </a:xfrm>
                  <a:custGeom>
                    <a:avLst/>
                    <a:gdLst/>
                    <a:ahLst/>
                    <a:cxnLst>
                      <a:cxn ang="0">
                        <a:pos x="0" y="20"/>
                      </a:cxn>
                      <a:cxn ang="0">
                        <a:pos x="181" y="20"/>
                      </a:cxn>
                      <a:cxn ang="0">
                        <a:pos x="170" y="0"/>
                      </a:cxn>
                      <a:cxn ang="0">
                        <a:pos x="13" y="0"/>
                      </a:cxn>
                      <a:cxn ang="0">
                        <a:pos x="0" y="20"/>
                      </a:cxn>
                    </a:cxnLst>
                    <a:rect l="0" t="0" r="0" b="0"/>
                    <a:pathLst>
                      <a:path w="182" h="21">
                        <a:moveTo>
                          <a:pt x="0" y="20"/>
                        </a:moveTo>
                        <a:lnTo>
                          <a:pt x="181" y="20"/>
                        </a:lnTo>
                        <a:lnTo>
                          <a:pt x="170" y="0"/>
                        </a:lnTo>
                        <a:lnTo>
                          <a:pt x="13" y="0"/>
                        </a:lnTo>
                        <a:lnTo>
                          <a:pt x="0" y="20"/>
                        </a:lnTo>
                      </a:path>
                    </a:pathLst>
                  </a:custGeom>
                  <a:solidFill>
                    <a:srgbClr val="DADADA">
                      <a:alpha val="100000"/>
                    </a:srgbClr>
                  </a:solidFill>
                  <a:ln w="9525">
                    <a:noFill/>
                  </a:ln>
                  <a:effectLst>
                    <a:outerShdw dist="35921" dir="2699999" algn="ctr" rotWithShape="0">
                      <a:srgbClr val="000000">
                        <a:alpha val="100000"/>
                      </a:srgbClr>
                    </a:outerShdw>
                  </a:effectLst>
                </p:spPr>
                <p:txBody>
                  <a:bodyPr/>
                  <a:lstStyle/>
                  <a:p>
                    <a:endParaRPr lang="zh-CN" altLang="en-US"/>
                  </a:p>
                </p:txBody>
              </p:sp>
              <p:sp>
                <p:nvSpPr>
                  <p:cNvPr id="20940" name="Freeform 50"/>
                  <p:cNvSpPr/>
                  <p:nvPr/>
                </p:nvSpPr>
                <p:spPr>
                  <a:xfrm>
                    <a:off x="1896" y="1184"/>
                    <a:ext cx="172" cy="19"/>
                  </a:xfrm>
                  <a:custGeom>
                    <a:avLst/>
                    <a:gdLst/>
                    <a:ahLst/>
                    <a:cxnLst>
                      <a:cxn ang="0">
                        <a:pos x="9" y="0"/>
                      </a:cxn>
                      <a:cxn ang="0">
                        <a:pos x="0" y="18"/>
                      </a:cxn>
                      <a:cxn ang="0">
                        <a:pos x="171" y="18"/>
                      </a:cxn>
                      <a:cxn ang="0">
                        <a:pos x="162" y="0"/>
                      </a:cxn>
                    </a:cxnLst>
                    <a:rect l="0" t="0" r="0" b="0"/>
                    <a:pathLst>
                      <a:path w="172" h="19">
                        <a:moveTo>
                          <a:pt x="9" y="0"/>
                        </a:moveTo>
                        <a:lnTo>
                          <a:pt x="0" y="18"/>
                        </a:lnTo>
                        <a:lnTo>
                          <a:pt x="171" y="18"/>
                        </a:lnTo>
                        <a:lnTo>
                          <a:pt x="162" y="0"/>
                        </a:lnTo>
                      </a:path>
                    </a:pathLst>
                  </a:custGeom>
                  <a:solidFill>
                    <a:srgbClr val="CECECE">
                      <a:alpha val="100000"/>
                    </a:srgbClr>
                  </a:solidFill>
                  <a:ln w="9525" cap="rnd" cmpd="sng">
                    <a:solidFill>
                      <a:srgbClr val="919191">
                        <a:alpha val="100000"/>
                      </a:srgbClr>
                    </a:solidFill>
                    <a:prstDash val="solid"/>
                    <a:round/>
                    <a:headEnd type="none" w="sm" len="sm"/>
                    <a:tailEnd type="none" w="sm" len="sm"/>
                  </a:ln>
                </p:spPr>
                <p:txBody>
                  <a:bodyPr/>
                  <a:lstStyle/>
                  <a:p>
                    <a:endParaRPr lang="zh-CN" altLang="en-US"/>
                  </a:p>
                </p:txBody>
              </p:sp>
              <p:sp>
                <p:nvSpPr>
                  <p:cNvPr id="20941" name="Freeform 51"/>
                  <p:cNvSpPr/>
                  <p:nvPr/>
                </p:nvSpPr>
                <p:spPr>
                  <a:xfrm>
                    <a:off x="2029" y="1185"/>
                    <a:ext cx="25" cy="17"/>
                  </a:xfrm>
                  <a:custGeom>
                    <a:avLst/>
                    <a:gdLst/>
                    <a:ahLst/>
                    <a:cxnLst>
                      <a:cxn ang="0">
                        <a:pos x="0" y="0"/>
                      </a:cxn>
                      <a:cxn ang="0">
                        <a:pos x="22" y="0"/>
                      </a:cxn>
                      <a:cxn ang="0">
                        <a:pos x="24" y="16"/>
                      </a:cxn>
                      <a:cxn ang="0">
                        <a:pos x="0" y="16"/>
                      </a:cxn>
                      <a:cxn ang="0">
                        <a:pos x="0" y="0"/>
                      </a:cxn>
                    </a:cxnLst>
                    <a:rect l="0" t="0" r="0" b="0"/>
                    <a:pathLst>
                      <a:path w="25" h="17">
                        <a:moveTo>
                          <a:pt x="0" y="0"/>
                        </a:moveTo>
                        <a:lnTo>
                          <a:pt x="22" y="0"/>
                        </a:lnTo>
                        <a:lnTo>
                          <a:pt x="24" y="16"/>
                        </a:lnTo>
                        <a:lnTo>
                          <a:pt x="0" y="16"/>
                        </a:lnTo>
                        <a:lnTo>
                          <a:pt x="0" y="0"/>
                        </a:lnTo>
                      </a:path>
                    </a:pathLst>
                  </a:custGeom>
                  <a:solidFill>
                    <a:srgbClr val="DADADA">
                      <a:alpha val="100000"/>
                    </a:srgbClr>
                  </a:solidFill>
                  <a:ln w="9525">
                    <a:noFill/>
                  </a:ln>
                </p:spPr>
                <p:txBody>
                  <a:bodyPr/>
                  <a:lstStyle/>
                  <a:p>
                    <a:endParaRPr lang="zh-CN" altLang="en-US"/>
                  </a:p>
                </p:txBody>
              </p:sp>
              <p:sp>
                <p:nvSpPr>
                  <p:cNvPr id="20942" name="Line 52"/>
                  <p:cNvSpPr/>
                  <p:nvPr/>
                </p:nvSpPr>
                <p:spPr>
                  <a:xfrm>
                    <a:off x="2029" y="1192"/>
                    <a:ext cx="12" cy="0"/>
                  </a:xfrm>
                  <a:prstGeom prst="line">
                    <a:avLst/>
                  </a:prstGeom>
                  <a:ln w="9525" cap="flat" cmpd="sng">
                    <a:solidFill>
                      <a:srgbClr val="DADADA"/>
                    </a:solidFill>
                    <a:prstDash val="solid"/>
                    <a:headEnd type="none" w="sm" len="sm"/>
                    <a:tailEnd type="none" w="sm" len="sm"/>
                  </a:ln>
                </p:spPr>
              </p:sp>
              <p:sp>
                <p:nvSpPr>
                  <p:cNvPr id="20943" name="Rectangle 53"/>
                  <p:cNvSpPr/>
                  <p:nvPr/>
                </p:nvSpPr>
                <p:spPr>
                  <a:xfrm>
                    <a:off x="1892" y="1202"/>
                    <a:ext cx="180" cy="16"/>
                  </a:xfrm>
                  <a:prstGeom prst="rect">
                    <a:avLst/>
                  </a:prstGeom>
                  <a:solidFill>
                    <a:srgbClr val="CECECE"/>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44" name="Freeform 54"/>
                  <p:cNvSpPr/>
                  <p:nvPr/>
                </p:nvSpPr>
                <p:spPr>
                  <a:xfrm>
                    <a:off x="1933" y="1130"/>
                    <a:ext cx="85" cy="17"/>
                  </a:xfrm>
                  <a:custGeom>
                    <a:avLst/>
                    <a:gdLst/>
                    <a:ahLst/>
                    <a:cxnLst>
                      <a:cxn ang="0">
                        <a:pos x="0" y="16"/>
                      </a:cxn>
                      <a:cxn ang="0">
                        <a:pos x="84" y="16"/>
                      </a:cxn>
                      <a:cxn ang="0">
                        <a:pos x="79" y="0"/>
                      </a:cxn>
                      <a:cxn ang="0">
                        <a:pos x="5" y="0"/>
                      </a:cxn>
                      <a:cxn ang="0">
                        <a:pos x="0" y="16"/>
                      </a:cxn>
                    </a:cxnLst>
                    <a:rect l="0" t="0" r="0" b="0"/>
                    <a:pathLst>
                      <a:path w="85" h="17">
                        <a:moveTo>
                          <a:pt x="0" y="16"/>
                        </a:moveTo>
                        <a:lnTo>
                          <a:pt x="84" y="16"/>
                        </a:lnTo>
                        <a:lnTo>
                          <a:pt x="79" y="0"/>
                        </a:lnTo>
                        <a:lnTo>
                          <a:pt x="5" y="0"/>
                        </a:lnTo>
                        <a:lnTo>
                          <a:pt x="0" y="16"/>
                        </a:lnTo>
                      </a:path>
                    </a:pathLst>
                  </a:custGeom>
                  <a:solidFill>
                    <a:srgbClr val="474747">
                      <a:alpha val="100000"/>
                    </a:srgbClr>
                  </a:solidFill>
                  <a:ln w="9525" cap="rnd" cmpd="sng">
                    <a:solidFill>
                      <a:srgbClr val="474747">
                        <a:alpha val="100000"/>
                      </a:srgbClr>
                    </a:solidFill>
                    <a:prstDash val="solid"/>
                    <a:round/>
                    <a:headEnd type="none" w="med" len="med"/>
                    <a:tailEnd type="none" w="med" len="med"/>
                  </a:ln>
                  <a:effectLst>
                    <a:outerShdw dist="35921" dir="2699999" algn="ctr" rotWithShape="0">
                      <a:srgbClr val="000000">
                        <a:alpha val="100000"/>
                      </a:srgbClr>
                    </a:outerShdw>
                  </a:effectLst>
                </p:spPr>
                <p:txBody>
                  <a:bodyPr/>
                  <a:lstStyle/>
                  <a:p>
                    <a:endParaRPr lang="zh-CN" altLang="en-US"/>
                  </a:p>
                </p:txBody>
              </p:sp>
              <p:sp>
                <p:nvSpPr>
                  <p:cNvPr id="20945" name="Freeform 55"/>
                  <p:cNvSpPr/>
                  <p:nvPr/>
                </p:nvSpPr>
                <p:spPr>
                  <a:xfrm>
                    <a:off x="1952" y="1131"/>
                    <a:ext cx="46" cy="17"/>
                  </a:xfrm>
                  <a:custGeom>
                    <a:avLst/>
                    <a:gdLst/>
                    <a:ahLst/>
                    <a:cxnLst>
                      <a:cxn ang="0">
                        <a:pos x="0" y="8"/>
                      </a:cxn>
                      <a:cxn ang="0">
                        <a:pos x="0" y="0"/>
                      </a:cxn>
                      <a:cxn ang="0">
                        <a:pos x="45" y="0"/>
                      </a:cxn>
                      <a:cxn ang="0">
                        <a:pos x="45" y="8"/>
                      </a:cxn>
                      <a:cxn ang="0">
                        <a:pos x="45" y="10"/>
                      </a:cxn>
                      <a:cxn ang="0">
                        <a:pos x="44" y="10"/>
                      </a:cxn>
                      <a:cxn ang="0">
                        <a:pos x="43" y="10"/>
                      </a:cxn>
                      <a:cxn ang="0">
                        <a:pos x="42" y="12"/>
                      </a:cxn>
                      <a:cxn ang="0">
                        <a:pos x="41" y="12"/>
                      </a:cxn>
                      <a:cxn ang="0">
                        <a:pos x="40" y="14"/>
                      </a:cxn>
                      <a:cxn ang="0">
                        <a:pos x="38" y="14"/>
                      </a:cxn>
                      <a:cxn ang="0">
                        <a:pos x="36" y="14"/>
                      </a:cxn>
                      <a:cxn ang="0">
                        <a:pos x="35" y="14"/>
                      </a:cxn>
                      <a:cxn ang="0">
                        <a:pos x="33" y="16"/>
                      </a:cxn>
                      <a:cxn ang="0">
                        <a:pos x="31" y="16"/>
                      </a:cxn>
                      <a:cxn ang="0">
                        <a:pos x="28" y="16"/>
                      </a:cxn>
                      <a:cxn ang="0">
                        <a:pos x="27" y="16"/>
                      </a:cxn>
                      <a:cxn ang="0">
                        <a:pos x="24" y="16"/>
                      </a:cxn>
                      <a:cxn ang="0">
                        <a:pos x="21" y="16"/>
                      </a:cxn>
                      <a:cxn ang="0">
                        <a:pos x="18" y="16"/>
                      </a:cxn>
                      <a:cxn ang="0">
                        <a:pos x="15" y="16"/>
                      </a:cxn>
                      <a:cxn ang="0">
                        <a:pos x="13" y="16"/>
                      </a:cxn>
                      <a:cxn ang="0">
                        <a:pos x="10" y="14"/>
                      </a:cxn>
                      <a:cxn ang="0">
                        <a:pos x="9" y="14"/>
                      </a:cxn>
                      <a:cxn ang="0">
                        <a:pos x="7" y="14"/>
                      </a:cxn>
                      <a:cxn ang="0">
                        <a:pos x="5" y="14"/>
                      </a:cxn>
                      <a:cxn ang="0">
                        <a:pos x="4" y="12"/>
                      </a:cxn>
                      <a:cxn ang="0">
                        <a:pos x="2" y="12"/>
                      </a:cxn>
                      <a:cxn ang="0">
                        <a:pos x="1" y="12"/>
                      </a:cxn>
                      <a:cxn ang="0">
                        <a:pos x="0" y="10"/>
                      </a:cxn>
                      <a:cxn ang="0">
                        <a:pos x="0" y="10"/>
                      </a:cxn>
                      <a:cxn ang="0">
                        <a:pos x="0" y="8"/>
                      </a:cxn>
                    </a:cxnLst>
                    <a:rect l="0" t="0" r="0" b="0"/>
                    <a:pathLst>
                      <a:path w="46" h="17">
                        <a:moveTo>
                          <a:pt x="0" y="8"/>
                        </a:moveTo>
                        <a:lnTo>
                          <a:pt x="0" y="0"/>
                        </a:lnTo>
                        <a:lnTo>
                          <a:pt x="45" y="0"/>
                        </a:lnTo>
                        <a:lnTo>
                          <a:pt x="45" y="8"/>
                        </a:lnTo>
                        <a:lnTo>
                          <a:pt x="45" y="10"/>
                        </a:lnTo>
                        <a:lnTo>
                          <a:pt x="44" y="10"/>
                        </a:lnTo>
                        <a:lnTo>
                          <a:pt x="43" y="10"/>
                        </a:lnTo>
                        <a:lnTo>
                          <a:pt x="42" y="12"/>
                        </a:lnTo>
                        <a:lnTo>
                          <a:pt x="41" y="12"/>
                        </a:lnTo>
                        <a:lnTo>
                          <a:pt x="40" y="14"/>
                        </a:lnTo>
                        <a:lnTo>
                          <a:pt x="38" y="14"/>
                        </a:lnTo>
                        <a:lnTo>
                          <a:pt x="36" y="14"/>
                        </a:lnTo>
                        <a:lnTo>
                          <a:pt x="35" y="14"/>
                        </a:lnTo>
                        <a:lnTo>
                          <a:pt x="33" y="16"/>
                        </a:lnTo>
                        <a:lnTo>
                          <a:pt x="31" y="16"/>
                        </a:lnTo>
                        <a:lnTo>
                          <a:pt x="28" y="16"/>
                        </a:lnTo>
                        <a:lnTo>
                          <a:pt x="27" y="16"/>
                        </a:lnTo>
                        <a:lnTo>
                          <a:pt x="24" y="16"/>
                        </a:lnTo>
                        <a:lnTo>
                          <a:pt x="21" y="16"/>
                        </a:lnTo>
                        <a:lnTo>
                          <a:pt x="18" y="16"/>
                        </a:lnTo>
                        <a:lnTo>
                          <a:pt x="15" y="16"/>
                        </a:lnTo>
                        <a:lnTo>
                          <a:pt x="13" y="16"/>
                        </a:lnTo>
                        <a:lnTo>
                          <a:pt x="10" y="14"/>
                        </a:lnTo>
                        <a:lnTo>
                          <a:pt x="9" y="14"/>
                        </a:lnTo>
                        <a:lnTo>
                          <a:pt x="7" y="14"/>
                        </a:lnTo>
                        <a:lnTo>
                          <a:pt x="5" y="14"/>
                        </a:lnTo>
                        <a:lnTo>
                          <a:pt x="4" y="12"/>
                        </a:lnTo>
                        <a:lnTo>
                          <a:pt x="2" y="12"/>
                        </a:lnTo>
                        <a:lnTo>
                          <a:pt x="1" y="12"/>
                        </a:lnTo>
                        <a:lnTo>
                          <a:pt x="0" y="10"/>
                        </a:lnTo>
                        <a:lnTo>
                          <a:pt x="0" y="10"/>
                        </a:lnTo>
                        <a:lnTo>
                          <a:pt x="0" y="8"/>
                        </a:lnTo>
                      </a:path>
                    </a:pathLst>
                  </a:custGeom>
                  <a:solidFill>
                    <a:srgbClr val="CECECE">
                      <a:alpha val="100000"/>
                    </a:srgbClr>
                  </a:solidFill>
                  <a:ln w="9525">
                    <a:noFill/>
                  </a:ln>
                  <a:effectLst>
                    <a:outerShdw dist="17961" dir="2699999" algn="ctr" rotWithShape="0">
                      <a:srgbClr val="000000">
                        <a:alpha val="100000"/>
                      </a:srgbClr>
                    </a:outerShdw>
                  </a:effectLst>
                </p:spPr>
                <p:txBody>
                  <a:bodyPr/>
                  <a:lstStyle/>
                  <a:p>
                    <a:endParaRPr lang="zh-CN" altLang="en-US"/>
                  </a:p>
                </p:txBody>
              </p:sp>
              <p:sp>
                <p:nvSpPr>
                  <p:cNvPr id="20946" name="Rectangle 56"/>
                  <p:cNvSpPr/>
                  <p:nvPr/>
                </p:nvSpPr>
                <p:spPr>
                  <a:xfrm>
                    <a:off x="1929" y="1051"/>
                    <a:ext cx="94" cy="71"/>
                  </a:xfrm>
                  <a:prstGeom prst="rect">
                    <a:avLst/>
                  </a:prstGeom>
                  <a:solidFill>
                    <a:srgbClr val="DBDBDB"/>
                  </a:solidFill>
                  <a:ln w="9525" cap="flat" cmpd="sng">
                    <a:solidFill>
                      <a:srgbClr val="DADADA"/>
                    </a:solidFill>
                    <a:prstDash val="solid"/>
                    <a:miter/>
                    <a:headEnd type="none" w="med" len="med"/>
                    <a:tailEnd type="none" w="med" len="med"/>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47" name="AutoShape 57"/>
                  <p:cNvSpPr/>
                  <p:nvPr/>
                </p:nvSpPr>
                <p:spPr>
                  <a:xfrm>
                    <a:off x="1937" y="1056"/>
                    <a:ext cx="78" cy="61"/>
                  </a:xfrm>
                  <a:prstGeom prst="roundRect">
                    <a:avLst>
                      <a:gd name="adj" fmla="val 12088"/>
                    </a:avLst>
                  </a:prstGeom>
                  <a:solidFill>
                    <a:srgbClr val="474747"/>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48" name="AutoShape 58"/>
                  <p:cNvSpPr/>
                  <p:nvPr/>
                </p:nvSpPr>
                <p:spPr>
                  <a:xfrm>
                    <a:off x="1941" y="1059"/>
                    <a:ext cx="68" cy="54"/>
                  </a:xfrm>
                  <a:prstGeom prst="roundRect">
                    <a:avLst>
                      <a:gd name="adj" fmla="val 12296"/>
                    </a:avLst>
                  </a:prstGeom>
                  <a:solidFill>
                    <a:srgbClr val="037C03"/>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49" name="Line 59"/>
                  <p:cNvSpPr/>
                  <p:nvPr/>
                </p:nvSpPr>
                <p:spPr>
                  <a:xfrm>
                    <a:off x="1950" y="1072"/>
                    <a:ext cx="14" cy="30"/>
                  </a:xfrm>
                  <a:prstGeom prst="line">
                    <a:avLst/>
                  </a:prstGeom>
                  <a:ln w="9525" cap="flat" cmpd="sng">
                    <a:solidFill>
                      <a:srgbClr val="FE9B03"/>
                    </a:solidFill>
                    <a:prstDash val="solid"/>
                    <a:headEnd type="none" w="sm" len="sm"/>
                    <a:tailEnd type="none" w="sm" len="sm"/>
                  </a:ln>
                </p:spPr>
              </p:sp>
              <p:sp>
                <p:nvSpPr>
                  <p:cNvPr id="20950" name="Line 60"/>
                  <p:cNvSpPr/>
                  <p:nvPr/>
                </p:nvSpPr>
                <p:spPr>
                  <a:xfrm>
                    <a:off x="1956" y="1068"/>
                    <a:ext cx="23" cy="41"/>
                  </a:xfrm>
                  <a:prstGeom prst="line">
                    <a:avLst/>
                  </a:prstGeom>
                  <a:ln w="9525" cap="flat" cmpd="sng">
                    <a:solidFill>
                      <a:srgbClr val="FE9B03"/>
                    </a:solidFill>
                    <a:prstDash val="solid"/>
                    <a:headEnd type="none" w="sm" len="sm"/>
                    <a:tailEnd type="none" w="sm" len="sm"/>
                  </a:ln>
                </p:spPr>
              </p:sp>
              <p:sp>
                <p:nvSpPr>
                  <p:cNvPr id="20951" name="Freeform 61"/>
                  <p:cNvSpPr/>
                  <p:nvPr/>
                </p:nvSpPr>
                <p:spPr>
                  <a:xfrm>
                    <a:off x="1924" y="1184"/>
                    <a:ext cx="24" cy="17"/>
                  </a:xfrm>
                  <a:custGeom>
                    <a:avLst/>
                    <a:gdLst/>
                    <a:ahLst/>
                    <a:cxnLst>
                      <a:cxn ang="0">
                        <a:pos x="0" y="0"/>
                      </a:cxn>
                      <a:cxn ang="0">
                        <a:pos x="23" y="0"/>
                      </a:cxn>
                      <a:cxn ang="0">
                        <a:pos x="22" y="16"/>
                      </a:cxn>
                      <a:cxn ang="0">
                        <a:pos x="0" y="16"/>
                      </a:cxn>
                      <a:cxn ang="0">
                        <a:pos x="0" y="0"/>
                      </a:cxn>
                    </a:cxnLst>
                    <a:rect l="0" t="0" r="0" b="0"/>
                    <a:pathLst>
                      <a:path w="24" h="17">
                        <a:moveTo>
                          <a:pt x="0" y="0"/>
                        </a:moveTo>
                        <a:lnTo>
                          <a:pt x="23" y="0"/>
                        </a:lnTo>
                        <a:lnTo>
                          <a:pt x="22"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952" name="Freeform 62"/>
                  <p:cNvSpPr/>
                  <p:nvPr/>
                </p:nvSpPr>
                <p:spPr>
                  <a:xfrm>
                    <a:off x="1979" y="1184"/>
                    <a:ext cx="22" cy="17"/>
                  </a:xfrm>
                  <a:custGeom>
                    <a:avLst/>
                    <a:gdLst/>
                    <a:ahLst/>
                    <a:cxnLst>
                      <a:cxn ang="0">
                        <a:pos x="0" y="0"/>
                      </a:cxn>
                      <a:cxn ang="0">
                        <a:pos x="21" y="0"/>
                      </a:cxn>
                      <a:cxn ang="0">
                        <a:pos x="21" y="16"/>
                      </a:cxn>
                      <a:cxn ang="0">
                        <a:pos x="0" y="16"/>
                      </a:cxn>
                      <a:cxn ang="0">
                        <a:pos x="0" y="0"/>
                      </a:cxn>
                    </a:cxnLst>
                    <a:rect l="0" t="0" r="0" b="0"/>
                    <a:pathLst>
                      <a:path w="22" h="17">
                        <a:moveTo>
                          <a:pt x="0" y="0"/>
                        </a:moveTo>
                        <a:lnTo>
                          <a:pt x="21" y="0"/>
                        </a:lnTo>
                        <a:lnTo>
                          <a:pt x="21"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953" name="Line 63"/>
                  <p:cNvSpPr/>
                  <p:nvPr/>
                </p:nvSpPr>
                <p:spPr>
                  <a:xfrm>
                    <a:off x="1918" y="1189"/>
                    <a:ext cx="6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54" name="Line 64"/>
                  <p:cNvSpPr/>
                  <p:nvPr/>
                </p:nvSpPr>
                <p:spPr>
                  <a:xfrm>
                    <a:off x="1920" y="1192"/>
                    <a:ext cx="71"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55" name="Line 65"/>
                  <p:cNvSpPr/>
                  <p:nvPr/>
                </p:nvSpPr>
                <p:spPr>
                  <a:xfrm>
                    <a:off x="1919" y="1195"/>
                    <a:ext cx="6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56" name="Line 66"/>
                  <p:cNvSpPr/>
                  <p:nvPr/>
                </p:nvSpPr>
                <p:spPr>
                  <a:xfrm>
                    <a:off x="1908" y="1190"/>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57" name="Line 67"/>
                  <p:cNvSpPr/>
                  <p:nvPr/>
                </p:nvSpPr>
                <p:spPr>
                  <a:xfrm>
                    <a:off x="1907" y="1193"/>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58" name="Line 68"/>
                  <p:cNvSpPr/>
                  <p:nvPr/>
                </p:nvSpPr>
                <p:spPr>
                  <a:xfrm>
                    <a:off x="1933" y="1197"/>
                    <a:ext cx="42"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59" name="Line 69"/>
                  <p:cNvSpPr/>
                  <p:nvPr/>
                </p:nvSpPr>
                <p:spPr>
                  <a:xfrm>
                    <a:off x="1990" y="1189"/>
                    <a:ext cx="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0" name="Line 70"/>
                  <p:cNvSpPr/>
                  <p:nvPr/>
                </p:nvSpPr>
                <p:spPr>
                  <a:xfrm>
                    <a:off x="1992" y="1192"/>
                    <a:ext cx="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1" name="Line 71"/>
                  <p:cNvSpPr/>
                  <p:nvPr/>
                </p:nvSpPr>
                <p:spPr>
                  <a:xfrm>
                    <a:off x="1987" y="1195"/>
                    <a:ext cx="1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2" name="Line 72"/>
                  <p:cNvSpPr/>
                  <p:nvPr/>
                </p:nvSpPr>
                <p:spPr>
                  <a:xfrm>
                    <a:off x="2035" y="1190"/>
                    <a:ext cx="1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3" name="Line 73"/>
                  <p:cNvSpPr/>
                  <p:nvPr/>
                </p:nvSpPr>
                <p:spPr>
                  <a:xfrm>
                    <a:off x="2035" y="1195"/>
                    <a:ext cx="8"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4" name="Line 74"/>
                  <p:cNvSpPr/>
                  <p:nvPr/>
                </p:nvSpPr>
                <p:spPr>
                  <a:xfrm>
                    <a:off x="2035" y="1198"/>
                    <a:ext cx="14"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5" name="Line 75"/>
                  <p:cNvSpPr/>
                  <p:nvPr/>
                </p:nvSpPr>
                <p:spPr>
                  <a:xfrm>
                    <a:off x="2048" y="1193"/>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6" name="Line 76"/>
                  <p:cNvSpPr/>
                  <p:nvPr/>
                </p:nvSpPr>
                <p:spPr>
                  <a:xfrm>
                    <a:off x="2049" y="1197"/>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967" name="Freeform 77"/>
                  <p:cNvSpPr/>
                  <p:nvPr/>
                </p:nvSpPr>
                <p:spPr>
                  <a:xfrm>
                    <a:off x="1909" y="1184"/>
                    <a:ext cx="17" cy="17"/>
                  </a:xfrm>
                  <a:custGeom>
                    <a:avLst/>
                    <a:gdLst/>
                    <a:ahLst/>
                    <a:cxnLst>
                      <a:cxn ang="0">
                        <a:pos x="4" y="0"/>
                      </a:cxn>
                      <a:cxn ang="0">
                        <a:pos x="16" y="0"/>
                      </a:cxn>
                      <a:cxn ang="0">
                        <a:pos x="12" y="16"/>
                      </a:cxn>
                      <a:cxn ang="0">
                        <a:pos x="0" y="16"/>
                      </a:cxn>
                      <a:cxn ang="0">
                        <a:pos x="4" y="0"/>
                      </a:cxn>
                    </a:cxnLst>
                    <a:rect l="0" t="0" r="0" b="0"/>
                    <a:pathLst>
                      <a:path w="17" h="17">
                        <a:moveTo>
                          <a:pt x="4" y="0"/>
                        </a:moveTo>
                        <a:lnTo>
                          <a:pt x="16" y="0"/>
                        </a:lnTo>
                        <a:lnTo>
                          <a:pt x="12" y="16"/>
                        </a:lnTo>
                        <a:lnTo>
                          <a:pt x="0" y="16"/>
                        </a:lnTo>
                        <a:lnTo>
                          <a:pt x="4"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968" name="Freeform 78"/>
                  <p:cNvSpPr/>
                  <p:nvPr/>
                </p:nvSpPr>
                <p:spPr>
                  <a:xfrm>
                    <a:off x="1953" y="1184"/>
                    <a:ext cx="23" cy="17"/>
                  </a:xfrm>
                  <a:custGeom>
                    <a:avLst/>
                    <a:gdLst/>
                    <a:ahLst/>
                    <a:cxnLst>
                      <a:cxn ang="0">
                        <a:pos x="0" y="0"/>
                      </a:cxn>
                      <a:cxn ang="0">
                        <a:pos x="22" y="0"/>
                      </a:cxn>
                      <a:cxn ang="0">
                        <a:pos x="22" y="16"/>
                      </a:cxn>
                      <a:cxn ang="0">
                        <a:pos x="0" y="16"/>
                      </a:cxn>
                      <a:cxn ang="0">
                        <a:pos x="0" y="0"/>
                      </a:cxn>
                    </a:cxnLst>
                    <a:rect l="0" t="0" r="0" b="0"/>
                    <a:pathLst>
                      <a:path w="23" h="17">
                        <a:moveTo>
                          <a:pt x="0" y="0"/>
                        </a:moveTo>
                        <a:lnTo>
                          <a:pt x="22" y="0"/>
                        </a:lnTo>
                        <a:lnTo>
                          <a:pt x="22"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969" name="Freeform 79"/>
                  <p:cNvSpPr/>
                  <p:nvPr/>
                </p:nvSpPr>
                <p:spPr>
                  <a:xfrm>
                    <a:off x="2003" y="1184"/>
                    <a:ext cx="21" cy="17"/>
                  </a:xfrm>
                  <a:custGeom>
                    <a:avLst/>
                    <a:gdLst/>
                    <a:ahLst/>
                    <a:cxnLst>
                      <a:cxn ang="0">
                        <a:pos x="0" y="0"/>
                      </a:cxn>
                      <a:cxn ang="0">
                        <a:pos x="19" y="0"/>
                      </a:cxn>
                      <a:cxn ang="0">
                        <a:pos x="20" y="16"/>
                      </a:cxn>
                      <a:cxn ang="0">
                        <a:pos x="0" y="16"/>
                      </a:cxn>
                      <a:cxn ang="0">
                        <a:pos x="0" y="0"/>
                      </a:cxn>
                    </a:cxnLst>
                    <a:rect l="0" t="0" r="0" b="0"/>
                    <a:pathLst>
                      <a:path w="21" h="17">
                        <a:moveTo>
                          <a:pt x="0" y="0"/>
                        </a:moveTo>
                        <a:lnTo>
                          <a:pt x="19" y="0"/>
                        </a:lnTo>
                        <a:lnTo>
                          <a:pt x="20"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970" name="Line 80"/>
                  <p:cNvSpPr/>
                  <p:nvPr/>
                </p:nvSpPr>
                <p:spPr>
                  <a:xfrm>
                    <a:off x="1921" y="1197"/>
                    <a:ext cx="12"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1" name="Line 81"/>
                  <p:cNvSpPr/>
                  <p:nvPr/>
                </p:nvSpPr>
                <p:spPr>
                  <a:xfrm>
                    <a:off x="1904" y="1197"/>
                    <a:ext cx="13"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2" name="Line 82"/>
                  <p:cNvSpPr/>
                  <p:nvPr/>
                </p:nvSpPr>
                <p:spPr>
                  <a:xfrm>
                    <a:off x="1976" y="1197"/>
                    <a:ext cx="8"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3" name="Line 83"/>
                  <p:cNvSpPr/>
                  <p:nvPr/>
                </p:nvSpPr>
                <p:spPr>
                  <a:xfrm>
                    <a:off x="1986" y="1198"/>
                    <a:ext cx="1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4" name="Line 84"/>
                  <p:cNvSpPr/>
                  <p:nvPr/>
                </p:nvSpPr>
                <p:spPr>
                  <a:xfrm>
                    <a:off x="2003" y="1190"/>
                    <a:ext cx="2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5" name="Line 85"/>
                  <p:cNvSpPr/>
                  <p:nvPr/>
                </p:nvSpPr>
                <p:spPr>
                  <a:xfrm>
                    <a:off x="2007" y="1193"/>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6" name="Line 86"/>
                  <p:cNvSpPr/>
                  <p:nvPr/>
                </p:nvSpPr>
                <p:spPr>
                  <a:xfrm>
                    <a:off x="2007" y="1198"/>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7" name="Line 87"/>
                  <p:cNvSpPr/>
                  <p:nvPr/>
                </p:nvSpPr>
                <p:spPr>
                  <a:xfrm>
                    <a:off x="2035" y="1187"/>
                    <a:ext cx="17"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78" name="Rectangle 88"/>
                  <p:cNvSpPr/>
                  <p:nvPr/>
                </p:nvSpPr>
                <p:spPr>
                  <a:xfrm>
                    <a:off x="2044" y="115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79" name="Rectangle 89"/>
                  <p:cNvSpPr/>
                  <p:nvPr/>
                </p:nvSpPr>
                <p:spPr>
                  <a:xfrm>
                    <a:off x="1950" y="1156"/>
                    <a:ext cx="86" cy="18"/>
                  </a:xfrm>
                  <a:prstGeom prst="rect">
                    <a:avLst/>
                  </a:prstGeom>
                  <a:solidFill>
                    <a:srgbClr val="C0C0C0"/>
                  </a:solidFill>
                  <a:ln w="9525" cap="flat" cmpd="sng">
                    <a:solidFill>
                      <a:srgbClr val="CECECE"/>
                    </a:solidFill>
                    <a:prstDash val="solid"/>
                    <a:miter/>
                    <a:headEnd type="none" w="med" len="med"/>
                    <a:tailEnd type="none" w="med" len="med"/>
                  </a:ln>
                  <a:effectLst>
                    <a:outerShdw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0" name="Rectangle 90"/>
                  <p:cNvSpPr/>
                  <p:nvPr/>
                </p:nvSpPr>
                <p:spPr>
                  <a:xfrm>
                    <a:off x="2039" y="116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1" name="Rectangle 91"/>
                  <p:cNvSpPr/>
                  <p:nvPr/>
                </p:nvSpPr>
                <p:spPr>
                  <a:xfrm>
                    <a:off x="2039" y="1171"/>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2" name="Rectangle 92"/>
                  <p:cNvSpPr/>
                  <p:nvPr/>
                </p:nvSpPr>
                <p:spPr>
                  <a:xfrm>
                    <a:off x="1988"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3" name="Rectangle 93"/>
                  <p:cNvSpPr/>
                  <p:nvPr/>
                </p:nvSpPr>
                <p:spPr>
                  <a:xfrm>
                    <a:off x="1988" y="1158"/>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4" name="Rectangle 94"/>
                  <p:cNvSpPr/>
                  <p:nvPr/>
                </p:nvSpPr>
                <p:spPr>
                  <a:xfrm>
                    <a:off x="1979" y="1158"/>
                    <a:ext cx="22"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5" name="Rectangle 95"/>
                  <p:cNvSpPr/>
                  <p:nvPr/>
                </p:nvSpPr>
                <p:spPr>
                  <a:xfrm>
                    <a:off x="198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6" name="Rectangle 96"/>
                  <p:cNvSpPr/>
                  <p:nvPr/>
                </p:nvSpPr>
                <p:spPr>
                  <a:xfrm>
                    <a:off x="200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7" name="Rectangle 97"/>
                  <p:cNvSpPr/>
                  <p:nvPr/>
                </p:nvSpPr>
                <p:spPr>
                  <a:xfrm>
                    <a:off x="2039"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88" name="Line 98"/>
                  <p:cNvSpPr/>
                  <p:nvPr/>
                </p:nvSpPr>
                <p:spPr>
                  <a:xfrm>
                    <a:off x="1965" y="1152"/>
                    <a:ext cx="0" cy="25"/>
                  </a:xfrm>
                  <a:prstGeom prst="line">
                    <a:avLst/>
                  </a:prstGeom>
                  <a:ln w="9525" cap="flat" cmpd="sng">
                    <a:solidFill>
                      <a:srgbClr val="474747"/>
                    </a:solidFill>
                    <a:prstDash val="solid"/>
                    <a:headEnd type="none" w="sm" len="sm"/>
                    <a:tailEnd type="none" w="sm" len="sm"/>
                  </a:ln>
                </p:spPr>
              </p:sp>
              <p:sp>
                <p:nvSpPr>
                  <p:cNvPr id="20989" name="Line 99"/>
                  <p:cNvSpPr/>
                  <p:nvPr/>
                </p:nvSpPr>
                <p:spPr>
                  <a:xfrm>
                    <a:off x="2005" y="1152"/>
                    <a:ext cx="0" cy="25"/>
                  </a:xfrm>
                  <a:prstGeom prst="line">
                    <a:avLst/>
                  </a:prstGeom>
                  <a:ln w="9525" cap="flat" cmpd="sng">
                    <a:solidFill>
                      <a:srgbClr val="474747"/>
                    </a:solidFill>
                    <a:prstDash val="solid"/>
                    <a:headEnd type="none" w="sm" len="sm"/>
                    <a:tailEnd type="none" w="sm" len="sm"/>
                  </a:ln>
                </p:spPr>
              </p:sp>
              <p:sp>
                <p:nvSpPr>
                  <p:cNvPr id="20990" name="Line 100"/>
                  <p:cNvSpPr/>
                  <p:nvPr/>
                </p:nvSpPr>
                <p:spPr>
                  <a:xfrm flipH="1">
                    <a:off x="1910" y="1153"/>
                    <a:ext cx="36" cy="0"/>
                  </a:xfrm>
                  <a:prstGeom prst="line">
                    <a:avLst/>
                  </a:prstGeom>
                  <a:ln w="9525" cap="flat" cmpd="sng">
                    <a:solidFill>
                      <a:srgbClr val="474747"/>
                    </a:solidFill>
                    <a:prstDash val="solid"/>
                    <a:headEnd type="none" w="sm" len="sm"/>
                    <a:tailEnd type="none" w="sm" len="sm"/>
                  </a:ln>
                </p:spPr>
              </p:sp>
              <p:sp>
                <p:nvSpPr>
                  <p:cNvPr id="20991" name="Line 101"/>
                  <p:cNvSpPr/>
                  <p:nvPr/>
                </p:nvSpPr>
                <p:spPr>
                  <a:xfrm flipH="1">
                    <a:off x="1914" y="1154"/>
                    <a:ext cx="36" cy="0"/>
                  </a:xfrm>
                  <a:prstGeom prst="line">
                    <a:avLst/>
                  </a:prstGeom>
                  <a:ln w="9525" cap="flat" cmpd="sng">
                    <a:solidFill>
                      <a:srgbClr val="474747"/>
                    </a:solidFill>
                    <a:prstDash val="solid"/>
                    <a:headEnd type="none" w="sm" len="sm"/>
                    <a:tailEnd type="none" w="sm" len="sm"/>
                  </a:ln>
                </p:spPr>
              </p:sp>
              <p:sp>
                <p:nvSpPr>
                  <p:cNvPr id="20992" name="Line 102"/>
                  <p:cNvSpPr/>
                  <p:nvPr/>
                </p:nvSpPr>
                <p:spPr>
                  <a:xfrm flipH="1">
                    <a:off x="1914" y="1160"/>
                    <a:ext cx="36" cy="0"/>
                  </a:xfrm>
                  <a:prstGeom prst="line">
                    <a:avLst/>
                  </a:prstGeom>
                  <a:ln w="9525" cap="flat" cmpd="sng">
                    <a:solidFill>
                      <a:srgbClr val="474747"/>
                    </a:solidFill>
                    <a:prstDash val="solid"/>
                    <a:headEnd type="none" w="sm" len="sm"/>
                    <a:tailEnd type="none" w="sm" len="sm"/>
                  </a:ln>
                </p:spPr>
              </p:sp>
              <p:sp>
                <p:nvSpPr>
                  <p:cNvPr id="20993" name="Line 103"/>
                  <p:cNvSpPr/>
                  <p:nvPr/>
                </p:nvSpPr>
                <p:spPr>
                  <a:xfrm flipH="1">
                    <a:off x="1914" y="1165"/>
                    <a:ext cx="36" cy="0"/>
                  </a:xfrm>
                  <a:prstGeom prst="line">
                    <a:avLst/>
                  </a:prstGeom>
                  <a:ln w="9525" cap="flat" cmpd="sng">
                    <a:solidFill>
                      <a:srgbClr val="474747"/>
                    </a:solidFill>
                    <a:prstDash val="solid"/>
                    <a:headEnd type="none" w="sm" len="sm"/>
                    <a:tailEnd type="none" w="sm" len="sm"/>
                  </a:ln>
                </p:spPr>
              </p:sp>
              <p:sp>
                <p:nvSpPr>
                  <p:cNvPr id="20994" name="Line 104"/>
                  <p:cNvSpPr/>
                  <p:nvPr/>
                </p:nvSpPr>
                <p:spPr>
                  <a:xfrm flipH="1">
                    <a:off x="1914" y="1171"/>
                    <a:ext cx="36" cy="0"/>
                  </a:xfrm>
                  <a:prstGeom prst="line">
                    <a:avLst/>
                  </a:prstGeom>
                  <a:ln w="9525" cap="flat" cmpd="sng">
                    <a:solidFill>
                      <a:srgbClr val="474747"/>
                    </a:solidFill>
                    <a:prstDash val="solid"/>
                    <a:headEnd type="none" w="sm" len="sm"/>
                    <a:tailEnd type="none" w="sm" len="sm"/>
                  </a:ln>
                </p:spPr>
              </p:sp>
              <p:sp>
                <p:nvSpPr>
                  <p:cNvPr id="20995" name="Line 105"/>
                  <p:cNvSpPr/>
                  <p:nvPr/>
                </p:nvSpPr>
                <p:spPr>
                  <a:xfrm flipH="1">
                    <a:off x="1914" y="1175"/>
                    <a:ext cx="36" cy="0"/>
                  </a:xfrm>
                  <a:prstGeom prst="line">
                    <a:avLst/>
                  </a:prstGeom>
                  <a:ln w="9525" cap="flat" cmpd="sng">
                    <a:solidFill>
                      <a:srgbClr val="474747"/>
                    </a:solidFill>
                    <a:prstDash val="solid"/>
                    <a:headEnd type="none" w="sm" len="sm"/>
                    <a:tailEnd type="none" w="sm" len="sm"/>
                  </a:ln>
                </p:spPr>
              </p:sp>
              <p:sp>
                <p:nvSpPr>
                  <p:cNvPr id="20996" name="Line 106"/>
                  <p:cNvSpPr/>
                  <p:nvPr/>
                </p:nvSpPr>
                <p:spPr>
                  <a:xfrm>
                    <a:off x="1914" y="1180"/>
                    <a:ext cx="134" cy="0"/>
                  </a:xfrm>
                  <a:prstGeom prst="line">
                    <a:avLst/>
                  </a:prstGeom>
                  <a:ln w="9525" cap="flat" cmpd="sng">
                    <a:solidFill>
                      <a:srgbClr val="474747"/>
                    </a:solidFill>
                    <a:prstDash val="solid"/>
                    <a:headEnd type="none" w="sm" len="sm"/>
                    <a:tailEnd type="none" w="sm" len="sm"/>
                  </a:ln>
                </p:spPr>
              </p:sp>
              <p:sp>
                <p:nvSpPr>
                  <p:cNvPr id="20997" name="Line 107"/>
                  <p:cNvSpPr/>
                  <p:nvPr/>
                </p:nvSpPr>
                <p:spPr>
                  <a:xfrm>
                    <a:off x="1950" y="1162"/>
                    <a:ext cx="91" cy="0"/>
                  </a:xfrm>
                  <a:prstGeom prst="line">
                    <a:avLst/>
                  </a:prstGeom>
                  <a:ln w="9525" cap="flat" cmpd="sng">
                    <a:solidFill>
                      <a:srgbClr val="474747"/>
                    </a:solidFill>
                    <a:prstDash val="solid"/>
                    <a:headEnd type="none" w="sm" len="sm"/>
                    <a:tailEnd type="none" w="sm" len="sm"/>
                  </a:ln>
                </p:spPr>
              </p:sp>
              <p:sp>
                <p:nvSpPr>
                  <p:cNvPr id="20998" name="Rectangle 108"/>
                  <p:cNvSpPr/>
                  <p:nvPr/>
                </p:nvSpPr>
                <p:spPr>
                  <a:xfrm>
                    <a:off x="2022" y="116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99" name="Rectangle 109"/>
                  <p:cNvSpPr/>
                  <p:nvPr/>
                </p:nvSpPr>
                <p:spPr>
                  <a:xfrm>
                    <a:off x="1937" y="1144"/>
                    <a:ext cx="76" cy="8"/>
                  </a:xfrm>
                  <a:prstGeom prst="rect">
                    <a:avLst/>
                  </a:prstGeom>
                  <a:solidFill>
                    <a:srgbClr val="CECECE"/>
                  </a:solidFill>
                  <a:ln w="9525" cap="flat" cmpd="sng">
                    <a:solidFill>
                      <a:srgbClr val="CECECE"/>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1000" name="Rectangle 110"/>
                  <p:cNvSpPr/>
                  <p:nvPr/>
                </p:nvSpPr>
                <p:spPr>
                  <a:xfrm>
                    <a:off x="1933" y="1126"/>
                    <a:ext cx="84" cy="16"/>
                  </a:xfrm>
                  <a:prstGeom prst="rect">
                    <a:avLst/>
                  </a:prstGeom>
                  <a:solidFill>
                    <a:srgbClr val="CECECE"/>
                  </a:solidFill>
                  <a:ln w="9525">
                    <a:noFill/>
                  </a:ln>
                  <a:effectLst>
                    <a:outerShdw dist="1796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20722" name="Text Box 111"/>
                <p:cNvSpPr txBox="1"/>
                <p:nvPr/>
              </p:nvSpPr>
              <p:spPr>
                <a:xfrm>
                  <a:off x="444" y="1474"/>
                  <a:ext cx="542" cy="252"/>
                </a:xfrm>
                <a:prstGeom prst="rect">
                  <a:avLst/>
                </a:prstGeom>
                <a:noFill/>
                <a:ln w="9525">
                  <a:noFill/>
                </a:ln>
              </p:spPr>
              <p:txBody>
                <a:bodyPr wrap="square">
                  <a:spAutoFit/>
                </a:bodyPr>
                <a:lstStyle/>
                <a:p>
                  <a:pPr eaLnBrk="0" hangingPunct="0">
                    <a:spcBef>
                      <a:spcPct val="50000"/>
                    </a:spcBef>
                  </a:pPr>
                  <a:r>
                    <a:rPr lang="en-US" altLang="zh-CN" sz="1000" b="1" dirty="0">
                      <a:latin typeface="Times New Roman" panose="02020603050405020304" charset="0"/>
                      <a:ea typeface="楷体_GB2312" pitchFamily="49" charset="-122"/>
                    </a:rPr>
                    <a:t>business system 1</a:t>
                  </a:r>
                </a:p>
              </p:txBody>
            </p:sp>
            <p:sp>
              <p:nvSpPr>
                <p:cNvPr id="20723" name="Text Box 112"/>
                <p:cNvSpPr txBox="1"/>
                <p:nvPr/>
              </p:nvSpPr>
              <p:spPr>
                <a:xfrm>
                  <a:off x="431" y="1928"/>
                  <a:ext cx="631" cy="252"/>
                </a:xfrm>
                <a:prstGeom prst="rect">
                  <a:avLst/>
                </a:prstGeom>
                <a:noFill/>
                <a:ln w="9525">
                  <a:noFill/>
                </a:ln>
              </p:spPr>
              <p:txBody>
                <a:bodyPr>
                  <a:spAutoFit/>
                </a:bodyPr>
                <a:lstStyle/>
                <a:p>
                  <a:pPr eaLnBrk="0" hangingPunct="0">
                    <a:spcBef>
                      <a:spcPct val="50000"/>
                    </a:spcBef>
                  </a:pPr>
                  <a:r>
                    <a:rPr lang="en-US" altLang="zh-CN" sz="1000" b="1" dirty="0">
                      <a:latin typeface="Times New Roman" panose="02020603050405020304" charset="0"/>
                      <a:ea typeface="楷体_GB2312" pitchFamily="49" charset="-122"/>
                    </a:rPr>
                    <a:t>business system 2</a:t>
                  </a:r>
                </a:p>
              </p:txBody>
            </p:sp>
            <p:grpSp>
              <p:nvGrpSpPr>
                <p:cNvPr id="20724" name="Group 113"/>
                <p:cNvGrpSpPr/>
                <p:nvPr/>
              </p:nvGrpSpPr>
              <p:grpSpPr>
                <a:xfrm>
                  <a:off x="386" y="2805"/>
                  <a:ext cx="523" cy="220"/>
                  <a:chOff x="3386" y="1335"/>
                  <a:chExt cx="380" cy="183"/>
                </a:xfrm>
              </p:grpSpPr>
              <p:sp>
                <p:nvSpPr>
                  <p:cNvPr id="20932" name="Oval 114"/>
                  <p:cNvSpPr/>
                  <p:nvPr/>
                </p:nvSpPr>
                <p:spPr>
                  <a:xfrm>
                    <a:off x="3390" y="1478"/>
                    <a:ext cx="372" cy="40"/>
                  </a:xfrm>
                  <a:prstGeom prst="ellipse">
                    <a:avLst/>
                  </a:prstGeom>
                  <a:solidFill>
                    <a:srgbClr val="000080"/>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33" name="Rectangle 115"/>
                  <p:cNvSpPr/>
                  <p:nvPr/>
                </p:nvSpPr>
                <p:spPr>
                  <a:xfrm>
                    <a:off x="3386" y="1355"/>
                    <a:ext cx="380" cy="144"/>
                  </a:xfrm>
                  <a:prstGeom prst="rect">
                    <a:avLst/>
                  </a:prstGeom>
                  <a:solidFill>
                    <a:srgbClr val="000080"/>
                  </a:solidFill>
                  <a:ln w="9525" cap="flat" cmpd="sng">
                    <a:solidFill>
                      <a:schemeClr val="bg2"/>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34" name="Oval 116"/>
                  <p:cNvSpPr/>
                  <p:nvPr/>
                </p:nvSpPr>
                <p:spPr>
                  <a:xfrm>
                    <a:off x="3390" y="1335"/>
                    <a:ext cx="372" cy="40"/>
                  </a:xfrm>
                  <a:prstGeom prst="ellipse">
                    <a:avLst/>
                  </a:prstGeom>
                  <a:solidFill>
                    <a:srgbClr val="000080"/>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20725" name="Group 117"/>
                <p:cNvGrpSpPr/>
                <p:nvPr/>
              </p:nvGrpSpPr>
              <p:grpSpPr>
                <a:xfrm>
                  <a:off x="392" y="2351"/>
                  <a:ext cx="523" cy="220"/>
                  <a:chOff x="3386" y="1335"/>
                  <a:chExt cx="380" cy="183"/>
                </a:xfrm>
              </p:grpSpPr>
              <p:sp>
                <p:nvSpPr>
                  <p:cNvPr id="20929" name="Oval 118"/>
                  <p:cNvSpPr/>
                  <p:nvPr/>
                </p:nvSpPr>
                <p:spPr>
                  <a:xfrm>
                    <a:off x="3390" y="1478"/>
                    <a:ext cx="372" cy="40"/>
                  </a:xfrm>
                  <a:prstGeom prst="ellipse">
                    <a:avLst/>
                  </a:prstGeom>
                  <a:solidFill>
                    <a:srgbClr val="FF6600"/>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30" name="Rectangle 119"/>
                  <p:cNvSpPr/>
                  <p:nvPr/>
                </p:nvSpPr>
                <p:spPr>
                  <a:xfrm>
                    <a:off x="3386" y="1355"/>
                    <a:ext cx="380" cy="144"/>
                  </a:xfrm>
                  <a:prstGeom prst="rect">
                    <a:avLst/>
                  </a:prstGeom>
                  <a:solidFill>
                    <a:srgbClr val="FF6600"/>
                  </a:solidFill>
                  <a:ln w="9525" cap="flat" cmpd="sng">
                    <a:solidFill>
                      <a:schemeClr val="bg2"/>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31" name="Oval 120"/>
                  <p:cNvSpPr/>
                  <p:nvPr/>
                </p:nvSpPr>
                <p:spPr>
                  <a:xfrm>
                    <a:off x="3390" y="1335"/>
                    <a:ext cx="372" cy="40"/>
                  </a:xfrm>
                  <a:prstGeom prst="ellipse">
                    <a:avLst/>
                  </a:prstGeom>
                  <a:solidFill>
                    <a:srgbClr val="FF6600"/>
                  </a:solidFill>
                  <a:ln w="12700" cap="flat" cmpd="sng">
                    <a:solidFill>
                      <a:schemeClr val="bg2"/>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20726" name="Text Box 121"/>
                <p:cNvSpPr txBox="1"/>
                <p:nvPr/>
              </p:nvSpPr>
              <p:spPr>
                <a:xfrm>
                  <a:off x="312" y="2862"/>
                  <a:ext cx="516" cy="36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eaLnBrk="0" hangingPunct="0">
                    <a:spcBef>
                      <a:spcPct val="50000"/>
                    </a:spcBef>
                  </a:pPr>
                  <a:r>
                    <a:rPr lang="en-US" altLang="zh-CN" sz="1050" b="1" dirty="0" smtClean="0">
                      <a:latin typeface="Times New Roman" panose="02020603050405020304" charset="0"/>
                      <a:ea typeface="楷体_GB2312" pitchFamily="49" charset="-122"/>
                    </a:rPr>
                    <a:t>(</a:t>
                  </a:r>
                  <a:r>
                    <a:rPr lang="en-US" altLang="zh-CN" sz="1050" b="1" dirty="0">
                      <a:latin typeface="Times New Roman" panose="02020603050405020304" charset="0"/>
                      <a:ea typeface="楷体_GB2312" pitchFamily="49" charset="-122"/>
                    </a:rPr>
                    <a:t>external </a:t>
                  </a:r>
                  <a:r>
                    <a:rPr lang="en-US" altLang="zh-CN" sz="1050" b="1" dirty="0" smtClean="0">
                      <a:latin typeface="Times New Roman" panose="02020603050405020304" charset="0"/>
                      <a:ea typeface="楷体_GB2312" pitchFamily="49" charset="-122"/>
                    </a:rPr>
                    <a:t>information)</a:t>
                  </a:r>
                  <a:endParaRPr lang="zh-CN" altLang="en-US" sz="1050" b="1" dirty="0">
                    <a:latin typeface="Times New Roman" panose="02020603050405020304" charset="0"/>
                    <a:ea typeface="宋体" panose="02010600030101010101" pitchFamily="2" charset="-122"/>
                  </a:endParaRPr>
                </a:p>
              </p:txBody>
            </p:sp>
            <p:sp>
              <p:nvSpPr>
                <p:cNvPr id="20727" name="Text Box 122"/>
                <p:cNvSpPr txBox="1"/>
                <p:nvPr/>
              </p:nvSpPr>
              <p:spPr>
                <a:xfrm>
                  <a:off x="417" y="2367"/>
                  <a:ext cx="648" cy="252"/>
                </a:xfrm>
                <a:prstGeom prst="rect">
                  <a:avLst/>
                </a:prstGeom>
                <a:noFill/>
                <a:ln w="9525">
                  <a:noFill/>
                </a:ln>
              </p:spPr>
              <p:txBody>
                <a:bodyPr>
                  <a:spAutoFit/>
                </a:bodyPr>
                <a:lstStyle/>
                <a:p>
                  <a:pPr eaLnBrk="0" hangingPunct="0">
                    <a:spcBef>
                      <a:spcPct val="50000"/>
                    </a:spcBef>
                  </a:pPr>
                  <a:r>
                    <a:rPr lang="en-US" altLang="zh-CN" sz="1000" b="1" dirty="0">
                      <a:latin typeface="Times New Roman" panose="02020603050405020304" charset="0"/>
                      <a:ea typeface="宋体" panose="02010600030101010101" pitchFamily="2" charset="-122"/>
                    </a:rPr>
                    <a:t>business system 3</a:t>
                  </a:r>
                </a:p>
              </p:txBody>
            </p:sp>
            <p:grpSp>
              <p:nvGrpSpPr>
                <p:cNvPr id="20728" name="Group 123"/>
                <p:cNvGrpSpPr/>
                <p:nvPr/>
              </p:nvGrpSpPr>
              <p:grpSpPr>
                <a:xfrm>
                  <a:off x="992" y="2272"/>
                  <a:ext cx="430" cy="344"/>
                  <a:chOff x="1792" y="978"/>
                  <a:chExt cx="381" cy="285"/>
                </a:xfrm>
              </p:grpSpPr>
              <p:sp>
                <p:nvSpPr>
                  <p:cNvPr id="20863" name="Rectangle 124"/>
                  <p:cNvSpPr/>
                  <p:nvPr/>
                </p:nvSpPr>
                <p:spPr>
                  <a:xfrm>
                    <a:off x="1792" y="978"/>
                    <a:ext cx="381" cy="285"/>
                  </a:xfrm>
                  <a:prstGeom prst="rect">
                    <a:avLst/>
                  </a:prstGeom>
                  <a:solidFill>
                    <a:schemeClr val="bg1"/>
                  </a:solidFill>
                  <a:ln w="9525" cap="flat" cmpd="sng">
                    <a:solidFill>
                      <a:schemeClr val="tx1"/>
                    </a:solidFill>
                    <a:prstDash val="sysDot"/>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64" name="Freeform 125"/>
                  <p:cNvSpPr/>
                  <p:nvPr/>
                </p:nvSpPr>
                <p:spPr>
                  <a:xfrm>
                    <a:off x="1910" y="1135"/>
                    <a:ext cx="131" cy="17"/>
                  </a:xfrm>
                  <a:custGeom>
                    <a:avLst/>
                    <a:gdLst/>
                    <a:ahLst/>
                    <a:cxnLst>
                      <a:cxn ang="0">
                        <a:pos x="0" y="16"/>
                      </a:cxn>
                      <a:cxn ang="0">
                        <a:pos x="130" y="16"/>
                      </a:cxn>
                      <a:cxn ang="0">
                        <a:pos x="117" y="0"/>
                      </a:cxn>
                      <a:cxn ang="0">
                        <a:pos x="13" y="0"/>
                      </a:cxn>
                      <a:cxn ang="0">
                        <a:pos x="0" y="16"/>
                      </a:cxn>
                    </a:cxnLst>
                    <a:rect l="0" t="0" r="0" b="0"/>
                    <a:pathLst>
                      <a:path w="131" h="17">
                        <a:moveTo>
                          <a:pt x="0" y="16"/>
                        </a:moveTo>
                        <a:lnTo>
                          <a:pt x="130" y="16"/>
                        </a:lnTo>
                        <a:lnTo>
                          <a:pt x="117" y="0"/>
                        </a:lnTo>
                        <a:lnTo>
                          <a:pt x="13" y="0"/>
                        </a:lnTo>
                        <a:lnTo>
                          <a:pt x="0" y="16"/>
                        </a:lnTo>
                      </a:path>
                    </a:pathLst>
                  </a:custGeom>
                  <a:solidFill>
                    <a:srgbClr val="919191">
                      <a:alpha val="100000"/>
                    </a:srgbClr>
                  </a:solidFill>
                  <a:ln w="9525">
                    <a:noFill/>
                  </a:ln>
                  <a:effectLst>
                    <a:outerShdw dist="28398" dir="1593903" algn="ctr" rotWithShape="0">
                      <a:srgbClr val="000000">
                        <a:alpha val="100000"/>
                      </a:srgbClr>
                    </a:outerShdw>
                  </a:effectLst>
                </p:spPr>
                <p:txBody>
                  <a:bodyPr/>
                  <a:lstStyle/>
                  <a:p>
                    <a:endParaRPr lang="zh-CN" altLang="en-US"/>
                  </a:p>
                </p:txBody>
              </p:sp>
              <p:sp>
                <p:nvSpPr>
                  <p:cNvPr id="20865" name="Rectangle 126"/>
                  <p:cNvSpPr/>
                  <p:nvPr/>
                </p:nvSpPr>
                <p:spPr>
                  <a:xfrm>
                    <a:off x="2013" y="1125"/>
                    <a:ext cx="8" cy="8"/>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66" name="Rectangle 127"/>
                  <p:cNvSpPr/>
                  <p:nvPr/>
                </p:nvSpPr>
                <p:spPr>
                  <a:xfrm>
                    <a:off x="1910" y="1149"/>
                    <a:ext cx="130" cy="38"/>
                  </a:xfrm>
                  <a:prstGeom prst="rect">
                    <a:avLst/>
                  </a:prstGeom>
                  <a:solidFill>
                    <a:srgbClr val="DBDBDB"/>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67" name="Freeform 128"/>
                  <p:cNvSpPr/>
                  <p:nvPr/>
                </p:nvSpPr>
                <p:spPr>
                  <a:xfrm>
                    <a:off x="1891" y="1183"/>
                    <a:ext cx="182" cy="21"/>
                  </a:xfrm>
                  <a:custGeom>
                    <a:avLst/>
                    <a:gdLst/>
                    <a:ahLst/>
                    <a:cxnLst>
                      <a:cxn ang="0">
                        <a:pos x="0" y="20"/>
                      </a:cxn>
                      <a:cxn ang="0">
                        <a:pos x="181" y="20"/>
                      </a:cxn>
                      <a:cxn ang="0">
                        <a:pos x="170" y="0"/>
                      </a:cxn>
                      <a:cxn ang="0">
                        <a:pos x="13" y="0"/>
                      </a:cxn>
                      <a:cxn ang="0">
                        <a:pos x="0" y="20"/>
                      </a:cxn>
                    </a:cxnLst>
                    <a:rect l="0" t="0" r="0" b="0"/>
                    <a:pathLst>
                      <a:path w="182" h="21">
                        <a:moveTo>
                          <a:pt x="0" y="20"/>
                        </a:moveTo>
                        <a:lnTo>
                          <a:pt x="181" y="20"/>
                        </a:lnTo>
                        <a:lnTo>
                          <a:pt x="170" y="0"/>
                        </a:lnTo>
                        <a:lnTo>
                          <a:pt x="13" y="0"/>
                        </a:lnTo>
                        <a:lnTo>
                          <a:pt x="0" y="20"/>
                        </a:lnTo>
                      </a:path>
                    </a:pathLst>
                  </a:custGeom>
                  <a:solidFill>
                    <a:srgbClr val="DADADA">
                      <a:alpha val="100000"/>
                    </a:srgbClr>
                  </a:solidFill>
                  <a:ln w="9525">
                    <a:noFill/>
                  </a:ln>
                  <a:effectLst>
                    <a:outerShdw dist="35921" dir="2699999" algn="ctr" rotWithShape="0">
                      <a:srgbClr val="000000">
                        <a:alpha val="100000"/>
                      </a:srgbClr>
                    </a:outerShdw>
                  </a:effectLst>
                </p:spPr>
                <p:txBody>
                  <a:bodyPr/>
                  <a:lstStyle/>
                  <a:p>
                    <a:endParaRPr lang="zh-CN" altLang="en-US"/>
                  </a:p>
                </p:txBody>
              </p:sp>
              <p:sp>
                <p:nvSpPr>
                  <p:cNvPr id="20868" name="Freeform 129"/>
                  <p:cNvSpPr/>
                  <p:nvPr/>
                </p:nvSpPr>
                <p:spPr>
                  <a:xfrm>
                    <a:off x="1896" y="1184"/>
                    <a:ext cx="172" cy="19"/>
                  </a:xfrm>
                  <a:custGeom>
                    <a:avLst/>
                    <a:gdLst/>
                    <a:ahLst/>
                    <a:cxnLst>
                      <a:cxn ang="0">
                        <a:pos x="9" y="0"/>
                      </a:cxn>
                      <a:cxn ang="0">
                        <a:pos x="0" y="18"/>
                      </a:cxn>
                      <a:cxn ang="0">
                        <a:pos x="171" y="18"/>
                      </a:cxn>
                      <a:cxn ang="0">
                        <a:pos x="162" y="0"/>
                      </a:cxn>
                    </a:cxnLst>
                    <a:rect l="0" t="0" r="0" b="0"/>
                    <a:pathLst>
                      <a:path w="172" h="19">
                        <a:moveTo>
                          <a:pt x="9" y="0"/>
                        </a:moveTo>
                        <a:lnTo>
                          <a:pt x="0" y="18"/>
                        </a:lnTo>
                        <a:lnTo>
                          <a:pt x="171" y="18"/>
                        </a:lnTo>
                        <a:lnTo>
                          <a:pt x="162" y="0"/>
                        </a:lnTo>
                      </a:path>
                    </a:pathLst>
                  </a:custGeom>
                  <a:solidFill>
                    <a:srgbClr val="CECECE">
                      <a:alpha val="100000"/>
                    </a:srgbClr>
                  </a:solidFill>
                  <a:ln w="9525" cap="rnd" cmpd="sng">
                    <a:solidFill>
                      <a:srgbClr val="919191">
                        <a:alpha val="100000"/>
                      </a:srgbClr>
                    </a:solidFill>
                    <a:prstDash val="solid"/>
                    <a:round/>
                    <a:headEnd type="none" w="sm" len="sm"/>
                    <a:tailEnd type="none" w="sm" len="sm"/>
                  </a:ln>
                </p:spPr>
                <p:txBody>
                  <a:bodyPr/>
                  <a:lstStyle/>
                  <a:p>
                    <a:endParaRPr lang="zh-CN" altLang="en-US"/>
                  </a:p>
                </p:txBody>
              </p:sp>
              <p:sp>
                <p:nvSpPr>
                  <p:cNvPr id="20869" name="Freeform 130"/>
                  <p:cNvSpPr/>
                  <p:nvPr/>
                </p:nvSpPr>
                <p:spPr>
                  <a:xfrm>
                    <a:off x="2029" y="1185"/>
                    <a:ext cx="25" cy="17"/>
                  </a:xfrm>
                  <a:custGeom>
                    <a:avLst/>
                    <a:gdLst/>
                    <a:ahLst/>
                    <a:cxnLst>
                      <a:cxn ang="0">
                        <a:pos x="0" y="0"/>
                      </a:cxn>
                      <a:cxn ang="0">
                        <a:pos x="22" y="0"/>
                      </a:cxn>
                      <a:cxn ang="0">
                        <a:pos x="24" y="16"/>
                      </a:cxn>
                      <a:cxn ang="0">
                        <a:pos x="0" y="16"/>
                      </a:cxn>
                      <a:cxn ang="0">
                        <a:pos x="0" y="0"/>
                      </a:cxn>
                    </a:cxnLst>
                    <a:rect l="0" t="0" r="0" b="0"/>
                    <a:pathLst>
                      <a:path w="25" h="17">
                        <a:moveTo>
                          <a:pt x="0" y="0"/>
                        </a:moveTo>
                        <a:lnTo>
                          <a:pt x="22" y="0"/>
                        </a:lnTo>
                        <a:lnTo>
                          <a:pt x="24" y="16"/>
                        </a:lnTo>
                        <a:lnTo>
                          <a:pt x="0" y="16"/>
                        </a:lnTo>
                        <a:lnTo>
                          <a:pt x="0" y="0"/>
                        </a:lnTo>
                      </a:path>
                    </a:pathLst>
                  </a:custGeom>
                  <a:solidFill>
                    <a:srgbClr val="DADADA">
                      <a:alpha val="100000"/>
                    </a:srgbClr>
                  </a:solidFill>
                  <a:ln w="9525">
                    <a:noFill/>
                  </a:ln>
                </p:spPr>
                <p:txBody>
                  <a:bodyPr/>
                  <a:lstStyle/>
                  <a:p>
                    <a:endParaRPr lang="zh-CN" altLang="en-US"/>
                  </a:p>
                </p:txBody>
              </p:sp>
              <p:sp>
                <p:nvSpPr>
                  <p:cNvPr id="20870" name="Line 131"/>
                  <p:cNvSpPr/>
                  <p:nvPr/>
                </p:nvSpPr>
                <p:spPr>
                  <a:xfrm>
                    <a:off x="2029" y="1192"/>
                    <a:ext cx="12" cy="0"/>
                  </a:xfrm>
                  <a:prstGeom prst="line">
                    <a:avLst/>
                  </a:prstGeom>
                  <a:ln w="9525" cap="flat" cmpd="sng">
                    <a:solidFill>
                      <a:srgbClr val="DADADA"/>
                    </a:solidFill>
                    <a:prstDash val="solid"/>
                    <a:headEnd type="none" w="sm" len="sm"/>
                    <a:tailEnd type="none" w="sm" len="sm"/>
                  </a:ln>
                </p:spPr>
              </p:sp>
              <p:sp>
                <p:nvSpPr>
                  <p:cNvPr id="20871" name="Rectangle 132"/>
                  <p:cNvSpPr/>
                  <p:nvPr/>
                </p:nvSpPr>
                <p:spPr>
                  <a:xfrm>
                    <a:off x="1892" y="1202"/>
                    <a:ext cx="180" cy="16"/>
                  </a:xfrm>
                  <a:prstGeom prst="rect">
                    <a:avLst/>
                  </a:prstGeom>
                  <a:solidFill>
                    <a:srgbClr val="CECECE"/>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72" name="Freeform 133"/>
                  <p:cNvSpPr/>
                  <p:nvPr/>
                </p:nvSpPr>
                <p:spPr>
                  <a:xfrm>
                    <a:off x="1933" y="1130"/>
                    <a:ext cx="85" cy="17"/>
                  </a:xfrm>
                  <a:custGeom>
                    <a:avLst/>
                    <a:gdLst/>
                    <a:ahLst/>
                    <a:cxnLst>
                      <a:cxn ang="0">
                        <a:pos x="0" y="16"/>
                      </a:cxn>
                      <a:cxn ang="0">
                        <a:pos x="84" y="16"/>
                      </a:cxn>
                      <a:cxn ang="0">
                        <a:pos x="79" y="0"/>
                      </a:cxn>
                      <a:cxn ang="0">
                        <a:pos x="5" y="0"/>
                      </a:cxn>
                      <a:cxn ang="0">
                        <a:pos x="0" y="16"/>
                      </a:cxn>
                    </a:cxnLst>
                    <a:rect l="0" t="0" r="0" b="0"/>
                    <a:pathLst>
                      <a:path w="85" h="17">
                        <a:moveTo>
                          <a:pt x="0" y="16"/>
                        </a:moveTo>
                        <a:lnTo>
                          <a:pt x="84" y="16"/>
                        </a:lnTo>
                        <a:lnTo>
                          <a:pt x="79" y="0"/>
                        </a:lnTo>
                        <a:lnTo>
                          <a:pt x="5" y="0"/>
                        </a:lnTo>
                        <a:lnTo>
                          <a:pt x="0" y="16"/>
                        </a:lnTo>
                      </a:path>
                    </a:pathLst>
                  </a:custGeom>
                  <a:solidFill>
                    <a:srgbClr val="474747">
                      <a:alpha val="100000"/>
                    </a:srgbClr>
                  </a:solidFill>
                  <a:ln w="9525" cap="rnd" cmpd="sng">
                    <a:solidFill>
                      <a:srgbClr val="474747">
                        <a:alpha val="100000"/>
                      </a:srgbClr>
                    </a:solidFill>
                    <a:prstDash val="solid"/>
                    <a:round/>
                    <a:headEnd type="none" w="med" len="med"/>
                    <a:tailEnd type="none" w="med" len="med"/>
                  </a:ln>
                  <a:effectLst>
                    <a:outerShdw dist="35921" dir="2699999" algn="ctr" rotWithShape="0">
                      <a:srgbClr val="000000">
                        <a:alpha val="100000"/>
                      </a:srgbClr>
                    </a:outerShdw>
                  </a:effectLst>
                </p:spPr>
                <p:txBody>
                  <a:bodyPr/>
                  <a:lstStyle/>
                  <a:p>
                    <a:endParaRPr lang="zh-CN" altLang="en-US"/>
                  </a:p>
                </p:txBody>
              </p:sp>
              <p:sp>
                <p:nvSpPr>
                  <p:cNvPr id="20873" name="Freeform 134"/>
                  <p:cNvSpPr/>
                  <p:nvPr/>
                </p:nvSpPr>
                <p:spPr>
                  <a:xfrm>
                    <a:off x="1952" y="1131"/>
                    <a:ext cx="46" cy="17"/>
                  </a:xfrm>
                  <a:custGeom>
                    <a:avLst/>
                    <a:gdLst/>
                    <a:ahLst/>
                    <a:cxnLst>
                      <a:cxn ang="0">
                        <a:pos x="0" y="8"/>
                      </a:cxn>
                      <a:cxn ang="0">
                        <a:pos x="0" y="0"/>
                      </a:cxn>
                      <a:cxn ang="0">
                        <a:pos x="45" y="0"/>
                      </a:cxn>
                      <a:cxn ang="0">
                        <a:pos x="45" y="8"/>
                      </a:cxn>
                      <a:cxn ang="0">
                        <a:pos x="45" y="10"/>
                      </a:cxn>
                      <a:cxn ang="0">
                        <a:pos x="44" y="10"/>
                      </a:cxn>
                      <a:cxn ang="0">
                        <a:pos x="43" y="10"/>
                      </a:cxn>
                      <a:cxn ang="0">
                        <a:pos x="42" y="12"/>
                      </a:cxn>
                      <a:cxn ang="0">
                        <a:pos x="41" y="12"/>
                      </a:cxn>
                      <a:cxn ang="0">
                        <a:pos x="40" y="14"/>
                      </a:cxn>
                      <a:cxn ang="0">
                        <a:pos x="38" y="14"/>
                      </a:cxn>
                      <a:cxn ang="0">
                        <a:pos x="36" y="14"/>
                      </a:cxn>
                      <a:cxn ang="0">
                        <a:pos x="35" y="14"/>
                      </a:cxn>
                      <a:cxn ang="0">
                        <a:pos x="33" y="16"/>
                      </a:cxn>
                      <a:cxn ang="0">
                        <a:pos x="31" y="16"/>
                      </a:cxn>
                      <a:cxn ang="0">
                        <a:pos x="28" y="16"/>
                      </a:cxn>
                      <a:cxn ang="0">
                        <a:pos x="27" y="16"/>
                      </a:cxn>
                      <a:cxn ang="0">
                        <a:pos x="24" y="16"/>
                      </a:cxn>
                      <a:cxn ang="0">
                        <a:pos x="21" y="16"/>
                      </a:cxn>
                      <a:cxn ang="0">
                        <a:pos x="18" y="16"/>
                      </a:cxn>
                      <a:cxn ang="0">
                        <a:pos x="15" y="16"/>
                      </a:cxn>
                      <a:cxn ang="0">
                        <a:pos x="13" y="16"/>
                      </a:cxn>
                      <a:cxn ang="0">
                        <a:pos x="10" y="14"/>
                      </a:cxn>
                      <a:cxn ang="0">
                        <a:pos x="9" y="14"/>
                      </a:cxn>
                      <a:cxn ang="0">
                        <a:pos x="7" y="14"/>
                      </a:cxn>
                      <a:cxn ang="0">
                        <a:pos x="5" y="14"/>
                      </a:cxn>
                      <a:cxn ang="0">
                        <a:pos x="4" y="12"/>
                      </a:cxn>
                      <a:cxn ang="0">
                        <a:pos x="2" y="12"/>
                      </a:cxn>
                      <a:cxn ang="0">
                        <a:pos x="1" y="12"/>
                      </a:cxn>
                      <a:cxn ang="0">
                        <a:pos x="0" y="10"/>
                      </a:cxn>
                      <a:cxn ang="0">
                        <a:pos x="0" y="10"/>
                      </a:cxn>
                      <a:cxn ang="0">
                        <a:pos x="0" y="8"/>
                      </a:cxn>
                    </a:cxnLst>
                    <a:rect l="0" t="0" r="0" b="0"/>
                    <a:pathLst>
                      <a:path w="46" h="17">
                        <a:moveTo>
                          <a:pt x="0" y="8"/>
                        </a:moveTo>
                        <a:lnTo>
                          <a:pt x="0" y="0"/>
                        </a:lnTo>
                        <a:lnTo>
                          <a:pt x="45" y="0"/>
                        </a:lnTo>
                        <a:lnTo>
                          <a:pt x="45" y="8"/>
                        </a:lnTo>
                        <a:lnTo>
                          <a:pt x="45" y="10"/>
                        </a:lnTo>
                        <a:lnTo>
                          <a:pt x="44" y="10"/>
                        </a:lnTo>
                        <a:lnTo>
                          <a:pt x="43" y="10"/>
                        </a:lnTo>
                        <a:lnTo>
                          <a:pt x="42" y="12"/>
                        </a:lnTo>
                        <a:lnTo>
                          <a:pt x="41" y="12"/>
                        </a:lnTo>
                        <a:lnTo>
                          <a:pt x="40" y="14"/>
                        </a:lnTo>
                        <a:lnTo>
                          <a:pt x="38" y="14"/>
                        </a:lnTo>
                        <a:lnTo>
                          <a:pt x="36" y="14"/>
                        </a:lnTo>
                        <a:lnTo>
                          <a:pt x="35" y="14"/>
                        </a:lnTo>
                        <a:lnTo>
                          <a:pt x="33" y="16"/>
                        </a:lnTo>
                        <a:lnTo>
                          <a:pt x="31" y="16"/>
                        </a:lnTo>
                        <a:lnTo>
                          <a:pt x="28" y="16"/>
                        </a:lnTo>
                        <a:lnTo>
                          <a:pt x="27" y="16"/>
                        </a:lnTo>
                        <a:lnTo>
                          <a:pt x="24" y="16"/>
                        </a:lnTo>
                        <a:lnTo>
                          <a:pt x="21" y="16"/>
                        </a:lnTo>
                        <a:lnTo>
                          <a:pt x="18" y="16"/>
                        </a:lnTo>
                        <a:lnTo>
                          <a:pt x="15" y="16"/>
                        </a:lnTo>
                        <a:lnTo>
                          <a:pt x="13" y="16"/>
                        </a:lnTo>
                        <a:lnTo>
                          <a:pt x="10" y="14"/>
                        </a:lnTo>
                        <a:lnTo>
                          <a:pt x="9" y="14"/>
                        </a:lnTo>
                        <a:lnTo>
                          <a:pt x="7" y="14"/>
                        </a:lnTo>
                        <a:lnTo>
                          <a:pt x="5" y="14"/>
                        </a:lnTo>
                        <a:lnTo>
                          <a:pt x="4" y="12"/>
                        </a:lnTo>
                        <a:lnTo>
                          <a:pt x="2" y="12"/>
                        </a:lnTo>
                        <a:lnTo>
                          <a:pt x="1" y="12"/>
                        </a:lnTo>
                        <a:lnTo>
                          <a:pt x="0" y="10"/>
                        </a:lnTo>
                        <a:lnTo>
                          <a:pt x="0" y="10"/>
                        </a:lnTo>
                        <a:lnTo>
                          <a:pt x="0" y="8"/>
                        </a:lnTo>
                      </a:path>
                    </a:pathLst>
                  </a:custGeom>
                  <a:solidFill>
                    <a:srgbClr val="CECECE">
                      <a:alpha val="100000"/>
                    </a:srgbClr>
                  </a:solidFill>
                  <a:ln w="9525">
                    <a:noFill/>
                  </a:ln>
                  <a:effectLst>
                    <a:outerShdw dist="17961" dir="2699999" algn="ctr" rotWithShape="0">
                      <a:srgbClr val="000000">
                        <a:alpha val="100000"/>
                      </a:srgbClr>
                    </a:outerShdw>
                  </a:effectLst>
                </p:spPr>
                <p:txBody>
                  <a:bodyPr/>
                  <a:lstStyle/>
                  <a:p>
                    <a:endParaRPr lang="zh-CN" altLang="en-US"/>
                  </a:p>
                </p:txBody>
              </p:sp>
              <p:sp>
                <p:nvSpPr>
                  <p:cNvPr id="20874" name="Rectangle 135"/>
                  <p:cNvSpPr/>
                  <p:nvPr/>
                </p:nvSpPr>
                <p:spPr>
                  <a:xfrm>
                    <a:off x="1929" y="1051"/>
                    <a:ext cx="94" cy="71"/>
                  </a:xfrm>
                  <a:prstGeom prst="rect">
                    <a:avLst/>
                  </a:prstGeom>
                  <a:solidFill>
                    <a:srgbClr val="DBDBDB"/>
                  </a:solidFill>
                  <a:ln w="9525" cap="flat" cmpd="sng">
                    <a:solidFill>
                      <a:srgbClr val="DADADA"/>
                    </a:solidFill>
                    <a:prstDash val="solid"/>
                    <a:miter/>
                    <a:headEnd type="none" w="med" len="med"/>
                    <a:tailEnd type="none" w="med" len="med"/>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75" name="AutoShape 136"/>
                  <p:cNvSpPr/>
                  <p:nvPr/>
                </p:nvSpPr>
                <p:spPr>
                  <a:xfrm>
                    <a:off x="1937" y="1056"/>
                    <a:ext cx="78" cy="61"/>
                  </a:xfrm>
                  <a:prstGeom prst="roundRect">
                    <a:avLst>
                      <a:gd name="adj" fmla="val 12088"/>
                    </a:avLst>
                  </a:prstGeom>
                  <a:solidFill>
                    <a:srgbClr val="474747"/>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76" name="AutoShape 137"/>
                  <p:cNvSpPr/>
                  <p:nvPr/>
                </p:nvSpPr>
                <p:spPr>
                  <a:xfrm>
                    <a:off x="1941" y="1059"/>
                    <a:ext cx="68" cy="54"/>
                  </a:xfrm>
                  <a:prstGeom prst="roundRect">
                    <a:avLst>
                      <a:gd name="adj" fmla="val 12296"/>
                    </a:avLst>
                  </a:prstGeom>
                  <a:solidFill>
                    <a:srgbClr val="037C03"/>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77" name="Line 138"/>
                  <p:cNvSpPr/>
                  <p:nvPr/>
                </p:nvSpPr>
                <p:spPr>
                  <a:xfrm>
                    <a:off x="1950" y="1072"/>
                    <a:ext cx="14" cy="30"/>
                  </a:xfrm>
                  <a:prstGeom prst="line">
                    <a:avLst/>
                  </a:prstGeom>
                  <a:ln w="9525" cap="flat" cmpd="sng">
                    <a:solidFill>
                      <a:srgbClr val="FE9B03"/>
                    </a:solidFill>
                    <a:prstDash val="solid"/>
                    <a:headEnd type="none" w="sm" len="sm"/>
                    <a:tailEnd type="none" w="sm" len="sm"/>
                  </a:ln>
                </p:spPr>
              </p:sp>
              <p:sp>
                <p:nvSpPr>
                  <p:cNvPr id="20878" name="Line 139"/>
                  <p:cNvSpPr/>
                  <p:nvPr/>
                </p:nvSpPr>
                <p:spPr>
                  <a:xfrm>
                    <a:off x="1956" y="1068"/>
                    <a:ext cx="23" cy="41"/>
                  </a:xfrm>
                  <a:prstGeom prst="line">
                    <a:avLst/>
                  </a:prstGeom>
                  <a:ln w="9525" cap="flat" cmpd="sng">
                    <a:solidFill>
                      <a:srgbClr val="FE9B03"/>
                    </a:solidFill>
                    <a:prstDash val="solid"/>
                    <a:headEnd type="none" w="sm" len="sm"/>
                    <a:tailEnd type="none" w="sm" len="sm"/>
                  </a:ln>
                </p:spPr>
              </p:sp>
              <p:sp>
                <p:nvSpPr>
                  <p:cNvPr id="20879" name="Freeform 140"/>
                  <p:cNvSpPr/>
                  <p:nvPr/>
                </p:nvSpPr>
                <p:spPr>
                  <a:xfrm>
                    <a:off x="1924" y="1184"/>
                    <a:ext cx="24" cy="17"/>
                  </a:xfrm>
                  <a:custGeom>
                    <a:avLst/>
                    <a:gdLst/>
                    <a:ahLst/>
                    <a:cxnLst>
                      <a:cxn ang="0">
                        <a:pos x="0" y="0"/>
                      </a:cxn>
                      <a:cxn ang="0">
                        <a:pos x="23" y="0"/>
                      </a:cxn>
                      <a:cxn ang="0">
                        <a:pos x="22" y="16"/>
                      </a:cxn>
                      <a:cxn ang="0">
                        <a:pos x="0" y="16"/>
                      </a:cxn>
                      <a:cxn ang="0">
                        <a:pos x="0" y="0"/>
                      </a:cxn>
                    </a:cxnLst>
                    <a:rect l="0" t="0" r="0" b="0"/>
                    <a:pathLst>
                      <a:path w="24" h="17">
                        <a:moveTo>
                          <a:pt x="0" y="0"/>
                        </a:moveTo>
                        <a:lnTo>
                          <a:pt x="23" y="0"/>
                        </a:lnTo>
                        <a:lnTo>
                          <a:pt x="22"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880" name="Freeform 141"/>
                  <p:cNvSpPr/>
                  <p:nvPr/>
                </p:nvSpPr>
                <p:spPr>
                  <a:xfrm>
                    <a:off x="1979" y="1184"/>
                    <a:ext cx="22" cy="17"/>
                  </a:xfrm>
                  <a:custGeom>
                    <a:avLst/>
                    <a:gdLst/>
                    <a:ahLst/>
                    <a:cxnLst>
                      <a:cxn ang="0">
                        <a:pos x="0" y="0"/>
                      </a:cxn>
                      <a:cxn ang="0">
                        <a:pos x="21" y="0"/>
                      </a:cxn>
                      <a:cxn ang="0">
                        <a:pos x="21" y="16"/>
                      </a:cxn>
                      <a:cxn ang="0">
                        <a:pos x="0" y="16"/>
                      </a:cxn>
                      <a:cxn ang="0">
                        <a:pos x="0" y="0"/>
                      </a:cxn>
                    </a:cxnLst>
                    <a:rect l="0" t="0" r="0" b="0"/>
                    <a:pathLst>
                      <a:path w="22" h="17">
                        <a:moveTo>
                          <a:pt x="0" y="0"/>
                        </a:moveTo>
                        <a:lnTo>
                          <a:pt x="21" y="0"/>
                        </a:lnTo>
                        <a:lnTo>
                          <a:pt x="21"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881" name="Line 142"/>
                  <p:cNvSpPr/>
                  <p:nvPr/>
                </p:nvSpPr>
                <p:spPr>
                  <a:xfrm>
                    <a:off x="1918" y="1189"/>
                    <a:ext cx="6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2" name="Line 143"/>
                  <p:cNvSpPr/>
                  <p:nvPr/>
                </p:nvSpPr>
                <p:spPr>
                  <a:xfrm>
                    <a:off x="1920" y="1192"/>
                    <a:ext cx="71"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3" name="Line 144"/>
                  <p:cNvSpPr/>
                  <p:nvPr/>
                </p:nvSpPr>
                <p:spPr>
                  <a:xfrm>
                    <a:off x="1919" y="1195"/>
                    <a:ext cx="6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4" name="Line 145"/>
                  <p:cNvSpPr/>
                  <p:nvPr/>
                </p:nvSpPr>
                <p:spPr>
                  <a:xfrm>
                    <a:off x="1908" y="1190"/>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5" name="Line 146"/>
                  <p:cNvSpPr/>
                  <p:nvPr/>
                </p:nvSpPr>
                <p:spPr>
                  <a:xfrm>
                    <a:off x="1907" y="1193"/>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6" name="Line 147"/>
                  <p:cNvSpPr/>
                  <p:nvPr/>
                </p:nvSpPr>
                <p:spPr>
                  <a:xfrm>
                    <a:off x="1933" y="1197"/>
                    <a:ext cx="42"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7" name="Line 148"/>
                  <p:cNvSpPr/>
                  <p:nvPr/>
                </p:nvSpPr>
                <p:spPr>
                  <a:xfrm>
                    <a:off x="1990" y="1189"/>
                    <a:ext cx="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8" name="Line 149"/>
                  <p:cNvSpPr/>
                  <p:nvPr/>
                </p:nvSpPr>
                <p:spPr>
                  <a:xfrm>
                    <a:off x="1992" y="1192"/>
                    <a:ext cx="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89" name="Line 150"/>
                  <p:cNvSpPr/>
                  <p:nvPr/>
                </p:nvSpPr>
                <p:spPr>
                  <a:xfrm>
                    <a:off x="1987" y="1195"/>
                    <a:ext cx="1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90" name="Line 151"/>
                  <p:cNvSpPr/>
                  <p:nvPr/>
                </p:nvSpPr>
                <p:spPr>
                  <a:xfrm>
                    <a:off x="2035" y="1190"/>
                    <a:ext cx="1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91" name="Line 152"/>
                  <p:cNvSpPr/>
                  <p:nvPr/>
                </p:nvSpPr>
                <p:spPr>
                  <a:xfrm>
                    <a:off x="2035" y="1195"/>
                    <a:ext cx="8"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92" name="Line 153"/>
                  <p:cNvSpPr/>
                  <p:nvPr/>
                </p:nvSpPr>
                <p:spPr>
                  <a:xfrm>
                    <a:off x="2035" y="1198"/>
                    <a:ext cx="14"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93" name="Line 154"/>
                  <p:cNvSpPr/>
                  <p:nvPr/>
                </p:nvSpPr>
                <p:spPr>
                  <a:xfrm>
                    <a:off x="2048" y="1193"/>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94" name="Line 155"/>
                  <p:cNvSpPr/>
                  <p:nvPr/>
                </p:nvSpPr>
                <p:spPr>
                  <a:xfrm>
                    <a:off x="2049" y="1197"/>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95" name="Freeform 156"/>
                  <p:cNvSpPr/>
                  <p:nvPr/>
                </p:nvSpPr>
                <p:spPr>
                  <a:xfrm>
                    <a:off x="1909" y="1184"/>
                    <a:ext cx="17" cy="17"/>
                  </a:xfrm>
                  <a:custGeom>
                    <a:avLst/>
                    <a:gdLst/>
                    <a:ahLst/>
                    <a:cxnLst>
                      <a:cxn ang="0">
                        <a:pos x="4" y="0"/>
                      </a:cxn>
                      <a:cxn ang="0">
                        <a:pos x="16" y="0"/>
                      </a:cxn>
                      <a:cxn ang="0">
                        <a:pos x="12" y="16"/>
                      </a:cxn>
                      <a:cxn ang="0">
                        <a:pos x="0" y="16"/>
                      </a:cxn>
                      <a:cxn ang="0">
                        <a:pos x="4" y="0"/>
                      </a:cxn>
                    </a:cxnLst>
                    <a:rect l="0" t="0" r="0" b="0"/>
                    <a:pathLst>
                      <a:path w="17" h="17">
                        <a:moveTo>
                          <a:pt x="4" y="0"/>
                        </a:moveTo>
                        <a:lnTo>
                          <a:pt x="16" y="0"/>
                        </a:lnTo>
                        <a:lnTo>
                          <a:pt x="12" y="16"/>
                        </a:lnTo>
                        <a:lnTo>
                          <a:pt x="0" y="16"/>
                        </a:lnTo>
                        <a:lnTo>
                          <a:pt x="4"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896" name="Freeform 157"/>
                  <p:cNvSpPr/>
                  <p:nvPr/>
                </p:nvSpPr>
                <p:spPr>
                  <a:xfrm>
                    <a:off x="1953" y="1184"/>
                    <a:ext cx="23" cy="17"/>
                  </a:xfrm>
                  <a:custGeom>
                    <a:avLst/>
                    <a:gdLst/>
                    <a:ahLst/>
                    <a:cxnLst>
                      <a:cxn ang="0">
                        <a:pos x="0" y="0"/>
                      </a:cxn>
                      <a:cxn ang="0">
                        <a:pos x="22" y="0"/>
                      </a:cxn>
                      <a:cxn ang="0">
                        <a:pos x="22" y="16"/>
                      </a:cxn>
                      <a:cxn ang="0">
                        <a:pos x="0" y="16"/>
                      </a:cxn>
                      <a:cxn ang="0">
                        <a:pos x="0" y="0"/>
                      </a:cxn>
                    </a:cxnLst>
                    <a:rect l="0" t="0" r="0" b="0"/>
                    <a:pathLst>
                      <a:path w="23" h="17">
                        <a:moveTo>
                          <a:pt x="0" y="0"/>
                        </a:moveTo>
                        <a:lnTo>
                          <a:pt x="22" y="0"/>
                        </a:lnTo>
                        <a:lnTo>
                          <a:pt x="22"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897" name="Freeform 158"/>
                  <p:cNvSpPr/>
                  <p:nvPr/>
                </p:nvSpPr>
                <p:spPr>
                  <a:xfrm>
                    <a:off x="2003" y="1184"/>
                    <a:ext cx="21" cy="17"/>
                  </a:xfrm>
                  <a:custGeom>
                    <a:avLst/>
                    <a:gdLst/>
                    <a:ahLst/>
                    <a:cxnLst>
                      <a:cxn ang="0">
                        <a:pos x="0" y="0"/>
                      </a:cxn>
                      <a:cxn ang="0">
                        <a:pos x="19" y="0"/>
                      </a:cxn>
                      <a:cxn ang="0">
                        <a:pos x="20" y="16"/>
                      </a:cxn>
                      <a:cxn ang="0">
                        <a:pos x="0" y="16"/>
                      </a:cxn>
                      <a:cxn ang="0">
                        <a:pos x="0" y="0"/>
                      </a:cxn>
                    </a:cxnLst>
                    <a:rect l="0" t="0" r="0" b="0"/>
                    <a:pathLst>
                      <a:path w="21" h="17">
                        <a:moveTo>
                          <a:pt x="0" y="0"/>
                        </a:moveTo>
                        <a:lnTo>
                          <a:pt x="19" y="0"/>
                        </a:lnTo>
                        <a:lnTo>
                          <a:pt x="20"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898" name="Line 159"/>
                  <p:cNvSpPr/>
                  <p:nvPr/>
                </p:nvSpPr>
                <p:spPr>
                  <a:xfrm>
                    <a:off x="1921" y="1197"/>
                    <a:ext cx="12"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99" name="Line 160"/>
                  <p:cNvSpPr/>
                  <p:nvPr/>
                </p:nvSpPr>
                <p:spPr>
                  <a:xfrm>
                    <a:off x="1904" y="1197"/>
                    <a:ext cx="13"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00" name="Line 161"/>
                  <p:cNvSpPr/>
                  <p:nvPr/>
                </p:nvSpPr>
                <p:spPr>
                  <a:xfrm>
                    <a:off x="1976" y="1197"/>
                    <a:ext cx="8"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01" name="Line 162"/>
                  <p:cNvSpPr/>
                  <p:nvPr/>
                </p:nvSpPr>
                <p:spPr>
                  <a:xfrm>
                    <a:off x="1986" y="1198"/>
                    <a:ext cx="1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02" name="Line 163"/>
                  <p:cNvSpPr/>
                  <p:nvPr/>
                </p:nvSpPr>
                <p:spPr>
                  <a:xfrm>
                    <a:off x="2003" y="1190"/>
                    <a:ext cx="2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03" name="Line 164"/>
                  <p:cNvSpPr/>
                  <p:nvPr/>
                </p:nvSpPr>
                <p:spPr>
                  <a:xfrm>
                    <a:off x="2007" y="1193"/>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04" name="Line 165"/>
                  <p:cNvSpPr/>
                  <p:nvPr/>
                </p:nvSpPr>
                <p:spPr>
                  <a:xfrm>
                    <a:off x="2007" y="1198"/>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05" name="Line 166"/>
                  <p:cNvSpPr/>
                  <p:nvPr/>
                </p:nvSpPr>
                <p:spPr>
                  <a:xfrm>
                    <a:off x="2035" y="1187"/>
                    <a:ext cx="17"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906" name="Rectangle 167"/>
                  <p:cNvSpPr/>
                  <p:nvPr/>
                </p:nvSpPr>
                <p:spPr>
                  <a:xfrm>
                    <a:off x="2044" y="115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07" name="Rectangle 168"/>
                  <p:cNvSpPr/>
                  <p:nvPr/>
                </p:nvSpPr>
                <p:spPr>
                  <a:xfrm>
                    <a:off x="1950" y="1156"/>
                    <a:ext cx="86" cy="18"/>
                  </a:xfrm>
                  <a:prstGeom prst="rect">
                    <a:avLst/>
                  </a:prstGeom>
                  <a:solidFill>
                    <a:srgbClr val="C0C0C0"/>
                  </a:solidFill>
                  <a:ln w="9525" cap="flat" cmpd="sng">
                    <a:solidFill>
                      <a:srgbClr val="CECECE"/>
                    </a:solidFill>
                    <a:prstDash val="solid"/>
                    <a:miter/>
                    <a:headEnd type="none" w="med" len="med"/>
                    <a:tailEnd type="none" w="med" len="med"/>
                  </a:ln>
                  <a:effectLst>
                    <a:outerShdw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08" name="Rectangle 169"/>
                  <p:cNvSpPr/>
                  <p:nvPr/>
                </p:nvSpPr>
                <p:spPr>
                  <a:xfrm>
                    <a:off x="2039" y="116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09" name="Rectangle 170"/>
                  <p:cNvSpPr/>
                  <p:nvPr/>
                </p:nvSpPr>
                <p:spPr>
                  <a:xfrm>
                    <a:off x="2039" y="1171"/>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10" name="Rectangle 171"/>
                  <p:cNvSpPr/>
                  <p:nvPr/>
                </p:nvSpPr>
                <p:spPr>
                  <a:xfrm>
                    <a:off x="1988"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11" name="Rectangle 172"/>
                  <p:cNvSpPr/>
                  <p:nvPr/>
                </p:nvSpPr>
                <p:spPr>
                  <a:xfrm>
                    <a:off x="1988" y="1158"/>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12" name="Rectangle 173"/>
                  <p:cNvSpPr/>
                  <p:nvPr/>
                </p:nvSpPr>
                <p:spPr>
                  <a:xfrm>
                    <a:off x="1979" y="1158"/>
                    <a:ext cx="22"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13" name="Rectangle 174"/>
                  <p:cNvSpPr/>
                  <p:nvPr/>
                </p:nvSpPr>
                <p:spPr>
                  <a:xfrm>
                    <a:off x="198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14" name="Rectangle 175"/>
                  <p:cNvSpPr/>
                  <p:nvPr/>
                </p:nvSpPr>
                <p:spPr>
                  <a:xfrm>
                    <a:off x="200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15" name="Rectangle 176"/>
                  <p:cNvSpPr/>
                  <p:nvPr/>
                </p:nvSpPr>
                <p:spPr>
                  <a:xfrm>
                    <a:off x="2039"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16" name="Line 177"/>
                  <p:cNvSpPr/>
                  <p:nvPr/>
                </p:nvSpPr>
                <p:spPr>
                  <a:xfrm>
                    <a:off x="1965" y="1152"/>
                    <a:ext cx="0" cy="25"/>
                  </a:xfrm>
                  <a:prstGeom prst="line">
                    <a:avLst/>
                  </a:prstGeom>
                  <a:ln w="9525" cap="flat" cmpd="sng">
                    <a:solidFill>
                      <a:srgbClr val="474747"/>
                    </a:solidFill>
                    <a:prstDash val="solid"/>
                    <a:headEnd type="none" w="sm" len="sm"/>
                    <a:tailEnd type="none" w="sm" len="sm"/>
                  </a:ln>
                </p:spPr>
              </p:sp>
              <p:sp>
                <p:nvSpPr>
                  <p:cNvPr id="20917" name="Line 178"/>
                  <p:cNvSpPr/>
                  <p:nvPr/>
                </p:nvSpPr>
                <p:spPr>
                  <a:xfrm>
                    <a:off x="2005" y="1152"/>
                    <a:ext cx="0" cy="25"/>
                  </a:xfrm>
                  <a:prstGeom prst="line">
                    <a:avLst/>
                  </a:prstGeom>
                  <a:ln w="9525" cap="flat" cmpd="sng">
                    <a:solidFill>
                      <a:srgbClr val="474747"/>
                    </a:solidFill>
                    <a:prstDash val="solid"/>
                    <a:headEnd type="none" w="sm" len="sm"/>
                    <a:tailEnd type="none" w="sm" len="sm"/>
                  </a:ln>
                </p:spPr>
              </p:sp>
              <p:sp>
                <p:nvSpPr>
                  <p:cNvPr id="20918" name="Line 179"/>
                  <p:cNvSpPr/>
                  <p:nvPr/>
                </p:nvSpPr>
                <p:spPr>
                  <a:xfrm flipH="1">
                    <a:off x="1910" y="1153"/>
                    <a:ext cx="36" cy="0"/>
                  </a:xfrm>
                  <a:prstGeom prst="line">
                    <a:avLst/>
                  </a:prstGeom>
                  <a:ln w="9525" cap="flat" cmpd="sng">
                    <a:solidFill>
                      <a:srgbClr val="474747"/>
                    </a:solidFill>
                    <a:prstDash val="solid"/>
                    <a:headEnd type="none" w="sm" len="sm"/>
                    <a:tailEnd type="none" w="sm" len="sm"/>
                  </a:ln>
                </p:spPr>
              </p:sp>
              <p:sp>
                <p:nvSpPr>
                  <p:cNvPr id="20919" name="Line 180"/>
                  <p:cNvSpPr/>
                  <p:nvPr/>
                </p:nvSpPr>
                <p:spPr>
                  <a:xfrm flipH="1">
                    <a:off x="1914" y="1154"/>
                    <a:ext cx="36" cy="0"/>
                  </a:xfrm>
                  <a:prstGeom prst="line">
                    <a:avLst/>
                  </a:prstGeom>
                  <a:ln w="9525" cap="flat" cmpd="sng">
                    <a:solidFill>
                      <a:srgbClr val="474747"/>
                    </a:solidFill>
                    <a:prstDash val="solid"/>
                    <a:headEnd type="none" w="sm" len="sm"/>
                    <a:tailEnd type="none" w="sm" len="sm"/>
                  </a:ln>
                </p:spPr>
              </p:sp>
              <p:sp>
                <p:nvSpPr>
                  <p:cNvPr id="20920" name="Line 181"/>
                  <p:cNvSpPr/>
                  <p:nvPr/>
                </p:nvSpPr>
                <p:spPr>
                  <a:xfrm flipH="1">
                    <a:off x="1914" y="1160"/>
                    <a:ext cx="36" cy="0"/>
                  </a:xfrm>
                  <a:prstGeom prst="line">
                    <a:avLst/>
                  </a:prstGeom>
                  <a:ln w="9525" cap="flat" cmpd="sng">
                    <a:solidFill>
                      <a:srgbClr val="474747"/>
                    </a:solidFill>
                    <a:prstDash val="solid"/>
                    <a:headEnd type="none" w="sm" len="sm"/>
                    <a:tailEnd type="none" w="sm" len="sm"/>
                  </a:ln>
                </p:spPr>
              </p:sp>
              <p:sp>
                <p:nvSpPr>
                  <p:cNvPr id="20921" name="Line 182"/>
                  <p:cNvSpPr/>
                  <p:nvPr/>
                </p:nvSpPr>
                <p:spPr>
                  <a:xfrm flipH="1">
                    <a:off x="1914" y="1165"/>
                    <a:ext cx="36" cy="0"/>
                  </a:xfrm>
                  <a:prstGeom prst="line">
                    <a:avLst/>
                  </a:prstGeom>
                  <a:ln w="9525" cap="flat" cmpd="sng">
                    <a:solidFill>
                      <a:srgbClr val="474747"/>
                    </a:solidFill>
                    <a:prstDash val="solid"/>
                    <a:headEnd type="none" w="sm" len="sm"/>
                    <a:tailEnd type="none" w="sm" len="sm"/>
                  </a:ln>
                </p:spPr>
              </p:sp>
              <p:sp>
                <p:nvSpPr>
                  <p:cNvPr id="20922" name="Line 183"/>
                  <p:cNvSpPr/>
                  <p:nvPr/>
                </p:nvSpPr>
                <p:spPr>
                  <a:xfrm flipH="1">
                    <a:off x="1914" y="1171"/>
                    <a:ext cx="36" cy="0"/>
                  </a:xfrm>
                  <a:prstGeom prst="line">
                    <a:avLst/>
                  </a:prstGeom>
                  <a:ln w="9525" cap="flat" cmpd="sng">
                    <a:solidFill>
                      <a:srgbClr val="474747"/>
                    </a:solidFill>
                    <a:prstDash val="solid"/>
                    <a:headEnd type="none" w="sm" len="sm"/>
                    <a:tailEnd type="none" w="sm" len="sm"/>
                  </a:ln>
                </p:spPr>
              </p:sp>
              <p:sp>
                <p:nvSpPr>
                  <p:cNvPr id="20923" name="Line 184"/>
                  <p:cNvSpPr/>
                  <p:nvPr/>
                </p:nvSpPr>
                <p:spPr>
                  <a:xfrm flipH="1">
                    <a:off x="1914" y="1175"/>
                    <a:ext cx="36" cy="0"/>
                  </a:xfrm>
                  <a:prstGeom prst="line">
                    <a:avLst/>
                  </a:prstGeom>
                  <a:ln w="9525" cap="flat" cmpd="sng">
                    <a:solidFill>
                      <a:srgbClr val="474747"/>
                    </a:solidFill>
                    <a:prstDash val="solid"/>
                    <a:headEnd type="none" w="sm" len="sm"/>
                    <a:tailEnd type="none" w="sm" len="sm"/>
                  </a:ln>
                </p:spPr>
              </p:sp>
              <p:sp>
                <p:nvSpPr>
                  <p:cNvPr id="20924" name="Line 185"/>
                  <p:cNvSpPr/>
                  <p:nvPr/>
                </p:nvSpPr>
                <p:spPr>
                  <a:xfrm>
                    <a:off x="1914" y="1180"/>
                    <a:ext cx="134" cy="0"/>
                  </a:xfrm>
                  <a:prstGeom prst="line">
                    <a:avLst/>
                  </a:prstGeom>
                  <a:ln w="9525" cap="flat" cmpd="sng">
                    <a:solidFill>
                      <a:srgbClr val="474747"/>
                    </a:solidFill>
                    <a:prstDash val="solid"/>
                    <a:headEnd type="none" w="sm" len="sm"/>
                    <a:tailEnd type="none" w="sm" len="sm"/>
                  </a:ln>
                </p:spPr>
              </p:sp>
              <p:sp>
                <p:nvSpPr>
                  <p:cNvPr id="20925" name="Line 186"/>
                  <p:cNvSpPr/>
                  <p:nvPr/>
                </p:nvSpPr>
                <p:spPr>
                  <a:xfrm>
                    <a:off x="1950" y="1162"/>
                    <a:ext cx="91" cy="0"/>
                  </a:xfrm>
                  <a:prstGeom prst="line">
                    <a:avLst/>
                  </a:prstGeom>
                  <a:ln w="9525" cap="flat" cmpd="sng">
                    <a:solidFill>
                      <a:srgbClr val="474747"/>
                    </a:solidFill>
                    <a:prstDash val="solid"/>
                    <a:headEnd type="none" w="sm" len="sm"/>
                    <a:tailEnd type="none" w="sm" len="sm"/>
                  </a:ln>
                </p:spPr>
              </p:sp>
              <p:sp>
                <p:nvSpPr>
                  <p:cNvPr id="20926" name="Rectangle 187"/>
                  <p:cNvSpPr/>
                  <p:nvPr/>
                </p:nvSpPr>
                <p:spPr>
                  <a:xfrm>
                    <a:off x="2022" y="116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27" name="Rectangle 188"/>
                  <p:cNvSpPr/>
                  <p:nvPr/>
                </p:nvSpPr>
                <p:spPr>
                  <a:xfrm>
                    <a:off x="1937" y="1144"/>
                    <a:ext cx="76" cy="8"/>
                  </a:xfrm>
                  <a:prstGeom prst="rect">
                    <a:avLst/>
                  </a:prstGeom>
                  <a:solidFill>
                    <a:srgbClr val="CECECE"/>
                  </a:solidFill>
                  <a:ln w="9525" cap="flat" cmpd="sng">
                    <a:solidFill>
                      <a:srgbClr val="CECECE"/>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928" name="Rectangle 189"/>
                  <p:cNvSpPr/>
                  <p:nvPr/>
                </p:nvSpPr>
                <p:spPr>
                  <a:xfrm>
                    <a:off x="1933" y="1126"/>
                    <a:ext cx="84" cy="16"/>
                  </a:xfrm>
                  <a:prstGeom prst="rect">
                    <a:avLst/>
                  </a:prstGeom>
                  <a:solidFill>
                    <a:srgbClr val="CECECE"/>
                  </a:solidFill>
                  <a:ln w="9525">
                    <a:noFill/>
                  </a:ln>
                  <a:effectLst>
                    <a:outerShdw dist="1796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20729" name="Group 190"/>
                <p:cNvGrpSpPr/>
                <p:nvPr/>
              </p:nvGrpSpPr>
              <p:grpSpPr>
                <a:xfrm>
                  <a:off x="988" y="2753"/>
                  <a:ext cx="430" cy="344"/>
                  <a:chOff x="1792" y="978"/>
                  <a:chExt cx="381" cy="285"/>
                </a:xfrm>
              </p:grpSpPr>
              <p:sp>
                <p:nvSpPr>
                  <p:cNvPr id="20797" name="Rectangle 191"/>
                  <p:cNvSpPr/>
                  <p:nvPr/>
                </p:nvSpPr>
                <p:spPr>
                  <a:xfrm>
                    <a:off x="1792" y="978"/>
                    <a:ext cx="381" cy="285"/>
                  </a:xfrm>
                  <a:prstGeom prst="rect">
                    <a:avLst/>
                  </a:prstGeom>
                  <a:solidFill>
                    <a:schemeClr val="bg1"/>
                  </a:solidFill>
                  <a:ln w="9525" cap="flat" cmpd="sng">
                    <a:solidFill>
                      <a:schemeClr val="tx1"/>
                    </a:solidFill>
                    <a:prstDash val="sysDot"/>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98" name="Freeform 192"/>
                  <p:cNvSpPr/>
                  <p:nvPr/>
                </p:nvSpPr>
                <p:spPr>
                  <a:xfrm>
                    <a:off x="1910" y="1135"/>
                    <a:ext cx="131" cy="17"/>
                  </a:xfrm>
                  <a:custGeom>
                    <a:avLst/>
                    <a:gdLst/>
                    <a:ahLst/>
                    <a:cxnLst>
                      <a:cxn ang="0">
                        <a:pos x="0" y="16"/>
                      </a:cxn>
                      <a:cxn ang="0">
                        <a:pos x="130" y="16"/>
                      </a:cxn>
                      <a:cxn ang="0">
                        <a:pos x="117" y="0"/>
                      </a:cxn>
                      <a:cxn ang="0">
                        <a:pos x="13" y="0"/>
                      </a:cxn>
                      <a:cxn ang="0">
                        <a:pos x="0" y="16"/>
                      </a:cxn>
                    </a:cxnLst>
                    <a:rect l="0" t="0" r="0" b="0"/>
                    <a:pathLst>
                      <a:path w="131" h="17">
                        <a:moveTo>
                          <a:pt x="0" y="16"/>
                        </a:moveTo>
                        <a:lnTo>
                          <a:pt x="130" y="16"/>
                        </a:lnTo>
                        <a:lnTo>
                          <a:pt x="117" y="0"/>
                        </a:lnTo>
                        <a:lnTo>
                          <a:pt x="13" y="0"/>
                        </a:lnTo>
                        <a:lnTo>
                          <a:pt x="0" y="16"/>
                        </a:lnTo>
                      </a:path>
                    </a:pathLst>
                  </a:custGeom>
                  <a:solidFill>
                    <a:srgbClr val="919191">
                      <a:alpha val="100000"/>
                    </a:srgbClr>
                  </a:solidFill>
                  <a:ln w="9525">
                    <a:noFill/>
                  </a:ln>
                  <a:effectLst>
                    <a:outerShdw dist="28398" dir="1593903" algn="ctr" rotWithShape="0">
                      <a:srgbClr val="000000">
                        <a:alpha val="100000"/>
                      </a:srgbClr>
                    </a:outerShdw>
                  </a:effectLst>
                </p:spPr>
                <p:txBody>
                  <a:bodyPr/>
                  <a:lstStyle/>
                  <a:p>
                    <a:endParaRPr lang="zh-CN" altLang="en-US"/>
                  </a:p>
                </p:txBody>
              </p:sp>
              <p:sp>
                <p:nvSpPr>
                  <p:cNvPr id="20799" name="Rectangle 193"/>
                  <p:cNvSpPr/>
                  <p:nvPr/>
                </p:nvSpPr>
                <p:spPr>
                  <a:xfrm>
                    <a:off x="2013" y="1125"/>
                    <a:ext cx="8" cy="8"/>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00" name="Rectangle 194"/>
                  <p:cNvSpPr/>
                  <p:nvPr/>
                </p:nvSpPr>
                <p:spPr>
                  <a:xfrm>
                    <a:off x="1910" y="1149"/>
                    <a:ext cx="130" cy="38"/>
                  </a:xfrm>
                  <a:prstGeom prst="rect">
                    <a:avLst/>
                  </a:prstGeom>
                  <a:solidFill>
                    <a:srgbClr val="DBDBDB"/>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01" name="Freeform 195"/>
                  <p:cNvSpPr/>
                  <p:nvPr/>
                </p:nvSpPr>
                <p:spPr>
                  <a:xfrm>
                    <a:off x="1891" y="1183"/>
                    <a:ext cx="182" cy="21"/>
                  </a:xfrm>
                  <a:custGeom>
                    <a:avLst/>
                    <a:gdLst/>
                    <a:ahLst/>
                    <a:cxnLst>
                      <a:cxn ang="0">
                        <a:pos x="0" y="20"/>
                      </a:cxn>
                      <a:cxn ang="0">
                        <a:pos x="181" y="20"/>
                      </a:cxn>
                      <a:cxn ang="0">
                        <a:pos x="170" y="0"/>
                      </a:cxn>
                      <a:cxn ang="0">
                        <a:pos x="13" y="0"/>
                      </a:cxn>
                      <a:cxn ang="0">
                        <a:pos x="0" y="20"/>
                      </a:cxn>
                    </a:cxnLst>
                    <a:rect l="0" t="0" r="0" b="0"/>
                    <a:pathLst>
                      <a:path w="182" h="21">
                        <a:moveTo>
                          <a:pt x="0" y="20"/>
                        </a:moveTo>
                        <a:lnTo>
                          <a:pt x="181" y="20"/>
                        </a:lnTo>
                        <a:lnTo>
                          <a:pt x="170" y="0"/>
                        </a:lnTo>
                        <a:lnTo>
                          <a:pt x="13" y="0"/>
                        </a:lnTo>
                        <a:lnTo>
                          <a:pt x="0" y="20"/>
                        </a:lnTo>
                      </a:path>
                    </a:pathLst>
                  </a:custGeom>
                  <a:solidFill>
                    <a:srgbClr val="DADADA">
                      <a:alpha val="100000"/>
                    </a:srgbClr>
                  </a:solidFill>
                  <a:ln w="9525">
                    <a:noFill/>
                  </a:ln>
                  <a:effectLst>
                    <a:outerShdw dist="35921" dir="2699999" algn="ctr" rotWithShape="0">
                      <a:srgbClr val="000000">
                        <a:alpha val="100000"/>
                      </a:srgbClr>
                    </a:outerShdw>
                  </a:effectLst>
                </p:spPr>
                <p:txBody>
                  <a:bodyPr/>
                  <a:lstStyle/>
                  <a:p>
                    <a:endParaRPr lang="zh-CN" altLang="en-US"/>
                  </a:p>
                </p:txBody>
              </p:sp>
              <p:sp>
                <p:nvSpPr>
                  <p:cNvPr id="20802" name="Freeform 196"/>
                  <p:cNvSpPr/>
                  <p:nvPr/>
                </p:nvSpPr>
                <p:spPr>
                  <a:xfrm>
                    <a:off x="1896" y="1184"/>
                    <a:ext cx="172" cy="19"/>
                  </a:xfrm>
                  <a:custGeom>
                    <a:avLst/>
                    <a:gdLst/>
                    <a:ahLst/>
                    <a:cxnLst>
                      <a:cxn ang="0">
                        <a:pos x="9" y="0"/>
                      </a:cxn>
                      <a:cxn ang="0">
                        <a:pos x="0" y="18"/>
                      </a:cxn>
                      <a:cxn ang="0">
                        <a:pos x="171" y="18"/>
                      </a:cxn>
                      <a:cxn ang="0">
                        <a:pos x="162" y="0"/>
                      </a:cxn>
                    </a:cxnLst>
                    <a:rect l="0" t="0" r="0" b="0"/>
                    <a:pathLst>
                      <a:path w="172" h="19">
                        <a:moveTo>
                          <a:pt x="9" y="0"/>
                        </a:moveTo>
                        <a:lnTo>
                          <a:pt x="0" y="18"/>
                        </a:lnTo>
                        <a:lnTo>
                          <a:pt x="171" y="18"/>
                        </a:lnTo>
                        <a:lnTo>
                          <a:pt x="162" y="0"/>
                        </a:lnTo>
                      </a:path>
                    </a:pathLst>
                  </a:custGeom>
                  <a:solidFill>
                    <a:srgbClr val="CECECE">
                      <a:alpha val="100000"/>
                    </a:srgbClr>
                  </a:solidFill>
                  <a:ln w="9525" cap="rnd" cmpd="sng">
                    <a:solidFill>
                      <a:srgbClr val="919191">
                        <a:alpha val="100000"/>
                      </a:srgbClr>
                    </a:solidFill>
                    <a:prstDash val="solid"/>
                    <a:round/>
                    <a:headEnd type="none" w="sm" len="sm"/>
                    <a:tailEnd type="none" w="sm" len="sm"/>
                  </a:ln>
                </p:spPr>
                <p:txBody>
                  <a:bodyPr/>
                  <a:lstStyle/>
                  <a:p>
                    <a:endParaRPr lang="zh-CN" altLang="en-US"/>
                  </a:p>
                </p:txBody>
              </p:sp>
              <p:sp>
                <p:nvSpPr>
                  <p:cNvPr id="20803" name="Freeform 197"/>
                  <p:cNvSpPr/>
                  <p:nvPr/>
                </p:nvSpPr>
                <p:spPr>
                  <a:xfrm>
                    <a:off x="2029" y="1185"/>
                    <a:ext cx="25" cy="17"/>
                  </a:xfrm>
                  <a:custGeom>
                    <a:avLst/>
                    <a:gdLst/>
                    <a:ahLst/>
                    <a:cxnLst>
                      <a:cxn ang="0">
                        <a:pos x="0" y="0"/>
                      </a:cxn>
                      <a:cxn ang="0">
                        <a:pos x="22" y="0"/>
                      </a:cxn>
                      <a:cxn ang="0">
                        <a:pos x="24" y="16"/>
                      </a:cxn>
                      <a:cxn ang="0">
                        <a:pos x="0" y="16"/>
                      </a:cxn>
                      <a:cxn ang="0">
                        <a:pos x="0" y="0"/>
                      </a:cxn>
                    </a:cxnLst>
                    <a:rect l="0" t="0" r="0" b="0"/>
                    <a:pathLst>
                      <a:path w="25" h="17">
                        <a:moveTo>
                          <a:pt x="0" y="0"/>
                        </a:moveTo>
                        <a:lnTo>
                          <a:pt x="22" y="0"/>
                        </a:lnTo>
                        <a:lnTo>
                          <a:pt x="24" y="16"/>
                        </a:lnTo>
                        <a:lnTo>
                          <a:pt x="0" y="16"/>
                        </a:lnTo>
                        <a:lnTo>
                          <a:pt x="0" y="0"/>
                        </a:lnTo>
                      </a:path>
                    </a:pathLst>
                  </a:custGeom>
                  <a:solidFill>
                    <a:srgbClr val="DADADA">
                      <a:alpha val="100000"/>
                    </a:srgbClr>
                  </a:solidFill>
                  <a:ln w="9525">
                    <a:noFill/>
                  </a:ln>
                </p:spPr>
                <p:txBody>
                  <a:bodyPr/>
                  <a:lstStyle/>
                  <a:p>
                    <a:endParaRPr lang="zh-CN" altLang="en-US"/>
                  </a:p>
                </p:txBody>
              </p:sp>
              <p:sp>
                <p:nvSpPr>
                  <p:cNvPr id="20804" name="Line 198"/>
                  <p:cNvSpPr/>
                  <p:nvPr/>
                </p:nvSpPr>
                <p:spPr>
                  <a:xfrm>
                    <a:off x="2029" y="1192"/>
                    <a:ext cx="12" cy="0"/>
                  </a:xfrm>
                  <a:prstGeom prst="line">
                    <a:avLst/>
                  </a:prstGeom>
                  <a:ln w="9525" cap="flat" cmpd="sng">
                    <a:solidFill>
                      <a:srgbClr val="DADADA"/>
                    </a:solidFill>
                    <a:prstDash val="solid"/>
                    <a:headEnd type="none" w="sm" len="sm"/>
                    <a:tailEnd type="none" w="sm" len="sm"/>
                  </a:ln>
                </p:spPr>
              </p:sp>
              <p:sp>
                <p:nvSpPr>
                  <p:cNvPr id="20805" name="Rectangle 199"/>
                  <p:cNvSpPr/>
                  <p:nvPr/>
                </p:nvSpPr>
                <p:spPr>
                  <a:xfrm>
                    <a:off x="1892" y="1202"/>
                    <a:ext cx="180" cy="16"/>
                  </a:xfrm>
                  <a:prstGeom prst="rect">
                    <a:avLst/>
                  </a:prstGeom>
                  <a:solidFill>
                    <a:srgbClr val="CECECE"/>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06" name="Freeform 200"/>
                  <p:cNvSpPr/>
                  <p:nvPr/>
                </p:nvSpPr>
                <p:spPr>
                  <a:xfrm>
                    <a:off x="1933" y="1130"/>
                    <a:ext cx="85" cy="17"/>
                  </a:xfrm>
                  <a:custGeom>
                    <a:avLst/>
                    <a:gdLst/>
                    <a:ahLst/>
                    <a:cxnLst>
                      <a:cxn ang="0">
                        <a:pos x="0" y="16"/>
                      </a:cxn>
                      <a:cxn ang="0">
                        <a:pos x="84" y="16"/>
                      </a:cxn>
                      <a:cxn ang="0">
                        <a:pos x="79" y="0"/>
                      </a:cxn>
                      <a:cxn ang="0">
                        <a:pos x="5" y="0"/>
                      </a:cxn>
                      <a:cxn ang="0">
                        <a:pos x="0" y="16"/>
                      </a:cxn>
                    </a:cxnLst>
                    <a:rect l="0" t="0" r="0" b="0"/>
                    <a:pathLst>
                      <a:path w="85" h="17">
                        <a:moveTo>
                          <a:pt x="0" y="16"/>
                        </a:moveTo>
                        <a:lnTo>
                          <a:pt x="84" y="16"/>
                        </a:lnTo>
                        <a:lnTo>
                          <a:pt x="79" y="0"/>
                        </a:lnTo>
                        <a:lnTo>
                          <a:pt x="5" y="0"/>
                        </a:lnTo>
                        <a:lnTo>
                          <a:pt x="0" y="16"/>
                        </a:lnTo>
                      </a:path>
                    </a:pathLst>
                  </a:custGeom>
                  <a:solidFill>
                    <a:srgbClr val="474747">
                      <a:alpha val="100000"/>
                    </a:srgbClr>
                  </a:solidFill>
                  <a:ln w="9525" cap="rnd" cmpd="sng">
                    <a:solidFill>
                      <a:srgbClr val="474747">
                        <a:alpha val="100000"/>
                      </a:srgbClr>
                    </a:solidFill>
                    <a:prstDash val="solid"/>
                    <a:round/>
                    <a:headEnd type="none" w="med" len="med"/>
                    <a:tailEnd type="none" w="med" len="med"/>
                  </a:ln>
                  <a:effectLst>
                    <a:outerShdw dist="35921" dir="2699999" algn="ctr" rotWithShape="0">
                      <a:srgbClr val="000000">
                        <a:alpha val="100000"/>
                      </a:srgbClr>
                    </a:outerShdw>
                  </a:effectLst>
                </p:spPr>
                <p:txBody>
                  <a:bodyPr/>
                  <a:lstStyle/>
                  <a:p>
                    <a:endParaRPr lang="zh-CN" altLang="en-US"/>
                  </a:p>
                </p:txBody>
              </p:sp>
              <p:sp>
                <p:nvSpPr>
                  <p:cNvPr id="20807" name="Freeform 201"/>
                  <p:cNvSpPr/>
                  <p:nvPr/>
                </p:nvSpPr>
                <p:spPr>
                  <a:xfrm>
                    <a:off x="1952" y="1131"/>
                    <a:ext cx="46" cy="17"/>
                  </a:xfrm>
                  <a:custGeom>
                    <a:avLst/>
                    <a:gdLst/>
                    <a:ahLst/>
                    <a:cxnLst>
                      <a:cxn ang="0">
                        <a:pos x="0" y="8"/>
                      </a:cxn>
                      <a:cxn ang="0">
                        <a:pos x="0" y="0"/>
                      </a:cxn>
                      <a:cxn ang="0">
                        <a:pos x="45" y="0"/>
                      </a:cxn>
                      <a:cxn ang="0">
                        <a:pos x="45" y="8"/>
                      </a:cxn>
                      <a:cxn ang="0">
                        <a:pos x="45" y="10"/>
                      </a:cxn>
                      <a:cxn ang="0">
                        <a:pos x="44" y="10"/>
                      </a:cxn>
                      <a:cxn ang="0">
                        <a:pos x="43" y="10"/>
                      </a:cxn>
                      <a:cxn ang="0">
                        <a:pos x="42" y="12"/>
                      </a:cxn>
                      <a:cxn ang="0">
                        <a:pos x="41" y="12"/>
                      </a:cxn>
                      <a:cxn ang="0">
                        <a:pos x="40" y="14"/>
                      </a:cxn>
                      <a:cxn ang="0">
                        <a:pos x="38" y="14"/>
                      </a:cxn>
                      <a:cxn ang="0">
                        <a:pos x="36" y="14"/>
                      </a:cxn>
                      <a:cxn ang="0">
                        <a:pos x="35" y="14"/>
                      </a:cxn>
                      <a:cxn ang="0">
                        <a:pos x="33" y="16"/>
                      </a:cxn>
                      <a:cxn ang="0">
                        <a:pos x="31" y="16"/>
                      </a:cxn>
                      <a:cxn ang="0">
                        <a:pos x="28" y="16"/>
                      </a:cxn>
                      <a:cxn ang="0">
                        <a:pos x="27" y="16"/>
                      </a:cxn>
                      <a:cxn ang="0">
                        <a:pos x="24" y="16"/>
                      </a:cxn>
                      <a:cxn ang="0">
                        <a:pos x="21" y="16"/>
                      </a:cxn>
                      <a:cxn ang="0">
                        <a:pos x="18" y="16"/>
                      </a:cxn>
                      <a:cxn ang="0">
                        <a:pos x="15" y="16"/>
                      </a:cxn>
                      <a:cxn ang="0">
                        <a:pos x="13" y="16"/>
                      </a:cxn>
                      <a:cxn ang="0">
                        <a:pos x="10" y="14"/>
                      </a:cxn>
                      <a:cxn ang="0">
                        <a:pos x="9" y="14"/>
                      </a:cxn>
                      <a:cxn ang="0">
                        <a:pos x="7" y="14"/>
                      </a:cxn>
                      <a:cxn ang="0">
                        <a:pos x="5" y="14"/>
                      </a:cxn>
                      <a:cxn ang="0">
                        <a:pos x="4" y="12"/>
                      </a:cxn>
                      <a:cxn ang="0">
                        <a:pos x="2" y="12"/>
                      </a:cxn>
                      <a:cxn ang="0">
                        <a:pos x="1" y="12"/>
                      </a:cxn>
                      <a:cxn ang="0">
                        <a:pos x="0" y="10"/>
                      </a:cxn>
                      <a:cxn ang="0">
                        <a:pos x="0" y="10"/>
                      </a:cxn>
                      <a:cxn ang="0">
                        <a:pos x="0" y="8"/>
                      </a:cxn>
                    </a:cxnLst>
                    <a:rect l="0" t="0" r="0" b="0"/>
                    <a:pathLst>
                      <a:path w="46" h="17">
                        <a:moveTo>
                          <a:pt x="0" y="8"/>
                        </a:moveTo>
                        <a:lnTo>
                          <a:pt x="0" y="0"/>
                        </a:lnTo>
                        <a:lnTo>
                          <a:pt x="45" y="0"/>
                        </a:lnTo>
                        <a:lnTo>
                          <a:pt x="45" y="8"/>
                        </a:lnTo>
                        <a:lnTo>
                          <a:pt x="45" y="10"/>
                        </a:lnTo>
                        <a:lnTo>
                          <a:pt x="44" y="10"/>
                        </a:lnTo>
                        <a:lnTo>
                          <a:pt x="43" y="10"/>
                        </a:lnTo>
                        <a:lnTo>
                          <a:pt x="42" y="12"/>
                        </a:lnTo>
                        <a:lnTo>
                          <a:pt x="41" y="12"/>
                        </a:lnTo>
                        <a:lnTo>
                          <a:pt x="40" y="14"/>
                        </a:lnTo>
                        <a:lnTo>
                          <a:pt x="38" y="14"/>
                        </a:lnTo>
                        <a:lnTo>
                          <a:pt x="36" y="14"/>
                        </a:lnTo>
                        <a:lnTo>
                          <a:pt x="35" y="14"/>
                        </a:lnTo>
                        <a:lnTo>
                          <a:pt x="33" y="16"/>
                        </a:lnTo>
                        <a:lnTo>
                          <a:pt x="31" y="16"/>
                        </a:lnTo>
                        <a:lnTo>
                          <a:pt x="28" y="16"/>
                        </a:lnTo>
                        <a:lnTo>
                          <a:pt x="27" y="16"/>
                        </a:lnTo>
                        <a:lnTo>
                          <a:pt x="24" y="16"/>
                        </a:lnTo>
                        <a:lnTo>
                          <a:pt x="21" y="16"/>
                        </a:lnTo>
                        <a:lnTo>
                          <a:pt x="18" y="16"/>
                        </a:lnTo>
                        <a:lnTo>
                          <a:pt x="15" y="16"/>
                        </a:lnTo>
                        <a:lnTo>
                          <a:pt x="13" y="16"/>
                        </a:lnTo>
                        <a:lnTo>
                          <a:pt x="10" y="14"/>
                        </a:lnTo>
                        <a:lnTo>
                          <a:pt x="9" y="14"/>
                        </a:lnTo>
                        <a:lnTo>
                          <a:pt x="7" y="14"/>
                        </a:lnTo>
                        <a:lnTo>
                          <a:pt x="5" y="14"/>
                        </a:lnTo>
                        <a:lnTo>
                          <a:pt x="4" y="12"/>
                        </a:lnTo>
                        <a:lnTo>
                          <a:pt x="2" y="12"/>
                        </a:lnTo>
                        <a:lnTo>
                          <a:pt x="1" y="12"/>
                        </a:lnTo>
                        <a:lnTo>
                          <a:pt x="0" y="10"/>
                        </a:lnTo>
                        <a:lnTo>
                          <a:pt x="0" y="10"/>
                        </a:lnTo>
                        <a:lnTo>
                          <a:pt x="0" y="8"/>
                        </a:lnTo>
                      </a:path>
                    </a:pathLst>
                  </a:custGeom>
                  <a:solidFill>
                    <a:srgbClr val="CECECE">
                      <a:alpha val="100000"/>
                    </a:srgbClr>
                  </a:solidFill>
                  <a:ln w="9525">
                    <a:noFill/>
                  </a:ln>
                  <a:effectLst>
                    <a:outerShdw dist="17961" dir="2699999" algn="ctr" rotWithShape="0">
                      <a:srgbClr val="000000">
                        <a:alpha val="100000"/>
                      </a:srgbClr>
                    </a:outerShdw>
                  </a:effectLst>
                </p:spPr>
                <p:txBody>
                  <a:bodyPr/>
                  <a:lstStyle/>
                  <a:p>
                    <a:endParaRPr lang="zh-CN" altLang="en-US"/>
                  </a:p>
                </p:txBody>
              </p:sp>
              <p:sp>
                <p:nvSpPr>
                  <p:cNvPr id="20808" name="Rectangle 202"/>
                  <p:cNvSpPr/>
                  <p:nvPr/>
                </p:nvSpPr>
                <p:spPr>
                  <a:xfrm>
                    <a:off x="1929" y="1051"/>
                    <a:ext cx="94" cy="71"/>
                  </a:xfrm>
                  <a:prstGeom prst="rect">
                    <a:avLst/>
                  </a:prstGeom>
                  <a:solidFill>
                    <a:srgbClr val="DBDBDB"/>
                  </a:solidFill>
                  <a:ln w="9525" cap="flat" cmpd="sng">
                    <a:solidFill>
                      <a:srgbClr val="DADADA"/>
                    </a:solidFill>
                    <a:prstDash val="solid"/>
                    <a:miter/>
                    <a:headEnd type="none" w="med" len="med"/>
                    <a:tailEnd type="none" w="med" len="med"/>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09" name="AutoShape 203"/>
                  <p:cNvSpPr/>
                  <p:nvPr/>
                </p:nvSpPr>
                <p:spPr>
                  <a:xfrm>
                    <a:off x="1937" y="1056"/>
                    <a:ext cx="78" cy="61"/>
                  </a:xfrm>
                  <a:prstGeom prst="roundRect">
                    <a:avLst>
                      <a:gd name="adj" fmla="val 12088"/>
                    </a:avLst>
                  </a:prstGeom>
                  <a:solidFill>
                    <a:srgbClr val="474747"/>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10" name="AutoShape 204"/>
                  <p:cNvSpPr/>
                  <p:nvPr/>
                </p:nvSpPr>
                <p:spPr>
                  <a:xfrm>
                    <a:off x="1941" y="1059"/>
                    <a:ext cx="68" cy="54"/>
                  </a:xfrm>
                  <a:prstGeom prst="roundRect">
                    <a:avLst>
                      <a:gd name="adj" fmla="val 12296"/>
                    </a:avLst>
                  </a:prstGeom>
                  <a:solidFill>
                    <a:srgbClr val="037C03"/>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11" name="Line 205"/>
                  <p:cNvSpPr/>
                  <p:nvPr/>
                </p:nvSpPr>
                <p:spPr>
                  <a:xfrm>
                    <a:off x="1950" y="1072"/>
                    <a:ext cx="14" cy="30"/>
                  </a:xfrm>
                  <a:prstGeom prst="line">
                    <a:avLst/>
                  </a:prstGeom>
                  <a:ln w="9525" cap="flat" cmpd="sng">
                    <a:solidFill>
                      <a:srgbClr val="FE9B03"/>
                    </a:solidFill>
                    <a:prstDash val="solid"/>
                    <a:headEnd type="none" w="sm" len="sm"/>
                    <a:tailEnd type="none" w="sm" len="sm"/>
                  </a:ln>
                </p:spPr>
              </p:sp>
              <p:sp>
                <p:nvSpPr>
                  <p:cNvPr id="20812" name="Line 206"/>
                  <p:cNvSpPr/>
                  <p:nvPr/>
                </p:nvSpPr>
                <p:spPr>
                  <a:xfrm>
                    <a:off x="1956" y="1068"/>
                    <a:ext cx="23" cy="41"/>
                  </a:xfrm>
                  <a:prstGeom prst="line">
                    <a:avLst/>
                  </a:prstGeom>
                  <a:ln w="9525" cap="flat" cmpd="sng">
                    <a:solidFill>
                      <a:srgbClr val="FE9B03"/>
                    </a:solidFill>
                    <a:prstDash val="solid"/>
                    <a:headEnd type="none" w="sm" len="sm"/>
                    <a:tailEnd type="none" w="sm" len="sm"/>
                  </a:ln>
                </p:spPr>
              </p:sp>
              <p:sp>
                <p:nvSpPr>
                  <p:cNvPr id="20813" name="Freeform 207"/>
                  <p:cNvSpPr/>
                  <p:nvPr/>
                </p:nvSpPr>
                <p:spPr>
                  <a:xfrm>
                    <a:off x="1924" y="1184"/>
                    <a:ext cx="24" cy="17"/>
                  </a:xfrm>
                  <a:custGeom>
                    <a:avLst/>
                    <a:gdLst/>
                    <a:ahLst/>
                    <a:cxnLst>
                      <a:cxn ang="0">
                        <a:pos x="0" y="0"/>
                      </a:cxn>
                      <a:cxn ang="0">
                        <a:pos x="23" y="0"/>
                      </a:cxn>
                      <a:cxn ang="0">
                        <a:pos x="22" y="16"/>
                      </a:cxn>
                      <a:cxn ang="0">
                        <a:pos x="0" y="16"/>
                      </a:cxn>
                      <a:cxn ang="0">
                        <a:pos x="0" y="0"/>
                      </a:cxn>
                    </a:cxnLst>
                    <a:rect l="0" t="0" r="0" b="0"/>
                    <a:pathLst>
                      <a:path w="24" h="17">
                        <a:moveTo>
                          <a:pt x="0" y="0"/>
                        </a:moveTo>
                        <a:lnTo>
                          <a:pt x="23" y="0"/>
                        </a:lnTo>
                        <a:lnTo>
                          <a:pt x="22"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814" name="Freeform 208"/>
                  <p:cNvSpPr/>
                  <p:nvPr/>
                </p:nvSpPr>
                <p:spPr>
                  <a:xfrm>
                    <a:off x="1979" y="1184"/>
                    <a:ext cx="22" cy="17"/>
                  </a:xfrm>
                  <a:custGeom>
                    <a:avLst/>
                    <a:gdLst/>
                    <a:ahLst/>
                    <a:cxnLst>
                      <a:cxn ang="0">
                        <a:pos x="0" y="0"/>
                      </a:cxn>
                      <a:cxn ang="0">
                        <a:pos x="21" y="0"/>
                      </a:cxn>
                      <a:cxn ang="0">
                        <a:pos x="21" y="16"/>
                      </a:cxn>
                      <a:cxn ang="0">
                        <a:pos x="0" y="16"/>
                      </a:cxn>
                      <a:cxn ang="0">
                        <a:pos x="0" y="0"/>
                      </a:cxn>
                    </a:cxnLst>
                    <a:rect l="0" t="0" r="0" b="0"/>
                    <a:pathLst>
                      <a:path w="22" h="17">
                        <a:moveTo>
                          <a:pt x="0" y="0"/>
                        </a:moveTo>
                        <a:lnTo>
                          <a:pt x="21" y="0"/>
                        </a:lnTo>
                        <a:lnTo>
                          <a:pt x="21"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815" name="Line 209"/>
                  <p:cNvSpPr/>
                  <p:nvPr/>
                </p:nvSpPr>
                <p:spPr>
                  <a:xfrm>
                    <a:off x="1918" y="1189"/>
                    <a:ext cx="6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16" name="Line 210"/>
                  <p:cNvSpPr/>
                  <p:nvPr/>
                </p:nvSpPr>
                <p:spPr>
                  <a:xfrm>
                    <a:off x="1920" y="1192"/>
                    <a:ext cx="71"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17" name="Line 211"/>
                  <p:cNvSpPr/>
                  <p:nvPr/>
                </p:nvSpPr>
                <p:spPr>
                  <a:xfrm>
                    <a:off x="1919" y="1195"/>
                    <a:ext cx="6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18" name="Line 212"/>
                  <p:cNvSpPr/>
                  <p:nvPr/>
                </p:nvSpPr>
                <p:spPr>
                  <a:xfrm>
                    <a:off x="1908" y="1190"/>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19" name="Line 213"/>
                  <p:cNvSpPr/>
                  <p:nvPr/>
                </p:nvSpPr>
                <p:spPr>
                  <a:xfrm>
                    <a:off x="1907" y="1193"/>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0" name="Line 214"/>
                  <p:cNvSpPr/>
                  <p:nvPr/>
                </p:nvSpPr>
                <p:spPr>
                  <a:xfrm>
                    <a:off x="1933" y="1197"/>
                    <a:ext cx="42"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1" name="Line 215"/>
                  <p:cNvSpPr/>
                  <p:nvPr/>
                </p:nvSpPr>
                <p:spPr>
                  <a:xfrm>
                    <a:off x="1990" y="1189"/>
                    <a:ext cx="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2" name="Line 216"/>
                  <p:cNvSpPr/>
                  <p:nvPr/>
                </p:nvSpPr>
                <p:spPr>
                  <a:xfrm>
                    <a:off x="1992" y="1192"/>
                    <a:ext cx="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3" name="Line 217"/>
                  <p:cNvSpPr/>
                  <p:nvPr/>
                </p:nvSpPr>
                <p:spPr>
                  <a:xfrm>
                    <a:off x="1987" y="1195"/>
                    <a:ext cx="1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4" name="Line 218"/>
                  <p:cNvSpPr/>
                  <p:nvPr/>
                </p:nvSpPr>
                <p:spPr>
                  <a:xfrm>
                    <a:off x="2035" y="1190"/>
                    <a:ext cx="1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5" name="Line 219"/>
                  <p:cNvSpPr/>
                  <p:nvPr/>
                </p:nvSpPr>
                <p:spPr>
                  <a:xfrm>
                    <a:off x="2035" y="1195"/>
                    <a:ext cx="8"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6" name="Line 220"/>
                  <p:cNvSpPr/>
                  <p:nvPr/>
                </p:nvSpPr>
                <p:spPr>
                  <a:xfrm>
                    <a:off x="2035" y="1198"/>
                    <a:ext cx="14"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7" name="Line 221"/>
                  <p:cNvSpPr/>
                  <p:nvPr/>
                </p:nvSpPr>
                <p:spPr>
                  <a:xfrm>
                    <a:off x="2048" y="1193"/>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8" name="Line 222"/>
                  <p:cNvSpPr/>
                  <p:nvPr/>
                </p:nvSpPr>
                <p:spPr>
                  <a:xfrm>
                    <a:off x="2049" y="1197"/>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829" name="Freeform 223"/>
                  <p:cNvSpPr/>
                  <p:nvPr/>
                </p:nvSpPr>
                <p:spPr>
                  <a:xfrm>
                    <a:off x="1909" y="1184"/>
                    <a:ext cx="17" cy="17"/>
                  </a:xfrm>
                  <a:custGeom>
                    <a:avLst/>
                    <a:gdLst/>
                    <a:ahLst/>
                    <a:cxnLst>
                      <a:cxn ang="0">
                        <a:pos x="4" y="0"/>
                      </a:cxn>
                      <a:cxn ang="0">
                        <a:pos x="16" y="0"/>
                      </a:cxn>
                      <a:cxn ang="0">
                        <a:pos x="12" y="16"/>
                      </a:cxn>
                      <a:cxn ang="0">
                        <a:pos x="0" y="16"/>
                      </a:cxn>
                      <a:cxn ang="0">
                        <a:pos x="4" y="0"/>
                      </a:cxn>
                    </a:cxnLst>
                    <a:rect l="0" t="0" r="0" b="0"/>
                    <a:pathLst>
                      <a:path w="17" h="17">
                        <a:moveTo>
                          <a:pt x="4" y="0"/>
                        </a:moveTo>
                        <a:lnTo>
                          <a:pt x="16" y="0"/>
                        </a:lnTo>
                        <a:lnTo>
                          <a:pt x="12" y="16"/>
                        </a:lnTo>
                        <a:lnTo>
                          <a:pt x="0" y="16"/>
                        </a:lnTo>
                        <a:lnTo>
                          <a:pt x="4"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830" name="Freeform 224"/>
                  <p:cNvSpPr/>
                  <p:nvPr/>
                </p:nvSpPr>
                <p:spPr>
                  <a:xfrm>
                    <a:off x="1953" y="1184"/>
                    <a:ext cx="23" cy="17"/>
                  </a:xfrm>
                  <a:custGeom>
                    <a:avLst/>
                    <a:gdLst/>
                    <a:ahLst/>
                    <a:cxnLst>
                      <a:cxn ang="0">
                        <a:pos x="0" y="0"/>
                      </a:cxn>
                      <a:cxn ang="0">
                        <a:pos x="22" y="0"/>
                      </a:cxn>
                      <a:cxn ang="0">
                        <a:pos x="22" y="16"/>
                      </a:cxn>
                      <a:cxn ang="0">
                        <a:pos x="0" y="16"/>
                      </a:cxn>
                      <a:cxn ang="0">
                        <a:pos x="0" y="0"/>
                      </a:cxn>
                    </a:cxnLst>
                    <a:rect l="0" t="0" r="0" b="0"/>
                    <a:pathLst>
                      <a:path w="23" h="17">
                        <a:moveTo>
                          <a:pt x="0" y="0"/>
                        </a:moveTo>
                        <a:lnTo>
                          <a:pt x="22" y="0"/>
                        </a:lnTo>
                        <a:lnTo>
                          <a:pt x="22"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831" name="Freeform 225"/>
                  <p:cNvSpPr/>
                  <p:nvPr/>
                </p:nvSpPr>
                <p:spPr>
                  <a:xfrm>
                    <a:off x="2003" y="1184"/>
                    <a:ext cx="21" cy="17"/>
                  </a:xfrm>
                  <a:custGeom>
                    <a:avLst/>
                    <a:gdLst/>
                    <a:ahLst/>
                    <a:cxnLst>
                      <a:cxn ang="0">
                        <a:pos x="0" y="0"/>
                      </a:cxn>
                      <a:cxn ang="0">
                        <a:pos x="19" y="0"/>
                      </a:cxn>
                      <a:cxn ang="0">
                        <a:pos x="20" y="16"/>
                      </a:cxn>
                      <a:cxn ang="0">
                        <a:pos x="0" y="16"/>
                      </a:cxn>
                      <a:cxn ang="0">
                        <a:pos x="0" y="0"/>
                      </a:cxn>
                    </a:cxnLst>
                    <a:rect l="0" t="0" r="0" b="0"/>
                    <a:pathLst>
                      <a:path w="21" h="17">
                        <a:moveTo>
                          <a:pt x="0" y="0"/>
                        </a:moveTo>
                        <a:lnTo>
                          <a:pt x="19" y="0"/>
                        </a:lnTo>
                        <a:lnTo>
                          <a:pt x="20"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832" name="Line 226"/>
                  <p:cNvSpPr/>
                  <p:nvPr/>
                </p:nvSpPr>
                <p:spPr>
                  <a:xfrm>
                    <a:off x="1921" y="1197"/>
                    <a:ext cx="12"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33" name="Line 227"/>
                  <p:cNvSpPr/>
                  <p:nvPr/>
                </p:nvSpPr>
                <p:spPr>
                  <a:xfrm>
                    <a:off x="1904" y="1197"/>
                    <a:ext cx="13"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34" name="Line 228"/>
                  <p:cNvSpPr/>
                  <p:nvPr/>
                </p:nvSpPr>
                <p:spPr>
                  <a:xfrm>
                    <a:off x="1976" y="1197"/>
                    <a:ext cx="8"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35" name="Line 229"/>
                  <p:cNvSpPr/>
                  <p:nvPr/>
                </p:nvSpPr>
                <p:spPr>
                  <a:xfrm>
                    <a:off x="1986" y="1198"/>
                    <a:ext cx="1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36" name="Line 230"/>
                  <p:cNvSpPr/>
                  <p:nvPr/>
                </p:nvSpPr>
                <p:spPr>
                  <a:xfrm>
                    <a:off x="2003" y="1190"/>
                    <a:ext cx="2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37" name="Line 231"/>
                  <p:cNvSpPr/>
                  <p:nvPr/>
                </p:nvSpPr>
                <p:spPr>
                  <a:xfrm>
                    <a:off x="2007" y="1193"/>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38" name="Line 232"/>
                  <p:cNvSpPr/>
                  <p:nvPr/>
                </p:nvSpPr>
                <p:spPr>
                  <a:xfrm>
                    <a:off x="2007" y="1198"/>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39" name="Line 233"/>
                  <p:cNvSpPr/>
                  <p:nvPr/>
                </p:nvSpPr>
                <p:spPr>
                  <a:xfrm>
                    <a:off x="2035" y="1187"/>
                    <a:ext cx="17"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840" name="Rectangle 234"/>
                  <p:cNvSpPr/>
                  <p:nvPr/>
                </p:nvSpPr>
                <p:spPr>
                  <a:xfrm>
                    <a:off x="2044" y="115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1" name="Rectangle 235"/>
                  <p:cNvSpPr/>
                  <p:nvPr/>
                </p:nvSpPr>
                <p:spPr>
                  <a:xfrm>
                    <a:off x="1950" y="1156"/>
                    <a:ext cx="86" cy="18"/>
                  </a:xfrm>
                  <a:prstGeom prst="rect">
                    <a:avLst/>
                  </a:prstGeom>
                  <a:solidFill>
                    <a:srgbClr val="C0C0C0"/>
                  </a:solidFill>
                  <a:ln w="9525" cap="flat" cmpd="sng">
                    <a:solidFill>
                      <a:srgbClr val="CECECE"/>
                    </a:solidFill>
                    <a:prstDash val="solid"/>
                    <a:miter/>
                    <a:headEnd type="none" w="med" len="med"/>
                    <a:tailEnd type="none" w="med" len="med"/>
                  </a:ln>
                  <a:effectLst>
                    <a:outerShdw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2" name="Rectangle 236"/>
                  <p:cNvSpPr/>
                  <p:nvPr/>
                </p:nvSpPr>
                <p:spPr>
                  <a:xfrm>
                    <a:off x="2039" y="116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3" name="Rectangle 237"/>
                  <p:cNvSpPr/>
                  <p:nvPr/>
                </p:nvSpPr>
                <p:spPr>
                  <a:xfrm>
                    <a:off x="2039" y="1171"/>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4" name="Rectangle 238"/>
                  <p:cNvSpPr/>
                  <p:nvPr/>
                </p:nvSpPr>
                <p:spPr>
                  <a:xfrm>
                    <a:off x="1988"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5" name="Rectangle 239"/>
                  <p:cNvSpPr/>
                  <p:nvPr/>
                </p:nvSpPr>
                <p:spPr>
                  <a:xfrm>
                    <a:off x="1988" y="1158"/>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6" name="Rectangle 240"/>
                  <p:cNvSpPr/>
                  <p:nvPr/>
                </p:nvSpPr>
                <p:spPr>
                  <a:xfrm>
                    <a:off x="1979" y="1158"/>
                    <a:ext cx="22"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7" name="Rectangle 241"/>
                  <p:cNvSpPr/>
                  <p:nvPr/>
                </p:nvSpPr>
                <p:spPr>
                  <a:xfrm>
                    <a:off x="198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8" name="Rectangle 242"/>
                  <p:cNvSpPr/>
                  <p:nvPr/>
                </p:nvSpPr>
                <p:spPr>
                  <a:xfrm>
                    <a:off x="200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49" name="Rectangle 243"/>
                  <p:cNvSpPr/>
                  <p:nvPr/>
                </p:nvSpPr>
                <p:spPr>
                  <a:xfrm>
                    <a:off x="2039"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50" name="Line 244"/>
                  <p:cNvSpPr/>
                  <p:nvPr/>
                </p:nvSpPr>
                <p:spPr>
                  <a:xfrm>
                    <a:off x="1965" y="1152"/>
                    <a:ext cx="0" cy="25"/>
                  </a:xfrm>
                  <a:prstGeom prst="line">
                    <a:avLst/>
                  </a:prstGeom>
                  <a:ln w="9525" cap="flat" cmpd="sng">
                    <a:solidFill>
                      <a:srgbClr val="474747"/>
                    </a:solidFill>
                    <a:prstDash val="solid"/>
                    <a:headEnd type="none" w="sm" len="sm"/>
                    <a:tailEnd type="none" w="sm" len="sm"/>
                  </a:ln>
                </p:spPr>
              </p:sp>
              <p:sp>
                <p:nvSpPr>
                  <p:cNvPr id="20851" name="Line 245"/>
                  <p:cNvSpPr/>
                  <p:nvPr/>
                </p:nvSpPr>
                <p:spPr>
                  <a:xfrm>
                    <a:off x="2005" y="1152"/>
                    <a:ext cx="0" cy="25"/>
                  </a:xfrm>
                  <a:prstGeom prst="line">
                    <a:avLst/>
                  </a:prstGeom>
                  <a:ln w="9525" cap="flat" cmpd="sng">
                    <a:solidFill>
                      <a:srgbClr val="474747"/>
                    </a:solidFill>
                    <a:prstDash val="solid"/>
                    <a:headEnd type="none" w="sm" len="sm"/>
                    <a:tailEnd type="none" w="sm" len="sm"/>
                  </a:ln>
                </p:spPr>
              </p:sp>
              <p:sp>
                <p:nvSpPr>
                  <p:cNvPr id="20852" name="Line 246"/>
                  <p:cNvSpPr/>
                  <p:nvPr/>
                </p:nvSpPr>
                <p:spPr>
                  <a:xfrm flipH="1">
                    <a:off x="1910" y="1153"/>
                    <a:ext cx="36" cy="0"/>
                  </a:xfrm>
                  <a:prstGeom prst="line">
                    <a:avLst/>
                  </a:prstGeom>
                  <a:ln w="9525" cap="flat" cmpd="sng">
                    <a:solidFill>
                      <a:srgbClr val="474747"/>
                    </a:solidFill>
                    <a:prstDash val="solid"/>
                    <a:headEnd type="none" w="sm" len="sm"/>
                    <a:tailEnd type="none" w="sm" len="sm"/>
                  </a:ln>
                </p:spPr>
              </p:sp>
              <p:sp>
                <p:nvSpPr>
                  <p:cNvPr id="20853" name="Line 247"/>
                  <p:cNvSpPr/>
                  <p:nvPr/>
                </p:nvSpPr>
                <p:spPr>
                  <a:xfrm flipH="1">
                    <a:off x="1914" y="1154"/>
                    <a:ext cx="36" cy="0"/>
                  </a:xfrm>
                  <a:prstGeom prst="line">
                    <a:avLst/>
                  </a:prstGeom>
                  <a:ln w="9525" cap="flat" cmpd="sng">
                    <a:solidFill>
                      <a:srgbClr val="474747"/>
                    </a:solidFill>
                    <a:prstDash val="solid"/>
                    <a:headEnd type="none" w="sm" len="sm"/>
                    <a:tailEnd type="none" w="sm" len="sm"/>
                  </a:ln>
                </p:spPr>
              </p:sp>
              <p:sp>
                <p:nvSpPr>
                  <p:cNvPr id="20854" name="Line 248"/>
                  <p:cNvSpPr/>
                  <p:nvPr/>
                </p:nvSpPr>
                <p:spPr>
                  <a:xfrm flipH="1">
                    <a:off x="1914" y="1160"/>
                    <a:ext cx="36" cy="0"/>
                  </a:xfrm>
                  <a:prstGeom prst="line">
                    <a:avLst/>
                  </a:prstGeom>
                  <a:ln w="9525" cap="flat" cmpd="sng">
                    <a:solidFill>
                      <a:srgbClr val="474747"/>
                    </a:solidFill>
                    <a:prstDash val="solid"/>
                    <a:headEnd type="none" w="sm" len="sm"/>
                    <a:tailEnd type="none" w="sm" len="sm"/>
                  </a:ln>
                </p:spPr>
              </p:sp>
              <p:sp>
                <p:nvSpPr>
                  <p:cNvPr id="20855" name="Line 249"/>
                  <p:cNvSpPr/>
                  <p:nvPr/>
                </p:nvSpPr>
                <p:spPr>
                  <a:xfrm flipH="1">
                    <a:off x="1914" y="1165"/>
                    <a:ext cx="36" cy="0"/>
                  </a:xfrm>
                  <a:prstGeom prst="line">
                    <a:avLst/>
                  </a:prstGeom>
                  <a:ln w="9525" cap="flat" cmpd="sng">
                    <a:solidFill>
                      <a:srgbClr val="474747"/>
                    </a:solidFill>
                    <a:prstDash val="solid"/>
                    <a:headEnd type="none" w="sm" len="sm"/>
                    <a:tailEnd type="none" w="sm" len="sm"/>
                  </a:ln>
                </p:spPr>
              </p:sp>
              <p:sp>
                <p:nvSpPr>
                  <p:cNvPr id="20856" name="Line 250"/>
                  <p:cNvSpPr/>
                  <p:nvPr/>
                </p:nvSpPr>
                <p:spPr>
                  <a:xfrm flipH="1">
                    <a:off x="1914" y="1171"/>
                    <a:ext cx="36" cy="0"/>
                  </a:xfrm>
                  <a:prstGeom prst="line">
                    <a:avLst/>
                  </a:prstGeom>
                  <a:ln w="9525" cap="flat" cmpd="sng">
                    <a:solidFill>
                      <a:srgbClr val="474747"/>
                    </a:solidFill>
                    <a:prstDash val="solid"/>
                    <a:headEnd type="none" w="sm" len="sm"/>
                    <a:tailEnd type="none" w="sm" len="sm"/>
                  </a:ln>
                </p:spPr>
              </p:sp>
              <p:sp>
                <p:nvSpPr>
                  <p:cNvPr id="20857" name="Line 251"/>
                  <p:cNvSpPr/>
                  <p:nvPr/>
                </p:nvSpPr>
                <p:spPr>
                  <a:xfrm flipH="1">
                    <a:off x="1914" y="1175"/>
                    <a:ext cx="36" cy="0"/>
                  </a:xfrm>
                  <a:prstGeom prst="line">
                    <a:avLst/>
                  </a:prstGeom>
                  <a:ln w="9525" cap="flat" cmpd="sng">
                    <a:solidFill>
                      <a:srgbClr val="474747"/>
                    </a:solidFill>
                    <a:prstDash val="solid"/>
                    <a:headEnd type="none" w="sm" len="sm"/>
                    <a:tailEnd type="none" w="sm" len="sm"/>
                  </a:ln>
                </p:spPr>
              </p:sp>
              <p:sp>
                <p:nvSpPr>
                  <p:cNvPr id="20858" name="Line 252"/>
                  <p:cNvSpPr/>
                  <p:nvPr/>
                </p:nvSpPr>
                <p:spPr>
                  <a:xfrm>
                    <a:off x="1914" y="1180"/>
                    <a:ext cx="134" cy="0"/>
                  </a:xfrm>
                  <a:prstGeom prst="line">
                    <a:avLst/>
                  </a:prstGeom>
                  <a:ln w="9525" cap="flat" cmpd="sng">
                    <a:solidFill>
                      <a:srgbClr val="474747"/>
                    </a:solidFill>
                    <a:prstDash val="solid"/>
                    <a:headEnd type="none" w="sm" len="sm"/>
                    <a:tailEnd type="none" w="sm" len="sm"/>
                  </a:ln>
                </p:spPr>
              </p:sp>
              <p:sp>
                <p:nvSpPr>
                  <p:cNvPr id="20859" name="Line 253"/>
                  <p:cNvSpPr/>
                  <p:nvPr/>
                </p:nvSpPr>
                <p:spPr>
                  <a:xfrm>
                    <a:off x="1950" y="1162"/>
                    <a:ext cx="91" cy="0"/>
                  </a:xfrm>
                  <a:prstGeom prst="line">
                    <a:avLst/>
                  </a:prstGeom>
                  <a:ln w="9525" cap="flat" cmpd="sng">
                    <a:solidFill>
                      <a:srgbClr val="474747"/>
                    </a:solidFill>
                    <a:prstDash val="solid"/>
                    <a:headEnd type="none" w="sm" len="sm"/>
                    <a:tailEnd type="none" w="sm" len="sm"/>
                  </a:ln>
                </p:spPr>
              </p:sp>
              <p:sp>
                <p:nvSpPr>
                  <p:cNvPr id="20860" name="Rectangle 254"/>
                  <p:cNvSpPr/>
                  <p:nvPr/>
                </p:nvSpPr>
                <p:spPr>
                  <a:xfrm>
                    <a:off x="2022" y="116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61" name="Rectangle 255"/>
                  <p:cNvSpPr/>
                  <p:nvPr/>
                </p:nvSpPr>
                <p:spPr>
                  <a:xfrm>
                    <a:off x="1937" y="1144"/>
                    <a:ext cx="76" cy="8"/>
                  </a:xfrm>
                  <a:prstGeom prst="rect">
                    <a:avLst/>
                  </a:prstGeom>
                  <a:solidFill>
                    <a:srgbClr val="CECECE"/>
                  </a:solidFill>
                  <a:ln w="9525" cap="flat" cmpd="sng">
                    <a:solidFill>
                      <a:srgbClr val="CECECE"/>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862" name="Rectangle 256"/>
                  <p:cNvSpPr/>
                  <p:nvPr/>
                </p:nvSpPr>
                <p:spPr>
                  <a:xfrm>
                    <a:off x="1933" y="1126"/>
                    <a:ext cx="84" cy="16"/>
                  </a:xfrm>
                  <a:prstGeom prst="rect">
                    <a:avLst/>
                  </a:prstGeom>
                  <a:solidFill>
                    <a:srgbClr val="CECECE"/>
                  </a:solidFill>
                  <a:ln w="9525">
                    <a:noFill/>
                  </a:ln>
                  <a:effectLst>
                    <a:outerShdw dist="1796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20730" name="Group 257"/>
                <p:cNvGrpSpPr/>
                <p:nvPr/>
              </p:nvGrpSpPr>
              <p:grpSpPr>
                <a:xfrm>
                  <a:off x="992" y="1856"/>
                  <a:ext cx="430" cy="344"/>
                  <a:chOff x="1792" y="978"/>
                  <a:chExt cx="381" cy="285"/>
                </a:xfrm>
              </p:grpSpPr>
              <p:sp>
                <p:nvSpPr>
                  <p:cNvPr id="20731" name="Rectangle 258"/>
                  <p:cNvSpPr/>
                  <p:nvPr/>
                </p:nvSpPr>
                <p:spPr>
                  <a:xfrm>
                    <a:off x="1792" y="978"/>
                    <a:ext cx="381" cy="285"/>
                  </a:xfrm>
                  <a:prstGeom prst="rect">
                    <a:avLst/>
                  </a:prstGeom>
                  <a:solidFill>
                    <a:schemeClr val="bg1"/>
                  </a:solidFill>
                  <a:ln w="9525" cap="flat" cmpd="sng">
                    <a:solidFill>
                      <a:schemeClr val="tx1"/>
                    </a:solidFill>
                    <a:prstDash val="sysDot"/>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32" name="Freeform 259"/>
                  <p:cNvSpPr/>
                  <p:nvPr/>
                </p:nvSpPr>
                <p:spPr>
                  <a:xfrm>
                    <a:off x="1910" y="1135"/>
                    <a:ext cx="131" cy="17"/>
                  </a:xfrm>
                  <a:custGeom>
                    <a:avLst/>
                    <a:gdLst/>
                    <a:ahLst/>
                    <a:cxnLst>
                      <a:cxn ang="0">
                        <a:pos x="0" y="16"/>
                      </a:cxn>
                      <a:cxn ang="0">
                        <a:pos x="130" y="16"/>
                      </a:cxn>
                      <a:cxn ang="0">
                        <a:pos x="117" y="0"/>
                      </a:cxn>
                      <a:cxn ang="0">
                        <a:pos x="13" y="0"/>
                      </a:cxn>
                      <a:cxn ang="0">
                        <a:pos x="0" y="16"/>
                      </a:cxn>
                    </a:cxnLst>
                    <a:rect l="0" t="0" r="0" b="0"/>
                    <a:pathLst>
                      <a:path w="131" h="17">
                        <a:moveTo>
                          <a:pt x="0" y="16"/>
                        </a:moveTo>
                        <a:lnTo>
                          <a:pt x="130" y="16"/>
                        </a:lnTo>
                        <a:lnTo>
                          <a:pt x="117" y="0"/>
                        </a:lnTo>
                        <a:lnTo>
                          <a:pt x="13" y="0"/>
                        </a:lnTo>
                        <a:lnTo>
                          <a:pt x="0" y="16"/>
                        </a:lnTo>
                      </a:path>
                    </a:pathLst>
                  </a:custGeom>
                  <a:solidFill>
                    <a:srgbClr val="919191">
                      <a:alpha val="100000"/>
                    </a:srgbClr>
                  </a:solidFill>
                  <a:ln w="9525">
                    <a:noFill/>
                  </a:ln>
                  <a:effectLst>
                    <a:outerShdw dist="28398" dir="1593903" algn="ctr" rotWithShape="0">
                      <a:srgbClr val="000000">
                        <a:alpha val="100000"/>
                      </a:srgbClr>
                    </a:outerShdw>
                  </a:effectLst>
                </p:spPr>
                <p:txBody>
                  <a:bodyPr/>
                  <a:lstStyle/>
                  <a:p>
                    <a:endParaRPr lang="zh-CN" altLang="en-US"/>
                  </a:p>
                </p:txBody>
              </p:sp>
              <p:sp>
                <p:nvSpPr>
                  <p:cNvPr id="20733" name="Rectangle 260"/>
                  <p:cNvSpPr/>
                  <p:nvPr/>
                </p:nvSpPr>
                <p:spPr>
                  <a:xfrm>
                    <a:off x="2013" y="1125"/>
                    <a:ext cx="8" cy="8"/>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34" name="Rectangle 261"/>
                  <p:cNvSpPr/>
                  <p:nvPr/>
                </p:nvSpPr>
                <p:spPr>
                  <a:xfrm>
                    <a:off x="1910" y="1149"/>
                    <a:ext cx="130" cy="38"/>
                  </a:xfrm>
                  <a:prstGeom prst="rect">
                    <a:avLst/>
                  </a:prstGeom>
                  <a:solidFill>
                    <a:srgbClr val="DBDBDB"/>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35" name="Freeform 262"/>
                  <p:cNvSpPr/>
                  <p:nvPr/>
                </p:nvSpPr>
                <p:spPr>
                  <a:xfrm>
                    <a:off x="1891" y="1183"/>
                    <a:ext cx="182" cy="21"/>
                  </a:xfrm>
                  <a:custGeom>
                    <a:avLst/>
                    <a:gdLst/>
                    <a:ahLst/>
                    <a:cxnLst>
                      <a:cxn ang="0">
                        <a:pos x="0" y="20"/>
                      </a:cxn>
                      <a:cxn ang="0">
                        <a:pos x="181" y="20"/>
                      </a:cxn>
                      <a:cxn ang="0">
                        <a:pos x="170" y="0"/>
                      </a:cxn>
                      <a:cxn ang="0">
                        <a:pos x="13" y="0"/>
                      </a:cxn>
                      <a:cxn ang="0">
                        <a:pos x="0" y="20"/>
                      </a:cxn>
                    </a:cxnLst>
                    <a:rect l="0" t="0" r="0" b="0"/>
                    <a:pathLst>
                      <a:path w="182" h="21">
                        <a:moveTo>
                          <a:pt x="0" y="20"/>
                        </a:moveTo>
                        <a:lnTo>
                          <a:pt x="181" y="20"/>
                        </a:lnTo>
                        <a:lnTo>
                          <a:pt x="170" y="0"/>
                        </a:lnTo>
                        <a:lnTo>
                          <a:pt x="13" y="0"/>
                        </a:lnTo>
                        <a:lnTo>
                          <a:pt x="0" y="20"/>
                        </a:lnTo>
                      </a:path>
                    </a:pathLst>
                  </a:custGeom>
                  <a:solidFill>
                    <a:srgbClr val="DADADA">
                      <a:alpha val="100000"/>
                    </a:srgbClr>
                  </a:solidFill>
                  <a:ln w="9525">
                    <a:noFill/>
                  </a:ln>
                  <a:effectLst>
                    <a:outerShdw dist="35921" dir="2699999" algn="ctr" rotWithShape="0">
                      <a:srgbClr val="000000">
                        <a:alpha val="100000"/>
                      </a:srgbClr>
                    </a:outerShdw>
                  </a:effectLst>
                </p:spPr>
                <p:txBody>
                  <a:bodyPr/>
                  <a:lstStyle/>
                  <a:p>
                    <a:endParaRPr lang="zh-CN" altLang="en-US"/>
                  </a:p>
                </p:txBody>
              </p:sp>
              <p:sp>
                <p:nvSpPr>
                  <p:cNvPr id="20736" name="Freeform 263"/>
                  <p:cNvSpPr/>
                  <p:nvPr/>
                </p:nvSpPr>
                <p:spPr>
                  <a:xfrm>
                    <a:off x="1896" y="1184"/>
                    <a:ext cx="172" cy="19"/>
                  </a:xfrm>
                  <a:custGeom>
                    <a:avLst/>
                    <a:gdLst/>
                    <a:ahLst/>
                    <a:cxnLst>
                      <a:cxn ang="0">
                        <a:pos x="9" y="0"/>
                      </a:cxn>
                      <a:cxn ang="0">
                        <a:pos x="0" y="18"/>
                      </a:cxn>
                      <a:cxn ang="0">
                        <a:pos x="171" y="18"/>
                      </a:cxn>
                      <a:cxn ang="0">
                        <a:pos x="162" y="0"/>
                      </a:cxn>
                    </a:cxnLst>
                    <a:rect l="0" t="0" r="0" b="0"/>
                    <a:pathLst>
                      <a:path w="172" h="19">
                        <a:moveTo>
                          <a:pt x="9" y="0"/>
                        </a:moveTo>
                        <a:lnTo>
                          <a:pt x="0" y="18"/>
                        </a:lnTo>
                        <a:lnTo>
                          <a:pt x="171" y="18"/>
                        </a:lnTo>
                        <a:lnTo>
                          <a:pt x="162" y="0"/>
                        </a:lnTo>
                      </a:path>
                    </a:pathLst>
                  </a:custGeom>
                  <a:solidFill>
                    <a:srgbClr val="CECECE">
                      <a:alpha val="100000"/>
                    </a:srgbClr>
                  </a:solidFill>
                  <a:ln w="9525" cap="rnd" cmpd="sng">
                    <a:solidFill>
                      <a:srgbClr val="919191">
                        <a:alpha val="100000"/>
                      </a:srgbClr>
                    </a:solidFill>
                    <a:prstDash val="solid"/>
                    <a:round/>
                    <a:headEnd type="none" w="sm" len="sm"/>
                    <a:tailEnd type="none" w="sm" len="sm"/>
                  </a:ln>
                </p:spPr>
                <p:txBody>
                  <a:bodyPr/>
                  <a:lstStyle/>
                  <a:p>
                    <a:endParaRPr lang="zh-CN" altLang="en-US"/>
                  </a:p>
                </p:txBody>
              </p:sp>
              <p:sp>
                <p:nvSpPr>
                  <p:cNvPr id="20737" name="Freeform 264"/>
                  <p:cNvSpPr/>
                  <p:nvPr/>
                </p:nvSpPr>
                <p:spPr>
                  <a:xfrm>
                    <a:off x="2029" y="1185"/>
                    <a:ext cx="25" cy="17"/>
                  </a:xfrm>
                  <a:custGeom>
                    <a:avLst/>
                    <a:gdLst/>
                    <a:ahLst/>
                    <a:cxnLst>
                      <a:cxn ang="0">
                        <a:pos x="0" y="0"/>
                      </a:cxn>
                      <a:cxn ang="0">
                        <a:pos x="22" y="0"/>
                      </a:cxn>
                      <a:cxn ang="0">
                        <a:pos x="24" y="16"/>
                      </a:cxn>
                      <a:cxn ang="0">
                        <a:pos x="0" y="16"/>
                      </a:cxn>
                      <a:cxn ang="0">
                        <a:pos x="0" y="0"/>
                      </a:cxn>
                    </a:cxnLst>
                    <a:rect l="0" t="0" r="0" b="0"/>
                    <a:pathLst>
                      <a:path w="25" h="17">
                        <a:moveTo>
                          <a:pt x="0" y="0"/>
                        </a:moveTo>
                        <a:lnTo>
                          <a:pt x="22" y="0"/>
                        </a:lnTo>
                        <a:lnTo>
                          <a:pt x="24" y="16"/>
                        </a:lnTo>
                        <a:lnTo>
                          <a:pt x="0" y="16"/>
                        </a:lnTo>
                        <a:lnTo>
                          <a:pt x="0" y="0"/>
                        </a:lnTo>
                      </a:path>
                    </a:pathLst>
                  </a:custGeom>
                  <a:solidFill>
                    <a:srgbClr val="DADADA">
                      <a:alpha val="100000"/>
                    </a:srgbClr>
                  </a:solidFill>
                  <a:ln w="9525">
                    <a:noFill/>
                  </a:ln>
                </p:spPr>
                <p:txBody>
                  <a:bodyPr/>
                  <a:lstStyle/>
                  <a:p>
                    <a:endParaRPr lang="zh-CN" altLang="en-US"/>
                  </a:p>
                </p:txBody>
              </p:sp>
              <p:sp>
                <p:nvSpPr>
                  <p:cNvPr id="20738" name="Line 265"/>
                  <p:cNvSpPr/>
                  <p:nvPr/>
                </p:nvSpPr>
                <p:spPr>
                  <a:xfrm>
                    <a:off x="2029" y="1192"/>
                    <a:ext cx="12" cy="0"/>
                  </a:xfrm>
                  <a:prstGeom prst="line">
                    <a:avLst/>
                  </a:prstGeom>
                  <a:ln w="9525" cap="flat" cmpd="sng">
                    <a:solidFill>
                      <a:srgbClr val="DADADA"/>
                    </a:solidFill>
                    <a:prstDash val="solid"/>
                    <a:headEnd type="none" w="sm" len="sm"/>
                    <a:tailEnd type="none" w="sm" len="sm"/>
                  </a:ln>
                </p:spPr>
              </p:sp>
              <p:sp>
                <p:nvSpPr>
                  <p:cNvPr id="20739" name="Rectangle 266"/>
                  <p:cNvSpPr/>
                  <p:nvPr/>
                </p:nvSpPr>
                <p:spPr>
                  <a:xfrm>
                    <a:off x="1892" y="1202"/>
                    <a:ext cx="180" cy="16"/>
                  </a:xfrm>
                  <a:prstGeom prst="rect">
                    <a:avLst/>
                  </a:prstGeom>
                  <a:solidFill>
                    <a:srgbClr val="CECECE"/>
                  </a:solidFill>
                  <a:ln w="9525">
                    <a:noFill/>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40" name="Freeform 267"/>
                  <p:cNvSpPr/>
                  <p:nvPr/>
                </p:nvSpPr>
                <p:spPr>
                  <a:xfrm>
                    <a:off x="1933" y="1130"/>
                    <a:ext cx="85" cy="17"/>
                  </a:xfrm>
                  <a:custGeom>
                    <a:avLst/>
                    <a:gdLst/>
                    <a:ahLst/>
                    <a:cxnLst>
                      <a:cxn ang="0">
                        <a:pos x="0" y="16"/>
                      </a:cxn>
                      <a:cxn ang="0">
                        <a:pos x="84" y="16"/>
                      </a:cxn>
                      <a:cxn ang="0">
                        <a:pos x="79" y="0"/>
                      </a:cxn>
                      <a:cxn ang="0">
                        <a:pos x="5" y="0"/>
                      </a:cxn>
                      <a:cxn ang="0">
                        <a:pos x="0" y="16"/>
                      </a:cxn>
                    </a:cxnLst>
                    <a:rect l="0" t="0" r="0" b="0"/>
                    <a:pathLst>
                      <a:path w="85" h="17">
                        <a:moveTo>
                          <a:pt x="0" y="16"/>
                        </a:moveTo>
                        <a:lnTo>
                          <a:pt x="84" y="16"/>
                        </a:lnTo>
                        <a:lnTo>
                          <a:pt x="79" y="0"/>
                        </a:lnTo>
                        <a:lnTo>
                          <a:pt x="5" y="0"/>
                        </a:lnTo>
                        <a:lnTo>
                          <a:pt x="0" y="16"/>
                        </a:lnTo>
                      </a:path>
                    </a:pathLst>
                  </a:custGeom>
                  <a:solidFill>
                    <a:srgbClr val="474747">
                      <a:alpha val="100000"/>
                    </a:srgbClr>
                  </a:solidFill>
                  <a:ln w="9525" cap="rnd" cmpd="sng">
                    <a:solidFill>
                      <a:srgbClr val="474747">
                        <a:alpha val="100000"/>
                      </a:srgbClr>
                    </a:solidFill>
                    <a:prstDash val="solid"/>
                    <a:round/>
                    <a:headEnd type="none" w="med" len="med"/>
                    <a:tailEnd type="none" w="med" len="med"/>
                  </a:ln>
                  <a:effectLst>
                    <a:outerShdw dist="35921" dir="2699999" algn="ctr" rotWithShape="0">
                      <a:srgbClr val="000000">
                        <a:alpha val="100000"/>
                      </a:srgbClr>
                    </a:outerShdw>
                  </a:effectLst>
                </p:spPr>
                <p:txBody>
                  <a:bodyPr/>
                  <a:lstStyle/>
                  <a:p>
                    <a:endParaRPr lang="zh-CN" altLang="en-US"/>
                  </a:p>
                </p:txBody>
              </p:sp>
              <p:sp>
                <p:nvSpPr>
                  <p:cNvPr id="20741" name="Freeform 268"/>
                  <p:cNvSpPr/>
                  <p:nvPr/>
                </p:nvSpPr>
                <p:spPr>
                  <a:xfrm>
                    <a:off x="1952" y="1131"/>
                    <a:ext cx="46" cy="17"/>
                  </a:xfrm>
                  <a:custGeom>
                    <a:avLst/>
                    <a:gdLst/>
                    <a:ahLst/>
                    <a:cxnLst>
                      <a:cxn ang="0">
                        <a:pos x="0" y="8"/>
                      </a:cxn>
                      <a:cxn ang="0">
                        <a:pos x="0" y="0"/>
                      </a:cxn>
                      <a:cxn ang="0">
                        <a:pos x="45" y="0"/>
                      </a:cxn>
                      <a:cxn ang="0">
                        <a:pos x="45" y="8"/>
                      </a:cxn>
                      <a:cxn ang="0">
                        <a:pos x="45" y="10"/>
                      </a:cxn>
                      <a:cxn ang="0">
                        <a:pos x="44" y="10"/>
                      </a:cxn>
                      <a:cxn ang="0">
                        <a:pos x="43" y="10"/>
                      </a:cxn>
                      <a:cxn ang="0">
                        <a:pos x="42" y="12"/>
                      </a:cxn>
                      <a:cxn ang="0">
                        <a:pos x="41" y="12"/>
                      </a:cxn>
                      <a:cxn ang="0">
                        <a:pos x="40" y="14"/>
                      </a:cxn>
                      <a:cxn ang="0">
                        <a:pos x="38" y="14"/>
                      </a:cxn>
                      <a:cxn ang="0">
                        <a:pos x="36" y="14"/>
                      </a:cxn>
                      <a:cxn ang="0">
                        <a:pos x="35" y="14"/>
                      </a:cxn>
                      <a:cxn ang="0">
                        <a:pos x="33" y="16"/>
                      </a:cxn>
                      <a:cxn ang="0">
                        <a:pos x="31" y="16"/>
                      </a:cxn>
                      <a:cxn ang="0">
                        <a:pos x="28" y="16"/>
                      </a:cxn>
                      <a:cxn ang="0">
                        <a:pos x="27" y="16"/>
                      </a:cxn>
                      <a:cxn ang="0">
                        <a:pos x="24" y="16"/>
                      </a:cxn>
                      <a:cxn ang="0">
                        <a:pos x="21" y="16"/>
                      </a:cxn>
                      <a:cxn ang="0">
                        <a:pos x="18" y="16"/>
                      </a:cxn>
                      <a:cxn ang="0">
                        <a:pos x="15" y="16"/>
                      </a:cxn>
                      <a:cxn ang="0">
                        <a:pos x="13" y="16"/>
                      </a:cxn>
                      <a:cxn ang="0">
                        <a:pos x="10" y="14"/>
                      </a:cxn>
                      <a:cxn ang="0">
                        <a:pos x="9" y="14"/>
                      </a:cxn>
                      <a:cxn ang="0">
                        <a:pos x="7" y="14"/>
                      </a:cxn>
                      <a:cxn ang="0">
                        <a:pos x="5" y="14"/>
                      </a:cxn>
                      <a:cxn ang="0">
                        <a:pos x="4" y="12"/>
                      </a:cxn>
                      <a:cxn ang="0">
                        <a:pos x="2" y="12"/>
                      </a:cxn>
                      <a:cxn ang="0">
                        <a:pos x="1" y="12"/>
                      </a:cxn>
                      <a:cxn ang="0">
                        <a:pos x="0" y="10"/>
                      </a:cxn>
                      <a:cxn ang="0">
                        <a:pos x="0" y="10"/>
                      </a:cxn>
                      <a:cxn ang="0">
                        <a:pos x="0" y="8"/>
                      </a:cxn>
                    </a:cxnLst>
                    <a:rect l="0" t="0" r="0" b="0"/>
                    <a:pathLst>
                      <a:path w="46" h="17">
                        <a:moveTo>
                          <a:pt x="0" y="8"/>
                        </a:moveTo>
                        <a:lnTo>
                          <a:pt x="0" y="0"/>
                        </a:lnTo>
                        <a:lnTo>
                          <a:pt x="45" y="0"/>
                        </a:lnTo>
                        <a:lnTo>
                          <a:pt x="45" y="8"/>
                        </a:lnTo>
                        <a:lnTo>
                          <a:pt x="45" y="10"/>
                        </a:lnTo>
                        <a:lnTo>
                          <a:pt x="44" y="10"/>
                        </a:lnTo>
                        <a:lnTo>
                          <a:pt x="43" y="10"/>
                        </a:lnTo>
                        <a:lnTo>
                          <a:pt x="42" y="12"/>
                        </a:lnTo>
                        <a:lnTo>
                          <a:pt x="41" y="12"/>
                        </a:lnTo>
                        <a:lnTo>
                          <a:pt x="40" y="14"/>
                        </a:lnTo>
                        <a:lnTo>
                          <a:pt x="38" y="14"/>
                        </a:lnTo>
                        <a:lnTo>
                          <a:pt x="36" y="14"/>
                        </a:lnTo>
                        <a:lnTo>
                          <a:pt x="35" y="14"/>
                        </a:lnTo>
                        <a:lnTo>
                          <a:pt x="33" y="16"/>
                        </a:lnTo>
                        <a:lnTo>
                          <a:pt x="31" y="16"/>
                        </a:lnTo>
                        <a:lnTo>
                          <a:pt x="28" y="16"/>
                        </a:lnTo>
                        <a:lnTo>
                          <a:pt x="27" y="16"/>
                        </a:lnTo>
                        <a:lnTo>
                          <a:pt x="24" y="16"/>
                        </a:lnTo>
                        <a:lnTo>
                          <a:pt x="21" y="16"/>
                        </a:lnTo>
                        <a:lnTo>
                          <a:pt x="18" y="16"/>
                        </a:lnTo>
                        <a:lnTo>
                          <a:pt x="15" y="16"/>
                        </a:lnTo>
                        <a:lnTo>
                          <a:pt x="13" y="16"/>
                        </a:lnTo>
                        <a:lnTo>
                          <a:pt x="10" y="14"/>
                        </a:lnTo>
                        <a:lnTo>
                          <a:pt x="9" y="14"/>
                        </a:lnTo>
                        <a:lnTo>
                          <a:pt x="7" y="14"/>
                        </a:lnTo>
                        <a:lnTo>
                          <a:pt x="5" y="14"/>
                        </a:lnTo>
                        <a:lnTo>
                          <a:pt x="4" y="12"/>
                        </a:lnTo>
                        <a:lnTo>
                          <a:pt x="2" y="12"/>
                        </a:lnTo>
                        <a:lnTo>
                          <a:pt x="1" y="12"/>
                        </a:lnTo>
                        <a:lnTo>
                          <a:pt x="0" y="10"/>
                        </a:lnTo>
                        <a:lnTo>
                          <a:pt x="0" y="10"/>
                        </a:lnTo>
                        <a:lnTo>
                          <a:pt x="0" y="8"/>
                        </a:lnTo>
                      </a:path>
                    </a:pathLst>
                  </a:custGeom>
                  <a:solidFill>
                    <a:srgbClr val="CECECE">
                      <a:alpha val="100000"/>
                    </a:srgbClr>
                  </a:solidFill>
                  <a:ln w="9525">
                    <a:noFill/>
                  </a:ln>
                  <a:effectLst>
                    <a:outerShdw dist="17961" dir="2699999" algn="ctr" rotWithShape="0">
                      <a:srgbClr val="000000">
                        <a:alpha val="100000"/>
                      </a:srgbClr>
                    </a:outerShdw>
                  </a:effectLst>
                </p:spPr>
                <p:txBody>
                  <a:bodyPr/>
                  <a:lstStyle/>
                  <a:p>
                    <a:endParaRPr lang="zh-CN" altLang="en-US"/>
                  </a:p>
                </p:txBody>
              </p:sp>
              <p:sp>
                <p:nvSpPr>
                  <p:cNvPr id="20742" name="Rectangle 269"/>
                  <p:cNvSpPr/>
                  <p:nvPr/>
                </p:nvSpPr>
                <p:spPr>
                  <a:xfrm>
                    <a:off x="1929" y="1051"/>
                    <a:ext cx="94" cy="71"/>
                  </a:xfrm>
                  <a:prstGeom prst="rect">
                    <a:avLst/>
                  </a:prstGeom>
                  <a:solidFill>
                    <a:srgbClr val="DBDBDB"/>
                  </a:solidFill>
                  <a:ln w="9525" cap="flat" cmpd="sng">
                    <a:solidFill>
                      <a:srgbClr val="DADADA"/>
                    </a:solidFill>
                    <a:prstDash val="solid"/>
                    <a:miter/>
                    <a:headEnd type="none" w="med" len="med"/>
                    <a:tailEnd type="none" w="med" len="med"/>
                  </a:ln>
                  <a:effectLst>
                    <a:outerShdw dist="3592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43" name="AutoShape 270"/>
                  <p:cNvSpPr/>
                  <p:nvPr/>
                </p:nvSpPr>
                <p:spPr>
                  <a:xfrm>
                    <a:off x="1937" y="1056"/>
                    <a:ext cx="78" cy="61"/>
                  </a:xfrm>
                  <a:prstGeom prst="roundRect">
                    <a:avLst>
                      <a:gd name="adj" fmla="val 12088"/>
                    </a:avLst>
                  </a:prstGeom>
                  <a:solidFill>
                    <a:srgbClr val="474747"/>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44" name="AutoShape 271"/>
                  <p:cNvSpPr/>
                  <p:nvPr/>
                </p:nvSpPr>
                <p:spPr>
                  <a:xfrm>
                    <a:off x="1941" y="1059"/>
                    <a:ext cx="68" cy="54"/>
                  </a:xfrm>
                  <a:prstGeom prst="roundRect">
                    <a:avLst>
                      <a:gd name="adj" fmla="val 12296"/>
                    </a:avLst>
                  </a:prstGeom>
                  <a:solidFill>
                    <a:srgbClr val="037C03"/>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45" name="Line 272"/>
                  <p:cNvSpPr/>
                  <p:nvPr/>
                </p:nvSpPr>
                <p:spPr>
                  <a:xfrm>
                    <a:off x="1950" y="1072"/>
                    <a:ext cx="14" cy="30"/>
                  </a:xfrm>
                  <a:prstGeom prst="line">
                    <a:avLst/>
                  </a:prstGeom>
                  <a:ln w="9525" cap="flat" cmpd="sng">
                    <a:solidFill>
                      <a:srgbClr val="FE9B03"/>
                    </a:solidFill>
                    <a:prstDash val="solid"/>
                    <a:headEnd type="none" w="sm" len="sm"/>
                    <a:tailEnd type="none" w="sm" len="sm"/>
                  </a:ln>
                </p:spPr>
              </p:sp>
              <p:sp>
                <p:nvSpPr>
                  <p:cNvPr id="20746" name="Line 273"/>
                  <p:cNvSpPr/>
                  <p:nvPr/>
                </p:nvSpPr>
                <p:spPr>
                  <a:xfrm>
                    <a:off x="1956" y="1068"/>
                    <a:ext cx="23" cy="41"/>
                  </a:xfrm>
                  <a:prstGeom prst="line">
                    <a:avLst/>
                  </a:prstGeom>
                  <a:ln w="9525" cap="flat" cmpd="sng">
                    <a:solidFill>
                      <a:srgbClr val="FE9B03"/>
                    </a:solidFill>
                    <a:prstDash val="solid"/>
                    <a:headEnd type="none" w="sm" len="sm"/>
                    <a:tailEnd type="none" w="sm" len="sm"/>
                  </a:ln>
                </p:spPr>
              </p:sp>
              <p:sp>
                <p:nvSpPr>
                  <p:cNvPr id="20747" name="Freeform 274"/>
                  <p:cNvSpPr/>
                  <p:nvPr/>
                </p:nvSpPr>
                <p:spPr>
                  <a:xfrm>
                    <a:off x="1924" y="1184"/>
                    <a:ext cx="24" cy="17"/>
                  </a:xfrm>
                  <a:custGeom>
                    <a:avLst/>
                    <a:gdLst/>
                    <a:ahLst/>
                    <a:cxnLst>
                      <a:cxn ang="0">
                        <a:pos x="0" y="0"/>
                      </a:cxn>
                      <a:cxn ang="0">
                        <a:pos x="23" y="0"/>
                      </a:cxn>
                      <a:cxn ang="0">
                        <a:pos x="22" y="16"/>
                      </a:cxn>
                      <a:cxn ang="0">
                        <a:pos x="0" y="16"/>
                      </a:cxn>
                      <a:cxn ang="0">
                        <a:pos x="0" y="0"/>
                      </a:cxn>
                    </a:cxnLst>
                    <a:rect l="0" t="0" r="0" b="0"/>
                    <a:pathLst>
                      <a:path w="24" h="17">
                        <a:moveTo>
                          <a:pt x="0" y="0"/>
                        </a:moveTo>
                        <a:lnTo>
                          <a:pt x="23" y="0"/>
                        </a:lnTo>
                        <a:lnTo>
                          <a:pt x="22"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748" name="Freeform 275"/>
                  <p:cNvSpPr/>
                  <p:nvPr/>
                </p:nvSpPr>
                <p:spPr>
                  <a:xfrm>
                    <a:off x="1979" y="1184"/>
                    <a:ext cx="22" cy="17"/>
                  </a:xfrm>
                  <a:custGeom>
                    <a:avLst/>
                    <a:gdLst/>
                    <a:ahLst/>
                    <a:cxnLst>
                      <a:cxn ang="0">
                        <a:pos x="0" y="0"/>
                      </a:cxn>
                      <a:cxn ang="0">
                        <a:pos x="21" y="0"/>
                      </a:cxn>
                      <a:cxn ang="0">
                        <a:pos x="21" y="16"/>
                      </a:cxn>
                      <a:cxn ang="0">
                        <a:pos x="0" y="16"/>
                      </a:cxn>
                      <a:cxn ang="0">
                        <a:pos x="0" y="0"/>
                      </a:cxn>
                    </a:cxnLst>
                    <a:rect l="0" t="0" r="0" b="0"/>
                    <a:pathLst>
                      <a:path w="22" h="17">
                        <a:moveTo>
                          <a:pt x="0" y="0"/>
                        </a:moveTo>
                        <a:lnTo>
                          <a:pt x="21" y="0"/>
                        </a:lnTo>
                        <a:lnTo>
                          <a:pt x="21" y="16"/>
                        </a:lnTo>
                        <a:lnTo>
                          <a:pt x="0" y="16"/>
                        </a:lnTo>
                        <a:lnTo>
                          <a:pt x="0" y="0"/>
                        </a:lnTo>
                      </a:path>
                    </a:pathLst>
                  </a:custGeom>
                  <a:solidFill>
                    <a:srgbClr val="DADADA">
                      <a:alpha val="100000"/>
                    </a:srgbClr>
                  </a:solidFill>
                  <a:ln w="9525">
                    <a:noFill/>
                  </a:ln>
                  <a:effectLst>
                    <a:outerShdw algn="ctr" rotWithShape="0">
                      <a:schemeClr val="tx1">
                        <a:alpha val="100000"/>
                      </a:schemeClr>
                    </a:outerShdw>
                  </a:effectLst>
                </p:spPr>
                <p:txBody>
                  <a:bodyPr/>
                  <a:lstStyle/>
                  <a:p>
                    <a:endParaRPr lang="zh-CN" altLang="en-US"/>
                  </a:p>
                </p:txBody>
              </p:sp>
              <p:sp>
                <p:nvSpPr>
                  <p:cNvPr id="20749" name="Line 276"/>
                  <p:cNvSpPr/>
                  <p:nvPr/>
                </p:nvSpPr>
                <p:spPr>
                  <a:xfrm>
                    <a:off x="1918" y="1189"/>
                    <a:ext cx="6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0" name="Line 277"/>
                  <p:cNvSpPr/>
                  <p:nvPr/>
                </p:nvSpPr>
                <p:spPr>
                  <a:xfrm>
                    <a:off x="1920" y="1192"/>
                    <a:ext cx="71"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1" name="Line 278"/>
                  <p:cNvSpPr/>
                  <p:nvPr/>
                </p:nvSpPr>
                <p:spPr>
                  <a:xfrm>
                    <a:off x="1919" y="1195"/>
                    <a:ext cx="6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2" name="Line 279"/>
                  <p:cNvSpPr/>
                  <p:nvPr/>
                </p:nvSpPr>
                <p:spPr>
                  <a:xfrm>
                    <a:off x="1908" y="1190"/>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3" name="Line 280"/>
                  <p:cNvSpPr/>
                  <p:nvPr/>
                </p:nvSpPr>
                <p:spPr>
                  <a:xfrm>
                    <a:off x="1907" y="1193"/>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4" name="Line 281"/>
                  <p:cNvSpPr/>
                  <p:nvPr/>
                </p:nvSpPr>
                <p:spPr>
                  <a:xfrm>
                    <a:off x="1933" y="1197"/>
                    <a:ext cx="42"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5" name="Line 282"/>
                  <p:cNvSpPr/>
                  <p:nvPr/>
                </p:nvSpPr>
                <p:spPr>
                  <a:xfrm>
                    <a:off x="1990" y="1189"/>
                    <a:ext cx="9"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6" name="Line 283"/>
                  <p:cNvSpPr/>
                  <p:nvPr/>
                </p:nvSpPr>
                <p:spPr>
                  <a:xfrm>
                    <a:off x="1992" y="1192"/>
                    <a:ext cx="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7" name="Line 284"/>
                  <p:cNvSpPr/>
                  <p:nvPr/>
                </p:nvSpPr>
                <p:spPr>
                  <a:xfrm>
                    <a:off x="1987" y="1195"/>
                    <a:ext cx="13"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8" name="Line 285"/>
                  <p:cNvSpPr/>
                  <p:nvPr/>
                </p:nvSpPr>
                <p:spPr>
                  <a:xfrm>
                    <a:off x="2035" y="1190"/>
                    <a:ext cx="17"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59" name="Line 286"/>
                  <p:cNvSpPr/>
                  <p:nvPr/>
                </p:nvSpPr>
                <p:spPr>
                  <a:xfrm>
                    <a:off x="2035" y="1195"/>
                    <a:ext cx="8"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60" name="Line 287"/>
                  <p:cNvSpPr/>
                  <p:nvPr/>
                </p:nvSpPr>
                <p:spPr>
                  <a:xfrm>
                    <a:off x="2035" y="1198"/>
                    <a:ext cx="14"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61" name="Line 288"/>
                  <p:cNvSpPr/>
                  <p:nvPr/>
                </p:nvSpPr>
                <p:spPr>
                  <a:xfrm>
                    <a:off x="2048" y="1193"/>
                    <a:ext cx="6"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62" name="Line 289"/>
                  <p:cNvSpPr/>
                  <p:nvPr/>
                </p:nvSpPr>
                <p:spPr>
                  <a:xfrm>
                    <a:off x="2049" y="1197"/>
                    <a:ext cx="5" cy="0"/>
                  </a:xfrm>
                  <a:prstGeom prst="line">
                    <a:avLst/>
                  </a:prstGeom>
                  <a:ln w="9525" cap="flat" cmpd="sng">
                    <a:solidFill>
                      <a:srgbClr val="DADADA"/>
                    </a:solidFill>
                    <a:prstDash val="solid"/>
                    <a:headEnd type="none" w="sm" len="sm"/>
                    <a:tailEnd type="none" w="sm" len="sm"/>
                  </a:ln>
                  <a:effectLst>
                    <a:outerShdw algn="ctr" rotWithShape="0">
                      <a:schemeClr val="tx1"/>
                    </a:outerShdw>
                  </a:effectLst>
                </p:spPr>
              </p:sp>
              <p:sp>
                <p:nvSpPr>
                  <p:cNvPr id="20763" name="Freeform 290"/>
                  <p:cNvSpPr/>
                  <p:nvPr/>
                </p:nvSpPr>
                <p:spPr>
                  <a:xfrm>
                    <a:off x="1909" y="1184"/>
                    <a:ext cx="17" cy="17"/>
                  </a:xfrm>
                  <a:custGeom>
                    <a:avLst/>
                    <a:gdLst/>
                    <a:ahLst/>
                    <a:cxnLst>
                      <a:cxn ang="0">
                        <a:pos x="4" y="0"/>
                      </a:cxn>
                      <a:cxn ang="0">
                        <a:pos x="16" y="0"/>
                      </a:cxn>
                      <a:cxn ang="0">
                        <a:pos x="12" y="16"/>
                      </a:cxn>
                      <a:cxn ang="0">
                        <a:pos x="0" y="16"/>
                      </a:cxn>
                      <a:cxn ang="0">
                        <a:pos x="4" y="0"/>
                      </a:cxn>
                    </a:cxnLst>
                    <a:rect l="0" t="0" r="0" b="0"/>
                    <a:pathLst>
                      <a:path w="17" h="17">
                        <a:moveTo>
                          <a:pt x="4" y="0"/>
                        </a:moveTo>
                        <a:lnTo>
                          <a:pt x="16" y="0"/>
                        </a:lnTo>
                        <a:lnTo>
                          <a:pt x="12" y="16"/>
                        </a:lnTo>
                        <a:lnTo>
                          <a:pt x="0" y="16"/>
                        </a:lnTo>
                        <a:lnTo>
                          <a:pt x="4"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764" name="Freeform 291"/>
                  <p:cNvSpPr/>
                  <p:nvPr/>
                </p:nvSpPr>
                <p:spPr>
                  <a:xfrm>
                    <a:off x="1953" y="1184"/>
                    <a:ext cx="23" cy="17"/>
                  </a:xfrm>
                  <a:custGeom>
                    <a:avLst/>
                    <a:gdLst/>
                    <a:ahLst/>
                    <a:cxnLst>
                      <a:cxn ang="0">
                        <a:pos x="0" y="0"/>
                      </a:cxn>
                      <a:cxn ang="0">
                        <a:pos x="22" y="0"/>
                      </a:cxn>
                      <a:cxn ang="0">
                        <a:pos x="22" y="16"/>
                      </a:cxn>
                      <a:cxn ang="0">
                        <a:pos x="0" y="16"/>
                      </a:cxn>
                      <a:cxn ang="0">
                        <a:pos x="0" y="0"/>
                      </a:cxn>
                    </a:cxnLst>
                    <a:rect l="0" t="0" r="0" b="0"/>
                    <a:pathLst>
                      <a:path w="23" h="17">
                        <a:moveTo>
                          <a:pt x="0" y="0"/>
                        </a:moveTo>
                        <a:lnTo>
                          <a:pt x="22" y="0"/>
                        </a:lnTo>
                        <a:lnTo>
                          <a:pt x="22"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765" name="Freeform 292"/>
                  <p:cNvSpPr/>
                  <p:nvPr/>
                </p:nvSpPr>
                <p:spPr>
                  <a:xfrm>
                    <a:off x="2003" y="1184"/>
                    <a:ext cx="21" cy="17"/>
                  </a:xfrm>
                  <a:custGeom>
                    <a:avLst/>
                    <a:gdLst/>
                    <a:ahLst/>
                    <a:cxnLst>
                      <a:cxn ang="0">
                        <a:pos x="0" y="0"/>
                      </a:cxn>
                      <a:cxn ang="0">
                        <a:pos x="19" y="0"/>
                      </a:cxn>
                      <a:cxn ang="0">
                        <a:pos x="20" y="16"/>
                      </a:cxn>
                      <a:cxn ang="0">
                        <a:pos x="0" y="16"/>
                      </a:cxn>
                      <a:cxn ang="0">
                        <a:pos x="0" y="0"/>
                      </a:cxn>
                    </a:cxnLst>
                    <a:rect l="0" t="0" r="0" b="0"/>
                    <a:pathLst>
                      <a:path w="21" h="17">
                        <a:moveTo>
                          <a:pt x="0" y="0"/>
                        </a:moveTo>
                        <a:lnTo>
                          <a:pt x="19" y="0"/>
                        </a:lnTo>
                        <a:lnTo>
                          <a:pt x="20" y="16"/>
                        </a:lnTo>
                        <a:lnTo>
                          <a:pt x="0" y="16"/>
                        </a:lnTo>
                        <a:lnTo>
                          <a:pt x="0" y="0"/>
                        </a:lnTo>
                      </a:path>
                    </a:pathLst>
                  </a:custGeom>
                  <a:solidFill>
                    <a:srgbClr val="919191">
                      <a:alpha val="100000"/>
                    </a:srgbClr>
                  </a:solidFill>
                  <a:ln w="9525" cap="rnd" cmpd="sng">
                    <a:solidFill>
                      <a:srgbClr val="919191">
                        <a:alpha val="100000"/>
                      </a:srgbClr>
                    </a:solidFill>
                    <a:prstDash val="solid"/>
                    <a:round/>
                    <a:headEnd type="none" w="med" len="med"/>
                    <a:tailEnd type="none" w="med" len="med"/>
                  </a:ln>
                  <a:effectLst>
                    <a:outerShdw algn="ctr" rotWithShape="0">
                      <a:schemeClr val="tx1">
                        <a:alpha val="100000"/>
                      </a:schemeClr>
                    </a:outerShdw>
                  </a:effectLst>
                </p:spPr>
                <p:txBody>
                  <a:bodyPr/>
                  <a:lstStyle/>
                  <a:p>
                    <a:endParaRPr lang="zh-CN" altLang="en-US"/>
                  </a:p>
                </p:txBody>
              </p:sp>
              <p:sp>
                <p:nvSpPr>
                  <p:cNvPr id="20766" name="Line 293"/>
                  <p:cNvSpPr/>
                  <p:nvPr/>
                </p:nvSpPr>
                <p:spPr>
                  <a:xfrm>
                    <a:off x="1921" y="1197"/>
                    <a:ext cx="12"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67" name="Line 294"/>
                  <p:cNvSpPr/>
                  <p:nvPr/>
                </p:nvSpPr>
                <p:spPr>
                  <a:xfrm>
                    <a:off x="1904" y="1197"/>
                    <a:ext cx="13"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68" name="Line 295"/>
                  <p:cNvSpPr/>
                  <p:nvPr/>
                </p:nvSpPr>
                <p:spPr>
                  <a:xfrm>
                    <a:off x="1976" y="1197"/>
                    <a:ext cx="8"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69" name="Line 296"/>
                  <p:cNvSpPr/>
                  <p:nvPr/>
                </p:nvSpPr>
                <p:spPr>
                  <a:xfrm>
                    <a:off x="1986" y="1198"/>
                    <a:ext cx="1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70" name="Line 297"/>
                  <p:cNvSpPr/>
                  <p:nvPr/>
                </p:nvSpPr>
                <p:spPr>
                  <a:xfrm>
                    <a:off x="2003" y="1190"/>
                    <a:ext cx="24"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71" name="Line 298"/>
                  <p:cNvSpPr/>
                  <p:nvPr/>
                </p:nvSpPr>
                <p:spPr>
                  <a:xfrm>
                    <a:off x="2007" y="1193"/>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72" name="Line 299"/>
                  <p:cNvSpPr/>
                  <p:nvPr/>
                </p:nvSpPr>
                <p:spPr>
                  <a:xfrm>
                    <a:off x="2007" y="1198"/>
                    <a:ext cx="20"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73" name="Line 300"/>
                  <p:cNvSpPr/>
                  <p:nvPr/>
                </p:nvSpPr>
                <p:spPr>
                  <a:xfrm>
                    <a:off x="2035" y="1187"/>
                    <a:ext cx="17" cy="0"/>
                  </a:xfrm>
                  <a:prstGeom prst="line">
                    <a:avLst/>
                  </a:prstGeom>
                  <a:ln w="9525" cap="flat" cmpd="sng">
                    <a:solidFill>
                      <a:srgbClr val="919191"/>
                    </a:solidFill>
                    <a:prstDash val="solid"/>
                    <a:headEnd type="none" w="sm" len="sm"/>
                    <a:tailEnd type="none" w="sm" len="sm"/>
                  </a:ln>
                  <a:effectLst>
                    <a:outerShdw algn="ctr" rotWithShape="0">
                      <a:schemeClr val="tx1"/>
                    </a:outerShdw>
                  </a:effectLst>
                </p:spPr>
              </p:sp>
              <p:sp>
                <p:nvSpPr>
                  <p:cNvPr id="20774" name="Rectangle 301"/>
                  <p:cNvSpPr/>
                  <p:nvPr/>
                </p:nvSpPr>
                <p:spPr>
                  <a:xfrm>
                    <a:off x="2044" y="115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75" name="Rectangle 302"/>
                  <p:cNvSpPr/>
                  <p:nvPr/>
                </p:nvSpPr>
                <p:spPr>
                  <a:xfrm>
                    <a:off x="1950" y="1156"/>
                    <a:ext cx="86" cy="18"/>
                  </a:xfrm>
                  <a:prstGeom prst="rect">
                    <a:avLst/>
                  </a:prstGeom>
                  <a:solidFill>
                    <a:srgbClr val="C0C0C0"/>
                  </a:solidFill>
                  <a:ln w="9525" cap="flat" cmpd="sng">
                    <a:solidFill>
                      <a:srgbClr val="CECECE"/>
                    </a:solidFill>
                    <a:prstDash val="solid"/>
                    <a:miter/>
                    <a:headEnd type="none" w="med" len="med"/>
                    <a:tailEnd type="none" w="med" len="med"/>
                  </a:ln>
                  <a:effectLst>
                    <a:outerShdw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76" name="Rectangle 303"/>
                  <p:cNvSpPr/>
                  <p:nvPr/>
                </p:nvSpPr>
                <p:spPr>
                  <a:xfrm>
                    <a:off x="2039" y="1165"/>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77" name="Rectangle 304"/>
                  <p:cNvSpPr/>
                  <p:nvPr/>
                </p:nvSpPr>
                <p:spPr>
                  <a:xfrm>
                    <a:off x="2039" y="1171"/>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78" name="Rectangle 305"/>
                  <p:cNvSpPr/>
                  <p:nvPr/>
                </p:nvSpPr>
                <p:spPr>
                  <a:xfrm>
                    <a:off x="1988"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79" name="Rectangle 306"/>
                  <p:cNvSpPr/>
                  <p:nvPr/>
                </p:nvSpPr>
                <p:spPr>
                  <a:xfrm>
                    <a:off x="1988" y="1158"/>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80" name="Rectangle 307"/>
                  <p:cNvSpPr/>
                  <p:nvPr/>
                </p:nvSpPr>
                <p:spPr>
                  <a:xfrm>
                    <a:off x="1979" y="1158"/>
                    <a:ext cx="22"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81" name="Rectangle 308"/>
                  <p:cNvSpPr/>
                  <p:nvPr/>
                </p:nvSpPr>
                <p:spPr>
                  <a:xfrm>
                    <a:off x="198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82" name="Rectangle 309"/>
                  <p:cNvSpPr/>
                  <p:nvPr/>
                </p:nvSpPr>
                <p:spPr>
                  <a:xfrm>
                    <a:off x="2003" y="1163"/>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83" name="Rectangle 310"/>
                  <p:cNvSpPr/>
                  <p:nvPr/>
                </p:nvSpPr>
                <p:spPr>
                  <a:xfrm>
                    <a:off x="2039" y="115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84" name="Line 311"/>
                  <p:cNvSpPr/>
                  <p:nvPr/>
                </p:nvSpPr>
                <p:spPr>
                  <a:xfrm>
                    <a:off x="1965" y="1152"/>
                    <a:ext cx="0" cy="25"/>
                  </a:xfrm>
                  <a:prstGeom prst="line">
                    <a:avLst/>
                  </a:prstGeom>
                  <a:ln w="9525" cap="flat" cmpd="sng">
                    <a:solidFill>
                      <a:srgbClr val="474747"/>
                    </a:solidFill>
                    <a:prstDash val="solid"/>
                    <a:headEnd type="none" w="sm" len="sm"/>
                    <a:tailEnd type="none" w="sm" len="sm"/>
                  </a:ln>
                </p:spPr>
              </p:sp>
              <p:sp>
                <p:nvSpPr>
                  <p:cNvPr id="20785" name="Line 312"/>
                  <p:cNvSpPr/>
                  <p:nvPr/>
                </p:nvSpPr>
                <p:spPr>
                  <a:xfrm>
                    <a:off x="2005" y="1152"/>
                    <a:ext cx="0" cy="25"/>
                  </a:xfrm>
                  <a:prstGeom prst="line">
                    <a:avLst/>
                  </a:prstGeom>
                  <a:ln w="9525" cap="flat" cmpd="sng">
                    <a:solidFill>
                      <a:srgbClr val="474747"/>
                    </a:solidFill>
                    <a:prstDash val="solid"/>
                    <a:headEnd type="none" w="sm" len="sm"/>
                    <a:tailEnd type="none" w="sm" len="sm"/>
                  </a:ln>
                </p:spPr>
              </p:sp>
              <p:sp>
                <p:nvSpPr>
                  <p:cNvPr id="20786" name="Line 313"/>
                  <p:cNvSpPr/>
                  <p:nvPr/>
                </p:nvSpPr>
                <p:spPr>
                  <a:xfrm flipH="1">
                    <a:off x="1910" y="1153"/>
                    <a:ext cx="36" cy="0"/>
                  </a:xfrm>
                  <a:prstGeom prst="line">
                    <a:avLst/>
                  </a:prstGeom>
                  <a:ln w="9525" cap="flat" cmpd="sng">
                    <a:solidFill>
                      <a:srgbClr val="474747"/>
                    </a:solidFill>
                    <a:prstDash val="solid"/>
                    <a:headEnd type="none" w="sm" len="sm"/>
                    <a:tailEnd type="none" w="sm" len="sm"/>
                  </a:ln>
                </p:spPr>
              </p:sp>
              <p:sp>
                <p:nvSpPr>
                  <p:cNvPr id="20787" name="Line 314"/>
                  <p:cNvSpPr/>
                  <p:nvPr/>
                </p:nvSpPr>
                <p:spPr>
                  <a:xfrm flipH="1">
                    <a:off x="1914" y="1154"/>
                    <a:ext cx="36" cy="0"/>
                  </a:xfrm>
                  <a:prstGeom prst="line">
                    <a:avLst/>
                  </a:prstGeom>
                  <a:ln w="9525" cap="flat" cmpd="sng">
                    <a:solidFill>
                      <a:srgbClr val="474747"/>
                    </a:solidFill>
                    <a:prstDash val="solid"/>
                    <a:headEnd type="none" w="sm" len="sm"/>
                    <a:tailEnd type="none" w="sm" len="sm"/>
                  </a:ln>
                </p:spPr>
              </p:sp>
              <p:sp>
                <p:nvSpPr>
                  <p:cNvPr id="20788" name="Line 315"/>
                  <p:cNvSpPr/>
                  <p:nvPr/>
                </p:nvSpPr>
                <p:spPr>
                  <a:xfrm flipH="1">
                    <a:off x="1914" y="1160"/>
                    <a:ext cx="36" cy="0"/>
                  </a:xfrm>
                  <a:prstGeom prst="line">
                    <a:avLst/>
                  </a:prstGeom>
                  <a:ln w="9525" cap="flat" cmpd="sng">
                    <a:solidFill>
                      <a:srgbClr val="474747"/>
                    </a:solidFill>
                    <a:prstDash val="solid"/>
                    <a:headEnd type="none" w="sm" len="sm"/>
                    <a:tailEnd type="none" w="sm" len="sm"/>
                  </a:ln>
                </p:spPr>
              </p:sp>
              <p:sp>
                <p:nvSpPr>
                  <p:cNvPr id="20789" name="Line 316"/>
                  <p:cNvSpPr/>
                  <p:nvPr/>
                </p:nvSpPr>
                <p:spPr>
                  <a:xfrm flipH="1">
                    <a:off x="1914" y="1165"/>
                    <a:ext cx="36" cy="0"/>
                  </a:xfrm>
                  <a:prstGeom prst="line">
                    <a:avLst/>
                  </a:prstGeom>
                  <a:ln w="9525" cap="flat" cmpd="sng">
                    <a:solidFill>
                      <a:srgbClr val="474747"/>
                    </a:solidFill>
                    <a:prstDash val="solid"/>
                    <a:headEnd type="none" w="sm" len="sm"/>
                    <a:tailEnd type="none" w="sm" len="sm"/>
                  </a:ln>
                </p:spPr>
              </p:sp>
              <p:sp>
                <p:nvSpPr>
                  <p:cNvPr id="20790" name="Line 317"/>
                  <p:cNvSpPr/>
                  <p:nvPr/>
                </p:nvSpPr>
                <p:spPr>
                  <a:xfrm flipH="1">
                    <a:off x="1914" y="1171"/>
                    <a:ext cx="36" cy="0"/>
                  </a:xfrm>
                  <a:prstGeom prst="line">
                    <a:avLst/>
                  </a:prstGeom>
                  <a:ln w="9525" cap="flat" cmpd="sng">
                    <a:solidFill>
                      <a:srgbClr val="474747"/>
                    </a:solidFill>
                    <a:prstDash val="solid"/>
                    <a:headEnd type="none" w="sm" len="sm"/>
                    <a:tailEnd type="none" w="sm" len="sm"/>
                  </a:ln>
                </p:spPr>
              </p:sp>
              <p:sp>
                <p:nvSpPr>
                  <p:cNvPr id="20791" name="Line 318"/>
                  <p:cNvSpPr/>
                  <p:nvPr/>
                </p:nvSpPr>
                <p:spPr>
                  <a:xfrm flipH="1">
                    <a:off x="1914" y="1175"/>
                    <a:ext cx="36" cy="0"/>
                  </a:xfrm>
                  <a:prstGeom prst="line">
                    <a:avLst/>
                  </a:prstGeom>
                  <a:ln w="9525" cap="flat" cmpd="sng">
                    <a:solidFill>
                      <a:srgbClr val="474747"/>
                    </a:solidFill>
                    <a:prstDash val="solid"/>
                    <a:headEnd type="none" w="sm" len="sm"/>
                    <a:tailEnd type="none" w="sm" len="sm"/>
                  </a:ln>
                </p:spPr>
              </p:sp>
              <p:sp>
                <p:nvSpPr>
                  <p:cNvPr id="20792" name="Line 319"/>
                  <p:cNvSpPr/>
                  <p:nvPr/>
                </p:nvSpPr>
                <p:spPr>
                  <a:xfrm>
                    <a:off x="1914" y="1180"/>
                    <a:ext cx="134" cy="0"/>
                  </a:xfrm>
                  <a:prstGeom prst="line">
                    <a:avLst/>
                  </a:prstGeom>
                  <a:ln w="9525" cap="flat" cmpd="sng">
                    <a:solidFill>
                      <a:srgbClr val="474747"/>
                    </a:solidFill>
                    <a:prstDash val="solid"/>
                    <a:headEnd type="none" w="sm" len="sm"/>
                    <a:tailEnd type="none" w="sm" len="sm"/>
                  </a:ln>
                </p:spPr>
              </p:sp>
              <p:sp>
                <p:nvSpPr>
                  <p:cNvPr id="20793" name="Line 320"/>
                  <p:cNvSpPr/>
                  <p:nvPr/>
                </p:nvSpPr>
                <p:spPr>
                  <a:xfrm>
                    <a:off x="1950" y="1162"/>
                    <a:ext cx="91" cy="0"/>
                  </a:xfrm>
                  <a:prstGeom prst="line">
                    <a:avLst/>
                  </a:prstGeom>
                  <a:ln w="9525" cap="flat" cmpd="sng">
                    <a:solidFill>
                      <a:srgbClr val="474747"/>
                    </a:solidFill>
                    <a:prstDash val="solid"/>
                    <a:headEnd type="none" w="sm" len="sm"/>
                    <a:tailEnd type="none" w="sm" len="sm"/>
                  </a:ln>
                </p:spPr>
              </p:sp>
              <p:sp>
                <p:nvSpPr>
                  <p:cNvPr id="20794" name="Rectangle 321"/>
                  <p:cNvSpPr/>
                  <p:nvPr/>
                </p:nvSpPr>
                <p:spPr>
                  <a:xfrm>
                    <a:off x="2022" y="1166"/>
                    <a:ext cx="8" cy="8"/>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95" name="Rectangle 322"/>
                  <p:cNvSpPr/>
                  <p:nvPr/>
                </p:nvSpPr>
                <p:spPr>
                  <a:xfrm>
                    <a:off x="1937" y="1144"/>
                    <a:ext cx="76" cy="8"/>
                  </a:xfrm>
                  <a:prstGeom prst="rect">
                    <a:avLst/>
                  </a:prstGeom>
                  <a:solidFill>
                    <a:srgbClr val="CECECE"/>
                  </a:solidFill>
                  <a:ln w="9525" cap="flat" cmpd="sng">
                    <a:solidFill>
                      <a:srgbClr val="CECECE"/>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96" name="Rectangle 323"/>
                  <p:cNvSpPr/>
                  <p:nvPr/>
                </p:nvSpPr>
                <p:spPr>
                  <a:xfrm>
                    <a:off x="1933" y="1126"/>
                    <a:ext cx="84" cy="16"/>
                  </a:xfrm>
                  <a:prstGeom prst="rect">
                    <a:avLst/>
                  </a:prstGeom>
                  <a:solidFill>
                    <a:srgbClr val="CECECE"/>
                  </a:solidFill>
                  <a:ln w="9525">
                    <a:noFill/>
                  </a:ln>
                  <a:effectLst>
                    <a:outerShdw dist="17961" dir="2699999" algn="ctr" rotWithShape="0">
                      <a:srgbClr val="000000"/>
                    </a:outerShdw>
                  </a:effectLst>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grpSp>
        <p:sp>
          <p:nvSpPr>
            <p:cNvPr id="20716" name="Text Box 324"/>
            <p:cNvSpPr txBox="1"/>
            <p:nvPr/>
          </p:nvSpPr>
          <p:spPr>
            <a:xfrm>
              <a:off x="1586" y="1708"/>
              <a:ext cx="380" cy="756"/>
            </a:xfrm>
            <a:prstGeom prst="rect">
              <a:avLst/>
            </a:prstGeom>
            <a:noFill/>
            <a:ln w="12700">
              <a:noFill/>
            </a:ln>
          </p:spPr>
          <p:txBody>
            <a:bodyPr wrap="none">
              <a:spAutoFit/>
            </a:bodyPr>
            <a:lstStyle/>
            <a:p>
              <a:pPr eaLnBrk="0" hangingPunct="0"/>
              <a:r>
                <a:rPr lang="en-US" altLang="zh-CN" sz="1600" dirty="0">
                  <a:solidFill>
                    <a:srgbClr val="003399"/>
                  </a:solidFill>
                  <a:latin typeface="Arial" panose="020B0604020202020204" pitchFamily="34" charset="0"/>
                  <a:ea typeface="楷体_GB2312" pitchFamily="49" charset="-122"/>
                </a:rPr>
                <a:t>ETL</a:t>
              </a:r>
            </a:p>
            <a:p>
              <a:pPr eaLnBrk="0" hangingPunct="0"/>
              <a:endParaRPr lang="zh-CN" altLang="en-US" sz="1600" dirty="0">
                <a:solidFill>
                  <a:srgbClr val="003399"/>
                </a:solidFill>
                <a:latin typeface="Arial" panose="020B0604020202020204" pitchFamily="34" charset="0"/>
                <a:ea typeface="楷体_GB2312" pitchFamily="49" charset="-122"/>
              </a:endParaRPr>
            </a:p>
            <a:p>
              <a:pPr eaLnBrk="0" hangingPunct="0"/>
              <a:r>
                <a:rPr lang="en-US" altLang="zh-CN" sz="1000" dirty="0" smtClean="0">
                  <a:solidFill>
                    <a:srgbClr val="003399"/>
                  </a:solidFill>
                  <a:latin typeface="Arial" panose="020B0604020202020204" pitchFamily="34" charset="0"/>
                  <a:ea typeface="楷体_GB2312" pitchFamily="49" charset="-122"/>
                </a:rPr>
                <a:t>extract</a:t>
              </a:r>
              <a:endParaRPr lang="zh-CN" altLang="en-US" sz="1000" dirty="0">
                <a:solidFill>
                  <a:srgbClr val="003399"/>
                </a:solidFill>
                <a:latin typeface="Arial" panose="020B0604020202020204" pitchFamily="34" charset="0"/>
                <a:ea typeface="楷体_GB2312" pitchFamily="49" charset="-122"/>
              </a:endParaRPr>
            </a:p>
            <a:p>
              <a:pPr eaLnBrk="0" hangingPunct="0"/>
              <a:r>
                <a:rPr lang="en-US" altLang="zh-CN" sz="1000" dirty="0" smtClean="0">
                  <a:solidFill>
                    <a:srgbClr val="003399"/>
                  </a:solidFill>
                  <a:latin typeface="Arial" panose="020B0604020202020204" pitchFamily="34" charset="0"/>
                  <a:ea typeface="楷体_GB2312" pitchFamily="49" charset="-122"/>
                </a:rPr>
                <a:t>convert</a:t>
              </a:r>
              <a:endParaRPr lang="zh-CN" altLang="en-US" sz="1000" dirty="0">
                <a:solidFill>
                  <a:srgbClr val="003399"/>
                </a:solidFill>
                <a:latin typeface="Arial" panose="020B0604020202020204" pitchFamily="34" charset="0"/>
                <a:ea typeface="楷体_GB2312" pitchFamily="49" charset="-122"/>
              </a:endParaRPr>
            </a:p>
            <a:p>
              <a:pPr eaLnBrk="0" hangingPunct="0"/>
              <a:r>
                <a:rPr lang="en-US" altLang="zh-CN" sz="1000" dirty="0" smtClean="0">
                  <a:solidFill>
                    <a:srgbClr val="003399"/>
                  </a:solidFill>
                  <a:latin typeface="Arial" panose="020B0604020202020204" pitchFamily="34" charset="0"/>
                  <a:ea typeface="楷体_GB2312" pitchFamily="49" charset="-122"/>
                </a:rPr>
                <a:t>filter</a:t>
              </a:r>
              <a:endParaRPr lang="zh-CN" altLang="en-US" sz="1000" dirty="0">
                <a:solidFill>
                  <a:srgbClr val="003399"/>
                </a:solidFill>
                <a:latin typeface="Arial" panose="020B0604020202020204" pitchFamily="34" charset="0"/>
                <a:ea typeface="楷体_GB2312" pitchFamily="49" charset="-122"/>
              </a:endParaRPr>
            </a:p>
            <a:p>
              <a:pPr eaLnBrk="0" hangingPunct="0"/>
              <a:r>
                <a:rPr lang="en-US" altLang="zh-CN" sz="1000" dirty="0" smtClean="0">
                  <a:solidFill>
                    <a:srgbClr val="003399"/>
                  </a:solidFill>
                  <a:latin typeface="Arial" panose="020B0604020202020204" pitchFamily="34" charset="0"/>
                  <a:ea typeface="楷体_GB2312" pitchFamily="49" charset="-122"/>
                </a:rPr>
                <a:t>load</a:t>
              </a:r>
              <a:endParaRPr lang="zh-CN" altLang="en-US" sz="1000" dirty="0">
                <a:solidFill>
                  <a:srgbClr val="003399"/>
                </a:solidFill>
                <a:latin typeface="Arial" panose="020B0604020202020204" pitchFamily="34" charset="0"/>
                <a:ea typeface="楷体_GB2312" pitchFamily="49" charset="-122"/>
              </a:endParaRPr>
            </a:p>
          </p:txBody>
        </p:sp>
      </p:grpSp>
      <p:grpSp>
        <p:nvGrpSpPr>
          <p:cNvPr id="563525" name="Group 325"/>
          <p:cNvGrpSpPr/>
          <p:nvPr/>
        </p:nvGrpSpPr>
        <p:grpSpPr>
          <a:xfrm>
            <a:off x="5094288" y="4118293"/>
            <a:ext cx="1552575" cy="1363662"/>
            <a:chOff x="3413" y="1817"/>
            <a:chExt cx="978" cy="859"/>
          </a:xfrm>
        </p:grpSpPr>
        <p:sp>
          <p:nvSpPr>
            <p:cNvPr id="20713" name="Line 326"/>
            <p:cNvSpPr/>
            <p:nvPr/>
          </p:nvSpPr>
          <p:spPr>
            <a:xfrm flipV="1">
              <a:off x="3413" y="1817"/>
              <a:ext cx="953" cy="410"/>
            </a:xfrm>
            <a:prstGeom prst="line">
              <a:avLst/>
            </a:prstGeom>
            <a:ln w="15875" cap="flat" cmpd="sng">
              <a:solidFill>
                <a:srgbClr val="99CCFF"/>
              </a:solidFill>
              <a:prstDash val="solid"/>
              <a:headEnd type="none" w="sm" len="sm"/>
              <a:tailEnd type="triangle" w="sm" len="sm"/>
            </a:ln>
          </p:spPr>
        </p:sp>
        <p:sp>
          <p:nvSpPr>
            <p:cNvPr id="20714" name="Line 327"/>
            <p:cNvSpPr/>
            <p:nvPr/>
          </p:nvSpPr>
          <p:spPr>
            <a:xfrm>
              <a:off x="3426" y="2285"/>
              <a:ext cx="965" cy="391"/>
            </a:xfrm>
            <a:prstGeom prst="line">
              <a:avLst/>
            </a:prstGeom>
            <a:ln w="15875" cap="flat" cmpd="sng">
              <a:solidFill>
                <a:srgbClr val="99CCFF"/>
              </a:solidFill>
              <a:prstDash val="solid"/>
              <a:headEnd type="none" w="sm" len="sm"/>
              <a:tailEnd type="triangle" w="sm" len="sm"/>
            </a:ln>
          </p:spPr>
        </p:sp>
      </p:grpSp>
      <p:grpSp>
        <p:nvGrpSpPr>
          <p:cNvPr id="563528" name="Group 328"/>
          <p:cNvGrpSpPr/>
          <p:nvPr/>
        </p:nvGrpSpPr>
        <p:grpSpPr>
          <a:xfrm>
            <a:off x="5526091" y="3173095"/>
            <a:ext cx="1212851" cy="3249613"/>
            <a:chOff x="3685" y="1160"/>
            <a:chExt cx="764" cy="2047"/>
          </a:xfrm>
        </p:grpSpPr>
        <p:graphicFrame>
          <p:nvGraphicFramePr>
            <p:cNvPr id="20703" name="Object 329"/>
            <p:cNvGraphicFramePr/>
            <p:nvPr/>
          </p:nvGraphicFramePr>
          <p:xfrm>
            <a:off x="3864" y="2054"/>
            <a:ext cx="238" cy="235"/>
          </p:xfrm>
          <a:graphic>
            <a:graphicData uri="http://schemas.openxmlformats.org/presentationml/2006/ole">
              <mc:AlternateContent xmlns:mc="http://schemas.openxmlformats.org/markup-compatibility/2006">
                <mc:Choice xmlns:v="urn:schemas-microsoft-com:vml" Requires="v">
                  <p:oleObj spid="_x0000_s4233" r:id="rId4" imgW="5210810" imgH="4601845" progId="MS_ClipArt_Gallery.2">
                    <p:embed/>
                  </p:oleObj>
                </mc:Choice>
                <mc:Fallback>
                  <p:oleObj r:id="rId4" imgW="5210810" imgH="4601845" progId="MS_ClipArt_Gallery.2">
                    <p:embed/>
                    <p:pic>
                      <p:nvPicPr>
                        <p:cNvPr id="0" name="图片 3088"/>
                        <p:cNvPicPr/>
                        <p:nvPr/>
                      </p:nvPicPr>
                      <p:blipFill>
                        <a:blip r:embed="rId5">
                          <a:lum bright="-6000"/>
                        </a:blip>
                        <a:stretch>
                          <a:fillRect/>
                        </a:stretch>
                      </p:blipFill>
                      <p:spPr>
                        <a:xfrm>
                          <a:off x="3864" y="2054"/>
                          <a:ext cx="238" cy="235"/>
                        </a:xfrm>
                        <a:prstGeom prst="rect">
                          <a:avLst/>
                        </a:prstGeom>
                        <a:noFill/>
                        <a:ln w="38100">
                          <a:noFill/>
                          <a:miter/>
                        </a:ln>
                      </p:spPr>
                    </p:pic>
                  </p:oleObj>
                </mc:Fallback>
              </mc:AlternateContent>
            </a:graphicData>
          </a:graphic>
        </p:graphicFrame>
        <p:graphicFrame>
          <p:nvGraphicFramePr>
            <p:cNvPr id="20704" name="Object 330"/>
            <p:cNvGraphicFramePr/>
            <p:nvPr/>
          </p:nvGraphicFramePr>
          <p:xfrm>
            <a:off x="4086" y="1360"/>
            <a:ext cx="216" cy="206"/>
          </p:xfrm>
          <a:graphic>
            <a:graphicData uri="http://schemas.openxmlformats.org/presentationml/2006/ole">
              <mc:AlternateContent xmlns:mc="http://schemas.openxmlformats.org/markup-compatibility/2006">
                <mc:Choice xmlns:v="urn:schemas-microsoft-com:vml" Requires="v">
                  <p:oleObj spid="_x0000_s4234" r:id="rId6" imgW="3987165" imgH="2015490" progId="MS_ClipArt_Gallery.2">
                    <p:embed/>
                  </p:oleObj>
                </mc:Choice>
                <mc:Fallback>
                  <p:oleObj r:id="rId6" imgW="3987165" imgH="2015490" progId="MS_ClipArt_Gallery.2">
                    <p:embed/>
                    <p:pic>
                      <p:nvPicPr>
                        <p:cNvPr id="0" name="图片 3089"/>
                        <p:cNvPicPr/>
                        <p:nvPr/>
                      </p:nvPicPr>
                      <p:blipFill>
                        <a:blip r:embed="rId7">
                          <a:lum bright="-6000"/>
                        </a:blip>
                        <a:stretch>
                          <a:fillRect/>
                        </a:stretch>
                      </p:blipFill>
                      <p:spPr>
                        <a:xfrm>
                          <a:off x="4086" y="1360"/>
                          <a:ext cx="216" cy="206"/>
                        </a:xfrm>
                        <a:prstGeom prst="rect">
                          <a:avLst/>
                        </a:prstGeom>
                        <a:noFill/>
                        <a:ln w="38100">
                          <a:noFill/>
                          <a:miter/>
                        </a:ln>
                      </p:spPr>
                    </p:pic>
                  </p:oleObj>
                </mc:Fallback>
              </mc:AlternateContent>
            </a:graphicData>
          </a:graphic>
        </p:graphicFrame>
        <p:graphicFrame>
          <p:nvGraphicFramePr>
            <p:cNvPr id="20705" name="Object 331"/>
            <p:cNvGraphicFramePr/>
            <p:nvPr/>
          </p:nvGraphicFramePr>
          <p:xfrm>
            <a:off x="3889" y="2459"/>
            <a:ext cx="199" cy="261"/>
          </p:xfrm>
          <a:graphic>
            <a:graphicData uri="http://schemas.openxmlformats.org/presentationml/2006/ole">
              <mc:AlternateContent xmlns:mc="http://schemas.openxmlformats.org/markup-compatibility/2006">
                <mc:Choice xmlns:v="urn:schemas-microsoft-com:vml" Requires="v">
                  <p:oleObj spid="_x0000_s4235" r:id="rId8" imgW="4328160" imgH="4708525" progId="MS_ClipArt_Gallery.2">
                    <p:embed/>
                  </p:oleObj>
                </mc:Choice>
                <mc:Fallback>
                  <p:oleObj r:id="rId8" imgW="4328160" imgH="4708525" progId="MS_ClipArt_Gallery.2">
                    <p:embed/>
                    <p:pic>
                      <p:nvPicPr>
                        <p:cNvPr id="0" name="图片 3090"/>
                        <p:cNvPicPr/>
                        <p:nvPr/>
                      </p:nvPicPr>
                      <p:blipFill>
                        <a:blip r:embed="rId9">
                          <a:lum bright="-6000"/>
                        </a:blip>
                        <a:stretch>
                          <a:fillRect/>
                        </a:stretch>
                      </p:blipFill>
                      <p:spPr>
                        <a:xfrm>
                          <a:off x="3889" y="2459"/>
                          <a:ext cx="199" cy="261"/>
                        </a:xfrm>
                        <a:prstGeom prst="rect">
                          <a:avLst/>
                        </a:prstGeom>
                        <a:noFill/>
                        <a:ln w="38100">
                          <a:noFill/>
                          <a:miter/>
                        </a:ln>
                      </p:spPr>
                    </p:pic>
                  </p:oleObj>
                </mc:Fallback>
              </mc:AlternateContent>
            </a:graphicData>
          </a:graphic>
        </p:graphicFrame>
        <p:graphicFrame>
          <p:nvGraphicFramePr>
            <p:cNvPr id="20706" name="Object 332"/>
            <p:cNvGraphicFramePr/>
            <p:nvPr/>
          </p:nvGraphicFramePr>
          <p:xfrm>
            <a:off x="3849" y="1664"/>
            <a:ext cx="354" cy="214"/>
          </p:xfrm>
          <a:graphic>
            <a:graphicData uri="http://schemas.openxmlformats.org/presentationml/2006/ole">
              <mc:AlternateContent xmlns:mc="http://schemas.openxmlformats.org/markup-compatibility/2006">
                <mc:Choice xmlns:v="urn:schemas-microsoft-com:vml" Requires="v">
                  <p:oleObj spid="_x0000_s4236" r:id="rId10" imgW="6860540" imgH="3871595" progId="MS_ClipArt_Gallery.2">
                    <p:embed/>
                  </p:oleObj>
                </mc:Choice>
                <mc:Fallback>
                  <p:oleObj r:id="rId10" imgW="6860540" imgH="3871595" progId="MS_ClipArt_Gallery.2">
                    <p:embed/>
                    <p:pic>
                      <p:nvPicPr>
                        <p:cNvPr id="0" name="图片 3091"/>
                        <p:cNvPicPr/>
                        <p:nvPr/>
                      </p:nvPicPr>
                      <p:blipFill>
                        <a:blip r:embed="rId11">
                          <a:lum bright="-6000"/>
                        </a:blip>
                        <a:stretch>
                          <a:fillRect/>
                        </a:stretch>
                      </p:blipFill>
                      <p:spPr>
                        <a:xfrm>
                          <a:off x="3849" y="1664"/>
                          <a:ext cx="354" cy="214"/>
                        </a:xfrm>
                        <a:prstGeom prst="rect">
                          <a:avLst/>
                        </a:prstGeom>
                        <a:noFill/>
                        <a:ln w="38100">
                          <a:noFill/>
                          <a:miter/>
                        </a:ln>
                      </p:spPr>
                    </p:pic>
                  </p:oleObj>
                </mc:Fallback>
              </mc:AlternateContent>
            </a:graphicData>
          </a:graphic>
        </p:graphicFrame>
        <p:sp>
          <p:nvSpPr>
            <p:cNvPr id="20707" name="Rectangle 333"/>
            <p:cNvSpPr/>
            <p:nvPr/>
          </p:nvSpPr>
          <p:spPr>
            <a:xfrm>
              <a:off x="3685" y="1850"/>
              <a:ext cx="644" cy="156"/>
            </a:xfrm>
            <a:prstGeom prst="rect">
              <a:avLst/>
            </a:prstGeom>
            <a:noFill/>
            <a:ln w="9525">
              <a:noFill/>
            </a:ln>
          </p:spPr>
          <p:txBody>
            <a:bodyPr wrap="none" lIns="92075" tIns="46038" rIns="92075" bIns="46038">
              <a:spAutoFit/>
            </a:bodyPr>
            <a:lstStyle/>
            <a:p>
              <a:pPr algn="ctr" eaLnBrk="0" hangingPunct="0"/>
              <a:r>
                <a:rPr lang="zh-CN" altLang="en-US" sz="1000" b="1" dirty="0" smtClean="0">
                  <a:latin typeface="Times New Roman" panose="02020603050405020304" charset="0"/>
                  <a:ea typeface="楷体_GB2312" pitchFamily="49" charset="-122"/>
                </a:rPr>
                <a:t>（</a:t>
              </a:r>
              <a:r>
                <a:rPr lang="en-US" altLang="zh-CN" sz="1000" b="1" dirty="0">
                  <a:latin typeface="Times New Roman" panose="02020603050405020304" charset="0"/>
                  <a:ea typeface="楷体_GB2312" pitchFamily="49" charset="-122"/>
                </a:rPr>
                <a:t>query now</a:t>
              </a:r>
              <a:r>
                <a:rPr lang="zh-CN" altLang="en-US" sz="1000" b="1" dirty="0" smtClean="0">
                  <a:latin typeface="Times New Roman" panose="02020603050405020304" charset="0"/>
                  <a:ea typeface="楷体_GB2312" pitchFamily="49" charset="-122"/>
                </a:rPr>
                <a:t>）</a:t>
              </a:r>
              <a:endParaRPr lang="zh-CN" altLang="en-US" sz="1000" b="1" dirty="0">
                <a:latin typeface="Times New Roman" panose="02020603050405020304" charset="0"/>
                <a:ea typeface="楷体_GB2312" pitchFamily="49" charset="-122"/>
              </a:endParaRPr>
            </a:p>
          </p:txBody>
        </p:sp>
        <p:sp>
          <p:nvSpPr>
            <p:cNvPr id="20708" name="Rectangle 334"/>
            <p:cNvSpPr/>
            <p:nvPr/>
          </p:nvSpPr>
          <p:spPr>
            <a:xfrm>
              <a:off x="3949" y="1160"/>
              <a:ext cx="500" cy="156"/>
            </a:xfrm>
            <a:prstGeom prst="rect">
              <a:avLst/>
            </a:prstGeom>
            <a:noFill/>
            <a:ln w="9525">
              <a:noFill/>
            </a:ln>
          </p:spPr>
          <p:txBody>
            <a:bodyPr wrap="none" lIns="92075" tIns="46038" rIns="92075" bIns="46038">
              <a:spAutoFit/>
            </a:bodyPr>
            <a:lstStyle/>
            <a:p>
              <a:pPr algn="ctr" eaLnBrk="0" hangingPunct="0"/>
              <a:r>
                <a:rPr lang="zh-CN" altLang="en-US" sz="1000" b="1" dirty="0" smtClean="0">
                  <a:latin typeface="Times New Roman" panose="02020603050405020304" charset="0"/>
                  <a:ea typeface="楷体_GB2312" pitchFamily="49" charset="-122"/>
                </a:rPr>
                <a:t>（</a:t>
              </a:r>
              <a:r>
                <a:rPr lang="en-US" altLang="zh-CN" sz="1000" b="1" dirty="0">
                  <a:latin typeface="Times New Roman" panose="02020603050405020304" charset="0"/>
                  <a:ea typeface="楷体_GB2312" pitchFamily="49" charset="-122"/>
                </a:rPr>
                <a:t>report</a:t>
              </a:r>
              <a:r>
                <a:rPr lang="zh-CN" altLang="en-US" sz="1000" b="1" dirty="0" smtClean="0">
                  <a:latin typeface="Times New Roman" panose="02020603050405020304" charset="0"/>
                  <a:ea typeface="楷体_GB2312" pitchFamily="49" charset="-122"/>
                </a:rPr>
                <a:t>）</a:t>
              </a:r>
              <a:endParaRPr lang="zh-CN" altLang="en-US" sz="1000" b="1" dirty="0">
                <a:latin typeface="Times New Roman" panose="02020603050405020304" charset="0"/>
                <a:ea typeface="楷体_GB2312" pitchFamily="49" charset="-122"/>
              </a:endParaRPr>
            </a:p>
          </p:txBody>
        </p:sp>
        <p:sp>
          <p:nvSpPr>
            <p:cNvPr id="20709" name="Rectangle 335"/>
            <p:cNvSpPr/>
            <p:nvPr/>
          </p:nvSpPr>
          <p:spPr>
            <a:xfrm>
              <a:off x="3732" y="2299"/>
              <a:ext cx="642" cy="291"/>
            </a:xfrm>
            <a:prstGeom prst="rect">
              <a:avLst/>
            </a:prstGeom>
            <a:noFill/>
            <a:ln w="9525">
              <a:noFill/>
            </a:ln>
          </p:spPr>
          <p:txBody>
            <a:bodyPr wrap="square" lIns="92075" tIns="46038" rIns="92075" bIns="46038">
              <a:spAutoFit/>
            </a:bodyPr>
            <a:lstStyle/>
            <a:p>
              <a:pPr algn="ctr" eaLnBrk="0" hangingPunct="0"/>
              <a:r>
                <a:rPr lang="zh-CN" altLang="en-US" sz="800" b="1" dirty="0" smtClean="0">
                  <a:latin typeface="Times New Roman" panose="02020603050405020304" charset="0"/>
                  <a:ea typeface="楷体_GB2312" pitchFamily="49" charset="-122"/>
                </a:rPr>
                <a:t>（</a:t>
              </a:r>
              <a:r>
                <a:rPr lang="en-US" altLang="zh-CN" sz="800" b="1" dirty="0">
                  <a:latin typeface="Times New Roman" panose="02020603050405020304" charset="0"/>
                  <a:ea typeface="楷体_GB2312" pitchFamily="49" charset="-122"/>
                </a:rPr>
                <a:t>multidimensional analysis</a:t>
              </a:r>
              <a:r>
                <a:rPr lang="zh-CN" altLang="en-US" sz="800" b="1" dirty="0" smtClean="0">
                  <a:latin typeface="Times New Roman" panose="02020603050405020304" charset="0"/>
                  <a:ea typeface="楷体_GB2312" pitchFamily="49" charset="-122"/>
                </a:rPr>
                <a:t>）</a:t>
              </a:r>
              <a:endParaRPr lang="zh-CN" altLang="en-US" sz="800" b="1" dirty="0">
                <a:latin typeface="Times New Roman" panose="02020603050405020304" charset="0"/>
                <a:ea typeface="楷体_GB2312" pitchFamily="49" charset="-122"/>
              </a:endParaRPr>
            </a:p>
          </p:txBody>
        </p:sp>
        <p:sp>
          <p:nvSpPr>
            <p:cNvPr id="20710" name="Rectangle 336"/>
            <p:cNvSpPr/>
            <p:nvPr/>
          </p:nvSpPr>
          <p:spPr>
            <a:xfrm>
              <a:off x="3692" y="2750"/>
              <a:ext cx="693" cy="156"/>
            </a:xfrm>
            <a:prstGeom prst="rect">
              <a:avLst/>
            </a:prstGeom>
            <a:noFill/>
            <a:ln w="9525">
              <a:noFill/>
            </a:ln>
          </p:spPr>
          <p:txBody>
            <a:bodyPr wrap="none" lIns="92075" tIns="46038" rIns="92075" bIns="46038">
              <a:spAutoFit/>
            </a:bodyPr>
            <a:lstStyle/>
            <a:p>
              <a:pPr algn="ctr" eaLnBrk="0" hangingPunct="0"/>
              <a:r>
                <a:rPr lang="zh-CN" altLang="en-US" sz="1000" b="1" dirty="0" smtClean="0">
                  <a:latin typeface="Times New Roman" panose="02020603050405020304" charset="0"/>
                  <a:ea typeface="楷体_GB2312" pitchFamily="49" charset="-122"/>
                </a:rPr>
                <a:t>（</a:t>
              </a:r>
              <a:r>
                <a:rPr lang="en-US" altLang="zh-CN" sz="1000" b="1" dirty="0">
                  <a:latin typeface="Times New Roman" panose="02020603050405020304" charset="0"/>
                  <a:ea typeface="楷体_GB2312" pitchFamily="49" charset="-122"/>
                </a:rPr>
                <a:t>data mining</a:t>
              </a:r>
              <a:r>
                <a:rPr lang="zh-CN" altLang="en-US" sz="1000" b="1" dirty="0" smtClean="0">
                  <a:latin typeface="Times New Roman" panose="02020603050405020304" charset="0"/>
                  <a:ea typeface="楷体_GB2312" pitchFamily="49" charset="-122"/>
                </a:rPr>
                <a:t>）</a:t>
              </a:r>
              <a:endParaRPr lang="zh-CN" altLang="en-US" sz="1000" b="1" dirty="0">
                <a:latin typeface="Times New Roman" panose="02020603050405020304" charset="0"/>
                <a:ea typeface="楷体_GB2312" pitchFamily="49" charset="-122"/>
              </a:endParaRPr>
            </a:p>
          </p:txBody>
        </p:sp>
        <p:pic>
          <p:nvPicPr>
            <p:cNvPr id="20711" name="Picture 337"/>
            <p:cNvPicPr/>
            <p:nvPr/>
          </p:nvPicPr>
          <p:blipFill>
            <a:blip r:embed="rId12"/>
            <a:stretch>
              <a:fillRect/>
            </a:stretch>
          </p:blipFill>
          <p:spPr>
            <a:xfrm>
              <a:off x="3864" y="2997"/>
              <a:ext cx="285" cy="210"/>
            </a:xfrm>
            <a:prstGeom prst="rect">
              <a:avLst/>
            </a:prstGeom>
            <a:noFill/>
            <a:ln w="9525">
              <a:noFill/>
            </a:ln>
          </p:spPr>
        </p:pic>
      </p:grpSp>
      <p:grpSp>
        <p:nvGrpSpPr>
          <p:cNvPr id="563664" name="Group 464"/>
          <p:cNvGrpSpPr/>
          <p:nvPr/>
        </p:nvGrpSpPr>
        <p:grpSpPr>
          <a:xfrm>
            <a:off x="3212783" y="3593465"/>
            <a:ext cx="2249819" cy="2884170"/>
            <a:chOff x="2216" y="1533"/>
            <a:chExt cx="1417" cy="2019"/>
          </a:xfrm>
        </p:grpSpPr>
        <p:grpSp>
          <p:nvGrpSpPr>
            <p:cNvPr id="20620" name="Group 465"/>
            <p:cNvGrpSpPr/>
            <p:nvPr/>
          </p:nvGrpSpPr>
          <p:grpSpPr>
            <a:xfrm>
              <a:off x="2216" y="1533"/>
              <a:ext cx="1357" cy="2019"/>
              <a:chOff x="2216" y="1467"/>
              <a:chExt cx="1357" cy="2019"/>
            </a:xfrm>
          </p:grpSpPr>
          <p:grpSp>
            <p:nvGrpSpPr>
              <p:cNvPr id="20622" name="Group 466"/>
              <p:cNvGrpSpPr/>
              <p:nvPr/>
            </p:nvGrpSpPr>
            <p:grpSpPr>
              <a:xfrm>
                <a:off x="2216" y="1467"/>
                <a:ext cx="1357" cy="2019"/>
                <a:chOff x="2216" y="1467"/>
                <a:chExt cx="1357" cy="2019"/>
              </a:xfrm>
            </p:grpSpPr>
            <p:sp>
              <p:nvSpPr>
                <p:cNvPr id="563667" name="AutoShape 467"/>
                <p:cNvSpPr>
                  <a:spLocks noChangeArrowheads="1"/>
                </p:cNvSpPr>
                <p:nvPr/>
              </p:nvSpPr>
              <p:spPr bwMode="auto">
                <a:xfrm>
                  <a:off x="2216" y="1667"/>
                  <a:ext cx="1308" cy="1819"/>
                </a:xfrm>
                <a:prstGeom prst="can">
                  <a:avLst>
                    <a:gd name="adj" fmla="val 33988"/>
                  </a:avLst>
                </a:prstGeom>
                <a:gradFill rotWithShape="0">
                  <a:gsLst>
                    <a:gs pos="0">
                      <a:schemeClr val="hlink">
                        <a:gamma/>
                        <a:shade val="86275"/>
                        <a:invGamma/>
                      </a:schemeClr>
                    </a:gs>
                    <a:gs pos="50000">
                      <a:schemeClr val="hlink"/>
                    </a:gs>
                    <a:gs pos="100000">
                      <a:schemeClr val="hlink">
                        <a:gamma/>
                        <a:shade val="86275"/>
                        <a:invGamma/>
                      </a:scheme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Times New Roman" panose="02020603050405020304" charset="0"/>
                  </a:endParaRPr>
                </a:p>
              </p:txBody>
            </p:sp>
            <p:grpSp>
              <p:nvGrpSpPr>
                <p:cNvPr id="20625" name="Group 468"/>
                <p:cNvGrpSpPr/>
                <p:nvPr/>
              </p:nvGrpSpPr>
              <p:grpSpPr>
                <a:xfrm>
                  <a:off x="2445" y="1662"/>
                  <a:ext cx="1128" cy="1308"/>
                  <a:chOff x="2293" y="1667"/>
                  <a:chExt cx="1237" cy="1303"/>
                </a:xfrm>
              </p:grpSpPr>
              <p:sp>
                <p:nvSpPr>
                  <p:cNvPr id="563669" name="Rectangle 469"/>
                  <p:cNvSpPr>
                    <a:spLocks noChangeArrowheads="1"/>
                  </p:cNvSpPr>
                  <p:nvPr/>
                </p:nvSpPr>
                <p:spPr bwMode="auto">
                  <a:xfrm>
                    <a:off x="2293" y="1667"/>
                    <a:ext cx="82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12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charset="0"/>
                      <a:ea typeface="宋体" panose="02010600030101010101" pitchFamily="2" charset="-122"/>
                      <a:cs typeface="Times New Roman" panose="02020603050405020304" charset="0"/>
                    </a:endParaRPr>
                  </a:p>
                </p:txBody>
              </p:sp>
              <p:grpSp>
                <p:nvGrpSpPr>
                  <p:cNvPr id="20628" name="Group 470"/>
                  <p:cNvGrpSpPr/>
                  <p:nvPr/>
                </p:nvGrpSpPr>
                <p:grpSpPr>
                  <a:xfrm>
                    <a:off x="2311" y="2166"/>
                    <a:ext cx="789" cy="804"/>
                    <a:chOff x="1824" y="1594"/>
                    <a:chExt cx="1056" cy="998"/>
                  </a:xfrm>
                </p:grpSpPr>
                <p:sp>
                  <p:nvSpPr>
                    <p:cNvPr id="20700" name="Rectangle 472"/>
                    <p:cNvSpPr/>
                    <p:nvPr/>
                  </p:nvSpPr>
                  <p:spPr>
                    <a:xfrm>
                      <a:off x="1824" y="1594"/>
                      <a:ext cx="1056" cy="332"/>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wrap="none" anchor="ctr" anchorCtr="0">
                      <a:scene3d>
                        <a:camera prst="orthographicFront"/>
                        <a:lightRig rig="threePt" dir="t"/>
                      </a:scene3d>
                    </a:bodyPr>
                    <a:lstStyle/>
                    <a:p>
                      <a:endParaRPr lang="zh-CN" altLang="en-US"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p:txBody>
                </p:sp>
                <p:sp>
                  <p:nvSpPr>
                    <p:cNvPr id="20701" name="Rectangle 473"/>
                    <p:cNvSpPr/>
                    <p:nvPr/>
                  </p:nvSpPr>
                  <p:spPr>
                    <a:xfrm>
                      <a:off x="1824" y="1930"/>
                      <a:ext cx="1056" cy="332"/>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0702" name="Rectangle 474"/>
                    <p:cNvSpPr/>
                    <p:nvPr/>
                  </p:nvSpPr>
                  <p:spPr>
                    <a:xfrm>
                      <a:off x="1824" y="2260"/>
                      <a:ext cx="1056" cy="332"/>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wrap="none" anchor="ctr" anchorCtr="0"/>
                    <a:lstStyle/>
                    <a:p>
                      <a:endParaRPr lang="zh-CN" altLang="en-US" dirty="0">
                        <a:latin typeface="Arial" panose="020B0604020202020204" pitchFamily="34" charset="0"/>
                        <a:ea typeface="宋体" panose="02010600030101010101" pitchFamily="2" charset="-122"/>
                      </a:endParaRPr>
                    </a:p>
                  </p:txBody>
                </p:sp>
              </p:grpSp>
              <p:pic>
                <p:nvPicPr>
                  <p:cNvPr id="20634" name="Picture 514"/>
                  <p:cNvPicPr/>
                  <p:nvPr/>
                </p:nvPicPr>
                <p:blipFill>
                  <a:blip r:embed="rId13"/>
                  <a:stretch>
                    <a:fillRect/>
                  </a:stretch>
                </p:blipFill>
                <p:spPr>
                  <a:xfrm>
                    <a:off x="3178" y="2303"/>
                    <a:ext cx="352" cy="315"/>
                  </a:xfrm>
                  <a:prstGeom prst="rect">
                    <a:avLst/>
                  </a:prstGeom>
                  <a:noFill/>
                  <a:ln w="9525">
                    <a:noFill/>
                  </a:ln>
                </p:spPr>
              </p:pic>
            </p:grpSp>
            <p:sp>
              <p:nvSpPr>
                <p:cNvPr id="20626" name="Text Box 545"/>
                <p:cNvSpPr txBox="1"/>
                <p:nvPr/>
              </p:nvSpPr>
              <p:spPr>
                <a:xfrm>
                  <a:off x="2472" y="1467"/>
                  <a:ext cx="116" cy="288"/>
                </a:xfrm>
                <a:prstGeom prst="rect">
                  <a:avLst/>
                </a:prstGeom>
                <a:noFill/>
                <a:ln w="12700">
                  <a:noFill/>
                </a:ln>
              </p:spPr>
              <p:txBody>
                <a:bodyPr wrap="square">
                  <a:spAutoFit/>
                </a:bodyPr>
                <a:lstStyle/>
                <a:p>
                  <a:pPr eaLnBrk="0" hangingPunct="0"/>
                  <a:endParaRPr lang="zh-CN" altLang="en-US" sz="2400" b="1" dirty="0">
                    <a:latin typeface="Arial" panose="020B0604020202020204" pitchFamily="34" charset="0"/>
                    <a:ea typeface="宋体" panose="02010600030101010101" pitchFamily="2" charset="-122"/>
                  </a:endParaRPr>
                </a:p>
              </p:txBody>
            </p:sp>
          </p:grpSp>
          <p:sp>
            <p:nvSpPr>
              <p:cNvPr id="20623" name="AutoShape 546"/>
              <p:cNvSpPr/>
              <p:nvPr/>
            </p:nvSpPr>
            <p:spPr>
              <a:xfrm>
                <a:off x="3252" y="1900"/>
                <a:ext cx="320" cy="371"/>
              </a:xfrm>
              <a:prstGeom prst="can">
                <a:avLst>
                  <a:gd name="adj" fmla="val 28981"/>
                </a:avLst>
              </a:prstGeom>
              <a:gradFill rotWithShape="0">
                <a:gsLst>
                  <a:gs pos="0">
                    <a:srgbClr val="B0DCDC"/>
                  </a:gs>
                  <a:gs pos="50000">
                    <a:srgbClr val="CCFFFF"/>
                  </a:gs>
                  <a:gs pos="100000">
                    <a:srgbClr val="B0DCDC"/>
                  </a:gs>
                </a:gsLst>
                <a:lin ang="0" scaled="1"/>
                <a:tileRect/>
              </a:gradFill>
              <a:ln w="12700" cap="flat" cmpd="sng">
                <a:solidFill>
                  <a:schemeClr val="tx1"/>
                </a:solidFill>
                <a:prstDash val="sysDot"/>
                <a:headEnd type="none" w="sm" len="sm"/>
                <a:tailEnd type="none" w="sm" len="sm"/>
              </a:ln>
            </p:spPr>
            <p:txBody>
              <a:bodyPr wrap="none" anchor="ctr" anchorCtr="0"/>
              <a:lstStyle/>
              <a:p>
                <a:pPr algn="ctr" eaLnBrk="0" hangingPunct="0"/>
                <a:r>
                  <a:rPr lang="zh-CN" altLang="en-US" sz="800" dirty="0">
                    <a:solidFill>
                      <a:schemeClr val="hlink"/>
                    </a:solidFill>
                    <a:latin typeface="Arial" panose="020B0604020202020204" pitchFamily="34" charset="0"/>
                    <a:ea typeface="楷体_GB2312" pitchFamily="49" charset="-122"/>
                  </a:rPr>
                  <a:t>数据</a:t>
                </a:r>
              </a:p>
              <a:p>
                <a:pPr algn="ctr" eaLnBrk="0" hangingPunct="0"/>
                <a:r>
                  <a:rPr lang="zh-CN" altLang="en-US" sz="800" dirty="0" smtClean="0">
                    <a:solidFill>
                      <a:schemeClr val="hlink"/>
                    </a:solidFill>
                    <a:latin typeface="Arial" panose="020B0604020202020204" pitchFamily="34" charset="0"/>
                    <a:ea typeface="楷体_GB2312" pitchFamily="49" charset="-122"/>
                  </a:rPr>
                  <a:t>集市</a:t>
                </a:r>
                <a:endParaRPr lang="en-US" altLang="zh-CN" sz="800" dirty="0" smtClean="0">
                  <a:solidFill>
                    <a:schemeClr val="hlink"/>
                  </a:solidFill>
                  <a:latin typeface="Arial" panose="020B0604020202020204" pitchFamily="34" charset="0"/>
                  <a:ea typeface="楷体_GB2312" pitchFamily="49" charset="-122"/>
                </a:endParaRPr>
              </a:p>
              <a:p>
                <a:pPr algn="ctr" eaLnBrk="0" hangingPunct="0"/>
                <a:r>
                  <a:rPr lang="en-US" altLang="zh-CN" sz="800" dirty="0">
                    <a:solidFill>
                      <a:schemeClr val="hlink"/>
                    </a:solidFill>
                    <a:latin typeface="Arial" panose="020B0604020202020204" pitchFamily="34" charset="0"/>
                    <a:ea typeface="楷体_GB2312" pitchFamily="49" charset="-122"/>
                  </a:rPr>
                  <a:t>(</a:t>
                </a:r>
                <a:r>
                  <a:rPr lang="en-US" altLang="zh-CN" sz="800" dirty="0" err="1" smtClean="0">
                    <a:solidFill>
                      <a:schemeClr val="hlink"/>
                    </a:solidFill>
                    <a:latin typeface="Arial" panose="020B0604020202020204" pitchFamily="34" charset="0"/>
                    <a:ea typeface="楷体_GB2312" pitchFamily="49" charset="-122"/>
                  </a:rPr>
                  <a:t>datamarket</a:t>
                </a:r>
                <a:r>
                  <a:rPr lang="en-US" altLang="zh-CN" sz="800" dirty="0" smtClean="0">
                    <a:solidFill>
                      <a:schemeClr val="hlink"/>
                    </a:solidFill>
                    <a:latin typeface="Arial" panose="020B0604020202020204" pitchFamily="34" charset="0"/>
                    <a:ea typeface="楷体_GB2312" pitchFamily="49" charset="-122"/>
                  </a:rPr>
                  <a:t>)</a:t>
                </a:r>
                <a:endParaRPr lang="zh-CN" altLang="en-US" sz="800" dirty="0">
                  <a:solidFill>
                    <a:schemeClr val="hlink"/>
                  </a:solidFill>
                  <a:latin typeface="Arial" panose="020B0604020202020204" pitchFamily="34" charset="0"/>
                  <a:ea typeface="楷体_GB2312" pitchFamily="49" charset="-122"/>
                </a:endParaRPr>
              </a:p>
            </p:txBody>
          </p:sp>
        </p:grpSp>
        <p:sp>
          <p:nvSpPr>
            <p:cNvPr id="20621" name="Text Box 547"/>
            <p:cNvSpPr txBox="1"/>
            <p:nvPr/>
          </p:nvSpPr>
          <p:spPr>
            <a:xfrm>
              <a:off x="2425" y="1780"/>
              <a:ext cx="1208" cy="323"/>
            </a:xfrm>
            <a:prstGeom prst="rect">
              <a:avLst/>
            </a:prstGeom>
            <a:noFill/>
            <a:ln w="12700">
              <a:noFill/>
            </a:ln>
          </p:spPr>
          <p:txBody>
            <a:bodyPr wrap="square">
              <a:spAutoFit/>
            </a:bodyPr>
            <a:lstStyle/>
            <a:p>
              <a:pPr eaLnBrk="0" hangingPunct="0"/>
              <a:r>
                <a:rPr lang="zh-CN" altLang="en-US" sz="1200" b="1" dirty="0" smtClean="0">
                  <a:solidFill>
                    <a:srgbClr val="FF0000"/>
                  </a:solidFill>
                  <a:latin typeface="Arial" panose="020B0604020202020204" pitchFamily="34" charset="0"/>
                  <a:ea typeface="宋体" panose="02010600030101010101" pitchFamily="2" charset="-122"/>
                </a:rPr>
                <a:t>（</a:t>
              </a:r>
              <a:r>
                <a:rPr lang="en-US" altLang="zh-CN" sz="1200" b="1" dirty="0">
                  <a:solidFill>
                    <a:srgbClr val="FF0000"/>
                  </a:solidFill>
                  <a:latin typeface="Arial" panose="020B0604020202020204" pitchFamily="34" charset="0"/>
                  <a:ea typeface="宋体" panose="02010600030101010101" pitchFamily="2" charset="-122"/>
                </a:rPr>
                <a:t>Hive data warehouse</a:t>
              </a:r>
              <a:r>
                <a:rPr lang="zh-CN" altLang="en-US" sz="1200" b="1" dirty="0" smtClean="0">
                  <a:solidFill>
                    <a:srgbClr val="FF0000"/>
                  </a:solidFill>
                  <a:latin typeface="Arial" panose="020B0604020202020204" pitchFamily="34" charset="0"/>
                  <a:ea typeface="宋体" panose="02010600030101010101" pitchFamily="2" charset="-122"/>
                </a:rPr>
                <a:t>）</a:t>
              </a:r>
              <a:endParaRPr lang="en-US" altLang="zh-CN" sz="1200" b="1" dirty="0">
                <a:solidFill>
                  <a:srgbClr val="FF0000"/>
                </a:solidFill>
                <a:latin typeface="Arial" panose="020B0604020202020204" pitchFamily="34" charset="0"/>
                <a:ea typeface="宋体" panose="02010600030101010101" pitchFamily="2" charset="-122"/>
              </a:endParaRPr>
            </a:p>
          </p:txBody>
        </p:sp>
      </p:grpSp>
      <p:grpSp>
        <p:nvGrpSpPr>
          <p:cNvPr id="563759" name="Group 559"/>
          <p:cNvGrpSpPr/>
          <p:nvPr/>
        </p:nvGrpSpPr>
        <p:grpSpPr>
          <a:xfrm>
            <a:off x="6251938" y="3251518"/>
            <a:ext cx="2790824" cy="2920999"/>
            <a:chOff x="3930" y="1337"/>
            <a:chExt cx="1758" cy="1840"/>
          </a:xfrm>
        </p:grpSpPr>
        <p:grpSp>
          <p:nvGrpSpPr>
            <p:cNvPr id="20491" name="Group 339"/>
            <p:cNvGrpSpPr/>
            <p:nvPr/>
          </p:nvGrpSpPr>
          <p:grpSpPr>
            <a:xfrm>
              <a:off x="3930" y="1337"/>
              <a:ext cx="1410" cy="1840"/>
              <a:chOff x="4182" y="1271"/>
              <a:chExt cx="1410" cy="1840"/>
            </a:xfrm>
          </p:grpSpPr>
          <p:grpSp>
            <p:nvGrpSpPr>
              <p:cNvPr id="20496" name="Group 340"/>
              <p:cNvGrpSpPr/>
              <p:nvPr/>
            </p:nvGrpSpPr>
            <p:grpSpPr>
              <a:xfrm>
                <a:off x="4852" y="2015"/>
                <a:ext cx="343" cy="210"/>
                <a:chOff x="2479" y="2918"/>
                <a:chExt cx="304" cy="174"/>
              </a:xfrm>
            </p:grpSpPr>
            <p:sp>
              <p:nvSpPr>
                <p:cNvPr id="20612" name="Freeform 341"/>
                <p:cNvSpPr/>
                <p:nvPr/>
              </p:nvSpPr>
              <p:spPr>
                <a:xfrm>
                  <a:off x="2479" y="2918"/>
                  <a:ext cx="95" cy="137"/>
                </a:xfrm>
                <a:custGeom>
                  <a:avLst/>
                  <a:gdLst/>
                  <a:ahLst/>
                  <a:cxnLst>
                    <a:cxn ang="0">
                      <a:pos x="76" y="136"/>
                    </a:cxn>
                    <a:cxn ang="0">
                      <a:pos x="64" y="136"/>
                    </a:cxn>
                    <a:cxn ang="0">
                      <a:pos x="49" y="136"/>
                    </a:cxn>
                    <a:cxn ang="0">
                      <a:pos x="37" y="136"/>
                    </a:cxn>
                    <a:cxn ang="0">
                      <a:pos x="24" y="136"/>
                    </a:cxn>
                    <a:cxn ang="0">
                      <a:pos x="10" y="136"/>
                    </a:cxn>
                    <a:cxn ang="0">
                      <a:pos x="0" y="134"/>
                    </a:cxn>
                    <a:cxn ang="0">
                      <a:pos x="5" y="125"/>
                    </a:cxn>
                    <a:cxn ang="0">
                      <a:pos x="11" y="115"/>
                    </a:cxn>
                    <a:cxn ang="0">
                      <a:pos x="18" y="106"/>
                    </a:cxn>
                    <a:cxn ang="0">
                      <a:pos x="26" y="96"/>
                    </a:cxn>
                    <a:cxn ang="0">
                      <a:pos x="33" y="87"/>
                    </a:cxn>
                    <a:cxn ang="0">
                      <a:pos x="39" y="76"/>
                    </a:cxn>
                    <a:cxn ang="0">
                      <a:pos x="44" y="66"/>
                    </a:cxn>
                    <a:cxn ang="0">
                      <a:pos x="37" y="56"/>
                    </a:cxn>
                    <a:cxn ang="0">
                      <a:pos x="30" y="46"/>
                    </a:cxn>
                    <a:cxn ang="0">
                      <a:pos x="24" y="36"/>
                    </a:cxn>
                    <a:cxn ang="0">
                      <a:pos x="17" y="27"/>
                    </a:cxn>
                    <a:cxn ang="0">
                      <a:pos x="9" y="17"/>
                    </a:cxn>
                    <a:cxn ang="0">
                      <a:pos x="2" y="7"/>
                    </a:cxn>
                    <a:cxn ang="0">
                      <a:pos x="1" y="0"/>
                    </a:cxn>
                    <a:cxn ang="0">
                      <a:pos x="13" y="0"/>
                    </a:cxn>
                    <a:cxn ang="0">
                      <a:pos x="27" y="0"/>
                    </a:cxn>
                    <a:cxn ang="0">
                      <a:pos x="39" y="0"/>
                    </a:cxn>
                    <a:cxn ang="0">
                      <a:pos x="53" y="0"/>
                    </a:cxn>
                    <a:cxn ang="0">
                      <a:pos x="65" y="0"/>
                    </a:cxn>
                    <a:cxn ang="0">
                      <a:pos x="78" y="0"/>
                    </a:cxn>
                    <a:cxn ang="0">
                      <a:pos x="86" y="5"/>
                    </a:cxn>
                    <a:cxn ang="0">
                      <a:pos x="87" y="27"/>
                    </a:cxn>
                    <a:cxn ang="0">
                      <a:pos x="84" y="33"/>
                    </a:cxn>
                    <a:cxn ang="0">
                      <a:pos x="83" y="21"/>
                    </a:cxn>
                    <a:cxn ang="0">
                      <a:pos x="78" y="13"/>
                    </a:cxn>
                    <a:cxn ang="0">
                      <a:pos x="71" y="8"/>
                    </a:cxn>
                    <a:cxn ang="0">
                      <a:pos x="60" y="7"/>
                    </a:cxn>
                    <a:cxn ang="0">
                      <a:pos x="52" y="7"/>
                    </a:cxn>
                    <a:cxn ang="0">
                      <a:pos x="43" y="7"/>
                    </a:cxn>
                    <a:cxn ang="0">
                      <a:pos x="34" y="7"/>
                    </a:cxn>
                    <a:cxn ang="0">
                      <a:pos x="25" y="7"/>
                    </a:cxn>
                    <a:cxn ang="0">
                      <a:pos x="24" y="11"/>
                    </a:cxn>
                    <a:cxn ang="0">
                      <a:pos x="29" y="19"/>
                    </a:cxn>
                    <a:cxn ang="0">
                      <a:pos x="36" y="28"/>
                    </a:cxn>
                    <a:cxn ang="0">
                      <a:pos x="41" y="36"/>
                    </a:cxn>
                    <a:cxn ang="0">
                      <a:pos x="47" y="45"/>
                    </a:cxn>
                    <a:cxn ang="0">
                      <a:pos x="54" y="54"/>
                    </a:cxn>
                    <a:cxn ang="0">
                      <a:pos x="57" y="63"/>
                    </a:cxn>
                    <a:cxn ang="0">
                      <a:pos x="52" y="72"/>
                    </a:cxn>
                    <a:cxn ang="0">
                      <a:pos x="45" y="81"/>
                    </a:cxn>
                    <a:cxn ang="0">
                      <a:pos x="38" y="90"/>
                    </a:cxn>
                    <a:cxn ang="0">
                      <a:pos x="31" y="99"/>
                    </a:cxn>
                    <a:cxn ang="0">
                      <a:pos x="25" y="108"/>
                    </a:cxn>
                    <a:cxn ang="0">
                      <a:pos x="18" y="118"/>
                    </a:cxn>
                    <a:cxn ang="0">
                      <a:pos x="26" y="119"/>
                    </a:cxn>
                    <a:cxn ang="0">
                      <a:pos x="35" y="119"/>
                    </a:cxn>
                    <a:cxn ang="0">
                      <a:pos x="44" y="119"/>
                    </a:cxn>
                    <a:cxn ang="0">
                      <a:pos x="53" y="119"/>
                    </a:cxn>
                    <a:cxn ang="0">
                      <a:pos x="62" y="119"/>
                    </a:cxn>
                    <a:cxn ang="0">
                      <a:pos x="71" y="118"/>
                    </a:cxn>
                    <a:cxn ang="0">
                      <a:pos x="80" y="115"/>
                    </a:cxn>
                    <a:cxn ang="0">
                      <a:pos x="85" y="108"/>
                    </a:cxn>
                    <a:cxn ang="0">
                      <a:pos x="90" y="99"/>
                    </a:cxn>
                    <a:cxn ang="0">
                      <a:pos x="93" y="102"/>
                    </a:cxn>
                    <a:cxn ang="0">
                      <a:pos x="90" y="126"/>
                    </a:cxn>
                  </a:cxnLst>
                  <a:rect l="0" t="0" r="0" b="0"/>
                  <a:pathLst>
                    <a:path w="95" h="137">
                      <a:moveTo>
                        <a:pt x="88" y="136"/>
                      </a:moveTo>
                      <a:lnTo>
                        <a:pt x="86" y="136"/>
                      </a:lnTo>
                      <a:lnTo>
                        <a:pt x="85" y="136"/>
                      </a:lnTo>
                      <a:lnTo>
                        <a:pt x="84" y="136"/>
                      </a:lnTo>
                      <a:lnTo>
                        <a:pt x="83" y="136"/>
                      </a:lnTo>
                      <a:lnTo>
                        <a:pt x="81" y="136"/>
                      </a:lnTo>
                      <a:lnTo>
                        <a:pt x="80" y="136"/>
                      </a:lnTo>
                      <a:lnTo>
                        <a:pt x="78" y="136"/>
                      </a:lnTo>
                      <a:lnTo>
                        <a:pt x="76" y="136"/>
                      </a:lnTo>
                      <a:lnTo>
                        <a:pt x="75" y="136"/>
                      </a:lnTo>
                      <a:lnTo>
                        <a:pt x="74" y="136"/>
                      </a:lnTo>
                      <a:lnTo>
                        <a:pt x="73" y="136"/>
                      </a:lnTo>
                      <a:lnTo>
                        <a:pt x="71" y="136"/>
                      </a:lnTo>
                      <a:lnTo>
                        <a:pt x="69" y="136"/>
                      </a:lnTo>
                      <a:lnTo>
                        <a:pt x="67" y="136"/>
                      </a:lnTo>
                      <a:lnTo>
                        <a:pt x="66" y="136"/>
                      </a:lnTo>
                      <a:lnTo>
                        <a:pt x="65" y="136"/>
                      </a:lnTo>
                      <a:lnTo>
                        <a:pt x="64" y="136"/>
                      </a:lnTo>
                      <a:lnTo>
                        <a:pt x="62" y="136"/>
                      </a:lnTo>
                      <a:lnTo>
                        <a:pt x="60" y="136"/>
                      </a:lnTo>
                      <a:lnTo>
                        <a:pt x="58" y="136"/>
                      </a:lnTo>
                      <a:lnTo>
                        <a:pt x="57" y="136"/>
                      </a:lnTo>
                      <a:lnTo>
                        <a:pt x="56" y="136"/>
                      </a:lnTo>
                      <a:lnTo>
                        <a:pt x="55" y="136"/>
                      </a:lnTo>
                      <a:lnTo>
                        <a:pt x="53" y="136"/>
                      </a:lnTo>
                      <a:lnTo>
                        <a:pt x="52" y="136"/>
                      </a:lnTo>
                      <a:lnTo>
                        <a:pt x="49" y="136"/>
                      </a:lnTo>
                      <a:lnTo>
                        <a:pt x="48" y="136"/>
                      </a:lnTo>
                      <a:lnTo>
                        <a:pt x="47" y="136"/>
                      </a:lnTo>
                      <a:lnTo>
                        <a:pt x="46" y="136"/>
                      </a:lnTo>
                      <a:lnTo>
                        <a:pt x="45" y="136"/>
                      </a:lnTo>
                      <a:lnTo>
                        <a:pt x="43" y="136"/>
                      </a:lnTo>
                      <a:lnTo>
                        <a:pt x="41" y="136"/>
                      </a:lnTo>
                      <a:lnTo>
                        <a:pt x="39" y="136"/>
                      </a:lnTo>
                      <a:lnTo>
                        <a:pt x="38" y="136"/>
                      </a:lnTo>
                      <a:lnTo>
                        <a:pt x="37" y="136"/>
                      </a:lnTo>
                      <a:lnTo>
                        <a:pt x="36" y="136"/>
                      </a:lnTo>
                      <a:lnTo>
                        <a:pt x="34" y="136"/>
                      </a:lnTo>
                      <a:lnTo>
                        <a:pt x="33" y="136"/>
                      </a:lnTo>
                      <a:lnTo>
                        <a:pt x="30" y="136"/>
                      </a:lnTo>
                      <a:lnTo>
                        <a:pt x="29" y="136"/>
                      </a:lnTo>
                      <a:lnTo>
                        <a:pt x="28" y="136"/>
                      </a:lnTo>
                      <a:lnTo>
                        <a:pt x="27" y="136"/>
                      </a:lnTo>
                      <a:lnTo>
                        <a:pt x="25" y="136"/>
                      </a:lnTo>
                      <a:lnTo>
                        <a:pt x="24" y="136"/>
                      </a:lnTo>
                      <a:lnTo>
                        <a:pt x="21" y="136"/>
                      </a:lnTo>
                      <a:lnTo>
                        <a:pt x="20" y="136"/>
                      </a:lnTo>
                      <a:lnTo>
                        <a:pt x="18" y="136"/>
                      </a:lnTo>
                      <a:lnTo>
                        <a:pt x="18" y="136"/>
                      </a:lnTo>
                      <a:lnTo>
                        <a:pt x="16" y="136"/>
                      </a:lnTo>
                      <a:lnTo>
                        <a:pt x="15" y="136"/>
                      </a:lnTo>
                      <a:lnTo>
                        <a:pt x="13" y="136"/>
                      </a:lnTo>
                      <a:lnTo>
                        <a:pt x="11" y="136"/>
                      </a:lnTo>
                      <a:lnTo>
                        <a:pt x="10" y="136"/>
                      </a:lnTo>
                      <a:lnTo>
                        <a:pt x="9" y="136"/>
                      </a:lnTo>
                      <a:lnTo>
                        <a:pt x="8" y="136"/>
                      </a:lnTo>
                      <a:lnTo>
                        <a:pt x="6" y="136"/>
                      </a:lnTo>
                      <a:lnTo>
                        <a:pt x="5" y="136"/>
                      </a:lnTo>
                      <a:lnTo>
                        <a:pt x="2" y="136"/>
                      </a:lnTo>
                      <a:lnTo>
                        <a:pt x="1" y="136"/>
                      </a:lnTo>
                      <a:lnTo>
                        <a:pt x="0" y="136"/>
                      </a:lnTo>
                      <a:lnTo>
                        <a:pt x="0" y="135"/>
                      </a:lnTo>
                      <a:lnTo>
                        <a:pt x="0" y="134"/>
                      </a:lnTo>
                      <a:lnTo>
                        <a:pt x="0" y="133"/>
                      </a:lnTo>
                      <a:lnTo>
                        <a:pt x="0" y="132"/>
                      </a:lnTo>
                      <a:lnTo>
                        <a:pt x="0" y="130"/>
                      </a:lnTo>
                      <a:lnTo>
                        <a:pt x="1" y="130"/>
                      </a:lnTo>
                      <a:lnTo>
                        <a:pt x="1" y="129"/>
                      </a:lnTo>
                      <a:lnTo>
                        <a:pt x="2" y="127"/>
                      </a:lnTo>
                      <a:lnTo>
                        <a:pt x="3" y="126"/>
                      </a:lnTo>
                      <a:lnTo>
                        <a:pt x="5" y="126"/>
                      </a:lnTo>
                      <a:lnTo>
                        <a:pt x="5" y="125"/>
                      </a:lnTo>
                      <a:lnTo>
                        <a:pt x="6" y="123"/>
                      </a:lnTo>
                      <a:lnTo>
                        <a:pt x="7" y="122"/>
                      </a:lnTo>
                      <a:lnTo>
                        <a:pt x="8" y="121"/>
                      </a:lnTo>
                      <a:lnTo>
                        <a:pt x="8" y="120"/>
                      </a:lnTo>
                      <a:lnTo>
                        <a:pt x="9" y="118"/>
                      </a:lnTo>
                      <a:lnTo>
                        <a:pt x="9" y="118"/>
                      </a:lnTo>
                      <a:lnTo>
                        <a:pt x="10" y="117"/>
                      </a:lnTo>
                      <a:lnTo>
                        <a:pt x="10" y="116"/>
                      </a:lnTo>
                      <a:lnTo>
                        <a:pt x="11" y="115"/>
                      </a:lnTo>
                      <a:lnTo>
                        <a:pt x="12" y="114"/>
                      </a:lnTo>
                      <a:lnTo>
                        <a:pt x="13" y="113"/>
                      </a:lnTo>
                      <a:lnTo>
                        <a:pt x="13" y="111"/>
                      </a:lnTo>
                      <a:lnTo>
                        <a:pt x="15" y="111"/>
                      </a:lnTo>
                      <a:lnTo>
                        <a:pt x="16" y="109"/>
                      </a:lnTo>
                      <a:lnTo>
                        <a:pt x="17" y="108"/>
                      </a:lnTo>
                      <a:lnTo>
                        <a:pt x="18" y="108"/>
                      </a:lnTo>
                      <a:lnTo>
                        <a:pt x="18" y="107"/>
                      </a:lnTo>
                      <a:lnTo>
                        <a:pt x="18" y="106"/>
                      </a:lnTo>
                      <a:lnTo>
                        <a:pt x="19" y="104"/>
                      </a:lnTo>
                      <a:lnTo>
                        <a:pt x="20" y="103"/>
                      </a:lnTo>
                      <a:lnTo>
                        <a:pt x="20" y="102"/>
                      </a:lnTo>
                      <a:lnTo>
                        <a:pt x="21" y="101"/>
                      </a:lnTo>
                      <a:lnTo>
                        <a:pt x="22" y="99"/>
                      </a:lnTo>
                      <a:lnTo>
                        <a:pt x="24" y="99"/>
                      </a:lnTo>
                      <a:lnTo>
                        <a:pt x="24" y="98"/>
                      </a:lnTo>
                      <a:lnTo>
                        <a:pt x="25" y="97"/>
                      </a:lnTo>
                      <a:lnTo>
                        <a:pt x="26" y="96"/>
                      </a:lnTo>
                      <a:lnTo>
                        <a:pt x="27" y="95"/>
                      </a:lnTo>
                      <a:lnTo>
                        <a:pt x="27" y="93"/>
                      </a:lnTo>
                      <a:lnTo>
                        <a:pt x="28" y="92"/>
                      </a:lnTo>
                      <a:lnTo>
                        <a:pt x="28" y="92"/>
                      </a:lnTo>
                      <a:lnTo>
                        <a:pt x="29" y="90"/>
                      </a:lnTo>
                      <a:lnTo>
                        <a:pt x="30" y="90"/>
                      </a:lnTo>
                      <a:lnTo>
                        <a:pt x="30" y="89"/>
                      </a:lnTo>
                      <a:lnTo>
                        <a:pt x="31" y="88"/>
                      </a:lnTo>
                      <a:lnTo>
                        <a:pt x="33" y="87"/>
                      </a:lnTo>
                      <a:lnTo>
                        <a:pt x="34" y="85"/>
                      </a:lnTo>
                      <a:lnTo>
                        <a:pt x="34" y="84"/>
                      </a:lnTo>
                      <a:lnTo>
                        <a:pt x="35" y="83"/>
                      </a:lnTo>
                      <a:lnTo>
                        <a:pt x="36" y="82"/>
                      </a:lnTo>
                      <a:lnTo>
                        <a:pt x="37" y="81"/>
                      </a:lnTo>
                      <a:lnTo>
                        <a:pt x="37" y="79"/>
                      </a:lnTo>
                      <a:lnTo>
                        <a:pt x="38" y="78"/>
                      </a:lnTo>
                      <a:lnTo>
                        <a:pt x="39" y="77"/>
                      </a:lnTo>
                      <a:lnTo>
                        <a:pt x="39" y="76"/>
                      </a:lnTo>
                      <a:lnTo>
                        <a:pt x="40" y="74"/>
                      </a:lnTo>
                      <a:lnTo>
                        <a:pt x="41" y="73"/>
                      </a:lnTo>
                      <a:lnTo>
                        <a:pt x="43" y="72"/>
                      </a:lnTo>
                      <a:lnTo>
                        <a:pt x="43" y="72"/>
                      </a:lnTo>
                      <a:lnTo>
                        <a:pt x="44" y="70"/>
                      </a:lnTo>
                      <a:lnTo>
                        <a:pt x="45" y="70"/>
                      </a:lnTo>
                      <a:lnTo>
                        <a:pt x="46" y="69"/>
                      </a:lnTo>
                      <a:lnTo>
                        <a:pt x="45" y="67"/>
                      </a:lnTo>
                      <a:lnTo>
                        <a:pt x="44" y="66"/>
                      </a:lnTo>
                      <a:lnTo>
                        <a:pt x="43" y="65"/>
                      </a:lnTo>
                      <a:lnTo>
                        <a:pt x="43" y="63"/>
                      </a:lnTo>
                      <a:lnTo>
                        <a:pt x="41" y="63"/>
                      </a:lnTo>
                      <a:lnTo>
                        <a:pt x="40" y="62"/>
                      </a:lnTo>
                      <a:lnTo>
                        <a:pt x="39" y="61"/>
                      </a:lnTo>
                      <a:lnTo>
                        <a:pt x="39" y="60"/>
                      </a:lnTo>
                      <a:lnTo>
                        <a:pt x="38" y="58"/>
                      </a:lnTo>
                      <a:lnTo>
                        <a:pt x="37" y="58"/>
                      </a:lnTo>
                      <a:lnTo>
                        <a:pt x="37" y="56"/>
                      </a:lnTo>
                      <a:lnTo>
                        <a:pt x="37" y="54"/>
                      </a:lnTo>
                      <a:lnTo>
                        <a:pt x="36" y="54"/>
                      </a:lnTo>
                      <a:lnTo>
                        <a:pt x="35" y="54"/>
                      </a:lnTo>
                      <a:lnTo>
                        <a:pt x="34" y="52"/>
                      </a:lnTo>
                      <a:lnTo>
                        <a:pt x="34" y="51"/>
                      </a:lnTo>
                      <a:lnTo>
                        <a:pt x="33" y="50"/>
                      </a:lnTo>
                      <a:lnTo>
                        <a:pt x="31" y="48"/>
                      </a:lnTo>
                      <a:lnTo>
                        <a:pt x="30" y="47"/>
                      </a:lnTo>
                      <a:lnTo>
                        <a:pt x="30" y="46"/>
                      </a:lnTo>
                      <a:lnTo>
                        <a:pt x="29" y="45"/>
                      </a:lnTo>
                      <a:lnTo>
                        <a:pt x="28" y="44"/>
                      </a:lnTo>
                      <a:lnTo>
                        <a:pt x="28" y="43"/>
                      </a:lnTo>
                      <a:lnTo>
                        <a:pt x="28" y="42"/>
                      </a:lnTo>
                      <a:lnTo>
                        <a:pt x="27" y="41"/>
                      </a:lnTo>
                      <a:lnTo>
                        <a:pt x="26" y="39"/>
                      </a:lnTo>
                      <a:lnTo>
                        <a:pt x="25" y="39"/>
                      </a:lnTo>
                      <a:lnTo>
                        <a:pt x="25" y="37"/>
                      </a:lnTo>
                      <a:lnTo>
                        <a:pt x="24" y="36"/>
                      </a:lnTo>
                      <a:lnTo>
                        <a:pt x="22" y="36"/>
                      </a:lnTo>
                      <a:lnTo>
                        <a:pt x="21" y="35"/>
                      </a:lnTo>
                      <a:lnTo>
                        <a:pt x="21" y="34"/>
                      </a:lnTo>
                      <a:lnTo>
                        <a:pt x="20" y="32"/>
                      </a:lnTo>
                      <a:lnTo>
                        <a:pt x="19" y="32"/>
                      </a:lnTo>
                      <a:lnTo>
                        <a:pt x="18" y="30"/>
                      </a:lnTo>
                      <a:lnTo>
                        <a:pt x="18" y="28"/>
                      </a:lnTo>
                      <a:lnTo>
                        <a:pt x="18" y="27"/>
                      </a:lnTo>
                      <a:lnTo>
                        <a:pt x="17" y="27"/>
                      </a:lnTo>
                      <a:lnTo>
                        <a:pt x="16" y="26"/>
                      </a:lnTo>
                      <a:lnTo>
                        <a:pt x="15" y="25"/>
                      </a:lnTo>
                      <a:lnTo>
                        <a:pt x="15" y="24"/>
                      </a:lnTo>
                      <a:lnTo>
                        <a:pt x="13" y="22"/>
                      </a:lnTo>
                      <a:lnTo>
                        <a:pt x="12" y="21"/>
                      </a:lnTo>
                      <a:lnTo>
                        <a:pt x="11" y="20"/>
                      </a:lnTo>
                      <a:lnTo>
                        <a:pt x="10" y="19"/>
                      </a:lnTo>
                      <a:lnTo>
                        <a:pt x="10" y="18"/>
                      </a:lnTo>
                      <a:lnTo>
                        <a:pt x="9" y="17"/>
                      </a:lnTo>
                      <a:lnTo>
                        <a:pt x="9" y="16"/>
                      </a:lnTo>
                      <a:lnTo>
                        <a:pt x="9" y="15"/>
                      </a:lnTo>
                      <a:lnTo>
                        <a:pt x="8" y="13"/>
                      </a:lnTo>
                      <a:lnTo>
                        <a:pt x="7" y="13"/>
                      </a:lnTo>
                      <a:lnTo>
                        <a:pt x="6" y="11"/>
                      </a:lnTo>
                      <a:lnTo>
                        <a:pt x="6" y="10"/>
                      </a:lnTo>
                      <a:lnTo>
                        <a:pt x="5" y="9"/>
                      </a:lnTo>
                      <a:lnTo>
                        <a:pt x="3" y="9"/>
                      </a:lnTo>
                      <a:lnTo>
                        <a:pt x="2" y="7"/>
                      </a:lnTo>
                      <a:lnTo>
                        <a:pt x="1" y="6"/>
                      </a:lnTo>
                      <a:lnTo>
                        <a:pt x="1" y="5"/>
                      </a:lnTo>
                      <a:lnTo>
                        <a:pt x="0" y="4"/>
                      </a:lnTo>
                      <a:lnTo>
                        <a:pt x="0" y="3"/>
                      </a:lnTo>
                      <a:lnTo>
                        <a:pt x="0" y="2"/>
                      </a:lnTo>
                      <a:lnTo>
                        <a:pt x="0" y="1"/>
                      </a:lnTo>
                      <a:lnTo>
                        <a:pt x="0" y="0"/>
                      </a:lnTo>
                      <a:lnTo>
                        <a:pt x="0" y="0"/>
                      </a:lnTo>
                      <a:lnTo>
                        <a:pt x="1" y="0"/>
                      </a:lnTo>
                      <a:lnTo>
                        <a:pt x="2" y="0"/>
                      </a:lnTo>
                      <a:lnTo>
                        <a:pt x="3" y="0"/>
                      </a:lnTo>
                      <a:lnTo>
                        <a:pt x="6" y="0"/>
                      </a:lnTo>
                      <a:lnTo>
                        <a:pt x="7" y="0"/>
                      </a:lnTo>
                      <a:lnTo>
                        <a:pt x="9" y="0"/>
                      </a:lnTo>
                      <a:lnTo>
                        <a:pt x="9" y="0"/>
                      </a:lnTo>
                      <a:lnTo>
                        <a:pt x="10" y="0"/>
                      </a:lnTo>
                      <a:lnTo>
                        <a:pt x="12" y="0"/>
                      </a:lnTo>
                      <a:lnTo>
                        <a:pt x="13" y="0"/>
                      </a:lnTo>
                      <a:lnTo>
                        <a:pt x="16" y="0"/>
                      </a:lnTo>
                      <a:lnTo>
                        <a:pt x="17" y="0"/>
                      </a:lnTo>
                      <a:lnTo>
                        <a:pt x="18" y="0"/>
                      </a:lnTo>
                      <a:lnTo>
                        <a:pt x="19" y="0"/>
                      </a:lnTo>
                      <a:lnTo>
                        <a:pt x="21" y="0"/>
                      </a:lnTo>
                      <a:lnTo>
                        <a:pt x="22" y="0"/>
                      </a:lnTo>
                      <a:lnTo>
                        <a:pt x="25" y="0"/>
                      </a:lnTo>
                      <a:lnTo>
                        <a:pt x="26" y="0"/>
                      </a:lnTo>
                      <a:lnTo>
                        <a:pt x="27" y="0"/>
                      </a:lnTo>
                      <a:lnTo>
                        <a:pt x="28" y="0"/>
                      </a:lnTo>
                      <a:lnTo>
                        <a:pt x="29" y="0"/>
                      </a:lnTo>
                      <a:lnTo>
                        <a:pt x="31" y="0"/>
                      </a:lnTo>
                      <a:lnTo>
                        <a:pt x="33" y="0"/>
                      </a:lnTo>
                      <a:lnTo>
                        <a:pt x="35" y="0"/>
                      </a:lnTo>
                      <a:lnTo>
                        <a:pt x="36" y="0"/>
                      </a:lnTo>
                      <a:lnTo>
                        <a:pt x="37" y="0"/>
                      </a:lnTo>
                      <a:lnTo>
                        <a:pt x="38" y="0"/>
                      </a:lnTo>
                      <a:lnTo>
                        <a:pt x="39" y="0"/>
                      </a:lnTo>
                      <a:lnTo>
                        <a:pt x="41" y="0"/>
                      </a:lnTo>
                      <a:lnTo>
                        <a:pt x="43" y="0"/>
                      </a:lnTo>
                      <a:lnTo>
                        <a:pt x="45" y="0"/>
                      </a:lnTo>
                      <a:lnTo>
                        <a:pt x="46" y="0"/>
                      </a:lnTo>
                      <a:lnTo>
                        <a:pt x="47" y="0"/>
                      </a:lnTo>
                      <a:lnTo>
                        <a:pt x="48" y="0"/>
                      </a:lnTo>
                      <a:lnTo>
                        <a:pt x="49" y="0"/>
                      </a:lnTo>
                      <a:lnTo>
                        <a:pt x="52" y="0"/>
                      </a:lnTo>
                      <a:lnTo>
                        <a:pt x="53" y="0"/>
                      </a:lnTo>
                      <a:lnTo>
                        <a:pt x="55" y="0"/>
                      </a:lnTo>
                      <a:lnTo>
                        <a:pt x="56" y="0"/>
                      </a:lnTo>
                      <a:lnTo>
                        <a:pt x="57" y="0"/>
                      </a:lnTo>
                      <a:lnTo>
                        <a:pt x="58" y="0"/>
                      </a:lnTo>
                      <a:lnTo>
                        <a:pt x="59" y="0"/>
                      </a:lnTo>
                      <a:lnTo>
                        <a:pt x="62" y="0"/>
                      </a:lnTo>
                      <a:lnTo>
                        <a:pt x="63" y="0"/>
                      </a:lnTo>
                      <a:lnTo>
                        <a:pt x="65" y="0"/>
                      </a:lnTo>
                      <a:lnTo>
                        <a:pt x="65" y="0"/>
                      </a:lnTo>
                      <a:lnTo>
                        <a:pt x="67" y="0"/>
                      </a:lnTo>
                      <a:lnTo>
                        <a:pt x="68" y="0"/>
                      </a:lnTo>
                      <a:lnTo>
                        <a:pt x="71" y="0"/>
                      </a:lnTo>
                      <a:lnTo>
                        <a:pt x="72" y="0"/>
                      </a:lnTo>
                      <a:lnTo>
                        <a:pt x="73" y="0"/>
                      </a:lnTo>
                      <a:lnTo>
                        <a:pt x="75" y="0"/>
                      </a:lnTo>
                      <a:lnTo>
                        <a:pt x="75" y="0"/>
                      </a:lnTo>
                      <a:lnTo>
                        <a:pt x="77" y="0"/>
                      </a:lnTo>
                      <a:lnTo>
                        <a:pt x="78" y="0"/>
                      </a:lnTo>
                      <a:lnTo>
                        <a:pt x="81" y="0"/>
                      </a:lnTo>
                      <a:lnTo>
                        <a:pt x="82" y="0"/>
                      </a:lnTo>
                      <a:lnTo>
                        <a:pt x="83" y="0"/>
                      </a:lnTo>
                      <a:lnTo>
                        <a:pt x="84" y="0"/>
                      </a:lnTo>
                      <a:lnTo>
                        <a:pt x="85" y="0"/>
                      </a:lnTo>
                      <a:lnTo>
                        <a:pt x="85" y="0"/>
                      </a:lnTo>
                      <a:lnTo>
                        <a:pt x="86" y="1"/>
                      </a:lnTo>
                      <a:lnTo>
                        <a:pt x="86" y="3"/>
                      </a:lnTo>
                      <a:lnTo>
                        <a:pt x="86" y="5"/>
                      </a:lnTo>
                      <a:lnTo>
                        <a:pt x="86" y="7"/>
                      </a:lnTo>
                      <a:lnTo>
                        <a:pt x="86" y="9"/>
                      </a:lnTo>
                      <a:lnTo>
                        <a:pt x="86" y="12"/>
                      </a:lnTo>
                      <a:lnTo>
                        <a:pt x="86" y="14"/>
                      </a:lnTo>
                      <a:lnTo>
                        <a:pt x="87" y="17"/>
                      </a:lnTo>
                      <a:lnTo>
                        <a:pt x="87" y="20"/>
                      </a:lnTo>
                      <a:lnTo>
                        <a:pt x="87" y="22"/>
                      </a:lnTo>
                      <a:lnTo>
                        <a:pt x="87" y="25"/>
                      </a:lnTo>
                      <a:lnTo>
                        <a:pt x="87" y="27"/>
                      </a:lnTo>
                      <a:lnTo>
                        <a:pt x="87" y="29"/>
                      </a:lnTo>
                      <a:lnTo>
                        <a:pt x="88" y="31"/>
                      </a:lnTo>
                      <a:lnTo>
                        <a:pt x="88" y="32"/>
                      </a:lnTo>
                      <a:lnTo>
                        <a:pt x="88" y="34"/>
                      </a:lnTo>
                      <a:lnTo>
                        <a:pt x="88" y="35"/>
                      </a:lnTo>
                      <a:lnTo>
                        <a:pt x="87" y="35"/>
                      </a:lnTo>
                      <a:lnTo>
                        <a:pt x="86" y="35"/>
                      </a:lnTo>
                      <a:lnTo>
                        <a:pt x="85" y="35"/>
                      </a:lnTo>
                      <a:lnTo>
                        <a:pt x="84" y="33"/>
                      </a:lnTo>
                      <a:lnTo>
                        <a:pt x="84" y="32"/>
                      </a:lnTo>
                      <a:lnTo>
                        <a:pt x="84" y="30"/>
                      </a:lnTo>
                      <a:lnTo>
                        <a:pt x="84" y="28"/>
                      </a:lnTo>
                      <a:lnTo>
                        <a:pt x="84" y="27"/>
                      </a:lnTo>
                      <a:lnTo>
                        <a:pt x="84" y="27"/>
                      </a:lnTo>
                      <a:lnTo>
                        <a:pt x="84" y="25"/>
                      </a:lnTo>
                      <a:lnTo>
                        <a:pt x="84" y="24"/>
                      </a:lnTo>
                      <a:lnTo>
                        <a:pt x="83" y="23"/>
                      </a:lnTo>
                      <a:lnTo>
                        <a:pt x="83" y="21"/>
                      </a:lnTo>
                      <a:lnTo>
                        <a:pt x="83" y="20"/>
                      </a:lnTo>
                      <a:lnTo>
                        <a:pt x="82" y="20"/>
                      </a:lnTo>
                      <a:lnTo>
                        <a:pt x="82" y="18"/>
                      </a:lnTo>
                      <a:lnTo>
                        <a:pt x="82" y="18"/>
                      </a:lnTo>
                      <a:lnTo>
                        <a:pt x="81" y="17"/>
                      </a:lnTo>
                      <a:lnTo>
                        <a:pt x="80" y="16"/>
                      </a:lnTo>
                      <a:lnTo>
                        <a:pt x="80" y="15"/>
                      </a:lnTo>
                      <a:lnTo>
                        <a:pt x="78" y="14"/>
                      </a:lnTo>
                      <a:lnTo>
                        <a:pt x="78" y="13"/>
                      </a:lnTo>
                      <a:lnTo>
                        <a:pt x="77" y="13"/>
                      </a:lnTo>
                      <a:lnTo>
                        <a:pt x="77" y="12"/>
                      </a:lnTo>
                      <a:lnTo>
                        <a:pt x="76" y="11"/>
                      </a:lnTo>
                      <a:lnTo>
                        <a:pt x="75" y="10"/>
                      </a:lnTo>
                      <a:lnTo>
                        <a:pt x="75" y="9"/>
                      </a:lnTo>
                      <a:lnTo>
                        <a:pt x="74" y="9"/>
                      </a:lnTo>
                      <a:lnTo>
                        <a:pt x="73" y="9"/>
                      </a:lnTo>
                      <a:lnTo>
                        <a:pt x="72" y="9"/>
                      </a:lnTo>
                      <a:lnTo>
                        <a:pt x="71" y="8"/>
                      </a:lnTo>
                      <a:lnTo>
                        <a:pt x="69" y="8"/>
                      </a:lnTo>
                      <a:lnTo>
                        <a:pt x="68" y="7"/>
                      </a:lnTo>
                      <a:lnTo>
                        <a:pt x="66" y="7"/>
                      </a:lnTo>
                      <a:lnTo>
                        <a:pt x="65" y="7"/>
                      </a:lnTo>
                      <a:lnTo>
                        <a:pt x="65" y="7"/>
                      </a:lnTo>
                      <a:lnTo>
                        <a:pt x="64" y="7"/>
                      </a:lnTo>
                      <a:lnTo>
                        <a:pt x="63" y="7"/>
                      </a:lnTo>
                      <a:lnTo>
                        <a:pt x="62" y="7"/>
                      </a:lnTo>
                      <a:lnTo>
                        <a:pt x="60" y="7"/>
                      </a:lnTo>
                      <a:lnTo>
                        <a:pt x="59" y="7"/>
                      </a:lnTo>
                      <a:lnTo>
                        <a:pt x="58" y="7"/>
                      </a:lnTo>
                      <a:lnTo>
                        <a:pt x="57" y="7"/>
                      </a:lnTo>
                      <a:lnTo>
                        <a:pt x="56" y="7"/>
                      </a:lnTo>
                      <a:lnTo>
                        <a:pt x="56" y="7"/>
                      </a:lnTo>
                      <a:lnTo>
                        <a:pt x="55" y="7"/>
                      </a:lnTo>
                      <a:lnTo>
                        <a:pt x="54" y="7"/>
                      </a:lnTo>
                      <a:lnTo>
                        <a:pt x="53" y="7"/>
                      </a:lnTo>
                      <a:lnTo>
                        <a:pt x="52" y="7"/>
                      </a:lnTo>
                      <a:lnTo>
                        <a:pt x="50" y="7"/>
                      </a:lnTo>
                      <a:lnTo>
                        <a:pt x="49" y="7"/>
                      </a:lnTo>
                      <a:lnTo>
                        <a:pt x="48" y="7"/>
                      </a:lnTo>
                      <a:lnTo>
                        <a:pt x="47" y="7"/>
                      </a:lnTo>
                      <a:lnTo>
                        <a:pt x="47" y="7"/>
                      </a:lnTo>
                      <a:lnTo>
                        <a:pt x="46" y="7"/>
                      </a:lnTo>
                      <a:lnTo>
                        <a:pt x="45" y="7"/>
                      </a:lnTo>
                      <a:lnTo>
                        <a:pt x="44" y="7"/>
                      </a:lnTo>
                      <a:lnTo>
                        <a:pt x="43" y="7"/>
                      </a:lnTo>
                      <a:lnTo>
                        <a:pt x="41" y="7"/>
                      </a:lnTo>
                      <a:lnTo>
                        <a:pt x="40" y="7"/>
                      </a:lnTo>
                      <a:lnTo>
                        <a:pt x="39" y="7"/>
                      </a:lnTo>
                      <a:lnTo>
                        <a:pt x="38" y="7"/>
                      </a:lnTo>
                      <a:lnTo>
                        <a:pt x="37" y="7"/>
                      </a:lnTo>
                      <a:lnTo>
                        <a:pt x="37" y="7"/>
                      </a:lnTo>
                      <a:lnTo>
                        <a:pt x="36" y="7"/>
                      </a:lnTo>
                      <a:lnTo>
                        <a:pt x="35" y="7"/>
                      </a:lnTo>
                      <a:lnTo>
                        <a:pt x="34" y="7"/>
                      </a:lnTo>
                      <a:lnTo>
                        <a:pt x="33" y="7"/>
                      </a:lnTo>
                      <a:lnTo>
                        <a:pt x="31" y="7"/>
                      </a:lnTo>
                      <a:lnTo>
                        <a:pt x="30" y="7"/>
                      </a:lnTo>
                      <a:lnTo>
                        <a:pt x="29" y="7"/>
                      </a:lnTo>
                      <a:lnTo>
                        <a:pt x="28" y="7"/>
                      </a:lnTo>
                      <a:lnTo>
                        <a:pt x="28" y="7"/>
                      </a:lnTo>
                      <a:lnTo>
                        <a:pt x="27" y="7"/>
                      </a:lnTo>
                      <a:lnTo>
                        <a:pt x="26" y="7"/>
                      </a:lnTo>
                      <a:lnTo>
                        <a:pt x="25" y="7"/>
                      </a:lnTo>
                      <a:lnTo>
                        <a:pt x="24" y="7"/>
                      </a:lnTo>
                      <a:lnTo>
                        <a:pt x="22" y="7"/>
                      </a:lnTo>
                      <a:lnTo>
                        <a:pt x="21" y="7"/>
                      </a:lnTo>
                      <a:lnTo>
                        <a:pt x="20" y="7"/>
                      </a:lnTo>
                      <a:lnTo>
                        <a:pt x="21" y="8"/>
                      </a:lnTo>
                      <a:lnTo>
                        <a:pt x="21" y="9"/>
                      </a:lnTo>
                      <a:lnTo>
                        <a:pt x="22" y="9"/>
                      </a:lnTo>
                      <a:lnTo>
                        <a:pt x="24" y="9"/>
                      </a:lnTo>
                      <a:lnTo>
                        <a:pt x="24" y="11"/>
                      </a:lnTo>
                      <a:lnTo>
                        <a:pt x="25" y="12"/>
                      </a:lnTo>
                      <a:lnTo>
                        <a:pt x="25" y="13"/>
                      </a:lnTo>
                      <a:lnTo>
                        <a:pt x="26" y="13"/>
                      </a:lnTo>
                      <a:lnTo>
                        <a:pt x="27" y="15"/>
                      </a:lnTo>
                      <a:lnTo>
                        <a:pt x="27" y="16"/>
                      </a:lnTo>
                      <a:lnTo>
                        <a:pt x="28" y="17"/>
                      </a:lnTo>
                      <a:lnTo>
                        <a:pt x="28" y="17"/>
                      </a:lnTo>
                      <a:lnTo>
                        <a:pt x="28" y="18"/>
                      </a:lnTo>
                      <a:lnTo>
                        <a:pt x="29" y="19"/>
                      </a:lnTo>
                      <a:lnTo>
                        <a:pt x="30" y="20"/>
                      </a:lnTo>
                      <a:lnTo>
                        <a:pt x="31" y="22"/>
                      </a:lnTo>
                      <a:lnTo>
                        <a:pt x="31" y="23"/>
                      </a:lnTo>
                      <a:lnTo>
                        <a:pt x="33" y="24"/>
                      </a:lnTo>
                      <a:lnTo>
                        <a:pt x="34" y="25"/>
                      </a:lnTo>
                      <a:lnTo>
                        <a:pt x="34" y="26"/>
                      </a:lnTo>
                      <a:lnTo>
                        <a:pt x="35" y="27"/>
                      </a:lnTo>
                      <a:lnTo>
                        <a:pt x="36" y="27"/>
                      </a:lnTo>
                      <a:lnTo>
                        <a:pt x="36" y="28"/>
                      </a:lnTo>
                      <a:lnTo>
                        <a:pt x="37" y="29"/>
                      </a:lnTo>
                      <a:lnTo>
                        <a:pt x="37" y="30"/>
                      </a:lnTo>
                      <a:lnTo>
                        <a:pt x="37" y="31"/>
                      </a:lnTo>
                      <a:lnTo>
                        <a:pt x="38" y="32"/>
                      </a:lnTo>
                      <a:lnTo>
                        <a:pt x="38" y="33"/>
                      </a:lnTo>
                      <a:lnTo>
                        <a:pt x="39" y="34"/>
                      </a:lnTo>
                      <a:lnTo>
                        <a:pt x="40" y="35"/>
                      </a:lnTo>
                      <a:lnTo>
                        <a:pt x="40" y="36"/>
                      </a:lnTo>
                      <a:lnTo>
                        <a:pt x="41" y="36"/>
                      </a:lnTo>
                      <a:lnTo>
                        <a:pt x="43" y="37"/>
                      </a:lnTo>
                      <a:lnTo>
                        <a:pt x="43" y="38"/>
                      </a:lnTo>
                      <a:lnTo>
                        <a:pt x="44" y="39"/>
                      </a:lnTo>
                      <a:lnTo>
                        <a:pt x="45" y="40"/>
                      </a:lnTo>
                      <a:lnTo>
                        <a:pt x="45" y="41"/>
                      </a:lnTo>
                      <a:lnTo>
                        <a:pt x="46" y="42"/>
                      </a:lnTo>
                      <a:lnTo>
                        <a:pt x="47" y="43"/>
                      </a:lnTo>
                      <a:lnTo>
                        <a:pt x="47" y="44"/>
                      </a:lnTo>
                      <a:lnTo>
                        <a:pt x="47" y="45"/>
                      </a:lnTo>
                      <a:lnTo>
                        <a:pt x="47" y="45"/>
                      </a:lnTo>
                      <a:lnTo>
                        <a:pt x="48" y="46"/>
                      </a:lnTo>
                      <a:lnTo>
                        <a:pt x="49" y="47"/>
                      </a:lnTo>
                      <a:lnTo>
                        <a:pt x="49" y="48"/>
                      </a:lnTo>
                      <a:lnTo>
                        <a:pt x="50" y="50"/>
                      </a:lnTo>
                      <a:lnTo>
                        <a:pt x="52" y="51"/>
                      </a:lnTo>
                      <a:lnTo>
                        <a:pt x="53" y="52"/>
                      </a:lnTo>
                      <a:lnTo>
                        <a:pt x="54" y="54"/>
                      </a:lnTo>
                      <a:lnTo>
                        <a:pt x="54" y="54"/>
                      </a:lnTo>
                      <a:lnTo>
                        <a:pt x="55" y="54"/>
                      </a:lnTo>
                      <a:lnTo>
                        <a:pt x="55" y="55"/>
                      </a:lnTo>
                      <a:lnTo>
                        <a:pt x="56" y="57"/>
                      </a:lnTo>
                      <a:lnTo>
                        <a:pt x="56" y="58"/>
                      </a:lnTo>
                      <a:lnTo>
                        <a:pt x="57" y="60"/>
                      </a:lnTo>
                      <a:lnTo>
                        <a:pt x="57" y="61"/>
                      </a:lnTo>
                      <a:lnTo>
                        <a:pt x="58" y="62"/>
                      </a:lnTo>
                      <a:lnTo>
                        <a:pt x="57" y="62"/>
                      </a:lnTo>
                      <a:lnTo>
                        <a:pt x="57" y="63"/>
                      </a:lnTo>
                      <a:lnTo>
                        <a:pt x="56" y="64"/>
                      </a:lnTo>
                      <a:lnTo>
                        <a:pt x="56" y="65"/>
                      </a:lnTo>
                      <a:lnTo>
                        <a:pt x="56" y="66"/>
                      </a:lnTo>
                      <a:lnTo>
                        <a:pt x="55" y="67"/>
                      </a:lnTo>
                      <a:lnTo>
                        <a:pt x="54" y="68"/>
                      </a:lnTo>
                      <a:lnTo>
                        <a:pt x="54" y="69"/>
                      </a:lnTo>
                      <a:lnTo>
                        <a:pt x="53" y="70"/>
                      </a:lnTo>
                      <a:lnTo>
                        <a:pt x="52" y="71"/>
                      </a:lnTo>
                      <a:lnTo>
                        <a:pt x="52" y="72"/>
                      </a:lnTo>
                      <a:lnTo>
                        <a:pt x="50" y="73"/>
                      </a:lnTo>
                      <a:lnTo>
                        <a:pt x="49" y="73"/>
                      </a:lnTo>
                      <a:lnTo>
                        <a:pt x="49" y="74"/>
                      </a:lnTo>
                      <a:lnTo>
                        <a:pt x="48" y="76"/>
                      </a:lnTo>
                      <a:lnTo>
                        <a:pt x="47" y="77"/>
                      </a:lnTo>
                      <a:lnTo>
                        <a:pt x="47" y="79"/>
                      </a:lnTo>
                      <a:lnTo>
                        <a:pt x="46" y="80"/>
                      </a:lnTo>
                      <a:lnTo>
                        <a:pt x="46" y="81"/>
                      </a:lnTo>
                      <a:lnTo>
                        <a:pt x="45" y="81"/>
                      </a:lnTo>
                      <a:lnTo>
                        <a:pt x="44" y="82"/>
                      </a:lnTo>
                      <a:lnTo>
                        <a:pt x="43" y="83"/>
                      </a:lnTo>
                      <a:lnTo>
                        <a:pt x="43" y="84"/>
                      </a:lnTo>
                      <a:lnTo>
                        <a:pt x="41" y="85"/>
                      </a:lnTo>
                      <a:lnTo>
                        <a:pt x="40" y="86"/>
                      </a:lnTo>
                      <a:lnTo>
                        <a:pt x="40" y="88"/>
                      </a:lnTo>
                      <a:lnTo>
                        <a:pt x="39" y="89"/>
                      </a:lnTo>
                      <a:lnTo>
                        <a:pt x="38" y="89"/>
                      </a:lnTo>
                      <a:lnTo>
                        <a:pt x="38" y="90"/>
                      </a:lnTo>
                      <a:lnTo>
                        <a:pt x="37" y="91"/>
                      </a:lnTo>
                      <a:lnTo>
                        <a:pt x="37" y="92"/>
                      </a:lnTo>
                      <a:lnTo>
                        <a:pt x="37" y="93"/>
                      </a:lnTo>
                      <a:lnTo>
                        <a:pt x="36" y="94"/>
                      </a:lnTo>
                      <a:lnTo>
                        <a:pt x="35" y="95"/>
                      </a:lnTo>
                      <a:lnTo>
                        <a:pt x="34" y="96"/>
                      </a:lnTo>
                      <a:lnTo>
                        <a:pt x="34" y="97"/>
                      </a:lnTo>
                      <a:lnTo>
                        <a:pt x="33" y="98"/>
                      </a:lnTo>
                      <a:lnTo>
                        <a:pt x="31" y="99"/>
                      </a:lnTo>
                      <a:lnTo>
                        <a:pt x="30" y="100"/>
                      </a:lnTo>
                      <a:lnTo>
                        <a:pt x="29" y="102"/>
                      </a:lnTo>
                      <a:lnTo>
                        <a:pt x="29" y="103"/>
                      </a:lnTo>
                      <a:lnTo>
                        <a:pt x="28" y="103"/>
                      </a:lnTo>
                      <a:lnTo>
                        <a:pt x="28" y="105"/>
                      </a:lnTo>
                      <a:lnTo>
                        <a:pt x="27" y="106"/>
                      </a:lnTo>
                      <a:lnTo>
                        <a:pt x="27" y="107"/>
                      </a:lnTo>
                      <a:lnTo>
                        <a:pt x="26" y="108"/>
                      </a:lnTo>
                      <a:lnTo>
                        <a:pt x="25" y="108"/>
                      </a:lnTo>
                      <a:lnTo>
                        <a:pt x="25" y="109"/>
                      </a:lnTo>
                      <a:lnTo>
                        <a:pt x="24" y="110"/>
                      </a:lnTo>
                      <a:lnTo>
                        <a:pt x="22" y="111"/>
                      </a:lnTo>
                      <a:lnTo>
                        <a:pt x="22" y="112"/>
                      </a:lnTo>
                      <a:lnTo>
                        <a:pt x="21" y="114"/>
                      </a:lnTo>
                      <a:lnTo>
                        <a:pt x="20" y="115"/>
                      </a:lnTo>
                      <a:lnTo>
                        <a:pt x="19" y="116"/>
                      </a:lnTo>
                      <a:lnTo>
                        <a:pt x="18" y="117"/>
                      </a:lnTo>
                      <a:lnTo>
                        <a:pt x="18" y="118"/>
                      </a:lnTo>
                      <a:lnTo>
                        <a:pt x="18" y="119"/>
                      </a:lnTo>
                      <a:lnTo>
                        <a:pt x="18" y="119"/>
                      </a:lnTo>
                      <a:lnTo>
                        <a:pt x="19" y="119"/>
                      </a:lnTo>
                      <a:lnTo>
                        <a:pt x="20" y="119"/>
                      </a:lnTo>
                      <a:lnTo>
                        <a:pt x="21" y="119"/>
                      </a:lnTo>
                      <a:lnTo>
                        <a:pt x="22" y="119"/>
                      </a:lnTo>
                      <a:lnTo>
                        <a:pt x="24" y="119"/>
                      </a:lnTo>
                      <a:lnTo>
                        <a:pt x="25" y="119"/>
                      </a:lnTo>
                      <a:lnTo>
                        <a:pt x="26" y="119"/>
                      </a:lnTo>
                      <a:lnTo>
                        <a:pt x="27" y="119"/>
                      </a:lnTo>
                      <a:lnTo>
                        <a:pt x="28" y="119"/>
                      </a:lnTo>
                      <a:lnTo>
                        <a:pt x="28" y="119"/>
                      </a:lnTo>
                      <a:lnTo>
                        <a:pt x="29" y="119"/>
                      </a:lnTo>
                      <a:lnTo>
                        <a:pt x="30" y="119"/>
                      </a:lnTo>
                      <a:lnTo>
                        <a:pt x="31" y="119"/>
                      </a:lnTo>
                      <a:lnTo>
                        <a:pt x="33" y="119"/>
                      </a:lnTo>
                      <a:lnTo>
                        <a:pt x="34" y="119"/>
                      </a:lnTo>
                      <a:lnTo>
                        <a:pt x="35" y="119"/>
                      </a:lnTo>
                      <a:lnTo>
                        <a:pt x="36" y="119"/>
                      </a:lnTo>
                      <a:lnTo>
                        <a:pt x="37" y="119"/>
                      </a:lnTo>
                      <a:lnTo>
                        <a:pt x="37" y="119"/>
                      </a:lnTo>
                      <a:lnTo>
                        <a:pt x="38" y="119"/>
                      </a:lnTo>
                      <a:lnTo>
                        <a:pt x="39" y="119"/>
                      </a:lnTo>
                      <a:lnTo>
                        <a:pt x="40" y="119"/>
                      </a:lnTo>
                      <a:lnTo>
                        <a:pt x="41" y="119"/>
                      </a:lnTo>
                      <a:lnTo>
                        <a:pt x="43" y="119"/>
                      </a:lnTo>
                      <a:lnTo>
                        <a:pt x="44" y="119"/>
                      </a:lnTo>
                      <a:lnTo>
                        <a:pt x="45" y="119"/>
                      </a:lnTo>
                      <a:lnTo>
                        <a:pt x="46" y="119"/>
                      </a:lnTo>
                      <a:lnTo>
                        <a:pt x="47" y="119"/>
                      </a:lnTo>
                      <a:lnTo>
                        <a:pt x="47" y="119"/>
                      </a:lnTo>
                      <a:lnTo>
                        <a:pt x="48" y="119"/>
                      </a:lnTo>
                      <a:lnTo>
                        <a:pt x="49" y="119"/>
                      </a:lnTo>
                      <a:lnTo>
                        <a:pt x="50" y="119"/>
                      </a:lnTo>
                      <a:lnTo>
                        <a:pt x="52" y="119"/>
                      </a:lnTo>
                      <a:lnTo>
                        <a:pt x="53" y="119"/>
                      </a:lnTo>
                      <a:lnTo>
                        <a:pt x="54" y="119"/>
                      </a:lnTo>
                      <a:lnTo>
                        <a:pt x="55" y="119"/>
                      </a:lnTo>
                      <a:lnTo>
                        <a:pt x="56" y="119"/>
                      </a:lnTo>
                      <a:lnTo>
                        <a:pt x="56" y="119"/>
                      </a:lnTo>
                      <a:lnTo>
                        <a:pt x="57" y="119"/>
                      </a:lnTo>
                      <a:lnTo>
                        <a:pt x="58" y="119"/>
                      </a:lnTo>
                      <a:lnTo>
                        <a:pt x="59" y="119"/>
                      </a:lnTo>
                      <a:lnTo>
                        <a:pt x="60" y="119"/>
                      </a:lnTo>
                      <a:lnTo>
                        <a:pt x="62" y="119"/>
                      </a:lnTo>
                      <a:lnTo>
                        <a:pt x="63" y="119"/>
                      </a:lnTo>
                      <a:lnTo>
                        <a:pt x="64" y="119"/>
                      </a:lnTo>
                      <a:lnTo>
                        <a:pt x="65" y="118"/>
                      </a:lnTo>
                      <a:lnTo>
                        <a:pt x="65" y="118"/>
                      </a:lnTo>
                      <a:lnTo>
                        <a:pt x="66" y="118"/>
                      </a:lnTo>
                      <a:lnTo>
                        <a:pt x="67" y="118"/>
                      </a:lnTo>
                      <a:lnTo>
                        <a:pt x="68" y="118"/>
                      </a:lnTo>
                      <a:lnTo>
                        <a:pt x="69" y="118"/>
                      </a:lnTo>
                      <a:lnTo>
                        <a:pt x="71" y="118"/>
                      </a:lnTo>
                      <a:lnTo>
                        <a:pt x="72" y="118"/>
                      </a:lnTo>
                      <a:lnTo>
                        <a:pt x="73" y="118"/>
                      </a:lnTo>
                      <a:lnTo>
                        <a:pt x="74" y="118"/>
                      </a:lnTo>
                      <a:lnTo>
                        <a:pt x="75" y="117"/>
                      </a:lnTo>
                      <a:lnTo>
                        <a:pt x="75" y="117"/>
                      </a:lnTo>
                      <a:lnTo>
                        <a:pt x="76" y="117"/>
                      </a:lnTo>
                      <a:lnTo>
                        <a:pt x="77" y="117"/>
                      </a:lnTo>
                      <a:lnTo>
                        <a:pt x="78" y="116"/>
                      </a:lnTo>
                      <a:lnTo>
                        <a:pt x="80" y="115"/>
                      </a:lnTo>
                      <a:lnTo>
                        <a:pt x="81" y="115"/>
                      </a:lnTo>
                      <a:lnTo>
                        <a:pt x="81" y="114"/>
                      </a:lnTo>
                      <a:lnTo>
                        <a:pt x="82" y="114"/>
                      </a:lnTo>
                      <a:lnTo>
                        <a:pt x="83" y="113"/>
                      </a:lnTo>
                      <a:lnTo>
                        <a:pt x="83" y="112"/>
                      </a:lnTo>
                      <a:lnTo>
                        <a:pt x="84" y="111"/>
                      </a:lnTo>
                      <a:lnTo>
                        <a:pt x="84" y="110"/>
                      </a:lnTo>
                      <a:lnTo>
                        <a:pt x="84" y="109"/>
                      </a:lnTo>
                      <a:lnTo>
                        <a:pt x="85" y="108"/>
                      </a:lnTo>
                      <a:lnTo>
                        <a:pt x="85" y="108"/>
                      </a:lnTo>
                      <a:lnTo>
                        <a:pt x="86" y="107"/>
                      </a:lnTo>
                      <a:lnTo>
                        <a:pt x="86" y="106"/>
                      </a:lnTo>
                      <a:lnTo>
                        <a:pt x="87" y="104"/>
                      </a:lnTo>
                      <a:lnTo>
                        <a:pt x="87" y="103"/>
                      </a:lnTo>
                      <a:lnTo>
                        <a:pt x="87" y="102"/>
                      </a:lnTo>
                      <a:lnTo>
                        <a:pt x="88" y="100"/>
                      </a:lnTo>
                      <a:lnTo>
                        <a:pt x="88" y="99"/>
                      </a:lnTo>
                      <a:lnTo>
                        <a:pt x="90" y="99"/>
                      </a:lnTo>
                      <a:lnTo>
                        <a:pt x="90" y="97"/>
                      </a:lnTo>
                      <a:lnTo>
                        <a:pt x="91" y="96"/>
                      </a:lnTo>
                      <a:lnTo>
                        <a:pt x="92" y="96"/>
                      </a:lnTo>
                      <a:lnTo>
                        <a:pt x="93" y="96"/>
                      </a:lnTo>
                      <a:lnTo>
                        <a:pt x="94" y="96"/>
                      </a:lnTo>
                      <a:lnTo>
                        <a:pt x="94" y="97"/>
                      </a:lnTo>
                      <a:lnTo>
                        <a:pt x="94" y="99"/>
                      </a:lnTo>
                      <a:lnTo>
                        <a:pt x="93" y="99"/>
                      </a:lnTo>
                      <a:lnTo>
                        <a:pt x="93" y="102"/>
                      </a:lnTo>
                      <a:lnTo>
                        <a:pt x="93" y="104"/>
                      </a:lnTo>
                      <a:lnTo>
                        <a:pt x="93" y="108"/>
                      </a:lnTo>
                      <a:lnTo>
                        <a:pt x="92" y="110"/>
                      </a:lnTo>
                      <a:lnTo>
                        <a:pt x="92" y="113"/>
                      </a:lnTo>
                      <a:lnTo>
                        <a:pt x="91" y="116"/>
                      </a:lnTo>
                      <a:lnTo>
                        <a:pt x="91" y="118"/>
                      </a:lnTo>
                      <a:lnTo>
                        <a:pt x="91" y="122"/>
                      </a:lnTo>
                      <a:lnTo>
                        <a:pt x="90" y="125"/>
                      </a:lnTo>
                      <a:lnTo>
                        <a:pt x="90" y="126"/>
                      </a:lnTo>
                      <a:lnTo>
                        <a:pt x="90" y="130"/>
                      </a:lnTo>
                      <a:lnTo>
                        <a:pt x="88" y="132"/>
                      </a:lnTo>
                      <a:lnTo>
                        <a:pt x="88" y="134"/>
                      </a:lnTo>
                      <a:lnTo>
                        <a:pt x="88" y="135"/>
                      </a:lnTo>
                      <a:lnTo>
                        <a:pt x="88" y="136"/>
                      </a:lnTo>
                    </a:path>
                  </a:pathLst>
                </a:custGeom>
                <a:solidFill>
                  <a:srgbClr val="000000">
                    <a:alpha val="100000"/>
                  </a:srgbClr>
                </a:solidFill>
                <a:ln w="9525">
                  <a:noFill/>
                </a:ln>
              </p:spPr>
              <p:txBody>
                <a:bodyPr/>
                <a:lstStyle/>
                <a:p>
                  <a:endParaRPr lang="zh-CN" altLang="en-US"/>
                </a:p>
              </p:txBody>
            </p:sp>
            <p:sp>
              <p:nvSpPr>
                <p:cNvPr id="20613" name="Freeform 342"/>
                <p:cNvSpPr/>
                <p:nvPr/>
              </p:nvSpPr>
              <p:spPr>
                <a:xfrm>
                  <a:off x="2578" y="3002"/>
                  <a:ext cx="51" cy="35"/>
                </a:xfrm>
                <a:custGeom>
                  <a:avLst/>
                  <a:gdLst/>
                  <a:ahLst/>
                  <a:cxnLst>
                    <a:cxn ang="0">
                      <a:pos x="19" y="28"/>
                    </a:cxn>
                    <a:cxn ang="0">
                      <a:pos x="13" y="33"/>
                    </a:cxn>
                    <a:cxn ang="0">
                      <a:pos x="7" y="34"/>
                    </a:cxn>
                    <a:cxn ang="0">
                      <a:pos x="2" y="33"/>
                    </a:cxn>
                    <a:cxn ang="0">
                      <a:pos x="0" y="29"/>
                    </a:cxn>
                    <a:cxn ang="0">
                      <a:pos x="0" y="24"/>
                    </a:cxn>
                    <a:cxn ang="0">
                      <a:pos x="1" y="19"/>
                    </a:cxn>
                    <a:cxn ang="0">
                      <a:pos x="2" y="14"/>
                    </a:cxn>
                    <a:cxn ang="0">
                      <a:pos x="4" y="10"/>
                    </a:cxn>
                    <a:cxn ang="0">
                      <a:pos x="5" y="4"/>
                    </a:cxn>
                    <a:cxn ang="0">
                      <a:pos x="0" y="3"/>
                    </a:cxn>
                    <a:cxn ang="0">
                      <a:pos x="2" y="0"/>
                    </a:cxn>
                    <a:cxn ang="0">
                      <a:pos x="7" y="0"/>
                    </a:cxn>
                    <a:cxn ang="0">
                      <a:pos x="13" y="0"/>
                    </a:cxn>
                    <a:cxn ang="0">
                      <a:pos x="16" y="0"/>
                    </a:cxn>
                    <a:cxn ang="0">
                      <a:pos x="15" y="5"/>
                    </a:cxn>
                    <a:cxn ang="0">
                      <a:pos x="13" y="9"/>
                    </a:cxn>
                    <a:cxn ang="0">
                      <a:pos x="12" y="13"/>
                    </a:cxn>
                    <a:cxn ang="0">
                      <a:pos x="11" y="18"/>
                    </a:cxn>
                    <a:cxn ang="0">
                      <a:pos x="9" y="22"/>
                    </a:cxn>
                    <a:cxn ang="0">
                      <a:pos x="8" y="26"/>
                    </a:cxn>
                    <a:cxn ang="0">
                      <a:pos x="11" y="29"/>
                    </a:cxn>
                    <a:cxn ang="0">
                      <a:pos x="15" y="26"/>
                    </a:cxn>
                    <a:cxn ang="0">
                      <a:pos x="19" y="22"/>
                    </a:cxn>
                    <a:cxn ang="0">
                      <a:pos x="22" y="18"/>
                    </a:cxn>
                    <a:cxn ang="0">
                      <a:pos x="24" y="13"/>
                    </a:cxn>
                    <a:cxn ang="0">
                      <a:pos x="25" y="6"/>
                    </a:cxn>
                    <a:cxn ang="0">
                      <a:pos x="28" y="0"/>
                    </a:cxn>
                    <a:cxn ang="0">
                      <a:pos x="34" y="0"/>
                    </a:cxn>
                    <a:cxn ang="0">
                      <a:pos x="35" y="3"/>
                    </a:cxn>
                    <a:cxn ang="0">
                      <a:pos x="34" y="8"/>
                    </a:cxn>
                    <a:cxn ang="0">
                      <a:pos x="33" y="13"/>
                    </a:cxn>
                    <a:cxn ang="0">
                      <a:pos x="31" y="17"/>
                    </a:cxn>
                    <a:cxn ang="0">
                      <a:pos x="30" y="22"/>
                    </a:cxn>
                    <a:cxn ang="0">
                      <a:pos x="30" y="27"/>
                    </a:cxn>
                    <a:cxn ang="0">
                      <a:pos x="34" y="29"/>
                    </a:cxn>
                    <a:cxn ang="0">
                      <a:pos x="38" y="27"/>
                    </a:cxn>
                    <a:cxn ang="0">
                      <a:pos x="41" y="24"/>
                    </a:cxn>
                    <a:cxn ang="0">
                      <a:pos x="43" y="20"/>
                    </a:cxn>
                    <a:cxn ang="0">
                      <a:pos x="45" y="16"/>
                    </a:cxn>
                    <a:cxn ang="0">
                      <a:pos x="46" y="11"/>
                    </a:cxn>
                    <a:cxn ang="0">
                      <a:pos x="44" y="7"/>
                    </a:cxn>
                    <a:cxn ang="0">
                      <a:pos x="41" y="4"/>
                    </a:cxn>
                    <a:cxn ang="0">
                      <a:pos x="43" y="0"/>
                    </a:cxn>
                    <a:cxn ang="0">
                      <a:pos x="48" y="0"/>
                    </a:cxn>
                    <a:cxn ang="0">
                      <a:pos x="50" y="5"/>
                    </a:cxn>
                    <a:cxn ang="0">
                      <a:pos x="49" y="11"/>
                    </a:cxn>
                    <a:cxn ang="0">
                      <a:pos x="48" y="17"/>
                    </a:cxn>
                    <a:cxn ang="0">
                      <a:pos x="45" y="22"/>
                    </a:cxn>
                    <a:cxn ang="0">
                      <a:pos x="42" y="27"/>
                    </a:cxn>
                    <a:cxn ang="0">
                      <a:pos x="39" y="31"/>
                    </a:cxn>
                    <a:cxn ang="0">
                      <a:pos x="33" y="33"/>
                    </a:cxn>
                    <a:cxn ang="0">
                      <a:pos x="28" y="33"/>
                    </a:cxn>
                    <a:cxn ang="0">
                      <a:pos x="24" y="31"/>
                    </a:cxn>
                    <a:cxn ang="0">
                      <a:pos x="22" y="26"/>
                    </a:cxn>
                  </a:cxnLst>
                  <a:rect l="0" t="0" r="0" b="0"/>
                  <a:pathLst>
                    <a:path w="51" h="35">
                      <a:moveTo>
                        <a:pt x="23" y="24"/>
                      </a:moveTo>
                      <a:lnTo>
                        <a:pt x="22" y="24"/>
                      </a:lnTo>
                      <a:lnTo>
                        <a:pt x="21" y="26"/>
                      </a:lnTo>
                      <a:lnTo>
                        <a:pt x="20" y="26"/>
                      </a:lnTo>
                      <a:lnTo>
                        <a:pt x="20" y="28"/>
                      </a:lnTo>
                      <a:lnTo>
                        <a:pt x="19" y="28"/>
                      </a:lnTo>
                      <a:lnTo>
                        <a:pt x="18" y="29"/>
                      </a:lnTo>
                      <a:lnTo>
                        <a:pt x="17" y="30"/>
                      </a:lnTo>
                      <a:lnTo>
                        <a:pt x="16" y="31"/>
                      </a:lnTo>
                      <a:lnTo>
                        <a:pt x="15" y="31"/>
                      </a:lnTo>
                      <a:lnTo>
                        <a:pt x="14" y="32"/>
                      </a:lnTo>
                      <a:lnTo>
                        <a:pt x="13" y="33"/>
                      </a:lnTo>
                      <a:lnTo>
                        <a:pt x="12" y="33"/>
                      </a:lnTo>
                      <a:lnTo>
                        <a:pt x="11" y="33"/>
                      </a:lnTo>
                      <a:lnTo>
                        <a:pt x="10" y="33"/>
                      </a:lnTo>
                      <a:lnTo>
                        <a:pt x="9" y="34"/>
                      </a:lnTo>
                      <a:lnTo>
                        <a:pt x="8" y="34"/>
                      </a:lnTo>
                      <a:lnTo>
                        <a:pt x="7" y="34"/>
                      </a:lnTo>
                      <a:lnTo>
                        <a:pt x="6" y="34"/>
                      </a:lnTo>
                      <a:lnTo>
                        <a:pt x="5" y="34"/>
                      </a:lnTo>
                      <a:lnTo>
                        <a:pt x="5" y="33"/>
                      </a:lnTo>
                      <a:lnTo>
                        <a:pt x="4" y="33"/>
                      </a:lnTo>
                      <a:lnTo>
                        <a:pt x="3" y="33"/>
                      </a:lnTo>
                      <a:lnTo>
                        <a:pt x="2" y="33"/>
                      </a:lnTo>
                      <a:lnTo>
                        <a:pt x="2" y="32"/>
                      </a:lnTo>
                      <a:lnTo>
                        <a:pt x="1" y="32"/>
                      </a:lnTo>
                      <a:lnTo>
                        <a:pt x="1" y="31"/>
                      </a:lnTo>
                      <a:lnTo>
                        <a:pt x="0" y="31"/>
                      </a:lnTo>
                      <a:lnTo>
                        <a:pt x="0" y="30"/>
                      </a:lnTo>
                      <a:lnTo>
                        <a:pt x="0" y="29"/>
                      </a:lnTo>
                      <a:lnTo>
                        <a:pt x="0" y="29"/>
                      </a:lnTo>
                      <a:lnTo>
                        <a:pt x="0" y="28"/>
                      </a:lnTo>
                      <a:lnTo>
                        <a:pt x="0" y="27"/>
                      </a:lnTo>
                      <a:lnTo>
                        <a:pt x="0" y="26"/>
                      </a:lnTo>
                      <a:lnTo>
                        <a:pt x="0" y="25"/>
                      </a:lnTo>
                      <a:lnTo>
                        <a:pt x="0" y="24"/>
                      </a:lnTo>
                      <a:lnTo>
                        <a:pt x="0" y="23"/>
                      </a:lnTo>
                      <a:lnTo>
                        <a:pt x="0" y="22"/>
                      </a:lnTo>
                      <a:lnTo>
                        <a:pt x="0" y="22"/>
                      </a:lnTo>
                      <a:lnTo>
                        <a:pt x="0" y="21"/>
                      </a:lnTo>
                      <a:lnTo>
                        <a:pt x="1" y="20"/>
                      </a:lnTo>
                      <a:lnTo>
                        <a:pt x="1" y="19"/>
                      </a:lnTo>
                      <a:lnTo>
                        <a:pt x="1" y="18"/>
                      </a:lnTo>
                      <a:lnTo>
                        <a:pt x="1" y="17"/>
                      </a:lnTo>
                      <a:lnTo>
                        <a:pt x="2" y="17"/>
                      </a:lnTo>
                      <a:lnTo>
                        <a:pt x="2" y="16"/>
                      </a:lnTo>
                      <a:lnTo>
                        <a:pt x="2" y="15"/>
                      </a:lnTo>
                      <a:lnTo>
                        <a:pt x="2" y="14"/>
                      </a:lnTo>
                      <a:lnTo>
                        <a:pt x="3" y="14"/>
                      </a:lnTo>
                      <a:lnTo>
                        <a:pt x="3" y="13"/>
                      </a:lnTo>
                      <a:lnTo>
                        <a:pt x="3" y="12"/>
                      </a:lnTo>
                      <a:lnTo>
                        <a:pt x="3" y="11"/>
                      </a:lnTo>
                      <a:lnTo>
                        <a:pt x="4" y="11"/>
                      </a:lnTo>
                      <a:lnTo>
                        <a:pt x="4" y="10"/>
                      </a:lnTo>
                      <a:lnTo>
                        <a:pt x="4" y="9"/>
                      </a:lnTo>
                      <a:lnTo>
                        <a:pt x="5" y="8"/>
                      </a:lnTo>
                      <a:lnTo>
                        <a:pt x="5" y="7"/>
                      </a:lnTo>
                      <a:lnTo>
                        <a:pt x="5" y="6"/>
                      </a:lnTo>
                      <a:lnTo>
                        <a:pt x="5" y="5"/>
                      </a:lnTo>
                      <a:lnTo>
                        <a:pt x="5" y="4"/>
                      </a:lnTo>
                      <a:lnTo>
                        <a:pt x="4" y="4"/>
                      </a:lnTo>
                      <a:lnTo>
                        <a:pt x="3" y="4"/>
                      </a:lnTo>
                      <a:lnTo>
                        <a:pt x="3" y="3"/>
                      </a:lnTo>
                      <a:lnTo>
                        <a:pt x="2" y="3"/>
                      </a:lnTo>
                      <a:lnTo>
                        <a:pt x="1" y="3"/>
                      </a:lnTo>
                      <a:lnTo>
                        <a:pt x="0" y="3"/>
                      </a:lnTo>
                      <a:lnTo>
                        <a:pt x="0" y="3"/>
                      </a:lnTo>
                      <a:lnTo>
                        <a:pt x="0" y="2"/>
                      </a:lnTo>
                      <a:lnTo>
                        <a:pt x="0" y="1"/>
                      </a:lnTo>
                      <a:lnTo>
                        <a:pt x="0" y="0"/>
                      </a:lnTo>
                      <a:lnTo>
                        <a:pt x="1" y="0"/>
                      </a:lnTo>
                      <a:lnTo>
                        <a:pt x="2" y="0"/>
                      </a:lnTo>
                      <a:lnTo>
                        <a:pt x="3" y="0"/>
                      </a:lnTo>
                      <a:lnTo>
                        <a:pt x="4" y="0"/>
                      </a:lnTo>
                      <a:lnTo>
                        <a:pt x="5" y="0"/>
                      </a:lnTo>
                      <a:lnTo>
                        <a:pt x="6" y="0"/>
                      </a:lnTo>
                      <a:lnTo>
                        <a:pt x="6" y="0"/>
                      </a:lnTo>
                      <a:lnTo>
                        <a:pt x="7" y="0"/>
                      </a:lnTo>
                      <a:lnTo>
                        <a:pt x="8" y="0"/>
                      </a:lnTo>
                      <a:lnTo>
                        <a:pt x="9" y="0"/>
                      </a:lnTo>
                      <a:lnTo>
                        <a:pt x="10" y="0"/>
                      </a:lnTo>
                      <a:lnTo>
                        <a:pt x="11" y="0"/>
                      </a:lnTo>
                      <a:lnTo>
                        <a:pt x="12" y="0"/>
                      </a:lnTo>
                      <a:lnTo>
                        <a:pt x="13" y="0"/>
                      </a:lnTo>
                      <a:lnTo>
                        <a:pt x="14" y="0"/>
                      </a:lnTo>
                      <a:lnTo>
                        <a:pt x="15" y="0"/>
                      </a:lnTo>
                      <a:lnTo>
                        <a:pt x="16" y="0"/>
                      </a:lnTo>
                      <a:lnTo>
                        <a:pt x="17" y="0"/>
                      </a:lnTo>
                      <a:lnTo>
                        <a:pt x="17" y="0"/>
                      </a:lnTo>
                      <a:lnTo>
                        <a:pt x="16" y="0"/>
                      </a:lnTo>
                      <a:lnTo>
                        <a:pt x="16" y="1"/>
                      </a:lnTo>
                      <a:lnTo>
                        <a:pt x="16" y="2"/>
                      </a:lnTo>
                      <a:lnTo>
                        <a:pt x="16" y="3"/>
                      </a:lnTo>
                      <a:lnTo>
                        <a:pt x="15" y="3"/>
                      </a:lnTo>
                      <a:lnTo>
                        <a:pt x="15" y="4"/>
                      </a:lnTo>
                      <a:lnTo>
                        <a:pt x="15" y="5"/>
                      </a:lnTo>
                      <a:lnTo>
                        <a:pt x="15" y="6"/>
                      </a:lnTo>
                      <a:lnTo>
                        <a:pt x="14" y="6"/>
                      </a:lnTo>
                      <a:lnTo>
                        <a:pt x="14" y="7"/>
                      </a:lnTo>
                      <a:lnTo>
                        <a:pt x="14" y="8"/>
                      </a:lnTo>
                      <a:lnTo>
                        <a:pt x="14" y="9"/>
                      </a:lnTo>
                      <a:lnTo>
                        <a:pt x="13" y="9"/>
                      </a:lnTo>
                      <a:lnTo>
                        <a:pt x="13" y="10"/>
                      </a:lnTo>
                      <a:lnTo>
                        <a:pt x="13" y="11"/>
                      </a:lnTo>
                      <a:lnTo>
                        <a:pt x="13" y="11"/>
                      </a:lnTo>
                      <a:lnTo>
                        <a:pt x="13" y="12"/>
                      </a:lnTo>
                      <a:lnTo>
                        <a:pt x="12" y="12"/>
                      </a:lnTo>
                      <a:lnTo>
                        <a:pt x="12" y="13"/>
                      </a:lnTo>
                      <a:lnTo>
                        <a:pt x="12" y="14"/>
                      </a:lnTo>
                      <a:lnTo>
                        <a:pt x="12" y="15"/>
                      </a:lnTo>
                      <a:lnTo>
                        <a:pt x="11" y="15"/>
                      </a:lnTo>
                      <a:lnTo>
                        <a:pt x="11" y="16"/>
                      </a:lnTo>
                      <a:lnTo>
                        <a:pt x="11" y="17"/>
                      </a:lnTo>
                      <a:lnTo>
                        <a:pt x="11" y="18"/>
                      </a:lnTo>
                      <a:lnTo>
                        <a:pt x="10" y="18"/>
                      </a:lnTo>
                      <a:lnTo>
                        <a:pt x="10" y="19"/>
                      </a:lnTo>
                      <a:lnTo>
                        <a:pt x="10" y="20"/>
                      </a:lnTo>
                      <a:lnTo>
                        <a:pt x="10" y="21"/>
                      </a:lnTo>
                      <a:lnTo>
                        <a:pt x="10" y="22"/>
                      </a:lnTo>
                      <a:lnTo>
                        <a:pt x="9" y="22"/>
                      </a:lnTo>
                      <a:lnTo>
                        <a:pt x="9" y="22"/>
                      </a:lnTo>
                      <a:lnTo>
                        <a:pt x="9" y="23"/>
                      </a:lnTo>
                      <a:lnTo>
                        <a:pt x="9" y="24"/>
                      </a:lnTo>
                      <a:lnTo>
                        <a:pt x="8" y="24"/>
                      </a:lnTo>
                      <a:lnTo>
                        <a:pt x="8" y="25"/>
                      </a:lnTo>
                      <a:lnTo>
                        <a:pt x="8" y="26"/>
                      </a:lnTo>
                      <a:lnTo>
                        <a:pt x="8" y="27"/>
                      </a:lnTo>
                      <a:lnTo>
                        <a:pt x="8" y="28"/>
                      </a:lnTo>
                      <a:lnTo>
                        <a:pt x="9" y="28"/>
                      </a:lnTo>
                      <a:lnTo>
                        <a:pt x="10" y="28"/>
                      </a:lnTo>
                      <a:lnTo>
                        <a:pt x="10" y="29"/>
                      </a:lnTo>
                      <a:lnTo>
                        <a:pt x="11" y="29"/>
                      </a:lnTo>
                      <a:lnTo>
                        <a:pt x="12" y="29"/>
                      </a:lnTo>
                      <a:lnTo>
                        <a:pt x="12" y="28"/>
                      </a:lnTo>
                      <a:lnTo>
                        <a:pt x="13" y="28"/>
                      </a:lnTo>
                      <a:lnTo>
                        <a:pt x="14" y="28"/>
                      </a:lnTo>
                      <a:lnTo>
                        <a:pt x="15" y="27"/>
                      </a:lnTo>
                      <a:lnTo>
                        <a:pt x="15" y="26"/>
                      </a:lnTo>
                      <a:lnTo>
                        <a:pt x="16" y="26"/>
                      </a:lnTo>
                      <a:lnTo>
                        <a:pt x="17" y="25"/>
                      </a:lnTo>
                      <a:lnTo>
                        <a:pt x="17" y="24"/>
                      </a:lnTo>
                      <a:lnTo>
                        <a:pt x="18" y="24"/>
                      </a:lnTo>
                      <a:lnTo>
                        <a:pt x="18" y="23"/>
                      </a:lnTo>
                      <a:lnTo>
                        <a:pt x="19" y="22"/>
                      </a:lnTo>
                      <a:lnTo>
                        <a:pt x="20" y="22"/>
                      </a:lnTo>
                      <a:lnTo>
                        <a:pt x="20" y="21"/>
                      </a:lnTo>
                      <a:lnTo>
                        <a:pt x="21" y="21"/>
                      </a:lnTo>
                      <a:lnTo>
                        <a:pt x="21" y="19"/>
                      </a:lnTo>
                      <a:lnTo>
                        <a:pt x="22" y="19"/>
                      </a:lnTo>
                      <a:lnTo>
                        <a:pt x="22" y="18"/>
                      </a:lnTo>
                      <a:lnTo>
                        <a:pt x="22" y="17"/>
                      </a:lnTo>
                      <a:lnTo>
                        <a:pt x="22" y="16"/>
                      </a:lnTo>
                      <a:lnTo>
                        <a:pt x="23" y="16"/>
                      </a:lnTo>
                      <a:lnTo>
                        <a:pt x="23" y="15"/>
                      </a:lnTo>
                      <a:lnTo>
                        <a:pt x="23" y="14"/>
                      </a:lnTo>
                      <a:lnTo>
                        <a:pt x="24" y="13"/>
                      </a:lnTo>
                      <a:lnTo>
                        <a:pt x="24" y="12"/>
                      </a:lnTo>
                      <a:lnTo>
                        <a:pt x="24" y="11"/>
                      </a:lnTo>
                      <a:lnTo>
                        <a:pt x="25" y="11"/>
                      </a:lnTo>
                      <a:lnTo>
                        <a:pt x="25" y="9"/>
                      </a:lnTo>
                      <a:lnTo>
                        <a:pt x="25" y="7"/>
                      </a:lnTo>
                      <a:lnTo>
                        <a:pt x="25" y="6"/>
                      </a:lnTo>
                      <a:lnTo>
                        <a:pt x="25" y="5"/>
                      </a:lnTo>
                      <a:lnTo>
                        <a:pt x="26" y="4"/>
                      </a:lnTo>
                      <a:lnTo>
                        <a:pt x="26" y="2"/>
                      </a:lnTo>
                      <a:lnTo>
                        <a:pt x="27" y="1"/>
                      </a:lnTo>
                      <a:lnTo>
                        <a:pt x="27" y="0"/>
                      </a:lnTo>
                      <a:lnTo>
                        <a:pt x="28" y="0"/>
                      </a:lnTo>
                      <a:lnTo>
                        <a:pt x="29" y="0"/>
                      </a:lnTo>
                      <a:lnTo>
                        <a:pt x="30" y="0"/>
                      </a:lnTo>
                      <a:lnTo>
                        <a:pt x="31" y="0"/>
                      </a:lnTo>
                      <a:lnTo>
                        <a:pt x="32" y="0"/>
                      </a:lnTo>
                      <a:lnTo>
                        <a:pt x="33" y="0"/>
                      </a:lnTo>
                      <a:lnTo>
                        <a:pt x="34" y="0"/>
                      </a:lnTo>
                      <a:lnTo>
                        <a:pt x="35" y="0"/>
                      </a:lnTo>
                      <a:lnTo>
                        <a:pt x="36" y="0"/>
                      </a:lnTo>
                      <a:lnTo>
                        <a:pt x="36" y="1"/>
                      </a:lnTo>
                      <a:lnTo>
                        <a:pt x="35" y="1"/>
                      </a:lnTo>
                      <a:lnTo>
                        <a:pt x="35" y="2"/>
                      </a:lnTo>
                      <a:lnTo>
                        <a:pt x="35" y="3"/>
                      </a:lnTo>
                      <a:lnTo>
                        <a:pt x="35" y="4"/>
                      </a:lnTo>
                      <a:lnTo>
                        <a:pt x="35" y="5"/>
                      </a:lnTo>
                      <a:lnTo>
                        <a:pt x="34" y="5"/>
                      </a:lnTo>
                      <a:lnTo>
                        <a:pt x="34" y="6"/>
                      </a:lnTo>
                      <a:lnTo>
                        <a:pt x="34" y="7"/>
                      </a:lnTo>
                      <a:lnTo>
                        <a:pt x="34" y="8"/>
                      </a:lnTo>
                      <a:lnTo>
                        <a:pt x="34" y="9"/>
                      </a:lnTo>
                      <a:lnTo>
                        <a:pt x="33" y="10"/>
                      </a:lnTo>
                      <a:lnTo>
                        <a:pt x="33" y="11"/>
                      </a:lnTo>
                      <a:lnTo>
                        <a:pt x="33" y="11"/>
                      </a:lnTo>
                      <a:lnTo>
                        <a:pt x="33" y="12"/>
                      </a:lnTo>
                      <a:lnTo>
                        <a:pt x="33" y="13"/>
                      </a:lnTo>
                      <a:lnTo>
                        <a:pt x="32" y="13"/>
                      </a:lnTo>
                      <a:lnTo>
                        <a:pt x="32" y="14"/>
                      </a:lnTo>
                      <a:lnTo>
                        <a:pt x="32" y="15"/>
                      </a:lnTo>
                      <a:lnTo>
                        <a:pt x="32" y="16"/>
                      </a:lnTo>
                      <a:lnTo>
                        <a:pt x="32" y="17"/>
                      </a:lnTo>
                      <a:lnTo>
                        <a:pt x="31" y="17"/>
                      </a:lnTo>
                      <a:lnTo>
                        <a:pt x="31" y="18"/>
                      </a:lnTo>
                      <a:lnTo>
                        <a:pt x="31" y="19"/>
                      </a:lnTo>
                      <a:lnTo>
                        <a:pt x="31" y="20"/>
                      </a:lnTo>
                      <a:lnTo>
                        <a:pt x="31" y="21"/>
                      </a:lnTo>
                      <a:lnTo>
                        <a:pt x="30" y="21"/>
                      </a:lnTo>
                      <a:lnTo>
                        <a:pt x="30" y="22"/>
                      </a:lnTo>
                      <a:lnTo>
                        <a:pt x="30" y="22"/>
                      </a:lnTo>
                      <a:lnTo>
                        <a:pt x="30" y="23"/>
                      </a:lnTo>
                      <a:lnTo>
                        <a:pt x="30" y="24"/>
                      </a:lnTo>
                      <a:lnTo>
                        <a:pt x="30" y="25"/>
                      </a:lnTo>
                      <a:lnTo>
                        <a:pt x="30" y="26"/>
                      </a:lnTo>
                      <a:lnTo>
                        <a:pt x="30" y="27"/>
                      </a:lnTo>
                      <a:lnTo>
                        <a:pt x="30" y="28"/>
                      </a:lnTo>
                      <a:lnTo>
                        <a:pt x="31" y="28"/>
                      </a:lnTo>
                      <a:lnTo>
                        <a:pt x="31" y="29"/>
                      </a:lnTo>
                      <a:lnTo>
                        <a:pt x="32" y="29"/>
                      </a:lnTo>
                      <a:lnTo>
                        <a:pt x="33" y="29"/>
                      </a:lnTo>
                      <a:lnTo>
                        <a:pt x="34" y="29"/>
                      </a:lnTo>
                      <a:lnTo>
                        <a:pt x="35" y="29"/>
                      </a:lnTo>
                      <a:lnTo>
                        <a:pt x="36" y="29"/>
                      </a:lnTo>
                      <a:lnTo>
                        <a:pt x="37" y="29"/>
                      </a:lnTo>
                      <a:lnTo>
                        <a:pt x="37" y="28"/>
                      </a:lnTo>
                      <a:lnTo>
                        <a:pt x="38" y="28"/>
                      </a:lnTo>
                      <a:lnTo>
                        <a:pt x="38" y="27"/>
                      </a:lnTo>
                      <a:lnTo>
                        <a:pt x="39" y="27"/>
                      </a:lnTo>
                      <a:lnTo>
                        <a:pt x="39" y="26"/>
                      </a:lnTo>
                      <a:lnTo>
                        <a:pt x="40" y="26"/>
                      </a:lnTo>
                      <a:lnTo>
                        <a:pt x="40" y="25"/>
                      </a:lnTo>
                      <a:lnTo>
                        <a:pt x="40" y="24"/>
                      </a:lnTo>
                      <a:lnTo>
                        <a:pt x="41" y="24"/>
                      </a:lnTo>
                      <a:lnTo>
                        <a:pt x="41" y="23"/>
                      </a:lnTo>
                      <a:lnTo>
                        <a:pt x="42" y="23"/>
                      </a:lnTo>
                      <a:lnTo>
                        <a:pt x="42" y="22"/>
                      </a:lnTo>
                      <a:lnTo>
                        <a:pt x="42" y="22"/>
                      </a:lnTo>
                      <a:lnTo>
                        <a:pt x="43" y="21"/>
                      </a:lnTo>
                      <a:lnTo>
                        <a:pt x="43" y="20"/>
                      </a:lnTo>
                      <a:lnTo>
                        <a:pt x="43" y="19"/>
                      </a:lnTo>
                      <a:lnTo>
                        <a:pt x="44" y="19"/>
                      </a:lnTo>
                      <a:lnTo>
                        <a:pt x="44" y="18"/>
                      </a:lnTo>
                      <a:lnTo>
                        <a:pt x="44" y="17"/>
                      </a:lnTo>
                      <a:lnTo>
                        <a:pt x="45" y="17"/>
                      </a:lnTo>
                      <a:lnTo>
                        <a:pt x="45" y="16"/>
                      </a:lnTo>
                      <a:lnTo>
                        <a:pt x="45" y="15"/>
                      </a:lnTo>
                      <a:lnTo>
                        <a:pt x="45" y="14"/>
                      </a:lnTo>
                      <a:lnTo>
                        <a:pt x="45" y="13"/>
                      </a:lnTo>
                      <a:lnTo>
                        <a:pt x="45" y="12"/>
                      </a:lnTo>
                      <a:lnTo>
                        <a:pt x="45" y="11"/>
                      </a:lnTo>
                      <a:lnTo>
                        <a:pt x="46" y="11"/>
                      </a:lnTo>
                      <a:lnTo>
                        <a:pt x="45" y="11"/>
                      </a:lnTo>
                      <a:lnTo>
                        <a:pt x="45" y="10"/>
                      </a:lnTo>
                      <a:lnTo>
                        <a:pt x="45" y="9"/>
                      </a:lnTo>
                      <a:lnTo>
                        <a:pt x="45" y="8"/>
                      </a:lnTo>
                      <a:lnTo>
                        <a:pt x="44" y="8"/>
                      </a:lnTo>
                      <a:lnTo>
                        <a:pt x="44" y="7"/>
                      </a:lnTo>
                      <a:lnTo>
                        <a:pt x="43" y="7"/>
                      </a:lnTo>
                      <a:lnTo>
                        <a:pt x="43" y="6"/>
                      </a:lnTo>
                      <a:lnTo>
                        <a:pt x="42" y="6"/>
                      </a:lnTo>
                      <a:lnTo>
                        <a:pt x="42" y="5"/>
                      </a:lnTo>
                      <a:lnTo>
                        <a:pt x="42" y="4"/>
                      </a:lnTo>
                      <a:lnTo>
                        <a:pt x="41" y="4"/>
                      </a:lnTo>
                      <a:lnTo>
                        <a:pt x="41" y="3"/>
                      </a:lnTo>
                      <a:lnTo>
                        <a:pt x="41" y="2"/>
                      </a:lnTo>
                      <a:lnTo>
                        <a:pt x="42" y="1"/>
                      </a:lnTo>
                      <a:lnTo>
                        <a:pt x="42" y="0"/>
                      </a:lnTo>
                      <a:lnTo>
                        <a:pt x="43" y="0"/>
                      </a:lnTo>
                      <a:lnTo>
                        <a:pt x="43" y="0"/>
                      </a:lnTo>
                      <a:lnTo>
                        <a:pt x="44" y="0"/>
                      </a:lnTo>
                      <a:lnTo>
                        <a:pt x="45" y="0"/>
                      </a:lnTo>
                      <a:lnTo>
                        <a:pt x="46" y="0"/>
                      </a:lnTo>
                      <a:lnTo>
                        <a:pt x="47" y="0"/>
                      </a:lnTo>
                      <a:lnTo>
                        <a:pt x="47" y="0"/>
                      </a:lnTo>
                      <a:lnTo>
                        <a:pt x="48" y="0"/>
                      </a:lnTo>
                      <a:lnTo>
                        <a:pt x="49" y="1"/>
                      </a:lnTo>
                      <a:lnTo>
                        <a:pt x="49" y="2"/>
                      </a:lnTo>
                      <a:lnTo>
                        <a:pt x="49" y="3"/>
                      </a:lnTo>
                      <a:lnTo>
                        <a:pt x="50" y="3"/>
                      </a:lnTo>
                      <a:lnTo>
                        <a:pt x="50" y="4"/>
                      </a:lnTo>
                      <a:lnTo>
                        <a:pt x="50" y="5"/>
                      </a:lnTo>
                      <a:lnTo>
                        <a:pt x="50" y="6"/>
                      </a:lnTo>
                      <a:lnTo>
                        <a:pt x="50" y="7"/>
                      </a:lnTo>
                      <a:lnTo>
                        <a:pt x="50" y="9"/>
                      </a:lnTo>
                      <a:lnTo>
                        <a:pt x="50" y="10"/>
                      </a:lnTo>
                      <a:lnTo>
                        <a:pt x="49" y="11"/>
                      </a:lnTo>
                      <a:lnTo>
                        <a:pt x="49" y="11"/>
                      </a:lnTo>
                      <a:lnTo>
                        <a:pt x="49" y="12"/>
                      </a:lnTo>
                      <a:lnTo>
                        <a:pt x="49" y="13"/>
                      </a:lnTo>
                      <a:lnTo>
                        <a:pt x="49" y="14"/>
                      </a:lnTo>
                      <a:lnTo>
                        <a:pt x="48" y="15"/>
                      </a:lnTo>
                      <a:lnTo>
                        <a:pt x="48" y="16"/>
                      </a:lnTo>
                      <a:lnTo>
                        <a:pt x="48" y="17"/>
                      </a:lnTo>
                      <a:lnTo>
                        <a:pt x="47" y="18"/>
                      </a:lnTo>
                      <a:lnTo>
                        <a:pt x="47" y="19"/>
                      </a:lnTo>
                      <a:lnTo>
                        <a:pt x="47" y="20"/>
                      </a:lnTo>
                      <a:lnTo>
                        <a:pt x="46" y="21"/>
                      </a:lnTo>
                      <a:lnTo>
                        <a:pt x="46" y="22"/>
                      </a:lnTo>
                      <a:lnTo>
                        <a:pt x="45" y="22"/>
                      </a:lnTo>
                      <a:lnTo>
                        <a:pt x="45" y="23"/>
                      </a:lnTo>
                      <a:lnTo>
                        <a:pt x="45" y="24"/>
                      </a:lnTo>
                      <a:lnTo>
                        <a:pt x="44" y="24"/>
                      </a:lnTo>
                      <a:lnTo>
                        <a:pt x="44" y="25"/>
                      </a:lnTo>
                      <a:lnTo>
                        <a:pt x="43" y="26"/>
                      </a:lnTo>
                      <a:lnTo>
                        <a:pt x="42" y="27"/>
                      </a:lnTo>
                      <a:lnTo>
                        <a:pt x="42" y="28"/>
                      </a:lnTo>
                      <a:lnTo>
                        <a:pt x="41" y="29"/>
                      </a:lnTo>
                      <a:lnTo>
                        <a:pt x="40" y="29"/>
                      </a:lnTo>
                      <a:lnTo>
                        <a:pt x="40" y="30"/>
                      </a:lnTo>
                      <a:lnTo>
                        <a:pt x="39" y="30"/>
                      </a:lnTo>
                      <a:lnTo>
                        <a:pt x="39" y="31"/>
                      </a:lnTo>
                      <a:lnTo>
                        <a:pt x="38" y="31"/>
                      </a:lnTo>
                      <a:lnTo>
                        <a:pt x="37" y="32"/>
                      </a:lnTo>
                      <a:lnTo>
                        <a:pt x="36" y="33"/>
                      </a:lnTo>
                      <a:lnTo>
                        <a:pt x="35" y="33"/>
                      </a:lnTo>
                      <a:lnTo>
                        <a:pt x="34" y="33"/>
                      </a:lnTo>
                      <a:lnTo>
                        <a:pt x="33" y="33"/>
                      </a:lnTo>
                      <a:lnTo>
                        <a:pt x="32" y="34"/>
                      </a:lnTo>
                      <a:lnTo>
                        <a:pt x="31" y="34"/>
                      </a:lnTo>
                      <a:lnTo>
                        <a:pt x="30" y="34"/>
                      </a:lnTo>
                      <a:lnTo>
                        <a:pt x="29" y="34"/>
                      </a:lnTo>
                      <a:lnTo>
                        <a:pt x="28" y="34"/>
                      </a:lnTo>
                      <a:lnTo>
                        <a:pt x="28" y="33"/>
                      </a:lnTo>
                      <a:lnTo>
                        <a:pt x="27" y="33"/>
                      </a:lnTo>
                      <a:lnTo>
                        <a:pt x="26" y="33"/>
                      </a:lnTo>
                      <a:lnTo>
                        <a:pt x="25" y="33"/>
                      </a:lnTo>
                      <a:lnTo>
                        <a:pt x="25" y="32"/>
                      </a:lnTo>
                      <a:lnTo>
                        <a:pt x="25" y="32"/>
                      </a:lnTo>
                      <a:lnTo>
                        <a:pt x="24" y="31"/>
                      </a:lnTo>
                      <a:lnTo>
                        <a:pt x="23" y="30"/>
                      </a:lnTo>
                      <a:lnTo>
                        <a:pt x="23" y="29"/>
                      </a:lnTo>
                      <a:lnTo>
                        <a:pt x="23" y="28"/>
                      </a:lnTo>
                      <a:lnTo>
                        <a:pt x="22" y="28"/>
                      </a:lnTo>
                      <a:lnTo>
                        <a:pt x="22" y="27"/>
                      </a:lnTo>
                      <a:lnTo>
                        <a:pt x="22" y="26"/>
                      </a:lnTo>
                      <a:lnTo>
                        <a:pt x="22" y="25"/>
                      </a:lnTo>
                      <a:lnTo>
                        <a:pt x="22" y="24"/>
                      </a:lnTo>
                      <a:lnTo>
                        <a:pt x="23" y="24"/>
                      </a:lnTo>
                    </a:path>
                  </a:pathLst>
                </a:custGeom>
                <a:solidFill>
                  <a:srgbClr val="000000">
                    <a:alpha val="100000"/>
                  </a:srgbClr>
                </a:solidFill>
                <a:ln w="9525">
                  <a:noFill/>
                </a:ln>
              </p:spPr>
              <p:txBody>
                <a:bodyPr/>
                <a:lstStyle/>
                <a:p>
                  <a:endParaRPr lang="zh-CN" altLang="en-US"/>
                </a:p>
              </p:txBody>
            </p:sp>
            <p:sp>
              <p:nvSpPr>
                <p:cNvPr id="20614" name="Freeform 343"/>
                <p:cNvSpPr/>
                <p:nvPr/>
              </p:nvSpPr>
              <p:spPr>
                <a:xfrm>
                  <a:off x="2642" y="2978"/>
                  <a:ext cx="33" cy="58"/>
                </a:xfrm>
                <a:custGeom>
                  <a:avLst/>
                  <a:gdLst/>
                  <a:ahLst/>
                  <a:cxnLst>
                    <a:cxn ang="0">
                      <a:pos x="11" y="0"/>
                    </a:cxn>
                    <a:cxn ang="0">
                      <a:pos x="15" y="0"/>
                    </a:cxn>
                    <a:cxn ang="0">
                      <a:pos x="19" y="0"/>
                    </a:cxn>
                    <a:cxn ang="0">
                      <a:pos x="22" y="0"/>
                    </a:cxn>
                    <a:cxn ang="0">
                      <a:pos x="26" y="0"/>
                    </a:cxn>
                    <a:cxn ang="0">
                      <a:pos x="30" y="0"/>
                    </a:cxn>
                    <a:cxn ang="0">
                      <a:pos x="31" y="0"/>
                    </a:cxn>
                    <a:cxn ang="0">
                      <a:pos x="30" y="3"/>
                    </a:cxn>
                    <a:cxn ang="0">
                      <a:pos x="26" y="3"/>
                    </a:cxn>
                    <a:cxn ang="0">
                      <a:pos x="24" y="5"/>
                    </a:cxn>
                    <a:cxn ang="0">
                      <a:pos x="23" y="9"/>
                    </a:cxn>
                    <a:cxn ang="0">
                      <a:pos x="23" y="13"/>
                    </a:cxn>
                    <a:cxn ang="0">
                      <a:pos x="22" y="16"/>
                    </a:cxn>
                    <a:cxn ang="0">
                      <a:pos x="21" y="19"/>
                    </a:cxn>
                    <a:cxn ang="0">
                      <a:pos x="21" y="24"/>
                    </a:cxn>
                    <a:cxn ang="0">
                      <a:pos x="20" y="28"/>
                    </a:cxn>
                    <a:cxn ang="0">
                      <a:pos x="19" y="32"/>
                    </a:cxn>
                    <a:cxn ang="0">
                      <a:pos x="18" y="36"/>
                    </a:cxn>
                    <a:cxn ang="0">
                      <a:pos x="17" y="39"/>
                    </a:cxn>
                    <a:cxn ang="0">
                      <a:pos x="16" y="43"/>
                    </a:cxn>
                    <a:cxn ang="0">
                      <a:pos x="16" y="47"/>
                    </a:cxn>
                    <a:cxn ang="0">
                      <a:pos x="15" y="50"/>
                    </a:cxn>
                    <a:cxn ang="0">
                      <a:pos x="17" y="53"/>
                    </a:cxn>
                    <a:cxn ang="0">
                      <a:pos x="21" y="53"/>
                    </a:cxn>
                    <a:cxn ang="0">
                      <a:pos x="21" y="54"/>
                    </a:cxn>
                    <a:cxn ang="0">
                      <a:pos x="21" y="57"/>
                    </a:cxn>
                    <a:cxn ang="0">
                      <a:pos x="17" y="57"/>
                    </a:cxn>
                    <a:cxn ang="0">
                      <a:pos x="13" y="57"/>
                    </a:cxn>
                    <a:cxn ang="0">
                      <a:pos x="10" y="57"/>
                    </a:cxn>
                    <a:cxn ang="0">
                      <a:pos x="6" y="57"/>
                    </a:cxn>
                    <a:cxn ang="0">
                      <a:pos x="2" y="57"/>
                    </a:cxn>
                    <a:cxn ang="0">
                      <a:pos x="0" y="56"/>
                    </a:cxn>
                    <a:cxn ang="0">
                      <a:pos x="0" y="53"/>
                    </a:cxn>
                    <a:cxn ang="0">
                      <a:pos x="4" y="53"/>
                    </a:cxn>
                    <a:cxn ang="0">
                      <a:pos x="6" y="50"/>
                    </a:cxn>
                    <a:cxn ang="0">
                      <a:pos x="7" y="47"/>
                    </a:cxn>
                    <a:cxn ang="0">
                      <a:pos x="8" y="42"/>
                    </a:cxn>
                    <a:cxn ang="0">
                      <a:pos x="8" y="38"/>
                    </a:cxn>
                    <a:cxn ang="0">
                      <a:pos x="9" y="35"/>
                    </a:cxn>
                    <a:cxn ang="0">
                      <a:pos x="10" y="31"/>
                    </a:cxn>
                    <a:cxn ang="0">
                      <a:pos x="10" y="28"/>
                    </a:cxn>
                    <a:cxn ang="0">
                      <a:pos x="10" y="23"/>
                    </a:cxn>
                    <a:cxn ang="0">
                      <a:pos x="11" y="19"/>
                    </a:cxn>
                    <a:cxn ang="0">
                      <a:pos x="12" y="17"/>
                    </a:cxn>
                    <a:cxn ang="0">
                      <a:pos x="13" y="12"/>
                    </a:cxn>
                    <a:cxn ang="0">
                      <a:pos x="14" y="9"/>
                    </a:cxn>
                    <a:cxn ang="0">
                      <a:pos x="15" y="6"/>
                    </a:cxn>
                    <a:cxn ang="0">
                      <a:pos x="13" y="3"/>
                    </a:cxn>
                    <a:cxn ang="0">
                      <a:pos x="10" y="3"/>
                    </a:cxn>
                    <a:cxn ang="0">
                      <a:pos x="9" y="2"/>
                    </a:cxn>
                  </a:cxnLst>
                  <a:rect l="0" t="0" r="0" b="0"/>
                  <a:pathLst>
                    <a:path w="33" h="58">
                      <a:moveTo>
                        <a:pt x="9" y="0"/>
                      </a:moveTo>
                      <a:lnTo>
                        <a:pt x="10" y="0"/>
                      </a:lnTo>
                      <a:lnTo>
                        <a:pt x="10" y="0"/>
                      </a:lnTo>
                      <a:lnTo>
                        <a:pt x="11" y="0"/>
                      </a:lnTo>
                      <a:lnTo>
                        <a:pt x="12" y="0"/>
                      </a:lnTo>
                      <a:lnTo>
                        <a:pt x="13" y="0"/>
                      </a:lnTo>
                      <a:lnTo>
                        <a:pt x="14" y="0"/>
                      </a:lnTo>
                      <a:lnTo>
                        <a:pt x="15" y="0"/>
                      </a:lnTo>
                      <a:lnTo>
                        <a:pt x="16" y="0"/>
                      </a:lnTo>
                      <a:lnTo>
                        <a:pt x="17" y="0"/>
                      </a:lnTo>
                      <a:lnTo>
                        <a:pt x="18" y="0"/>
                      </a:lnTo>
                      <a:lnTo>
                        <a:pt x="19" y="0"/>
                      </a:lnTo>
                      <a:lnTo>
                        <a:pt x="20" y="0"/>
                      </a:lnTo>
                      <a:lnTo>
                        <a:pt x="21" y="0"/>
                      </a:lnTo>
                      <a:lnTo>
                        <a:pt x="21" y="0"/>
                      </a:lnTo>
                      <a:lnTo>
                        <a:pt x="22" y="0"/>
                      </a:lnTo>
                      <a:lnTo>
                        <a:pt x="23" y="0"/>
                      </a:lnTo>
                      <a:lnTo>
                        <a:pt x="24" y="0"/>
                      </a:lnTo>
                      <a:lnTo>
                        <a:pt x="25" y="0"/>
                      </a:lnTo>
                      <a:lnTo>
                        <a:pt x="26" y="0"/>
                      </a:lnTo>
                      <a:lnTo>
                        <a:pt x="27" y="0"/>
                      </a:lnTo>
                      <a:lnTo>
                        <a:pt x="28" y="0"/>
                      </a:lnTo>
                      <a:lnTo>
                        <a:pt x="29" y="0"/>
                      </a:lnTo>
                      <a:lnTo>
                        <a:pt x="30" y="0"/>
                      </a:lnTo>
                      <a:lnTo>
                        <a:pt x="31" y="0"/>
                      </a:lnTo>
                      <a:lnTo>
                        <a:pt x="32" y="0"/>
                      </a:lnTo>
                      <a:lnTo>
                        <a:pt x="31" y="0"/>
                      </a:lnTo>
                      <a:lnTo>
                        <a:pt x="31" y="0"/>
                      </a:lnTo>
                      <a:lnTo>
                        <a:pt x="31" y="1"/>
                      </a:lnTo>
                      <a:lnTo>
                        <a:pt x="31" y="2"/>
                      </a:lnTo>
                      <a:lnTo>
                        <a:pt x="31" y="3"/>
                      </a:lnTo>
                      <a:lnTo>
                        <a:pt x="30" y="3"/>
                      </a:lnTo>
                      <a:lnTo>
                        <a:pt x="29" y="3"/>
                      </a:lnTo>
                      <a:lnTo>
                        <a:pt x="28" y="3"/>
                      </a:lnTo>
                      <a:lnTo>
                        <a:pt x="27" y="3"/>
                      </a:lnTo>
                      <a:lnTo>
                        <a:pt x="26" y="3"/>
                      </a:lnTo>
                      <a:lnTo>
                        <a:pt x="25" y="3"/>
                      </a:lnTo>
                      <a:lnTo>
                        <a:pt x="24" y="3"/>
                      </a:lnTo>
                      <a:lnTo>
                        <a:pt x="24" y="4"/>
                      </a:lnTo>
                      <a:lnTo>
                        <a:pt x="24" y="5"/>
                      </a:lnTo>
                      <a:lnTo>
                        <a:pt x="23" y="6"/>
                      </a:lnTo>
                      <a:lnTo>
                        <a:pt x="23" y="7"/>
                      </a:lnTo>
                      <a:lnTo>
                        <a:pt x="23" y="8"/>
                      </a:lnTo>
                      <a:lnTo>
                        <a:pt x="23" y="9"/>
                      </a:lnTo>
                      <a:lnTo>
                        <a:pt x="23" y="10"/>
                      </a:lnTo>
                      <a:lnTo>
                        <a:pt x="23" y="11"/>
                      </a:lnTo>
                      <a:lnTo>
                        <a:pt x="23" y="12"/>
                      </a:lnTo>
                      <a:lnTo>
                        <a:pt x="23" y="13"/>
                      </a:lnTo>
                      <a:lnTo>
                        <a:pt x="23" y="14"/>
                      </a:lnTo>
                      <a:lnTo>
                        <a:pt x="22" y="14"/>
                      </a:lnTo>
                      <a:lnTo>
                        <a:pt x="22" y="15"/>
                      </a:lnTo>
                      <a:lnTo>
                        <a:pt x="22" y="16"/>
                      </a:lnTo>
                      <a:lnTo>
                        <a:pt x="22" y="17"/>
                      </a:lnTo>
                      <a:lnTo>
                        <a:pt x="22" y="18"/>
                      </a:lnTo>
                      <a:lnTo>
                        <a:pt x="21" y="19"/>
                      </a:lnTo>
                      <a:lnTo>
                        <a:pt x="21" y="19"/>
                      </a:lnTo>
                      <a:lnTo>
                        <a:pt x="21" y="21"/>
                      </a:lnTo>
                      <a:lnTo>
                        <a:pt x="21" y="22"/>
                      </a:lnTo>
                      <a:lnTo>
                        <a:pt x="21" y="23"/>
                      </a:lnTo>
                      <a:lnTo>
                        <a:pt x="21" y="24"/>
                      </a:lnTo>
                      <a:lnTo>
                        <a:pt x="21" y="25"/>
                      </a:lnTo>
                      <a:lnTo>
                        <a:pt x="21" y="26"/>
                      </a:lnTo>
                      <a:lnTo>
                        <a:pt x="21" y="27"/>
                      </a:lnTo>
                      <a:lnTo>
                        <a:pt x="20" y="28"/>
                      </a:lnTo>
                      <a:lnTo>
                        <a:pt x="20" y="29"/>
                      </a:lnTo>
                      <a:lnTo>
                        <a:pt x="20" y="30"/>
                      </a:lnTo>
                      <a:lnTo>
                        <a:pt x="19" y="31"/>
                      </a:lnTo>
                      <a:lnTo>
                        <a:pt x="19" y="32"/>
                      </a:lnTo>
                      <a:lnTo>
                        <a:pt x="19" y="33"/>
                      </a:lnTo>
                      <a:lnTo>
                        <a:pt x="19" y="34"/>
                      </a:lnTo>
                      <a:lnTo>
                        <a:pt x="18" y="35"/>
                      </a:lnTo>
                      <a:lnTo>
                        <a:pt x="18" y="36"/>
                      </a:lnTo>
                      <a:lnTo>
                        <a:pt x="18" y="37"/>
                      </a:lnTo>
                      <a:lnTo>
                        <a:pt x="18" y="38"/>
                      </a:lnTo>
                      <a:lnTo>
                        <a:pt x="18" y="38"/>
                      </a:lnTo>
                      <a:lnTo>
                        <a:pt x="17" y="39"/>
                      </a:lnTo>
                      <a:lnTo>
                        <a:pt x="17" y="40"/>
                      </a:lnTo>
                      <a:lnTo>
                        <a:pt x="17" y="41"/>
                      </a:lnTo>
                      <a:lnTo>
                        <a:pt x="17" y="42"/>
                      </a:lnTo>
                      <a:lnTo>
                        <a:pt x="16" y="43"/>
                      </a:lnTo>
                      <a:lnTo>
                        <a:pt x="16" y="44"/>
                      </a:lnTo>
                      <a:lnTo>
                        <a:pt x="16" y="45"/>
                      </a:lnTo>
                      <a:lnTo>
                        <a:pt x="16" y="46"/>
                      </a:lnTo>
                      <a:lnTo>
                        <a:pt x="16" y="47"/>
                      </a:lnTo>
                      <a:lnTo>
                        <a:pt x="15" y="47"/>
                      </a:lnTo>
                      <a:lnTo>
                        <a:pt x="15" y="48"/>
                      </a:lnTo>
                      <a:lnTo>
                        <a:pt x="15" y="49"/>
                      </a:lnTo>
                      <a:lnTo>
                        <a:pt x="15" y="50"/>
                      </a:lnTo>
                      <a:lnTo>
                        <a:pt x="15" y="51"/>
                      </a:lnTo>
                      <a:lnTo>
                        <a:pt x="15" y="52"/>
                      </a:lnTo>
                      <a:lnTo>
                        <a:pt x="16" y="52"/>
                      </a:lnTo>
                      <a:lnTo>
                        <a:pt x="17" y="53"/>
                      </a:lnTo>
                      <a:lnTo>
                        <a:pt x="18" y="53"/>
                      </a:lnTo>
                      <a:lnTo>
                        <a:pt x="19" y="53"/>
                      </a:lnTo>
                      <a:lnTo>
                        <a:pt x="20" y="53"/>
                      </a:lnTo>
                      <a:lnTo>
                        <a:pt x="21" y="53"/>
                      </a:lnTo>
                      <a:lnTo>
                        <a:pt x="21" y="53"/>
                      </a:lnTo>
                      <a:lnTo>
                        <a:pt x="22" y="53"/>
                      </a:lnTo>
                      <a:lnTo>
                        <a:pt x="21" y="53"/>
                      </a:lnTo>
                      <a:lnTo>
                        <a:pt x="21" y="54"/>
                      </a:lnTo>
                      <a:lnTo>
                        <a:pt x="21" y="55"/>
                      </a:lnTo>
                      <a:lnTo>
                        <a:pt x="21" y="56"/>
                      </a:lnTo>
                      <a:lnTo>
                        <a:pt x="21" y="57"/>
                      </a:lnTo>
                      <a:lnTo>
                        <a:pt x="21" y="57"/>
                      </a:lnTo>
                      <a:lnTo>
                        <a:pt x="20" y="57"/>
                      </a:lnTo>
                      <a:lnTo>
                        <a:pt x="19" y="57"/>
                      </a:lnTo>
                      <a:lnTo>
                        <a:pt x="18" y="57"/>
                      </a:lnTo>
                      <a:lnTo>
                        <a:pt x="17" y="57"/>
                      </a:lnTo>
                      <a:lnTo>
                        <a:pt x="16" y="57"/>
                      </a:lnTo>
                      <a:lnTo>
                        <a:pt x="15" y="57"/>
                      </a:lnTo>
                      <a:lnTo>
                        <a:pt x="14" y="57"/>
                      </a:lnTo>
                      <a:lnTo>
                        <a:pt x="13" y="57"/>
                      </a:lnTo>
                      <a:lnTo>
                        <a:pt x="12" y="57"/>
                      </a:lnTo>
                      <a:lnTo>
                        <a:pt x="11" y="57"/>
                      </a:lnTo>
                      <a:lnTo>
                        <a:pt x="10" y="57"/>
                      </a:lnTo>
                      <a:lnTo>
                        <a:pt x="10" y="57"/>
                      </a:lnTo>
                      <a:lnTo>
                        <a:pt x="9" y="57"/>
                      </a:lnTo>
                      <a:lnTo>
                        <a:pt x="8" y="57"/>
                      </a:lnTo>
                      <a:lnTo>
                        <a:pt x="7" y="57"/>
                      </a:lnTo>
                      <a:lnTo>
                        <a:pt x="6" y="57"/>
                      </a:lnTo>
                      <a:lnTo>
                        <a:pt x="5" y="57"/>
                      </a:lnTo>
                      <a:lnTo>
                        <a:pt x="4" y="57"/>
                      </a:lnTo>
                      <a:lnTo>
                        <a:pt x="3" y="57"/>
                      </a:lnTo>
                      <a:lnTo>
                        <a:pt x="2" y="57"/>
                      </a:lnTo>
                      <a:lnTo>
                        <a:pt x="1" y="57"/>
                      </a:lnTo>
                      <a:lnTo>
                        <a:pt x="0" y="57"/>
                      </a:lnTo>
                      <a:lnTo>
                        <a:pt x="0" y="57"/>
                      </a:lnTo>
                      <a:lnTo>
                        <a:pt x="0" y="56"/>
                      </a:lnTo>
                      <a:lnTo>
                        <a:pt x="0" y="55"/>
                      </a:lnTo>
                      <a:lnTo>
                        <a:pt x="0" y="54"/>
                      </a:lnTo>
                      <a:lnTo>
                        <a:pt x="0" y="54"/>
                      </a:lnTo>
                      <a:lnTo>
                        <a:pt x="0" y="53"/>
                      </a:lnTo>
                      <a:lnTo>
                        <a:pt x="1" y="53"/>
                      </a:lnTo>
                      <a:lnTo>
                        <a:pt x="2" y="53"/>
                      </a:lnTo>
                      <a:lnTo>
                        <a:pt x="3" y="53"/>
                      </a:lnTo>
                      <a:lnTo>
                        <a:pt x="4" y="53"/>
                      </a:lnTo>
                      <a:lnTo>
                        <a:pt x="4" y="52"/>
                      </a:lnTo>
                      <a:lnTo>
                        <a:pt x="5" y="52"/>
                      </a:lnTo>
                      <a:lnTo>
                        <a:pt x="5" y="51"/>
                      </a:lnTo>
                      <a:lnTo>
                        <a:pt x="6" y="50"/>
                      </a:lnTo>
                      <a:lnTo>
                        <a:pt x="6" y="49"/>
                      </a:lnTo>
                      <a:lnTo>
                        <a:pt x="6" y="48"/>
                      </a:lnTo>
                      <a:lnTo>
                        <a:pt x="7" y="47"/>
                      </a:lnTo>
                      <a:lnTo>
                        <a:pt x="7" y="47"/>
                      </a:lnTo>
                      <a:lnTo>
                        <a:pt x="7" y="46"/>
                      </a:lnTo>
                      <a:lnTo>
                        <a:pt x="7" y="45"/>
                      </a:lnTo>
                      <a:lnTo>
                        <a:pt x="8" y="43"/>
                      </a:lnTo>
                      <a:lnTo>
                        <a:pt x="8" y="42"/>
                      </a:lnTo>
                      <a:lnTo>
                        <a:pt x="8" y="41"/>
                      </a:lnTo>
                      <a:lnTo>
                        <a:pt x="8" y="40"/>
                      </a:lnTo>
                      <a:lnTo>
                        <a:pt x="8" y="39"/>
                      </a:lnTo>
                      <a:lnTo>
                        <a:pt x="8" y="38"/>
                      </a:lnTo>
                      <a:lnTo>
                        <a:pt x="8" y="38"/>
                      </a:lnTo>
                      <a:lnTo>
                        <a:pt x="8" y="37"/>
                      </a:lnTo>
                      <a:lnTo>
                        <a:pt x="9" y="36"/>
                      </a:lnTo>
                      <a:lnTo>
                        <a:pt x="9" y="35"/>
                      </a:lnTo>
                      <a:lnTo>
                        <a:pt x="9" y="34"/>
                      </a:lnTo>
                      <a:lnTo>
                        <a:pt x="9" y="33"/>
                      </a:lnTo>
                      <a:lnTo>
                        <a:pt x="9" y="32"/>
                      </a:lnTo>
                      <a:lnTo>
                        <a:pt x="10" y="31"/>
                      </a:lnTo>
                      <a:lnTo>
                        <a:pt x="10" y="30"/>
                      </a:lnTo>
                      <a:lnTo>
                        <a:pt x="10" y="29"/>
                      </a:lnTo>
                      <a:lnTo>
                        <a:pt x="10" y="28"/>
                      </a:lnTo>
                      <a:lnTo>
                        <a:pt x="10" y="28"/>
                      </a:lnTo>
                      <a:lnTo>
                        <a:pt x="10" y="27"/>
                      </a:lnTo>
                      <a:lnTo>
                        <a:pt x="10" y="26"/>
                      </a:lnTo>
                      <a:lnTo>
                        <a:pt x="10" y="24"/>
                      </a:lnTo>
                      <a:lnTo>
                        <a:pt x="10" y="23"/>
                      </a:lnTo>
                      <a:lnTo>
                        <a:pt x="11" y="22"/>
                      </a:lnTo>
                      <a:lnTo>
                        <a:pt x="11" y="21"/>
                      </a:lnTo>
                      <a:lnTo>
                        <a:pt x="11" y="20"/>
                      </a:lnTo>
                      <a:lnTo>
                        <a:pt x="11" y="19"/>
                      </a:lnTo>
                      <a:lnTo>
                        <a:pt x="11" y="19"/>
                      </a:lnTo>
                      <a:lnTo>
                        <a:pt x="12" y="19"/>
                      </a:lnTo>
                      <a:lnTo>
                        <a:pt x="12" y="18"/>
                      </a:lnTo>
                      <a:lnTo>
                        <a:pt x="12" y="17"/>
                      </a:lnTo>
                      <a:lnTo>
                        <a:pt x="12" y="15"/>
                      </a:lnTo>
                      <a:lnTo>
                        <a:pt x="13" y="14"/>
                      </a:lnTo>
                      <a:lnTo>
                        <a:pt x="13" y="13"/>
                      </a:lnTo>
                      <a:lnTo>
                        <a:pt x="13" y="12"/>
                      </a:lnTo>
                      <a:lnTo>
                        <a:pt x="13" y="11"/>
                      </a:lnTo>
                      <a:lnTo>
                        <a:pt x="14" y="10"/>
                      </a:lnTo>
                      <a:lnTo>
                        <a:pt x="14" y="9"/>
                      </a:lnTo>
                      <a:lnTo>
                        <a:pt x="14" y="9"/>
                      </a:lnTo>
                      <a:lnTo>
                        <a:pt x="14" y="8"/>
                      </a:lnTo>
                      <a:lnTo>
                        <a:pt x="14" y="7"/>
                      </a:lnTo>
                      <a:lnTo>
                        <a:pt x="14" y="6"/>
                      </a:lnTo>
                      <a:lnTo>
                        <a:pt x="15" y="6"/>
                      </a:lnTo>
                      <a:lnTo>
                        <a:pt x="14" y="5"/>
                      </a:lnTo>
                      <a:lnTo>
                        <a:pt x="14" y="4"/>
                      </a:lnTo>
                      <a:lnTo>
                        <a:pt x="14" y="3"/>
                      </a:lnTo>
                      <a:lnTo>
                        <a:pt x="13" y="3"/>
                      </a:lnTo>
                      <a:lnTo>
                        <a:pt x="12" y="3"/>
                      </a:lnTo>
                      <a:lnTo>
                        <a:pt x="11" y="3"/>
                      </a:lnTo>
                      <a:lnTo>
                        <a:pt x="10" y="3"/>
                      </a:lnTo>
                      <a:lnTo>
                        <a:pt x="10" y="3"/>
                      </a:lnTo>
                      <a:lnTo>
                        <a:pt x="9" y="3"/>
                      </a:lnTo>
                      <a:lnTo>
                        <a:pt x="8" y="3"/>
                      </a:lnTo>
                      <a:lnTo>
                        <a:pt x="8" y="2"/>
                      </a:lnTo>
                      <a:lnTo>
                        <a:pt x="9" y="2"/>
                      </a:lnTo>
                      <a:lnTo>
                        <a:pt x="9" y="1"/>
                      </a:lnTo>
                      <a:lnTo>
                        <a:pt x="9" y="0"/>
                      </a:lnTo>
                      <a:lnTo>
                        <a:pt x="9" y="0"/>
                      </a:lnTo>
                    </a:path>
                  </a:pathLst>
                </a:custGeom>
                <a:solidFill>
                  <a:srgbClr val="000000">
                    <a:alpha val="100000"/>
                  </a:srgbClr>
                </a:solidFill>
                <a:ln w="9525">
                  <a:noFill/>
                </a:ln>
              </p:spPr>
              <p:txBody>
                <a:bodyPr/>
                <a:lstStyle/>
                <a:p>
                  <a:endParaRPr lang="zh-CN" altLang="en-US"/>
                </a:p>
              </p:txBody>
            </p:sp>
            <p:sp>
              <p:nvSpPr>
                <p:cNvPr id="20615" name="Freeform 344"/>
                <p:cNvSpPr/>
                <p:nvPr/>
              </p:nvSpPr>
              <p:spPr>
                <a:xfrm>
                  <a:off x="2690" y="2991"/>
                  <a:ext cx="31" cy="43"/>
                </a:xfrm>
                <a:custGeom>
                  <a:avLst/>
                  <a:gdLst/>
                  <a:ahLst/>
                  <a:cxnLst>
                    <a:cxn ang="0">
                      <a:pos x="1" y="17"/>
                    </a:cxn>
                    <a:cxn ang="0">
                      <a:pos x="4" y="17"/>
                    </a:cxn>
                    <a:cxn ang="0">
                      <a:pos x="7" y="17"/>
                    </a:cxn>
                    <a:cxn ang="0">
                      <a:pos x="10" y="17"/>
                    </a:cxn>
                    <a:cxn ang="0">
                      <a:pos x="12" y="17"/>
                    </a:cxn>
                    <a:cxn ang="0">
                      <a:pos x="12" y="15"/>
                    </a:cxn>
                    <a:cxn ang="0">
                      <a:pos x="12" y="12"/>
                    </a:cxn>
                    <a:cxn ang="0">
                      <a:pos x="12" y="9"/>
                    </a:cxn>
                    <a:cxn ang="0">
                      <a:pos x="12" y="7"/>
                    </a:cxn>
                    <a:cxn ang="0">
                      <a:pos x="12" y="4"/>
                    </a:cxn>
                    <a:cxn ang="0">
                      <a:pos x="12" y="1"/>
                    </a:cxn>
                    <a:cxn ang="0">
                      <a:pos x="13" y="0"/>
                    </a:cxn>
                    <a:cxn ang="0">
                      <a:pos x="16" y="0"/>
                    </a:cxn>
                    <a:cxn ang="0">
                      <a:pos x="17" y="1"/>
                    </a:cxn>
                    <a:cxn ang="0">
                      <a:pos x="17" y="4"/>
                    </a:cxn>
                    <a:cxn ang="0">
                      <a:pos x="17" y="7"/>
                    </a:cxn>
                    <a:cxn ang="0">
                      <a:pos x="17" y="9"/>
                    </a:cxn>
                    <a:cxn ang="0">
                      <a:pos x="17" y="12"/>
                    </a:cxn>
                    <a:cxn ang="0">
                      <a:pos x="17" y="15"/>
                    </a:cxn>
                    <a:cxn ang="0">
                      <a:pos x="17" y="17"/>
                    </a:cxn>
                    <a:cxn ang="0">
                      <a:pos x="20" y="17"/>
                    </a:cxn>
                    <a:cxn ang="0">
                      <a:pos x="22" y="17"/>
                    </a:cxn>
                    <a:cxn ang="0">
                      <a:pos x="25" y="17"/>
                    </a:cxn>
                    <a:cxn ang="0">
                      <a:pos x="28" y="17"/>
                    </a:cxn>
                    <a:cxn ang="0">
                      <a:pos x="30" y="18"/>
                    </a:cxn>
                    <a:cxn ang="0">
                      <a:pos x="30" y="21"/>
                    </a:cxn>
                    <a:cxn ang="0">
                      <a:pos x="30" y="24"/>
                    </a:cxn>
                    <a:cxn ang="0">
                      <a:pos x="27" y="24"/>
                    </a:cxn>
                    <a:cxn ang="0">
                      <a:pos x="24" y="24"/>
                    </a:cxn>
                    <a:cxn ang="0">
                      <a:pos x="21" y="24"/>
                    </a:cxn>
                    <a:cxn ang="0">
                      <a:pos x="19" y="24"/>
                    </a:cxn>
                    <a:cxn ang="0">
                      <a:pos x="17" y="25"/>
                    </a:cxn>
                    <a:cxn ang="0">
                      <a:pos x="17" y="27"/>
                    </a:cxn>
                    <a:cxn ang="0">
                      <a:pos x="17" y="30"/>
                    </a:cxn>
                    <a:cxn ang="0">
                      <a:pos x="17" y="33"/>
                    </a:cxn>
                    <a:cxn ang="0">
                      <a:pos x="17" y="35"/>
                    </a:cxn>
                    <a:cxn ang="0">
                      <a:pos x="17" y="38"/>
                    </a:cxn>
                    <a:cxn ang="0">
                      <a:pos x="17" y="41"/>
                    </a:cxn>
                    <a:cxn ang="0">
                      <a:pos x="15" y="42"/>
                    </a:cxn>
                    <a:cxn ang="0">
                      <a:pos x="12" y="42"/>
                    </a:cxn>
                    <a:cxn ang="0">
                      <a:pos x="12" y="39"/>
                    </a:cxn>
                    <a:cxn ang="0">
                      <a:pos x="12" y="36"/>
                    </a:cxn>
                    <a:cxn ang="0">
                      <a:pos x="12" y="33"/>
                    </a:cxn>
                    <a:cxn ang="0">
                      <a:pos x="12" y="31"/>
                    </a:cxn>
                    <a:cxn ang="0">
                      <a:pos x="12" y="28"/>
                    </a:cxn>
                    <a:cxn ang="0">
                      <a:pos x="12" y="25"/>
                    </a:cxn>
                    <a:cxn ang="0">
                      <a:pos x="11" y="24"/>
                    </a:cxn>
                    <a:cxn ang="0">
                      <a:pos x="9" y="24"/>
                    </a:cxn>
                    <a:cxn ang="0">
                      <a:pos x="6" y="24"/>
                    </a:cxn>
                    <a:cxn ang="0">
                      <a:pos x="3" y="24"/>
                    </a:cxn>
                    <a:cxn ang="0">
                      <a:pos x="0" y="24"/>
                    </a:cxn>
                    <a:cxn ang="0">
                      <a:pos x="0" y="22"/>
                    </a:cxn>
                    <a:cxn ang="0">
                      <a:pos x="0" y="19"/>
                    </a:cxn>
                  </a:cxnLst>
                  <a:rect l="0" t="0" r="0" b="0"/>
                  <a:pathLst>
                    <a:path w="31" h="43">
                      <a:moveTo>
                        <a:pt x="0" y="17"/>
                      </a:moveTo>
                      <a:lnTo>
                        <a:pt x="0" y="17"/>
                      </a:lnTo>
                      <a:lnTo>
                        <a:pt x="1" y="17"/>
                      </a:lnTo>
                      <a:lnTo>
                        <a:pt x="2" y="17"/>
                      </a:lnTo>
                      <a:lnTo>
                        <a:pt x="3" y="17"/>
                      </a:lnTo>
                      <a:lnTo>
                        <a:pt x="4" y="17"/>
                      </a:lnTo>
                      <a:lnTo>
                        <a:pt x="5" y="17"/>
                      </a:lnTo>
                      <a:lnTo>
                        <a:pt x="6" y="17"/>
                      </a:lnTo>
                      <a:lnTo>
                        <a:pt x="7" y="17"/>
                      </a:lnTo>
                      <a:lnTo>
                        <a:pt x="8" y="17"/>
                      </a:lnTo>
                      <a:lnTo>
                        <a:pt x="9" y="17"/>
                      </a:lnTo>
                      <a:lnTo>
                        <a:pt x="10" y="17"/>
                      </a:lnTo>
                      <a:lnTo>
                        <a:pt x="10" y="17"/>
                      </a:lnTo>
                      <a:lnTo>
                        <a:pt x="11" y="17"/>
                      </a:lnTo>
                      <a:lnTo>
                        <a:pt x="12" y="17"/>
                      </a:lnTo>
                      <a:lnTo>
                        <a:pt x="12" y="16"/>
                      </a:lnTo>
                      <a:lnTo>
                        <a:pt x="12" y="16"/>
                      </a:lnTo>
                      <a:lnTo>
                        <a:pt x="12" y="15"/>
                      </a:lnTo>
                      <a:lnTo>
                        <a:pt x="12" y="14"/>
                      </a:lnTo>
                      <a:lnTo>
                        <a:pt x="12" y="13"/>
                      </a:lnTo>
                      <a:lnTo>
                        <a:pt x="12" y="12"/>
                      </a:lnTo>
                      <a:lnTo>
                        <a:pt x="12" y="11"/>
                      </a:lnTo>
                      <a:lnTo>
                        <a:pt x="12" y="10"/>
                      </a:lnTo>
                      <a:lnTo>
                        <a:pt x="12" y="9"/>
                      </a:lnTo>
                      <a:lnTo>
                        <a:pt x="12" y="8"/>
                      </a:lnTo>
                      <a:lnTo>
                        <a:pt x="12" y="8"/>
                      </a:lnTo>
                      <a:lnTo>
                        <a:pt x="12" y="7"/>
                      </a:lnTo>
                      <a:lnTo>
                        <a:pt x="12" y="6"/>
                      </a:lnTo>
                      <a:lnTo>
                        <a:pt x="12" y="5"/>
                      </a:lnTo>
                      <a:lnTo>
                        <a:pt x="12" y="4"/>
                      </a:lnTo>
                      <a:lnTo>
                        <a:pt x="12" y="3"/>
                      </a:lnTo>
                      <a:lnTo>
                        <a:pt x="12" y="2"/>
                      </a:lnTo>
                      <a:lnTo>
                        <a:pt x="12" y="1"/>
                      </a:lnTo>
                      <a:lnTo>
                        <a:pt x="12" y="0"/>
                      </a:lnTo>
                      <a:lnTo>
                        <a:pt x="12" y="0"/>
                      </a:lnTo>
                      <a:lnTo>
                        <a:pt x="13" y="0"/>
                      </a:lnTo>
                      <a:lnTo>
                        <a:pt x="14" y="0"/>
                      </a:lnTo>
                      <a:lnTo>
                        <a:pt x="15" y="0"/>
                      </a:lnTo>
                      <a:lnTo>
                        <a:pt x="16" y="0"/>
                      </a:lnTo>
                      <a:lnTo>
                        <a:pt x="17" y="0"/>
                      </a:lnTo>
                      <a:lnTo>
                        <a:pt x="17" y="0"/>
                      </a:lnTo>
                      <a:lnTo>
                        <a:pt x="17" y="1"/>
                      </a:lnTo>
                      <a:lnTo>
                        <a:pt x="17" y="2"/>
                      </a:lnTo>
                      <a:lnTo>
                        <a:pt x="17" y="3"/>
                      </a:lnTo>
                      <a:lnTo>
                        <a:pt x="17" y="4"/>
                      </a:lnTo>
                      <a:lnTo>
                        <a:pt x="17" y="5"/>
                      </a:lnTo>
                      <a:lnTo>
                        <a:pt x="17" y="6"/>
                      </a:lnTo>
                      <a:lnTo>
                        <a:pt x="17" y="7"/>
                      </a:lnTo>
                      <a:lnTo>
                        <a:pt x="17" y="8"/>
                      </a:lnTo>
                      <a:lnTo>
                        <a:pt x="17" y="8"/>
                      </a:lnTo>
                      <a:lnTo>
                        <a:pt x="17" y="9"/>
                      </a:lnTo>
                      <a:lnTo>
                        <a:pt x="17" y="10"/>
                      </a:lnTo>
                      <a:lnTo>
                        <a:pt x="17" y="11"/>
                      </a:lnTo>
                      <a:lnTo>
                        <a:pt x="17" y="12"/>
                      </a:lnTo>
                      <a:lnTo>
                        <a:pt x="17" y="13"/>
                      </a:lnTo>
                      <a:lnTo>
                        <a:pt x="17" y="14"/>
                      </a:lnTo>
                      <a:lnTo>
                        <a:pt x="17" y="15"/>
                      </a:lnTo>
                      <a:lnTo>
                        <a:pt x="17" y="16"/>
                      </a:lnTo>
                      <a:lnTo>
                        <a:pt x="17" y="16"/>
                      </a:lnTo>
                      <a:lnTo>
                        <a:pt x="17" y="17"/>
                      </a:lnTo>
                      <a:lnTo>
                        <a:pt x="18" y="17"/>
                      </a:lnTo>
                      <a:lnTo>
                        <a:pt x="19" y="17"/>
                      </a:lnTo>
                      <a:lnTo>
                        <a:pt x="20" y="17"/>
                      </a:lnTo>
                      <a:lnTo>
                        <a:pt x="20" y="17"/>
                      </a:lnTo>
                      <a:lnTo>
                        <a:pt x="21" y="17"/>
                      </a:lnTo>
                      <a:lnTo>
                        <a:pt x="22" y="17"/>
                      </a:lnTo>
                      <a:lnTo>
                        <a:pt x="23" y="17"/>
                      </a:lnTo>
                      <a:lnTo>
                        <a:pt x="24" y="17"/>
                      </a:lnTo>
                      <a:lnTo>
                        <a:pt x="25" y="17"/>
                      </a:lnTo>
                      <a:lnTo>
                        <a:pt x="26" y="17"/>
                      </a:lnTo>
                      <a:lnTo>
                        <a:pt x="27" y="17"/>
                      </a:lnTo>
                      <a:lnTo>
                        <a:pt x="28" y="17"/>
                      </a:lnTo>
                      <a:lnTo>
                        <a:pt x="29" y="17"/>
                      </a:lnTo>
                      <a:lnTo>
                        <a:pt x="30" y="17"/>
                      </a:lnTo>
                      <a:lnTo>
                        <a:pt x="30" y="18"/>
                      </a:lnTo>
                      <a:lnTo>
                        <a:pt x="30" y="19"/>
                      </a:lnTo>
                      <a:lnTo>
                        <a:pt x="30" y="20"/>
                      </a:lnTo>
                      <a:lnTo>
                        <a:pt x="30" y="21"/>
                      </a:lnTo>
                      <a:lnTo>
                        <a:pt x="30" y="22"/>
                      </a:lnTo>
                      <a:lnTo>
                        <a:pt x="30" y="23"/>
                      </a:lnTo>
                      <a:lnTo>
                        <a:pt x="30" y="24"/>
                      </a:lnTo>
                      <a:lnTo>
                        <a:pt x="29" y="24"/>
                      </a:lnTo>
                      <a:lnTo>
                        <a:pt x="28" y="24"/>
                      </a:lnTo>
                      <a:lnTo>
                        <a:pt x="27" y="24"/>
                      </a:lnTo>
                      <a:lnTo>
                        <a:pt x="26" y="24"/>
                      </a:lnTo>
                      <a:lnTo>
                        <a:pt x="25" y="24"/>
                      </a:lnTo>
                      <a:lnTo>
                        <a:pt x="24" y="24"/>
                      </a:lnTo>
                      <a:lnTo>
                        <a:pt x="23" y="24"/>
                      </a:lnTo>
                      <a:lnTo>
                        <a:pt x="22" y="24"/>
                      </a:lnTo>
                      <a:lnTo>
                        <a:pt x="21" y="24"/>
                      </a:lnTo>
                      <a:lnTo>
                        <a:pt x="20" y="24"/>
                      </a:lnTo>
                      <a:lnTo>
                        <a:pt x="20" y="24"/>
                      </a:lnTo>
                      <a:lnTo>
                        <a:pt x="19" y="24"/>
                      </a:lnTo>
                      <a:lnTo>
                        <a:pt x="18" y="24"/>
                      </a:lnTo>
                      <a:lnTo>
                        <a:pt x="17" y="24"/>
                      </a:lnTo>
                      <a:lnTo>
                        <a:pt x="17" y="25"/>
                      </a:lnTo>
                      <a:lnTo>
                        <a:pt x="17" y="25"/>
                      </a:lnTo>
                      <a:lnTo>
                        <a:pt x="17" y="26"/>
                      </a:lnTo>
                      <a:lnTo>
                        <a:pt x="17" y="27"/>
                      </a:lnTo>
                      <a:lnTo>
                        <a:pt x="17" y="28"/>
                      </a:lnTo>
                      <a:lnTo>
                        <a:pt x="17" y="29"/>
                      </a:lnTo>
                      <a:lnTo>
                        <a:pt x="17" y="30"/>
                      </a:lnTo>
                      <a:lnTo>
                        <a:pt x="17" y="31"/>
                      </a:lnTo>
                      <a:lnTo>
                        <a:pt x="17" y="32"/>
                      </a:lnTo>
                      <a:lnTo>
                        <a:pt x="17" y="33"/>
                      </a:lnTo>
                      <a:lnTo>
                        <a:pt x="17" y="33"/>
                      </a:lnTo>
                      <a:lnTo>
                        <a:pt x="17" y="34"/>
                      </a:lnTo>
                      <a:lnTo>
                        <a:pt x="17" y="35"/>
                      </a:lnTo>
                      <a:lnTo>
                        <a:pt x="17" y="36"/>
                      </a:lnTo>
                      <a:lnTo>
                        <a:pt x="17" y="37"/>
                      </a:lnTo>
                      <a:lnTo>
                        <a:pt x="17" y="38"/>
                      </a:lnTo>
                      <a:lnTo>
                        <a:pt x="17" y="39"/>
                      </a:lnTo>
                      <a:lnTo>
                        <a:pt x="17" y="40"/>
                      </a:lnTo>
                      <a:lnTo>
                        <a:pt x="17" y="41"/>
                      </a:lnTo>
                      <a:lnTo>
                        <a:pt x="17" y="42"/>
                      </a:lnTo>
                      <a:lnTo>
                        <a:pt x="16" y="42"/>
                      </a:lnTo>
                      <a:lnTo>
                        <a:pt x="15" y="42"/>
                      </a:lnTo>
                      <a:lnTo>
                        <a:pt x="14" y="42"/>
                      </a:lnTo>
                      <a:lnTo>
                        <a:pt x="13" y="42"/>
                      </a:lnTo>
                      <a:lnTo>
                        <a:pt x="12" y="42"/>
                      </a:lnTo>
                      <a:lnTo>
                        <a:pt x="12" y="41"/>
                      </a:lnTo>
                      <a:lnTo>
                        <a:pt x="12" y="40"/>
                      </a:lnTo>
                      <a:lnTo>
                        <a:pt x="12" y="39"/>
                      </a:lnTo>
                      <a:lnTo>
                        <a:pt x="12" y="38"/>
                      </a:lnTo>
                      <a:lnTo>
                        <a:pt x="12" y="37"/>
                      </a:lnTo>
                      <a:lnTo>
                        <a:pt x="12" y="36"/>
                      </a:lnTo>
                      <a:lnTo>
                        <a:pt x="12" y="35"/>
                      </a:lnTo>
                      <a:lnTo>
                        <a:pt x="12" y="34"/>
                      </a:lnTo>
                      <a:lnTo>
                        <a:pt x="12" y="33"/>
                      </a:lnTo>
                      <a:lnTo>
                        <a:pt x="12" y="33"/>
                      </a:lnTo>
                      <a:lnTo>
                        <a:pt x="12" y="32"/>
                      </a:lnTo>
                      <a:lnTo>
                        <a:pt x="12" y="31"/>
                      </a:lnTo>
                      <a:lnTo>
                        <a:pt x="12" y="30"/>
                      </a:lnTo>
                      <a:lnTo>
                        <a:pt x="12" y="29"/>
                      </a:lnTo>
                      <a:lnTo>
                        <a:pt x="12" y="28"/>
                      </a:lnTo>
                      <a:lnTo>
                        <a:pt x="12" y="27"/>
                      </a:lnTo>
                      <a:lnTo>
                        <a:pt x="12" y="26"/>
                      </a:lnTo>
                      <a:lnTo>
                        <a:pt x="12" y="25"/>
                      </a:lnTo>
                      <a:lnTo>
                        <a:pt x="12" y="25"/>
                      </a:lnTo>
                      <a:lnTo>
                        <a:pt x="12" y="24"/>
                      </a:lnTo>
                      <a:lnTo>
                        <a:pt x="11" y="24"/>
                      </a:lnTo>
                      <a:lnTo>
                        <a:pt x="10" y="24"/>
                      </a:lnTo>
                      <a:lnTo>
                        <a:pt x="10" y="24"/>
                      </a:lnTo>
                      <a:lnTo>
                        <a:pt x="9" y="24"/>
                      </a:lnTo>
                      <a:lnTo>
                        <a:pt x="8" y="24"/>
                      </a:lnTo>
                      <a:lnTo>
                        <a:pt x="7" y="24"/>
                      </a:lnTo>
                      <a:lnTo>
                        <a:pt x="6" y="24"/>
                      </a:lnTo>
                      <a:lnTo>
                        <a:pt x="5" y="24"/>
                      </a:lnTo>
                      <a:lnTo>
                        <a:pt x="4" y="24"/>
                      </a:lnTo>
                      <a:lnTo>
                        <a:pt x="3" y="24"/>
                      </a:lnTo>
                      <a:lnTo>
                        <a:pt x="2" y="24"/>
                      </a:lnTo>
                      <a:lnTo>
                        <a:pt x="1" y="24"/>
                      </a:lnTo>
                      <a:lnTo>
                        <a:pt x="0" y="24"/>
                      </a:lnTo>
                      <a:lnTo>
                        <a:pt x="0" y="24"/>
                      </a:lnTo>
                      <a:lnTo>
                        <a:pt x="0" y="23"/>
                      </a:lnTo>
                      <a:lnTo>
                        <a:pt x="0" y="22"/>
                      </a:lnTo>
                      <a:lnTo>
                        <a:pt x="0" y="21"/>
                      </a:lnTo>
                      <a:lnTo>
                        <a:pt x="0" y="20"/>
                      </a:lnTo>
                      <a:lnTo>
                        <a:pt x="0" y="19"/>
                      </a:lnTo>
                      <a:lnTo>
                        <a:pt x="0" y="18"/>
                      </a:lnTo>
                      <a:lnTo>
                        <a:pt x="0" y="17"/>
                      </a:lnTo>
                    </a:path>
                  </a:pathLst>
                </a:custGeom>
                <a:solidFill>
                  <a:srgbClr val="000000">
                    <a:alpha val="100000"/>
                  </a:srgbClr>
                </a:solidFill>
                <a:ln w="9525">
                  <a:noFill/>
                </a:ln>
              </p:spPr>
              <p:txBody>
                <a:bodyPr/>
                <a:lstStyle/>
                <a:p>
                  <a:endParaRPr lang="zh-CN" altLang="en-US"/>
                </a:p>
              </p:txBody>
            </p:sp>
            <p:sp>
              <p:nvSpPr>
                <p:cNvPr id="20616" name="Freeform 345"/>
                <p:cNvSpPr/>
                <p:nvPr/>
              </p:nvSpPr>
              <p:spPr>
                <a:xfrm>
                  <a:off x="2754" y="2977"/>
                  <a:ext cx="29" cy="60"/>
                </a:xfrm>
                <a:custGeom>
                  <a:avLst/>
                  <a:gdLst/>
                  <a:ahLst/>
                  <a:cxnLst>
                    <a:cxn ang="0">
                      <a:pos x="0" y="23"/>
                    </a:cxn>
                    <a:cxn ang="0">
                      <a:pos x="1" y="15"/>
                    </a:cxn>
                    <a:cxn ang="0">
                      <a:pos x="3" y="8"/>
                    </a:cxn>
                    <a:cxn ang="0">
                      <a:pos x="6" y="3"/>
                    </a:cxn>
                    <a:cxn ang="0">
                      <a:pos x="9" y="0"/>
                    </a:cxn>
                    <a:cxn ang="0">
                      <a:pos x="14" y="0"/>
                    </a:cxn>
                    <a:cxn ang="0">
                      <a:pos x="18" y="1"/>
                    </a:cxn>
                    <a:cxn ang="0">
                      <a:pos x="22" y="6"/>
                    </a:cxn>
                    <a:cxn ang="0">
                      <a:pos x="25" y="11"/>
                    </a:cxn>
                    <a:cxn ang="0">
                      <a:pos x="27" y="19"/>
                    </a:cxn>
                    <a:cxn ang="0">
                      <a:pos x="28" y="26"/>
                    </a:cxn>
                    <a:cxn ang="0">
                      <a:pos x="28" y="35"/>
                    </a:cxn>
                    <a:cxn ang="0">
                      <a:pos x="26" y="42"/>
                    </a:cxn>
                    <a:cxn ang="0">
                      <a:pos x="25" y="49"/>
                    </a:cxn>
                    <a:cxn ang="0">
                      <a:pos x="21" y="53"/>
                    </a:cxn>
                    <a:cxn ang="0">
                      <a:pos x="19" y="57"/>
                    </a:cxn>
                    <a:cxn ang="0">
                      <a:pos x="15" y="59"/>
                    </a:cxn>
                    <a:cxn ang="0">
                      <a:pos x="9" y="58"/>
                    </a:cxn>
                    <a:cxn ang="0">
                      <a:pos x="6" y="55"/>
                    </a:cxn>
                    <a:cxn ang="0">
                      <a:pos x="3" y="51"/>
                    </a:cxn>
                    <a:cxn ang="0">
                      <a:pos x="2" y="46"/>
                    </a:cxn>
                    <a:cxn ang="0">
                      <a:pos x="0" y="41"/>
                    </a:cxn>
                    <a:cxn ang="0">
                      <a:pos x="0" y="35"/>
                    </a:cxn>
                    <a:cxn ang="0">
                      <a:pos x="0" y="30"/>
                    </a:cxn>
                    <a:cxn ang="0">
                      <a:pos x="8" y="29"/>
                    </a:cxn>
                    <a:cxn ang="0">
                      <a:pos x="18" y="29"/>
                    </a:cxn>
                    <a:cxn ang="0">
                      <a:pos x="22" y="26"/>
                    </a:cxn>
                    <a:cxn ang="0">
                      <a:pos x="21" y="19"/>
                    </a:cxn>
                    <a:cxn ang="0">
                      <a:pos x="20" y="12"/>
                    </a:cxn>
                    <a:cxn ang="0">
                      <a:pos x="19" y="8"/>
                    </a:cxn>
                    <a:cxn ang="0">
                      <a:pos x="17" y="4"/>
                    </a:cxn>
                    <a:cxn ang="0">
                      <a:pos x="13" y="2"/>
                    </a:cxn>
                    <a:cxn ang="0">
                      <a:pos x="9" y="4"/>
                    </a:cxn>
                    <a:cxn ang="0">
                      <a:pos x="8" y="9"/>
                    </a:cxn>
                    <a:cxn ang="0">
                      <a:pos x="6" y="14"/>
                    </a:cxn>
                    <a:cxn ang="0">
                      <a:pos x="6" y="20"/>
                    </a:cxn>
                    <a:cxn ang="0">
                      <a:pos x="5" y="28"/>
                    </a:cxn>
                    <a:cxn ang="0">
                      <a:pos x="10" y="28"/>
                    </a:cxn>
                    <a:cxn ang="0">
                      <a:pos x="16" y="28"/>
                    </a:cxn>
                    <a:cxn ang="0">
                      <a:pos x="21" y="28"/>
                    </a:cxn>
                    <a:cxn ang="0">
                      <a:pos x="18" y="29"/>
                    </a:cxn>
                    <a:cxn ang="0">
                      <a:pos x="8" y="29"/>
                    </a:cxn>
                    <a:cxn ang="0">
                      <a:pos x="0" y="30"/>
                    </a:cxn>
                    <a:cxn ang="0">
                      <a:pos x="4" y="30"/>
                    </a:cxn>
                    <a:cxn ang="0">
                      <a:pos x="5" y="35"/>
                    </a:cxn>
                    <a:cxn ang="0">
                      <a:pos x="6" y="40"/>
                    </a:cxn>
                    <a:cxn ang="0">
                      <a:pos x="7" y="46"/>
                    </a:cxn>
                    <a:cxn ang="0">
                      <a:pos x="8" y="51"/>
                    </a:cxn>
                    <a:cxn ang="0">
                      <a:pos x="11" y="54"/>
                    </a:cxn>
                    <a:cxn ang="0">
                      <a:pos x="14" y="55"/>
                    </a:cxn>
                    <a:cxn ang="0">
                      <a:pos x="18" y="53"/>
                    </a:cxn>
                    <a:cxn ang="0">
                      <a:pos x="19" y="49"/>
                    </a:cxn>
                    <a:cxn ang="0">
                      <a:pos x="20" y="43"/>
                    </a:cxn>
                    <a:cxn ang="0">
                      <a:pos x="21" y="38"/>
                    </a:cxn>
                    <a:cxn ang="0">
                      <a:pos x="21" y="31"/>
                    </a:cxn>
                    <a:cxn ang="0">
                      <a:pos x="18" y="30"/>
                    </a:cxn>
                    <a:cxn ang="0">
                      <a:pos x="12" y="30"/>
                    </a:cxn>
                    <a:cxn ang="0">
                      <a:pos x="7" y="30"/>
                    </a:cxn>
                    <a:cxn ang="0">
                      <a:pos x="1" y="30"/>
                    </a:cxn>
                  </a:cxnLst>
                  <a:rect l="0" t="0" r="0" b="0"/>
                  <a:pathLst>
                    <a:path w="29" h="60">
                      <a:moveTo>
                        <a:pt x="0" y="30"/>
                      </a:moveTo>
                      <a:lnTo>
                        <a:pt x="0" y="29"/>
                      </a:lnTo>
                      <a:lnTo>
                        <a:pt x="0" y="27"/>
                      </a:lnTo>
                      <a:lnTo>
                        <a:pt x="0" y="26"/>
                      </a:lnTo>
                      <a:lnTo>
                        <a:pt x="0" y="24"/>
                      </a:lnTo>
                      <a:lnTo>
                        <a:pt x="0" y="23"/>
                      </a:lnTo>
                      <a:lnTo>
                        <a:pt x="0" y="21"/>
                      </a:lnTo>
                      <a:lnTo>
                        <a:pt x="0" y="20"/>
                      </a:lnTo>
                      <a:lnTo>
                        <a:pt x="0" y="19"/>
                      </a:lnTo>
                      <a:lnTo>
                        <a:pt x="0" y="18"/>
                      </a:lnTo>
                      <a:lnTo>
                        <a:pt x="1" y="16"/>
                      </a:lnTo>
                      <a:lnTo>
                        <a:pt x="1" y="15"/>
                      </a:lnTo>
                      <a:lnTo>
                        <a:pt x="1" y="14"/>
                      </a:lnTo>
                      <a:lnTo>
                        <a:pt x="2" y="12"/>
                      </a:lnTo>
                      <a:lnTo>
                        <a:pt x="2" y="10"/>
                      </a:lnTo>
                      <a:lnTo>
                        <a:pt x="2" y="9"/>
                      </a:lnTo>
                      <a:lnTo>
                        <a:pt x="2" y="9"/>
                      </a:lnTo>
                      <a:lnTo>
                        <a:pt x="3" y="8"/>
                      </a:lnTo>
                      <a:lnTo>
                        <a:pt x="4" y="7"/>
                      </a:lnTo>
                      <a:lnTo>
                        <a:pt x="4" y="6"/>
                      </a:lnTo>
                      <a:lnTo>
                        <a:pt x="5" y="5"/>
                      </a:lnTo>
                      <a:lnTo>
                        <a:pt x="5" y="4"/>
                      </a:lnTo>
                      <a:lnTo>
                        <a:pt x="6" y="4"/>
                      </a:lnTo>
                      <a:lnTo>
                        <a:pt x="6" y="3"/>
                      </a:lnTo>
                      <a:lnTo>
                        <a:pt x="7" y="3"/>
                      </a:lnTo>
                      <a:lnTo>
                        <a:pt x="7" y="2"/>
                      </a:lnTo>
                      <a:lnTo>
                        <a:pt x="8" y="1"/>
                      </a:lnTo>
                      <a:lnTo>
                        <a:pt x="9" y="1"/>
                      </a:lnTo>
                      <a:lnTo>
                        <a:pt x="9" y="0"/>
                      </a:lnTo>
                      <a:lnTo>
                        <a:pt x="9" y="0"/>
                      </a:lnTo>
                      <a:lnTo>
                        <a:pt x="9" y="0"/>
                      </a:lnTo>
                      <a:lnTo>
                        <a:pt x="10" y="0"/>
                      </a:lnTo>
                      <a:lnTo>
                        <a:pt x="11" y="0"/>
                      </a:lnTo>
                      <a:lnTo>
                        <a:pt x="12" y="0"/>
                      </a:lnTo>
                      <a:lnTo>
                        <a:pt x="13" y="0"/>
                      </a:lnTo>
                      <a:lnTo>
                        <a:pt x="14" y="0"/>
                      </a:lnTo>
                      <a:lnTo>
                        <a:pt x="15" y="0"/>
                      </a:lnTo>
                      <a:lnTo>
                        <a:pt x="16" y="0"/>
                      </a:lnTo>
                      <a:lnTo>
                        <a:pt x="17" y="0"/>
                      </a:lnTo>
                      <a:lnTo>
                        <a:pt x="18" y="0"/>
                      </a:lnTo>
                      <a:lnTo>
                        <a:pt x="18" y="0"/>
                      </a:lnTo>
                      <a:lnTo>
                        <a:pt x="18" y="1"/>
                      </a:lnTo>
                      <a:lnTo>
                        <a:pt x="19" y="1"/>
                      </a:lnTo>
                      <a:lnTo>
                        <a:pt x="19" y="2"/>
                      </a:lnTo>
                      <a:lnTo>
                        <a:pt x="20" y="3"/>
                      </a:lnTo>
                      <a:lnTo>
                        <a:pt x="21" y="4"/>
                      </a:lnTo>
                      <a:lnTo>
                        <a:pt x="22" y="4"/>
                      </a:lnTo>
                      <a:lnTo>
                        <a:pt x="22" y="6"/>
                      </a:lnTo>
                      <a:lnTo>
                        <a:pt x="23" y="7"/>
                      </a:lnTo>
                      <a:lnTo>
                        <a:pt x="24" y="7"/>
                      </a:lnTo>
                      <a:lnTo>
                        <a:pt x="24" y="9"/>
                      </a:lnTo>
                      <a:lnTo>
                        <a:pt x="25" y="9"/>
                      </a:lnTo>
                      <a:lnTo>
                        <a:pt x="25" y="10"/>
                      </a:lnTo>
                      <a:lnTo>
                        <a:pt x="25" y="11"/>
                      </a:lnTo>
                      <a:lnTo>
                        <a:pt x="25" y="12"/>
                      </a:lnTo>
                      <a:lnTo>
                        <a:pt x="26" y="13"/>
                      </a:lnTo>
                      <a:lnTo>
                        <a:pt x="26" y="15"/>
                      </a:lnTo>
                      <a:lnTo>
                        <a:pt x="26" y="16"/>
                      </a:lnTo>
                      <a:lnTo>
                        <a:pt x="27" y="17"/>
                      </a:lnTo>
                      <a:lnTo>
                        <a:pt x="27" y="19"/>
                      </a:lnTo>
                      <a:lnTo>
                        <a:pt x="27" y="19"/>
                      </a:lnTo>
                      <a:lnTo>
                        <a:pt x="27" y="20"/>
                      </a:lnTo>
                      <a:lnTo>
                        <a:pt x="28" y="22"/>
                      </a:lnTo>
                      <a:lnTo>
                        <a:pt x="28" y="23"/>
                      </a:lnTo>
                      <a:lnTo>
                        <a:pt x="28" y="25"/>
                      </a:lnTo>
                      <a:lnTo>
                        <a:pt x="28" y="26"/>
                      </a:lnTo>
                      <a:lnTo>
                        <a:pt x="28" y="29"/>
                      </a:lnTo>
                      <a:lnTo>
                        <a:pt x="28" y="29"/>
                      </a:lnTo>
                      <a:lnTo>
                        <a:pt x="28" y="31"/>
                      </a:lnTo>
                      <a:lnTo>
                        <a:pt x="28" y="32"/>
                      </a:lnTo>
                      <a:lnTo>
                        <a:pt x="28" y="34"/>
                      </a:lnTo>
                      <a:lnTo>
                        <a:pt x="28" y="35"/>
                      </a:lnTo>
                      <a:lnTo>
                        <a:pt x="28" y="36"/>
                      </a:lnTo>
                      <a:lnTo>
                        <a:pt x="27" y="38"/>
                      </a:lnTo>
                      <a:lnTo>
                        <a:pt x="27" y="39"/>
                      </a:lnTo>
                      <a:lnTo>
                        <a:pt x="27" y="40"/>
                      </a:lnTo>
                      <a:lnTo>
                        <a:pt x="27" y="41"/>
                      </a:lnTo>
                      <a:lnTo>
                        <a:pt x="26" y="42"/>
                      </a:lnTo>
                      <a:lnTo>
                        <a:pt x="26" y="43"/>
                      </a:lnTo>
                      <a:lnTo>
                        <a:pt x="26" y="44"/>
                      </a:lnTo>
                      <a:lnTo>
                        <a:pt x="25" y="46"/>
                      </a:lnTo>
                      <a:lnTo>
                        <a:pt x="25" y="47"/>
                      </a:lnTo>
                      <a:lnTo>
                        <a:pt x="25" y="48"/>
                      </a:lnTo>
                      <a:lnTo>
                        <a:pt x="25" y="49"/>
                      </a:lnTo>
                      <a:lnTo>
                        <a:pt x="24" y="49"/>
                      </a:lnTo>
                      <a:lnTo>
                        <a:pt x="24" y="50"/>
                      </a:lnTo>
                      <a:lnTo>
                        <a:pt x="23" y="51"/>
                      </a:lnTo>
                      <a:lnTo>
                        <a:pt x="23" y="52"/>
                      </a:lnTo>
                      <a:lnTo>
                        <a:pt x="22" y="53"/>
                      </a:lnTo>
                      <a:lnTo>
                        <a:pt x="21" y="53"/>
                      </a:lnTo>
                      <a:lnTo>
                        <a:pt x="21" y="54"/>
                      </a:lnTo>
                      <a:lnTo>
                        <a:pt x="20" y="54"/>
                      </a:lnTo>
                      <a:lnTo>
                        <a:pt x="20" y="55"/>
                      </a:lnTo>
                      <a:lnTo>
                        <a:pt x="19" y="55"/>
                      </a:lnTo>
                      <a:lnTo>
                        <a:pt x="19" y="56"/>
                      </a:lnTo>
                      <a:lnTo>
                        <a:pt x="19" y="57"/>
                      </a:lnTo>
                      <a:lnTo>
                        <a:pt x="18" y="57"/>
                      </a:lnTo>
                      <a:lnTo>
                        <a:pt x="18" y="57"/>
                      </a:lnTo>
                      <a:lnTo>
                        <a:pt x="17" y="58"/>
                      </a:lnTo>
                      <a:lnTo>
                        <a:pt x="16" y="58"/>
                      </a:lnTo>
                      <a:lnTo>
                        <a:pt x="15" y="58"/>
                      </a:lnTo>
                      <a:lnTo>
                        <a:pt x="15" y="59"/>
                      </a:lnTo>
                      <a:lnTo>
                        <a:pt x="14" y="59"/>
                      </a:lnTo>
                      <a:lnTo>
                        <a:pt x="13" y="59"/>
                      </a:lnTo>
                      <a:lnTo>
                        <a:pt x="12" y="59"/>
                      </a:lnTo>
                      <a:lnTo>
                        <a:pt x="11" y="58"/>
                      </a:lnTo>
                      <a:lnTo>
                        <a:pt x="10" y="58"/>
                      </a:lnTo>
                      <a:lnTo>
                        <a:pt x="9" y="58"/>
                      </a:lnTo>
                      <a:lnTo>
                        <a:pt x="9" y="57"/>
                      </a:lnTo>
                      <a:lnTo>
                        <a:pt x="8" y="57"/>
                      </a:lnTo>
                      <a:lnTo>
                        <a:pt x="8" y="56"/>
                      </a:lnTo>
                      <a:lnTo>
                        <a:pt x="7" y="56"/>
                      </a:lnTo>
                      <a:lnTo>
                        <a:pt x="7" y="55"/>
                      </a:lnTo>
                      <a:lnTo>
                        <a:pt x="6" y="55"/>
                      </a:lnTo>
                      <a:lnTo>
                        <a:pt x="6" y="54"/>
                      </a:lnTo>
                      <a:lnTo>
                        <a:pt x="5" y="54"/>
                      </a:lnTo>
                      <a:lnTo>
                        <a:pt x="5" y="53"/>
                      </a:lnTo>
                      <a:lnTo>
                        <a:pt x="4" y="52"/>
                      </a:lnTo>
                      <a:lnTo>
                        <a:pt x="4" y="51"/>
                      </a:lnTo>
                      <a:lnTo>
                        <a:pt x="3" y="51"/>
                      </a:lnTo>
                      <a:lnTo>
                        <a:pt x="3" y="50"/>
                      </a:lnTo>
                      <a:lnTo>
                        <a:pt x="2" y="49"/>
                      </a:lnTo>
                      <a:lnTo>
                        <a:pt x="2" y="49"/>
                      </a:lnTo>
                      <a:lnTo>
                        <a:pt x="2" y="48"/>
                      </a:lnTo>
                      <a:lnTo>
                        <a:pt x="2" y="47"/>
                      </a:lnTo>
                      <a:lnTo>
                        <a:pt x="2" y="46"/>
                      </a:lnTo>
                      <a:lnTo>
                        <a:pt x="1" y="46"/>
                      </a:lnTo>
                      <a:lnTo>
                        <a:pt x="1" y="45"/>
                      </a:lnTo>
                      <a:lnTo>
                        <a:pt x="1" y="44"/>
                      </a:lnTo>
                      <a:lnTo>
                        <a:pt x="1" y="43"/>
                      </a:lnTo>
                      <a:lnTo>
                        <a:pt x="0" y="42"/>
                      </a:lnTo>
                      <a:lnTo>
                        <a:pt x="0" y="41"/>
                      </a:lnTo>
                      <a:lnTo>
                        <a:pt x="0" y="40"/>
                      </a:lnTo>
                      <a:lnTo>
                        <a:pt x="0" y="39"/>
                      </a:lnTo>
                      <a:lnTo>
                        <a:pt x="0" y="38"/>
                      </a:lnTo>
                      <a:lnTo>
                        <a:pt x="0" y="37"/>
                      </a:lnTo>
                      <a:lnTo>
                        <a:pt x="0" y="36"/>
                      </a:lnTo>
                      <a:lnTo>
                        <a:pt x="0" y="35"/>
                      </a:lnTo>
                      <a:lnTo>
                        <a:pt x="0" y="34"/>
                      </a:lnTo>
                      <a:lnTo>
                        <a:pt x="0" y="33"/>
                      </a:lnTo>
                      <a:lnTo>
                        <a:pt x="0" y="32"/>
                      </a:lnTo>
                      <a:lnTo>
                        <a:pt x="0" y="31"/>
                      </a:lnTo>
                      <a:lnTo>
                        <a:pt x="0" y="30"/>
                      </a:lnTo>
                      <a:lnTo>
                        <a:pt x="0" y="30"/>
                      </a:lnTo>
                      <a:lnTo>
                        <a:pt x="1" y="30"/>
                      </a:lnTo>
                      <a:lnTo>
                        <a:pt x="2" y="29"/>
                      </a:lnTo>
                      <a:lnTo>
                        <a:pt x="3" y="29"/>
                      </a:lnTo>
                      <a:lnTo>
                        <a:pt x="4" y="29"/>
                      </a:lnTo>
                      <a:lnTo>
                        <a:pt x="6" y="29"/>
                      </a:lnTo>
                      <a:lnTo>
                        <a:pt x="8" y="29"/>
                      </a:lnTo>
                      <a:lnTo>
                        <a:pt x="9" y="29"/>
                      </a:lnTo>
                      <a:lnTo>
                        <a:pt x="11" y="29"/>
                      </a:lnTo>
                      <a:lnTo>
                        <a:pt x="13" y="29"/>
                      </a:lnTo>
                      <a:lnTo>
                        <a:pt x="14" y="29"/>
                      </a:lnTo>
                      <a:lnTo>
                        <a:pt x="16" y="29"/>
                      </a:lnTo>
                      <a:lnTo>
                        <a:pt x="18" y="29"/>
                      </a:lnTo>
                      <a:lnTo>
                        <a:pt x="18" y="29"/>
                      </a:lnTo>
                      <a:lnTo>
                        <a:pt x="19" y="29"/>
                      </a:lnTo>
                      <a:lnTo>
                        <a:pt x="20" y="28"/>
                      </a:lnTo>
                      <a:lnTo>
                        <a:pt x="21" y="28"/>
                      </a:lnTo>
                      <a:lnTo>
                        <a:pt x="22" y="28"/>
                      </a:lnTo>
                      <a:lnTo>
                        <a:pt x="22" y="26"/>
                      </a:lnTo>
                      <a:lnTo>
                        <a:pt x="22" y="25"/>
                      </a:lnTo>
                      <a:lnTo>
                        <a:pt x="22" y="23"/>
                      </a:lnTo>
                      <a:lnTo>
                        <a:pt x="22" y="21"/>
                      </a:lnTo>
                      <a:lnTo>
                        <a:pt x="22" y="20"/>
                      </a:lnTo>
                      <a:lnTo>
                        <a:pt x="21" y="20"/>
                      </a:lnTo>
                      <a:lnTo>
                        <a:pt x="21" y="19"/>
                      </a:lnTo>
                      <a:lnTo>
                        <a:pt x="21" y="18"/>
                      </a:lnTo>
                      <a:lnTo>
                        <a:pt x="21" y="17"/>
                      </a:lnTo>
                      <a:lnTo>
                        <a:pt x="21" y="15"/>
                      </a:lnTo>
                      <a:lnTo>
                        <a:pt x="21" y="14"/>
                      </a:lnTo>
                      <a:lnTo>
                        <a:pt x="20" y="13"/>
                      </a:lnTo>
                      <a:lnTo>
                        <a:pt x="20" y="12"/>
                      </a:lnTo>
                      <a:lnTo>
                        <a:pt x="20" y="11"/>
                      </a:lnTo>
                      <a:lnTo>
                        <a:pt x="20" y="10"/>
                      </a:lnTo>
                      <a:lnTo>
                        <a:pt x="19" y="10"/>
                      </a:lnTo>
                      <a:lnTo>
                        <a:pt x="19" y="9"/>
                      </a:lnTo>
                      <a:lnTo>
                        <a:pt x="19" y="9"/>
                      </a:lnTo>
                      <a:lnTo>
                        <a:pt x="19" y="8"/>
                      </a:lnTo>
                      <a:lnTo>
                        <a:pt x="19" y="7"/>
                      </a:lnTo>
                      <a:lnTo>
                        <a:pt x="19" y="6"/>
                      </a:lnTo>
                      <a:lnTo>
                        <a:pt x="18" y="6"/>
                      </a:lnTo>
                      <a:lnTo>
                        <a:pt x="18" y="5"/>
                      </a:lnTo>
                      <a:lnTo>
                        <a:pt x="18" y="4"/>
                      </a:lnTo>
                      <a:lnTo>
                        <a:pt x="17" y="4"/>
                      </a:lnTo>
                      <a:lnTo>
                        <a:pt x="17" y="3"/>
                      </a:lnTo>
                      <a:lnTo>
                        <a:pt x="16" y="3"/>
                      </a:lnTo>
                      <a:lnTo>
                        <a:pt x="16" y="2"/>
                      </a:lnTo>
                      <a:lnTo>
                        <a:pt x="15" y="2"/>
                      </a:lnTo>
                      <a:lnTo>
                        <a:pt x="14" y="2"/>
                      </a:lnTo>
                      <a:lnTo>
                        <a:pt x="13" y="2"/>
                      </a:lnTo>
                      <a:lnTo>
                        <a:pt x="12" y="2"/>
                      </a:lnTo>
                      <a:lnTo>
                        <a:pt x="11" y="2"/>
                      </a:lnTo>
                      <a:lnTo>
                        <a:pt x="11" y="3"/>
                      </a:lnTo>
                      <a:lnTo>
                        <a:pt x="10" y="3"/>
                      </a:lnTo>
                      <a:lnTo>
                        <a:pt x="9" y="4"/>
                      </a:lnTo>
                      <a:lnTo>
                        <a:pt x="9" y="4"/>
                      </a:lnTo>
                      <a:lnTo>
                        <a:pt x="9" y="5"/>
                      </a:lnTo>
                      <a:lnTo>
                        <a:pt x="8" y="6"/>
                      </a:lnTo>
                      <a:lnTo>
                        <a:pt x="8" y="7"/>
                      </a:lnTo>
                      <a:lnTo>
                        <a:pt x="8" y="8"/>
                      </a:lnTo>
                      <a:lnTo>
                        <a:pt x="8" y="9"/>
                      </a:lnTo>
                      <a:lnTo>
                        <a:pt x="8" y="9"/>
                      </a:lnTo>
                      <a:lnTo>
                        <a:pt x="7" y="9"/>
                      </a:lnTo>
                      <a:lnTo>
                        <a:pt x="7" y="10"/>
                      </a:lnTo>
                      <a:lnTo>
                        <a:pt x="7" y="11"/>
                      </a:lnTo>
                      <a:lnTo>
                        <a:pt x="7" y="12"/>
                      </a:lnTo>
                      <a:lnTo>
                        <a:pt x="7" y="13"/>
                      </a:lnTo>
                      <a:lnTo>
                        <a:pt x="6" y="14"/>
                      </a:lnTo>
                      <a:lnTo>
                        <a:pt x="6" y="15"/>
                      </a:lnTo>
                      <a:lnTo>
                        <a:pt x="6" y="16"/>
                      </a:lnTo>
                      <a:lnTo>
                        <a:pt x="6" y="17"/>
                      </a:lnTo>
                      <a:lnTo>
                        <a:pt x="6" y="18"/>
                      </a:lnTo>
                      <a:lnTo>
                        <a:pt x="6" y="19"/>
                      </a:lnTo>
                      <a:lnTo>
                        <a:pt x="6" y="20"/>
                      </a:lnTo>
                      <a:lnTo>
                        <a:pt x="6" y="21"/>
                      </a:lnTo>
                      <a:lnTo>
                        <a:pt x="6" y="22"/>
                      </a:lnTo>
                      <a:lnTo>
                        <a:pt x="5" y="23"/>
                      </a:lnTo>
                      <a:lnTo>
                        <a:pt x="5" y="24"/>
                      </a:lnTo>
                      <a:lnTo>
                        <a:pt x="5" y="26"/>
                      </a:lnTo>
                      <a:lnTo>
                        <a:pt x="5" y="28"/>
                      </a:lnTo>
                      <a:lnTo>
                        <a:pt x="6" y="28"/>
                      </a:lnTo>
                      <a:lnTo>
                        <a:pt x="7" y="28"/>
                      </a:lnTo>
                      <a:lnTo>
                        <a:pt x="8" y="28"/>
                      </a:lnTo>
                      <a:lnTo>
                        <a:pt x="9" y="28"/>
                      </a:lnTo>
                      <a:lnTo>
                        <a:pt x="9" y="28"/>
                      </a:lnTo>
                      <a:lnTo>
                        <a:pt x="10" y="28"/>
                      </a:lnTo>
                      <a:lnTo>
                        <a:pt x="11" y="28"/>
                      </a:lnTo>
                      <a:lnTo>
                        <a:pt x="12" y="28"/>
                      </a:lnTo>
                      <a:lnTo>
                        <a:pt x="13" y="28"/>
                      </a:lnTo>
                      <a:lnTo>
                        <a:pt x="14" y="28"/>
                      </a:lnTo>
                      <a:lnTo>
                        <a:pt x="15" y="28"/>
                      </a:lnTo>
                      <a:lnTo>
                        <a:pt x="16" y="28"/>
                      </a:lnTo>
                      <a:lnTo>
                        <a:pt x="17" y="28"/>
                      </a:lnTo>
                      <a:lnTo>
                        <a:pt x="18" y="28"/>
                      </a:lnTo>
                      <a:lnTo>
                        <a:pt x="18" y="28"/>
                      </a:lnTo>
                      <a:lnTo>
                        <a:pt x="19" y="28"/>
                      </a:lnTo>
                      <a:lnTo>
                        <a:pt x="20" y="28"/>
                      </a:lnTo>
                      <a:lnTo>
                        <a:pt x="21" y="28"/>
                      </a:lnTo>
                      <a:lnTo>
                        <a:pt x="22" y="28"/>
                      </a:lnTo>
                      <a:lnTo>
                        <a:pt x="21" y="28"/>
                      </a:lnTo>
                      <a:lnTo>
                        <a:pt x="20" y="28"/>
                      </a:lnTo>
                      <a:lnTo>
                        <a:pt x="19" y="29"/>
                      </a:lnTo>
                      <a:lnTo>
                        <a:pt x="18" y="29"/>
                      </a:lnTo>
                      <a:lnTo>
                        <a:pt x="18" y="29"/>
                      </a:lnTo>
                      <a:lnTo>
                        <a:pt x="16" y="29"/>
                      </a:lnTo>
                      <a:lnTo>
                        <a:pt x="14" y="29"/>
                      </a:lnTo>
                      <a:lnTo>
                        <a:pt x="13" y="29"/>
                      </a:lnTo>
                      <a:lnTo>
                        <a:pt x="11" y="29"/>
                      </a:lnTo>
                      <a:lnTo>
                        <a:pt x="9" y="29"/>
                      </a:lnTo>
                      <a:lnTo>
                        <a:pt x="8" y="29"/>
                      </a:lnTo>
                      <a:lnTo>
                        <a:pt x="6" y="29"/>
                      </a:lnTo>
                      <a:lnTo>
                        <a:pt x="4" y="29"/>
                      </a:lnTo>
                      <a:lnTo>
                        <a:pt x="3" y="29"/>
                      </a:lnTo>
                      <a:lnTo>
                        <a:pt x="2" y="29"/>
                      </a:lnTo>
                      <a:lnTo>
                        <a:pt x="1" y="30"/>
                      </a:lnTo>
                      <a:lnTo>
                        <a:pt x="0" y="30"/>
                      </a:lnTo>
                      <a:lnTo>
                        <a:pt x="0" y="30"/>
                      </a:lnTo>
                      <a:lnTo>
                        <a:pt x="0" y="30"/>
                      </a:lnTo>
                      <a:lnTo>
                        <a:pt x="1" y="30"/>
                      </a:lnTo>
                      <a:lnTo>
                        <a:pt x="2" y="30"/>
                      </a:lnTo>
                      <a:lnTo>
                        <a:pt x="3" y="30"/>
                      </a:lnTo>
                      <a:lnTo>
                        <a:pt x="4" y="30"/>
                      </a:lnTo>
                      <a:lnTo>
                        <a:pt x="5" y="30"/>
                      </a:lnTo>
                      <a:lnTo>
                        <a:pt x="5" y="31"/>
                      </a:lnTo>
                      <a:lnTo>
                        <a:pt x="5" y="32"/>
                      </a:lnTo>
                      <a:lnTo>
                        <a:pt x="5" y="33"/>
                      </a:lnTo>
                      <a:lnTo>
                        <a:pt x="5" y="34"/>
                      </a:lnTo>
                      <a:lnTo>
                        <a:pt x="5" y="35"/>
                      </a:lnTo>
                      <a:lnTo>
                        <a:pt x="6" y="36"/>
                      </a:lnTo>
                      <a:lnTo>
                        <a:pt x="6" y="37"/>
                      </a:lnTo>
                      <a:lnTo>
                        <a:pt x="6" y="38"/>
                      </a:lnTo>
                      <a:lnTo>
                        <a:pt x="6" y="39"/>
                      </a:lnTo>
                      <a:lnTo>
                        <a:pt x="6" y="39"/>
                      </a:lnTo>
                      <a:lnTo>
                        <a:pt x="6" y="40"/>
                      </a:lnTo>
                      <a:lnTo>
                        <a:pt x="6" y="41"/>
                      </a:lnTo>
                      <a:lnTo>
                        <a:pt x="6" y="42"/>
                      </a:lnTo>
                      <a:lnTo>
                        <a:pt x="6" y="43"/>
                      </a:lnTo>
                      <a:lnTo>
                        <a:pt x="6" y="44"/>
                      </a:lnTo>
                      <a:lnTo>
                        <a:pt x="7" y="45"/>
                      </a:lnTo>
                      <a:lnTo>
                        <a:pt x="7" y="46"/>
                      </a:lnTo>
                      <a:lnTo>
                        <a:pt x="7" y="47"/>
                      </a:lnTo>
                      <a:lnTo>
                        <a:pt x="7" y="48"/>
                      </a:lnTo>
                      <a:lnTo>
                        <a:pt x="8" y="49"/>
                      </a:lnTo>
                      <a:lnTo>
                        <a:pt x="8" y="49"/>
                      </a:lnTo>
                      <a:lnTo>
                        <a:pt x="8" y="50"/>
                      </a:lnTo>
                      <a:lnTo>
                        <a:pt x="8" y="51"/>
                      </a:lnTo>
                      <a:lnTo>
                        <a:pt x="9" y="52"/>
                      </a:lnTo>
                      <a:lnTo>
                        <a:pt x="9" y="53"/>
                      </a:lnTo>
                      <a:lnTo>
                        <a:pt x="9" y="53"/>
                      </a:lnTo>
                      <a:lnTo>
                        <a:pt x="9" y="54"/>
                      </a:lnTo>
                      <a:lnTo>
                        <a:pt x="10" y="54"/>
                      </a:lnTo>
                      <a:lnTo>
                        <a:pt x="11" y="54"/>
                      </a:lnTo>
                      <a:lnTo>
                        <a:pt x="11" y="55"/>
                      </a:lnTo>
                      <a:lnTo>
                        <a:pt x="12" y="55"/>
                      </a:lnTo>
                      <a:lnTo>
                        <a:pt x="13" y="55"/>
                      </a:lnTo>
                      <a:lnTo>
                        <a:pt x="14" y="55"/>
                      </a:lnTo>
                      <a:lnTo>
                        <a:pt x="14" y="56"/>
                      </a:lnTo>
                      <a:lnTo>
                        <a:pt x="14" y="55"/>
                      </a:lnTo>
                      <a:lnTo>
                        <a:pt x="15" y="55"/>
                      </a:lnTo>
                      <a:lnTo>
                        <a:pt x="16" y="55"/>
                      </a:lnTo>
                      <a:lnTo>
                        <a:pt x="17" y="54"/>
                      </a:lnTo>
                      <a:lnTo>
                        <a:pt x="18" y="54"/>
                      </a:lnTo>
                      <a:lnTo>
                        <a:pt x="18" y="53"/>
                      </a:lnTo>
                      <a:lnTo>
                        <a:pt x="18" y="53"/>
                      </a:lnTo>
                      <a:lnTo>
                        <a:pt x="18" y="52"/>
                      </a:lnTo>
                      <a:lnTo>
                        <a:pt x="18" y="51"/>
                      </a:lnTo>
                      <a:lnTo>
                        <a:pt x="19" y="51"/>
                      </a:lnTo>
                      <a:lnTo>
                        <a:pt x="19" y="50"/>
                      </a:lnTo>
                      <a:lnTo>
                        <a:pt x="19" y="49"/>
                      </a:lnTo>
                      <a:lnTo>
                        <a:pt x="19" y="49"/>
                      </a:lnTo>
                      <a:lnTo>
                        <a:pt x="19" y="48"/>
                      </a:lnTo>
                      <a:lnTo>
                        <a:pt x="20" y="47"/>
                      </a:lnTo>
                      <a:lnTo>
                        <a:pt x="20" y="46"/>
                      </a:lnTo>
                      <a:lnTo>
                        <a:pt x="20" y="45"/>
                      </a:lnTo>
                      <a:lnTo>
                        <a:pt x="20" y="44"/>
                      </a:lnTo>
                      <a:lnTo>
                        <a:pt x="20" y="43"/>
                      </a:lnTo>
                      <a:lnTo>
                        <a:pt x="21" y="42"/>
                      </a:lnTo>
                      <a:lnTo>
                        <a:pt x="21" y="41"/>
                      </a:lnTo>
                      <a:lnTo>
                        <a:pt x="21" y="40"/>
                      </a:lnTo>
                      <a:lnTo>
                        <a:pt x="21" y="39"/>
                      </a:lnTo>
                      <a:lnTo>
                        <a:pt x="21" y="39"/>
                      </a:lnTo>
                      <a:lnTo>
                        <a:pt x="21" y="38"/>
                      </a:lnTo>
                      <a:lnTo>
                        <a:pt x="21" y="37"/>
                      </a:lnTo>
                      <a:lnTo>
                        <a:pt x="21" y="36"/>
                      </a:lnTo>
                      <a:lnTo>
                        <a:pt x="21" y="35"/>
                      </a:lnTo>
                      <a:lnTo>
                        <a:pt x="21" y="33"/>
                      </a:lnTo>
                      <a:lnTo>
                        <a:pt x="21" y="32"/>
                      </a:lnTo>
                      <a:lnTo>
                        <a:pt x="21" y="31"/>
                      </a:lnTo>
                      <a:lnTo>
                        <a:pt x="22" y="30"/>
                      </a:lnTo>
                      <a:lnTo>
                        <a:pt x="21" y="30"/>
                      </a:lnTo>
                      <a:lnTo>
                        <a:pt x="20" y="30"/>
                      </a:lnTo>
                      <a:lnTo>
                        <a:pt x="19" y="30"/>
                      </a:lnTo>
                      <a:lnTo>
                        <a:pt x="18" y="30"/>
                      </a:lnTo>
                      <a:lnTo>
                        <a:pt x="18" y="30"/>
                      </a:lnTo>
                      <a:lnTo>
                        <a:pt x="17" y="30"/>
                      </a:lnTo>
                      <a:lnTo>
                        <a:pt x="16" y="30"/>
                      </a:lnTo>
                      <a:lnTo>
                        <a:pt x="15" y="30"/>
                      </a:lnTo>
                      <a:lnTo>
                        <a:pt x="14" y="30"/>
                      </a:lnTo>
                      <a:lnTo>
                        <a:pt x="13" y="30"/>
                      </a:lnTo>
                      <a:lnTo>
                        <a:pt x="12" y="30"/>
                      </a:lnTo>
                      <a:lnTo>
                        <a:pt x="11" y="30"/>
                      </a:lnTo>
                      <a:lnTo>
                        <a:pt x="10" y="30"/>
                      </a:lnTo>
                      <a:lnTo>
                        <a:pt x="9" y="30"/>
                      </a:lnTo>
                      <a:lnTo>
                        <a:pt x="9" y="30"/>
                      </a:lnTo>
                      <a:lnTo>
                        <a:pt x="8" y="30"/>
                      </a:lnTo>
                      <a:lnTo>
                        <a:pt x="7" y="30"/>
                      </a:lnTo>
                      <a:lnTo>
                        <a:pt x="6" y="30"/>
                      </a:lnTo>
                      <a:lnTo>
                        <a:pt x="5" y="30"/>
                      </a:lnTo>
                      <a:lnTo>
                        <a:pt x="4" y="30"/>
                      </a:lnTo>
                      <a:lnTo>
                        <a:pt x="3" y="30"/>
                      </a:lnTo>
                      <a:lnTo>
                        <a:pt x="2" y="30"/>
                      </a:lnTo>
                      <a:lnTo>
                        <a:pt x="1" y="30"/>
                      </a:lnTo>
                      <a:lnTo>
                        <a:pt x="0" y="30"/>
                      </a:lnTo>
                      <a:lnTo>
                        <a:pt x="0" y="30"/>
                      </a:lnTo>
                    </a:path>
                  </a:pathLst>
                </a:custGeom>
                <a:solidFill>
                  <a:srgbClr val="000000">
                    <a:alpha val="100000"/>
                  </a:srgbClr>
                </a:solidFill>
                <a:ln w="9525">
                  <a:noFill/>
                </a:ln>
              </p:spPr>
              <p:txBody>
                <a:bodyPr/>
                <a:lstStyle/>
                <a:p>
                  <a:endParaRPr lang="zh-CN" altLang="en-US"/>
                </a:p>
              </p:txBody>
            </p:sp>
            <p:sp>
              <p:nvSpPr>
                <p:cNvPr id="20617" name="Freeform 346"/>
                <p:cNvSpPr/>
                <p:nvPr/>
              </p:nvSpPr>
              <p:spPr>
                <a:xfrm>
                  <a:off x="2532" y="3044"/>
                  <a:ext cx="17" cy="48"/>
                </a:xfrm>
                <a:custGeom>
                  <a:avLst/>
                  <a:gdLst/>
                  <a:ahLst/>
                  <a:cxnLst>
                    <a:cxn ang="0">
                      <a:pos x="13" y="0"/>
                    </a:cxn>
                    <a:cxn ang="0">
                      <a:pos x="14" y="1"/>
                    </a:cxn>
                    <a:cxn ang="0">
                      <a:pos x="15" y="3"/>
                    </a:cxn>
                    <a:cxn ang="0">
                      <a:pos x="15" y="6"/>
                    </a:cxn>
                    <a:cxn ang="0">
                      <a:pos x="14" y="8"/>
                    </a:cxn>
                    <a:cxn ang="0">
                      <a:pos x="12" y="9"/>
                    </a:cxn>
                    <a:cxn ang="0">
                      <a:pos x="9" y="9"/>
                    </a:cxn>
                    <a:cxn ang="0">
                      <a:pos x="6" y="7"/>
                    </a:cxn>
                    <a:cxn ang="0">
                      <a:pos x="6" y="4"/>
                    </a:cxn>
                    <a:cxn ang="0">
                      <a:pos x="6" y="1"/>
                    </a:cxn>
                    <a:cxn ang="0">
                      <a:pos x="9" y="0"/>
                    </a:cxn>
                    <a:cxn ang="0">
                      <a:pos x="11" y="0"/>
                    </a:cxn>
                    <a:cxn ang="0">
                      <a:pos x="10" y="1"/>
                    </a:cxn>
                    <a:cxn ang="0">
                      <a:pos x="7" y="5"/>
                    </a:cxn>
                    <a:cxn ang="0">
                      <a:pos x="5" y="9"/>
                    </a:cxn>
                    <a:cxn ang="0">
                      <a:pos x="3" y="12"/>
                    </a:cxn>
                    <a:cxn ang="0">
                      <a:pos x="1" y="15"/>
                    </a:cxn>
                    <a:cxn ang="0">
                      <a:pos x="3" y="16"/>
                    </a:cxn>
                    <a:cxn ang="0">
                      <a:pos x="5" y="15"/>
                    </a:cxn>
                    <a:cxn ang="0">
                      <a:pos x="9" y="15"/>
                    </a:cxn>
                    <a:cxn ang="0">
                      <a:pos x="12" y="15"/>
                    </a:cxn>
                    <a:cxn ang="0">
                      <a:pos x="13" y="17"/>
                    </a:cxn>
                    <a:cxn ang="0">
                      <a:pos x="12" y="18"/>
                    </a:cxn>
                    <a:cxn ang="0">
                      <a:pos x="12" y="21"/>
                    </a:cxn>
                    <a:cxn ang="0">
                      <a:pos x="11" y="23"/>
                    </a:cxn>
                    <a:cxn ang="0">
                      <a:pos x="11" y="26"/>
                    </a:cxn>
                    <a:cxn ang="0">
                      <a:pos x="10" y="28"/>
                    </a:cxn>
                    <a:cxn ang="0">
                      <a:pos x="10" y="31"/>
                    </a:cxn>
                    <a:cxn ang="0">
                      <a:pos x="9" y="33"/>
                    </a:cxn>
                    <a:cxn ang="0">
                      <a:pos x="9" y="36"/>
                    </a:cxn>
                    <a:cxn ang="0">
                      <a:pos x="7" y="37"/>
                    </a:cxn>
                    <a:cxn ang="0">
                      <a:pos x="7" y="40"/>
                    </a:cxn>
                    <a:cxn ang="0">
                      <a:pos x="9" y="42"/>
                    </a:cxn>
                    <a:cxn ang="0">
                      <a:pos x="10" y="40"/>
                    </a:cxn>
                    <a:cxn ang="0">
                      <a:pos x="12" y="38"/>
                    </a:cxn>
                    <a:cxn ang="0">
                      <a:pos x="13" y="36"/>
                    </a:cxn>
                    <a:cxn ang="0">
                      <a:pos x="16" y="36"/>
                    </a:cxn>
                    <a:cxn ang="0">
                      <a:pos x="14" y="38"/>
                    </a:cxn>
                    <a:cxn ang="0">
                      <a:pos x="12" y="42"/>
                    </a:cxn>
                    <a:cxn ang="0">
                      <a:pos x="11" y="44"/>
                    </a:cxn>
                    <a:cxn ang="0">
                      <a:pos x="7" y="46"/>
                    </a:cxn>
                    <a:cxn ang="0">
                      <a:pos x="5" y="47"/>
                    </a:cxn>
                    <a:cxn ang="0">
                      <a:pos x="3" y="46"/>
                    </a:cxn>
                    <a:cxn ang="0">
                      <a:pos x="1" y="44"/>
                    </a:cxn>
                    <a:cxn ang="0">
                      <a:pos x="1" y="41"/>
                    </a:cxn>
                    <a:cxn ang="0">
                      <a:pos x="1" y="38"/>
                    </a:cxn>
                    <a:cxn ang="0">
                      <a:pos x="1" y="36"/>
                    </a:cxn>
                    <a:cxn ang="0">
                      <a:pos x="2" y="33"/>
                    </a:cxn>
                    <a:cxn ang="0">
                      <a:pos x="2" y="30"/>
                    </a:cxn>
                    <a:cxn ang="0">
                      <a:pos x="3" y="28"/>
                    </a:cxn>
                    <a:cxn ang="0">
                      <a:pos x="3" y="26"/>
                    </a:cxn>
                    <a:cxn ang="0">
                      <a:pos x="4" y="23"/>
                    </a:cxn>
                    <a:cxn ang="0">
                      <a:pos x="4" y="20"/>
                    </a:cxn>
                    <a:cxn ang="0">
                      <a:pos x="2" y="19"/>
                    </a:cxn>
                    <a:cxn ang="0">
                      <a:pos x="0" y="18"/>
                    </a:cxn>
                    <a:cxn ang="0">
                      <a:pos x="1" y="17"/>
                    </a:cxn>
                    <a:cxn ang="0">
                      <a:pos x="2" y="14"/>
                    </a:cxn>
                    <a:cxn ang="0">
                      <a:pos x="3" y="11"/>
                    </a:cxn>
                    <a:cxn ang="0">
                      <a:pos x="5" y="8"/>
                    </a:cxn>
                    <a:cxn ang="0">
                      <a:pos x="7" y="4"/>
                    </a:cxn>
                    <a:cxn ang="0">
                      <a:pos x="10" y="0"/>
                    </a:cxn>
                  </a:cxnLst>
                  <a:rect l="0" t="0" r="0" b="0"/>
                  <a:pathLst>
                    <a:path w="17" h="48">
                      <a:moveTo>
                        <a:pt x="11" y="0"/>
                      </a:moveTo>
                      <a:lnTo>
                        <a:pt x="12" y="0"/>
                      </a:lnTo>
                      <a:lnTo>
                        <a:pt x="13" y="0"/>
                      </a:lnTo>
                      <a:lnTo>
                        <a:pt x="13" y="0"/>
                      </a:lnTo>
                      <a:lnTo>
                        <a:pt x="14" y="0"/>
                      </a:lnTo>
                      <a:lnTo>
                        <a:pt x="14" y="1"/>
                      </a:lnTo>
                      <a:lnTo>
                        <a:pt x="15" y="1"/>
                      </a:lnTo>
                      <a:lnTo>
                        <a:pt x="15" y="2"/>
                      </a:lnTo>
                      <a:lnTo>
                        <a:pt x="15" y="3"/>
                      </a:lnTo>
                      <a:lnTo>
                        <a:pt x="15" y="4"/>
                      </a:lnTo>
                      <a:lnTo>
                        <a:pt x="15" y="5"/>
                      </a:lnTo>
                      <a:lnTo>
                        <a:pt x="15" y="6"/>
                      </a:lnTo>
                      <a:lnTo>
                        <a:pt x="15" y="7"/>
                      </a:lnTo>
                      <a:lnTo>
                        <a:pt x="14" y="7"/>
                      </a:lnTo>
                      <a:lnTo>
                        <a:pt x="14" y="8"/>
                      </a:lnTo>
                      <a:lnTo>
                        <a:pt x="13" y="9"/>
                      </a:lnTo>
                      <a:lnTo>
                        <a:pt x="13" y="9"/>
                      </a:lnTo>
                      <a:lnTo>
                        <a:pt x="12" y="9"/>
                      </a:lnTo>
                      <a:lnTo>
                        <a:pt x="11" y="9"/>
                      </a:lnTo>
                      <a:lnTo>
                        <a:pt x="10" y="9"/>
                      </a:lnTo>
                      <a:lnTo>
                        <a:pt x="9" y="9"/>
                      </a:lnTo>
                      <a:lnTo>
                        <a:pt x="9" y="9"/>
                      </a:lnTo>
                      <a:lnTo>
                        <a:pt x="7" y="8"/>
                      </a:lnTo>
                      <a:lnTo>
                        <a:pt x="6" y="7"/>
                      </a:lnTo>
                      <a:lnTo>
                        <a:pt x="6" y="6"/>
                      </a:lnTo>
                      <a:lnTo>
                        <a:pt x="6" y="5"/>
                      </a:lnTo>
                      <a:lnTo>
                        <a:pt x="6" y="4"/>
                      </a:lnTo>
                      <a:lnTo>
                        <a:pt x="6" y="3"/>
                      </a:lnTo>
                      <a:lnTo>
                        <a:pt x="6" y="2"/>
                      </a:lnTo>
                      <a:lnTo>
                        <a:pt x="6" y="1"/>
                      </a:lnTo>
                      <a:lnTo>
                        <a:pt x="7" y="1"/>
                      </a:lnTo>
                      <a:lnTo>
                        <a:pt x="7" y="0"/>
                      </a:lnTo>
                      <a:lnTo>
                        <a:pt x="9" y="0"/>
                      </a:lnTo>
                      <a:lnTo>
                        <a:pt x="9" y="0"/>
                      </a:lnTo>
                      <a:lnTo>
                        <a:pt x="10" y="0"/>
                      </a:lnTo>
                      <a:lnTo>
                        <a:pt x="11" y="0"/>
                      </a:lnTo>
                      <a:lnTo>
                        <a:pt x="11" y="0"/>
                      </a:lnTo>
                      <a:lnTo>
                        <a:pt x="10" y="0"/>
                      </a:lnTo>
                      <a:lnTo>
                        <a:pt x="10" y="1"/>
                      </a:lnTo>
                      <a:lnTo>
                        <a:pt x="9" y="3"/>
                      </a:lnTo>
                      <a:lnTo>
                        <a:pt x="7" y="4"/>
                      </a:lnTo>
                      <a:lnTo>
                        <a:pt x="7" y="5"/>
                      </a:lnTo>
                      <a:lnTo>
                        <a:pt x="6" y="6"/>
                      </a:lnTo>
                      <a:lnTo>
                        <a:pt x="5" y="8"/>
                      </a:lnTo>
                      <a:lnTo>
                        <a:pt x="5" y="9"/>
                      </a:lnTo>
                      <a:lnTo>
                        <a:pt x="4" y="10"/>
                      </a:lnTo>
                      <a:lnTo>
                        <a:pt x="3" y="11"/>
                      </a:lnTo>
                      <a:lnTo>
                        <a:pt x="3" y="12"/>
                      </a:lnTo>
                      <a:lnTo>
                        <a:pt x="2" y="13"/>
                      </a:lnTo>
                      <a:lnTo>
                        <a:pt x="2" y="14"/>
                      </a:lnTo>
                      <a:lnTo>
                        <a:pt x="1" y="15"/>
                      </a:lnTo>
                      <a:lnTo>
                        <a:pt x="1" y="16"/>
                      </a:lnTo>
                      <a:lnTo>
                        <a:pt x="2" y="16"/>
                      </a:lnTo>
                      <a:lnTo>
                        <a:pt x="3" y="16"/>
                      </a:lnTo>
                      <a:lnTo>
                        <a:pt x="4" y="16"/>
                      </a:lnTo>
                      <a:lnTo>
                        <a:pt x="5" y="16"/>
                      </a:lnTo>
                      <a:lnTo>
                        <a:pt x="5" y="15"/>
                      </a:lnTo>
                      <a:lnTo>
                        <a:pt x="6" y="15"/>
                      </a:lnTo>
                      <a:lnTo>
                        <a:pt x="7" y="15"/>
                      </a:lnTo>
                      <a:lnTo>
                        <a:pt x="9" y="15"/>
                      </a:lnTo>
                      <a:lnTo>
                        <a:pt x="10" y="15"/>
                      </a:lnTo>
                      <a:lnTo>
                        <a:pt x="11" y="15"/>
                      </a:lnTo>
                      <a:lnTo>
                        <a:pt x="12" y="15"/>
                      </a:lnTo>
                      <a:lnTo>
                        <a:pt x="13" y="15"/>
                      </a:lnTo>
                      <a:lnTo>
                        <a:pt x="13" y="16"/>
                      </a:lnTo>
                      <a:lnTo>
                        <a:pt x="13" y="17"/>
                      </a:lnTo>
                      <a:lnTo>
                        <a:pt x="13" y="18"/>
                      </a:lnTo>
                      <a:lnTo>
                        <a:pt x="12" y="18"/>
                      </a:lnTo>
                      <a:lnTo>
                        <a:pt x="12" y="18"/>
                      </a:lnTo>
                      <a:lnTo>
                        <a:pt x="12" y="19"/>
                      </a:lnTo>
                      <a:lnTo>
                        <a:pt x="12" y="20"/>
                      </a:lnTo>
                      <a:lnTo>
                        <a:pt x="12" y="21"/>
                      </a:lnTo>
                      <a:lnTo>
                        <a:pt x="12" y="22"/>
                      </a:lnTo>
                      <a:lnTo>
                        <a:pt x="11" y="22"/>
                      </a:lnTo>
                      <a:lnTo>
                        <a:pt x="11" y="23"/>
                      </a:lnTo>
                      <a:lnTo>
                        <a:pt x="11" y="24"/>
                      </a:lnTo>
                      <a:lnTo>
                        <a:pt x="11" y="25"/>
                      </a:lnTo>
                      <a:lnTo>
                        <a:pt x="11" y="26"/>
                      </a:lnTo>
                      <a:lnTo>
                        <a:pt x="11" y="27"/>
                      </a:lnTo>
                      <a:lnTo>
                        <a:pt x="10" y="28"/>
                      </a:lnTo>
                      <a:lnTo>
                        <a:pt x="10" y="28"/>
                      </a:lnTo>
                      <a:lnTo>
                        <a:pt x="10" y="29"/>
                      </a:lnTo>
                      <a:lnTo>
                        <a:pt x="10" y="30"/>
                      </a:lnTo>
                      <a:lnTo>
                        <a:pt x="10" y="31"/>
                      </a:lnTo>
                      <a:lnTo>
                        <a:pt x="9" y="31"/>
                      </a:lnTo>
                      <a:lnTo>
                        <a:pt x="9" y="32"/>
                      </a:lnTo>
                      <a:lnTo>
                        <a:pt x="9" y="33"/>
                      </a:lnTo>
                      <a:lnTo>
                        <a:pt x="9" y="34"/>
                      </a:lnTo>
                      <a:lnTo>
                        <a:pt x="9" y="35"/>
                      </a:lnTo>
                      <a:lnTo>
                        <a:pt x="9" y="36"/>
                      </a:lnTo>
                      <a:lnTo>
                        <a:pt x="7" y="36"/>
                      </a:lnTo>
                      <a:lnTo>
                        <a:pt x="7" y="37"/>
                      </a:lnTo>
                      <a:lnTo>
                        <a:pt x="7" y="37"/>
                      </a:lnTo>
                      <a:lnTo>
                        <a:pt x="7" y="38"/>
                      </a:lnTo>
                      <a:lnTo>
                        <a:pt x="7" y="39"/>
                      </a:lnTo>
                      <a:lnTo>
                        <a:pt x="7" y="40"/>
                      </a:lnTo>
                      <a:lnTo>
                        <a:pt x="7" y="41"/>
                      </a:lnTo>
                      <a:lnTo>
                        <a:pt x="7" y="42"/>
                      </a:lnTo>
                      <a:lnTo>
                        <a:pt x="9" y="42"/>
                      </a:lnTo>
                      <a:lnTo>
                        <a:pt x="9" y="41"/>
                      </a:lnTo>
                      <a:lnTo>
                        <a:pt x="10" y="41"/>
                      </a:lnTo>
                      <a:lnTo>
                        <a:pt x="10" y="40"/>
                      </a:lnTo>
                      <a:lnTo>
                        <a:pt x="11" y="40"/>
                      </a:lnTo>
                      <a:lnTo>
                        <a:pt x="11" y="39"/>
                      </a:lnTo>
                      <a:lnTo>
                        <a:pt x="12" y="38"/>
                      </a:lnTo>
                      <a:lnTo>
                        <a:pt x="12" y="37"/>
                      </a:lnTo>
                      <a:lnTo>
                        <a:pt x="13" y="37"/>
                      </a:lnTo>
                      <a:lnTo>
                        <a:pt x="13" y="36"/>
                      </a:lnTo>
                      <a:lnTo>
                        <a:pt x="14" y="35"/>
                      </a:lnTo>
                      <a:lnTo>
                        <a:pt x="15" y="36"/>
                      </a:lnTo>
                      <a:lnTo>
                        <a:pt x="16" y="36"/>
                      </a:lnTo>
                      <a:lnTo>
                        <a:pt x="15" y="37"/>
                      </a:lnTo>
                      <a:lnTo>
                        <a:pt x="15" y="38"/>
                      </a:lnTo>
                      <a:lnTo>
                        <a:pt x="14" y="38"/>
                      </a:lnTo>
                      <a:lnTo>
                        <a:pt x="14" y="40"/>
                      </a:lnTo>
                      <a:lnTo>
                        <a:pt x="13" y="41"/>
                      </a:lnTo>
                      <a:lnTo>
                        <a:pt x="12" y="42"/>
                      </a:lnTo>
                      <a:lnTo>
                        <a:pt x="12" y="43"/>
                      </a:lnTo>
                      <a:lnTo>
                        <a:pt x="11" y="43"/>
                      </a:lnTo>
                      <a:lnTo>
                        <a:pt x="11" y="44"/>
                      </a:lnTo>
                      <a:lnTo>
                        <a:pt x="10" y="45"/>
                      </a:lnTo>
                      <a:lnTo>
                        <a:pt x="9" y="46"/>
                      </a:lnTo>
                      <a:lnTo>
                        <a:pt x="7" y="46"/>
                      </a:lnTo>
                      <a:lnTo>
                        <a:pt x="6" y="46"/>
                      </a:lnTo>
                      <a:lnTo>
                        <a:pt x="6" y="47"/>
                      </a:lnTo>
                      <a:lnTo>
                        <a:pt x="5" y="47"/>
                      </a:lnTo>
                      <a:lnTo>
                        <a:pt x="4" y="47"/>
                      </a:lnTo>
                      <a:lnTo>
                        <a:pt x="3" y="47"/>
                      </a:lnTo>
                      <a:lnTo>
                        <a:pt x="3" y="46"/>
                      </a:lnTo>
                      <a:lnTo>
                        <a:pt x="2" y="46"/>
                      </a:lnTo>
                      <a:lnTo>
                        <a:pt x="1" y="45"/>
                      </a:lnTo>
                      <a:lnTo>
                        <a:pt x="1" y="44"/>
                      </a:lnTo>
                      <a:lnTo>
                        <a:pt x="1" y="43"/>
                      </a:lnTo>
                      <a:lnTo>
                        <a:pt x="1" y="42"/>
                      </a:lnTo>
                      <a:lnTo>
                        <a:pt x="1" y="41"/>
                      </a:lnTo>
                      <a:lnTo>
                        <a:pt x="1" y="40"/>
                      </a:lnTo>
                      <a:lnTo>
                        <a:pt x="1" y="39"/>
                      </a:lnTo>
                      <a:lnTo>
                        <a:pt x="1" y="38"/>
                      </a:lnTo>
                      <a:lnTo>
                        <a:pt x="1" y="37"/>
                      </a:lnTo>
                      <a:lnTo>
                        <a:pt x="1" y="37"/>
                      </a:lnTo>
                      <a:lnTo>
                        <a:pt x="1" y="36"/>
                      </a:lnTo>
                      <a:lnTo>
                        <a:pt x="2" y="35"/>
                      </a:lnTo>
                      <a:lnTo>
                        <a:pt x="2" y="34"/>
                      </a:lnTo>
                      <a:lnTo>
                        <a:pt x="2" y="33"/>
                      </a:lnTo>
                      <a:lnTo>
                        <a:pt x="2" y="32"/>
                      </a:lnTo>
                      <a:lnTo>
                        <a:pt x="2" y="31"/>
                      </a:lnTo>
                      <a:lnTo>
                        <a:pt x="2" y="30"/>
                      </a:lnTo>
                      <a:lnTo>
                        <a:pt x="3" y="30"/>
                      </a:lnTo>
                      <a:lnTo>
                        <a:pt x="3" y="29"/>
                      </a:lnTo>
                      <a:lnTo>
                        <a:pt x="3" y="28"/>
                      </a:lnTo>
                      <a:lnTo>
                        <a:pt x="3" y="28"/>
                      </a:lnTo>
                      <a:lnTo>
                        <a:pt x="3" y="27"/>
                      </a:lnTo>
                      <a:lnTo>
                        <a:pt x="3" y="26"/>
                      </a:lnTo>
                      <a:lnTo>
                        <a:pt x="4" y="25"/>
                      </a:lnTo>
                      <a:lnTo>
                        <a:pt x="4" y="24"/>
                      </a:lnTo>
                      <a:lnTo>
                        <a:pt x="4" y="23"/>
                      </a:lnTo>
                      <a:lnTo>
                        <a:pt x="4" y="22"/>
                      </a:lnTo>
                      <a:lnTo>
                        <a:pt x="4" y="21"/>
                      </a:lnTo>
                      <a:lnTo>
                        <a:pt x="4" y="20"/>
                      </a:lnTo>
                      <a:lnTo>
                        <a:pt x="4" y="19"/>
                      </a:lnTo>
                      <a:lnTo>
                        <a:pt x="3" y="19"/>
                      </a:lnTo>
                      <a:lnTo>
                        <a:pt x="2" y="19"/>
                      </a:lnTo>
                      <a:lnTo>
                        <a:pt x="1" y="19"/>
                      </a:lnTo>
                      <a:lnTo>
                        <a:pt x="0" y="19"/>
                      </a:lnTo>
                      <a:lnTo>
                        <a:pt x="0" y="18"/>
                      </a:lnTo>
                      <a:lnTo>
                        <a:pt x="1" y="18"/>
                      </a:lnTo>
                      <a:lnTo>
                        <a:pt x="1" y="18"/>
                      </a:lnTo>
                      <a:lnTo>
                        <a:pt x="1" y="17"/>
                      </a:lnTo>
                      <a:lnTo>
                        <a:pt x="1" y="16"/>
                      </a:lnTo>
                      <a:lnTo>
                        <a:pt x="1" y="15"/>
                      </a:lnTo>
                      <a:lnTo>
                        <a:pt x="2" y="14"/>
                      </a:lnTo>
                      <a:lnTo>
                        <a:pt x="2" y="13"/>
                      </a:lnTo>
                      <a:lnTo>
                        <a:pt x="3" y="12"/>
                      </a:lnTo>
                      <a:lnTo>
                        <a:pt x="3" y="11"/>
                      </a:lnTo>
                      <a:lnTo>
                        <a:pt x="4" y="10"/>
                      </a:lnTo>
                      <a:lnTo>
                        <a:pt x="5" y="9"/>
                      </a:lnTo>
                      <a:lnTo>
                        <a:pt x="5" y="8"/>
                      </a:lnTo>
                      <a:lnTo>
                        <a:pt x="6" y="6"/>
                      </a:lnTo>
                      <a:lnTo>
                        <a:pt x="7" y="5"/>
                      </a:lnTo>
                      <a:lnTo>
                        <a:pt x="7" y="4"/>
                      </a:lnTo>
                      <a:lnTo>
                        <a:pt x="9" y="3"/>
                      </a:lnTo>
                      <a:lnTo>
                        <a:pt x="10" y="1"/>
                      </a:lnTo>
                      <a:lnTo>
                        <a:pt x="10" y="0"/>
                      </a:lnTo>
                      <a:lnTo>
                        <a:pt x="11" y="0"/>
                      </a:lnTo>
                      <a:lnTo>
                        <a:pt x="11" y="0"/>
                      </a:lnTo>
                    </a:path>
                  </a:pathLst>
                </a:custGeom>
                <a:solidFill>
                  <a:srgbClr val="000000">
                    <a:alpha val="100000"/>
                  </a:srgbClr>
                </a:solidFill>
                <a:ln w="9525">
                  <a:noFill/>
                </a:ln>
              </p:spPr>
              <p:txBody>
                <a:bodyPr/>
                <a:lstStyle/>
                <a:p>
                  <a:endParaRPr lang="zh-CN" altLang="en-US"/>
                </a:p>
              </p:txBody>
            </p:sp>
            <p:sp>
              <p:nvSpPr>
                <p:cNvPr id="20618" name="Freeform 347"/>
                <p:cNvSpPr/>
                <p:nvPr/>
              </p:nvSpPr>
              <p:spPr>
                <a:xfrm>
                  <a:off x="2676" y="3019"/>
                  <a:ext cx="17" cy="49"/>
                </a:xfrm>
                <a:custGeom>
                  <a:avLst/>
                  <a:gdLst/>
                  <a:ahLst/>
                  <a:cxnLst>
                    <a:cxn ang="0">
                      <a:pos x="13" y="1"/>
                    </a:cxn>
                    <a:cxn ang="0">
                      <a:pos x="15" y="3"/>
                    </a:cxn>
                    <a:cxn ang="0">
                      <a:pos x="15" y="7"/>
                    </a:cxn>
                    <a:cxn ang="0">
                      <a:pos x="13" y="9"/>
                    </a:cxn>
                    <a:cxn ang="0">
                      <a:pos x="9" y="9"/>
                    </a:cxn>
                    <a:cxn ang="0">
                      <a:pos x="6" y="8"/>
                    </a:cxn>
                    <a:cxn ang="0">
                      <a:pos x="6" y="4"/>
                    </a:cxn>
                    <a:cxn ang="0">
                      <a:pos x="9" y="1"/>
                    </a:cxn>
                    <a:cxn ang="0">
                      <a:pos x="11" y="0"/>
                    </a:cxn>
                    <a:cxn ang="0">
                      <a:pos x="10" y="2"/>
                    </a:cxn>
                    <a:cxn ang="0">
                      <a:pos x="6" y="7"/>
                    </a:cxn>
                    <a:cxn ang="0">
                      <a:pos x="3" y="12"/>
                    </a:cxn>
                    <a:cxn ang="0">
                      <a:pos x="1" y="16"/>
                    </a:cxn>
                    <a:cxn ang="0">
                      <a:pos x="4" y="16"/>
                    </a:cxn>
                    <a:cxn ang="0">
                      <a:pos x="9" y="16"/>
                    </a:cxn>
                    <a:cxn ang="0">
                      <a:pos x="12" y="16"/>
                    </a:cxn>
                    <a:cxn ang="0">
                      <a:pos x="13" y="18"/>
                    </a:cxn>
                    <a:cxn ang="0">
                      <a:pos x="12" y="22"/>
                    </a:cxn>
                    <a:cxn ang="0">
                      <a:pos x="11" y="25"/>
                    </a:cxn>
                    <a:cxn ang="0">
                      <a:pos x="10" y="28"/>
                    </a:cxn>
                    <a:cxn ang="0">
                      <a:pos x="10" y="32"/>
                    </a:cxn>
                    <a:cxn ang="0">
                      <a:pos x="9" y="34"/>
                    </a:cxn>
                    <a:cxn ang="0">
                      <a:pos x="7" y="38"/>
                    </a:cxn>
                    <a:cxn ang="0">
                      <a:pos x="7" y="41"/>
                    </a:cxn>
                    <a:cxn ang="0">
                      <a:pos x="7" y="43"/>
                    </a:cxn>
                    <a:cxn ang="0">
                      <a:pos x="10" y="41"/>
                    </a:cxn>
                    <a:cxn ang="0">
                      <a:pos x="12" y="40"/>
                    </a:cxn>
                    <a:cxn ang="0">
                      <a:pos x="13" y="37"/>
                    </a:cxn>
                    <a:cxn ang="0">
                      <a:pos x="15" y="37"/>
                    </a:cxn>
                    <a:cxn ang="0">
                      <a:pos x="14" y="40"/>
                    </a:cxn>
                    <a:cxn ang="0">
                      <a:pos x="12" y="44"/>
                    </a:cxn>
                    <a:cxn ang="0">
                      <a:pos x="10" y="47"/>
                    </a:cxn>
                    <a:cxn ang="0">
                      <a:pos x="5" y="48"/>
                    </a:cxn>
                    <a:cxn ang="0">
                      <a:pos x="2" y="47"/>
                    </a:cxn>
                    <a:cxn ang="0">
                      <a:pos x="1" y="44"/>
                    </a:cxn>
                    <a:cxn ang="0">
                      <a:pos x="0" y="41"/>
                    </a:cxn>
                    <a:cxn ang="0">
                      <a:pos x="1" y="39"/>
                    </a:cxn>
                    <a:cxn ang="0">
                      <a:pos x="2" y="36"/>
                    </a:cxn>
                    <a:cxn ang="0">
                      <a:pos x="2" y="32"/>
                    </a:cxn>
                    <a:cxn ang="0">
                      <a:pos x="3" y="30"/>
                    </a:cxn>
                    <a:cxn ang="0">
                      <a:pos x="3" y="26"/>
                    </a:cxn>
                    <a:cxn ang="0">
                      <a:pos x="4" y="24"/>
                    </a:cxn>
                    <a:cxn ang="0">
                      <a:pos x="4" y="20"/>
                    </a:cxn>
                    <a:cxn ang="0">
                      <a:pos x="0" y="20"/>
                    </a:cxn>
                    <a:cxn ang="0">
                      <a:pos x="1" y="17"/>
                    </a:cxn>
                    <a:cxn ang="0">
                      <a:pos x="2" y="14"/>
                    </a:cxn>
                    <a:cxn ang="0">
                      <a:pos x="5" y="9"/>
                    </a:cxn>
                    <a:cxn ang="0">
                      <a:pos x="7" y="4"/>
                    </a:cxn>
                    <a:cxn ang="0">
                      <a:pos x="11" y="1"/>
                    </a:cxn>
                  </a:cxnLst>
                  <a:rect l="0" t="0" r="0" b="0"/>
                  <a:pathLst>
                    <a:path w="17" h="49">
                      <a:moveTo>
                        <a:pt x="11" y="0"/>
                      </a:moveTo>
                      <a:lnTo>
                        <a:pt x="12" y="0"/>
                      </a:lnTo>
                      <a:lnTo>
                        <a:pt x="13" y="0"/>
                      </a:lnTo>
                      <a:lnTo>
                        <a:pt x="13" y="1"/>
                      </a:lnTo>
                      <a:lnTo>
                        <a:pt x="14" y="1"/>
                      </a:lnTo>
                      <a:lnTo>
                        <a:pt x="14" y="2"/>
                      </a:lnTo>
                      <a:lnTo>
                        <a:pt x="15" y="2"/>
                      </a:lnTo>
                      <a:lnTo>
                        <a:pt x="15" y="3"/>
                      </a:lnTo>
                      <a:lnTo>
                        <a:pt x="15" y="4"/>
                      </a:lnTo>
                      <a:lnTo>
                        <a:pt x="15" y="5"/>
                      </a:lnTo>
                      <a:lnTo>
                        <a:pt x="15" y="6"/>
                      </a:lnTo>
                      <a:lnTo>
                        <a:pt x="15" y="7"/>
                      </a:lnTo>
                      <a:lnTo>
                        <a:pt x="14" y="8"/>
                      </a:lnTo>
                      <a:lnTo>
                        <a:pt x="14" y="8"/>
                      </a:lnTo>
                      <a:lnTo>
                        <a:pt x="14" y="9"/>
                      </a:lnTo>
                      <a:lnTo>
                        <a:pt x="13" y="9"/>
                      </a:lnTo>
                      <a:lnTo>
                        <a:pt x="12" y="9"/>
                      </a:lnTo>
                      <a:lnTo>
                        <a:pt x="11" y="9"/>
                      </a:lnTo>
                      <a:lnTo>
                        <a:pt x="10" y="9"/>
                      </a:lnTo>
                      <a:lnTo>
                        <a:pt x="9" y="9"/>
                      </a:lnTo>
                      <a:lnTo>
                        <a:pt x="7" y="9"/>
                      </a:lnTo>
                      <a:lnTo>
                        <a:pt x="7" y="8"/>
                      </a:lnTo>
                      <a:lnTo>
                        <a:pt x="7" y="8"/>
                      </a:lnTo>
                      <a:lnTo>
                        <a:pt x="6" y="8"/>
                      </a:lnTo>
                      <a:lnTo>
                        <a:pt x="6" y="7"/>
                      </a:lnTo>
                      <a:lnTo>
                        <a:pt x="6" y="6"/>
                      </a:lnTo>
                      <a:lnTo>
                        <a:pt x="6" y="5"/>
                      </a:lnTo>
                      <a:lnTo>
                        <a:pt x="6" y="4"/>
                      </a:lnTo>
                      <a:lnTo>
                        <a:pt x="6" y="3"/>
                      </a:lnTo>
                      <a:lnTo>
                        <a:pt x="6" y="2"/>
                      </a:lnTo>
                      <a:lnTo>
                        <a:pt x="7" y="1"/>
                      </a:lnTo>
                      <a:lnTo>
                        <a:pt x="9" y="1"/>
                      </a:lnTo>
                      <a:lnTo>
                        <a:pt x="9" y="0"/>
                      </a:lnTo>
                      <a:lnTo>
                        <a:pt x="9" y="0"/>
                      </a:lnTo>
                      <a:lnTo>
                        <a:pt x="10" y="0"/>
                      </a:lnTo>
                      <a:lnTo>
                        <a:pt x="11" y="0"/>
                      </a:lnTo>
                      <a:lnTo>
                        <a:pt x="11" y="0"/>
                      </a:lnTo>
                      <a:lnTo>
                        <a:pt x="11" y="1"/>
                      </a:lnTo>
                      <a:lnTo>
                        <a:pt x="10" y="1"/>
                      </a:lnTo>
                      <a:lnTo>
                        <a:pt x="10" y="2"/>
                      </a:lnTo>
                      <a:lnTo>
                        <a:pt x="9" y="3"/>
                      </a:lnTo>
                      <a:lnTo>
                        <a:pt x="7" y="4"/>
                      </a:lnTo>
                      <a:lnTo>
                        <a:pt x="7" y="6"/>
                      </a:lnTo>
                      <a:lnTo>
                        <a:pt x="6" y="7"/>
                      </a:lnTo>
                      <a:lnTo>
                        <a:pt x="5" y="8"/>
                      </a:lnTo>
                      <a:lnTo>
                        <a:pt x="5" y="9"/>
                      </a:lnTo>
                      <a:lnTo>
                        <a:pt x="4" y="10"/>
                      </a:lnTo>
                      <a:lnTo>
                        <a:pt x="3" y="12"/>
                      </a:lnTo>
                      <a:lnTo>
                        <a:pt x="3" y="13"/>
                      </a:lnTo>
                      <a:lnTo>
                        <a:pt x="2" y="14"/>
                      </a:lnTo>
                      <a:lnTo>
                        <a:pt x="2" y="15"/>
                      </a:lnTo>
                      <a:lnTo>
                        <a:pt x="1" y="16"/>
                      </a:lnTo>
                      <a:lnTo>
                        <a:pt x="1" y="16"/>
                      </a:lnTo>
                      <a:lnTo>
                        <a:pt x="2" y="16"/>
                      </a:lnTo>
                      <a:lnTo>
                        <a:pt x="3" y="16"/>
                      </a:lnTo>
                      <a:lnTo>
                        <a:pt x="4" y="16"/>
                      </a:lnTo>
                      <a:lnTo>
                        <a:pt x="5" y="16"/>
                      </a:lnTo>
                      <a:lnTo>
                        <a:pt x="6" y="16"/>
                      </a:lnTo>
                      <a:lnTo>
                        <a:pt x="7" y="16"/>
                      </a:lnTo>
                      <a:lnTo>
                        <a:pt x="9" y="16"/>
                      </a:lnTo>
                      <a:lnTo>
                        <a:pt x="10" y="16"/>
                      </a:lnTo>
                      <a:lnTo>
                        <a:pt x="11" y="16"/>
                      </a:lnTo>
                      <a:lnTo>
                        <a:pt x="12" y="16"/>
                      </a:lnTo>
                      <a:lnTo>
                        <a:pt x="12" y="16"/>
                      </a:lnTo>
                      <a:lnTo>
                        <a:pt x="13" y="16"/>
                      </a:lnTo>
                      <a:lnTo>
                        <a:pt x="13" y="16"/>
                      </a:lnTo>
                      <a:lnTo>
                        <a:pt x="13" y="17"/>
                      </a:lnTo>
                      <a:lnTo>
                        <a:pt x="13" y="18"/>
                      </a:lnTo>
                      <a:lnTo>
                        <a:pt x="12" y="19"/>
                      </a:lnTo>
                      <a:lnTo>
                        <a:pt x="12" y="20"/>
                      </a:lnTo>
                      <a:lnTo>
                        <a:pt x="12" y="21"/>
                      </a:lnTo>
                      <a:lnTo>
                        <a:pt x="12" y="22"/>
                      </a:lnTo>
                      <a:lnTo>
                        <a:pt x="12" y="23"/>
                      </a:lnTo>
                      <a:lnTo>
                        <a:pt x="11" y="24"/>
                      </a:lnTo>
                      <a:lnTo>
                        <a:pt x="11" y="24"/>
                      </a:lnTo>
                      <a:lnTo>
                        <a:pt x="11" y="25"/>
                      </a:lnTo>
                      <a:lnTo>
                        <a:pt x="11" y="26"/>
                      </a:lnTo>
                      <a:lnTo>
                        <a:pt x="11" y="27"/>
                      </a:lnTo>
                      <a:lnTo>
                        <a:pt x="11" y="28"/>
                      </a:lnTo>
                      <a:lnTo>
                        <a:pt x="10" y="28"/>
                      </a:lnTo>
                      <a:lnTo>
                        <a:pt x="10" y="29"/>
                      </a:lnTo>
                      <a:lnTo>
                        <a:pt x="10" y="30"/>
                      </a:lnTo>
                      <a:lnTo>
                        <a:pt x="10" y="31"/>
                      </a:lnTo>
                      <a:lnTo>
                        <a:pt x="10" y="32"/>
                      </a:lnTo>
                      <a:lnTo>
                        <a:pt x="10" y="32"/>
                      </a:lnTo>
                      <a:lnTo>
                        <a:pt x="9" y="32"/>
                      </a:lnTo>
                      <a:lnTo>
                        <a:pt x="9" y="33"/>
                      </a:lnTo>
                      <a:lnTo>
                        <a:pt x="9" y="34"/>
                      </a:lnTo>
                      <a:lnTo>
                        <a:pt x="9" y="35"/>
                      </a:lnTo>
                      <a:lnTo>
                        <a:pt x="9" y="36"/>
                      </a:lnTo>
                      <a:lnTo>
                        <a:pt x="9" y="37"/>
                      </a:lnTo>
                      <a:lnTo>
                        <a:pt x="7" y="38"/>
                      </a:lnTo>
                      <a:lnTo>
                        <a:pt x="7" y="39"/>
                      </a:lnTo>
                      <a:lnTo>
                        <a:pt x="7" y="40"/>
                      </a:lnTo>
                      <a:lnTo>
                        <a:pt x="7" y="40"/>
                      </a:lnTo>
                      <a:lnTo>
                        <a:pt x="7" y="41"/>
                      </a:lnTo>
                      <a:lnTo>
                        <a:pt x="7" y="42"/>
                      </a:lnTo>
                      <a:lnTo>
                        <a:pt x="7" y="43"/>
                      </a:lnTo>
                      <a:lnTo>
                        <a:pt x="7" y="44"/>
                      </a:lnTo>
                      <a:lnTo>
                        <a:pt x="7" y="43"/>
                      </a:lnTo>
                      <a:lnTo>
                        <a:pt x="9" y="43"/>
                      </a:lnTo>
                      <a:lnTo>
                        <a:pt x="9" y="42"/>
                      </a:lnTo>
                      <a:lnTo>
                        <a:pt x="10" y="42"/>
                      </a:lnTo>
                      <a:lnTo>
                        <a:pt x="10" y="41"/>
                      </a:lnTo>
                      <a:lnTo>
                        <a:pt x="11" y="41"/>
                      </a:lnTo>
                      <a:lnTo>
                        <a:pt x="11" y="40"/>
                      </a:lnTo>
                      <a:lnTo>
                        <a:pt x="12" y="40"/>
                      </a:lnTo>
                      <a:lnTo>
                        <a:pt x="12" y="40"/>
                      </a:lnTo>
                      <a:lnTo>
                        <a:pt x="12" y="39"/>
                      </a:lnTo>
                      <a:lnTo>
                        <a:pt x="13" y="39"/>
                      </a:lnTo>
                      <a:lnTo>
                        <a:pt x="13" y="38"/>
                      </a:lnTo>
                      <a:lnTo>
                        <a:pt x="13" y="37"/>
                      </a:lnTo>
                      <a:lnTo>
                        <a:pt x="13" y="36"/>
                      </a:lnTo>
                      <a:lnTo>
                        <a:pt x="14" y="36"/>
                      </a:lnTo>
                      <a:lnTo>
                        <a:pt x="15" y="36"/>
                      </a:lnTo>
                      <a:lnTo>
                        <a:pt x="15" y="37"/>
                      </a:lnTo>
                      <a:lnTo>
                        <a:pt x="16" y="37"/>
                      </a:lnTo>
                      <a:lnTo>
                        <a:pt x="16" y="38"/>
                      </a:lnTo>
                      <a:lnTo>
                        <a:pt x="15" y="39"/>
                      </a:lnTo>
                      <a:lnTo>
                        <a:pt x="14" y="40"/>
                      </a:lnTo>
                      <a:lnTo>
                        <a:pt x="14" y="41"/>
                      </a:lnTo>
                      <a:lnTo>
                        <a:pt x="13" y="41"/>
                      </a:lnTo>
                      <a:lnTo>
                        <a:pt x="13" y="42"/>
                      </a:lnTo>
                      <a:lnTo>
                        <a:pt x="12" y="44"/>
                      </a:lnTo>
                      <a:lnTo>
                        <a:pt x="11" y="44"/>
                      </a:lnTo>
                      <a:lnTo>
                        <a:pt x="11" y="45"/>
                      </a:lnTo>
                      <a:lnTo>
                        <a:pt x="10" y="46"/>
                      </a:lnTo>
                      <a:lnTo>
                        <a:pt x="10" y="47"/>
                      </a:lnTo>
                      <a:lnTo>
                        <a:pt x="9" y="47"/>
                      </a:lnTo>
                      <a:lnTo>
                        <a:pt x="7" y="47"/>
                      </a:lnTo>
                      <a:lnTo>
                        <a:pt x="6" y="48"/>
                      </a:lnTo>
                      <a:lnTo>
                        <a:pt x="5" y="48"/>
                      </a:lnTo>
                      <a:lnTo>
                        <a:pt x="4" y="48"/>
                      </a:lnTo>
                      <a:lnTo>
                        <a:pt x="3" y="48"/>
                      </a:lnTo>
                      <a:lnTo>
                        <a:pt x="3" y="47"/>
                      </a:lnTo>
                      <a:lnTo>
                        <a:pt x="2" y="47"/>
                      </a:lnTo>
                      <a:lnTo>
                        <a:pt x="1" y="47"/>
                      </a:lnTo>
                      <a:lnTo>
                        <a:pt x="1" y="46"/>
                      </a:lnTo>
                      <a:lnTo>
                        <a:pt x="1" y="45"/>
                      </a:lnTo>
                      <a:lnTo>
                        <a:pt x="1" y="44"/>
                      </a:lnTo>
                      <a:lnTo>
                        <a:pt x="0" y="44"/>
                      </a:lnTo>
                      <a:lnTo>
                        <a:pt x="0" y="43"/>
                      </a:lnTo>
                      <a:lnTo>
                        <a:pt x="0" y="42"/>
                      </a:lnTo>
                      <a:lnTo>
                        <a:pt x="0" y="41"/>
                      </a:lnTo>
                      <a:lnTo>
                        <a:pt x="0" y="40"/>
                      </a:lnTo>
                      <a:lnTo>
                        <a:pt x="1" y="40"/>
                      </a:lnTo>
                      <a:lnTo>
                        <a:pt x="1" y="40"/>
                      </a:lnTo>
                      <a:lnTo>
                        <a:pt x="1" y="39"/>
                      </a:lnTo>
                      <a:lnTo>
                        <a:pt x="1" y="38"/>
                      </a:lnTo>
                      <a:lnTo>
                        <a:pt x="1" y="37"/>
                      </a:lnTo>
                      <a:lnTo>
                        <a:pt x="1" y="36"/>
                      </a:lnTo>
                      <a:lnTo>
                        <a:pt x="2" y="36"/>
                      </a:lnTo>
                      <a:lnTo>
                        <a:pt x="2" y="35"/>
                      </a:lnTo>
                      <a:lnTo>
                        <a:pt x="2" y="34"/>
                      </a:lnTo>
                      <a:lnTo>
                        <a:pt x="2" y="33"/>
                      </a:lnTo>
                      <a:lnTo>
                        <a:pt x="2" y="32"/>
                      </a:lnTo>
                      <a:lnTo>
                        <a:pt x="2" y="32"/>
                      </a:lnTo>
                      <a:lnTo>
                        <a:pt x="2" y="31"/>
                      </a:lnTo>
                      <a:lnTo>
                        <a:pt x="3" y="31"/>
                      </a:lnTo>
                      <a:lnTo>
                        <a:pt x="3" y="30"/>
                      </a:lnTo>
                      <a:lnTo>
                        <a:pt x="3" y="29"/>
                      </a:lnTo>
                      <a:lnTo>
                        <a:pt x="3" y="28"/>
                      </a:lnTo>
                      <a:lnTo>
                        <a:pt x="3" y="27"/>
                      </a:lnTo>
                      <a:lnTo>
                        <a:pt x="3" y="26"/>
                      </a:lnTo>
                      <a:lnTo>
                        <a:pt x="4" y="26"/>
                      </a:lnTo>
                      <a:lnTo>
                        <a:pt x="4" y="25"/>
                      </a:lnTo>
                      <a:lnTo>
                        <a:pt x="4" y="24"/>
                      </a:lnTo>
                      <a:lnTo>
                        <a:pt x="4" y="24"/>
                      </a:lnTo>
                      <a:lnTo>
                        <a:pt x="4" y="23"/>
                      </a:lnTo>
                      <a:lnTo>
                        <a:pt x="4" y="22"/>
                      </a:lnTo>
                      <a:lnTo>
                        <a:pt x="4" y="21"/>
                      </a:lnTo>
                      <a:lnTo>
                        <a:pt x="4" y="20"/>
                      </a:lnTo>
                      <a:lnTo>
                        <a:pt x="3" y="20"/>
                      </a:lnTo>
                      <a:lnTo>
                        <a:pt x="2" y="20"/>
                      </a:lnTo>
                      <a:lnTo>
                        <a:pt x="1" y="20"/>
                      </a:lnTo>
                      <a:lnTo>
                        <a:pt x="0" y="20"/>
                      </a:lnTo>
                      <a:lnTo>
                        <a:pt x="0" y="19"/>
                      </a:lnTo>
                      <a:lnTo>
                        <a:pt x="0" y="18"/>
                      </a:lnTo>
                      <a:lnTo>
                        <a:pt x="1" y="18"/>
                      </a:lnTo>
                      <a:lnTo>
                        <a:pt x="1" y="17"/>
                      </a:lnTo>
                      <a:lnTo>
                        <a:pt x="1" y="16"/>
                      </a:lnTo>
                      <a:lnTo>
                        <a:pt x="1" y="16"/>
                      </a:lnTo>
                      <a:lnTo>
                        <a:pt x="2" y="15"/>
                      </a:lnTo>
                      <a:lnTo>
                        <a:pt x="2" y="14"/>
                      </a:lnTo>
                      <a:lnTo>
                        <a:pt x="3" y="13"/>
                      </a:lnTo>
                      <a:lnTo>
                        <a:pt x="3" y="12"/>
                      </a:lnTo>
                      <a:lnTo>
                        <a:pt x="4" y="10"/>
                      </a:lnTo>
                      <a:lnTo>
                        <a:pt x="5" y="9"/>
                      </a:lnTo>
                      <a:lnTo>
                        <a:pt x="5" y="8"/>
                      </a:lnTo>
                      <a:lnTo>
                        <a:pt x="6" y="7"/>
                      </a:lnTo>
                      <a:lnTo>
                        <a:pt x="7" y="6"/>
                      </a:lnTo>
                      <a:lnTo>
                        <a:pt x="7" y="4"/>
                      </a:lnTo>
                      <a:lnTo>
                        <a:pt x="9" y="3"/>
                      </a:lnTo>
                      <a:lnTo>
                        <a:pt x="10" y="2"/>
                      </a:lnTo>
                      <a:lnTo>
                        <a:pt x="10" y="1"/>
                      </a:lnTo>
                      <a:lnTo>
                        <a:pt x="11" y="1"/>
                      </a:lnTo>
                      <a:lnTo>
                        <a:pt x="11" y="0"/>
                      </a:lnTo>
                      <a:lnTo>
                        <a:pt x="11" y="0"/>
                      </a:lnTo>
                    </a:path>
                  </a:pathLst>
                </a:custGeom>
                <a:solidFill>
                  <a:srgbClr val="000000">
                    <a:alpha val="100000"/>
                  </a:srgbClr>
                </a:solidFill>
                <a:ln w="9525">
                  <a:noFill/>
                </a:ln>
              </p:spPr>
              <p:txBody>
                <a:bodyPr/>
                <a:lstStyle/>
                <a:p>
                  <a:endParaRPr lang="zh-CN" altLang="en-US"/>
                </a:p>
              </p:txBody>
            </p:sp>
            <p:sp>
              <p:nvSpPr>
                <p:cNvPr id="20619" name="Freeform 348"/>
                <p:cNvSpPr/>
                <p:nvPr/>
              </p:nvSpPr>
              <p:spPr>
                <a:xfrm>
                  <a:off x="2622" y="3019"/>
                  <a:ext cx="17" cy="49"/>
                </a:xfrm>
                <a:custGeom>
                  <a:avLst/>
                  <a:gdLst/>
                  <a:ahLst/>
                  <a:cxnLst>
                    <a:cxn ang="0">
                      <a:pos x="13" y="0"/>
                    </a:cxn>
                    <a:cxn ang="0">
                      <a:pos x="15" y="2"/>
                    </a:cxn>
                    <a:cxn ang="0">
                      <a:pos x="15" y="6"/>
                    </a:cxn>
                    <a:cxn ang="0">
                      <a:pos x="14" y="8"/>
                    </a:cxn>
                    <a:cxn ang="0">
                      <a:pos x="10" y="9"/>
                    </a:cxn>
                    <a:cxn ang="0">
                      <a:pos x="7" y="8"/>
                    </a:cxn>
                    <a:cxn ang="0">
                      <a:pos x="6" y="6"/>
                    </a:cxn>
                    <a:cxn ang="0">
                      <a:pos x="7" y="2"/>
                    </a:cxn>
                    <a:cxn ang="0">
                      <a:pos x="9" y="0"/>
                    </a:cxn>
                    <a:cxn ang="0">
                      <a:pos x="10" y="1"/>
                    </a:cxn>
                    <a:cxn ang="0">
                      <a:pos x="8" y="4"/>
                    </a:cxn>
                    <a:cxn ang="0">
                      <a:pos x="5" y="9"/>
                    </a:cxn>
                    <a:cxn ang="0">
                      <a:pos x="2" y="14"/>
                    </a:cxn>
                    <a:cxn ang="0">
                      <a:pos x="0" y="16"/>
                    </a:cxn>
                    <a:cxn ang="0">
                      <a:pos x="5" y="16"/>
                    </a:cxn>
                    <a:cxn ang="0">
                      <a:pos x="9" y="16"/>
                    </a:cxn>
                    <a:cxn ang="0">
                      <a:pos x="13" y="16"/>
                    </a:cxn>
                    <a:cxn ang="0">
                      <a:pos x="13" y="19"/>
                    </a:cxn>
                    <a:cxn ang="0">
                      <a:pos x="11" y="22"/>
                    </a:cxn>
                    <a:cxn ang="0">
                      <a:pos x="11" y="25"/>
                    </a:cxn>
                    <a:cxn ang="0">
                      <a:pos x="10" y="28"/>
                    </a:cxn>
                    <a:cxn ang="0">
                      <a:pos x="9" y="32"/>
                    </a:cxn>
                    <a:cxn ang="0">
                      <a:pos x="8" y="35"/>
                    </a:cxn>
                    <a:cxn ang="0">
                      <a:pos x="8" y="39"/>
                    </a:cxn>
                    <a:cxn ang="0">
                      <a:pos x="7" y="42"/>
                    </a:cxn>
                    <a:cxn ang="0">
                      <a:pos x="8" y="43"/>
                    </a:cxn>
                    <a:cxn ang="0">
                      <a:pos x="10" y="41"/>
                    </a:cxn>
                    <a:cxn ang="0">
                      <a:pos x="13" y="39"/>
                    </a:cxn>
                    <a:cxn ang="0">
                      <a:pos x="15" y="36"/>
                    </a:cxn>
                    <a:cxn ang="0">
                      <a:pos x="15" y="39"/>
                    </a:cxn>
                    <a:cxn ang="0">
                      <a:pos x="13" y="44"/>
                    </a:cxn>
                    <a:cxn ang="0">
                      <a:pos x="9" y="47"/>
                    </a:cxn>
                    <a:cxn ang="0">
                      <a:pos x="6" y="48"/>
                    </a:cxn>
                    <a:cxn ang="0">
                      <a:pos x="2" y="47"/>
                    </a:cxn>
                    <a:cxn ang="0">
                      <a:pos x="0" y="44"/>
                    </a:cxn>
                    <a:cxn ang="0">
                      <a:pos x="0" y="40"/>
                    </a:cxn>
                    <a:cxn ang="0">
                      <a:pos x="1" y="38"/>
                    </a:cxn>
                    <a:cxn ang="0">
                      <a:pos x="1" y="34"/>
                    </a:cxn>
                    <a:cxn ang="0">
                      <a:pos x="2" y="32"/>
                    </a:cxn>
                    <a:cxn ang="0">
                      <a:pos x="2" y="28"/>
                    </a:cxn>
                    <a:cxn ang="0">
                      <a:pos x="3" y="25"/>
                    </a:cxn>
                    <a:cxn ang="0">
                      <a:pos x="5" y="23"/>
                    </a:cxn>
                    <a:cxn ang="0">
                      <a:pos x="3" y="20"/>
                    </a:cxn>
                    <a:cxn ang="0">
                      <a:pos x="0" y="19"/>
                    </a:cxn>
                    <a:cxn ang="0">
                      <a:pos x="1" y="16"/>
                    </a:cxn>
                    <a:cxn ang="0">
                      <a:pos x="2" y="13"/>
                    </a:cxn>
                    <a:cxn ang="0">
                      <a:pos x="6" y="8"/>
                    </a:cxn>
                    <a:cxn ang="0">
                      <a:pos x="8" y="3"/>
                    </a:cxn>
                    <a:cxn ang="0">
                      <a:pos x="10" y="0"/>
                    </a:cxn>
                  </a:cxnLst>
                  <a:rect l="0" t="0" r="0" b="0"/>
                  <a:pathLst>
                    <a:path w="17" h="49">
                      <a:moveTo>
                        <a:pt x="10" y="0"/>
                      </a:moveTo>
                      <a:lnTo>
                        <a:pt x="11" y="0"/>
                      </a:lnTo>
                      <a:lnTo>
                        <a:pt x="13" y="0"/>
                      </a:lnTo>
                      <a:lnTo>
                        <a:pt x="13" y="0"/>
                      </a:lnTo>
                      <a:lnTo>
                        <a:pt x="14" y="0"/>
                      </a:lnTo>
                      <a:lnTo>
                        <a:pt x="14" y="1"/>
                      </a:lnTo>
                      <a:lnTo>
                        <a:pt x="15" y="1"/>
                      </a:lnTo>
                      <a:lnTo>
                        <a:pt x="15" y="2"/>
                      </a:lnTo>
                      <a:lnTo>
                        <a:pt x="15" y="3"/>
                      </a:lnTo>
                      <a:lnTo>
                        <a:pt x="15" y="4"/>
                      </a:lnTo>
                      <a:lnTo>
                        <a:pt x="15" y="5"/>
                      </a:lnTo>
                      <a:lnTo>
                        <a:pt x="15" y="6"/>
                      </a:lnTo>
                      <a:lnTo>
                        <a:pt x="15" y="7"/>
                      </a:lnTo>
                      <a:lnTo>
                        <a:pt x="15" y="8"/>
                      </a:lnTo>
                      <a:lnTo>
                        <a:pt x="15" y="8"/>
                      </a:lnTo>
                      <a:lnTo>
                        <a:pt x="14" y="8"/>
                      </a:lnTo>
                      <a:lnTo>
                        <a:pt x="14" y="9"/>
                      </a:lnTo>
                      <a:lnTo>
                        <a:pt x="13" y="9"/>
                      </a:lnTo>
                      <a:lnTo>
                        <a:pt x="11" y="9"/>
                      </a:lnTo>
                      <a:lnTo>
                        <a:pt x="10" y="9"/>
                      </a:lnTo>
                      <a:lnTo>
                        <a:pt x="9" y="9"/>
                      </a:lnTo>
                      <a:lnTo>
                        <a:pt x="8" y="9"/>
                      </a:lnTo>
                      <a:lnTo>
                        <a:pt x="8" y="8"/>
                      </a:lnTo>
                      <a:lnTo>
                        <a:pt x="7" y="8"/>
                      </a:lnTo>
                      <a:lnTo>
                        <a:pt x="7" y="8"/>
                      </a:lnTo>
                      <a:lnTo>
                        <a:pt x="7" y="7"/>
                      </a:lnTo>
                      <a:lnTo>
                        <a:pt x="6" y="7"/>
                      </a:lnTo>
                      <a:lnTo>
                        <a:pt x="6" y="6"/>
                      </a:lnTo>
                      <a:lnTo>
                        <a:pt x="6" y="5"/>
                      </a:lnTo>
                      <a:lnTo>
                        <a:pt x="6" y="4"/>
                      </a:lnTo>
                      <a:lnTo>
                        <a:pt x="7" y="3"/>
                      </a:lnTo>
                      <a:lnTo>
                        <a:pt x="7" y="2"/>
                      </a:lnTo>
                      <a:lnTo>
                        <a:pt x="7" y="1"/>
                      </a:lnTo>
                      <a:lnTo>
                        <a:pt x="8" y="1"/>
                      </a:lnTo>
                      <a:lnTo>
                        <a:pt x="8" y="0"/>
                      </a:lnTo>
                      <a:lnTo>
                        <a:pt x="9" y="0"/>
                      </a:lnTo>
                      <a:lnTo>
                        <a:pt x="9" y="0"/>
                      </a:lnTo>
                      <a:lnTo>
                        <a:pt x="10" y="0"/>
                      </a:lnTo>
                      <a:lnTo>
                        <a:pt x="10" y="0"/>
                      </a:lnTo>
                      <a:lnTo>
                        <a:pt x="10" y="1"/>
                      </a:lnTo>
                      <a:lnTo>
                        <a:pt x="9" y="1"/>
                      </a:lnTo>
                      <a:lnTo>
                        <a:pt x="9" y="2"/>
                      </a:lnTo>
                      <a:lnTo>
                        <a:pt x="8" y="3"/>
                      </a:lnTo>
                      <a:lnTo>
                        <a:pt x="8" y="4"/>
                      </a:lnTo>
                      <a:lnTo>
                        <a:pt x="7" y="6"/>
                      </a:lnTo>
                      <a:lnTo>
                        <a:pt x="6" y="7"/>
                      </a:lnTo>
                      <a:lnTo>
                        <a:pt x="6" y="8"/>
                      </a:lnTo>
                      <a:lnTo>
                        <a:pt x="5" y="9"/>
                      </a:lnTo>
                      <a:lnTo>
                        <a:pt x="3" y="10"/>
                      </a:lnTo>
                      <a:lnTo>
                        <a:pt x="3" y="12"/>
                      </a:lnTo>
                      <a:lnTo>
                        <a:pt x="2" y="13"/>
                      </a:lnTo>
                      <a:lnTo>
                        <a:pt x="2" y="14"/>
                      </a:lnTo>
                      <a:lnTo>
                        <a:pt x="1" y="15"/>
                      </a:lnTo>
                      <a:lnTo>
                        <a:pt x="1" y="16"/>
                      </a:lnTo>
                      <a:lnTo>
                        <a:pt x="1" y="16"/>
                      </a:lnTo>
                      <a:lnTo>
                        <a:pt x="0" y="16"/>
                      </a:lnTo>
                      <a:lnTo>
                        <a:pt x="1" y="16"/>
                      </a:lnTo>
                      <a:lnTo>
                        <a:pt x="2" y="16"/>
                      </a:lnTo>
                      <a:lnTo>
                        <a:pt x="3" y="16"/>
                      </a:lnTo>
                      <a:lnTo>
                        <a:pt x="5" y="16"/>
                      </a:lnTo>
                      <a:lnTo>
                        <a:pt x="6" y="16"/>
                      </a:lnTo>
                      <a:lnTo>
                        <a:pt x="7" y="16"/>
                      </a:lnTo>
                      <a:lnTo>
                        <a:pt x="8" y="16"/>
                      </a:lnTo>
                      <a:lnTo>
                        <a:pt x="9" y="16"/>
                      </a:lnTo>
                      <a:lnTo>
                        <a:pt x="10" y="16"/>
                      </a:lnTo>
                      <a:lnTo>
                        <a:pt x="11" y="16"/>
                      </a:lnTo>
                      <a:lnTo>
                        <a:pt x="11" y="16"/>
                      </a:lnTo>
                      <a:lnTo>
                        <a:pt x="13" y="16"/>
                      </a:lnTo>
                      <a:lnTo>
                        <a:pt x="13" y="16"/>
                      </a:lnTo>
                      <a:lnTo>
                        <a:pt x="13" y="17"/>
                      </a:lnTo>
                      <a:lnTo>
                        <a:pt x="13" y="18"/>
                      </a:lnTo>
                      <a:lnTo>
                        <a:pt x="13" y="19"/>
                      </a:lnTo>
                      <a:lnTo>
                        <a:pt x="13" y="20"/>
                      </a:lnTo>
                      <a:lnTo>
                        <a:pt x="11" y="20"/>
                      </a:lnTo>
                      <a:lnTo>
                        <a:pt x="11" y="21"/>
                      </a:lnTo>
                      <a:lnTo>
                        <a:pt x="11" y="22"/>
                      </a:lnTo>
                      <a:lnTo>
                        <a:pt x="11" y="23"/>
                      </a:lnTo>
                      <a:lnTo>
                        <a:pt x="11" y="24"/>
                      </a:lnTo>
                      <a:lnTo>
                        <a:pt x="11" y="24"/>
                      </a:lnTo>
                      <a:lnTo>
                        <a:pt x="11" y="25"/>
                      </a:lnTo>
                      <a:lnTo>
                        <a:pt x="10" y="25"/>
                      </a:lnTo>
                      <a:lnTo>
                        <a:pt x="10" y="26"/>
                      </a:lnTo>
                      <a:lnTo>
                        <a:pt x="10" y="27"/>
                      </a:lnTo>
                      <a:lnTo>
                        <a:pt x="10" y="28"/>
                      </a:lnTo>
                      <a:lnTo>
                        <a:pt x="10" y="29"/>
                      </a:lnTo>
                      <a:lnTo>
                        <a:pt x="10" y="30"/>
                      </a:lnTo>
                      <a:lnTo>
                        <a:pt x="9" y="31"/>
                      </a:lnTo>
                      <a:lnTo>
                        <a:pt x="9" y="32"/>
                      </a:lnTo>
                      <a:lnTo>
                        <a:pt x="9" y="32"/>
                      </a:lnTo>
                      <a:lnTo>
                        <a:pt x="9" y="33"/>
                      </a:lnTo>
                      <a:lnTo>
                        <a:pt x="9" y="34"/>
                      </a:lnTo>
                      <a:lnTo>
                        <a:pt x="8" y="35"/>
                      </a:lnTo>
                      <a:lnTo>
                        <a:pt x="8" y="36"/>
                      </a:lnTo>
                      <a:lnTo>
                        <a:pt x="8" y="37"/>
                      </a:lnTo>
                      <a:lnTo>
                        <a:pt x="8" y="38"/>
                      </a:lnTo>
                      <a:lnTo>
                        <a:pt x="8" y="39"/>
                      </a:lnTo>
                      <a:lnTo>
                        <a:pt x="7" y="40"/>
                      </a:lnTo>
                      <a:lnTo>
                        <a:pt x="7" y="40"/>
                      </a:lnTo>
                      <a:lnTo>
                        <a:pt x="7" y="41"/>
                      </a:lnTo>
                      <a:lnTo>
                        <a:pt x="7" y="42"/>
                      </a:lnTo>
                      <a:lnTo>
                        <a:pt x="7" y="43"/>
                      </a:lnTo>
                      <a:lnTo>
                        <a:pt x="8" y="43"/>
                      </a:lnTo>
                      <a:lnTo>
                        <a:pt x="8" y="44"/>
                      </a:lnTo>
                      <a:lnTo>
                        <a:pt x="8" y="43"/>
                      </a:lnTo>
                      <a:lnTo>
                        <a:pt x="9" y="43"/>
                      </a:lnTo>
                      <a:lnTo>
                        <a:pt x="9" y="42"/>
                      </a:lnTo>
                      <a:lnTo>
                        <a:pt x="10" y="42"/>
                      </a:lnTo>
                      <a:lnTo>
                        <a:pt x="10" y="41"/>
                      </a:lnTo>
                      <a:lnTo>
                        <a:pt x="11" y="40"/>
                      </a:lnTo>
                      <a:lnTo>
                        <a:pt x="11" y="40"/>
                      </a:lnTo>
                      <a:lnTo>
                        <a:pt x="11" y="39"/>
                      </a:lnTo>
                      <a:lnTo>
                        <a:pt x="13" y="39"/>
                      </a:lnTo>
                      <a:lnTo>
                        <a:pt x="13" y="38"/>
                      </a:lnTo>
                      <a:lnTo>
                        <a:pt x="14" y="37"/>
                      </a:lnTo>
                      <a:lnTo>
                        <a:pt x="14" y="36"/>
                      </a:lnTo>
                      <a:lnTo>
                        <a:pt x="15" y="36"/>
                      </a:lnTo>
                      <a:lnTo>
                        <a:pt x="15" y="37"/>
                      </a:lnTo>
                      <a:lnTo>
                        <a:pt x="16" y="37"/>
                      </a:lnTo>
                      <a:lnTo>
                        <a:pt x="16" y="38"/>
                      </a:lnTo>
                      <a:lnTo>
                        <a:pt x="15" y="39"/>
                      </a:lnTo>
                      <a:lnTo>
                        <a:pt x="15" y="40"/>
                      </a:lnTo>
                      <a:lnTo>
                        <a:pt x="14" y="41"/>
                      </a:lnTo>
                      <a:lnTo>
                        <a:pt x="13" y="42"/>
                      </a:lnTo>
                      <a:lnTo>
                        <a:pt x="13" y="44"/>
                      </a:lnTo>
                      <a:lnTo>
                        <a:pt x="11" y="44"/>
                      </a:lnTo>
                      <a:lnTo>
                        <a:pt x="10" y="45"/>
                      </a:lnTo>
                      <a:lnTo>
                        <a:pt x="10" y="46"/>
                      </a:lnTo>
                      <a:lnTo>
                        <a:pt x="9" y="47"/>
                      </a:lnTo>
                      <a:lnTo>
                        <a:pt x="8" y="47"/>
                      </a:lnTo>
                      <a:lnTo>
                        <a:pt x="7" y="47"/>
                      </a:lnTo>
                      <a:lnTo>
                        <a:pt x="7" y="48"/>
                      </a:lnTo>
                      <a:lnTo>
                        <a:pt x="6" y="48"/>
                      </a:lnTo>
                      <a:lnTo>
                        <a:pt x="5" y="48"/>
                      </a:lnTo>
                      <a:lnTo>
                        <a:pt x="3" y="48"/>
                      </a:lnTo>
                      <a:lnTo>
                        <a:pt x="2" y="48"/>
                      </a:lnTo>
                      <a:lnTo>
                        <a:pt x="2" y="47"/>
                      </a:lnTo>
                      <a:lnTo>
                        <a:pt x="1" y="47"/>
                      </a:lnTo>
                      <a:lnTo>
                        <a:pt x="1" y="46"/>
                      </a:lnTo>
                      <a:lnTo>
                        <a:pt x="0" y="45"/>
                      </a:lnTo>
                      <a:lnTo>
                        <a:pt x="0" y="44"/>
                      </a:lnTo>
                      <a:lnTo>
                        <a:pt x="0" y="43"/>
                      </a:lnTo>
                      <a:lnTo>
                        <a:pt x="0" y="42"/>
                      </a:lnTo>
                      <a:lnTo>
                        <a:pt x="0" y="41"/>
                      </a:lnTo>
                      <a:lnTo>
                        <a:pt x="0" y="40"/>
                      </a:lnTo>
                      <a:lnTo>
                        <a:pt x="0" y="40"/>
                      </a:lnTo>
                      <a:lnTo>
                        <a:pt x="0" y="39"/>
                      </a:lnTo>
                      <a:lnTo>
                        <a:pt x="1" y="39"/>
                      </a:lnTo>
                      <a:lnTo>
                        <a:pt x="1" y="38"/>
                      </a:lnTo>
                      <a:lnTo>
                        <a:pt x="1" y="37"/>
                      </a:lnTo>
                      <a:lnTo>
                        <a:pt x="1" y="36"/>
                      </a:lnTo>
                      <a:lnTo>
                        <a:pt x="1" y="35"/>
                      </a:lnTo>
                      <a:lnTo>
                        <a:pt x="1" y="34"/>
                      </a:lnTo>
                      <a:lnTo>
                        <a:pt x="1" y="33"/>
                      </a:lnTo>
                      <a:lnTo>
                        <a:pt x="2" y="33"/>
                      </a:lnTo>
                      <a:lnTo>
                        <a:pt x="2" y="32"/>
                      </a:lnTo>
                      <a:lnTo>
                        <a:pt x="2" y="32"/>
                      </a:lnTo>
                      <a:lnTo>
                        <a:pt x="2" y="31"/>
                      </a:lnTo>
                      <a:lnTo>
                        <a:pt x="2" y="30"/>
                      </a:lnTo>
                      <a:lnTo>
                        <a:pt x="2" y="29"/>
                      </a:lnTo>
                      <a:lnTo>
                        <a:pt x="2" y="28"/>
                      </a:lnTo>
                      <a:lnTo>
                        <a:pt x="3" y="28"/>
                      </a:lnTo>
                      <a:lnTo>
                        <a:pt x="3" y="27"/>
                      </a:lnTo>
                      <a:lnTo>
                        <a:pt x="3" y="26"/>
                      </a:lnTo>
                      <a:lnTo>
                        <a:pt x="3" y="25"/>
                      </a:lnTo>
                      <a:lnTo>
                        <a:pt x="3" y="24"/>
                      </a:lnTo>
                      <a:lnTo>
                        <a:pt x="3" y="24"/>
                      </a:lnTo>
                      <a:lnTo>
                        <a:pt x="5" y="24"/>
                      </a:lnTo>
                      <a:lnTo>
                        <a:pt x="5" y="23"/>
                      </a:lnTo>
                      <a:lnTo>
                        <a:pt x="5" y="22"/>
                      </a:lnTo>
                      <a:lnTo>
                        <a:pt x="5" y="21"/>
                      </a:lnTo>
                      <a:lnTo>
                        <a:pt x="5" y="20"/>
                      </a:lnTo>
                      <a:lnTo>
                        <a:pt x="3" y="20"/>
                      </a:lnTo>
                      <a:lnTo>
                        <a:pt x="2" y="20"/>
                      </a:lnTo>
                      <a:lnTo>
                        <a:pt x="1" y="20"/>
                      </a:lnTo>
                      <a:lnTo>
                        <a:pt x="0" y="20"/>
                      </a:lnTo>
                      <a:lnTo>
                        <a:pt x="0" y="19"/>
                      </a:lnTo>
                      <a:lnTo>
                        <a:pt x="0" y="18"/>
                      </a:lnTo>
                      <a:lnTo>
                        <a:pt x="0" y="17"/>
                      </a:lnTo>
                      <a:lnTo>
                        <a:pt x="0" y="16"/>
                      </a:lnTo>
                      <a:lnTo>
                        <a:pt x="1" y="16"/>
                      </a:lnTo>
                      <a:lnTo>
                        <a:pt x="1" y="16"/>
                      </a:lnTo>
                      <a:lnTo>
                        <a:pt x="1" y="15"/>
                      </a:lnTo>
                      <a:lnTo>
                        <a:pt x="2" y="14"/>
                      </a:lnTo>
                      <a:lnTo>
                        <a:pt x="2" y="13"/>
                      </a:lnTo>
                      <a:lnTo>
                        <a:pt x="3" y="12"/>
                      </a:lnTo>
                      <a:lnTo>
                        <a:pt x="3" y="10"/>
                      </a:lnTo>
                      <a:lnTo>
                        <a:pt x="5" y="9"/>
                      </a:lnTo>
                      <a:lnTo>
                        <a:pt x="6" y="8"/>
                      </a:lnTo>
                      <a:lnTo>
                        <a:pt x="6" y="7"/>
                      </a:lnTo>
                      <a:lnTo>
                        <a:pt x="7" y="6"/>
                      </a:lnTo>
                      <a:lnTo>
                        <a:pt x="8" y="4"/>
                      </a:lnTo>
                      <a:lnTo>
                        <a:pt x="8" y="3"/>
                      </a:lnTo>
                      <a:lnTo>
                        <a:pt x="9" y="2"/>
                      </a:lnTo>
                      <a:lnTo>
                        <a:pt x="9" y="1"/>
                      </a:lnTo>
                      <a:lnTo>
                        <a:pt x="10" y="1"/>
                      </a:lnTo>
                      <a:lnTo>
                        <a:pt x="10" y="0"/>
                      </a:lnTo>
                      <a:lnTo>
                        <a:pt x="10" y="0"/>
                      </a:lnTo>
                    </a:path>
                  </a:pathLst>
                </a:custGeom>
                <a:solidFill>
                  <a:srgbClr val="000000">
                    <a:alpha val="100000"/>
                  </a:srgbClr>
                </a:solidFill>
                <a:ln w="9525">
                  <a:noFill/>
                </a:ln>
              </p:spPr>
              <p:txBody>
                <a:bodyPr/>
                <a:lstStyle/>
                <a:p>
                  <a:endParaRPr lang="zh-CN" altLang="en-US"/>
                </a:p>
              </p:txBody>
            </p:sp>
          </p:grpSp>
          <p:sp>
            <p:nvSpPr>
              <p:cNvPr id="20497" name="Rectangle 349"/>
              <p:cNvSpPr/>
              <p:nvPr/>
            </p:nvSpPr>
            <p:spPr>
              <a:xfrm>
                <a:off x="4251" y="2955"/>
                <a:ext cx="964" cy="156"/>
              </a:xfrm>
              <a:prstGeom prst="rect">
                <a:avLst/>
              </a:prstGeom>
              <a:noFill/>
              <a:ln w="9525">
                <a:noFill/>
              </a:ln>
            </p:spPr>
            <p:txBody>
              <a:bodyPr wrap="none" lIns="92075" tIns="46038" rIns="92075" bIns="46038">
                <a:spAutoFit/>
              </a:bodyPr>
              <a:lstStyle/>
              <a:p>
                <a:pPr algn="ctr" eaLnBrk="0" hangingPunct="0"/>
                <a:r>
                  <a:rPr lang="zh-CN" altLang="en-US" sz="1000" b="1" dirty="0" smtClean="0">
                    <a:latin typeface="Times New Roman" panose="02020603050405020304" charset="0"/>
                    <a:ea typeface="楷体_GB2312" pitchFamily="49" charset="-122"/>
                  </a:rPr>
                  <a:t>（</a:t>
                </a:r>
                <a:r>
                  <a:rPr lang="en-US" altLang="zh-CN" sz="1000" b="1" dirty="0">
                    <a:latin typeface="Times New Roman" panose="02020603050405020304" charset="0"/>
                    <a:ea typeface="楷体_GB2312" pitchFamily="49" charset="-122"/>
                  </a:rPr>
                  <a:t>Direct User (Client)</a:t>
                </a:r>
                <a:r>
                  <a:rPr lang="zh-CN" altLang="en-US" sz="1000" b="1" dirty="0" smtClean="0">
                    <a:latin typeface="Times New Roman" panose="02020603050405020304" charset="0"/>
                    <a:ea typeface="楷体_GB2312" pitchFamily="49" charset="-122"/>
                  </a:rPr>
                  <a:t>）</a:t>
                </a:r>
                <a:endParaRPr lang="zh-CN" altLang="en-US" sz="1000" b="1" dirty="0">
                  <a:latin typeface="Times New Roman" panose="02020603050405020304" charset="0"/>
                  <a:ea typeface="楷体_GB2312" pitchFamily="49" charset="-122"/>
                </a:endParaRPr>
              </a:p>
            </p:txBody>
          </p:sp>
          <p:pic>
            <p:nvPicPr>
              <p:cNvPr id="20498" name="Picture 350"/>
              <p:cNvPicPr>
                <a:picLocks noChangeAspect="1"/>
              </p:cNvPicPr>
              <p:nvPr/>
            </p:nvPicPr>
            <p:blipFill>
              <a:blip r:embed="rId14"/>
              <a:stretch>
                <a:fillRect/>
              </a:stretch>
            </p:blipFill>
            <p:spPr>
              <a:xfrm>
                <a:off x="4494" y="2629"/>
                <a:ext cx="399" cy="290"/>
              </a:xfrm>
              <a:prstGeom prst="rect">
                <a:avLst/>
              </a:prstGeom>
              <a:solidFill>
                <a:schemeClr val="tx2"/>
              </a:solidFill>
              <a:ln w="9525">
                <a:noFill/>
              </a:ln>
            </p:spPr>
          </p:pic>
          <p:grpSp>
            <p:nvGrpSpPr>
              <p:cNvPr id="20499" name="Group 351"/>
              <p:cNvGrpSpPr/>
              <p:nvPr/>
            </p:nvGrpSpPr>
            <p:grpSpPr>
              <a:xfrm>
                <a:off x="4906" y="1484"/>
                <a:ext cx="192" cy="225"/>
                <a:chOff x="4557" y="2582"/>
                <a:chExt cx="453" cy="602"/>
              </a:xfrm>
            </p:grpSpPr>
            <p:sp>
              <p:nvSpPr>
                <p:cNvPr id="20604" name="Freeform 352"/>
                <p:cNvSpPr/>
                <p:nvPr/>
              </p:nvSpPr>
              <p:spPr>
                <a:xfrm>
                  <a:off x="4558" y="2986"/>
                  <a:ext cx="186" cy="198"/>
                </a:xfrm>
                <a:custGeom>
                  <a:avLst/>
                  <a:gdLst/>
                  <a:ahLst/>
                  <a:cxnLst>
                    <a:cxn ang="0">
                      <a:pos x="0" y="0"/>
                    </a:cxn>
                    <a:cxn ang="0">
                      <a:pos x="0" y="84"/>
                    </a:cxn>
                    <a:cxn ang="0">
                      <a:pos x="185" y="197"/>
                    </a:cxn>
                    <a:cxn ang="0">
                      <a:pos x="185" y="105"/>
                    </a:cxn>
                    <a:cxn ang="0">
                      <a:pos x="0" y="0"/>
                    </a:cxn>
                  </a:cxnLst>
                  <a:rect l="0" t="0" r="0" b="0"/>
                  <a:pathLst>
                    <a:path w="186" h="198">
                      <a:moveTo>
                        <a:pt x="0" y="0"/>
                      </a:moveTo>
                      <a:lnTo>
                        <a:pt x="0" y="84"/>
                      </a:lnTo>
                      <a:lnTo>
                        <a:pt x="185" y="197"/>
                      </a:lnTo>
                      <a:lnTo>
                        <a:pt x="185" y="105"/>
                      </a:lnTo>
                      <a:lnTo>
                        <a:pt x="0" y="0"/>
                      </a:lnTo>
                    </a:path>
                  </a:pathLst>
                </a:custGeom>
                <a:solidFill>
                  <a:srgbClr val="676767">
                    <a:alpha val="100000"/>
                  </a:srgbClr>
                </a:solidFill>
                <a:ln w="9525">
                  <a:noFill/>
                </a:ln>
              </p:spPr>
              <p:txBody>
                <a:bodyPr/>
                <a:lstStyle/>
                <a:p>
                  <a:endParaRPr lang="zh-CN" altLang="en-US"/>
                </a:p>
              </p:txBody>
            </p:sp>
            <p:sp>
              <p:nvSpPr>
                <p:cNvPr id="20605" name="Freeform 353"/>
                <p:cNvSpPr/>
                <p:nvPr/>
              </p:nvSpPr>
              <p:spPr>
                <a:xfrm>
                  <a:off x="4740" y="2915"/>
                  <a:ext cx="264" cy="268"/>
                </a:xfrm>
                <a:custGeom>
                  <a:avLst/>
                  <a:gdLst/>
                  <a:ahLst/>
                  <a:cxnLst>
                    <a:cxn ang="0">
                      <a:pos x="2" y="267"/>
                    </a:cxn>
                    <a:cxn ang="0">
                      <a:pos x="263" y="91"/>
                    </a:cxn>
                    <a:cxn ang="0">
                      <a:pos x="263" y="0"/>
                    </a:cxn>
                    <a:cxn ang="0">
                      <a:pos x="0" y="183"/>
                    </a:cxn>
                    <a:cxn ang="0">
                      <a:pos x="2" y="267"/>
                    </a:cxn>
                  </a:cxnLst>
                  <a:rect l="0" t="0" r="0" b="0"/>
                  <a:pathLst>
                    <a:path w="264" h="268">
                      <a:moveTo>
                        <a:pt x="2" y="267"/>
                      </a:moveTo>
                      <a:lnTo>
                        <a:pt x="263" y="91"/>
                      </a:lnTo>
                      <a:lnTo>
                        <a:pt x="263" y="0"/>
                      </a:lnTo>
                      <a:lnTo>
                        <a:pt x="0" y="183"/>
                      </a:lnTo>
                      <a:lnTo>
                        <a:pt x="2" y="267"/>
                      </a:lnTo>
                    </a:path>
                  </a:pathLst>
                </a:custGeom>
                <a:solidFill>
                  <a:schemeClr val="bg2">
                    <a:alpha val="100000"/>
                  </a:schemeClr>
                </a:solidFill>
                <a:ln w="9525">
                  <a:noFill/>
                </a:ln>
              </p:spPr>
              <p:txBody>
                <a:bodyPr/>
                <a:lstStyle/>
                <a:p>
                  <a:endParaRPr lang="zh-CN" altLang="en-US"/>
                </a:p>
              </p:txBody>
            </p:sp>
            <p:sp>
              <p:nvSpPr>
                <p:cNvPr id="20606" name="Freeform 354"/>
                <p:cNvSpPr/>
                <p:nvPr/>
              </p:nvSpPr>
              <p:spPr>
                <a:xfrm>
                  <a:off x="4557" y="2811"/>
                  <a:ext cx="453" cy="282"/>
                </a:xfrm>
                <a:custGeom>
                  <a:avLst/>
                  <a:gdLst/>
                  <a:ahLst/>
                  <a:cxnLst>
                    <a:cxn ang="0">
                      <a:pos x="0" y="172"/>
                    </a:cxn>
                    <a:cxn ang="0">
                      <a:pos x="265" y="0"/>
                    </a:cxn>
                    <a:cxn ang="0">
                      <a:pos x="452" y="103"/>
                    </a:cxn>
                    <a:cxn ang="0">
                      <a:pos x="184" y="281"/>
                    </a:cxn>
                    <a:cxn ang="0">
                      <a:pos x="0" y="172"/>
                    </a:cxn>
                  </a:cxnLst>
                  <a:rect l="0" t="0" r="0" b="0"/>
                  <a:pathLst>
                    <a:path w="453" h="282">
                      <a:moveTo>
                        <a:pt x="0" y="172"/>
                      </a:moveTo>
                      <a:lnTo>
                        <a:pt x="265" y="0"/>
                      </a:lnTo>
                      <a:lnTo>
                        <a:pt x="452" y="103"/>
                      </a:lnTo>
                      <a:lnTo>
                        <a:pt x="184" y="281"/>
                      </a:lnTo>
                      <a:lnTo>
                        <a:pt x="0" y="172"/>
                      </a:lnTo>
                    </a:path>
                  </a:pathLst>
                </a:custGeom>
                <a:solidFill>
                  <a:schemeClr val="folHlink">
                    <a:alpha val="100000"/>
                  </a:schemeClr>
                </a:solidFill>
                <a:ln w="9525">
                  <a:noFill/>
                </a:ln>
              </p:spPr>
              <p:txBody>
                <a:bodyPr/>
                <a:lstStyle/>
                <a:p>
                  <a:endParaRPr lang="zh-CN" altLang="en-US"/>
                </a:p>
              </p:txBody>
            </p:sp>
            <p:sp>
              <p:nvSpPr>
                <p:cNvPr id="20607" name="Freeform 355"/>
                <p:cNvSpPr/>
                <p:nvPr/>
              </p:nvSpPr>
              <p:spPr>
                <a:xfrm>
                  <a:off x="4566" y="2582"/>
                  <a:ext cx="410" cy="266"/>
                </a:xfrm>
                <a:custGeom>
                  <a:avLst/>
                  <a:gdLst/>
                  <a:ahLst/>
                  <a:cxnLst>
                    <a:cxn ang="0">
                      <a:pos x="0" y="130"/>
                    </a:cxn>
                    <a:cxn ang="0">
                      <a:pos x="82" y="180"/>
                    </a:cxn>
                    <a:cxn ang="0">
                      <a:pos x="58" y="199"/>
                    </a:cxn>
                    <a:cxn ang="0">
                      <a:pos x="166" y="265"/>
                    </a:cxn>
                    <a:cxn ang="0">
                      <a:pos x="409" y="85"/>
                    </a:cxn>
                    <a:cxn ang="0">
                      <a:pos x="310" y="33"/>
                    </a:cxn>
                    <a:cxn ang="0">
                      <a:pos x="288" y="46"/>
                    </a:cxn>
                    <a:cxn ang="0">
                      <a:pos x="193" y="0"/>
                    </a:cxn>
                    <a:cxn ang="0">
                      <a:pos x="0" y="130"/>
                    </a:cxn>
                  </a:cxnLst>
                  <a:rect l="0" t="0" r="0" b="0"/>
                  <a:pathLst>
                    <a:path w="410" h="266">
                      <a:moveTo>
                        <a:pt x="0" y="130"/>
                      </a:moveTo>
                      <a:lnTo>
                        <a:pt x="82" y="180"/>
                      </a:lnTo>
                      <a:lnTo>
                        <a:pt x="58" y="199"/>
                      </a:lnTo>
                      <a:lnTo>
                        <a:pt x="166" y="265"/>
                      </a:lnTo>
                      <a:lnTo>
                        <a:pt x="409" y="85"/>
                      </a:lnTo>
                      <a:lnTo>
                        <a:pt x="310" y="33"/>
                      </a:lnTo>
                      <a:lnTo>
                        <a:pt x="288" y="46"/>
                      </a:lnTo>
                      <a:lnTo>
                        <a:pt x="193" y="0"/>
                      </a:lnTo>
                      <a:lnTo>
                        <a:pt x="0" y="130"/>
                      </a:lnTo>
                    </a:path>
                  </a:pathLst>
                </a:custGeom>
                <a:solidFill>
                  <a:srgbClr val="DADADA">
                    <a:alpha val="100000"/>
                  </a:srgbClr>
                </a:solidFill>
                <a:ln w="9525">
                  <a:noFill/>
                </a:ln>
              </p:spPr>
              <p:txBody>
                <a:bodyPr/>
                <a:lstStyle/>
                <a:p>
                  <a:endParaRPr lang="zh-CN" altLang="en-US"/>
                </a:p>
              </p:txBody>
            </p:sp>
            <p:sp>
              <p:nvSpPr>
                <p:cNvPr id="20608" name="Freeform 356"/>
                <p:cNvSpPr/>
                <p:nvPr/>
              </p:nvSpPr>
              <p:spPr>
                <a:xfrm>
                  <a:off x="4566" y="2707"/>
                  <a:ext cx="183" cy="319"/>
                </a:xfrm>
                <a:custGeom>
                  <a:avLst/>
                  <a:gdLst/>
                  <a:ahLst/>
                  <a:cxnLst>
                    <a:cxn ang="0">
                      <a:pos x="2" y="0"/>
                    </a:cxn>
                    <a:cxn ang="0">
                      <a:pos x="0" y="151"/>
                    </a:cxn>
                    <a:cxn ang="0">
                      <a:pos x="61" y="226"/>
                    </a:cxn>
                    <a:cxn ang="0">
                      <a:pos x="61" y="247"/>
                    </a:cxn>
                    <a:cxn ang="0">
                      <a:pos x="177" y="318"/>
                    </a:cxn>
                    <a:cxn ang="0">
                      <a:pos x="182" y="127"/>
                    </a:cxn>
                    <a:cxn ang="0">
                      <a:pos x="67" y="76"/>
                    </a:cxn>
                    <a:cxn ang="0">
                      <a:pos x="85" y="58"/>
                    </a:cxn>
                    <a:cxn ang="0">
                      <a:pos x="2" y="0"/>
                    </a:cxn>
                  </a:cxnLst>
                  <a:rect l="0" t="0" r="0" b="0"/>
                  <a:pathLst>
                    <a:path w="183" h="319">
                      <a:moveTo>
                        <a:pt x="2" y="0"/>
                      </a:moveTo>
                      <a:lnTo>
                        <a:pt x="0" y="151"/>
                      </a:lnTo>
                      <a:lnTo>
                        <a:pt x="61" y="226"/>
                      </a:lnTo>
                      <a:lnTo>
                        <a:pt x="61" y="247"/>
                      </a:lnTo>
                      <a:lnTo>
                        <a:pt x="177" y="318"/>
                      </a:lnTo>
                      <a:lnTo>
                        <a:pt x="182" y="127"/>
                      </a:lnTo>
                      <a:lnTo>
                        <a:pt x="67" y="76"/>
                      </a:lnTo>
                      <a:lnTo>
                        <a:pt x="85" y="58"/>
                      </a:lnTo>
                      <a:lnTo>
                        <a:pt x="2" y="0"/>
                      </a:lnTo>
                    </a:path>
                  </a:pathLst>
                </a:custGeom>
                <a:solidFill>
                  <a:srgbClr val="676767">
                    <a:alpha val="100000"/>
                  </a:srgbClr>
                </a:solidFill>
                <a:ln w="9525">
                  <a:noFill/>
                </a:ln>
              </p:spPr>
              <p:txBody>
                <a:bodyPr/>
                <a:lstStyle/>
                <a:p>
                  <a:endParaRPr lang="zh-CN" altLang="en-US"/>
                </a:p>
              </p:txBody>
            </p:sp>
            <p:sp>
              <p:nvSpPr>
                <p:cNvPr id="20609" name="Freeform 357"/>
                <p:cNvSpPr/>
                <p:nvPr/>
              </p:nvSpPr>
              <p:spPr>
                <a:xfrm>
                  <a:off x="4747" y="2664"/>
                  <a:ext cx="225" cy="362"/>
                </a:xfrm>
                <a:custGeom>
                  <a:avLst/>
                  <a:gdLst/>
                  <a:ahLst/>
                  <a:cxnLst>
                    <a:cxn ang="0">
                      <a:pos x="224" y="0"/>
                    </a:cxn>
                    <a:cxn ang="0">
                      <a:pos x="224" y="201"/>
                    </a:cxn>
                    <a:cxn ang="0">
                      <a:pos x="0" y="361"/>
                    </a:cxn>
                    <a:cxn ang="0">
                      <a:pos x="0" y="170"/>
                    </a:cxn>
                    <a:cxn ang="0">
                      <a:pos x="224" y="0"/>
                    </a:cxn>
                  </a:cxnLst>
                  <a:rect l="0" t="0" r="0" b="0"/>
                  <a:pathLst>
                    <a:path w="225" h="362">
                      <a:moveTo>
                        <a:pt x="224" y="0"/>
                      </a:moveTo>
                      <a:lnTo>
                        <a:pt x="224" y="201"/>
                      </a:lnTo>
                      <a:lnTo>
                        <a:pt x="0" y="361"/>
                      </a:lnTo>
                      <a:lnTo>
                        <a:pt x="0" y="170"/>
                      </a:lnTo>
                      <a:lnTo>
                        <a:pt x="224" y="0"/>
                      </a:lnTo>
                    </a:path>
                  </a:pathLst>
                </a:custGeom>
                <a:solidFill>
                  <a:schemeClr val="bg2">
                    <a:alpha val="100000"/>
                  </a:schemeClr>
                </a:solidFill>
                <a:ln w="9525">
                  <a:noFill/>
                </a:ln>
              </p:spPr>
              <p:txBody>
                <a:bodyPr/>
                <a:lstStyle/>
                <a:p>
                  <a:endParaRPr lang="zh-CN" altLang="en-US"/>
                </a:p>
              </p:txBody>
            </p:sp>
            <p:sp>
              <p:nvSpPr>
                <p:cNvPr id="20610" name="Freeform 358"/>
                <p:cNvSpPr/>
                <p:nvPr/>
              </p:nvSpPr>
              <p:spPr>
                <a:xfrm>
                  <a:off x="4778" y="2714"/>
                  <a:ext cx="166" cy="254"/>
                </a:xfrm>
                <a:custGeom>
                  <a:avLst/>
                  <a:gdLst/>
                  <a:ahLst/>
                  <a:cxnLst>
                    <a:cxn ang="0">
                      <a:pos x="165" y="0"/>
                    </a:cxn>
                    <a:cxn ang="0">
                      <a:pos x="165" y="138"/>
                    </a:cxn>
                    <a:cxn ang="0">
                      <a:pos x="0" y="253"/>
                    </a:cxn>
                    <a:cxn ang="0">
                      <a:pos x="0" y="128"/>
                    </a:cxn>
                    <a:cxn ang="0">
                      <a:pos x="165" y="0"/>
                    </a:cxn>
                  </a:cxnLst>
                  <a:rect l="0" t="0" r="0" b="0"/>
                  <a:pathLst>
                    <a:path w="166" h="254">
                      <a:moveTo>
                        <a:pt x="165" y="0"/>
                      </a:moveTo>
                      <a:lnTo>
                        <a:pt x="165" y="138"/>
                      </a:lnTo>
                      <a:lnTo>
                        <a:pt x="0" y="253"/>
                      </a:lnTo>
                      <a:lnTo>
                        <a:pt x="0" y="128"/>
                      </a:lnTo>
                      <a:lnTo>
                        <a:pt x="165" y="0"/>
                      </a:lnTo>
                    </a:path>
                  </a:pathLst>
                </a:custGeom>
                <a:gradFill rotWithShape="0">
                  <a:gsLst>
                    <a:gs pos="0">
                      <a:srgbClr val="114FFB">
                        <a:alpha val="100000"/>
                      </a:srgbClr>
                    </a:gs>
                    <a:gs pos="100000">
                      <a:srgbClr val="000000">
                        <a:alpha val="100000"/>
                      </a:srgbClr>
                    </a:gs>
                  </a:gsLst>
                  <a:path path="rect">
                    <a:fillToRect l="50000" t="50000" r="50000" b="50000"/>
                  </a:path>
                  <a:tileRect/>
                </a:gradFill>
                <a:ln w="9525">
                  <a:noFill/>
                </a:ln>
              </p:spPr>
              <p:txBody>
                <a:bodyPr/>
                <a:lstStyle/>
                <a:p>
                  <a:endParaRPr lang="zh-CN" altLang="en-US"/>
                </a:p>
              </p:txBody>
            </p:sp>
            <p:sp>
              <p:nvSpPr>
                <p:cNvPr id="20611" name="Freeform 359"/>
                <p:cNvSpPr/>
                <p:nvPr/>
              </p:nvSpPr>
              <p:spPr>
                <a:xfrm>
                  <a:off x="4779" y="2720"/>
                  <a:ext cx="165" cy="248"/>
                </a:xfrm>
                <a:custGeom>
                  <a:avLst/>
                  <a:gdLst/>
                  <a:ahLst/>
                  <a:cxnLst>
                    <a:cxn ang="0">
                      <a:pos x="164" y="0"/>
                    </a:cxn>
                    <a:cxn ang="0">
                      <a:pos x="164" y="137"/>
                    </a:cxn>
                    <a:cxn ang="0">
                      <a:pos x="0" y="247"/>
                    </a:cxn>
                  </a:cxnLst>
                  <a:rect l="0" t="0" r="0" b="0"/>
                  <a:pathLst>
                    <a:path w="165" h="248">
                      <a:moveTo>
                        <a:pt x="164" y="0"/>
                      </a:moveTo>
                      <a:lnTo>
                        <a:pt x="164" y="137"/>
                      </a:lnTo>
                      <a:lnTo>
                        <a:pt x="0" y="247"/>
                      </a:lnTo>
                    </a:path>
                  </a:pathLst>
                </a:custGeom>
                <a:noFill/>
                <a:ln w="12700" cap="rnd" cmpd="sng">
                  <a:solidFill>
                    <a:srgbClr val="FFFFFF">
                      <a:alpha val="100000"/>
                    </a:srgbClr>
                  </a:solidFill>
                  <a:prstDash val="solid"/>
                  <a:round/>
                  <a:headEnd type="none" w="sm" len="sm"/>
                  <a:tailEnd type="none" w="sm" len="sm"/>
                </a:ln>
              </p:spPr>
              <p:txBody>
                <a:bodyPr/>
                <a:lstStyle/>
                <a:p>
                  <a:endParaRPr lang="zh-CN" altLang="en-US"/>
                </a:p>
              </p:txBody>
            </p:sp>
          </p:grpSp>
          <p:grpSp>
            <p:nvGrpSpPr>
              <p:cNvPr id="20500" name="Group 360"/>
              <p:cNvGrpSpPr/>
              <p:nvPr/>
            </p:nvGrpSpPr>
            <p:grpSpPr>
              <a:xfrm>
                <a:off x="5002" y="1580"/>
                <a:ext cx="192" cy="225"/>
                <a:chOff x="4557" y="2582"/>
                <a:chExt cx="453" cy="602"/>
              </a:xfrm>
            </p:grpSpPr>
            <p:sp>
              <p:nvSpPr>
                <p:cNvPr id="20596" name="Freeform 361"/>
                <p:cNvSpPr/>
                <p:nvPr/>
              </p:nvSpPr>
              <p:spPr>
                <a:xfrm>
                  <a:off x="4558" y="2986"/>
                  <a:ext cx="186" cy="198"/>
                </a:xfrm>
                <a:custGeom>
                  <a:avLst/>
                  <a:gdLst/>
                  <a:ahLst/>
                  <a:cxnLst>
                    <a:cxn ang="0">
                      <a:pos x="0" y="0"/>
                    </a:cxn>
                    <a:cxn ang="0">
                      <a:pos x="0" y="84"/>
                    </a:cxn>
                    <a:cxn ang="0">
                      <a:pos x="185" y="197"/>
                    </a:cxn>
                    <a:cxn ang="0">
                      <a:pos x="185" y="105"/>
                    </a:cxn>
                    <a:cxn ang="0">
                      <a:pos x="0" y="0"/>
                    </a:cxn>
                  </a:cxnLst>
                  <a:rect l="0" t="0" r="0" b="0"/>
                  <a:pathLst>
                    <a:path w="186" h="198">
                      <a:moveTo>
                        <a:pt x="0" y="0"/>
                      </a:moveTo>
                      <a:lnTo>
                        <a:pt x="0" y="84"/>
                      </a:lnTo>
                      <a:lnTo>
                        <a:pt x="185" y="197"/>
                      </a:lnTo>
                      <a:lnTo>
                        <a:pt x="185" y="105"/>
                      </a:lnTo>
                      <a:lnTo>
                        <a:pt x="0" y="0"/>
                      </a:lnTo>
                    </a:path>
                  </a:pathLst>
                </a:custGeom>
                <a:solidFill>
                  <a:srgbClr val="676767">
                    <a:alpha val="100000"/>
                  </a:srgbClr>
                </a:solidFill>
                <a:ln w="9525">
                  <a:noFill/>
                </a:ln>
              </p:spPr>
              <p:txBody>
                <a:bodyPr/>
                <a:lstStyle/>
                <a:p>
                  <a:endParaRPr lang="zh-CN" altLang="en-US"/>
                </a:p>
              </p:txBody>
            </p:sp>
            <p:sp>
              <p:nvSpPr>
                <p:cNvPr id="20597" name="Freeform 362"/>
                <p:cNvSpPr/>
                <p:nvPr/>
              </p:nvSpPr>
              <p:spPr>
                <a:xfrm>
                  <a:off x="4740" y="2915"/>
                  <a:ext cx="264" cy="268"/>
                </a:xfrm>
                <a:custGeom>
                  <a:avLst/>
                  <a:gdLst/>
                  <a:ahLst/>
                  <a:cxnLst>
                    <a:cxn ang="0">
                      <a:pos x="2" y="267"/>
                    </a:cxn>
                    <a:cxn ang="0">
                      <a:pos x="263" y="91"/>
                    </a:cxn>
                    <a:cxn ang="0">
                      <a:pos x="263" y="0"/>
                    </a:cxn>
                    <a:cxn ang="0">
                      <a:pos x="0" y="183"/>
                    </a:cxn>
                    <a:cxn ang="0">
                      <a:pos x="2" y="267"/>
                    </a:cxn>
                  </a:cxnLst>
                  <a:rect l="0" t="0" r="0" b="0"/>
                  <a:pathLst>
                    <a:path w="264" h="268">
                      <a:moveTo>
                        <a:pt x="2" y="267"/>
                      </a:moveTo>
                      <a:lnTo>
                        <a:pt x="263" y="91"/>
                      </a:lnTo>
                      <a:lnTo>
                        <a:pt x="263" y="0"/>
                      </a:lnTo>
                      <a:lnTo>
                        <a:pt x="0" y="183"/>
                      </a:lnTo>
                      <a:lnTo>
                        <a:pt x="2" y="267"/>
                      </a:lnTo>
                    </a:path>
                  </a:pathLst>
                </a:custGeom>
                <a:solidFill>
                  <a:schemeClr val="bg2">
                    <a:alpha val="100000"/>
                  </a:schemeClr>
                </a:solidFill>
                <a:ln w="9525">
                  <a:noFill/>
                </a:ln>
              </p:spPr>
              <p:txBody>
                <a:bodyPr/>
                <a:lstStyle/>
                <a:p>
                  <a:endParaRPr lang="zh-CN" altLang="en-US"/>
                </a:p>
              </p:txBody>
            </p:sp>
            <p:sp>
              <p:nvSpPr>
                <p:cNvPr id="20598" name="Freeform 363"/>
                <p:cNvSpPr/>
                <p:nvPr/>
              </p:nvSpPr>
              <p:spPr>
                <a:xfrm>
                  <a:off x="4557" y="2811"/>
                  <a:ext cx="453" cy="282"/>
                </a:xfrm>
                <a:custGeom>
                  <a:avLst/>
                  <a:gdLst/>
                  <a:ahLst/>
                  <a:cxnLst>
                    <a:cxn ang="0">
                      <a:pos x="0" y="172"/>
                    </a:cxn>
                    <a:cxn ang="0">
                      <a:pos x="265" y="0"/>
                    </a:cxn>
                    <a:cxn ang="0">
                      <a:pos x="452" y="103"/>
                    </a:cxn>
                    <a:cxn ang="0">
                      <a:pos x="184" y="281"/>
                    </a:cxn>
                    <a:cxn ang="0">
                      <a:pos x="0" y="172"/>
                    </a:cxn>
                  </a:cxnLst>
                  <a:rect l="0" t="0" r="0" b="0"/>
                  <a:pathLst>
                    <a:path w="453" h="282">
                      <a:moveTo>
                        <a:pt x="0" y="172"/>
                      </a:moveTo>
                      <a:lnTo>
                        <a:pt x="265" y="0"/>
                      </a:lnTo>
                      <a:lnTo>
                        <a:pt x="452" y="103"/>
                      </a:lnTo>
                      <a:lnTo>
                        <a:pt x="184" y="281"/>
                      </a:lnTo>
                      <a:lnTo>
                        <a:pt x="0" y="172"/>
                      </a:lnTo>
                    </a:path>
                  </a:pathLst>
                </a:custGeom>
                <a:solidFill>
                  <a:schemeClr val="folHlink">
                    <a:alpha val="100000"/>
                  </a:schemeClr>
                </a:solidFill>
                <a:ln w="9525">
                  <a:noFill/>
                </a:ln>
              </p:spPr>
              <p:txBody>
                <a:bodyPr/>
                <a:lstStyle/>
                <a:p>
                  <a:endParaRPr lang="zh-CN" altLang="en-US"/>
                </a:p>
              </p:txBody>
            </p:sp>
            <p:sp>
              <p:nvSpPr>
                <p:cNvPr id="20599" name="Freeform 364"/>
                <p:cNvSpPr/>
                <p:nvPr/>
              </p:nvSpPr>
              <p:spPr>
                <a:xfrm>
                  <a:off x="4566" y="2582"/>
                  <a:ext cx="410" cy="266"/>
                </a:xfrm>
                <a:custGeom>
                  <a:avLst/>
                  <a:gdLst/>
                  <a:ahLst/>
                  <a:cxnLst>
                    <a:cxn ang="0">
                      <a:pos x="0" y="130"/>
                    </a:cxn>
                    <a:cxn ang="0">
                      <a:pos x="82" y="180"/>
                    </a:cxn>
                    <a:cxn ang="0">
                      <a:pos x="58" y="199"/>
                    </a:cxn>
                    <a:cxn ang="0">
                      <a:pos x="166" y="265"/>
                    </a:cxn>
                    <a:cxn ang="0">
                      <a:pos x="409" y="85"/>
                    </a:cxn>
                    <a:cxn ang="0">
                      <a:pos x="310" y="33"/>
                    </a:cxn>
                    <a:cxn ang="0">
                      <a:pos x="288" y="46"/>
                    </a:cxn>
                    <a:cxn ang="0">
                      <a:pos x="193" y="0"/>
                    </a:cxn>
                    <a:cxn ang="0">
                      <a:pos x="0" y="130"/>
                    </a:cxn>
                  </a:cxnLst>
                  <a:rect l="0" t="0" r="0" b="0"/>
                  <a:pathLst>
                    <a:path w="410" h="266">
                      <a:moveTo>
                        <a:pt x="0" y="130"/>
                      </a:moveTo>
                      <a:lnTo>
                        <a:pt x="82" y="180"/>
                      </a:lnTo>
                      <a:lnTo>
                        <a:pt x="58" y="199"/>
                      </a:lnTo>
                      <a:lnTo>
                        <a:pt x="166" y="265"/>
                      </a:lnTo>
                      <a:lnTo>
                        <a:pt x="409" y="85"/>
                      </a:lnTo>
                      <a:lnTo>
                        <a:pt x="310" y="33"/>
                      </a:lnTo>
                      <a:lnTo>
                        <a:pt x="288" y="46"/>
                      </a:lnTo>
                      <a:lnTo>
                        <a:pt x="193" y="0"/>
                      </a:lnTo>
                      <a:lnTo>
                        <a:pt x="0" y="130"/>
                      </a:lnTo>
                    </a:path>
                  </a:pathLst>
                </a:custGeom>
                <a:solidFill>
                  <a:srgbClr val="DADADA">
                    <a:alpha val="100000"/>
                  </a:srgbClr>
                </a:solidFill>
                <a:ln w="9525">
                  <a:noFill/>
                </a:ln>
              </p:spPr>
              <p:txBody>
                <a:bodyPr/>
                <a:lstStyle/>
                <a:p>
                  <a:endParaRPr lang="zh-CN" altLang="en-US"/>
                </a:p>
              </p:txBody>
            </p:sp>
            <p:sp>
              <p:nvSpPr>
                <p:cNvPr id="20600" name="Freeform 365"/>
                <p:cNvSpPr/>
                <p:nvPr/>
              </p:nvSpPr>
              <p:spPr>
                <a:xfrm>
                  <a:off x="4566" y="2707"/>
                  <a:ext cx="183" cy="319"/>
                </a:xfrm>
                <a:custGeom>
                  <a:avLst/>
                  <a:gdLst/>
                  <a:ahLst/>
                  <a:cxnLst>
                    <a:cxn ang="0">
                      <a:pos x="2" y="0"/>
                    </a:cxn>
                    <a:cxn ang="0">
                      <a:pos x="0" y="151"/>
                    </a:cxn>
                    <a:cxn ang="0">
                      <a:pos x="61" y="226"/>
                    </a:cxn>
                    <a:cxn ang="0">
                      <a:pos x="61" y="247"/>
                    </a:cxn>
                    <a:cxn ang="0">
                      <a:pos x="177" y="318"/>
                    </a:cxn>
                    <a:cxn ang="0">
                      <a:pos x="182" y="127"/>
                    </a:cxn>
                    <a:cxn ang="0">
                      <a:pos x="67" y="76"/>
                    </a:cxn>
                    <a:cxn ang="0">
                      <a:pos x="85" y="58"/>
                    </a:cxn>
                    <a:cxn ang="0">
                      <a:pos x="2" y="0"/>
                    </a:cxn>
                  </a:cxnLst>
                  <a:rect l="0" t="0" r="0" b="0"/>
                  <a:pathLst>
                    <a:path w="183" h="319">
                      <a:moveTo>
                        <a:pt x="2" y="0"/>
                      </a:moveTo>
                      <a:lnTo>
                        <a:pt x="0" y="151"/>
                      </a:lnTo>
                      <a:lnTo>
                        <a:pt x="61" y="226"/>
                      </a:lnTo>
                      <a:lnTo>
                        <a:pt x="61" y="247"/>
                      </a:lnTo>
                      <a:lnTo>
                        <a:pt x="177" y="318"/>
                      </a:lnTo>
                      <a:lnTo>
                        <a:pt x="182" y="127"/>
                      </a:lnTo>
                      <a:lnTo>
                        <a:pt x="67" y="76"/>
                      </a:lnTo>
                      <a:lnTo>
                        <a:pt x="85" y="58"/>
                      </a:lnTo>
                      <a:lnTo>
                        <a:pt x="2" y="0"/>
                      </a:lnTo>
                    </a:path>
                  </a:pathLst>
                </a:custGeom>
                <a:solidFill>
                  <a:srgbClr val="676767">
                    <a:alpha val="100000"/>
                  </a:srgbClr>
                </a:solidFill>
                <a:ln w="9525">
                  <a:noFill/>
                </a:ln>
              </p:spPr>
              <p:txBody>
                <a:bodyPr/>
                <a:lstStyle/>
                <a:p>
                  <a:endParaRPr lang="zh-CN" altLang="en-US"/>
                </a:p>
              </p:txBody>
            </p:sp>
            <p:sp>
              <p:nvSpPr>
                <p:cNvPr id="20601" name="Freeform 366"/>
                <p:cNvSpPr/>
                <p:nvPr/>
              </p:nvSpPr>
              <p:spPr>
                <a:xfrm>
                  <a:off x="4747" y="2664"/>
                  <a:ext cx="225" cy="362"/>
                </a:xfrm>
                <a:custGeom>
                  <a:avLst/>
                  <a:gdLst/>
                  <a:ahLst/>
                  <a:cxnLst>
                    <a:cxn ang="0">
                      <a:pos x="224" y="0"/>
                    </a:cxn>
                    <a:cxn ang="0">
                      <a:pos x="224" y="201"/>
                    </a:cxn>
                    <a:cxn ang="0">
                      <a:pos x="0" y="361"/>
                    </a:cxn>
                    <a:cxn ang="0">
                      <a:pos x="0" y="170"/>
                    </a:cxn>
                    <a:cxn ang="0">
                      <a:pos x="224" y="0"/>
                    </a:cxn>
                  </a:cxnLst>
                  <a:rect l="0" t="0" r="0" b="0"/>
                  <a:pathLst>
                    <a:path w="225" h="362">
                      <a:moveTo>
                        <a:pt x="224" y="0"/>
                      </a:moveTo>
                      <a:lnTo>
                        <a:pt x="224" y="201"/>
                      </a:lnTo>
                      <a:lnTo>
                        <a:pt x="0" y="361"/>
                      </a:lnTo>
                      <a:lnTo>
                        <a:pt x="0" y="170"/>
                      </a:lnTo>
                      <a:lnTo>
                        <a:pt x="224" y="0"/>
                      </a:lnTo>
                    </a:path>
                  </a:pathLst>
                </a:custGeom>
                <a:solidFill>
                  <a:schemeClr val="bg2">
                    <a:alpha val="100000"/>
                  </a:schemeClr>
                </a:solidFill>
                <a:ln w="9525">
                  <a:noFill/>
                </a:ln>
              </p:spPr>
              <p:txBody>
                <a:bodyPr/>
                <a:lstStyle/>
                <a:p>
                  <a:endParaRPr lang="zh-CN" altLang="en-US"/>
                </a:p>
              </p:txBody>
            </p:sp>
            <p:sp>
              <p:nvSpPr>
                <p:cNvPr id="20602" name="Freeform 367"/>
                <p:cNvSpPr/>
                <p:nvPr/>
              </p:nvSpPr>
              <p:spPr>
                <a:xfrm>
                  <a:off x="4778" y="2714"/>
                  <a:ext cx="166" cy="254"/>
                </a:xfrm>
                <a:custGeom>
                  <a:avLst/>
                  <a:gdLst/>
                  <a:ahLst/>
                  <a:cxnLst>
                    <a:cxn ang="0">
                      <a:pos x="165" y="0"/>
                    </a:cxn>
                    <a:cxn ang="0">
                      <a:pos x="165" y="138"/>
                    </a:cxn>
                    <a:cxn ang="0">
                      <a:pos x="0" y="253"/>
                    </a:cxn>
                    <a:cxn ang="0">
                      <a:pos x="0" y="128"/>
                    </a:cxn>
                    <a:cxn ang="0">
                      <a:pos x="165" y="0"/>
                    </a:cxn>
                  </a:cxnLst>
                  <a:rect l="0" t="0" r="0" b="0"/>
                  <a:pathLst>
                    <a:path w="166" h="254">
                      <a:moveTo>
                        <a:pt x="165" y="0"/>
                      </a:moveTo>
                      <a:lnTo>
                        <a:pt x="165" y="138"/>
                      </a:lnTo>
                      <a:lnTo>
                        <a:pt x="0" y="253"/>
                      </a:lnTo>
                      <a:lnTo>
                        <a:pt x="0" y="128"/>
                      </a:lnTo>
                      <a:lnTo>
                        <a:pt x="165" y="0"/>
                      </a:lnTo>
                    </a:path>
                  </a:pathLst>
                </a:custGeom>
                <a:gradFill rotWithShape="0">
                  <a:gsLst>
                    <a:gs pos="0">
                      <a:srgbClr val="114FFB">
                        <a:alpha val="100000"/>
                      </a:srgbClr>
                    </a:gs>
                    <a:gs pos="100000">
                      <a:srgbClr val="000000">
                        <a:alpha val="100000"/>
                      </a:srgbClr>
                    </a:gs>
                  </a:gsLst>
                  <a:path path="rect">
                    <a:fillToRect l="50000" t="50000" r="50000" b="50000"/>
                  </a:path>
                  <a:tileRect/>
                </a:gradFill>
                <a:ln w="9525">
                  <a:noFill/>
                </a:ln>
              </p:spPr>
              <p:txBody>
                <a:bodyPr/>
                <a:lstStyle/>
                <a:p>
                  <a:endParaRPr lang="zh-CN" altLang="en-US"/>
                </a:p>
              </p:txBody>
            </p:sp>
            <p:sp>
              <p:nvSpPr>
                <p:cNvPr id="20603" name="Freeform 368"/>
                <p:cNvSpPr/>
                <p:nvPr/>
              </p:nvSpPr>
              <p:spPr>
                <a:xfrm>
                  <a:off x="4779" y="2720"/>
                  <a:ext cx="165" cy="248"/>
                </a:xfrm>
                <a:custGeom>
                  <a:avLst/>
                  <a:gdLst/>
                  <a:ahLst/>
                  <a:cxnLst>
                    <a:cxn ang="0">
                      <a:pos x="164" y="0"/>
                    </a:cxn>
                    <a:cxn ang="0">
                      <a:pos x="164" y="137"/>
                    </a:cxn>
                    <a:cxn ang="0">
                      <a:pos x="0" y="247"/>
                    </a:cxn>
                  </a:cxnLst>
                  <a:rect l="0" t="0" r="0" b="0"/>
                  <a:pathLst>
                    <a:path w="165" h="248">
                      <a:moveTo>
                        <a:pt x="164" y="0"/>
                      </a:moveTo>
                      <a:lnTo>
                        <a:pt x="164" y="137"/>
                      </a:lnTo>
                      <a:lnTo>
                        <a:pt x="0" y="247"/>
                      </a:lnTo>
                    </a:path>
                  </a:pathLst>
                </a:custGeom>
                <a:noFill/>
                <a:ln w="12700" cap="rnd" cmpd="sng">
                  <a:solidFill>
                    <a:srgbClr val="FFFFFF">
                      <a:alpha val="100000"/>
                    </a:srgbClr>
                  </a:solidFill>
                  <a:prstDash val="solid"/>
                  <a:round/>
                  <a:headEnd type="none" w="sm" len="sm"/>
                  <a:tailEnd type="none" w="sm" len="sm"/>
                </a:ln>
              </p:spPr>
              <p:txBody>
                <a:bodyPr/>
                <a:lstStyle/>
                <a:p>
                  <a:endParaRPr lang="zh-CN" altLang="en-US"/>
                </a:p>
              </p:txBody>
            </p:sp>
          </p:grpSp>
          <p:grpSp>
            <p:nvGrpSpPr>
              <p:cNvPr id="20501" name="Group 369"/>
              <p:cNvGrpSpPr/>
              <p:nvPr/>
            </p:nvGrpSpPr>
            <p:grpSpPr>
              <a:xfrm>
                <a:off x="5098" y="1676"/>
                <a:ext cx="192" cy="225"/>
                <a:chOff x="4557" y="2582"/>
                <a:chExt cx="453" cy="602"/>
              </a:xfrm>
            </p:grpSpPr>
            <p:sp>
              <p:nvSpPr>
                <p:cNvPr id="20588" name="Freeform 370"/>
                <p:cNvSpPr/>
                <p:nvPr/>
              </p:nvSpPr>
              <p:spPr>
                <a:xfrm>
                  <a:off x="4558" y="2986"/>
                  <a:ext cx="186" cy="198"/>
                </a:xfrm>
                <a:custGeom>
                  <a:avLst/>
                  <a:gdLst/>
                  <a:ahLst/>
                  <a:cxnLst>
                    <a:cxn ang="0">
                      <a:pos x="0" y="0"/>
                    </a:cxn>
                    <a:cxn ang="0">
                      <a:pos x="0" y="84"/>
                    </a:cxn>
                    <a:cxn ang="0">
                      <a:pos x="185" y="197"/>
                    </a:cxn>
                    <a:cxn ang="0">
                      <a:pos x="185" y="105"/>
                    </a:cxn>
                    <a:cxn ang="0">
                      <a:pos x="0" y="0"/>
                    </a:cxn>
                  </a:cxnLst>
                  <a:rect l="0" t="0" r="0" b="0"/>
                  <a:pathLst>
                    <a:path w="186" h="198">
                      <a:moveTo>
                        <a:pt x="0" y="0"/>
                      </a:moveTo>
                      <a:lnTo>
                        <a:pt x="0" y="84"/>
                      </a:lnTo>
                      <a:lnTo>
                        <a:pt x="185" y="197"/>
                      </a:lnTo>
                      <a:lnTo>
                        <a:pt x="185" y="105"/>
                      </a:lnTo>
                      <a:lnTo>
                        <a:pt x="0" y="0"/>
                      </a:lnTo>
                    </a:path>
                  </a:pathLst>
                </a:custGeom>
                <a:solidFill>
                  <a:srgbClr val="676767">
                    <a:alpha val="100000"/>
                  </a:srgbClr>
                </a:solidFill>
                <a:ln w="9525">
                  <a:noFill/>
                </a:ln>
              </p:spPr>
              <p:txBody>
                <a:bodyPr/>
                <a:lstStyle/>
                <a:p>
                  <a:endParaRPr lang="zh-CN" altLang="en-US"/>
                </a:p>
              </p:txBody>
            </p:sp>
            <p:sp>
              <p:nvSpPr>
                <p:cNvPr id="20589" name="Freeform 371"/>
                <p:cNvSpPr/>
                <p:nvPr/>
              </p:nvSpPr>
              <p:spPr>
                <a:xfrm>
                  <a:off x="4740" y="2915"/>
                  <a:ext cx="264" cy="268"/>
                </a:xfrm>
                <a:custGeom>
                  <a:avLst/>
                  <a:gdLst/>
                  <a:ahLst/>
                  <a:cxnLst>
                    <a:cxn ang="0">
                      <a:pos x="2" y="267"/>
                    </a:cxn>
                    <a:cxn ang="0">
                      <a:pos x="263" y="91"/>
                    </a:cxn>
                    <a:cxn ang="0">
                      <a:pos x="263" y="0"/>
                    </a:cxn>
                    <a:cxn ang="0">
                      <a:pos x="0" y="183"/>
                    </a:cxn>
                    <a:cxn ang="0">
                      <a:pos x="2" y="267"/>
                    </a:cxn>
                  </a:cxnLst>
                  <a:rect l="0" t="0" r="0" b="0"/>
                  <a:pathLst>
                    <a:path w="264" h="268">
                      <a:moveTo>
                        <a:pt x="2" y="267"/>
                      </a:moveTo>
                      <a:lnTo>
                        <a:pt x="263" y="91"/>
                      </a:lnTo>
                      <a:lnTo>
                        <a:pt x="263" y="0"/>
                      </a:lnTo>
                      <a:lnTo>
                        <a:pt x="0" y="183"/>
                      </a:lnTo>
                      <a:lnTo>
                        <a:pt x="2" y="267"/>
                      </a:lnTo>
                    </a:path>
                  </a:pathLst>
                </a:custGeom>
                <a:solidFill>
                  <a:schemeClr val="bg2">
                    <a:alpha val="100000"/>
                  </a:schemeClr>
                </a:solidFill>
                <a:ln w="9525">
                  <a:noFill/>
                </a:ln>
              </p:spPr>
              <p:txBody>
                <a:bodyPr/>
                <a:lstStyle/>
                <a:p>
                  <a:endParaRPr lang="zh-CN" altLang="en-US"/>
                </a:p>
              </p:txBody>
            </p:sp>
            <p:sp>
              <p:nvSpPr>
                <p:cNvPr id="20590" name="Freeform 372"/>
                <p:cNvSpPr/>
                <p:nvPr/>
              </p:nvSpPr>
              <p:spPr>
                <a:xfrm>
                  <a:off x="4557" y="2811"/>
                  <a:ext cx="453" cy="282"/>
                </a:xfrm>
                <a:custGeom>
                  <a:avLst/>
                  <a:gdLst/>
                  <a:ahLst/>
                  <a:cxnLst>
                    <a:cxn ang="0">
                      <a:pos x="0" y="172"/>
                    </a:cxn>
                    <a:cxn ang="0">
                      <a:pos x="265" y="0"/>
                    </a:cxn>
                    <a:cxn ang="0">
                      <a:pos x="452" y="103"/>
                    </a:cxn>
                    <a:cxn ang="0">
                      <a:pos x="184" y="281"/>
                    </a:cxn>
                    <a:cxn ang="0">
                      <a:pos x="0" y="172"/>
                    </a:cxn>
                  </a:cxnLst>
                  <a:rect l="0" t="0" r="0" b="0"/>
                  <a:pathLst>
                    <a:path w="453" h="282">
                      <a:moveTo>
                        <a:pt x="0" y="172"/>
                      </a:moveTo>
                      <a:lnTo>
                        <a:pt x="265" y="0"/>
                      </a:lnTo>
                      <a:lnTo>
                        <a:pt x="452" y="103"/>
                      </a:lnTo>
                      <a:lnTo>
                        <a:pt x="184" y="281"/>
                      </a:lnTo>
                      <a:lnTo>
                        <a:pt x="0" y="172"/>
                      </a:lnTo>
                    </a:path>
                  </a:pathLst>
                </a:custGeom>
                <a:solidFill>
                  <a:schemeClr val="folHlink">
                    <a:alpha val="100000"/>
                  </a:schemeClr>
                </a:solidFill>
                <a:ln w="9525">
                  <a:noFill/>
                </a:ln>
              </p:spPr>
              <p:txBody>
                <a:bodyPr/>
                <a:lstStyle/>
                <a:p>
                  <a:endParaRPr lang="zh-CN" altLang="en-US"/>
                </a:p>
              </p:txBody>
            </p:sp>
            <p:sp>
              <p:nvSpPr>
                <p:cNvPr id="20591" name="Freeform 373"/>
                <p:cNvSpPr/>
                <p:nvPr/>
              </p:nvSpPr>
              <p:spPr>
                <a:xfrm>
                  <a:off x="4566" y="2582"/>
                  <a:ext cx="410" cy="266"/>
                </a:xfrm>
                <a:custGeom>
                  <a:avLst/>
                  <a:gdLst/>
                  <a:ahLst/>
                  <a:cxnLst>
                    <a:cxn ang="0">
                      <a:pos x="0" y="130"/>
                    </a:cxn>
                    <a:cxn ang="0">
                      <a:pos x="82" y="180"/>
                    </a:cxn>
                    <a:cxn ang="0">
                      <a:pos x="58" y="199"/>
                    </a:cxn>
                    <a:cxn ang="0">
                      <a:pos x="166" y="265"/>
                    </a:cxn>
                    <a:cxn ang="0">
                      <a:pos x="409" y="85"/>
                    </a:cxn>
                    <a:cxn ang="0">
                      <a:pos x="310" y="33"/>
                    </a:cxn>
                    <a:cxn ang="0">
                      <a:pos x="288" y="46"/>
                    </a:cxn>
                    <a:cxn ang="0">
                      <a:pos x="193" y="0"/>
                    </a:cxn>
                    <a:cxn ang="0">
                      <a:pos x="0" y="130"/>
                    </a:cxn>
                  </a:cxnLst>
                  <a:rect l="0" t="0" r="0" b="0"/>
                  <a:pathLst>
                    <a:path w="410" h="266">
                      <a:moveTo>
                        <a:pt x="0" y="130"/>
                      </a:moveTo>
                      <a:lnTo>
                        <a:pt x="82" y="180"/>
                      </a:lnTo>
                      <a:lnTo>
                        <a:pt x="58" y="199"/>
                      </a:lnTo>
                      <a:lnTo>
                        <a:pt x="166" y="265"/>
                      </a:lnTo>
                      <a:lnTo>
                        <a:pt x="409" y="85"/>
                      </a:lnTo>
                      <a:lnTo>
                        <a:pt x="310" y="33"/>
                      </a:lnTo>
                      <a:lnTo>
                        <a:pt x="288" y="46"/>
                      </a:lnTo>
                      <a:lnTo>
                        <a:pt x="193" y="0"/>
                      </a:lnTo>
                      <a:lnTo>
                        <a:pt x="0" y="130"/>
                      </a:lnTo>
                    </a:path>
                  </a:pathLst>
                </a:custGeom>
                <a:solidFill>
                  <a:srgbClr val="DADADA">
                    <a:alpha val="100000"/>
                  </a:srgbClr>
                </a:solidFill>
                <a:ln w="9525">
                  <a:noFill/>
                </a:ln>
              </p:spPr>
              <p:txBody>
                <a:bodyPr/>
                <a:lstStyle/>
                <a:p>
                  <a:endParaRPr lang="zh-CN" altLang="en-US"/>
                </a:p>
              </p:txBody>
            </p:sp>
            <p:sp>
              <p:nvSpPr>
                <p:cNvPr id="20592" name="Freeform 374"/>
                <p:cNvSpPr/>
                <p:nvPr/>
              </p:nvSpPr>
              <p:spPr>
                <a:xfrm>
                  <a:off x="4566" y="2707"/>
                  <a:ext cx="183" cy="319"/>
                </a:xfrm>
                <a:custGeom>
                  <a:avLst/>
                  <a:gdLst/>
                  <a:ahLst/>
                  <a:cxnLst>
                    <a:cxn ang="0">
                      <a:pos x="2" y="0"/>
                    </a:cxn>
                    <a:cxn ang="0">
                      <a:pos x="0" y="151"/>
                    </a:cxn>
                    <a:cxn ang="0">
                      <a:pos x="61" y="226"/>
                    </a:cxn>
                    <a:cxn ang="0">
                      <a:pos x="61" y="247"/>
                    </a:cxn>
                    <a:cxn ang="0">
                      <a:pos x="177" y="318"/>
                    </a:cxn>
                    <a:cxn ang="0">
                      <a:pos x="182" y="127"/>
                    </a:cxn>
                    <a:cxn ang="0">
                      <a:pos x="67" y="76"/>
                    </a:cxn>
                    <a:cxn ang="0">
                      <a:pos x="85" y="58"/>
                    </a:cxn>
                    <a:cxn ang="0">
                      <a:pos x="2" y="0"/>
                    </a:cxn>
                  </a:cxnLst>
                  <a:rect l="0" t="0" r="0" b="0"/>
                  <a:pathLst>
                    <a:path w="183" h="319">
                      <a:moveTo>
                        <a:pt x="2" y="0"/>
                      </a:moveTo>
                      <a:lnTo>
                        <a:pt x="0" y="151"/>
                      </a:lnTo>
                      <a:lnTo>
                        <a:pt x="61" y="226"/>
                      </a:lnTo>
                      <a:lnTo>
                        <a:pt x="61" y="247"/>
                      </a:lnTo>
                      <a:lnTo>
                        <a:pt x="177" y="318"/>
                      </a:lnTo>
                      <a:lnTo>
                        <a:pt x="182" y="127"/>
                      </a:lnTo>
                      <a:lnTo>
                        <a:pt x="67" y="76"/>
                      </a:lnTo>
                      <a:lnTo>
                        <a:pt x="85" y="58"/>
                      </a:lnTo>
                      <a:lnTo>
                        <a:pt x="2" y="0"/>
                      </a:lnTo>
                    </a:path>
                  </a:pathLst>
                </a:custGeom>
                <a:solidFill>
                  <a:srgbClr val="676767">
                    <a:alpha val="100000"/>
                  </a:srgbClr>
                </a:solidFill>
                <a:ln w="9525">
                  <a:noFill/>
                </a:ln>
              </p:spPr>
              <p:txBody>
                <a:bodyPr/>
                <a:lstStyle/>
                <a:p>
                  <a:endParaRPr lang="zh-CN" altLang="en-US"/>
                </a:p>
              </p:txBody>
            </p:sp>
            <p:sp>
              <p:nvSpPr>
                <p:cNvPr id="20593" name="Freeform 375"/>
                <p:cNvSpPr/>
                <p:nvPr/>
              </p:nvSpPr>
              <p:spPr>
                <a:xfrm>
                  <a:off x="4747" y="2664"/>
                  <a:ext cx="225" cy="362"/>
                </a:xfrm>
                <a:custGeom>
                  <a:avLst/>
                  <a:gdLst/>
                  <a:ahLst/>
                  <a:cxnLst>
                    <a:cxn ang="0">
                      <a:pos x="224" y="0"/>
                    </a:cxn>
                    <a:cxn ang="0">
                      <a:pos x="224" y="201"/>
                    </a:cxn>
                    <a:cxn ang="0">
                      <a:pos x="0" y="361"/>
                    </a:cxn>
                    <a:cxn ang="0">
                      <a:pos x="0" y="170"/>
                    </a:cxn>
                    <a:cxn ang="0">
                      <a:pos x="224" y="0"/>
                    </a:cxn>
                  </a:cxnLst>
                  <a:rect l="0" t="0" r="0" b="0"/>
                  <a:pathLst>
                    <a:path w="225" h="362">
                      <a:moveTo>
                        <a:pt x="224" y="0"/>
                      </a:moveTo>
                      <a:lnTo>
                        <a:pt x="224" y="201"/>
                      </a:lnTo>
                      <a:lnTo>
                        <a:pt x="0" y="361"/>
                      </a:lnTo>
                      <a:lnTo>
                        <a:pt x="0" y="170"/>
                      </a:lnTo>
                      <a:lnTo>
                        <a:pt x="224" y="0"/>
                      </a:lnTo>
                    </a:path>
                  </a:pathLst>
                </a:custGeom>
                <a:solidFill>
                  <a:schemeClr val="bg2">
                    <a:alpha val="100000"/>
                  </a:schemeClr>
                </a:solidFill>
                <a:ln w="9525">
                  <a:noFill/>
                </a:ln>
              </p:spPr>
              <p:txBody>
                <a:bodyPr/>
                <a:lstStyle/>
                <a:p>
                  <a:endParaRPr lang="zh-CN" altLang="en-US"/>
                </a:p>
              </p:txBody>
            </p:sp>
            <p:sp>
              <p:nvSpPr>
                <p:cNvPr id="20594" name="Freeform 376"/>
                <p:cNvSpPr/>
                <p:nvPr/>
              </p:nvSpPr>
              <p:spPr>
                <a:xfrm>
                  <a:off x="4778" y="2714"/>
                  <a:ext cx="166" cy="254"/>
                </a:xfrm>
                <a:custGeom>
                  <a:avLst/>
                  <a:gdLst/>
                  <a:ahLst/>
                  <a:cxnLst>
                    <a:cxn ang="0">
                      <a:pos x="165" y="0"/>
                    </a:cxn>
                    <a:cxn ang="0">
                      <a:pos x="165" y="138"/>
                    </a:cxn>
                    <a:cxn ang="0">
                      <a:pos x="0" y="253"/>
                    </a:cxn>
                    <a:cxn ang="0">
                      <a:pos x="0" y="128"/>
                    </a:cxn>
                    <a:cxn ang="0">
                      <a:pos x="165" y="0"/>
                    </a:cxn>
                  </a:cxnLst>
                  <a:rect l="0" t="0" r="0" b="0"/>
                  <a:pathLst>
                    <a:path w="166" h="254">
                      <a:moveTo>
                        <a:pt x="165" y="0"/>
                      </a:moveTo>
                      <a:lnTo>
                        <a:pt x="165" y="138"/>
                      </a:lnTo>
                      <a:lnTo>
                        <a:pt x="0" y="253"/>
                      </a:lnTo>
                      <a:lnTo>
                        <a:pt x="0" y="128"/>
                      </a:lnTo>
                      <a:lnTo>
                        <a:pt x="165" y="0"/>
                      </a:lnTo>
                    </a:path>
                  </a:pathLst>
                </a:custGeom>
                <a:gradFill rotWithShape="0">
                  <a:gsLst>
                    <a:gs pos="0">
                      <a:srgbClr val="114FFB">
                        <a:alpha val="100000"/>
                      </a:srgbClr>
                    </a:gs>
                    <a:gs pos="100000">
                      <a:srgbClr val="000000">
                        <a:alpha val="100000"/>
                      </a:srgbClr>
                    </a:gs>
                  </a:gsLst>
                  <a:path path="rect">
                    <a:fillToRect l="50000" t="50000" r="50000" b="50000"/>
                  </a:path>
                  <a:tileRect/>
                </a:gradFill>
                <a:ln w="9525">
                  <a:noFill/>
                </a:ln>
              </p:spPr>
              <p:txBody>
                <a:bodyPr/>
                <a:lstStyle/>
                <a:p>
                  <a:endParaRPr lang="zh-CN" altLang="en-US"/>
                </a:p>
              </p:txBody>
            </p:sp>
            <p:sp>
              <p:nvSpPr>
                <p:cNvPr id="20595" name="Freeform 377"/>
                <p:cNvSpPr/>
                <p:nvPr/>
              </p:nvSpPr>
              <p:spPr>
                <a:xfrm>
                  <a:off x="4779" y="2720"/>
                  <a:ext cx="165" cy="248"/>
                </a:xfrm>
                <a:custGeom>
                  <a:avLst/>
                  <a:gdLst/>
                  <a:ahLst/>
                  <a:cxnLst>
                    <a:cxn ang="0">
                      <a:pos x="164" y="0"/>
                    </a:cxn>
                    <a:cxn ang="0">
                      <a:pos x="164" y="137"/>
                    </a:cxn>
                    <a:cxn ang="0">
                      <a:pos x="0" y="247"/>
                    </a:cxn>
                  </a:cxnLst>
                  <a:rect l="0" t="0" r="0" b="0"/>
                  <a:pathLst>
                    <a:path w="165" h="248">
                      <a:moveTo>
                        <a:pt x="164" y="0"/>
                      </a:moveTo>
                      <a:lnTo>
                        <a:pt x="164" y="137"/>
                      </a:lnTo>
                      <a:lnTo>
                        <a:pt x="0" y="247"/>
                      </a:lnTo>
                    </a:path>
                  </a:pathLst>
                </a:custGeom>
                <a:noFill/>
                <a:ln w="12700" cap="rnd" cmpd="sng">
                  <a:solidFill>
                    <a:srgbClr val="FFFFFF">
                      <a:alpha val="100000"/>
                    </a:srgbClr>
                  </a:solidFill>
                  <a:prstDash val="solid"/>
                  <a:round/>
                  <a:headEnd type="none" w="sm" len="sm"/>
                  <a:tailEnd type="none" w="sm" len="sm"/>
                </a:ln>
              </p:spPr>
              <p:txBody>
                <a:bodyPr/>
                <a:lstStyle/>
                <a:p>
                  <a:endParaRPr lang="zh-CN" altLang="en-US"/>
                </a:p>
              </p:txBody>
            </p:sp>
          </p:grpSp>
          <p:grpSp>
            <p:nvGrpSpPr>
              <p:cNvPr id="20502" name="Group 378"/>
              <p:cNvGrpSpPr/>
              <p:nvPr/>
            </p:nvGrpSpPr>
            <p:grpSpPr>
              <a:xfrm>
                <a:off x="4914" y="1981"/>
                <a:ext cx="192" cy="225"/>
                <a:chOff x="4557" y="2582"/>
                <a:chExt cx="453" cy="602"/>
              </a:xfrm>
            </p:grpSpPr>
            <p:sp>
              <p:nvSpPr>
                <p:cNvPr id="20580" name="Freeform 379"/>
                <p:cNvSpPr/>
                <p:nvPr/>
              </p:nvSpPr>
              <p:spPr>
                <a:xfrm>
                  <a:off x="4558" y="2986"/>
                  <a:ext cx="186" cy="198"/>
                </a:xfrm>
                <a:custGeom>
                  <a:avLst/>
                  <a:gdLst/>
                  <a:ahLst/>
                  <a:cxnLst>
                    <a:cxn ang="0">
                      <a:pos x="0" y="0"/>
                    </a:cxn>
                    <a:cxn ang="0">
                      <a:pos x="0" y="84"/>
                    </a:cxn>
                    <a:cxn ang="0">
                      <a:pos x="185" y="197"/>
                    </a:cxn>
                    <a:cxn ang="0">
                      <a:pos x="185" y="105"/>
                    </a:cxn>
                    <a:cxn ang="0">
                      <a:pos x="0" y="0"/>
                    </a:cxn>
                  </a:cxnLst>
                  <a:rect l="0" t="0" r="0" b="0"/>
                  <a:pathLst>
                    <a:path w="186" h="198">
                      <a:moveTo>
                        <a:pt x="0" y="0"/>
                      </a:moveTo>
                      <a:lnTo>
                        <a:pt x="0" y="84"/>
                      </a:lnTo>
                      <a:lnTo>
                        <a:pt x="185" y="197"/>
                      </a:lnTo>
                      <a:lnTo>
                        <a:pt x="185" y="105"/>
                      </a:lnTo>
                      <a:lnTo>
                        <a:pt x="0" y="0"/>
                      </a:lnTo>
                    </a:path>
                  </a:pathLst>
                </a:custGeom>
                <a:solidFill>
                  <a:srgbClr val="676767">
                    <a:alpha val="100000"/>
                  </a:srgbClr>
                </a:solidFill>
                <a:ln w="9525">
                  <a:noFill/>
                </a:ln>
              </p:spPr>
              <p:txBody>
                <a:bodyPr/>
                <a:lstStyle/>
                <a:p>
                  <a:endParaRPr lang="zh-CN" altLang="en-US"/>
                </a:p>
              </p:txBody>
            </p:sp>
            <p:sp>
              <p:nvSpPr>
                <p:cNvPr id="20581" name="Freeform 380"/>
                <p:cNvSpPr/>
                <p:nvPr/>
              </p:nvSpPr>
              <p:spPr>
                <a:xfrm>
                  <a:off x="4740" y="2915"/>
                  <a:ext cx="264" cy="268"/>
                </a:xfrm>
                <a:custGeom>
                  <a:avLst/>
                  <a:gdLst/>
                  <a:ahLst/>
                  <a:cxnLst>
                    <a:cxn ang="0">
                      <a:pos x="2" y="267"/>
                    </a:cxn>
                    <a:cxn ang="0">
                      <a:pos x="263" y="91"/>
                    </a:cxn>
                    <a:cxn ang="0">
                      <a:pos x="263" y="0"/>
                    </a:cxn>
                    <a:cxn ang="0">
                      <a:pos x="0" y="183"/>
                    </a:cxn>
                    <a:cxn ang="0">
                      <a:pos x="2" y="267"/>
                    </a:cxn>
                  </a:cxnLst>
                  <a:rect l="0" t="0" r="0" b="0"/>
                  <a:pathLst>
                    <a:path w="264" h="268">
                      <a:moveTo>
                        <a:pt x="2" y="267"/>
                      </a:moveTo>
                      <a:lnTo>
                        <a:pt x="263" y="91"/>
                      </a:lnTo>
                      <a:lnTo>
                        <a:pt x="263" y="0"/>
                      </a:lnTo>
                      <a:lnTo>
                        <a:pt x="0" y="183"/>
                      </a:lnTo>
                      <a:lnTo>
                        <a:pt x="2" y="267"/>
                      </a:lnTo>
                    </a:path>
                  </a:pathLst>
                </a:custGeom>
                <a:solidFill>
                  <a:schemeClr val="bg2">
                    <a:alpha val="100000"/>
                  </a:schemeClr>
                </a:solidFill>
                <a:ln w="9525">
                  <a:noFill/>
                </a:ln>
              </p:spPr>
              <p:txBody>
                <a:bodyPr/>
                <a:lstStyle/>
                <a:p>
                  <a:endParaRPr lang="zh-CN" altLang="en-US"/>
                </a:p>
              </p:txBody>
            </p:sp>
            <p:sp>
              <p:nvSpPr>
                <p:cNvPr id="20582" name="Freeform 381"/>
                <p:cNvSpPr/>
                <p:nvPr/>
              </p:nvSpPr>
              <p:spPr>
                <a:xfrm>
                  <a:off x="4557" y="2811"/>
                  <a:ext cx="453" cy="282"/>
                </a:xfrm>
                <a:custGeom>
                  <a:avLst/>
                  <a:gdLst/>
                  <a:ahLst/>
                  <a:cxnLst>
                    <a:cxn ang="0">
                      <a:pos x="0" y="172"/>
                    </a:cxn>
                    <a:cxn ang="0">
                      <a:pos x="265" y="0"/>
                    </a:cxn>
                    <a:cxn ang="0">
                      <a:pos x="452" y="103"/>
                    </a:cxn>
                    <a:cxn ang="0">
                      <a:pos x="184" y="281"/>
                    </a:cxn>
                    <a:cxn ang="0">
                      <a:pos x="0" y="172"/>
                    </a:cxn>
                  </a:cxnLst>
                  <a:rect l="0" t="0" r="0" b="0"/>
                  <a:pathLst>
                    <a:path w="453" h="282">
                      <a:moveTo>
                        <a:pt x="0" y="172"/>
                      </a:moveTo>
                      <a:lnTo>
                        <a:pt x="265" y="0"/>
                      </a:lnTo>
                      <a:lnTo>
                        <a:pt x="452" y="103"/>
                      </a:lnTo>
                      <a:lnTo>
                        <a:pt x="184" y="281"/>
                      </a:lnTo>
                      <a:lnTo>
                        <a:pt x="0" y="172"/>
                      </a:lnTo>
                    </a:path>
                  </a:pathLst>
                </a:custGeom>
                <a:solidFill>
                  <a:schemeClr val="folHlink">
                    <a:alpha val="100000"/>
                  </a:schemeClr>
                </a:solidFill>
                <a:ln w="9525">
                  <a:noFill/>
                </a:ln>
              </p:spPr>
              <p:txBody>
                <a:bodyPr/>
                <a:lstStyle/>
                <a:p>
                  <a:endParaRPr lang="zh-CN" altLang="en-US"/>
                </a:p>
              </p:txBody>
            </p:sp>
            <p:sp>
              <p:nvSpPr>
                <p:cNvPr id="20583" name="Freeform 382"/>
                <p:cNvSpPr/>
                <p:nvPr/>
              </p:nvSpPr>
              <p:spPr>
                <a:xfrm>
                  <a:off x="4566" y="2582"/>
                  <a:ext cx="410" cy="266"/>
                </a:xfrm>
                <a:custGeom>
                  <a:avLst/>
                  <a:gdLst/>
                  <a:ahLst/>
                  <a:cxnLst>
                    <a:cxn ang="0">
                      <a:pos x="0" y="130"/>
                    </a:cxn>
                    <a:cxn ang="0">
                      <a:pos x="82" y="180"/>
                    </a:cxn>
                    <a:cxn ang="0">
                      <a:pos x="58" y="199"/>
                    </a:cxn>
                    <a:cxn ang="0">
                      <a:pos x="166" y="265"/>
                    </a:cxn>
                    <a:cxn ang="0">
                      <a:pos x="409" y="85"/>
                    </a:cxn>
                    <a:cxn ang="0">
                      <a:pos x="310" y="33"/>
                    </a:cxn>
                    <a:cxn ang="0">
                      <a:pos x="288" y="46"/>
                    </a:cxn>
                    <a:cxn ang="0">
                      <a:pos x="193" y="0"/>
                    </a:cxn>
                    <a:cxn ang="0">
                      <a:pos x="0" y="130"/>
                    </a:cxn>
                  </a:cxnLst>
                  <a:rect l="0" t="0" r="0" b="0"/>
                  <a:pathLst>
                    <a:path w="410" h="266">
                      <a:moveTo>
                        <a:pt x="0" y="130"/>
                      </a:moveTo>
                      <a:lnTo>
                        <a:pt x="82" y="180"/>
                      </a:lnTo>
                      <a:lnTo>
                        <a:pt x="58" y="199"/>
                      </a:lnTo>
                      <a:lnTo>
                        <a:pt x="166" y="265"/>
                      </a:lnTo>
                      <a:lnTo>
                        <a:pt x="409" y="85"/>
                      </a:lnTo>
                      <a:lnTo>
                        <a:pt x="310" y="33"/>
                      </a:lnTo>
                      <a:lnTo>
                        <a:pt x="288" y="46"/>
                      </a:lnTo>
                      <a:lnTo>
                        <a:pt x="193" y="0"/>
                      </a:lnTo>
                      <a:lnTo>
                        <a:pt x="0" y="130"/>
                      </a:lnTo>
                    </a:path>
                  </a:pathLst>
                </a:custGeom>
                <a:solidFill>
                  <a:srgbClr val="DADADA">
                    <a:alpha val="100000"/>
                  </a:srgbClr>
                </a:solidFill>
                <a:ln w="9525">
                  <a:noFill/>
                </a:ln>
              </p:spPr>
              <p:txBody>
                <a:bodyPr/>
                <a:lstStyle/>
                <a:p>
                  <a:endParaRPr lang="zh-CN" altLang="en-US"/>
                </a:p>
              </p:txBody>
            </p:sp>
            <p:sp>
              <p:nvSpPr>
                <p:cNvPr id="20584" name="Freeform 383"/>
                <p:cNvSpPr/>
                <p:nvPr/>
              </p:nvSpPr>
              <p:spPr>
                <a:xfrm>
                  <a:off x="4566" y="2707"/>
                  <a:ext cx="183" cy="319"/>
                </a:xfrm>
                <a:custGeom>
                  <a:avLst/>
                  <a:gdLst/>
                  <a:ahLst/>
                  <a:cxnLst>
                    <a:cxn ang="0">
                      <a:pos x="2" y="0"/>
                    </a:cxn>
                    <a:cxn ang="0">
                      <a:pos x="0" y="151"/>
                    </a:cxn>
                    <a:cxn ang="0">
                      <a:pos x="61" y="226"/>
                    </a:cxn>
                    <a:cxn ang="0">
                      <a:pos x="61" y="247"/>
                    </a:cxn>
                    <a:cxn ang="0">
                      <a:pos x="177" y="318"/>
                    </a:cxn>
                    <a:cxn ang="0">
                      <a:pos x="182" y="127"/>
                    </a:cxn>
                    <a:cxn ang="0">
                      <a:pos x="67" y="76"/>
                    </a:cxn>
                    <a:cxn ang="0">
                      <a:pos x="85" y="58"/>
                    </a:cxn>
                    <a:cxn ang="0">
                      <a:pos x="2" y="0"/>
                    </a:cxn>
                  </a:cxnLst>
                  <a:rect l="0" t="0" r="0" b="0"/>
                  <a:pathLst>
                    <a:path w="183" h="319">
                      <a:moveTo>
                        <a:pt x="2" y="0"/>
                      </a:moveTo>
                      <a:lnTo>
                        <a:pt x="0" y="151"/>
                      </a:lnTo>
                      <a:lnTo>
                        <a:pt x="61" y="226"/>
                      </a:lnTo>
                      <a:lnTo>
                        <a:pt x="61" y="247"/>
                      </a:lnTo>
                      <a:lnTo>
                        <a:pt x="177" y="318"/>
                      </a:lnTo>
                      <a:lnTo>
                        <a:pt x="182" y="127"/>
                      </a:lnTo>
                      <a:lnTo>
                        <a:pt x="67" y="76"/>
                      </a:lnTo>
                      <a:lnTo>
                        <a:pt x="85" y="58"/>
                      </a:lnTo>
                      <a:lnTo>
                        <a:pt x="2" y="0"/>
                      </a:lnTo>
                    </a:path>
                  </a:pathLst>
                </a:custGeom>
                <a:solidFill>
                  <a:srgbClr val="676767">
                    <a:alpha val="100000"/>
                  </a:srgbClr>
                </a:solidFill>
                <a:ln w="9525">
                  <a:noFill/>
                </a:ln>
              </p:spPr>
              <p:txBody>
                <a:bodyPr/>
                <a:lstStyle/>
                <a:p>
                  <a:endParaRPr lang="zh-CN" altLang="en-US"/>
                </a:p>
              </p:txBody>
            </p:sp>
            <p:sp>
              <p:nvSpPr>
                <p:cNvPr id="20585" name="Freeform 384"/>
                <p:cNvSpPr/>
                <p:nvPr/>
              </p:nvSpPr>
              <p:spPr>
                <a:xfrm>
                  <a:off x="4747" y="2664"/>
                  <a:ext cx="225" cy="362"/>
                </a:xfrm>
                <a:custGeom>
                  <a:avLst/>
                  <a:gdLst/>
                  <a:ahLst/>
                  <a:cxnLst>
                    <a:cxn ang="0">
                      <a:pos x="224" y="0"/>
                    </a:cxn>
                    <a:cxn ang="0">
                      <a:pos x="224" y="201"/>
                    </a:cxn>
                    <a:cxn ang="0">
                      <a:pos x="0" y="361"/>
                    </a:cxn>
                    <a:cxn ang="0">
                      <a:pos x="0" y="170"/>
                    </a:cxn>
                    <a:cxn ang="0">
                      <a:pos x="224" y="0"/>
                    </a:cxn>
                  </a:cxnLst>
                  <a:rect l="0" t="0" r="0" b="0"/>
                  <a:pathLst>
                    <a:path w="225" h="362">
                      <a:moveTo>
                        <a:pt x="224" y="0"/>
                      </a:moveTo>
                      <a:lnTo>
                        <a:pt x="224" y="201"/>
                      </a:lnTo>
                      <a:lnTo>
                        <a:pt x="0" y="361"/>
                      </a:lnTo>
                      <a:lnTo>
                        <a:pt x="0" y="170"/>
                      </a:lnTo>
                      <a:lnTo>
                        <a:pt x="224" y="0"/>
                      </a:lnTo>
                    </a:path>
                  </a:pathLst>
                </a:custGeom>
                <a:solidFill>
                  <a:schemeClr val="bg2">
                    <a:alpha val="100000"/>
                  </a:schemeClr>
                </a:solidFill>
                <a:ln w="9525">
                  <a:noFill/>
                </a:ln>
              </p:spPr>
              <p:txBody>
                <a:bodyPr/>
                <a:lstStyle/>
                <a:p>
                  <a:endParaRPr lang="zh-CN" altLang="en-US"/>
                </a:p>
              </p:txBody>
            </p:sp>
            <p:sp>
              <p:nvSpPr>
                <p:cNvPr id="20586" name="Freeform 385"/>
                <p:cNvSpPr/>
                <p:nvPr/>
              </p:nvSpPr>
              <p:spPr>
                <a:xfrm>
                  <a:off x="4778" y="2714"/>
                  <a:ext cx="166" cy="254"/>
                </a:xfrm>
                <a:custGeom>
                  <a:avLst/>
                  <a:gdLst/>
                  <a:ahLst/>
                  <a:cxnLst>
                    <a:cxn ang="0">
                      <a:pos x="165" y="0"/>
                    </a:cxn>
                    <a:cxn ang="0">
                      <a:pos x="165" y="138"/>
                    </a:cxn>
                    <a:cxn ang="0">
                      <a:pos x="0" y="253"/>
                    </a:cxn>
                    <a:cxn ang="0">
                      <a:pos x="0" y="128"/>
                    </a:cxn>
                    <a:cxn ang="0">
                      <a:pos x="165" y="0"/>
                    </a:cxn>
                  </a:cxnLst>
                  <a:rect l="0" t="0" r="0" b="0"/>
                  <a:pathLst>
                    <a:path w="166" h="254">
                      <a:moveTo>
                        <a:pt x="165" y="0"/>
                      </a:moveTo>
                      <a:lnTo>
                        <a:pt x="165" y="138"/>
                      </a:lnTo>
                      <a:lnTo>
                        <a:pt x="0" y="253"/>
                      </a:lnTo>
                      <a:lnTo>
                        <a:pt x="0" y="128"/>
                      </a:lnTo>
                      <a:lnTo>
                        <a:pt x="165" y="0"/>
                      </a:lnTo>
                    </a:path>
                  </a:pathLst>
                </a:custGeom>
                <a:gradFill rotWithShape="0">
                  <a:gsLst>
                    <a:gs pos="0">
                      <a:srgbClr val="114FFB">
                        <a:alpha val="100000"/>
                      </a:srgbClr>
                    </a:gs>
                    <a:gs pos="100000">
                      <a:srgbClr val="000000">
                        <a:alpha val="100000"/>
                      </a:srgbClr>
                    </a:gs>
                  </a:gsLst>
                  <a:path path="rect">
                    <a:fillToRect l="50000" t="50000" r="50000" b="50000"/>
                  </a:path>
                  <a:tileRect/>
                </a:gradFill>
                <a:ln w="9525">
                  <a:noFill/>
                </a:ln>
              </p:spPr>
              <p:txBody>
                <a:bodyPr/>
                <a:lstStyle/>
                <a:p>
                  <a:endParaRPr lang="zh-CN" altLang="en-US"/>
                </a:p>
              </p:txBody>
            </p:sp>
            <p:sp>
              <p:nvSpPr>
                <p:cNvPr id="20587" name="Freeform 386"/>
                <p:cNvSpPr/>
                <p:nvPr/>
              </p:nvSpPr>
              <p:spPr>
                <a:xfrm>
                  <a:off x="4779" y="2720"/>
                  <a:ext cx="165" cy="248"/>
                </a:xfrm>
                <a:custGeom>
                  <a:avLst/>
                  <a:gdLst/>
                  <a:ahLst/>
                  <a:cxnLst>
                    <a:cxn ang="0">
                      <a:pos x="164" y="0"/>
                    </a:cxn>
                    <a:cxn ang="0">
                      <a:pos x="164" y="137"/>
                    </a:cxn>
                    <a:cxn ang="0">
                      <a:pos x="0" y="247"/>
                    </a:cxn>
                  </a:cxnLst>
                  <a:rect l="0" t="0" r="0" b="0"/>
                  <a:pathLst>
                    <a:path w="165" h="248">
                      <a:moveTo>
                        <a:pt x="164" y="0"/>
                      </a:moveTo>
                      <a:lnTo>
                        <a:pt x="164" y="137"/>
                      </a:lnTo>
                      <a:lnTo>
                        <a:pt x="0" y="247"/>
                      </a:lnTo>
                    </a:path>
                  </a:pathLst>
                </a:custGeom>
                <a:noFill/>
                <a:ln w="12700" cap="rnd" cmpd="sng">
                  <a:solidFill>
                    <a:srgbClr val="FFFFFF">
                      <a:alpha val="100000"/>
                    </a:srgbClr>
                  </a:solidFill>
                  <a:prstDash val="solid"/>
                  <a:round/>
                  <a:headEnd type="none" w="sm" len="sm"/>
                  <a:tailEnd type="none" w="sm" len="sm"/>
                </a:ln>
              </p:spPr>
              <p:txBody>
                <a:bodyPr/>
                <a:lstStyle/>
                <a:p>
                  <a:endParaRPr lang="zh-CN" altLang="en-US"/>
                </a:p>
              </p:txBody>
            </p:sp>
          </p:grpSp>
          <p:grpSp>
            <p:nvGrpSpPr>
              <p:cNvPr id="20503" name="Group 387"/>
              <p:cNvGrpSpPr/>
              <p:nvPr/>
            </p:nvGrpSpPr>
            <p:grpSpPr>
              <a:xfrm>
                <a:off x="5010" y="2077"/>
                <a:ext cx="192" cy="225"/>
                <a:chOff x="4557" y="2582"/>
                <a:chExt cx="453" cy="602"/>
              </a:xfrm>
            </p:grpSpPr>
            <p:sp>
              <p:nvSpPr>
                <p:cNvPr id="20572" name="Freeform 388"/>
                <p:cNvSpPr/>
                <p:nvPr/>
              </p:nvSpPr>
              <p:spPr>
                <a:xfrm>
                  <a:off x="4558" y="2986"/>
                  <a:ext cx="186" cy="198"/>
                </a:xfrm>
                <a:custGeom>
                  <a:avLst/>
                  <a:gdLst/>
                  <a:ahLst/>
                  <a:cxnLst>
                    <a:cxn ang="0">
                      <a:pos x="0" y="0"/>
                    </a:cxn>
                    <a:cxn ang="0">
                      <a:pos x="0" y="84"/>
                    </a:cxn>
                    <a:cxn ang="0">
                      <a:pos x="185" y="197"/>
                    </a:cxn>
                    <a:cxn ang="0">
                      <a:pos x="185" y="105"/>
                    </a:cxn>
                    <a:cxn ang="0">
                      <a:pos x="0" y="0"/>
                    </a:cxn>
                  </a:cxnLst>
                  <a:rect l="0" t="0" r="0" b="0"/>
                  <a:pathLst>
                    <a:path w="186" h="198">
                      <a:moveTo>
                        <a:pt x="0" y="0"/>
                      </a:moveTo>
                      <a:lnTo>
                        <a:pt x="0" y="84"/>
                      </a:lnTo>
                      <a:lnTo>
                        <a:pt x="185" y="197"/>
                      </a:lnTo>
                      <a:lnTo>
                        <a:pt x="185" y="105"/>
                      </a:lnTo>
                      <a:lnTo>
                        <a:pt x="0" y="0"/>
                      </a:lnTo>
                    </a:path>
                  </a:pathLst>
                </a:custGeom>
                <a:solidFill>
                  <a:srgbClr val="676767">
                    <a:alpha val="100000"/>
                  </a:srgbClr>
                </a:solidFill>
                <a:ln w="9525">
                  <a:noFill/>
                </a:ln>
              </p:spPr>
              <p:txBody>
                <a:bodyPr/>
                <a:lstStyle/>
                <a:p>
                  <a:endParaRPr lang="zh-CN" altLang="en-US"/>
                </a:p>
              </p:txBody>
            </p:sp>
            <p:sp>
              <p:nvSpPr>
                <p:cNvPr id="20573" name="Freeform 389"/>
                <p:cNvSpPr/>
                <p:nvPr/>
              </p:nvSpPr>
              <p:spPr>
                <a:xfrm>
                  <a:off x="4740" y="2915"/>
                  <a:ext cx="264" cy="268"/>
                </a:xfrm>
                <a:custGeom>
                  <a:avLst/>
                  <a:gdLst/>
                  <a:ahLst/>
                  <a:cxnLst>
                    <a:cxn ang="0">
                      <a:pos x="2" y="267"/>
                    </a:cxn>
                    <a:cxn ang="0">
                      <a:pos x="263" y="91"/>
                    </a:cxn>
                    <a:cxn ang="0">
                      <a:pos x="263" y="0"/>
                    </a:cxn>
                    <a:cxn ang="0">
                      <a:pos x="0" y="183"/>
                    </a:cxn>
                    <a:cxn ang="0">
                      <a:pos x="2" y="267"/>
                    </a:cxn>
                  </a:cxnLst>
                  <a:rect l="0" t="0" r="0" b="0"/>
                  <a:pathLst>
                    <a:path w="264" h="268">
                      <a:moveTo>
                        <a:pt x="2" y="267"/>
                      </a:moveTo>
                      <a:lnTo>
                        <a:pt x="263" y="91"/>
                      </a:lnTo>
                      <a:lnTo>
                        <a:pt x="263" y="0"/>
                      </a:lnTo>
                      <a:lnTo>
                        <a:pt x="0" y="183"/>
                      </a:lnTo>
                      <a:lnTo>
                        <a:pt x="2" y="267"/>
                      </a:lnTo>
                    </a:path>
                  </a:pathLst>
                </a:custGeom>
                <a:solidFill>
                  <a:schemeClr val="bg2">
                    <a:alpha val="100000"/>
                  </a:schemeClr>
                </a:solidFill>
                <a:ln w="9525">
                  <a:noFill/>
                </a:ln>
              </p:spPr>
              <p:txBody>
                <a:bodyPr/>
                <a:lstStyle/>
                <a:p>
                  <a:endParaRPr lang="zh-CN" altLang="en-US"/>
                </a:p>
              </p:txBody>
            </p:sp>
            <p:sp>
              <p:nvSpPr>
                <p:cNvPr id="20574" name="Freeform 390"/>
                <p:cNvSpPr/>
                <p:nvPr/>
              </p:nvSpPr>
              <p:spPr>
                <a:xfrm>
                  <a:off x="4557" y="2811"/>
                  <a:ext cx="453" cy="282"/>
                </a:xfrm>
                <a:custGeom>
                  <a:avLst/>
                  <a:gdLst/>
                  <a:ahLst/>
                  <a:cxnLst>
                    <a:cxn ang="0">
                      <a:pos x="0" y="172"/>
                    </a:cxn>
                    <a:cxn ang="0">
                      <a:pos x="265" y="0"/>
                    </a:cxn>
                    <a:cxn ang="0">
                      <a:pos x="452" y="103"/>
                    </a:cxn>
                    <a:cxn ang="0">
                      <a:pos x="184" y="281"/>
                    </a:cxn>
                    <a:cxn ang="0">
                      <a:pos x="0" y="172"/>
                    </a:cxn>
                  </a:cxnLst>
                  <a:rect l="0" t="0" r="0" b="0"/>
                  <a:pathLst>
                    <a:path w="453" h="282">
                      <a:moveTo>
                        <a:pt x="0" y="172"/>
                      </a:moveTo>
                      <a:lnTo>
                        <a:pt x="265" y="0"/>
                      </a:lnTo>
                      <a:lnTo>
                        <a:pt x="452" y="103"/>
                      </a:lnTo>
                      <a:lnTo>
                        <a:pt x="184" y="281"/>
                      </a:lnTo>
                      <a:lnTo>
                        <a:pt x="0" y="172"/>
                      </a:lnTo>
                    </a:path>
                  </a:pathLst>
                </a:custGeom>
                <a:solidFill>
                  <a:schemeClr val="folHlink">
                    <a:alpha val="100000"/>
                  </a:schemeClr>
                </a:solidFill>
                <a:ln w="9525">
                  <a:noFill/>
                </a:ln>
              </p:spPr>
              <p:txBody>
                <a:bodyPr/>
                <a:lstStyle/>
                <a:p>
                  <a:endParaRPr lang="zh-CN" altLang="en-US"/>
                </a:p>
              </p:txBody>
            </p:sp>
            <p:sp>
              <p:nvSpPr>
                <p:cNvPr id="20575" name="Freeform 391"/>
                <p:cNvSpPr/>
                <p:nvPr/>
              </p:nvSpPr>
              <p:spPr>
                <a:xfrm>
                  <a:off x="4566" y="2582"/>
                  <a:ext cx="410" cy="266"/>
                </a:xfrm>
                <a:custGeom>
                  <a:avLst/>
                  <a:gdLst/>
                  <a:ahLst/>
                  <a:cxnLst>
                    <a:cxn ang="0">
                      <a:pos x="0" y="130"/>
                    </a:cxn>
                    <a:cxn ang="0">
                      <a:pos x="82" y="180"/>
                    </a:cxn>
                    <a:cxn ang="0">
                      <a:pos x="58" y="199"/>
                    </a:cxn>
                    <a:cxn ang="0">
                      <a:pos x="166" y="265"/>
                    </a:cxn>
                    <a:cxn ang="0">
                      <a:pos x="409" y="85"/>
                    </a:cxn>
                    <a:cxn ang="0">
                      <a:pos x="310" y="33"/>
                    </a:cxn>
                    <a:cxn ang="0">
                      <a:pos x="288" y="46"/>
                    </a:cxn>
                    <a:cxn ang="0">
                      <a:pos x="193" y="0"/>
                    </a:cxn>
                    <a:cxn ang="0">
                      <a:pos x="0" y="130"/>
                    </a:cxn>
                  </a:cxnLst>
                  <a:rect l="0" t="0" r="0" b="0"/>
                  <a:pathLst>
                    <a:path w="410" h="266">
                      <a:moveTo>
                        <a:pt x="0" y="130"/>
                      </a:moveTo>
                      <a:lnTo>
                        <a:pt x="82" y="180"/>
                      </a:lnTo>
                      <a:lnTo>
                        <a:pt x="58" y="199"/>
                      </a:lnTo>
                      <a:lnTo>
                        <a:pt x="166" y="265"/>
                      </a:lnTo>
                      <a:lnTo>
                        <a:pt x="409" y="85"/>
                      </a:lnTo>
                      <a:lnTo>
                        <a:pt x="310" y="33"/>
                      </a:lnTo>
                      <a:lnTo>
                        <a:pt x="288" y="46"/>
                      </a:lnTo>
                      <a:lnTo>
                        <a:pt x="193" y="0"/>
                      </a:lnTo>
                      <a:lnTo>
                        <a:pt x="0" y="130"/>
                      </a:lnTo>
                    </a:path>
                  </a:pathLst>
                </a:custGeom>
                <a:solidFill>
                  <a:srgbClr val="DADADA">
                    <a:alpha val="100000"/>
                  </a:srgbClr>
                </a:solidFill>
                <a:ln w="9525">
                  <a:noFill/>
                </a:ln>
              </p:spPr>
              <p:txBody>
                <a:bodyPr/>
                <a:lstStyle/>
                <a:p>
                  <a:endParaRPr lang="zh-CN" altLang="en-US"/>
                </a:p>
              </p:txBody>
            </p:sp>
            <p:sp>
              <p:nvSpPr>
                <p:cNvPr id="20576" name="Freeform 392"/>
                <p:cNvSpPr/>
                <p:nvPr/>
              </p:nvSpPr>
              <p:spPr>
                <a:xfrm>
                  <a:off x="4566" y="2707"/>
                  <a:ext cx="183" cy="319"/>
                </a:xfrm>
                <a:custGeom>
                  <a:avLst/>
                  <a:gdLst/>
                  <a:ahLst/>
                  <a:cxnLst>
                    <a:cxn ang="0">
                      <a:pos x="2" y="0"/>
                    </a:cxn>
                    <a:cxn ang="0">
                      <a:pos x="0" y="151"/>
                    </a:cxn>
                    <a:cxn ang="0">
                      <a:pos x="61" y="226"/>
                    </a:cxn>
                    <a:cxn ang="0">
                      <a:pos x="61" y="247"/>
                    </a:cxn>
                    <a:cxn ang="0">
                      <a:pos x="177" y="318"/>
                    </a:cxn>
                    <a:cxn ang="0">
                      <a:pos x="182" y="127"/>
                    </a:cxn>
                    <a:cxn ang="0">
                      <a:pos x="67" y="76"/>
                    </a:cxn>
                    <a:cxn ang="0">
                      <a:pos x="85" y="58"/>
                    </a:cxn>
                    <a:cxn ang="0">
                      <a:pos x="2" y="0"/>
                    </a:cxn>
                  </a:cxnLst>
                  <a:rect l="0" t="0" r="0" b="0"/>
                  <a:pathLst>
                    <a:path w="183" h="319">
                      <a:moveTo>
                        <a:pt x="2" y="0"/>
                      </a:moveTo>
                      <a:lnTo>
                        <a:pt x="0" y="151"/>
                      </a:lnTo>
                      <a:lnTo>
                        <a:pt x="61" y="226"/>
                      </a:lnTo>
                      <a:lnTo>
                        <a:pt x="61" y="247"/>
                      </a:lnTo>
                      <a:lnTo>
                        <a:pt x="177" y="318"/>
                      </a:lnTo>
                      <a:lnTo>
                        <a:pt x="182" y="127"/>
                      </a:lnTo>
                      <a:lnTo>
                        <a:pt x="67" y="76"/>
                      </a:lnTo>
                      <a:lnTo>
                        <a:pt x="85" y="58"/>
                      </a:lnTo>
                      <a:lnTo>
                        <a:pt x="2" y="0"/>
                      </a:lnTo>
                    </a:path>
                  </a:pathLst>
                </a:custGeom>
                <a:solidFill>
                  <a:srgbClr val="676767">
                    <a:alpha val="100000"/>
                  </a:srgbClr>
                </a:solidFill>
                <a:ln w="9525">
                  <a:noFill/>
                </a:ln>
              </p:spPr>
              <p:txBody>
                <a:bodyPr/>
                <a:lstStyle/>
                <a:p>
                  <a:endParaRPr lang="zh-CN" altLang="en-US"/>
                </a:p>
              </p:txBody>
            </p:sp>
            <p:sp>
              <p:nvSpPr>
                <p:cNvPr id="20577" name="Freeform 393"/>
                <p:cNvSpPr/>
                <p:nvPr/>
              </p:nvSpPr>
              <p:spPr>
                <a:xfrm>
                  <a:off x="4747" y="2664"/>
                  <a:ext cx="225" cy="362"/>
                </a:xfrm>
                <a:custGeom>
                  <a:avLst/>
                  <a:gdLst/>
                  <a:ahLst/>
                  <a:cxnLst>
                    <a:cxn ang="0">
                      <a:pos x="224" y="0"/>
                    </a:cxn>
                    <a:cxn ang="0">
                      <a:pos x="224" y="201"/>
                    </a:cxn>
                    <a:cxn ang="0">
                      <a:pos x="0" y="361"/>
                    </a:cxn>
                    <a:cxn ang="0">
                      <a:pos x="0" y="170"/>
                    </a:cxn>
                    <a:cxn ang="0">
                      <a:pos x="224" y="0"/>
                    </a:cxn>
                  </a:cxnLst>
                  <a:rect l="0" t="0" r="0" b="0"/>
                  <a:pathLst>
                    <a:path w="225" h="362">
                      <a:moveTo>
                        <a:pt x="224" y="0"/>
                      </a:moveTo>
                      <a:lnTo>
                        <a:pt x="224" y="201"/>
                      </a:lnTo>
                      <a:lnTo>
                        <a:pt x="0" y="361"/>
                      </a:lnTo>
                      <a:lnTo>
                        <a:pt x="0" y="170"/>
                      </a:lnTo>
                      <a:lnTo>
                        <a:pt x="224" y="0"/>
                      </a:lnTo>
                    </a:path>
                  </a:pathLst>
                </a:custGeom>
                <a:solidFill>
                  <a:schemeClr val="bg2">
                    <a:alpha val="100000"/>
                  </a:schemeClr>
                </a:solidFill>
                <a:ln w="9525">
                  <a:noFill/>
                </a:ln>
              </p:spPr>
              <p:txBody>
                <a:bodyPr/>
                <a:lstStyle/>
                <a:p>
                  <a:endParaRPr lang="zh-CN" altLang="en-US"/>
                </a:p>
              </p:txBody>
            </p:sp>
            <p:sp>
              <p:nvSpPr>
                <p:cNvPr id="20578" name="Freeform 394"/>
                <p:cNvSpPr/>
                <p:nvPr/>
              </p:nvSpPr>
              <p:spPr>
                <a:xfrm>
                  <a:off x="4778" y="2714"/>
                  <a:ext cx="166" cy="254"/>
                </a:xfrm>
                <a:custGeom>
                  <a:avLst/>
                  <a:gdLst/>
                  <a:ahLst/>
                  <a:cxnLst>
                    <a:cxn ang="0">
                      <a:pos x="165" y="0"/>
                    </a:cxn>
                    <a:cxn ang="0">
                      <a:pos x="165" y="138"/>
                    </a:cxn>
                    <a:cxn ang="0">
                      <a:pos x="0" y="253"/>
                    </a:cxn>
                    <a:cxn ang="0">
                      <a:pos x="0" y="128"/>
                    </a:cxn>
                    <a:cxn ang="0">
                      <a:pos x="165" y="0"/>
                    </a:cxn>
                  </a:cxnLst>
                  <a:rect l="0" t="0" r="0" b="0"/>
                  <a:pathLst>
                    <a:path w="166" h="254">
                      <a:moveTo>
                        <a:pt x="165" y="0"/>
                      </a:moveTo>
                      <a:lnTo>
                        <a:pt x="165" y="138"/>
                      </a:lnTo>
                      <a:lnTo>
                        <a:pt x="0" y="253"/>
                      </a:lnTo>
                      <a:lnTo>
                        <a:pt x="0" y="128"/>
                      </a:lnTo>
                      <a:lnTo>
                        <a:pt x="165" y="0"/>
                      </a:lnTo>
                    </a:path>
                  </a:pathLst>
                </a:custGeom>
                <a:gradFill rotWithShape="0">
                  <a:gsLst>
                    <a:gs pos="0">
                      <a:srgbClr val="114FFB">
                        <a:alpha val="100000"/>
                      </a:srgbClr>
                    </a:gs>
                    <a:gs pos="100000">
                      <a:srgbClr val="000000">
                        <a:alpha val="100000"/>
                      </a:srgbClr>
                    </a:gs>
                  </a:gsLst>
                  <a:path path="rect">
                    <a:fillToRect l="50000" t="50000" r="50000" b="50000"/>
                  </a:path>
                  <a:tileRect/>
                </a:gradFill>
                <a:ln w="9525">
                  <a:noFill/>
                </a:ln>
              </p:spPr>
              <p:txBody>
                <a:bodyPr/>
                <a:lstStyle/>
                <a:p>
                  <a:endParaRPr lang="zh-CN" altLang="en-US"/>
                </a:p>
              </p:txBody>
            </p:sp>
            <p:sp>
              <p:nvSpPr>
                <p:cNvPr id="20579" name="Freeform 395"/>
                <p:cNvSpPr/>
                <p:nvPr/>
              </p:nvSpPr>
              <p:spPr>
                <a:xfrm>
                  <a:off x="4779" y="2720"/>
                  <a:ext cx="165" cy="248"/>
                </a:xfrm>
                <a:custGeom>
                  <a:avLst/>
                  <a:gdLst/>
                  <a:ahLst/>
                  <a:cxnLst>
                    <a:cxn ang="0">
                      <a:pos x="164" y="0"/>
                    </a:cxn>
                    <a:cxn ang="0">
                      <a:pos x="164" y="137"/>
                    </a:cxn>
                    <a:cxn ang="0">
                      <a:pos x="0" y="247"/>
                    </a:cxn>
                  </a:cxnLst>
                  <a:rect l="0" t="0" r="0" b="0"/>
                  <a:pathLst>
                    <a:path w="165" h="248">
                      <a:moveTo>
                        <a:pt x="164" y="0"/>
                      </a:moveTo>
                      <a:lnTo>
                        <a:pt x="164" y="137"/>
                      </a:lnTo>
                      <a:lnTo>
                        <a:pt x="0" y="247"/>
                      </a:lnTo>
                    </a:path>
                  </a:pathLst>
                </a:custGeom>
                <a:noFill/>
                <a:ln w="12700" cap="rnd" cmpd="sng">
                  <a:solidFill>
                    <a:srgbClr val="FFFFFF">
                      <a:alpha val="100000"/>
                    </a:srgbClr>
                  </a:solidFill>
                  <a:prstDash val="solid"/>
                  <a:round/>
                  <a:headEnd type="none" w="sm" len="sm"/>
                  <a:tailEnd type="none" w="sm" len="sm"/>
                </a:ln>
              </p:spPr>
              <p:txBody>
                <a:bodyPr/>
                <a:lstStyle/>
                <a:p>
                  <a:endParaRPr lang="zh-CN" altLang="en-US"/>
                </a:p>
              </p:txBody>
            </p:sp>
          </p:grpSp>
          <p:grpSp>
            <p:nvGrpSpPr>
              <p:cNvPr id="20504" name="Group 396"/>
              <p:cNvGrpSpPr/>
              <p:nvPr/>
            </p:nvGrpSpPr>
            <p:grpSpPr>
              <a:xfrm>
                <a:off x="5106" y="2179"/>
                <a:ext cx="192" cy="225"/>
                <a:chOff x="4557" y="2582"/>
                <a:chExt cx="453" cy="602"/>
              </a:xfrm>
            </p:grpSpPr>
            <p:sp>
              <p:nvSpPr>
                <p:cNvPr id="20564" name="Freeform 397"/>
                <p:cNvSpPr/>
                <p:nvPr/>
              </p:nvSpPr>
              <p:spPr>
                <a:xfrm>
                  <a:off x="4558" y="2986"/>
                  <a:ext cx="186" cy="198"/>
                </a:xfrm>
                <a:custGeom>
                  <a:avLst/>
                  <a:gdLst/>
                  <a:ahLst/>
                  <a:cxnLst>
                    <a:cxn ang="0">
                      <a:pos x="0" y="0"/>
                    </a:cxn>
                    <a:cxn ang="0">
                      <a:pos x="0" y="84"/>
                    </a:cxn>
                    <a:cxn ang="0">
                      <a:pos x="185" y="197"/>
                    </a:cxn>
                    <a:cxn ang="0">
                      <a:pos x="185" y="105"/>
                    </a:cxn>
                    <a:cxn ang="0">
                      <a:pos x="0" y="0"/>
                    </a:cxn>
                  </a:cxnLst>
                  <a:rect l="0" t="0" r="0" b="0"/>
                  <a:pathLst>
                    <a:path w="186" h="198">
                      <a:moveTo>
                        <a:pt x="0" y="0"/>
                      </a:moveTo>
                      <a:lnTo>
                        <a:pt x="0" y="84"/>
                      </a:lnTo>
                      <a:lnTo>
                        <a:pt x="185" y="197"/>
                      </a:lnTo>
                      <a:lnTo>
                        <a:pt x="185" y="105"/>
                      </a:lnTo>
                      <a:lnTo>
                        <a:pt x="0" y="0"/>
                      </a:lnTo>
                    </a:path>
                  </a:pathLst>
                </a:custGeom>
                <a:solidFill>
                  <a:srgbClr val="676767">
                    <a:alpha val="100000"/>
                  </a:srgbClr>
                </a:solidFill>
                <a:ln w="9525">
                  <a:noFill/>
                </a:ln>
              </p:spPr>
              <p:txBody>
                <a:bodyPr/>
                <a:lstStyle/>
                <a:p>
                  <a:endParaRPr lang="zh-CN" altLang="en-US"/>
                </a:p>
              </p:txBody>
            </p:sp>
            <p:sp>
              <p:nvSpPr>
                <p:cNvPr id="20565" name="Freeform 398"/>
                <p:cNvSpPr/>
                <p:nvPr/>
              </p:nvSpPr>
              <p:spPr>
                <a:xfrm>
                  <a:off x="4740" y="2915"/>
                  <a:ext cx="264" cy="268"/>
                </a:xfrm>
                <a:custGeom>
                  <a:avLst/>
                  <a:gdLst/>
                  <a:ahLst/>
                  <a:cxnLst>
                    <a:cxn ang="0">
                      <a:pos x="2" y="267"/>
                    </a:cxn>
                    <a:cxn ang="0">
                      <a:pos x="263" y="91"/>
                    </a:cxn>
                    <a:cxn ang="0">
                      <a:pos x="263" y="0"/>
                    </a:cxn>
                    <a:cxn ang="0">
                      <a:pos x="0" y="183"/>
                    </a:cxn>
                    <a:cxn ang="0">
                      <a:pos x="2" y="267"/>
                    </a:cxn>
                  </a:cxnLst>
                  <a:rect l="0" t="0" r="0" b="0"/>
                  <a:pathLst>
                    <a:path w="264" h="268">
                      <a:moveTo>
                        <a:pt x="2" y="267"/>
                      </a:moveTo>
                      <a:lnTo>
                        <a:pt x="263" y="91"/>
                      </a:lnTo>
                      <a:lnTo>
                        <a:pt x="263" y="0"/>
                      </a:lnTo>
                      <a:lnTo>
                        <a:pt x="0" y="183"/>
                      </a:lnTo>
                      <a:lnTo>
                        <a:pt x="2" y="267"/>
                      </a:lnTo>
                    </a:path>
                  </a:pathLst>
                </a:custGeom>
                <a:solidFill>
                  <a:schemeClr val="bg2">
                    <a:alpha val="100000"/>
                  </a:schemeClr>
                </a:solidFill>
                <a:ln w="9525">
                  <a:noFill/>
                </a:ln>
              </p:spPr>
              <p:txBody>
                <a:bodyPr/>
                <a:lstStyle/>
                <a:p>
                  <a:endParaRPr lang="zh-CN" altLang="en-US"/>
                </a:p>
              </p:txBody>
            </p:sp>
            <p:sp>
              <p:nvSpPr>
                <p:cNvPr id="20566" name="Freeform 399"/>
                <p:cNvSpPr/>
                <p:nvPr/>
              </p:nvSpPr>
              <p:spPr>
                <a:xfrm>
                  <a:off x="4557" y="2811"/>
                  <a:ext cx="453" cy="282"/>
                </a:xfrm>
                <a:custGeom>
                  <a:avLst/>
                  <a:gdLst/>
                  <a:ahLst/>
                  <a:cxnLst>
                    <a:cxn ang="0">
                      <a:pos x="0" y="172"/>
                    </a:cxn>
                    <a:cxn ang="0">
                      <a:pos x="265" y="0"/>
                    </a:cxn>
                    <a:cxn ang="0">
                      <a:pos x="452" y="103"/>
                    </a:cxn>
                    <a:cxn ang="0">
                      <a:pos x="184" y="281"/>
                    </a:cxn>
                    <a:cxn ang="0">
                      <a:pos x="0" y="172"/>
                    </a:cxn>
                  </a:cxnLst>
                  <a:rect l="0" t="0" r="0" b="0"/>
                  <a:pathLst>
                    <a:path w="453" h="282">
                      <a:moveTo>
                        <a:pt x="0" y="172"/>
                      </a:moveTo>
                      <a:lnTo>
                        <a:pt x="265" y="0"/>
                      </a:lnTo>
                      <a:lnTo>
                        <a:pt x="452" y="103"/>
                      </a:lnTo>
                      <a:lnTo>
                        <a:pt x="184" y="281"/>
                      </a:lnTo>
                      <a:lnTo>
                        <a:pt x="0" y="172"/>
                      </a:lnTo>
                    </a:path>
                  </a:pathLst>
                </a:custGeom>
                <a:solidFill>
                  <a:schemeClr val="folHlink">
                    <a:alpha val="100000"/>
                  </a:schemeClr>
                </a:solidFill>
                <a:ln w="9525">
                  <a:noFill/>
                </a:ln>
              </p:spPr>
              <p:txBody>
                <a:bodyPr/>
                <a:lstStyle/>
                <a:p>
                  <a:endParaRPr lang="zh-CN" altLang="en-US"/>
                </a:p>
              </p:txBody>
            </p:sp>
            <p:sp>
              <p:nvSpPr>
                <p:cNvPr id="20567" name="Freeform 400"/>
                <p:cNvSpPr/>
                <p:nvPr/>
              </p:nvSpPr>
              <p:spPr>
                <a:xfrm>
                  <a:off x="4566" y="2582"/>
                  <a:ext cx="410" cy="266"/>
                </a:xfrm>
                <a:custGeom>
                  <a:avLst/>
                  <a:gdLst/>
                  <a:ahLst/>
                  <a:cxnLst>
                    <a:cxn ang="0">
                      <a:pos x="0" y="130"/>
                    </a:cxn>
                    <a:cxn ang="0">
                      <a:pos x="82" y="180"/>
                    </a:cxn>
                    <a:cxn ang="0">
                      <a:pos x="58" y="199"/>
                    </a:cxn>
                    <a:cxn ang="0">
                      <a:pos x="166" y="265"/>
                    </a:cxn>
                    <a:cxn ang="0">
                      <a:pos x="409" y="85"/>
                    </a:cxn>
                    <a:cxn ang="0">
                      <a:pos x="310" y="33"/>
                    </a:cxn>
                    <a:cxn ang="0">
                      <a:pos x="288" y="46"/>
                    </a:cxn>
                    <a:cxn ang="0">
                      <a:pos x="193" y="0"/>
                    </a:cxn>
                    <a:cxn ang="0">
                      <a:pos x="0" y="130"/>
                    </a:cxn>
                  </a:cxnLst>
                  <a:rect l="0" t="0" r="0" b="0"/>
                  <a:pathLst>
                    <a:path w="410" h="266">
                      <a:moveTo>
                        <a:pt x="0" y="130"/>
                      </a:moveTo>
                      <a:lnTo>
                        <a:pt x="82" y="180"/>
                      </a:lnTo>
                      <a:lnTo>
                        <a:pt x="58" y="199"/>
                      </a:lnTo>
                      <a:lnTo>
                        <a:pt x="166" y="265"/>
                      </a:lnTo>
                      <a:lnTo>
                        <a:pt x="409" y="85"/>
                      </a:lnTo>
                      <a:lnTo>
                        <a:pt x="310" y="33"/>
                      </a:lnTo>
                      <a:lnTo>
                        <a:pt x="288" y="46"/>
                      </a:lnTo>
                      <a:lnTo>
                        <a:pt x="193" y="0"/>
                      </a:lnTo>
                      <a:lnTo>
                        <a:pt x="0" y="130"/>
                      </a:lnTo>
                    </a:path>
                  </a:pathLst>
                </a:custGeom>
                <a:solidFill>
                  <a:srgbClr val="DADADA">
                    <a:alpha val="100000"/>
                  </a:srgbClr>
                </a:solidFill>
                <a:ln w="9525">
                  <a:noFill/>
                </a:ln>
              </p:spPr>
              <p:txBody>
                <a:bodyPr/>
                <a:lstStyle/>
                <a:p>
                  <a:endParaRPr lang="zh-CN" altLang="en-US"/>
                </a:p>
              </p:txBody>
            </p:sp>
            <p:sp>
              <p:nvSpPr>
                <p:cNvPr id="20568" name="Freeform 401"/>
                <p:cNvSpPr/>
                <p:nvPr/>
              </p:nvSpPr>
              <p:spPr>
                <a:xfrm>
                  <a:off x="4566" y="2707"/>
                  <a:ext cx="183" cy="319"/>
                </a:xfrm>
                <a:custGeom>
                  <a:avLst/>
                  <a:gdLst/>
                  <a:ahLst/>
                  <a:cxnLst>
                    <a:cxn ang="0">
                      <a:pos x="2" y="0"/>
                    </a:cxn>
                    <a:cxn ang="0">
                      <a:pos x="0" y="151"/>
                    </a:cxn>
                    <a:cxn ang="0">
                      <a:pos x="61" y="226"/>
                    </a:cxn>
                    <a:cxn ang="0">
                      <a:pos x="61" y="247"/>
                    </a:cxn>
                    <a:cxn ang="0">
                      <a:pos x="177" y="318"/>
                    </a:cxn>
                    <a:cxn ang="0">
                      <a:pos x="182" y="127"/>
                    </a:cxn>
                    <a:cxn ang="0">
                      <a:pos x="67" y="76"/>
                    </a:cxn>
                    <a:cxn ang="0">
                      <a:pos x="85" y="58"/>
                    </a:cxn>
                    <a:cxn ang="0">
                      <a:pos x="2" y="0"/>
                    </a:cxn>
                  </a:cxnLst>
                  <a:rect l="0" t="0" r="0" b="0"/>
                  <a:pathLst>
                    <a:path w="183" h="319">
                      <a:moveTo>
                        <a:pt x="2" y="0"/>
                      </a:moveTo>
                      <a:lnTo>
                        <a:pt x="0" y="151"/>
                      </a:lnTo>
                      <a:lnTo>
                        <a:pt x="61" y="226"/>
                      </a:lnTo>
                      <a:lnTo>
                        <a:pt x="61" y="247"/>
                      </a:lnTo>
                      <a:lnTo>
                        <a:pt x="177" y="318"/>
                      </a:lnTo>
                      <a:lnTo>
                        <a:pt x="182" y="127"/>
                      </a:lnTo>
                      <a:lnTo>
                        <a:pt x="67" y="76"/>
                      </a:lnTo>
                      <a:lnTo>
                        <a:pt x="85" y="58"/>
                      </a:lnTo>
                      <a:lnTo>
                        <a:pt x="2" y="0"/>
                      </a:lnTo>
                    </a:path>
                  </a:pathLst>
                </a:custGeom>
                <a:solidFill>
                  <a:srgbClr val="676767">
                    <a:alpha val="100000"/>
                  </a:srgbClr>
                </a:solidFill>
                <a:ln w="9525">
                  <a:noFill/>
                </a:ln>
              </p:spPr>
              <p:txBody>
                <a:bodyPr/>
                <a:lstStyle/>
                <a:p>
                  <a:endParaRPr lang="zh-CN" altLang="en-US"/>
                </a:p>
              </p:txBody>
            </p:sp>
            <p:sp>
              <p:nvSpPr>
                <p:cNvPr id="20569" name="Freeform 402"/>
                <p:cNvSpPr/>
                <p:nvPr/>
              </p:nvSpPr>
              <p:spPr>
                <a:xfrm>
                  <a:off x="4747" y="2664"/>
                  <a:ext cx="225" cy="362"/>
                </a:xfrm>
                <a:custGeom>
                  <a:avLst/>
                  <a:gdLst/>
                  <a:ahLst/>
                  <a:cxnLst>
                    <a:cxn ang="0">
                      <a:pos x="224" y="0"/>
                    </a:cxn>
                    <a:cxn ang="0">
                      <a:pos x="224" y="201"/>
                    </a:cxn>
                    <a:cxn ang="0">
                      <a:pos x="0" y="361"/>
                    </a:cxn>
                    <a:cxn ang="0">
                      <a:pos x="0" y="170"/>
                    </a:cxn>
                    <a:cxn ang="0">
                      <a:pos x="224" y="0"/>
                    </a:cxn>
                  </a:cxnLst>
                  <a:rect l="0" t="0" r="0" b="0"/>
                  <a:pathLst>
                    <a:path w="225" h="362">
                      <a:moveTo>
                        <a:pt x="224" y="0"/>
                      </a:moveTo>
                      <a:lnTo>
                        <a:pt x="224" y="201"/>
                      </a:lnTo>
                      <a:lnTo>
                        <a:pt x="0" y="361"/>
                      </a:lnTo>
                      <a:lnTo>
                        <a:pt x="0" y="170"/>
                      </a:lnTo>
                      <a:lnTo>
                        <a:pt x="224" y="0"/>
                      </a:lnTo>
                    </a:path>
                  </a:pathLst>
                </a:custGeom>
                <a:solidFill>
                  <a:schemeClr val="bg2">
                    <a:alpha val="100000"/>
                  </a:schemeClr>
                </a:solidFill>
                <a:ln w="9525">
                  <a:noFill/>
                </a:ln>
              </p:spPr>
              <p:txBody>
                <a:bodyPr/>
                <a:lstStyle/>
                <a:p>
                  <a:endParaRPr lang="zh-CN" altLang="en-US"/>
                </a:p>
              </p:txBody>
            </p:sp>
            <p:sp>
              <p:nvSpPr>
                <p:cNvPr id="20570" name="Freeform 403"/>
                <p:cNvSpPr/>
                <p:nvPr/>
              </p:nvSpPr>
              <p:spPr>
                <a:xfrm>
                  <a:off x="4778" y="2714"/>
                  <a:ext cx="166" cy="254"/>
                </a:xfrm>
                <a:custGeom>
                  <a:avLst/>
                  <a:gdLst/>
                  <a:ahLst/>
                  <a:cxnLst>
                    <a:cxn ang="0">
                      <a:pos x="165" y="0"/>
                    </a:cxn>
                    <a:cxn ang="0">
                      <a:pos x="165" y="138"/>
                    </a:cxn>
                    <a:cxn ang="0">
                      <a:pos x="0" y="253"/>
                    </a:cxn>
                    <a:cxn ang="0">
                      <a:pos x="0" y="128"/>
                    </a:cxn>
                    <a:cxn ang="0">
                      <a:pos x="165" y="0"/>
                    </a:cxn>
                  </a:cxnLst>
                  <a:rect l="0" t="0" r="0" b="0"/>
                  <a:pathLst>
                    <a:path w="166" h="254">
                      <a:moveTo>
                        <a:pt x="165" y="0"/>
                      </a:moveTo>
                      <a:lnTo>
                        <a:pt x="165" y="138"/>
                      </a:lnTo>
                      <a:lnTo>
                        <a:pt x="0" y="253"/>
                      </a:lnTo>
                      <a:lnTo>
                        <a:pt x="0" y="128"/>
                      </a:lnTo>
                      <a:lnTo>
                        <a:pt x="165" y="0"/>
                      </a:lnTo>
                    </a:path>
                  </a:pathLst>
                </a:custGeom>
                <a:gradFill rotWithShape="0">
                  <a:gsLst>
                    <a:gs pos="0">
                      <a:srgbClr val="114FFB">
                        <a:alpha val="100000"/>
                      </a:srgbClr>
                    </a:gs>
                    <a:gs pos="100000">
                      <a:srgbClr val="000000">
                        <a:alpha val="100000"/>
                      </a:srgbClr>
                    </a:gs>
                  </a:gsLst>
                  <a:path path="rect">
                    <a:fillToRect l="50000" t="50000" r="50000" b="50000"/>
                  </a:path>
                  <a:tileRect/>
                </a:gradFill>
                <a:ln w="9525">
                  <a:noFill/>
                </a:ln>
              </p:spPr>
              <p:txBody>
                <a:bodyPr/>
                <a:lstStyle/>
                <a:p>
                  <a:endParaRPr lang="zh-CN" altLang="en-US"/>
                </a:p>
              </p:txBody>
            </p:sp>
            <p:sp>
              <p:nvSpPr>
                <p:cNvPr id="20571" name="Freeform 404"/>
                <p:cNvSpPr/>
                <p:nvPr/>
              </p:nvSpPr>
              <p:spPr>
                <a:xfrm>
                  <a:off x="4779" y="2720"/>
                  <a:ext cx="165" cy="248"/>
                </a:xfrm>
                <a:custGeom>
                  <a:avLst/>
                  <a:gdLst/>
                  <a:ahLst/>
                  <a:cxnLst>
                    <a:cxn ang="0">
                      <a:pos x="164" y="0"/>
                    </a:cxn>
                    <a:cxn ang="0">
                      <a:pos x="164" y="137"/>
                    </a:cxn>
                    <a:cxn ang="0">
                      <a:pos x="0" y="247"/>
                    </a:cxn>
                  </a:cxnLst>
                  <a:rect l="0" t="0" r="0" b="0"/>
                  <a:pathLst>
                    <a:path w="165" h="248">
                      <a:moveTo>
                        <a:pt x="164" y="0"/>
                      </a:moveTo>
                      <a:lnTo>
                        <a:pt x="164" y="137"/>
                      </a:lnTo>
                      <a:lnTo>
                        <a:pt x="0" y="247"/>
                      </a:lnTo>
                    </a:path>
                  </a:pathLst>
                </a:custGeom>
                <a:noFill/>
                <a:ln w="12700" cap="rnd" cmpd="sng">
                  <a:solidFill>
                    <a:srgbClr val="FFFFFF">
                      <a:alpha val="100000"/>
                    </a:srgbClr>
                  </a:solidFill>
                  <a:prstDash val="solid"/>
                  <a:round/>
                  <a:headEnd type="none" w="sm" len="sm"/>
                  <a:tailEnd type="none" w="sm" len="sm"/>
                </a:ln>
              </p:spPr>
              <p:txBody>
                <a:bodyPr/>
                <a:lstStyle/>
                <a:p>
                  <a:endParaRPr lang="zh-CN" altLang="en-US"/>
                </a:p>
              </p:txBody>
            </p:sp>
          </p:grpSp>
          <p:sp>
            <p:nvSpPr>
              <p:cNvPr id="20505" name="Text Box 405"/>
              <p:cNvSpPr txBox="1"/>
              <p:nvPr/>
            </p:nvSpPr>
            <p:spPr>
              <a:xfrm>
                <a:off x="4889" y="1271"/>
                <a:ext cx="703" cy="156"/>
              </a:xfrm>
              <a:prstGeom prst="rect">
                <a:avLst/>
              </a:prstGeom>
              <a:noFill/>
              <a:ln w="9525">
                <a:noFill/>
              </a:ln>
            </p:spPr>
            <p:txBody>
              <a:bodyPr wrap="none" lIns="92075" tIns="46038" rIns="92075" bIns="46038">
                <a:spAutoFit/>
              </a:bodyPr>
              <a:lstStyle/>
              <a:p>
                <a:pPr algn="ctr" eaLnBrk="0" hangingPunct="0"/>
                <a:r>
                  <a:rPr lang="zh-CN" altLang="en-US" sz="1000" b="1" dirty="0" smtClean="0">
                    <a:latin typeface="Times New Roman" panose="02020603050405020304" charset="0"/>
                    <a:ea typeface="楷体_GB2312" pitchFamily="49" charset="-122"/>
                  </a:rPr>
                  <a:t>（</a:t>
                </a:r>
                <a:r>
                  <a:rPr lang="en-US" altLang="zh-CN" sz="1000" b="1" dirty="0">
                    <a:latin typeface="Times New Roman" panose="02020603050405020304" charset="0"/>
                    <a:ea typeface="楷体_GB2312" pitchFamily="49" charset="-122"/>
                  </a:rPr>
                  <a:t>OLAP users</a:t>
                </a:r>
                <a:r>
                  <a:rPr lang="zh-CN" altLang="en-US" sz="1000" b="1" dirty="0" smtClean="0">
                    <a:latin typeface="Times New Roman" panose="02020603050405020304" charset="0"/>
                    <a:ea typeface="楷体_GB2312" pitchFamily="49" charset="-122"/>
                  </a:rPr>
                  <a:t>）</a:t>
                </a:r>
                <a:endParaRPr lang="zh-CN" altLang="en-US" sz="1000" b="1" dirty="0">
                  <a:latin typeface="Times New Roman" panose="02020603050405020304" charset="0"/>
                  <a:ea typeface="楷体_GB2312" pitchFamily="49" charset="-122"/>
                </a:endParaRPr>
              </a:p>
            </p:txBody>
          </p:sp>
          <p:sp>
            <p:nvSpPr>
              <p:cNvPr id="20506" name="Text Box 406"/>
              <p:cNvSpPr txBox="1"/>
              <p:nvPr/>
            </p:nvSpPr>
            <p:spPr>
              <a:xfrm>
                <a:off x="4926" y="2391"/>
                <a:ext cx="587" cy="156"/>
              </a:xfrm>
              <a:prstGeom prst="rect">
                <a:avLst/>
              </a:prstGeom>
              <a:noFill/>
              <a:ln w="9525">
                <a:noFill/>
              </a:ln>
            </p:spPr>
            <p:txBody>
              <a:bodyPr wrap="none" lIns="92075" tIns="46038" rIns="92075" bIns="46038">
                <a:spAutoFit/>
              </a:bodyPr>
              <a:lstStyle/>
              <a:p>
                <a:pPr algn="ctr" eaLnBrk="0" hangingPunct="0"/>
                <a:r>
                  <a:rPr lang="zh-CN" altLang="en-US" sz="1000" b="1" dirty="0" smtClean="0">
                    <a:latin typeface="Times New Roman" panose="02020603050405020304" charset="0"/>
                    <a:ea typeface="楷体_GB2312" pitchFamily="49" charset="-122"/>
                  </a:rPr>
                  <a:t>（</a:t>
                </a:r>
                <a:r>
                  <a:rPr lang="en-US" altLang="zh-CN" sz="1000" b="1" dirty="0">
                    <a:latin typeface="Times New Roman" panose="02020603050405020304" charset="0"/>
                    <a:ea typeface="楷体_GB2312" pitchFamily="49" charset="-122"/>
                  </a:rPr>
                  <a:t>web user</a:t>
                </a:r>
                <a:r>
                  <a:rPr lang="zh-CN" altLang="en-US" sz="1000" b="1" dirty="0" smtClean="0">
                    <a:latin typeface="Times New Roman" panose="02020603050405020304" charset="0"/>
                    <a:ea typeface="楷体_GB2312" pitchFamily="49" charset="-122"/>
                  </a:rPr>
                  <a:t>）</a:t>
                </a:r>
                <a:endParaRPr lang="zh-CN" altLang="en-US" sz="1000" b="1" dirty="0">
                  <a:latin typeface="Times New Roman" panose="02020603050405020304" charset="0"/>
                  <a:ea typeface="楷体_GB2312" pitchFamily="49" charset="-122"/>
                </a:endParaRPr>
              </a:p>
            </p:txBody>
          </p:sp>
          <p:grpSp>
            <p:nvGrpSpPr>
              <p:cNvPr id="20507" name="Group 407"/>
              <p:cNvGrpSpPr/>
              <p:nvPr/>
            </p:nvGrpSpPr>
            <p:grpSpPr>
              <a:xfrm>
                <a:off x="4455" y="1517"/>
                <a:ext cx="304" cy="541"/>
                <a:chOff x="9740" y="8246"/>
                <a:chExt cx="635" cy="875"/>
              </a:xfrm>
            </p:grpSpPr>
            <p:sp>
              <p:nvSpPr>
                <p:cNvPr id="20511" name="Freeform 408"/>
                <p:cNvSpPr/>
                <p:nvPr/>
              </p:nvSpPr>
              <p:spPr>
                <a:xfrm>
                  <a:off x="9740" y="8246"/>
                  <a:ext cx="631" cy="148"/>
                </a:xfrm>
                <a:custGeom>
                  <a:avLst/>
                  <a:gdLst/>
                  <a:ahLst/>
                  <a:cxnLst>
                    <a:cxn ang="0">
                      <a:pos x="631" y="148"/>
                    </a:cxn>
                    <a:cxn ang="0">
                      <a:pos x="491" y="0"/>
                    </a:cxn>
                    <a:cxn ang="0">
                      <a:pos x="0" y="0"/>
                    </a:cxn>
                    <a:cxn ang="0">
                      <a:pos x="135" y="148"/>
                    </a:cxn>
                    <a:cxn ang="0">
                      <a:pos x="631" y="148"/>
                    </a:cxn>
                  </a:cxnLst>
                  <a:rect l="0" t="0" r="0" b="0"/>
                  <a:pathLst>
                    <a:path w="631" h="148">
                      <a:moveTo>
                        <a:pt x="631" y="148"/>
                      </a:moveTo>
                      <a:lnTo>
                        <a:pt x="491" y="0"/>
                      </a:lnTo>
                      <a:lnTo>
                        <a:pt x="0" y="0"/>
                      </a:lnTo>
                      <a:lnTo>
                        <a:pt x="135" y="148"/>
                      </a:lnTo>
                      <a:lnTo>
                        <a:pt x="631" y="148"/>
                      </a:lnTo>
                      <a:close/>
                    </a:path>
                  </a:pathLst>
                </a:custGeom>
                <a:solidFill>
                  <a:srgbClr val="E9E7D1">
                    <a:alpha val="100000"/>
                  </a:srgbClr>
                </a:solidFill>
                <a:ln w="9525">
                  <a:noFill/>
                </a:ln>
              </p:spPr>
              <p:txBody>
                <a:bodyPr/>
                <a:lstStyle/>
                <a:p>
                  <a:endParaRPr lang="zh-CN" altLang="en-US"/>
                </a:p>
              </p:txBody>
            </p:sp>
            <p:grpSp>
              <p:nvGrpSpPr>
                <p:cNvPr id="20512" name="Group 409"/>
                <p:cNvGrpSpPr/>
                <p:nvPr/>
              </p:nvGrpSpPr>
              <p:grpSpPr>
                <a:xfrm>
                  <a:off x="10229" y="8436"/>
                  <a:ext cx="91" cy="178"/>
                  <a:chOff x="10229" y="8436"/>
                  <a:chExt cx="91" cy="178"/>
                </a:xfrm>
              </p:grpSpPr>
              <p:sp>
                <p:nvSpPr>
                  <p:cNvPr id="20561" name="Rectangle 410"/>
                  <p:cNvSpPr/>
                  <p:nvPr/>
                </p:nvSpPr>
                <p:spPr>
                  <a:xfrm>
                    <a:off x="10229" y="8436"/>
                    <a:ext cx="91" cy="178"/>
                  </a:xfrm>
                  <a:prstGeom prst="rect">
                    <a:avLst/>
                  </a:prstGeom>
                  <a:solidFill>
                    <a:srgbClr val="373737"/>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62" name="Freeform 411"/>
                  <p:cNvSpPr/>
                  <p:nvPr/>
                </p:nvSpPr>
                <p:spPr>
                  <a:xfrm>
                    <a:off x="10229" y="8436"/>
                    <a:ext cx="81" cy="170"/>
                  </a:xfrm>
                  <a:custGeom>
                    <a:avLst/>
                    <a:gdLst/>
                    <a:ahLst/>
                    <a:cxnLst>
                      <a:cxn ang="0">
                        <a:pos x="81" y="170"/>
                      </a:cxn>
                      <a:cxn ang="0">
                        <a:pos x="0" y="170"/>
                      </a:cxn>
                      <a:cxn ang="0">
                        <a:pos x="0" y="0"/>
                      </a:cxn>
                    </a:cxnLst>
                    <a:rect l="0" t="0" r="0" b="0"/>
                    <a:pathLst>
                      <a:path w="81" h="170">
                        <a:moveTo>
                          <a:pt x="81" y="170"/>
                        </a:moveTo>
                        <a:lnTo>
                          <a:pt x="0" y="170"/>
                        </a:lnTo>
                        <a:lnTo>
                          <a:pt x="0" y="0"/>
                        </a:lnTo>
                      </a:path>
                    </a:pathLst>
                  </a:custGeom>
                  <a:noFill/>
                  <a:ln w="10160" cap="flat" cmpd="sng">
                    <a:solidFill>
                      <a:srgbClr val="FFFFFF">
                        <a:alpha val="100000"/>
                      </a:srgbClr>
                    </a:solidFill>
                    <a:prstDash val="solid"/>
                    <a:round/>
                    <a:headEnd type="none" w="med" len="med"/>
                    <a:tailEnd type="none" w="med" len="med"/>
                  </a:ln>
                </p:spPr>
                <p:txBody>
                  <a:bodyPr/>
                  <a:lstStyle/>
                  <a:p>
                    <a:endParaRPr lang="zh-CN" altLang="en-US"/>
                  </a:p>
                </p:txBody>
              </p:sp>
              <p:sp>
                <p:nvSpPr>
                  <p:cNvPr id="20563" name="Freeform 412"/>
                  <p:cNvSpPr/>
                  <p:nvPr/>
                </p:nvSpPr>
                <p:spPr>
                  <a:xfrm>
                    <a:off x="10229" y="8436"/>
                    <a:ext cx="81" cy="170"/>
                  </a:xfrm>
                  <a:custGeom>
                    <a:avLst/>
                    <a:gdLst/>
                    <a:ahLst/>
                    <a:cxnLst>
                      <a:cxn ang="0">
                        <a:pos x="0" y="0"/>
                      </a:cxn>
                      <a:cxn ang="0">
                        <a:pos x="81" y="0"/>
                      </a:cxn>
                      <a:cxn ang="0">
                        <a:pos x="81" y="170"/>
                      </a:cxn>
                    </a:cxnLst>
                    <a:rect l="0" t="0" r="0" b="0"/>
                    <a:pathLst>
                      <a:path w="81" h="170">
                        <a:moveTo>
                          <a:pt x="0" y="0"/>
                        </a:moveTo>
                        <a:lnTo>
                          <a:pt x="81" y="0"/>
                        </a:lnTo>
                        <a:lnTo>
                          <a:pt x="81" y="170"/>
                        </a:lnTo>
                      </a:path>
                    </a:pathLst>
                  </a:custGeom>
                  <a:noFill/>
                  <a:ln w="1016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20513" name="Freeform 413"/>
                <p:cNvSpPr/>
                <p:nvPr/>
              </p:nvSpPr>
              <p:spPr>
                <a:xfrm>
                  <a:off x="9746" y="8246"/>
                  <a:ext cx="135" cy="873"/>
                </a:xfrm>
                <a:custGeom>
                  <a:avLst/>
                  <a:gdLst/>
                  <a:ahLst/>
                  <a:cxnLst>
                    <a:cxn ang="0">
                      <a:pos x="135" y="873"/>
                    </a:cxn>
                    <a:cxn ang="0">
                      <a:pos x="135" y="144"/>
                    </a:cxn>
                    <a:cxn ang="0">
                      <a:pos x="0" y="0"/>
                    </a:cxn>
                    <a:cxn ang="0">
                      <a:pos x="0" y="726"/>
                    </a:cxn>
                    <a:cxn ang="0">
                      <a:pos x="135" y="873"/>
                    </a:cxn>
                  </a:cxnLst>
                  <a:rect l="0" t="0" r="0" b="0"/>
                  <a:pathLst>
                    <a:path w="135" h="873">
                      <a:moveTo>
                        <a:pt x="135" y="873"/>
                      </a:moveTo>
                      <a:lnTo>
                        <a:pt x="135" y="144"/>
                      </a:lnTo>
                      <a:lnTo>
                        <a:pt x="0" y="0"/>
                      </a:lnTo>
                      <a:lnTo>
                        <a:pt x="0" y="726"/>
                      </a:lnTo>
                      <a:lnTo>
                        <a:pt x="135" y="873"/>
                      </a:lnTo>
                      <a:close/>
                    </a:path>
                  </a:pathLst>
                </a:custGeom>
                <a:solidFill>
                  <a:srgbClr val="716759">
                    <a:alpha val="100000"/>
                  </a:srgbClr>
                </a:solidFill>
                <a:ln w="9525">
                  <a:noFill/>
                </a:ln>
              </p:spPr>
              <p:txBody>
                <a:bodyPr/>
                <a:lstStyle/>
                <a:p>
                  <a:endParaRPr lang="zh-CN" altLang="en-US"/>
                </a:p>
              </p:txBody>
            </p:sp>
            <p:sp>
              <p:nvSpPr>
                <p:cNvPr id="20514" name="Line 414"/>
                <p:cNvSpPr/>
                <p:nvPr/>
              </p:nvSpPr>
              <p:spPr>
                <a:xfrm>
                  <a:off x="9768" y="8271"/>
                  <a:ext cx="121" cy="125"/>
                </a:xfrm>
                <a:prstGeom prst="line">
                  <a:avLst/>
                </a:prstGeom>
                <a:ln w="10160" cap="flat" cmpd="sng">
                  <a:solidFill>
                    <a:srgbClr val="FFFFFF"/>
                  </a:solidFill>
                  <a:prstDash val="solid"/>
                  <a:headEnd type="none" w="med" len="med"/>
                  <a:tailEnd type="none" w="med" len="med"/>
                </a:ln>
              </p:spPr>
            </p:sp>
            <p:sp>
              <p:nvSpPr>
                <p:cNvPr id="20515" name="Rectangle 415"/>
                <p:cNvSpPr/>
                <p:nvPr/>
              </p:nvSpPr>
              <p:spPr>
                <a:xfrm>
                  <a:off x="9881" y="8390"/>
                  <a:ext cx="494" cy="731"/>
                </a:xfrm>
                <a:prstGeom prst="rect">
                  <a:avLst/>
                </a:prstGeom>
                <a:solidFill>
                  <a:srgbClr val="BCB7A4"/>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16" name="Line 416"/>
                <p:cNvSpPr/>
                <p:nvPr/>
              </p:nvSpPr>
              <p:spPr>
                <a:xfrm flipH="1">
                  <a:off x="9883" y="8390"/>
                  <a:ext cx="488" cy="2"/>
                </a:xfrm>
                <a:prstGeom prst="line">
                  <a:avLst/>
                </a:prstGeom>
                <a:ln w="10160" cap="flat" cmpd="sng">
                  <a:solidFill>
                    <a:srgbClr val="FFFFFF"/>
                  </a:solidFill>
                  <a:prstDash val="solid"/>
                  <a:headEnd type="none" w="med" len="med"/>
                  <a:tailEnd type="none" w="med" len="med"/>
                </a:ln>
              </p:spPr>
            </p:sp>
            <p:sp>
              <p:nvSpPr>
                <p:cNvPr id="20517" name="Line 417"/>
                <p:cNvSpPr/>
                <p:nvPr/>
              </p:nvSpPr>
              <p:spPr>
                <a:xfrm>
                  <a:off x="9883" y="8396"/>
                  <a:ext cx="2" cy="721"/>
                </a:xfrm>
                <a:prstGeom prst="line">
                  <a:avLst/>
                </a:prstGeom>
                <a:ln w="10160" cap="flat" cmpd="sng">
                  <a:solidFill>
                    <a:srgbClr val="373737"/>
                  </a:solidFill>
                  <a:prstDash val="solid"/>
                  <a:headEnd type="none" w="med" len="med"/>
                  <a:tailEnd type="none" w="med" len="med"/>
                </a:ln>
              </p:spPr>
            </p:sp>
            <p:grpSp>
              <p:nvGrpSpPr>
                <p:cNvPr id="20518" name="Group 418"/>
                <p:cNvGrpSpPr/>
                <p:nvPr/>
              </p:nvGrpSpPr>
              <p:grpSpPr>
                <a:xfrm>
                  <a:off x="9936" y="8742"/>
                  <a:ext cx="388" cy="305"/>
                  <a:chOff x="9936" y="8742"/>
                  <a:chExt cx="388" cy="305"/>
                </a:xfrm>
              </p:grpSpPr>
              <p:grpSp>
                <p:nvGrpSpPr>
                  <p:cNvPr id="20537" name="Group 419"/>
                  <p:cNvGrpSpPr/>
                  <p:nvPr/>
                </p:nvGrpSpPr>
                <p:grpSpPr>
                  <a:xfrm>
                    <a:off x="9936" y="9041"/>
                    <a:ext cx="388" cy="6"/>
                    <a:chOff x="9936" y="9041"/>
                    <a:chExt cx="388" cy="6"/>
                  </a:xfrm>
                </p:grpSpPr>
                <p:sp>
                  <p:nvSpPr>
                    <p:cNvPr id="20559" name="Line 420"/>
                    <p:cNvSpPr/>
                    <p:nvPr/>
                  </p:nvSpPr>
                  <p:spPr>
                    <a:xfrm>
                      <a:off x="9936" y="9041"/>
                      <a:ext cx="388" cy="2"/>
                    </a:xfrm>
                    <a:prstGeom prst="line">
                      <a:avLst/>
                    </a:prstGeom>
                    <a:ln w="10160" cap="flat" cmpd="sng">
                      <a:solidFill>
                        <a:srgbClr val="000000"/>
                      </a:solidFill>
                      <a:prstDash val="solid"/>
                      <a:headEnd type="none" w="med" len="med"/>
                      <a:tailEnd type="none" w="med" len="med"/>
                    </a:ln>
                  </p:spPr>
                </p:sp>
                <p:sp>
                  <p:nvSpPr>
                    <p:cNvPr id="20560" name="Line 421"/>
                    <p:cNvSpPr/>
                    <p:nvPr/>
                  </p:nvSpPr>
                  <p:spPr>
                    <a:xfrm>
                      <a:off x="9936" y="9045"/>
                      <a:ext cx="388" cy="2"/>
                    </a:xfrm>
                    <a:prstGeom prst="line">
                      <a:avLst/>
                    </a:prstGeom>
                    <a:ln w="10160" cap="flat" cmpd="sng">
                      <a:solidFill>
                        <a:srgbClr val="FFFFFF"/>
                      </a:solidFill>
                      <a:prstDash val="solid"/>
                      <a:headEnd type="none" w="med" len="med"/>
                      <a:tailEnd type="none" w="med" len="med"/>
                    </a:ln>
                  </p:spPr>
                </p:sp>
              </p:grpSp>
              <p:grpSp>
                <p:nvGrpSpPr>
                  <p:cNvPr id="20538" name="Group 422"/>
                  <p:cNvGrpSpPr/>
                  <p:nvPr/>
                </p:nvGrpSpPr>
                <p:grpSpPr>
                  <a:xfrm>
                    <a:off x="9936" y="8998"/>
                    <a:ext cx="388" cy="6"/>
                    <a:chOff x="9936" y="8998"/>
                    <a:chExt cx="388" cy="6"/>
                  </a:xfrm>
                </p:grpSpPr>
                <p:sp>
                  <p:nvSpPr>
                    <p:cNvPr id="20557" name="Line 423"/>
                    <p:cNvSpPr/>
                    <p:nvPr/>
                  </p:nvSpPr>
                  <p:spPr>
                    <a:xfrm>
                      <a:off x="9936" y="8998"/>
                      <a:ext cx="388" cy="2"/>
                    </a:xfrm>
                    <a:prstGeom prst="line">
                      <a:avLst/>
                    </a:prstGeom>
                    <a:ln w="10160" cap="flat" cmpd="sng">
                      <a:solidFill>
                        <a:srgbClr val="000000"/>
                      </a:solidFill>
                      <a:prstDash val="solid"/>
                      <a:headEnd type="none" w="med" len="med"/>
                      <a:tailEnd type="none" w="med" len="med"/>
                    </a:ln>
                  </p:spPr>
                </p:sp>
                <p:sp>
                  <p:nvSpPr>
                    <p:cNvPr id="20558" name="Line 424"/>
                    <p:cNvSpPr/>
                    <p:nvPr/>
                  </p:nvSpPr>
                  <p:spPr>
                    <a:xfrm>
                      <a:off x="9936" y="9002"/>
                      <a:ext cx="388" cy="2"/>
                    </a:xfrm>
                    <a:prstGeom prst="line">
                      <a:avLst/>
                    </a:prstGeom>
                    <a:ln w="10160" cap="flat" cmpd="sng">
                      <a:solidFill>
                        <a:srgbClr val="FFFFFF"/>
                      </a:solidFill>
                      <a:prstDash val="solid"/>
                      <a:headEnd type="none" w="med" len="med"/>
                      <a:tailEnd type="none" w="med" len="med"/>
                    </a:ln>
                  </p:spPr>
                </p:sp>
              </p:grpSp>
              <p:grpSp>
                <p:nvGrpSpPr>
                  <p:cNvPr id="20539" name="Group 425"/>
                  <p:cNvGrpSpPr/>
                  <p:nvPr/>
                </p:nvGrpSpPr>
                <p:grpSpPr>
                  <a:xfrm>
                    <a:off x="9936" y="8956"/>
                    <a:ext cx="388" cy="4"/>
                    <a:chOff x="9936" y="8956"/>
                    <a:chExt cx="388" cy="4"/>
                  </a:xfrm>
                </p:grpSpPr>
                <p:sp>
                  <p:nvSpPr>
                    <p:cNvPr id="20555" name="Line 426"/>
                    <p:cNvSpPr/>
                    <p:nvPr/>
                  </p:nvSpPr>
                  <p:spPr>
                    <a:xfrm>
                      <a:off x="9936" y="8956"/>
                      <a:ext cx="388" cy="2"/>
                    </a:xfrm>
                    <a:prstGeom prst="line">
                      <a:avLst/>
                    </a:prstGeom>
                    <a:ln w="10160" cap="flat" cmpd="sng">
                      <a:solidFill>
                        <a:srgbClr val="000000"/>
                      </a:solidFill>
                      <a:prstDash val="solid"/>
                      <a:headEnd type="none" w="med" len="med"/>
                      <a:tailEnd type="none" w="med" len="med"/>
                    </a:ln>
                  </p:spPr>
                </p:sp>
                <p:sp>
                  <p:nvSpPr>
                    <p:cNvPr id="20556" name="Line 427"/>
                    <p:cNvSpPr/>
                    <p:nvPr/>
                  </p:nvSpPr>
                  <p:spPr>
                    <a:xfrm>
                      <a:off x="9936" y="8958"/>
                      <a:ext cx="388" cy="2"/>
                    </a:xfrm>
                    <a:prstGeom prst="line">
                      <a:avLst/>
                    </a:prstGeom>
                    <a:ln w="10160" cap="flat" cmpd="sng">
                      <a:solidFill>
                        <a:srgbClr val="FFFFFF"/>
                      </a:solidFill>
                      <a:prstDash val="solid"/>
                      <a:headEnd type="none" w="med" len="med"/>
                      <a:tailEnd type="none" w="med" len="med"/>
                    </a:ln>
                  </p:spPr>
                </p:sp>
              </p:grpSp>
              <p:grpSp>
                <p:nvGrpSpPr>
                  <p:cNvPr id="20540" name="Group 428"/>
                  <p:cNvGrpSpPr/>
                  <p:nvPr/>
                </p:nvGrpSpPr>
                <p:grpSpPr>
                  <a:xfrm>
                    <a:off x="9936" y="8911"/>
                    <a:ext cx="388" cy="8"/>
                    <a:chOff x="9936" y="8911"/>
                    <a:chExt cx="388" cy="8"/>
                  </a:xfrm>
                </p:grpSpPr>
                <p:sp>
                  <p:nvSpPr>
                    <p:cNvPr id="20553" name="Line 429"/>
                    <p:cNvSpPr/>
                    <p:nvPr/>
                  </p:nvSpPr>
                  <p:spPr>
                    <a:xfrm>
                      <a:off x="9936" y="8911"/>
                      <a:ext cx="388" cy="2"/>
                    </a:xfrm>
                    <a:prstGeom prst="line">
                      <a:avLst/>
                    </a:prstGeom>
                    <a:ln w="10160" cap="flat" cmpd="sng">
                      <a:solidFill>
                        <a:srgbClr val="000000"/>
                      </a:solidFill>
                      <a:prstDash val="solid"/>
                      <a:headEnd type="none" w="med" len="med"/>
                      <a:tailEnd type="none" w="med" len="med"/>
                    </a:ln>
                  </p:spPr>
                </p:sp>
                <p:sp>
                  <p:nvSpPr>
                    <p:cNvPr id="20554" name="Line 430"/>
                    <p:cNvSpPr/>
                    <p:nvPr/>
                  </p:nvSpPr>
                  <p:spPr>
                    <a:xfrm>
                      <a:off x="9936" y="8917"/>
                      <a:ext cx="388" cy="2"/>
                    </a:xfrm>
                    <a:prstGeom prst="line">
                      <a:avLst/>
                    </a:prstGeom>
                    <a:ln w="10160" cap="flat" cmpd="sng">
                      <a:solidFill>
                        <a:srgbClr val="FFFFFF"/>
                      </a:solidFill>
                      <a:prstDash val="solid"/>
                      <a:headEnd type="none" w="med" len="med"/>
                      <a:tailEnd type="none" w="med" len="med"/>
                    </a:ln>
                  </p:spPr>
                </p:sp>
              </p:grpSp>
              <p:grpSp>
                <p:nvGrpSpPr>
                  <p:cNvPr id="20541" name="Group 431"/>
                  <p:cNvGrpSpPr/>
                  <p:nvPr/>
                </p:nvGrpSpPr>
                <p:grpSpPr>
                  <a:xfrm>
                    <a:off x="9936" y="8869"/>
                    <a:ext cx="388" cy="8"/>
                    <a:chOff x="9936" y="8869"/>
                    <a:chExt cx="388" cy="8"/>
                  </a:xfrm>
                </p:grpSpPr>
                <p:sp>
                  <p:nvSpPr>
                    <p:cNvPr id="20551" name="Line 432"/>
                    <p:cNvSpPr/>
                    <p:nvPr/>
                  </p:nvSpPr>
                  <p:spPr>
                    <a:xfrm>
                      <a:off x="9936" y="8869"/>
                      <a:ext cx="388" cy="2"/>
                    </a:xfrm>
                    <a:prstGeom prst="line">
                      <a:avLst/>
                    </a:prstGeom>
                    <a:ln w="10160" cap="flat" cmpd="sng">
                      <a:solidFill>
                        <a:srgbClr val="000000"/>
                      </a:solidFill>
                      <a:prstDash val="solid"/>
                      <a:headEnd type="none" w="med" len="med"/>
                      <a:tailEnd type="none" w="med" len="med"/>
                    </a:ln>
                  </p:spPr>
                </p:sp>
                <p:sp>
                  <p:nvSpPr>
                    <p:cNvPr id="20552" name="Line 433"/>
                    <p:cNvSpPr/>
                    <p:nvPr/>
                  </p:nvSpPr>
                  <p:spPr>
                    <a:xfrm>
                      <a:off x="9936" y="8875"/>
                      <a:ext cx="388" cy="2"/>
                    </a:xfrm>
                    <a:prstGeom prst="line">
                      <a:avLst/>
                    </a:prstGeom>
                    <a:ln w="10160" cap="flat" cmpd="sng">
                      <a:solidFill>
                        <a:srgbClr val="FFFFFF"/>
                      </a:solidFill>
                      <a:prstDash val="solid"/>
                      <a:headEnd type="none" w="med" len="med"/>
                      <a:tailEnd type="none" w="med" len="med"/>
                    </a:ln>
                  </p:spPr>
                </p:sp>
              </p:grpSp>
              <p:grpSp>
                <p:nvGrpSpPr>
                  <p:cNvPr id="20542" name="Group 434"/>
                  <p:cNvGrpSpPr/>
                  <p:nvPr/>
                </p:nvGrpSpPr>
                <p:grpSpPr>
                  <a:xfrm>
                    <a:off x="9936" y="8828"/>
                    <a:ext cx="388" cy="7"/>
                    <a:chOff x="9936" y="8828"/>
                    <a:chExt cx="388" cy="7"/>
                  </a:xfrm>
                </p:grpSpPr>
                <p:sp>
                  <p:nvSpPr>
                    <p:cNvPr id="20549" name="Line 435"/>
                    <p:cNvSpPr/>
                    <p:nvPr/>
                  </p:nvSpPr>
                  <p:spPr>
                    <a:xfrm>
                      <a:off x="9936" y="8828"/>
                      <a:ext cx="388" cy="2"/>
                    </a:xfrm>
                    <a:prstGeom prst="line">
                      <a:avLst/>
                    </a:prstGeom>
                    <a:ln w="10160" cap="flat" cmpd="sng">
                      <a:solidFill>
                        <a:srgbClr val="000000"/>
                      </a:solidFill>
                      <a:prstDash val="solid"/>
                      <a:headEnd type="none" w="med" len="med"/>
                      <a:tailEnd type="none" w="med" len="med"/>
                    </a:ln>
                  </p:spPr>
                </p:sp>
                <p:sp>
                  <p:nvSpPr>
                    <p:cNvPr id="20550" name="Line 436"/>
                    <p:cNvSpPr/>
                    <p:nvPr/>
                  </p:nvSpPr>
                  <p:spPr>
                    <a:xfrm>
                      <a:off x="9936" y="8832"/>
                      <a:ext cx="388" cy="3"/>
                    </a:xfrm>
                    <a:prstGeom prst="line">
                      <a:avLst/>
                    </a:prstGeom>
                    <a:ln w="10160" cap="flat" cmpd="sng">
                      <a:solidFill>
                        <a:srgbClr val="FFFFFF"/>
                      </a:solidFill>
                      <a:prstDash val="solid"/>
                      <a:headEnd type="none" w="med" len="med"/>
                      <a:tailEnd type="none" w="med" len="med"/>
                    </a:ln>
                  </p:spPr>
                </p:sp>
              </p:grpSp>
              <p:grpSp>
                <p:nvGrpSpPr>
                  <p:cNvPr id="20543" name="Group 437"/>
                  <p:cNvGrpSpPr/>
                  <p:nvPr/>
                </p:nvGrpSpPr>
                <p:grpSpPr>
                  <a:xfrm>
                    <a:off x="9936" y="8786"/>
                    <a:ext cx="388" cy="6"/>
                    <a:chOff x="9936" y="8786"/>
                    <a:chExt cx="388" cy="6"/>
                  </a:xfrm>
                </p:grpSpPr>
                <p:sp>
                  <p:nvSpPr>
                    <p:cNvPr id="20547" name="Line 438"/>
                    <p:cNvSpPr/>
                    <p:nvPr/>
                  </p:nvSpPr>
                  <p:spPr>
                    <a:xfrm>
                      <a:off x="9936" y="8786"/>
                      <a:ext cx="388" cy="2"/>
                    </a:xfrm>
                    <a:prstGeom prst="line">
                      <a:avLst/>
                    </a:prstGeom>
                    <a:ln w="10160" cap="flat" cmpd="sng">
                      <a:solidFill>
                        <a:srgbClr val="000000"/>
                      </a:solidFill>
                      <a:prstDash val="solid"/>
                      <a:headEnd type="none" w="med" len="med"/>
                      <a:tailEnd type="none" w="med" len="med"/>
                    </a:ln>
                  </p:spPr>
                </p:sp>
                <p:sp>
                  <p:nvSpPr>
                    <p:cNvPr id="20548" name="Line 439"/>
                    <p:cNvSpPr/>
                    <p:nvPr/>
                  </p:nvSpPr>
                  <p:spPr>
                    <a:xfrm>
                      <a:off x="9936" y="8790"/>
                      <a:ext cx="388" cy="2"/>
                    </a:xfrm>
                    <a:prstGeom prst="line">
                      <a:avLst/>
                    </a:prstGeom>
                    <a:ln w="10160" cap="flat" cmpd="sng">
                      <a:solidFill>
                        <a:srgbClr val="FFFFFF"/>
                      </a:solidFill>
                      <a:prstDash val="solid"/>
                      <a:headEnd type="none" w="med" len="med"/>
                      <a:tailEnd type="none" w="med" len="med"/>
                    </a:ln>
                  </p:spPr>
                </p:sp>
              </p:grpSp>
              <p:grpSp>
                <p:nvGrpSpPr>
                  <p:cNvPr id="20544" name="Group 440"/>
                  <p:cNvGrpSpPr/>
                  <p:nvPr/>
                </p:nvGrpSpPr>
                <p:grpSpPr>
                  <a:xfrm>
                    <a:off x="9936" y="8742"/>
                    <a:ext cx="388" cy="6"/>
                    <a:chOff x="9936" y="8742"/>
                    <a:chExt cx="388" cy="6"/>
                  </a:xfrm>
                </p:grpSpPr>
                <p:sp>
                  <p:nvSpPr>
                    <p:cNvPr id="20545" name="Line 441"/>
                    <p:cNvSpPr/>
                    <p:nvPr/>
                  </p:nvSpPr>
                  <p:spPr>
                    <a:xfrm>
                      <a:off x="9936" y="8742"/>
                      <a:ext cx="388" cy="2"/>
                    </a:xfrm>
                    <a:prstGeom prst="line">
                      <a:avLst/>
                    </a:prstGeom>
                    <a:ln w="10160" cap="flat" cmpd="sng">
                      <a:solidFill>
                        <a:srgbClr val="000000"/>
                      </a:solidFill>
                      <a:prstDash val="solid"/>
                      <a:headEnd type="none" w="med" len="med"/>
                      <a:tailEnd type="none" w="med" len="med"/>
                    </a:ln>
                  </p:spPr>
                </p:sp>
                <p:sp>
                  <p:nvSpPr>
                    <p:cNvPr id="20546" name="Line 442"/>
                    <p:cNvSpPr/>
                    <p:nvPr/>
                  </p:nvSpPr>
                  <p:spPr>
                    <a:xfrm>
                      <a:off x="9936" y="8746"/>
                      <a:ext cx="388" cy="2"/>
                    </a:xfrm>
                    <a:prstGeom prst="line">
                      <a:avLst/>
                    </a:prstGeom>
                    <a:ln w="10160" cap="flat" cmpd="sng">
                      <a:solidFill>
                        <a:srgbClr val="FFFFFF"/>
                      </a:solidFill>
                      <a:prstDash val="solid"/>
                      <a:headEnd type="none" w="med" len="med"/>
                      <a:tailEnd type="none" w="med" len="med"/>
                    </a:ln>
                  </p:spPr>
                </p:sp>
              </p:grpSp>
            </p:grpSp>
            <p:grpSp>
              <p:nvGrpSpPr>
                <p:cNvPr id="20519" name="Group 443"/>
                <p:cNvGrpSpPr/>
                <p:nvPr/>
              </p:nvGrpSpPr>
              <p:grpSpPr>
                <a:xfrm>
                  <a:off x="9934" y="8455"/>
                  <a:ext cx="382" cy="179"/>
                  <a:chOff x="9934" y="8455"/>
                  <a:chExt cx="382" cy="179"/>
                </a:xfrm>
              </p:grpSpPr>
              <p:sp>
                <p:nvSpPr>
                  <p:cNvPr id="20534" name="Rectangle 444"/>
                  <p:cNvSpPr/>
                  <p:nvPr/>
                </p:nvSpPr>
                <p:spPr>
                  <a:xfrm>
                    <a:off x="9936" y="8458"/>
                    <a:ext cx="380" cy="176"/>
                  </a:xfrm>
                  <a:prstGeom prst="rect">
                    <a:avLst/>
                  </a:prstGeom>
                  <a:noFill/>
                  <a:ln w="10160" cap="flat" cmpd="sng">
                    <a:solidFill>
                      <a:srgbClr val="FFFFFF"/>
                    </a:solidFill>
                    <a:prstDash val="solid"/>
                    <a:miter/>
                    <a:headEnd type="none" w="med" len="med"/>
                    <a:tailEnd type="none" w="med" len="med"/>
                  </a:ln>
                </p:spPr>
                <p:txBody>
                  <a:bodyPr/>
                  <a:lstStyle/>
                  <a:p>
                    <a:endParaRPr lang="zh-CN" altLang="en-US" dirty="0">
                      <a:latin typeface="Arial" panose="020B0604020202020204" pitchFamily="34" charset="0"/>
                      <a:ea typeface="宋体" panose="02010600030101010101" pitchFamily="2" charset="-122"/>
                    </a:endParaRPr>
                  </a:p>
                </p:txBody>
              </p:sp>
              <p:sp>
                <p:nvSpPr>
                  <p:cNvPr id="20535" name="Freeform 445"/>
                  <p:cNvSpPr/>
                  <p:nvPr/>
                </p:nvSpPr>
                <p:spPr>
                  <a:xfrm>
                    <a:off x="9934" y="8455"/>
                    <a:ext cx="382" cy="60"/>
                  </a:xfrm>
                  <a:custGeom>
                    <a:avLst/>
                    <a:gdLst/>
                    <a:ahLst/>
                    <a:cxnLst>
                      <a:cxn ang="0">
                        <a:pos x="311" y="0"/>
                      </a:cxn>
                      <a:cxn ang="0">
                        <a:pos x="311" y="60"/>
                      </a:cxn>
                      <a:cxn ang="0">
                        <a:pos x="382" y="60"/>
                      </a:cxn>
                      <a:cxn ang="0">
                        <a:pos x="0" y="60"/>
                      </a:cxn>
                    </a:cxnLst>
                    <a:rect l="0" t="0" r="0" b="0"/>
                    <a:pathLst>
                      <a:path w="382" h="60">
                        <a:moveTo>
                          <a:pt x="311" y="0"/>
                        </a:moveTo>
                        <a:lnTo>
                          <a:pt x="311" y="60"/>
                        </a:lnTo>
                        <a:lnTo>
                          <a:pt x="382" y="60"/>
                        </a:lnTo>
                        <a:lnTo>
                          <a:pt x="0" y="60"/>
                        </a:lnTo>
                      </a:path>
                    </a:pathLst>
                  </a:custGeom>
                  <a:noFill/>
                  <a:ln w="10160" cap="flat" cmpd="sng">
                    <a:solidFill>
                      <a:srgbClr val="FFFFFF">
                        <a:alpha val="100000"/>
                      </a:srgbClr>
                    </a:solidFill>
                    <a:prstDash val="solid"/>
                    <a:round/>
                    <a:headEnd type="none" w="med" len="med"/>
                    <a:tailEnd type="none" w="med" len="med"/>
                  </a:ln>
                </p:spPr>
                <p:txBody>
                  <a:bodyPr/>
                  <a:lstStyle/>
                  <a:p>
                    <a:endParaRPr lang="zh-CN" altLang="en-US"/>
                  </a:p>
                </p:txBody>
              </p:sp>
              <p:sp>
                <p:nvSpPr>
                  <p:cNvPr id="20536" name="Rectangle 446"/>
                  <p:cNvSpPr/>
                  <p:nvPr/>
                </p:nvSpPr>
                <p:spPr>
                  <a:xfrm>
                    <a:off x="10170" y="8533"/>
                    <a:ext cx="130" cy="59"/>
                  </a:xfrm>
                  <a:prstGeom prst="rect">
                    <a:avLst/>
                  </a:prstGeom>
                  <a:noFill/>
                  <a:ln w="10160" cap="flat" cmpd="sng">
                    <a:solidFill>
                      <a:srgbClr val="FFFFFF"/>
                    </a:solidFill>
                    <a:prstDash val="solid"/>
                    <a:miter/>
                    <a:headEnd type="none" w="med" len="med"/>
                    <a:tailEnd type="none" w="med" len="med"/>
                  </a:ln>
                </p:spPr>
                <p:txBody>
                  <a:bodyPr/>
                  <a:lstStyle/>
                  <a:p>
                    <a:endParaRPr lang="zh-CN" altLang="en-US" dirty="0">
                      <a:latin typeface="Arial" panose="020B0604020202020204" pitchFamily="34" charset="0"/>
                      <a:ea typeface="宋体" panose="02010600030101010101" pitchFamily="2" charset="-122"/>
                    </a:endParaRPr>
                  </a:p>
                </p:txBody>
              </p:sp>
            </p:grpSp>
            <p:sp>
              <p:nvSpPr>
                <p:cNvPr id="20520" name="Rectangle 447"/>
                <p:cNvSpPr/>
                <p:nvPr/>
              </p:nvSpPr>
              <p:spPr>
                <a:xfrm>
                  <a:off x="9920" y="8426"/>
                  <a:ext cx="422" cy="649"/>
                </a:xfrm>
                <a:prstGeom prst="rect">
                  <a:avLst/>
                </a:prstGeom>
                <a:noFill/>
                <a:ln w="1016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宋体" panose="02010600030101010101" pitchFamily="2" charset="-122"/>
                  </a:endParaRPr>
                </a:p>
              </p:txBody>
            </p:sp>
            <p:sp>
              <p:nvSpPr>
                <p:cNvPr id="20521" name="Rectangle 448"/>
                <p:cNvSpPr/>
                <p:nvPr/>
              </p:nvSpPr>
              <p:spPr>
                <a:xfrm>
                  <a:off x="9954" y="8463"/>
                  <a:ext cx="237" cy="38"/>
                </a:xfrm>
                <a:prstGeom prst="rect">
                  <a:avLst/>
                </a:prstGeom>
                <a:solidFill>
                  <a:srgbClr val="000000"/>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22" name="Rectangle 449"/>
                <p:cNvSpPr/>
                <p:nvPr/>
              </p:nvSpPr>
              <p:spPr>
                <a:xfrm>
                  <a:off x="9920" y="8432"/>
                  <a:ext cx="422" cy="649"/>
                </a:xfrm>
                <a:prstGeom prst="rect">
                  <a:avLst/>
                </a:prstGeom>
                <a:noFill/>
                <a:ln w="10160" cap="flat" cmpd="sng">
                  <a:solidFill>
                    <a:srgbClr val="FFFFFF"/>
                  </a:solidFill>
                  <a:prstDash val="solid"/>
                  <a:miter/>
                  <a:headEnd type="none" w="med" len="med"/>
                  <a:tailEnd type="none" w="med" len="med"/>
                </a:ln>
              </p:spPr>
              <p:txBody>
                <a:bodyPr/>
                <a:lstStyle/>
                <a:p>
                  <a:endParaRPr lang="zh-CN" altLang="en-US" dirty="0">
                    <a:latin typeface="Arial" panose="020B0604020202020204" pitchFamily="34" charset="0"/>
                    <a:ea typeface="宋体" panose="02010600030101010101" pitchFamily="2" charset="-122"/>
                  </a:endParaRPr>
                </a:p>
              </p:txBody>
            </p:sp>
            <p:sp>
              <p:nvSpPr>
                <p:cNvPr id="20523" name="Rectangle 450"/>
                <p:cNvSpPr/>
                <p:nvPr/>
              </p:nvSpPr>
              <p:spPr>
                <a:xfrm>
                  <a:off x="9942" y="8454"/>
                  <a:ext cx="374" cy="174"/>
                </a:xfrm>
                <a:prstGeom prst="rect">
                  <a:avLst/>
                </a:prstGeom>
                <a:noFill/>
                <a:ln w="1016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宋体" panose="02010600030101010101" pitchFamily="2" charset="-122"/>
                  </a:endParaRPr>
                </a:p>
              </p:txBody>
            </p:sp>
            <p:sp>
              <p:nvSpPr>
                <p:cNvPr id="20524" name="Freeform 451"/>
                <p:cNvSpPr/>
                <p:nvPr/>
              </p:nvSpPr>
              <p:spPr>
                <a:xfrm>
                  <a:off x="9934" y="8450"/>
                  <a:ext cx="382" cy="59"/>
                </a:xfrm>
                <a:custGeom>
                  <a:avLst/>
                  <a:gdLst/>
                  <a:ahLst/>
                  <a:cxnLst>
                    <a:cxn ang="0">
                      <a:pos x="311" y="0"/>
                    </a:cxn>
                    <a:cxn ang="0">
                      <a:pos x="311" y="59"/>
                    </a:cxn>
                    <a:cxn ang="0">
                      <a:pos x="382" y="59"/>
                    </a:cxn>
                    <a:cxn ang="0">
                      <a:pos x="0" y="59"/>
                    </a:cxn>
                  </a:cxnLst>
                  <a:rect l="0" t="0" r="0" b="0"/>
                  <a:pathLst>
                    <a:path w="382" h="59">
                      <a:moveTo>
                        <a:pt x="311" y="0"/>
                      </a:moveTo>
                      <a:lnTo>
                        <a:pt x="311" y="59"/>
                      </a:lnTo>
                      <a:lnTo>
                        <a:pt x="382" y="59"/>
                      </a:lnTo>
                      <a:lnTo>
                        <a:pt x="0" y="59"/>
                      </a:lnTo>
                    </a:path>
                  </a:pathLst>
                </a:custGeom>
                <a:noFill/>
                <a:ln w="1016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0525" name="Rectangle 452"/>
                <p:cNvSpPr/>
                <p:nvPr/>
              </p:nvSpPr>
              <p:spPr>
                <a:xfrm>
                  <a:off x="9954" y="8564"/>
                  <a:ext cx="160" cy="36"/>
                </a:xfrm>
                <a:prstGeom prst="rect">
                  <a:avLst/>
                </a:prstGeom>
                <a:solidFill>
                  <a:srgbClr val="000000"/>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26" name="Rectangle 453"/>
                <p:cNvSpPr/>
                <p:nvPr/>
              </p:nvSpPr>
              <p:spPr>
                <a:xfrm>
                  <a:off x="10201" y="8663"/>
                  <a:ext cx="127" cy="62"/>
                </a:xfrm>
                <a:prstGeom prst="rect">
                  <a:avLst/>
                </a:prstGeom>
                <a:solidFill>
                  <a:srgbClr val="000000"/>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27" name="Rectangle 454"/>
                <p:cNvSpPr/>
                <p:nvPr/>
              </p:nvSpPr>
              <p:spPr>
                <a:xfrm>
                  <a:off x="10176" y="8529"/>
                  <a:ext cx="122" cy="59"/>
                </a:xfrm>
                <a:prstGeom prst="rect">
                  <a:avLst/>
                </a:prstGeom>
                <a:noFill/>
                <a:ln w="1016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宋体" panose="02010600030101010101" pitchFamily="2" charset="-122"/>
                  </a:endParaRPr>
                </a:p>
              </p:txBody>
            </p:sp>
            <p:sp>
              <p:nvSpPr>
                <p:cNvPr id="20528" name="Rectangle 455"/>
                <p:cNvSpPr/>
                <p:nvPr/>
              </p:nvSpPr>
              <p:spPr>
                <a:xfrm>
                  <a:off x="9954" y="8465"/>
                  <a:ext cx="237" cy="36"/>
                </a:xfrm>
                <a:prstGeom prst="rect">
                  <a:avLst/>
                </a:prstGeom>
                <a:solidFill>
                  <a:srgbClr val="FFFFFF"/>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29" name="Rectangle 456"/>
                <p:cNvSpPr/>
                <p:nvPr/>
              </p:nvSpPr>
              <p:spPr>
                <a:xfrm>
                  <a:off x="9954" y="8570"/>
                  <a:ext cx="160" cy="36"/>
                </a:xfrm>
                <a:prstGeom prst="rect">
                  <a:avLst/>
                </a:prstGeom>
                <a:solidFill>
                  <a:srgbClr val="FFFFFF"/>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30" name="Rectangle 457"/>
                <p:cNvSpPr/>
                <p:nvPr/>
              </p:nvSpPr>
              <p:spPr>
                <a:xfrm>
                  <a:off x="10201" y="8667"/>
                  <a:ext cx="119" cy="58"/>
                </a:xfrm>
                <a:prstGeom prst="rect">
                  <a:avLst/>
                </a:prstGeom>
                <a:solidFill>
                  <a:srgbClr val="FFFFFF"/>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31" name="Rectangle 458"/>
                <p:cNvSpPr/>
                <p:nvPr/>
              </p:nvSpPr>
              <p:spPr>
                <a:xfrm>
                  <a:off x="9954" y="8465"/>
                  <a:ext cx="237" cy="36"/>
                </a:xfrm>
                <a:prstGeom prst="rect">
                  <a:avLst/>
                </a:prstGeom>
                <a:solidFill>
                  <a:srgbClr val="5A5A5A"/>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32" name="Rectangle 459"/>
                <p:cNvSpPr/>
                <p:nvPr/>
              </p:nvSpPr>
              <p:spPr>
                <a:xfrm>
                  <a:off x="9960" y="8570"/>
                  <a:ext cx="154" cy="36"/>
                </a:xfrm>
                <a:prstGeom prst="rect">
                  <a:avLst/>
                </a:prstGeom>
                <a:solidFill>
                  <a:srgbClr val="5A5A5A"/>
                </a:solidFill>
                <a:ln w="9525">
                  <a:noFill/>
                </a:ln>
              </p:spPr>
              <p:txBody>
                <a:bodyPr/>
                <a:lstStyle/>
                <a:p>
                  <a:endParaRPr lang="zh-CN" altLang="en-US" dirty="0">
                    <a:latin typeface="Arial" panose="020B0604020202020204" pitchFamily="34" charset="0"/>
                    <a:ea typeface="宋体" panose="02010600030101010101" pitchFamily="2" charset="-122"/>
                  </a:endParaRPr>
                </a:p>
              </p:txBody>
            </p:sp>
            <p:sp>
              <p:nvSpPr>
                <p:cNvPr id="20533" name="Rectangle 460"/>
                <p:cNvSpPr/>
                <p:nvPr/>
              </p:nvSpPr>
              <p:spPr>
                <a:xfrm>
                  <a:off x="10201" y="8667"/>
                  <a:ext cx="127" cy="58"/>
                </a:xfrm>
                <a:prstGeom prst="rect">
                  <a:avLst/>
                </a:prstGeom>
                <a:solidFill>
                  <a:srgbClr val="5A5A5A"/>
                </a:solidFill>
                <a:ln w="9525">
                  <a:noFill/>
                </a:ln>
              </p:spPr>
              <p:txBody>
                <a:bodyPr/>
                <a:lstStyle/>
                <a:p>
                  <a:endParaRPr lang="zh-CN" altLang="en-US" dirty="0">
                    <a:latin typeface="Arial" panose="020B0604020202020204" pitchFamily="34" charset="0"/>
                    <a:ea typeface="宋体" panose="02010600030101010101" pitchFamily="2" charset="-122"/>
                  </a:endParaRPr>
                </a:p>
              </p:txBody>
            </p:sp>
          </p:grpSp>
          <p:sp>
            <p:nvSpPr>
              <p:cNvPr id="20508" name="Line 461"/>
              <p:cNvSpPr/>
              <p:nvPr/>
            </p:nvSpPr>
            <p:spPr>
              <a:xfrm flipV="1">
                <a:off x="4746" y="1670"/>
                <a:ext cx="154" cy="103"/>
              </a:xfrm>
              <a:prstGeom prst="line">
                <a:avLst/>
              </a:prstGeom>
              <a:ln w="15875" cap="flat" cmpd="sng">
                <a:solidFill>
                  <a:srgbClr val="CCFFFF"/>
                </a:solidFill>
                <a:prstDash val="solid"/>
                <a:headEnd type="none" w="sm" len="sm"/>
                <a:tailEnd type="triangle" w="sm" len="sm"/>
              </a:ln>
            </p:spPr>
          </p:sp>
          <p:sp>
            <p:nvSpPr>
              <p:cNvPr id="20509" name="Line 462"/>
              <p:cNvSpPr/>
              <p:nvPr/>
            </p:nvSpPr>
            <p:spPr>
              <a:xfrm>
                <a:off x="4746" y="1773"/>
                <a:ext cx="160" cy="205"/>
              </a:xfrm>
              <a:prstGeom prst="line">
                <a:avLst/>
              </a:prstGeom>
              <a:ln w="15875" cap="flat" cmpd="sng">
                <a:solidFill>
                  <a:srgbClr val="CCFFFF"/>
                </a:solidFill>
                <a:prstDash val="solid"/>
                <a:headEnd type="none" w="sm" len="sm"/>
                <a:tailEnd type="triangle" w="sm" len="sm"/>
              </a:ln>
            </p:spPr>
          </p:sp>
          <p:sp>
            <p:nvSpPr>
              <p:cNvPr id="20510" name="Text Box 463"/>
              <p:cNvSpPr txBox="1"/>
              <p:nvPr/>
            </p:nvSpPr>
            <p:spPr>
              <a:xfrm>
                <a:off x="4182" y="2040"/>
                <a:ext cx="881" cy="156"/>
              </a:xfrm>
              <a:prstGeom prst="rect">
                <a:avLst/>
              </a:prstGeom>
              <a:noFill/>
              <a:ln w="9525">
                <a:noFill/>
              </a:ln>
            </p:spPr>
            <p:txBody>
              <a:bodyPr wrap="none" lIns="92075" tIns="46038" rIns="92075" bIns="46038">
                <a:spAutoFit/>
              </a:bodyPr>
              <a:lstStyle/>
              <a:p>
                <a:pPr algn="ctr" eaLnBrk="0" hangingPunct="0"/>
                <a:r>
                  <a:rPr lang="zh-CN" altLang="en-US" sz="1000" b="1" dirty="0" smtClean="0">
                    <a:latin typeface="Times New Roman" panose="02020603050405020304" charset="0"/>
                    <a:ea typeface="楷体_GB2312" pitchFamily="49" charset="-122"/>
                  </a:rPr>
                  <a:t>（</a:t>
                </a:r>
                <a:r>
                  <a:rPr lang="en-US" altLang="zh-CN" sz="1000" b="1" dirty="0" err="1">
                    <a:latin typeface="Times New Roman" panose="02020603050405020304" charset="0"/>
                    <a:ea typeface="楷体_GB2312" pitchFamily="49" charset="-122"/>
                  </a:rPr>
                  <a:t>applicationserver</a:t>
                </a:r>
                <a:r>
                  <a:rPr lang="zh-CN" altLang="en-US" sz="1000" b="1" dirty="0" smtClean="0">
                    <a:latin typeface="Times New Roman" panose="02020603050405020304" charset="0"/>
                    <a:ea typeface="楷体_GB2312" pitchFamily="49" charset="-122"/>
                  </a:rPr>
                  <a:t>）</a:t>
                </a:r>
                <a:endParaRPr lang="zh-CN" altLang="en-US" sz="1000" b="1" dirty="0">
                  <a:latin typeface="Times New Roman" panose="02020603050405020304" charset="0"/>
                  <a:ea typeface="楷体_GB2312" pitchFamily="49" charset="-122"/>
                </a:endParaRPr>
              </a:p>
            </p:txBody>
          </p:sp>
        </p:grpSp>
        <p:sp>
          <p:nvSpPr>
            <p:cNvPr id="20492" name="AutoShape 548"/>
            <p:cNvSpPr/>
            <p:nvPr/>
          </p:nvSpPr>
          <p:spPr>
            <a:xfrm>
              <a:off x="5216" y="1529"/>
              <a:ext cx="467" cy="186"/>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zh-CN" altLang="en-US" sz="1000" dirty="0" smtClean="0">
                  <a:latin typeface="Arial" panose="020B0604020202020204" pitchFamily="34" charset="0"/>
                  <a:ea typeface="宋体" panose="02010600030101010101" pitchFamily="2" charset="-122"/>
                </a:rPr>
                <a:t>（</a:t>
              </a:r>
              <a:r>
                <a:rPr lang="en-US" altLang="zh-CN" sz="1000" dirty="0">
                  <a:latin typeface="Arial" panose="020B0604020202020204" pitchFamily="34" charset="0"/>
                  <a:ea typeface="宋体" panose="02010600030101010101" pitchFamily="2" charset="-122"/>
                </a:rPr>
                <a:t>decision maker</a:t>
              </a:r>
              <a:r>
                <a:rPr lang="zh-CN" altLang="en-US" sz="1000" dirty="0" smtClean="0">
                  <a:latin typeface="Arial" panose="020B0604020202020204" pitchFamily="34" charset="0"/>
                  <a:ea typeface="宋体" panose="02010600030101010101" pitchFamily="2" charset="-122"/>
                </a:rPr>
                <a:t>）</a:t>
              </a:r>
              <a:endParaRPr lang="zh-CN" altLang="en-US" sz="1000" dirty="0">
                <a:latin typeface="Arial" panose="020B0604020202020204" pitchFamily="34" charset="0"/>
                <a:ea typeface="宋体" panose="02010600030101010101" pitchFamily="2" charset="-122"/>
              </a:endParaRPr>
            </a:p>
          </p:txBody>
        </p:sp>
        <p:sp>
          <p:nvSpPr>
            <p:cNvPr id="20493" name="AutoShape 549"/>
            <p:cNvSpPr/>
            <p:nvPr/>
          </p:nvSpPr>
          <p:spPr>
            <a:xfrm>
              <a:off x="5215" y="1912"/>
              <a:ext cx="467" cy="186"/>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zh-CN" altLang="en-US" sz="1000" dirty="0" smtClean="0">
                  <a:latin typeface="Arial" panose="020B0604020202020204" pitchFamily="34" charset="0"/>
                  <a:ea typeface="宋体" panose="02010600030101010101" pitchFamily="2" charset="-122"/>
                </a:rPr>
                <a:t>（</a:t>
              </a:r>
              <a:r>
                <a:rPr lang="en-US" altLang="zh-CN" sz="1000" dirty="0">
                  <a:latin typeface="Arial" panose="020B0604020202020204" pitchFamily="34" charset="0"/>
                  <a:ea typeface="宋体" panose="02010600030101010101" pitchFamily="2" charset="-122"/>
                </a:rPr>
                <a:t>Analyst</a:t>
              </a:r>
              <a:r>
                <a:rPr lang="zh-CN" altLang="en-US" sz="1000" dirty="0" smtClean="0">
                  <a:latin typeface="Arial" panose="020B0604020202020204" pitchFamily="34" charset="0"/>
                  <a:ea typeface="宋体" panose="02010600030101010101" pitchFamily="2" charset="-122"/>
                </a:rPr>
                <a:t>）</a:t>
              </a:r>
              <a:endParaRPr lang="zh-CN" altLang="en-US" sz="1000" dirty="0">
                <a:latin typeface="Arial" panose="020B0604020202020204" pitchFamily="34" charset="0"/>
                <a:ea typeface="宋体" panose="02010600030101010101" pitchFamily="2" charset="-122"/>
              </a:endParaRPr>
            </a:p>
          </p:txBody>
        </p:sp>
        <p:sp>
          <p:nvSpPr>
            <p:cNvPr id="20494" name="AutoShape 556"/>
            <p:cNvSpPr/>
            <p:nvPr/>
          </p:nvSpPr>
          <p:spPr>
            <a:xfrm>
              <a:off x="5221" y="2266"/>
              <a:ext cx="467" cy="186"/>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zh-CN" altLang="en-US" sz="1000" dirty="0" smtClean="0">
                  <a:latin typeface="Arial" panose="020B0604020202020204" pitchFamily="34" charset="0"/>
                  <a:ea typeface="宋体" panose="02010600030101010101" pitchFamily="2" charset="-122"/>
                </a:rPr>
                <a:t>（</a:t>
              </a:r>
              <a:r>
                <a:rPr lang="en-US" altLang="zh-CN" sz="1000" dirty="0">
                  <a:latin typeface="Arial" panose="020B0604020202020204" pitchFamily="34" charset="0"/>
                  <a:ea typeface="宋体" panose="02010600030101010101" pitchFamily="2" charset="-122"/>
                </a:rPr>
                <a:t>researcher</a:t>
              </a:r>
              <a:r>
                <a:rPr lang="zh-CN" altLang="en-US" sz="1000" dirty="0" smtClean="0">
                  <a:latin typeface="Arial" panose="020B0604020202020204" pitchFamily="34" charset="0"/>
                  <a:ea typeface="宋体" panose="02010600030101010101" pitchFamily="2" charset="-122"/>
                </a:rPr>
                <a:t>）</a:t>
              </a:r>
              <a:endParaRPr lang="zh-CN" altLang="en-US" sz="1000" dirty="0">
                <a:latin typeface="Arial" panose="020B0604020202020204" pitchFamily="34" charset="0"/>
                <a:ea typeface="宋体" panose="02010600030101010101" pitchFamily="2" charset="-122"/>
              </a:endParaRPr>
            </a:p>
          </p:txBody>
        </p:sp>
        <p:sp>
          <p:nvSpPr>
            <p:cNvPr id="20495" name="AutoShape 558"/>
            <p:cNvSpPr/>
            <p:nvPr/>
          </p:nvSpPr>
          <p:spPr>
            <a:xfrm>
              <a:off x="5221" y="2604"/>
              <a:ext cx="467" cy="186"/>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zh-CN" altLang="en-US" sz="1000" dirty="0" smtClean="0">
                  <a:latin typeface="Arial" panose="020B0604020202020204" pitchFamily="34" charset="0"/>
                  <a:ea typeface="宋体" panose="02010600030101010101" pitchFamily="2" charset="-122"/>
                </a:rPr>
                <a:t>（</a:t>
              </a:r>
              <a:r>
                <a:rPr lang="en-US" altLang="zh-CN" sz="1000" dirty="0">
                  <a:latin typeface="Arial" panose="020B0604020202020204" pitchFamily="34" charset="0"/>
                  <a:ea typeface="宋体" panose="02010600030101010101" pitchFamily="2" charset="-122"/>
                </a:rPr>
                <a:t>Inquirer</a:t>
              </a:r>
              <a:r>
                <a:rPr lang="zh-CN" altLang="en-US" sz="1000" dirty="0" smtClean="0">
                  <a:latin typeface="Arial" panose="020B0604020202020204" pitchFamily="34" charset="0"/>
                  <a:ea typeface="宋体" panose="02010600030101010101" pitchFamily="2" charset="-122"/>
                </a:rPr>
                <a:t>）</a:t>
              </a:r>
              <a:endParaRPr lang="zh-CN" altLang="en-US" sz="1000" dirty="0">
                <a:latin typeface="Arial" panose="020B0604020202020204" pitchFamily="34" charset="0"/>
                <a:ea typeface="宋体" panose="02010600030101010101" pitchFamily="2" charset="-122"/>
              </a:endParaRPr>
            </a:p>
          </p:txBody>
        </p:sp>
      </p:grpSp>
      <p:sp>
        <p:nvSpPr>
          <p:cNvPr id="217" name="文本框 216"/>
          <p:cNvSpPr txBox="1"/>
          <p:nvPr/>
        </p:nvSpPr>
        <p:spPr>
          <a:xfrm>
            <a:off x="394335" y="840105"/>
            <a:ext cx="7843838" cy="307777"/>
          </a:xfrm>
          <a:prstGeom prst="rect">
            <a:avLst/>
          </a:prstGeom>
          <a:noFill/>
        </p:spPr>
        <p:txBody>
          <a:bodyPr wrap="square" rtlCol="0">
            <a:spAutoFit/>
          </a:bodyPr>
          <a:lstStyle/>
          <a:p>
            <a:r>
              <a:rPr sz="1400" b="1" dirty="0" smtClean="0">
                <a:latin typeface="Calibri" panose="020F0502020204030204" charset="0"/>
                <a:cs typeface="Calibri" panose="020F0502020204030204" charset="0"/>
                <a:sym typeface="+mn-ea"/>
              </a:rPr>
              <a:t>2.3 </a:t>
            </a:r>
            <a:r>
              <a:rPr lang="zh-CN" altLang="en-US"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Kimball Data Warehouse Architecture</a:t>
            </a:r>
            <a:r>
              <a:rPr lang="zh-CN" altLang="en-US" sz="1400" b="1" dirty="0" smtClean="0">
                <a:latin typeface="Calibri" panose="020F0502020204030204" charset="0"/>
                <a:cs typeface="Calibri" panose="020F0502020204030204" charset="0"/>
                <a:sym typeface="+mn-ea"/>
              </a:rPr>
              <a:t>）</a:t>
            </a:r>
            <a:endParaRPr sz="1400" b="1" dirty="0">
              <a:latin typeface="Calibri" panose="020F0502020204030204" charset="0"/>
              <a:cs typeface="Calibri" panose="020F0502020204030204" charset="0"/>
              <a:sym typeface="+mn-ea"/>
            </a:endParaRPr>
          </a:p>
        </p:txBody>
      </p:sp>
      <p:sp>
        <p:nvSpPr>
          <p:cNvPr id="4" name="Rectangle 473"/>
          <p:cNvSpPr/>
          <p:nvPr/>
        </p:nvSpPr>
        <p:spPr>
          <a:xfrm>
            <a:off x="3599762" y="5728580"/>
            <a:ext cx="1142470" cy="42641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 name="文本框 4"/>
          <p:cNvSpPr txBox="1"/>
          <p:nvPr/>
        </p:nvSpPr>
        <p:spPr>
          <a:xfrm>
            <a:off x="3589474" y="5750560"/>
            <a:ext cx="1255472" cy="215444"/>
          </a:xfrm>
          <a:prstGeom prst="rect">
            <a:avLst/>
          </a:prstGeom>
          <a:noFill/>
        </p:spPr>
        <p:txBody>
          <a:bodyPr wrap="none" rtlCol="0">
            <a:spAutoFit/>
          </a:bodyPr>
          <a:lstStyle/>
          <a:p>
            <a:r>
              <a:rPr lang="zh-CN" altLang="en-US" sz="800" dirty="0" smtClean="0"/>
              <a:t>（</a:t>
            </a:r>
            <a:r>
              <a:rPr lang="en-US" altLang="zh-CN" sz="800" dirty="0"/>
              <a:t>1 original layer </a:t>
            </a:r>
            <a:r>
              <a:rPr lang="en-US" altLang="zh-CN" sz="800" dirty="0" err="1"/>
              <a:t>ods</a:t>
            </a:r>
            <a:r>
              <a:rPr lang="zh-CN" altLang="en-US" sz="800" dirty="0" smtClean="0"/>
              <a:t>）</a:t>
            </a:r>
            <a:endParaRPr lang="en-US" altLang="zh-CN" sz="800" dirty="0"/>
          </a:p>
        </p:txBody>
      </p:sp>
      <p:sp>
        <p:nvSpPr>
          <p:cNvPr id="6" name="文本框 5"/>
          <p:cNvSpPr txBox="1"/>
          <p:nvPr/>
        </p:nvSpPr>
        <p:spPr>
          <a:xfrm>
            <a:off x="3661410" y="5382260"/>
            <a:ext cx="930910" cy="368300"/>
          </a:xfrm>
          <a:prstGeom prst="rect">
            <a:avLst/>
          </a:prstGeom>
          <a:noFill/>
        </p:spPr>
        <p:txBody>
          <a:bodyPr wrap="square" rtlCol="0">
            <a:spAutoFit/>
          </a:bodyPr>
          <a:lstStyle/>
          <a:p>
            <a:endParaRPr lang="zh-CN" altLang="en-US"/>
          </a:p>
        </p:txBody>
      </p:sp>
      <p:sp>
        <p:nvSpPr>
          <p:cNvPr id="7" name="文本框 6"/>
          <p:cNvSpPr txBox="1"/>
          <p:nvPr/>
        </p:nvSpPr>
        <p:spPr>
          <a:xfrm>
            <a:off x="3579586" y="5349875"/>
            <a:ext cx="1359668" cy="215444"/>
          </a:xfrm>
          <a:prstGeom prst="rect">
            <a:avLst/>
          </a:prstGeom>
          <a:noFill/>
        </p:spPr>
        <p:txBody>
          <a:bodyPr wrap="none" rtlCol="0">
            <a:spAutoFit/>
          </a:bodyPr>
          <a:lstStyle/>
          <a:p>
            <a:r>
              <a:rPr lang="zh-CN" altLang="en-US" sz="800" dirty="0" smtClean="0"/>
              <a:t>（</a:t>
            </a:r>
            <a:r>
              <a:rPr lang="en-US" altLang="zh-CN" sz="800" dirty="0"/>
              <a:t>2 layers of detail </a:t>
            </a:r>
            <a:r>
              <a:rPr lang="en-US" altLang="zh-CN" sz="800" dirty="0" err="1"/>
              <a:t>dwd</a:t>
            </a:r>
            <a:r>
              <a:rPr lang="zh-CN" altLang="en-US" sz="800" dirty="0" smtClean="0"/>
              <a:t>）</a:t>
            </a:r>
            <a:endParaRPr lang="en-US" altLang="zh-CN" sz="800" dirty="0"/>
          </a:p>
        </p:txBody>
      </p:sp>
      <p:sp>
        <p:nvSpPr>
          <p:cNvPr id="8" name="文本框 7"/>
          <p:cNvSpPr txBox="1"/>
          <p:nvPr/>
        </p:nvSpPr>
        <p:spPr>
          <a:xfrm>
            <a:off x="3548380" y="4974590"/>
            <a:ext cx="1276311" cy="338554"/>
          </a:xfrm>
          <a:prstGeom prst="rect">
            <a:avLst/>
          </a:prstGeom>
          <a:noFill/>
        </p:spPr>
        <p:txBody>
          <a:bodyPr wrap="none" rtlCol="0">
            <a:spAutoFit/>
          </a:bodyPr>
          <a:lstStyle/>
          <a:p>
            <a:r>
              <a:rPr lang="zh-CN" altLang="en-US" sz="800" dirty="0" smtClean="0"/>
              <a:t>（</a:t>
            </a:r>
            <a:r>
              <a:rPr lang="en-US" altLang="zh-CN" sz="800" dirty="0"/>
              <a:t>3 middle layer </a:t>
            </a:r>
            <a:r>
              <a:rPr lang="en-US" altLang="zh-CN" sz="800" dirty="0" err="1"/>
              <a:t>dwm</a:t>
            </a:r>
            <a:r>
              <a:rPr lang="zh-CN" altLang="en-US" sz="800" dirty="0" smtClean="0"/>
              <a:t>）</a:t>
            </a:r>
            <a:endParaRPr lang="en-US" altLang="zh-CN" sz="800" dirty="0"/>
          </a:p>
          <a:p>
            <a:endParaRPr lang="en-US" altLang="zh-CN" sz="800" dirty="0"/>
          </a:p>
        </p:txBody>
      </p:sp>
      <p:sp>
        <p:nvSpPr>
          <p:cNvPr id="10" name="文本框 9"/>
          <p:cNvSpPr txBox="1"/>
          <p:nvPr/>
        </p:nvSpPr>
        <p:spPr>
          <a:xfrm>
            <a:off x="3545205" y="4595495"/>
            <a:ext cx="1265090" cy="215444"/>
          </a:xfrm>
          <a:prstGeom prst="rect">
            <a:avLst/>
          </a:prstGeom>
          <a:noFill/>
        </p:spPr>
        <p:txBody>
          <a:bodyPr wrap="none" rtlCol="0">
            <a:spAutoFit/>
          </a:bodyPr>
          <a:lstStyle/>
          <a:p>
            <a:r>
              <a:rPr lang="zh-CN" altLang="en-US" sz="800" dirty="0" smtClean="0"/>
              <a:t>（</a:t>
            </a:r>
            <a:r>
              <a:rPr lang="en-US" altLang="zh-CN" sz="800" dirty="0"/>
              <a:t>4 service layer </a:t>
            </a:r>
            <a:r>
              <a:rPr lang="en-US" altLang="zh-CN" sz="800" dirty="0" err="1"/>
              <a:t>dws</a:t>
            </a:r>
            <a:r>
              <a:rPr lang="zh-CN" altLang="en-US" sz="800" dirty="0" smtClean="0"/>
              <a:t>）</a:t>
            </a:r>
            <a:endParaRPr lang="en-US" altLang="zh-CN" sz="800" dirty="0"/>
          </a:p>
        </p:txBody>
      </p:sp>
      <p:sp>
        <p:nvSpPr>
          <p:cNvPr id="11" name="AutoShape 18"/>
          <p:cNvSpPr/>
          <p:nvPr/>
        </p:nvSpPr>
        <p:spPr>
          <a:xfrm>
            <a:off x="4476115" y="2918460"/>
            <a:ext cx="1595755" cy="839470"/>
          </a:xfrm>
          <a:prstGeom prst="roundRect">
            <a:avLst>
              <a:gd name="adj" fmla="val 16667"/>
            </a:avLst>
          </a:prstGeom>
        </p:spPr>
        <p:style>
          <a:lnRef idx="3">
            <a:schemeClr val="lt1"/>
          </a:lnRef>
          <a:fillRef idx="1">
            <a:schemeClr val="accent3"/>
          </a:fillRef>
          <a:effectRef idx="1">
            <a:schemeClr val="accent3"/>
          </a:effectRef>
          <a:fontRef idx="minor">
            <a:schemeClr val="lt1"/>
          </a:fontRef>
        </p:style>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2" name="文本框 11"/>
          <p:cNvSpPr txBox="1"/>
          <p:nvPr/>
        </p:nvSpPr>
        <p:spPr>
          <a:xfrm>
            <a:off x="4708127" y="2905726"/>
            <a:ext cx="1180131" cy="523220"/>
          </a:xfrm>
          <a:prstGeom prst="rect">
            <a:avLst/>
          </a:prstGeom>
          <a:noFill/>
        </p:spPr>
        <p:txBody>
          <a:bodyPr wrap="none" rtlCol="0">
            <a:spAutoFit/>
          </a:bodyPr>
          <a:lstStyle/>
          <a:p>
            <a:r>
              <a:rPr lang="en-US" altLang="zh-CN" sz="1000" dirty="0" smtClean="0"/>
              <a:t>(</a:t>
            </a:r>
            <a:r>
              <a:rPr lang="en-US" altLang="zh-CN" sz="1000" dirty="0" err="1"/>
              <a:t>Mysql</a:t>
            </a:r>
            <a:r>
              <a:rPr lang="en-US" altLang="zh-CN" sz="1000" dirty="0"/>
              <a:t> or </a:t>
            </a:r>
            <a:r>
              <a:rPr lang="en-US" altLang="zh-CN" sz="1000" dirty="0" err="1"/>
              <a:t>Es</a:t>
            </a:r>
            <a:r>
              <a:rPr lang="en-US" altLang="zh-CN" sz="1000" dirty="0"/>
              <a:t> etc</a:t>
            </a:r>
            <a:r>
              <a:rPr lang="en-US" altLang="zh-CN" sz="1000" dirty="0" smtClean="0"/>
              <a:t>.)</a:t>
            </a:r>
          </a:p>
          <a:p>
            <a:endParaRPr lang="zh-CN" altLang="en-US" dirty="0"/>
          </a:p>
        </p:txBody>
      </p:sp>
      <p:sp>
        <p:nvSpPr>
          <p:cNvPr id="13" name="Rectangle 471"/>
          <p:cNvSpPr/>
          <p:nvPr/>
        </p:nvSpPr>
        <p:spPr>
          <a:xfrm>
            <a:off x="4683746" y="3286725"/>
            <a:ext cx="1142470" cy="387388"/>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4" name="文本框 13"/>
          <p:cNvSpPr txBox="1"/>
          <p:nvPr/>
        </p:nvSpPr>
        <p:spPr>
          <a:xfrm>
            <a:off x="4636770" y="3332480"/>
            <a:ext cx="1415772" cy="230832"/>
          </a:xfrm>
          <a:prstGeom prst="rect">
            <a:avLst/>
          </a:prstGeom>
          <a:noFill/>
        </p:spPr>
        <p:txBody>
          <a:bodyPr wrap="none" rtlCol="0">
            <a:spAutoFit/>
          </a:bodyPr>
          <a:lstStyle/>
          <a:p>
            <a:r>
              <a:rPr lang="en-US" altLang="zh-CN" sz="900" dirty="0" smtClean="0"/>
              <a:t>(</a:t>
            </a:r>
            <a:r>
              <a:rPr lang="en-US" altLang="zh-CN" sz="900" dirty="0"/>
              <a:t>5 application layer </a:t>
            </a:r>
            <a:r>
              <a:rPr lang="en-US" altLang="zh-CN" sz="900" dirty="0" smtClean="0"/>
              <a:t>app)</a:t>
            </a:r>
            <a:endParaRPr lang="en-US" altLang="zh-CN" sz="900" dirty="0"/>
          </a:p>
        </p:txBody>
      </p:sp>
      <p:sp>
        <p:nvSpPr>
          <p:cNvPr id="17" name="Line 5"/>
          <p:cNvSpPr/>
          <p:nvPr/>
        </p:nvSpPr>
        <p:spPr>
          <a:xfrm>
            <a:off x="6071870" y="3471545"/>
            <a:ext cx="537845" cy="361315"/>
          </a:xfrm>
          <a:prstGeom prst="line">
            <a:avLst/>
          </a:prstGeom>
          <a:ln w="15875" cap="flat" cmpd="sng">
            <a:solidFill>
              <a:srgbClr val="99CCFF"/>
            </a:solidFill>
            <a:prstDash val="solid"/>
            <a:headEnd type="none" w="sm" len="sm"/>
            <a:tailEnd type="triangle" w="sm" len="sm"/>
          </a:ln>
        </p:spPr>
      </p:sp>
      <p:sp>
        <p:nvSpPr>
          <p:cNvPr id="18" name="Line 4"/>
          <p:cNvSpPr/>
          <p:nvPr/>
        </p:nvSpPr>
        <p:spPr>
          <a:xfrm flipV="1">
            <a:off x="4522470" y="3783330"/>
            <a:ext cx="387350" cy="762000"/>
          </a:xfrm>
          <a:prstGeom prst="line">
            <a:avLst/>
          </a:prstGeom>
          <a:ln w="15875" cap="flat" cmpd="sng">
            <a:solidFill>
              <a:srgbClr val="99CCFF"/>
            </a:solidFill>
            <a:prstDash val="solid"/>
            <a:headEnd type="none" w="sm" len="sm"/>
            <a:tailEnd type="triangle" w="sm" len="sm"/>
          </a:ln>
        </p:spPr>
      </p:sp>
      <p:sp>
        <p:nvSpPr>
          <p:cNvPr id="22" name="文本框 21"/>
          <p:cNvSpPr txBox="1"/>
          <p:nvPr/>
        </p:nvSpPr>
        <p:spPr>
          <a:xfrm>
            <a:off x="4901565" y="4974590"/>
            <a:ext cx="765175" cy="707886"/>
          </a:xfrm>
          <a:prstGeom prst="rect">
            <a:avLst/>
          </a:prstGeom>
          <a:noFill/>
        </p:spPr>
        <p:txBody>
          <a:bodyPr wrap="square" rtlCol="0">
            <a:spAutoFit/>
          </a:bodyPr>
          <a:lstStyle/>
          <a:p>
            <a:pPr algn="ctr" eaLnBrk="0" hangingPunct="0">
              <a:buClrTx/>
              <a:buSzTx/>
              <a:buNone/>
            </a:pPr>
            <a:r>
              <a:rPr lang="zh-CN" altLang="en-US" sz="1000" dirty="0">
                <a:solidFill>
                  <a:schemeClr val="tx2"/>
                </a:solidFill>
                <a:latin typeface="Arial" panose="020B0604020202020204" pitchFamily="34" charset="0"/>
                <a:ea typeface="楷体_GB2312" pitchFamily="49" charset="-122"/>
              </a:rPr>
              <a:t>数据</a:t>
            </a:r>
            <a:r>
              <a:rPr lang="zh-CN" altLang="en-US" sz="1000" dirty="0" smtClean="0">
                <a:solidFill>
                  <a:schemeClr val="tx2"/>
                </a:solidFill>
                <a:latin typeface="Arial" panose="020B0604020202020204" pitchFamily="34" charset="0"/>
                <a:ea typeface="楷体_GB2312" pitchFamily="49" charset="-122"/>
              </a:rPr>
              <a:t>立方体</a:t>
            </a:r>
            <a:endParaRPr lang="en-US" altLang="zh-CN" sz="1000" dirty="0" smtClean="0">
              <a:solidFill>
                <a:schemeClr val="tx2"/>
              </a:solidFill>
              <a:latin typeface="Arial" panose="020B0604020202020204" pitchFamily="34" charset="0"/>
              <a:ea typeface="楷体_GB2312" pitchFamily="49" charset="-122"/>
            </a:endParaRPr>
          </a:p>
          <a:p>
            <a:pPr algn="ctr" eaLnBrk="0" hangingPunct="0">
              <a:buClrTx/>
              <a:buSzTx/>
              <a:buNone/>
            </a:pPr>
            <a:r>
              <a:rPr lang="zh-CN" altLang="en-US" sz="1000" dirty="0" smtClean="0">
                <a:solidFill>
                  <a:schemeClr val="tx2"/>
                </a:solidFill>
                <a:latin typeface="Arial" panose="020B0604020202020204" pitchFamily="34" charset="0"/>
                <a:ea typeface="楷体_GB2312" pitchFamily="49" charset="-122"/>
              </a:rPr>
              <a:t>（</a:t>
            </a:r>
            <a:r>
              <a:rPr lang="en-US" altLang="zh-CN" sz="1000" dirty="0">
                <a:solidFill>
                  <a:schemeClr val="tx2"/>
                </a:solidFill>
                <a:latin typeface="Arial" panose="020B0604020202020204" pitchFamily="34" charset="0"/>
                <a:ea typeface="楷体_GB2312" pitchFamily="49" charset="-122"/>
              </a:rPr>
              <a:t>data cube</a:t>
            </a:r>
            <a:r>
              <a:rPr lang="zh-CN" altLang="en-US" sz="1000" dirty="0" smtClean="0">
                <a:solidFill>
                  <a:schemeClr val="tx2"/>
                </a:solidFill>
                <a:latin typeface="Arial" panose="020B0604020202020204" pitchFamily="34" charset="0"/>
                <a:ea typeface="楷体_GB2312" pitchFamily="49" charset="-122"/>
              </a:rPr>
              <a:t>）</a:t>
            </a:r>
            <a:endParaRPr lang="zh-CN" altLang="en-US" sz="1000" dirty="0">
              <a:solidFill>
                <a:schemeClr val="tx2"/>
              </a:solidFill>
              <a:latin typeface="Arial" panose="020B0604020202020204" pitchFamily="34" charset="0"/>
              <a:ea typeface="楷体_GB2312" pitchFamily="49" charset="-122"/>
            </a:endParaRPr>
          </a:p>
        </p:txBody>
      </p:sp>
      <p:sp>
        <p:nvSpPr>
          <p:cNvPr id="23" name="文本框 22"/>
          <p:cNvSpPr txBox="1"/>
          <p:nvPr/>
        </p:nvSpPr>
        <p:spPr>
          <a:xfrm>
            <a:off x="394335" y="1238885"/>
            <a:ext cx="7158990" cy="276999"/>
          </a:xfrm>
          <a:prstGeom prst="rect">
            <a:avLst/>
          </a:prstGeom>
          <a:noFill/>
        </p:spPr>
        <p:txBody>
          <a:bodyPr wrap="square" rtlCol="0">
            <a:spAutoFit/>
          </a:bodyPr>
          <a:lstStyle/>
          <a:p>
            <a:pPr>
              <a:spcBef>
                <a:spcPts val="95"/>
              </a:spcBef>
            </a:pPr>
            <a:r>
              <a:rPr lang="zh-CN" altLang="en-US" sz="1200" spc="-10" dirty="0" smtClean="0">
                <a:solidFill>
                  <a:schemeClr val="accent1"/>
                </a:solidFill>
                <a:latin typeface="华文中宋" panose="02010600040101010101" charset="-122"/>
                <a:cs typeface="华文中宋" panose="02010600040101010101" charset="-122"/>
                <a:sym typeface="+mn-ea"/>
              </a:rPr>
              <a:t>（</a:t>
            </a:r>
            <a:r>
              <a:rPr lang="en-US" altLang="zh-CN" sz="1200" spc="-10" dirty="0" smtClean="0">
                <a:solidFill>
                  <a:schemeClr val="accent1"/>
                </a:solidFill>
                <a:latin typeface="华文中宋" panose="02010600040101010101" charset="-122"/>
                <a:cs typeface="华文中宋" panose="02010600040101010101" charset="-122"/>
                <a:sym typeface="+mn-ea"/>
              </a:rPr>
              <a:t> </a:t>
            </a:r>
            <a:r>
              <a:rPr lang="en-US" altLang="zh-CN" sz="1200" spc="-10" dirty="0">
                <a:solidFill>
                  <a:schemeClr val="accent1"/>
                </a:solidFill>
                <a:latin typeface="华文中宋" panose="02010600040101010101" charset="-122"/>
                <a:cs typeface="华文中宋" panose="02010600040101010101" charset="-122"/>
                <a:sym typeface="+mn-ea"/>
              </a:rPr>
              <a:t>Overall architecture of Kimball warehouse </a:t>
            </a:r>
            <a:r>
              <a:rPr lang="zh-CN" altLang="en-US" sz="1200" spc="-10" dirty="0" smtClean="0">
                <a:solidFill>
                  <a:schemeClr val="accent1"/>
                </a:solidFill>
                <a:latin typeface="华文中宋" panose="02010600040101010101" charset="-122"/>
                <a:cs typeface="华文中宋" panose="02010600040101010101" charset="-122"/>
                <a:sym typeface="+mn-ea"/>
              </a:rPr>
              <a:t>）</a:t>
            </a:r>
            <a:endParaRPr sz="1200" spc="-10" dirty="0">
              <a:solidFill>
                <a:schemeClr val="accent1"/>
              </a:solidFill>
              <a:latin typeface="华文中宋" panose="02010600040101010101" charset="-122"/>
              <a:cs typeface="华文中宋" panose="02010600040101010101" charset="-122"/>
              <a:sym typeface="+mn-ea"/>
            </a:endParaRPr>
          </a:p>
        </p:txBody>
      </p:sp>
      <p:sp>
        <p:nvSpPr>
          <p:cNvPr id="493" name="标题 5"/>
          <p:cNvSpPr txBox="1">
            <a:spLocks/>
          </p:cNvSpPr>
          <p:nvPr/>
        </p:nvSpPr>
        <p:spPr>
          <a:xfrm>
            <a:off x="565785" y="295275"/>
            <a:ext cx="7768318"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sym typeface="+mn-ea"/>
              </a:rPr>
              <a:t>2</a:t>
            </a:r>
            <a:r>
              <a:rPr lang="en-US" altLang="zh-CN" sz="1800" dirty="0" smtClean="0">
                <a:sym typeface="+mn-ea"/>
              </a:rPr>
              <a:t>.</a:t>
            </a:r>
            <a:r>
              <a:rPr lang="zh-CN" altLang="en-US" sz="1800" dirty="0" smtClean="0">
                <a:sym typeface="+mn-ea"/>
              </a:rPr>
              <a:t> </a:t>
            </a:r>
            <a:r>
              <a:rPr lang="en-US" altLang="zh-CN" sz="1800" dirty="0" smtClean="0">
                <a:sym typeface="+mn-ea"/>
              </a:rPr>
              <a:t>(</a:t>
            </a:r>
            <a:r>
              <a:rPr lang="en-US" altLang="zh-CN" sz="1800" dirty="0" smtClean="0">
                <a:sym typeface="+mn-ea"/>
              </a:rPr>
              <a:t>Data warehouse basic structure)</a:t>
            </a:r>
            <a:endParaRPr lang="zh-CN" altLang="en-US" sz="1800" dirty="0">
              <a:solidFill>
                <a:schemeClr val="tx1"/>
              </a:solidFill>
              <a:latin typeface="Calibri" panose="020F0502020204030204" charset="0"/>
              <a:cs typeface="Calibri" panose="020F0502020204030204" charset="0"/>
              <a:sym typeface="+mn-ea"/>
            </a:endParaRPr>
          </a:p>
        </p:txBody>
      </p:sp>
      <p:sp>
        <p:nvSpPr>
          <p:cNvPr id="2" name="矩形 1"/>
          <p:cNvSpPr/>
          <p:nvPr/>
        </p:nvSpPr>
        <p:spPr>
          <a:xfrm>
            <a:off x="-398468" y="1486972"/>
            <a:ext cx="3251211" cy="369332"/>
          </a:xfrm>
          <a:prstGeom prst="rect">
            <a:avLst/>
          </a:prstGeom>
        </p:spPr>
        <p:txBody>
          <a:bodyPr wrap="none">
            <a:spAutoFit/>
          </a:bodyPr>
          <a:lstStyle/>
          <a:p>
            <a:r>
              <a:rPr lang="zh-CN" altLang="en-US" b="1" dirty="0">
                <a:solidFill>
                  <a:schemeClr val="bg2"/>
                </a:solidFill>
                <a:latin typeface="Verdana" panose="020B0604030504040204" pitchFamily="34" charset="0"/>
                <a:ea typeface="宋体" panose="02010600030101010101" pitchFamily="2" charset="-122"/>
              </a:rPr>
              <a:t>数据获取（</a:t>
            </a:r>
            <a:r>
              <a:rPr lang="en-US" altLang="zh-CN" b="1" dirty="0">
                <a:solidFill>
                  <a:schemeClr val="bg2"/>
                </a:solidFill>
                <a:latin typeface="Verdana" panose="020B0604030504040204" pitchFamily="34" charset="0"/>
                <a:ea typeface="宋体" panose="02010600030101010101" pitchFamily="2" charset="-122"/>
              </a:rPr>
              <a:t>data collection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63232"/>
                                        </p:tgtEl>
                                        <p:attrNameLst>
                                          <p:attrName>style.visibility</p:attrName>
                                        </p:attrNameLst>
                                      </p:cBhvr>
                                      <p:to>
                                        <p:strVal val="visible"/>
                                      </p:to>
                                    </p:set>
                                    <p:anim calcmode="lin" valueType="num">
                                      <p:cBhvr additive="base">
                                        <p:cTn id="7" dur="500"/>
                                        <p:tgtEl>
                                          <p:spTgt spid="563232"/>
                                        </p:tgtEl>
                                        <p:attrNameLst>
                                          <p:attrName>ppt_x</p:attrName>
                                        </p:attrNameLst>
                                      </p:cBhvr>
                                      <p:tavLst>
                                        <p:tav tm="0">
                                          <p:val>
                                            <p:strVal val="#ppt_x-#ppt_w*1.125000"/>
                                          </p:val>
                                        </p:tav>
                                        <p:tav tm="100000">
                                          <p:val>
                                            <p:strVal val="#ppt_x"/>
                                          </p:val>
                                        </p:tav>
                                      </p:tavLst>
                                    </p:anim>
                                    <p:animEffect transition="in" filter="wipe(right)">
                                      <p:cBhvr>
                                        <p:cTn id="8" dur="500"/>
                                        <p:tgtEl>
                                          <p:spTgt spid="56323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563202"/>
                                        </p:tgtEl>
                                        <p:attrNameLst>
                                          <p:attrName>style.visibility</p:attrName>
                                        </p:attrNameLst>
                                      </p:cBhvr>
                                      <p:to>
                                        <p:strVal val="visible"/>
                                      </p:to>
                                    </p:set>
                                    <p:anim calcmode="lin" valueType="num">
                                      <p:cBhvr additive="base">
                                        <p:cTn id="13" dur="500"/>
                                        <p:tgtEl>
                                          <p:spTgt spid="563202"/>
                                        </p:tgtEl>
                                        <p:attrNameLst>
                                          <p:attrName>ppt_x</p:attrName>
                                        </p:attrNameLst>
                                      </p:cBhvr>
                                      <p:tavLst>
                                        <p:tav tm="0">
                                          <p:val>
                                            <p:strVal val="#ppt_x-#ppt_w*1.125000"/>
                                          </p:val>
                                        </p:tav>
                                        <p:tav tm="100000">
                                          <p:val>
                                            <p:strVal val="#ppt_x"/>
                                          </p:val>
                                        </p:tav>
                                      </p:tavLst>
                                    </p:anim>
                                    <p:animEffect transition="in" filter="wipe(right)">
                                      <p:cBhvr>
                                        <p:cTn id="14" dur="500"/>
                                        <p:tgtEl>
                                          <p:spTgt spid="56320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563664"/>
                                        </p:tgtEl>
                                        <p:attrNameLst>
                                          <p:attrName>style.visibility</p:attrName>
                                        </p:attrNameLst>
                                      </p:cBhvr>
                                      <p:to>
                                        <p:strVal val="visible"/>
                                      </p:to>
                                    </p:set>
                                    <p:animEffect transition="in" filter="wipe(left)">
                                      <p:cBhvr>
                                        <p:cTn id="18" dur="500"/>
                                        <p:tgtEl>
                                          <p:spTgt spid="56366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563528"/>
                                        </p:tgtEl>
                                        <p:attrNameLst>
                                          <p:attrName>style.visibility</p:attrName>
                                        </p:attrNameLst>
                                      </p:cBhvr>
                                      <p:to>
                                        <p:strVal val="visible"/>
                                      </p:to>
                                    </p:set>
                                    <p:anim calcmode="lin" valueType="num">
                                      <p:cBhvr additive="base">
                                        <p:cTn id="23" dur="500"/>
                                        <p:tgtEl>
                                          <p:spTgt spid="563528"/>
                                        </p:tgtEl>
                                        <p:attrNameLst>
                                          <p:attrName>ppt_x</p:attrName>
                                        </p:attrNameLst>
                                      </p:cBhvr>
                                      <p:tavLst>
                                        <p:tav tm="0">
                                          <p:val>
                                            <p:strVal val="#ppt_x-#ppt_w*1.125000"/>
                                          </p:val>
                                        </p:tav>
                                        <p:tav tm="100000">
                                          <p:val>
                                            <p:strVal val="#ppt_x"/>
                                          </p:val>
                                        </p:tav>
                                      </p:tavLst>
                                    </p:anim>
                                    <p:animEffect transition="in" filter="wipe(right)">
                                      <p:cBhvr>
                                        <p:cTn id="24" dur="500"/>
                                        <p:tgtEl>
                                          <p:spTgt spid="56352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563525"/>
                                        </p:tgtEl>
                                        <p:attrNameLst>
                                          <p:attrName>style.visibility</p:attrName>
                                        </p:attrNameLst>
                                      </p:cBhvr>
                                      <p:to>
                                        <p:strVal val="visible"/>
                                      </p:to>
                                    </p:set>
                                    <p:animEffect transition="in" filter="barn(outHorizontal)">
                                      <p:cBhvr>
                                        <p:cTn id="29" dur="500"/>
                                        <p:tgtEl>
                                          <p:spTgt spid="56352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63759"/>
                                        </p:tgtEl>
                                        <p:attrNameLst>
                                          <p:attrName>style.visibility</p:attrName>
                                        </p:attrNameLst>
                                      </p:cBhvr>
                                      <p:to>
                                        <p:strVal val="visible"/>
                                      </p:to>
                                    </p:set>
                                    <p:animEffect transition="in" filter="wipe(left)">
                                      <p:cBhvr>
                                        <p:cTn id="33" dur="500"/>
                                        <p:tgtEl>
                                          <p:spTgt spid="563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65785" y="295275"/>
            <a:ext cx="7964261" cy="475615"/>
          </a:xfrm>
        </p:spPr>
        <p:txBody>
          <a:bodyPr/>
          <a:lstStyle/>
          <a:p>
            <a:r>
              <a:rPr lang="en-US" altLang="zh-CN" sz="1800" dirty="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22</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1170305" cy="398780"/>
          </a:xfrm>
          <a:prstGeom prst="rect">
            <a:avLst/>
          </a:prstGeom>
          <a:noFill/>
        </p:spPr>
        <p:txBody>
          <a:bodyPr wrap="none" rtlCol="0">
            <a:spAutoFit/>
          </a:bodyPr>
          <a:lstStyle/>
          <a:p>
            <a:pPr algn="l"/>
            <a:r>
              <a:rPr sz="2000">
                <a:latin typeface="Calibri" panose="020F0502020204030204" charset="0"/>
                <a:cs typeface="Calibri" panose="020F0502020204030204" charset="0"/>
                <a:sym typeface="+mn-ea"/>
              </a:rPr>
              <a:t>3</a:t>
            </a:r>
            <a:r>
              <a:rPr lang="en-US" sz="2000">
                <a:latin typeface="Calibri" panose="020F0502020204030204" charset="0"/>
                <a:cs typeface="Calibri" panose="020F0502020204030204" charset="0"/>
                <a:sym typeface="+mn-ea"/>
              </a:rPr>
              <a:t>.1 ETL</a:t>
            </a:r>
            <a:r>
              <a:rPr lang="zh-CN" altLang="en-US" sz="2000">
                <a:latin typeface="Calibri" panose="020F0502020204030204" charset="0"/>
                <a:cs typeface="Calibri" panose="020F0502020204030204" charset="0"/>
                <a:sym typeface="+mn-ea"/>
              </a:rPr>
              <a:t>？</a:t>
            </a:r>
          </a:p>
        </p:txBody>
      </p:sp>
      <p:sp>
        <p:nvSpPr>
          <p:cNvPr id="56323" name="文本占位符 56322"/>
          <p:cNvSpPr>
            <a:spLocks noGrp="1"/>
          </p:cNvSpPr>
          <p:nvPr/>
        </p:nvSpPr>
        <p:spPr>
          <a:xfrm>
            <a:off x="379095" y="129413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en-US" altLang="zh-CN" sz="1800" dirty="0">
                <a:latin typeface="+mn-ea"/>
                <a:cs typeface="+mn-ea"/>
              </a:rPr>
              <a:t>	</a:t>
            </a:r>
            <a:r>
              <a:rPr lang="zh-CN" altLang="en-US" sz="1200" dirty="0" smtClean="0">
                <a:latin typeface="+mn-ea"/>
                <a:cs typeface="+mn-ea"/>
              </a:rPr>
              <a:t>（</a:t>
            </a:r>
            <a:r>
              <a:rPr lang="en-US" altLang="zh-CN" sz="1200" dirty="0">
                <a:latin typeface="+mn-ea"/>
                <a:cs typeface="+mn-ea"/>
              </a:rPr>
              <a:t>ETL is the abbreviation of Extract/Transformation/Load, which is the process that data needs to go through during the flow of data from the business system to the data warehouse. Three English letters represent three actions, which in Chinese means data extraction, transformation, and loading;</a:t>
            </a:r>
            <a:r>
              <a:rPr lang="zh-CN" altLang="en-US" sz="1200" dirty="0" smtClean="0">
                <a:latin typeface="+mn-ea"/>
                <a:cs typeface="+mn-ea"/>
              </a:rPr>
              <a:t>）</a:t>
            </a:r>
            <a:endParaRPr lang="zh-CN" altLang="en-US" sz="1200" dirty="0">
              <a:latin typeface="+mn-ea"/>
              <a:cs typeface="+mn-ea"/>
            </a:endParaRPr>
          </a:p>
          <a:p>
            <a:pPr algn="just">
              <a:lnSpc>
                <a:spcPct val="120000"/>
              </a:lnSpc>
              <a:buNone/>
            </a:pPr>
            <a:r>
              <a:rPr lang="zh-CN" altLang="en-US" sz="1200" dirty="0" smtClean="0">
                <a:latin typeface="+mn-ea"/>
                <a:cs typeface="+mn-ea"/>
              </a:rPr>
              <a:t>（</a:t>
            </a:r>
            <a:r>
              <a:rPr lang="en-US" altLang="zh-CN" sz="1200" dirty="0" smtClean="0">
                <a:latin typeface="+mn-ea"/>
                <a:cs typeface="+mn-ea"/>
              </a:rPr>
              <a:t>ETL </a:t>
            </a:r>
            <a:r>
              <a:rPr lang="en-US" altLang="zh-CN" sz="1200" dirty="0">
                <a:latin typeface="+mn-ea"/>
                <a:cs typeface="+mn-ea"/>
              </a:rPr>
              <a:t>tools are tools used to extract, transform and load data. Specific ETL tools include: data extract, data transform, data cleaning, and data loading</a:t>
            </a:r>
            <a:r>
              <a:rPr lang="en-US" altLang="zh-CN" sz="1200" dirty="0" smtClean="0">
                <a:latin typeface="+mn-ea"/>
                <a:cs typeface="+mn-ea"/>
              </a:rPr>
              <a:t>.</a:t>
            </a:r>
            <a:r>
              <a:rPr lang="zh-CN" altLang="en-US" sz="1200" dirty="0" smtClean="0">
                <a:latin typeface="+mn-ea"/>
                <a:cs typeface="+mn-ea"/>
              </a:rPr>
              <a:t>）</a:t>
            </a:r>
            <a:endParaRPr lang="zh-CN" altLang="en-US" sz="1200" dirty="0">
              <a:latin typeface="+mn-ea"/>
              <a:cs typeface="+mn-ea"/>
            </a:endParaRPr>
          </a:p>
          <a:p>
            <a:pPr>
              <a:lnSpc>
                <a:spcPct val="120000"/>
              </a:lnSpc>
              <a:buNone/>
            </a:pPr>
            <a:r>
              <a:rPr lang="zh-CN" altLang="en-US" sz="1800" dirty="0">
                <a:latin typeface="+mn-ea"/>
                <a:cs typeface="+mn-ea"/>
              </a:rPr>
              <a:t>   </a:t>
            </a:r>
          </a:p>
        </p:txBody>
      </p:sp>
      <p:pic>
        <p:nvPicPr>
          <p:cNvPr id="13" name="图片 12"/>
          <p:cNvPicPr>
            <a:picLocks noChangeAspect="1"/>
          </p:cNvPicPr>
          <p:nvPr/>
        </p:nvPicPr>
        <p:blipFill>
          <a:blip r:embed="rId2"/>
          <a:stretch>
            <a:fillRect/>
          </a:stretch>
        </p:blipFill>
        <p:spPr>
          <a:xfrm>
            <a:off x="791845" y="3427979"/>
            <a:ext cx="7219950" cy="21380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23</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908413"/>
            <a:ext cx="916305" cy="398780"/>
          </a:xfrm>
          <a:prstGeom prst="rect">
            <a:avLst/>
          </a:prstGeom>
          <a:noFill/>
        </p:spPr>
        <p:txBody>
          <a:bodyPr wrap="none" rtlCol="0">
            <a:spAutoFit/>
          </a:bodyPr>
          <a:lstStyle/>
          <a:p>
            <a:pPr algn="l"/>
            <a:r>
              <a:rPr sz="2000" dirty="0">
                <a:latin typeface="Calibri" panose="020F0502020204030204" charset="0"/>
                <a:cs typeface="Calibri" panose="020F0502020204030204" charset="0"/>
                <a:sym typeface="+mn-ea"/>
              </a:rPr>
              <a:t>3</a:t>
            </a:r>
            <a:r>
              <a:rPr lang="en-US" sz="2000" dirty="0" smtClean="0">
                <a:latin typeface="Calibri" panose="020F0502020204030204" charset="0"/>
                <a:cs typeface="Calibri" panose="020F0502020204030204" charset="0"/>
                <a:sym typeface="+mn-ea"/>
              </a:rPr>
              <a:t>.1 ETL</a:t>
            </a:r>
            <a:endParaRPr sz="2000"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397510" y="1828800"/>
            <a:ext cx="7835265" cy="3305520"/>
          </a:xfrm>
          <a:prstGeom prst="rect">
            <a:avLst/>
          </a:prstGeom>
          <a:noFill/>
        </p:spPr>
        <p:txBody>
          <a:bodyPr wrap="square" rtlCol="0">
            <a:spAutoFit/>
          </a:bodyPr>
          <a:lstStyle/>
          <a:p>
            <a:pPr algn="l" fontAlgn="auto">
              <a:lnSpc>
                <a:spcPct val="120000"/>
              </a:lnSpc>
              <a:spcBef>
                <a:spcPts val="0"/>
              </a:spcBef>
              <a:spcAft>
                <a:spcPts val="0"/>
              </a:spcAft>
              <a:buClrTx/>
              <a:buSzTx/>
              <a:buFontTx/>
              <a:buNone/>
            </a:pPr>
            <a:r>
              <a:rPr lang="zh-CN" altLang="en-US" sz="1200" dirty="0">
                <a:latin typeface="+mn-ea"/>
                <a:cs typeface="+mn-ea"/>
                <a:sym typeface="+mn-ea"/>
              </a:rPr>
              <a:t>（1） </a:t>
            </a:r>
            <a:r>
              <a:rPr lang="zh-CN" altLang="en-US" sz="1200" dirty="0" smtClean="0">
                <a:latin typeface="+mn-ea"/>
                <a:cs typeface="+mn-ea"/>
                <a:sym typeface="+mn-ea"/>
              </a:rPr>
              <a:t>（</a:t>
            </a:r>
            <a:r>
              <a:rPr lang="zh-CN" altLang="en-US" sz="1200" dirty="0">
                <a:latin typeface="+mn-ea"/>
                <a:cs typeface="+mn-ea"/>
                <a:sym typeface="+mn-ea"/>
              </a:rPr>
              <a:t>Data Extract）</a:t>
            </a:r>
            <a:endParaRPr lang="zh-CN" altLang="en-US" sz="1200" dirty="0">
              <a:latin typeface="+mn-ea"/>
              <a:cs typeface="+mn-ea"/>
            </a:endParaRPr>
          </a:p>
          <a:p>
            <a:pPr>
              <a:lnSpc>
                <a:spcPct val="120000"/>
              </a:lnSpc>
            </a:pPr>
            <a:r>
              <a:rPr lang="zh-CN" altLang="en-US" sz="1200" dirty="0" smtClean="0">
                <a:latin typeface="+mn-ea"/>
                <a:cs typeface="+mn-ea"/>
                <a:sym typeface="+mn-ea"/>
              </a:rPr>
              <a:t>（</a:t>
            </a:r>
            <a:r>
              <a:rPr lang="en-US" altLang="zh-CN" sz="1200" dirty="0" smtClean="0">
                <a:latin typeface="+mn-ea"/>
                <a:cs typeface="+mn-ea"/>
                <a:sym typeface="+mn-ea"/>
              </a:rPr>
              <a:t> </a:t>
            </a:r>
            <a:r>
              <a:rPr lang="en-US" altLang="zh-CN" sz="1200" dirty="0">
                <a:latin typeface="+mn-ea"/>
                <a:cs typeface="+mn-ea"/>
                <a:sym typeface="+mn-ea"/>
              </a:rPr>
              <a:t>From a data warehouse perspective, not all data in a business database is necessary for decision support. Usually, the data warehouse organizes data according to the subject of analysis, and we only need to extract the part of the data necessary for the systematic analysis. For example, if a supermarket decides to build a data warehouse with the theme of analyzing customer purchasing behavior, we only need to extract the data related to customer purchasing behavior, and there is no need to put the data of supermarket service employees into the data warehouse. </a:t>
            </a:r>
            <a:r>
              <a:rPr lang="zh-CN" altLang="en-US" sz="1200" dirty="0" smtClean="0">
                <a:latin typeface="+mn-ea"/>
                <a:cs typeface="+mn-ea"/>
                <a:sym typeface="+mn-ea"/>
              </a:rPr>
              <a:t>）</a:t>
            </a:r>
            <a:endParaRPr lang="zh-CN" altLang="en-US" sz="1200" dirty="0">
              <a:latin typeface="+mn-ea"/>
              <a:cs typeface="+mn-ea"/>
              <a:sym typeface="+mn-ea"/>
            </a:endParaRPr>
          </a:p>
          <a:p>
            <a:pPr algn="l">
              <a:lnSpc>
                <a:spcPct val="120000"/>
              </a:lnSpc>
              <a:spcBef>
                <a:spcPts val="0"/>
              </a:spcBef>
              <a:spcAft>
                <a:spcPts val="0"/>
              </a:spcAft>
              <a:buClrTx/>
              <a:buSzTx/>
              <a:buFontTx/>
              <a:buNone/>
            </a:pPr>
            <a:r>
              <a:rPr lang="zh-CN" altLang="en-US" sz="1200" dirty="0">
                <a:latin typeface="+mn-ea"/>
                <a:cs typeface="+mn-ea"/>
                <a:sym typeface="+mn-ea"/>
              </a:rPr>
              <a:t>  （</a:t>
            </a:r>
            <a:r>
              <a:rPr lang="zh-CN" altLang="en-US" sz="1200" dirty="0" smtClean="0">
                <a:latin typeface="+mn-ea"/>
                <a:cs typeface="+mn-ea"/>
                <a:sym typeface="+mn-ea"/>
              </a:rPr>
              <a:t>2）（</a:t>
            </a:r>
            <a:r>
              <a:rPr lang="zh-CN" altLang="en-US" sz="1200" dirty="0">
                <a:latin typeface="+mn-ea"/>
                <a:cs typeface="+mn-ea"/>
                <a:sym typeface="+mn-ea"/>
              </a:rPr>
              <a:t>Data Transform</a:t>
            </a:r>
            <a:r>
              <a:rPr lang="zh-CN" altLang="en-US" sz="1200" dirty="0" smtClean="0">
                <a:latin typeface="+mn-ea"/>
                <a:cs typeface="+mn-ea"/>
                <a:sym typeface="+mn-ea"/>
              </a:rPr>
              <a:t>）</a:t>
            </a:r>
            <a:endParaRPr lang="en-US" altLang="zh-CN" sz="1200" dirty="0" smtClean="0">
              <a:latin typeface="+mn-ea"/>
              <a:cs typeface="+mn-ea"/>
              <a:sym typeface="+mn-ea"/>
            </a:endParaRPr>
          </a:p>
          <a:p>
            <a:pPr>
              <a:lnSpc>
                <a:spcPct val="120000"/>
              </a:lnSpc>
            </a:pPr>
            <a:r>
              <a:rPr lang="zh-CN" altLang="en-US" sz="1200" dirty="0" smtClean="0">
                <a:latin typeface="+mn-ea"/>
                <a:cs typeface="+mn-ea"/>
              </a:rPr>
              <a:t>（</a:t>
            </a:r>
            <a:r>
              <a:rPr lang="en-US" altLang="zh-CN" sz="1200" dirty="0">
                <a:latin typeface="+mn-ea"/>
                <a:cs typeface="+mn-ea"/>
              </a:rPr>
              <a:t>Since each business system is designed by different people and is likely to use products from different database manufacturers, such as IBM DB2, Oracle, Informix, Sybase, NCR Teradata, SQL Server, etc., the data types provided by various database products may be different. Therefore, Data in different formats needs to be converted into a unified data format. Such as the time format "year/month/day", "month/day/year", "day-month-year" inconsistency and so on.</a:t>
            </a:r>
            <a:r>
              <a:rPr lang="zh-CN" altLang="en-US" sz="1200" dirty="0" smtClean="0">
                <a:latin typeface="+mn-ea"/>
                <a:cs typeface="+mn-ea"/>
              </a:rPr>
              <a:t>）</a:t>
            </a:r>
            <a:endParaRPr lang="zh-CN" altLang="en-US" sz="1200" dirty="0">
              <a:latin typeface="+mn-ea"/>
              <a:cs typeface="+mn-ea"/>
            </a:endParaRPr>
          </a:p>
          <a:p>
            <a:pPr fontAlgn="auto">
              <a:lnSpc>
                <a:spcPct val="120000"/>
              </a:lnSpc>
              <a:spcBef>
                <a:spcPts val="0"/>
              </a:spcBef>
              <a:spcAft>
                <a:spcPts val="0"/>
              </a:spcAft>
              <a:buNone/>
            </a:pPr>
            <a:endParaRPr lang="en-US" altLang="zh-CN" dirty="0"/>
          </a:p>
        </p:txBody>
      </p:sp>
      <p:sp>
        <p:nvSpPr>
          <p:cNvPr id="2" name="文本框 1"/>
          <p:cNvSpPr txBox="1"/>
          <p:nvPr/>
        </p:nvSpPr>
        <p:spPr>
          <a:xfrm>
            <a:off x="459104" y="1294130"/>
            <a:ext cx="6542587" cy="276999"/>
          </a:xfrm>
          <a:prstGeom prst="rect">
            <a:avLst/>
          </a:prstGeom>
          <a:noFill/>
        </p:spPr>
        <p:txBody>
          <a:bodyPr wrap="square" rtlCol="0">
            <a:spAutoFit/>
          </a:bodyPr>
          <a:lstStyle/>
          <a:p>
            <a:r>
              <a:rPr lang="zh-CN" altLang="en-US"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4 Key Concepts of ETL</a:t>
            </a:r>
            <a:r>
              <a:rPr lang="zh-CN" altLang="en-US" sz="1200" b="1" dirty="0" smtClean="0">
                <a:solidFill>
                  <a:schemeClr val="accent4"/>
                </a:solidFill>
                <a:latin typeface="Calibri" panose="020F0502020204030204" charset="0"/>
                <a:cs typeface="Calibri" panose="020F0502020204030204" charset="0"/>
                <a:sym typeface="+mn-ea"/>
              </a:rPr>
              <a:t>）</a:t>
            </a:r>
            <a:endParaRPr lang="zh-CN" altLang="en-US" sz="1200" b="1" dirty="0">
              <a:solidFill>
                <a:schemeClr val="accent4"/>
              </a:solidFill>
              <a:latin typeface="Calibri" panose="020F0502020204030204" charset="0"/>
              <a:cs typeface="Calibri" panose="020F0502020204030204" charset="0"/>
              <a:sym typeface="+mn-ea"/>
            </a:endParaRPr>
          </a:p>
        </p:txBody>
      </p:sp>
      <p:sp>
        <p:nvSpPr>
          <p:cNvPr id="11" name="标题 5"/>
          <p:cNvSpPr txBox="1">
            <a:spLocks/>
          </p:cNvSpPr>
          <p:nvPr/>
        </p:nvSpPr>
        <p:spPr>
          <a:xfrm>
            <a:off x="552722" y="35750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24</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916305" cy="398780"/>
          </a:xfrm>
          <a:prstGeom prst="rect">
            <a:avLst/>
          </a:prstGeom>
          <a:noFill/>
        </p:spPr>
        <p:txBody>
          <a:bodyPr wrap="none" rtlCol="0">
            <a:spAutoFit/>
          </a:bodyPr>
          <a:lstStyle/>
          <a:p>
            <a:pPr algn="l"/>
            <a:r>
              <a:rPr sz="2000">
                <a:latin typeface="Calibri" panose="020F0502020204030204" charset="0"/>
                <a:cs typeface="Calibri" panose="020F0502020204030204" charset="0"/>
                <a:sym typeface="+mn-ea"/>
              </a:rPr>
              <a:t>3</a:t>
            </a:r>
            <a:r>
              <a:rPr lang="en-US" sz="2000">
                <a:latin typeface="Calibri" panose="020F0502020204030204" charset="0"/>
                <a:cs typeface="Calibri" panose="020F0502020204030204" charset="0"/>
                <a:sym typeface="+mn-ea"/>
              </a:rPr>
              <a:t>.1 ETL</a:t>
            </a:r>
            <a:endParaRPr sz="200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397510" y="1983740"/>
            <a:ext cx="7835265" cy="2308324"/>
          </a:xfrm>
          <a:prstGeom prst="rect">
            <a:avLst/>
          </a:prstGeom>
          <a:noFill/>
        </p:spPr>
        <p:txBody>
          <a:bodyPr wrap="square" rtlCol="0">
            <a:spAutoFit/>
          </a:bodyPr>
          <a:lstStyle/>
          <a:p>
            <a:pPr algn="l">
              <a:lnSpc>
                <a:spcPct val="120000"/>
              </a:lnSpc>
              <a:spcBef>
                <a:spcPts val="0"/>
              </a:spcBef>
              <a:spcAft>
                <a:spcPts val="0"/>
              </a:spcAft>
              <a:buClrTx/>
              <a:buSzTx/>
              <a:buFontTx/>
              <a:buNone/>
            </a:pPr>
            <a:r>
              <a:rPr lang="zh-CN" altLang="en-US" sz="1200" dirty="0">
                <a:latin typeface="+mn-ea"/>
                <a:cs typeface="+mn-ea"/>
                <a:sym typeface="+mn-ea"/>
              </a:rPr>
              <a:t>（3） </a:t>
            </a:r>
            <a:r>
              <a:rPr lang="zh-CN" altLang="en-US" sz="1200" dirty="0" smtClean="0">
                <a:latin typeface="+mn-ea"/>
                <a:cs typeface="+mn-ea"/>
                <a:sym typeface="+mn-ea"/>
              </a:rPr>
              <a:t>（</a:t>
            </a:r>
            <a:r>
              <a:rPr lang="zh-CN" altLang="en-US" sz="1200" dirty="0">
                <a:latin typeface="+mn-ea"/>
                <a:cs typeface="+mn-ea"/>
                <a:sym typeface="+mn-ea"/>
              </a:rPr>
              <a:t>Data Clean）</a:t>
            </a:r>
            <a:endParaRPr lang="zh-CN" altLang="en-US" sz="1200" dirty="0">
              <a:latin typeface="+mn-ea"/>
              <a:cs typeface="+mn-ea"/>
            </a:endParaRPr>
          </a:p>
          <a:p>
            <a:pPr>
              <a:lnSpc>
                <a:spcPct val="120000"/>
              </a:lnSpc>
            </a:pPr>
            <a:r>
              <a:rPr lang="zh-CN" altLang="en-US" sz="1200" dirty="0" smtClean="0">
                <a:latin typeface="+mn-ea"/>
                <a:cs typeface="+mn-ea"/>
                <a:sym typeface="+mn-ea"/>
              </a:rPr>
              <a:t>（</a:t>
            </a:r>
            <a:r>
              <a:rPr lang="en-US" altLang="zh-CN" sz="1200" dirty="0">
                <a:latin typeface="+mn-ea"/>
                <a:cs typeface="+mn-ea"/>
                <a:sym typeface="+mn-ea"/>
              </a:rPr>
              <a:t>Because enterprises often build different business databases, for example, a telecom operating company has business systems such as billing database, financial database, customer service database, customer complaint database, etc. The so-called "cleaning" is to clean wrong and inconsistent data before entering the data warehouse Correct or delete, so as not to affect the correctness of the decision support system decision.</a:t>
            </a:r>
            <a:r>
              <a:rPr lang="zh-CN" altLang="en-US" sz="1200" dirty="0" smtClean="0">
                <a:latin typeface="+mn-ea"/>
                <a:cs typeface="+mn-ea"/>
                <a:sym typeface="+mn-ea"/>
              </a:rPr>
              <a:t>）</a:t>
            </a:r>
            <a:endParaRPr lang="zh-CN" altLang="en-US" sz="1200" dirty="0">
              <a:latin typeface="+mn-ea"/>
              <a:cs typeface="+mn-ea"/>
              <a:sym typeface="+mn-ea"/>
            </a:endParaRPr>
          </a:p>
          <a:p>
            <a:pPr algn="l">
              <a:lnSpc>
                <a:spcPct val="120000"/>
              </a:lnSpc>
              <a:spcBef>
                <a:spcPts val="0"/>
              </a:spcBef>
              <a:spcAft>
                <a:spcPts val="0"/>
              </a:spcAft>
              <a:buClrTx/>
              <a:buSzTx/>
              <a:buFontTx/>
              <a:buNone/>
            </a:pPr>
            <a:r>
              <a:rPr lang="zh-CN" altLang="en-US" sz="1200" dirty="0">
                <a:latin typeface="+mn-ea"/>
                <a:cs typeface="+mn-ea"/>
                <a:sym typeface="+mn-ea"/>
              </a:rPr>
              <a:t>（</a:t>
            </a:r>
            <a:r>
              <a:rPr lang="zh-CN" altLang="en-US" sz="1200" dirty="0" smtClean="0">
                <a:latin typeface="+mn-ea"/>
                <a:cs typeface="+mn-ea"/>
                <a:sym typeface="+mn-ea"/>
              </a:rPr>
              <a:t>4（</a:t>
            </a:r>
            <a:r>
              <a:rPr lang="zh-CN" altLang="en-US" sz="1200" dirty="0">
                <a:latin typeface="+mn-ea"/>
                <a:cs typeface="+mn-ea"/>
                <a:sym typeface="+mn-ea"/>
              </a:rPr>
              <a:t>Data Load）</a:t>
            </a:r>
          </a:p>
          <a:p>
            <a:pPr>
              <a:lnSpc>
                <a:spcPct val="120000"/>
              </a:lnSpc>
            </a:pPr>
            <a:r>
              <a:rPr lang="zh-CN" altLang="en-US" sz="1200" dirty="0" smtClean="0"/>
              <a:t>（</a:t>
            </a:r>
            <a:r>
              <a:rPr lang="en-US" altLang="zh-CN" sz="1200" dirty="0"/>
              <a:t>The data loading component is responsible for loading data into the data warehouse according to the table structure defined by the physical data model, including steps such as clearing data fields, filling blanks, and checking validity.</a:t>
            </a:r>
            <a:r>
              <a:rPr lang="zh-CN" altLang="en-US" sz="1200" dirty="0" smtClean="0"/>
              <a:t>）</a:t>
            </a:r>
            <a:endParaRPr lang="en-US" altLang="zh-CN" sz="1200" dirty="0"/>
          </a:p>
        </p:txBody>
      </p:sp>
      <p:sp>
        <p:nvSpPr>
          <p:cNvPr id="2" name="文本框 1"/>
          <p:cNvSpPr txBox="1"/>
          <p:nvPr/>
        </p:nvSpPr>
        <p:spPr>
          <a:xfrm>
            <a:off x="459104" y="1294130"/>
            <a:ext cx="6085387" cy="646331"/>
          </a:xfrm>
          <a:prstGeom prst="rect">
            <a:avLst/>
          </a:prstGeom>
          <a:noFill/>
        </p:spPr>
        <p:txBody>
          <a:bodyPr wrap="square" rtlCol="0">
            <a:spAutoFit/>
          </a:bodyPr>
          <a:lstStyle/>
          <a:p>
            <a:r>
              <a:rPr lang="zh-CN" altLang="en-US"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4 Key Concepts of ETL</a:t>
            </a:r>
            <a:r>
              <a:rPr lang="zh-CN" altLang="en-US" sz="1200" b="1" dirty="0">
                <a:solidFill>
                  <a:schemeClr val="accent4"/>
                </a:solidFill>
                <a:latin typeface="Calibri" panose="020F0502020204030204" charset="0"/>
                <a:cs typeface="Calibri" panose="020F0502020204030204" charset="0"/>
                <a:sym typeface="+mn-ea"/>
              </a:rPr>
              <a:t>）</a:t>
            </a:r>
          </a:p>
          <a:p>
            <a:pPr algn="l"/>
            <a:endParaRPr lang="zh-CN" altLang="en-US" sz="2400" b="1" dirty="0">
              <a:solidFill>
                <a:schemeClr val="accent4"/>
              </a:solidFill>
              <a:latin typeface="Calibri" panose="020F0502020204030204" charset="0"/>
              <a:cs typeface="Calibri" panose="020F0502020204030204" charset="0"/>
              <a:sym typeface="+mn-ea"/>
            </a:endParaRPr>
          </a:p>
        </p:txBody>
      </p:sp>
      <p:sp>
        <p:nvSpPr>
          <p:cNvPr id="10" name="标题 5"/>
          <p:cNvSpPr txBox="1">
            <a:spLocks/>
          </p:cNvSpPr>
          <p:nvPr/>
        </p:nvSpPr>
        <p:spPr>
          <a:xfrm>
            <a:off x="578848" y="405977"/>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smtClean="0">
                <a:latin typeface="Calibri" panose="020F0502020204030204" charset="0"/>
                <a:cs typeface="Calibri" panose="020F0502020204030204" charset="0"/>
                <a:sym typeface="+mn-ea"/>
              </a:rPr>
              <a:t>3.</a:t>
            </a:r>
            <a:r>
              <a:rPr lang="zh-CN" altLang="en-US" sz="1800" smtClean="0">
                <a:latin typeface="Calibri" panose="020F0502020204030204" charset="0"/>
                <a:cs typeface="Calibri" panose="020F0502020204030204" charset="0"/>
                <a:sym typeface="+mn-ea"/>
              </a:rPr>
              <a:t>数据仓库基本概念（</a:t>
            </a:r>
            <a:r>
              <a:rPr lang="en-US" altLang="zh-CN" sz="1800" smtClean="0">
                <a:latin typeface="Calibri" panose="020F0502020204030204" charset="0"/>
                <a:cs typeface="Calibri" panose="020F0502020204030204" charset="0"/>
                <a:sym typeface="+mn-ea"/>
              </a:rPr>
              <a:t>Basic Concepts of Data Warehouse</a:t>
            </a:r>
            <a:r>
              <a:rPr lang="zh-CN" altLang="en-US" sz="180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25</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916305" cy="398780"/>
          </a:xfrm>
          <a:prstGeom prst="rect">
            <a:avLst/>
          </a:prstGeom>
          <a:noFill/>
        </p:spPr>
        <p:txBody>
          <a:bodyPr wrap="none" rtlCol="0">
            <a:spAutoFit/>
          </a:bodyPr>
          <a:lstStyle/>
          <a:p>
            <a:pPr algn="l"/>
            <a:r>
              <a:rPr sz="2000">
                <a:latin typeface="Calibri" panose="020F0502020204030204" charset="0"/>
                <a:cs typeface="Calibri" panose="020F0502020204030204" charset="0"/>
                <a:sym typeface="+mn-ea"/>
              </a:rPr>
              <a:t>3</a:t>
            </a:r>
            <a:r>
              <a:rPr lang="en-US" sz="2000">
                <a:latin typeface="Calibri" panose="020F0502020204030204" charset="0"/>
                <a:cs typeface="Calibri" panose="020F0502020204030204" charset="0"/>
                <a:sym typeface="+mn-ea"/>
              </a:rPr>
              <a:t>.1 ETL</a:t>
            </a:r>
            <a:endParaRPr sz="200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2" name="文本框 1"/>
          <p:cNvSpPr txBox="1"/>
          <p:nvPr/>
        </p:nvSpPr>
        <p:spPr>
          <a:xfrm>
            <a:off x="459105" y="1418590"/>
            <a:ext cx="4805226" cy="307777"/>
          </a:xfrm>
          <a:prstGeom prst="rect">
            <a:avLst/>
          </a:prstGeom>
          <a:noFill/>
        </p:spPr>
        <p:txBody>
          <a:bodyPr wrap="square" rtlCol="0">
            <a:spAutoFit/>
          </a:bodyPr>
          <a:lstStyle/>
          <a:p>
            <a:r>
              <a:rPr lang="zh-CN" altLang="en-US" sz="1400" b="1" dirty="0" smtClean="0">
                <a:solidFill>
                  <a:schemeClr val="accent4"/>
                </a:solidFill>
                <a:latin typeface="Calibri" panose="020F0502020204030204" charset="0"/>
                <a:cs typeface="Calibri" panose="020F0502020204030204" charset="0"/>
                <a:sym typeface="+mn-ea"/>
              </a:rPr>
              <a:t>（</a:t>
            </a:r>
            <a:r>
              <a:rPr lang="en-US" altLang="zh-CN" sz="1400" b="1" dirty="0">
                <a:solidFill>
                  <a:schemeClr val="accent4"/>
                </a:solidFill>
                <a:latin typeface="Calibri" panose="020F0502020204030204" charset="0"/>
                <a:cs typeface="Calibri" panose="020F0502020204030204" charset="0"/>
                <a:sym typeface="+mn-ea"/>
              </a:rPr>
              <a:t>Data extraction strategy</a:t>
            </a:r>
            <a:r>
              <a:rPr lang="zh-CN" altLang="en-US" sz="1400" b="1" dirty="0" smtClean="0">
                <a:solidFill>
                  <a:schemeClr val="accent4"/>
                </a:solidFill>
                <a:latin typeface="Calibri" panose="020F0502020204030204" charset="0"/>
                <a:cs typeface="Calibri" panose="020F0502020204030204" charset="0"/>
                <a:sym typeface="+mn-ea"/>
              </a:rPr>
              <a:t>）</a:t>
            </a:r>
            <a:endParaRPr lang="zh-CN" altLang="en-US" sz="1400" b="1" dirty="0">
              <a:solidFill>
                <a:schemeClr val="accent4"/>
              </a:solidFill>
              <a:latin typeface="Calibri" panose="020F0502020204030204" charset="0"/>
              <a:cs typeface="Calibri" panose="020F0502020204030204" charset="0"/>
              <a:sym typeface="+mn-ea"/>
            </a:endParaRPr>
          </a:p>
        </p:txBody>
      </p:sp>
      <p:graphicFrame>
        <p:nvGraphicFramePr>
          <p:cNvPr id="7" name="表格 6"/>
          <p:cNvGraphicFramePr/>
          <p:nvPr>
            <p:custDataLst>
              <p:tags r:id="rId1"/>
            </p:custDataLst>
            <p:extLst>
              <p:ext uri="{D42A27DB-BD31-4B8C-83A1-F6EECF244321}">
                <p14:modId xmlns:p14="http://schemas.microsoft.com/office/powerpoint/2010/main" val="2591854157"/>
              </p:ext>
            </p:extLst>
          </p:nvPr>
        </p:nvGraphicFramePr>
        <p:xfrm>
          <a:off x="917257" y="2166886"/>
          <a:ext cx="6568440" cy="2887345"/>
        </p:xfrm>
        <a:graphic>
          <a:graphicData uri="http://schemas.openxmlformats.org/drawingml/2006/table">
            <a:tbl>
              <a:tblPr/>
              <a:tblGrid>
                <a:gridCol w="2413000">
                  <a:extLst>
                    <a:ext uri="{9D8B030D-6E8A-4147-A177-3AD203B41FA5}">
                      <a16:colId xmlns:a16="http://schemas.microsoft.com/office/drawing/2014/main" val="20000"/>
                    </a:ext>
                  </a:extLst>
                </a:gridCol>
                <a:gridCol w="2442845">
                  <a:extLst>
                    <a:ext uri="{9D8B030D-6E8A-4147-A177-3AD203B41FA5}">
                      <a16:colId xmlns:a16="http://schemas.microsoft.com/office/drawing/2014/main" val="20001"/>
                    </a:ext>
                  </a:extLst>
                </a:gridCol>
                <a:gridCol w="1712595">
                  <a:extLst>
                    <a:ext uri="{9D8B030D-6E8A-4147-A177-3AD203B41FA5}">
                      <a16:colId xmlns:a16="http://schemas.microsoft.com/office/drawing/2014/main" val="20002"/>
                    </a:ext>
                  </a:extLst>
                </a:gridCol>
              </a:tblGrid>
              <a:tr h="50863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lgn="ctr">
                        <a:spcBef>
                          <a:spcPct val="0"/>
                        </a:spcBef>
                        <a:buFontTx/>
                        <a:buNone/>
                      </a:pPr>
                      <a:r>
                        <a:rPr lang="zh-CN" altLang="en-US" sz="1000" dirty="0" smtClean="0">
                          <a:latin typeface="Arial" panose="020B0604020202020204" pitchFamily="34" charset="0"/>
                          <a:ea typeface="Times New Roman" panose="02020603050405020304" charset="0"/>
                        </a:rPr>
                        <a:t>（</a:t>
                      </a:r>
                      <a:r>
                        <a:rPr lang="en-US" altLang="zh-CN" sz="1000" dirty="0" smtClean="0">
                          <a:latin typeface="Arial" panose="020B0604020202020204" pitchFamily="34" charset="0"/>
                          <a:ea typeface="Times New Roman" panose="02020603050405020304" charset="0"/>
                        </a:rPr>
                        <a:t>Source System Data Feature Category</a:t>
                      </a:r>
                      <a:r>
                        <a:rPr lang="zh-CN" altLang="en-US" sz="1000" dirty="0" smtClean="0">
                          <a:latin typeface="Arial" panose="020B0604020202020204" pitchFamily="34" charset="0"/>
                          <a:ea typeface="Times New Roman" panose="02020603050405020304" charset="0"/>
                        </a:rPr>
                        <a:t>）</a:t>
                      </a:r>
                      <a:endParaRPr lang="zh-CN" altLang="en-US" sz="1000" dirty="0">
                        <a:latin typeface="Arial" panose="020B0604020202020204" pitchFamily="3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66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lgn="ctr">
                        <a:spcBef>
                          <a:spcPct val="0"/>
                        </a:spcBef>
                        <a:buFontTx/>
                        <a:buNone/>
                      </a:pPr>
                      <a:r>
                        <a:rPr lang="en-US" altLang="zh-CN" sz="1000" b="1" dirty="0" smtClean="0">
                          <a:solidFill>
                            <a:srgbClr val="000000"/>
                          </a:solidFill>
                          <a:latin typeface="Arial" panose="020B0604020202020204" pitchFamily="34" charset="0"/>
                          <a:cs typeface="Times New Roman" panose="02020603050405020304" charset="0"/>
                        </a:rPr>
                        <a:t> </a:t>
                      </a:r>
                      <a:endParaRPr lang="en-US" altLang="zh-CN" sz="1000" b="1" dirty="0" smtClean="0">
                        <a:solidFill>
                          <a:srgbClr val="000000"/>
                        </a:solidFill>
                        <a:latin typeface="Arial" panose="020B0604020202020204" pitchFamily="34" charset="0"/>
                        <a:cs typeface="Times New Roman" panose="02020603050405020304" charset="0"/>
                      </a:endParaRPr>
                    </a:p>
                    <a:p>
                      <a:pPr marL="0" lvl="0" indent="0" algn="ctr">
                        <a:spcBef>
                          <a:spcPct val="0"/>
                        </a:spcBef>
                        <a:buFontTx/>
                        <a:buNone/>
                      </a:pPr>
                      <a:r>
                        <a:rPr lang="zh-CN" altLang="en-US" sz="1000" dirty="0" smtClean="0">
                          <a:latin typeface="Arial" panose="020B0604020202020204" pitchFamily="34" charset="0"/>
                          <a:ea typeface="Times New Roman" panose="02020603050405020304" charset="0"/>
                        </a:rPr>
                        <a:t>（</a:t>
                      </a:r>
                      <a:r>
                        <a:rPr lang="en-US" altLang="zh-CN" sz="1000" dirty="0" smtClean="0">
                          <a:latin typeface="Arial" panose="020B0604020202020204" pitchFamily="34" charset="0"/>
                          <a:ea typeface="Times New Roman" panose="02020603050405020304" charset="0"/>
                        </a:rPr>
                        <a:t>Data features</a:t>
                      </a:r>
                      <a:r>
                        <a:rPr lang="zh-CN" altLang="en-US" sz="1000" dirty="0" smtClean="0">
                          <a:latin typeface="Arial" panose="020B0604020202020204" pitchFamily="34" charset="0"/>
                          <a:ea typeface="Times New Roman" panose="02020603050405020304" charset="0"/>
                        </a:rPr>
                        <a:t>）</a:t>
                      </a:r>
                      <a:endParaRPr lang="zh-CN" altLang="en-US" sz="1000" dirty="0">
                        <a:latin typeface="Arial" panose="020B0604020202020204" pitchFamily="3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66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algn="ctr">
                        <a:buFontTx/>
                        <a:buNone/>
                      </a:pPr>
                      <a:r>
                        <a:rPr lang="en-US" altLang="zh-CN" sz="1000" b="1" dirty="0" smtClean="0">
                          <a:solidFill>
                            <a:srgbClr val="000000"/>
                          </a:solidFill>
                          <a:latin typeface="Arial" panose="020B0604020202020204" pitchFamily="34" charset="0"/>
                          <a:cs typeface="Times New Roman" panose="02020603050405020304" charset="0"/>
                        </a:rPr>
                        <a:t> </a:t>
                      </a:r>
                      <a:endParaRPr lang="en-US" altLang="zh-CN" sz="1000" b="1" dirty="0" smtClean="0">
                        <a:solidFill>
                          <a:srgbClr val="000000"/>
                        </a:solidFill>
                        <a:latin typeface="Arial" panose="020B0604020202020204" pitchFamily="34" charset="0"/>
                        <a:cs typeface="Times New Roman" panose="02020603050405020304" charset="0"/>
                      </a:endParaRPr>
                    </a:p>
                    <a:p>
                      <a:pPr marL="0" lvl="0" algn="ctr">
                        <a:buFontTx/>
                        <a:buNone/>
                      </a:pPr>
                      <a:r>
                        <a:rPr lang="zh-CN" altLang="en-US" sz="1000" b="1" dirty="0" smtClean="0">
                          <a:solidFill>
                            <a:srgbClr val="000000"/>
                          </a:solidFill>
                          <a:latin typeface="Arial" panose="020B0604020202020204" pitchFamily="34" charset="0"/>
                          <a:cs typeface="Times New Roman" panose="02020603050405020304" charset="0"/>
                        </a:rPr>
                        <a:t>（</a:t>
                      </a:r>
                      <a:r>
                        <a:rPr lang="en-US" altLang="zh-CN" sz="1000" b="1" dirty="0" smtClean="0">
                          <a:solidFill>
                            <a:srgbClr val="000000"/>
                          </a:solidFill>
                          <a:latin typeface="Arial" panose="020B0604020202020204" pitchFamily="34" charset="0"/>
                          <a:cs typeface="Times New Roman" panose="02020603050405020304" charset="0"/>
                        </a:rPr>
                        <a:t>Extraction strategy</a:t>
                      </a:r>
                      <a:r>
                        <a:rPr lang="zh-CN" altLang="en-US" sz="1000" b="1" dirty="0" smtClean="0">
                          <a:solidFill>
                            <a:srgbClr val="000000"/>
                          </a:solidFill>
                          <a:latin typeface="Arial" panose="020B0604020202020204" pitchFamily="34" charset="0"/>
                          <a:cs typeface="Times New Roman" panose="02020603050405020304" charset="0"/>
                        </a:rPr>
                        <a:t>）</a:t>
                      </a:r>
                      <a:endParaRPr lang="zh-CN" altLang="en-US" sz="1000" b="1" dirty="0">
                        <a:solidFill>
                          <a:srgbClr val="000000"/>
                        </a:solidFill>
                        <a:latin typeface="Arial" panose="020B0604020202020204" pitchFamily="34" charset="0"/>
                        <a:cs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0000"/>
                  </a:ext>
                </a:extLst>
              </a:tr>
              <a:tr h="76263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zh-CN" altLang="en-US" sz="1200" baseline="0" dirty="0" smtClean="0">
                          <a:solidFill>
                            <a:srgbClr val="000000"/>
                          </a:solidFill>
                          <a:latin typeface="宋体" panose="02010600030101010101" pitchFamily="2" charset="-122"/>
                          <a:ea typeface=".."/>
                        </a:rPr>
                        <a:t>     </a:t>
                      </a:r>
                      <a:r>
                        <a:rPr lang="zh-CN" altLang="en-US" sz="1200" dirty="0" smtClean="0">
                          <a:solidFill>
                            <a:srgbClr val="000000"/>
                          </a:solidFill>
                          <a:latin typeface="宋体" panose="02010600030101010101" pitchFamily="2" charset="-122"/>
                          <a:ea typeface=".."/>
                        </a:rPr>
                        <a:t>（</a:t>
                      </a:r>
                      <a:r>
                        <a:rPr lang="en-US" altLang="zh-CN" sz="1200" dirty="0">
                          <a:solidFill>
                            <a:srgbClr val="000000"/>
                          </a:solidFill>
                          <a:latin typeface="宋体" panose="02010600030101010101" pitchFamily="2" charset="-122"/>
                          <a:ea typeface="宋体" panose="02010600030101010101" pitchFamily="2" charset="-122"/>
                        </a:rPr>
                        <a:t>INSERT</a:t>
                      </a:r>
                      <a:r>
                        <a:rPr lang="zh-CN" altLang="en-US" sz="1200" dirty="0" smtClean="0">
                          <a:solidFill>
                            <a:srgbClr val="000000"/>
                          </a:solidFill>
                          <a:latin typeface="宋体" panose="02010600030101010101" pitchFamily="2" charset="-122"/>
                          <a:ea typeface=".."/>
                        </a:rPr>
                        <a:t>）</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flow-through growth</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en-US" altLang="zh-CN" sz="1200" dirty="0" smtClean="0">
                          <a:solidFill>
                            <a:srgbClr val="000000"/>
                          </a:solidFill>
                          <a:latin typeface="宋体" panose="02010600030101010101" pitchFamily="2" charset="-122"/>
                          <a:ea typeface=".."/>
                        </a:rPr>
                        <a:t> </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Data is generated incrementally and does not involve updating existing data</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en-US" altLang="zh-CN" sz="1200" dirty="0" smtClean="0">
                          <a:solidFill>
                            <a:srgbClr val="000000"/>
                          </a:solidFill>
                          <a:latin typeface="宋体" panose="02010600030101010101" pitchFamily="2" charset="-122"/>
                          <a:ea typeface=".."/>
                        </a:rPr>
                        <a:t> </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Incremental update</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279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zh-CN" altLang="en-US" sz="1200" dirty="0" smtClean="0">
                          <a:solidFill>
                            <a:srgbClr val="000000"/>
                          </a:solidFill>
                          <a:latin typeface="宋体" panose="02010600030101010101" pitchFamily="2" charset="-122"/>
                          <a:ea typeface=".."/>
                        </a:rPr>
                        <a:t>     （</a:t>
                      </a:r>
                      <a:r>
                        <a:rPr lang="en-US" altLang="zh-CN" sz="1200" dirty="0">
                          <a:solidFill>
                            <a:srgbClr val="000000"/>
                          </a:solidFill>
                          <a:latin typeface="宋体" panose="02010600030101010101" pitchFamily="2" charset="-122"/>
                          <a:ea typeface="宋体" panose="02010600030101010101" pitchFamily="2" charset="-122"/>
                        </a:rPr>
                        <a:t>UPDATE</a:t>
                      </a:r>
                      <a:r>
                        <a:rPr lang="zh-CN" altLang="en-US" sz="1200" dirty="0" smtClean="0">
                          <a:solidFill>
                            <a:srgbClr val="000000"/>
                          </a:solidFill>
                          <a:latin typeface="宋体" panose="02010600030101010101" pitchFamily="2" charset="-122"/>
                          <a:ea typeface=".."/>
                        </a:rPr>
                        <a:t>）</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change update</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en-US" altLang="zh-CN" sz="1200" dirty="0" smtClean="0">
                          <a:solidFill>
                            <a:srgbClr val="000000"/>
                          </a:solidFill>
                          <a:latin typeface="宋体" panose="02010600030101010101" pitchFamily="2" charset="-122"/>
                          <a:ea typeface=".."/>
                        </a:rPr>
                        <a:t> </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Update existing data</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en-US" altLang="zh-CN" sz="1200" dirty="0" smtClean="0">
                          <a:solidFill>
                            <a:srgbClr val="000000"/>
                          </a:solidFill>
                          <a:latin typeface="宋体" panose="02010600030101010101" pitchFamily="2" charset="-122"/>
                          <a:ea typeface=".."/>
                        </a:rPr>
                        <a:t> </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change update</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946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zh-CN" altLang="en-US" sz="1200" dirty="0" smtClean="0">
                          <a:solidFill>
                            <a:srgbClr val="000000"/>
                          </a:solidFill>
                          <a:latin typeface="宋体" panose="02010600030101010101" pitchFamily="2" charset="-122"/>
                          <a:ea typeface=".."/>
                        </a:rPr>
                        <a:t> （</a:t>
                      </a:r>
                      <a:r>
                        <a:rPr lang="en-US" altLang="zh-CN" sz="1200" dirty="0">
                          <a:solidFill>
                            <a:srgbClr val="000000"/>
                          </a:solidFill>
                          <a:latin typeface="宋体" panose="02010600030101010101" pitchFamily="2" charset="-122"/>
                          <a:ea typeface="宋体" panose="02010600030101010101" pitchFamily="2" charset="-122"/>
                        </a:rPr>
                        <a:t>INSERT/DELETE+UPDATE</a:t>
                      </a:r>
                      <a:r>
                        <a:rPr lang="zh-CN" altLang="en-US" sz="1200" dirty="0" smtClean="0">
                          <a:solidFill>
                            <a:srgbClr val="000000"/>
                          </a:solidFill>
                          <a:latin typeface="宋体" panose="02010600030101010101" pitchFamily="2" charset="-122"/>
                          <a:ea typeface=".."/>
                        </a:rPr>
                        <a:t>）</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Combining the two</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en-US" altLang="zh-CN" sz="1200" dirty="0" smtClean="0">
                          <a:solidFill>
                            <a:srgbClr val="000000"/>
                          </a:solidFill>
                          <a:latin typeface="宋体" panose="02010600030101010101" pitchFamily="2" charset="-122"/>
                          <a:ea typeface=".."/>
                        </a:rPr>
                        <a:t> </a:t>
                      </a:r>
                      <a:endParaRPr lang="en-US" altLang="zh-CN" sz="1200" dirty="0" smtClean="0">
                        <a:solidFill>
                          <a:srgbClr val="000000"/>
                        </a:solidFill>
                        <a:latin typeface="宋体" panose="02010600030101010101" pitchFamily="2" charset="-122"/>
                        <a:ea typeface=".."/>
                      </a:endParaRPr>
                    </a:p>
                    <a:p>
                      <a:pPr marL="0" lvl="0" indent="0">
                        <a:spcBef>
                          <a:spcPct val="0"/>
                        </a:spcBef>
                        <a:buFontTx/>
                        <a:buNone/>
                      </a:pPr>
                      <a:r>
                        <a:rPr lang="zh-CN" altLang="en-US" sz="1200" dirty="0" smtClean="0">
                          <a:latin typeface="Arial" panose="020B0604020202020204" pitchFamily="34" charset="0"/>
                          <a:ea typeface="宋体" panose="02010600030101010101" pitchFamily="2" charset="-122"/>
                        </a:rPr>
                        <a:t>（</a:t>
                      </a:r>
                      <a:r>
                        <a:rPr lang="en-US" altLang="zh-CN" sz="1200" dirty="0" smtClean="0">
                          <a:latin typeface="Arial" panose="020B0604020202020204" pitchFamily="34" charset="0"/>
                          <a:ea typeface="宋体" panose="02010600030101010101" pitchFamily="2" charset="-122"/>
                        </a:rPr>
                        <a:t>While generating new data incrementally, it also updates existing data</a:t>
                      </a:r>
                      <a:r>
                        <a:rPr lang="zh-CN" altLang="en-US"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3"/>
                        </a:buBlip>
                        <a:defRPr sz="2800" u="none" kern="1200" baseline="0">
                          <a:solidFill>
                            <a:schemeClr val="tx1"/>
                          </a:solidFill>
                          <a:latin typeface="Times New Roman" panose="02020603050405020304"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2000" b="0" i="0" u="none" kern="1200" baseline="0">
                          <a:solidFill>
                            <a:schemeClr val="tx1"/>
                          </a:solidFill>
                          <a:latin typeface="Times New Roman" panose="02020603050405020304"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Tx/>
                        <a:buSzTx/>
                        <a:buFontTx/>
                        <a:buBlip>
                          <a:blip r:embed="rId5"/>
                        </a:buBlip>
                        <a:defRPr sz="1800" b="0" i="0" u="none" kern="1200" baseline="0">
                          <a:solidFill>
                            <a:schemeClr val="tx1"/>
                          </a:solidFill>
                          <a:latin typeface="Times New Roman" panose="02020603050405020304" charset="0"/>
                          <a:ea typeface="楷体_GB2312" pitchFamily="49" charset="-122"/>
                        </a:defRPr>
                      </a:lvl5pPr>
                    </a:lstStyle>
                    <a:p>
                      <a:pPr marL="0" lvl="0" indent="0">
                        <a:spcBef>
                          <a:spcPct val="0"/>
                        </a:spcBef>
                        <a:buFontTx/>
                        <a:buNone/>
                      </a:pPr>
                      <a:r>
                        <a:rPr lang="en-US" altLang="zh-CN" sz="1200" dirty="0" smtClean="0">
                          <a:solidFill>
                            <a:srgbClr val="000000"/>
                          </a:solidFill>
                          <a:latin typeface="宋体" panose="02010600030101010101" pitchFamily="2" charset="-122"/>
                          <a:ea typeface=".."/>
                        </a:rPr>
                        <a:t> </a:t>
                      </a:r>
                      <a:endParaRPr lang="en-US" altLang="zh-CN" sz="1200" dirty="0" smtClean="0">
                        <a:solidFill>
                          <a:srgbClr val="000000"/>
                        </a:solidFill>
                        <a:latin typeface="宋体" panose="02010600030101010101" pitchFamily="2" charset="-122"/>
                        <a:ea typeface="宋体" panose="02010600030101010101" pitchFamily="2" charset="-122"/>
                      </a:endParaRPr>
                    </a:p>
                    <a:p>
                      <a:pPr marL="0" lvl="0" indent="0">
                        <a:spcBef>
                          <a:spcPct val="0"/>
                        </a:spcBef>
                        <a:buFontTx/>
                        <a:buNone/>
                      </a:pPr>
                      <a:r>
                        <a:rPr lang="zh-CN" altLang="en-US" sz="1200" dirty="0" smtClean="0">
                          <a:solidFill>
                            <a:srgbClr val="000000"/>
                          </a:solidFill>
                          <a:latin typeface="宋体" panose="02010600030101010101" pitchFamily="2" charset="-122"/>
                          <a:ea typeface="宋体" panose="02010600030101010101" pitchFamily="2" charset="-122"/>
                        </a:rPr>
                        <a:t>（</a:t>
                      </a:r>
                      <a:r>
                        <a:rPr lang="en-US" altLang="zh-CN" sz="1200" dirty="0" smtClean="0">
                          <a:solidFill>
                            <a:srgbClr val="000000"/>
                          </a:solidFill>
                          <a:latin typeface="宋体" panose="02010600030101010101" pitchFamily="2" charset="-122"/>
                          <a:ea typeface="宋体" panose="02010600030101010101" pitchFamily="2" charset="-122"/>
                        </a:rPr>
                        <a:t>Incremental update + change update or full update</a:t>
                      </a:r>
                      <a:r>
                        <a:rPr lang="zh-CN" altLang="en-US" sz="1200" dirty="0" smtClean="0">
                          <a:solidFill>
                            <a:srgbClr val="000000"/>
                          </a:solidFill>
                          <a:latin typeface="宋体" panose="02010600030101010101" pitchFamily="2" charset="-122"/>
                          <a:ea typeface="宋体" panose="02010600030101010101" pitchFamily="2" charset="-122"/>
                        </a:rPr>
                        <a:t>）</a:t>
                      </a:r>
                      <a:endParaRPr lang="zh-CN" altLang="en-US" sz="1200" dirty="0">
                        <a:solidFill>
                          <a:srgbClr val="000000"/>
                        </a:solidFill>
                        <a:latin typeface="宋体" panose="02010600030101010101" pitchFamily="2" charset="-122"/>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smtClean="0">
                <a:latin typeface="Calibri" panose="020F0502020204030204" charset="0"/>
                <a:cs typeface="Calibri" panose="020F0502020204030204" charset="0"/>
                <a:sym typeface="+mn-ea"/>
              </a:rPr>
              <a:t>3.</a:t>
            </a:r>
            <a:r>
              <a:rPr lang="zh-CN" altLang="en-US" sz="1800" smtClean="0">
                <a:latin typeface="Calibri" panose="020F0502020204030204" charset="0"/>
                <a:cs typeface="Calibri" panose="020F0502020204030204" charset="0"/>
                <a:sym typeface="+mn-ea"/>
              </a:rPr>
              <a:t>数据仓库基本概念（</a:t>
            </a:r>
            <a:r>
              <a:rPr lang="en-US" altLang="zh-CN" sz="1800" smtClean="0">
                <a:latin typeface="Calibri" panose="020F0502020204030204" charset="0"/>
                <a:cs typeface="Calibri" panose="020F0502020204030204" charset="0"/>
                <a:sym typeface="+mn-ea"/>
              </a:rPr>
              <a:t>Basic Concepts of Data Warehouse</a:t>
            </a:r>
            <a:r>
              <a:rPr lang="zh-CN" altLang="en-US" sz="180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26</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5602061" cy="276999"/>
          </a:xfrm>
          <a:prstGeom prst="rect">
            <a:avLst/>
          </a:prstGeom>
          <a:noFill/>
        </p:spPr>
        <p:txBody>
          <a:bodyPr wrap="square" rtlCol="0">
            <a:spAutoFit/>
          </a:bodyPr>
          <a:lstStyle/>
          <a:p>
            <a:r>
              <a:rPr sz="1200" b="1" dirty="0">
                <a:latin typeface="Calibri" panose="020F0502020204030204" charset="0"/>
                <a:cs typeface="Calibri" panose="020F0502020204030204" charset="0"/>
                <a:sym typeface="+mn-ea"/>
              </a:rPr>
              <a:t>3</a:t>
            </a:r>
            <a:r>
              <a:rPr lang="en-US" sz="1200" b="1" dirty="0" smtClean="0">
                <a:latin typeface="Calibri" panose="020F0502020204030204" charset="0"/>
                <a:cs typeface="Calibri" panose="020F0502020204030204" charset="0"/>
                <a:sym typeface="+mn-ea"/>
              </a:rPr>
              <a:t>.2</a:t>
            </a:r>
            <a:r>
              <a:rPr lang="zh-CN" altLang="en-US"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Data warehouse layering</a:t>
            </a:r>
            <a:r>
              <a:rPr lang="zh-CN" altLang="en-US" sz="1200" b="1" dirty="0" smtClean="0">
                <a:latin typeface="Calibri" panose="020F0502020204030204" charset="0"/>
                <a:cs typeface="Calibri" panose="020F0502020204030204" charset="0"/>
                <a:sym typeface="+mn-ea"/>
              </a:rPr>
              <a:t>）</a:t>
            </a:r>
            <a:endParaRPr lang="zh-CN" altLang="en-US" sz="1200" b="1"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459105" y="1692910"/>
            <a:ext cx="7835265" cy="3213187"/>
          </a:xfrm>
          <a:prstGeom prst="rect">
            <a:avLst/>
          </a:prstGeom>
          <a:noFill/>
        </p:spPr>
        <p:txBody>
          <a:bodyPr wrap="square" rtlCol="0">
            <a:spAutoFit/>
          </a:bodyPr>
          <a:lstStyle/>
          <a:p>
            <a:pPr>
              <a:lnSpc>
                <a:spcPct val="120000"/>
              </a:lnSpc>
            </a:pPr>
            <a:r>
              <a:rPr sz="1300" b="1" dirty="0">
                <a:latin typeface="+mn-ea"/>
                <a:cs typeface="+mn-ea"/>
                <a:sym typeface="+mn-ea"/>
              </a:rPr>
              <a:t>1</a:t>
            </a:r>
            <a:r>
              <a:rPr sz="1300" b="1" dirty="0" smtClean="0">
                <a:latin typeface="+mn-ea"/>
                <a:cs typeface="+mn-ea"/>
                <a:sym typeface="+mn-ea"/>
              </a:rPr>
              <a:t>、</a:t>
            </a:r>
            <a:r>
              <a:rPr lang="zh-CN" altLang="en-US" sz="1300" b="1" dirty="0" smtClean="0">
                <a:latin typeface="+mn-ea"/>
                <a:cs typeface="+mn-ea"/>
                <a:sym typeface="+mn-ea"/>
              </a:rPr>
              <a:t>（</a:t>
            </a:r>
            <a:r>
              <a:rPr lang="en-US" altLang="zh-CN" sz="1300" b="1" dirty="0">
                <a:latin typeface="+mn-ea"/>
                <a:cs typeface="+mn-ea"/>
                <a:sym typeface="+mn-ea"/>
              </a:rPr>
              <a:t>simplify complex problems</a:t>
            </a:r>
            <a:r>
              <a:rPr lang="zh-CN" altLang="en-US" sz="1300" b="1" dirty="0" smtClean="0">
                <a:latin typeface="+mn-ea"/>
                <a:cs typeface="+mn-ea"/>
                <a:sym typeface="+mn-ea"/>
              </a:rPr>
              <a:t>）</a:t>
            </a:r>
            <a:endParaRPr sz="1300" b="1" dirty="0">
              <a:latin typeface="+mn-ea"/>
              <a:cs typeface="+mn-ea"/>
              <a:sym typeface="+mn-ea"/>
            </a:endParaRPr>
          </a:p>
          <a:p>
            <a:pPr>
              <a:lnSpc>
                <a:spcPct val="120000"/>
              </a:lnSpc>
            </a:pPr>
            <a:r>
              <a:rPr lang="zh-CN" altLang="en-US" sz="1300" dirty="0" smtClean="0">
                <a:latin typeface="+mn-ea"/>
                <a:cs typeface="+mn-ea"/>
                <a:sym typeface="+mn-ea"/>
              </a:rPr>
              <a:t>（</a:t>
            </a:r>
            <a:r>
              <a:rPr lang="en-US" altLang="zh-CN" sz="1300" dirty="0">
                <a:latin typeface="+mn-ea"/>
                <a:cs typeface="+mn-ea"/>
                <a:sym typeface="+mn-ea"/>
              </a:rPr>
              <a:t>Decompose a complex task into multiple steps to complete, each layer only handles a single step, which is relatively simple and easy to understand</a:t>
            </a:r>
            <a:r>
              <a:rPr lang="zh-CN" altLang="en-US" sz="1300" dirty="0" smtClean="0">
                <a:latin typeface="+mn-ea"/>
                <a:cs typeface="+mn-ea"/>
                <a:sym typeface="+mn-ea"/>
              </a:rPr>
              <a:t>）</a:t>
            </a:r>
            <a:endParaRPr sz="1300" dirty="0">
              <a:latin typeface="+mn-ea"/>
              <a:cs typeface="+mn-ea"/>
              <a:sym typeface="+mn-ea"/>
            </a:endParaRPr>
          </a:p>
          <a:p>
            <a:pPr>
              <a:lnSpc>
                <a:spcPct val="120000"/>
              </a:lnSpc>
            </a:pPr>
            <a:r>
              <a:rPr sz="1300" b="1" dirty="0">
                <a:latin typeface="+mn-ea"/>
                <a:cs typeface="+mn-ea"/>
                <a:sym typeface="+mn-ea"/>
              </a:rPr>
              <a:t>2</a:t>
            </a:r>
            <a:r>
              <a:rPr sz="1300" b="1" dirty="0" smtClean="0">
                <a:latin typeface="+mn-ea"/>
                <a:cs typeface="+mn-ea"/>
                <a:sym typeface="+mn-ea"/>
              </a:rPr>
              <a:t>、</a:t>
            </a:r>
            <a:r>
              <a:rPr lang="zh-CN" altLang="en-US" sz="1300" b="1" dirty="0" smtClean="0">
                <a:latin typeface="+mn-ea"/>
                <a:cs typeface="+mn-ea"/>
                <a:sym typeface="+mn-ea"/>
              </a:rPr>
              <a:t>（</a:t>
            </a:r>
            <a:r>
              <a:rPr lang="en-US" altLang="zh-CN" sz="1300" b="1" dirty="0">
                <a:latin typeface="+mn-ea"/>
                <a:cs typeface="+mn-ea"/>
                <a:sym typeface="+mn-ea"/>
              </a:rPr>
              <a:t>clear data structure</a:t>
            </a:r>
            <a:r>
              <a:rPr lang="zh-CN" altLang="en-US" sz="1300" b="1" dirty="0" smtClean="0">
                <a:latin typeface="+mn-ea"/>
                <a:cs typeface="+mn-ea"/>
                <a:sym typeface="+mn-ea"/>
              </a:rPr>
              <a:t>）</a:t>
            </a:r>
            <a:endParaRPr sz="1300" b="1" dirty="0">
              <a:latin typeface="+mn-ea"/>
              <a:cs typeface="+mn-ea"/>
              <a:sym typeface="+mn-ea"/>
            </a:endParaRPr>
          </a:p>
          <a:p>
            <a:pPr>
              <a:lnSpc>
                <a:spcPct val="120000"/>
              </a:lnSpc>
            </a:pPr>
            <a:r>
              <a:rPr lang="zh-CN" altLang="en-US" sz="1300" dirty="0" smtClean="0">
                <a:latin typeface="+mn-ea"/>
                <a:cs typeface="+mn-ea"/>
                <a:sym typeface="+mn-ea"/>
              </a:rPr>
              <a:t>（</a:t>
            </a:r>
            <a:r>
              <a:rPr lang="en-US" altLang="zh-CN" sz="1300" dirty="0">
                <a:latin typeface="+mn-ea"/>
                <a:cs typeface="+mn-ea"/>
                <a:sym typeface="+mn-ea"/>
              </a:rPr>
              <a:t>Each data layer has its scope, so that we can more easily locate and understand when working with tables. It is easy to maintain the accuracy of the data. When there is a problem with the data, you don't need to repair all the data, you only need to start repairing from the problematic steps.</a:t>
            </a:r>
            <a:r>
              <a:rPr lang="zh-CN" altLang="en-US" sz="1300" dirty="0" smtClean="0">
                <a:latin typeface="+mn-ea"/>
                <a:cs typeface="+mn-ea"/>
                <a:sym typeface="+mn-ea"/>
              </a:rPr>
              <a:t>）</a:t>
            </a:r>
            <a:endParaRPr sz="1300" dirty="0">
              <a:latin typeface="+mn-ea"/>
              <a:cs typeface="+mn-ea"/>
              <a:sym typeface="+mn-ea"/>
            </a:endParaRPr>
          </a:p>
          <a:p>
            <a:pPr>
              <a:lnSpc>
                <a:spcPct val="120000"/>
              </a:lnSpc>
            </a:pPr>
            <a:r>
              <a:rPr sz="1300" b="1" dirty="0">
                <a:latin typeface="+mn-ea"/>
                <a:cs typeface="+mn-ea"/>
                <a:sym typeface="+mn-ea"/>
              </a:rPr>
              <a:t>3</a:t>
            </a:r>
            <a:r>
              <a:rPr sz="1300" b="1" dirty="0" smtClean="0">
                <a:latin typeface="+mn-ea"/>
                <a:cs typeface="+mn-ea"/>
                <a:sym typeface="+mn-ea"/>
              </a:rPr>
              <a:t>、</a:t>
            </a:r>
            <a:r>
              <a:rPr lang="zh-CN" altLang="en-US" sz="1300" b="1" dirty="0" smtClean="0">
                <a:latin typeface="+mn-ea"/>
                <a:cs typeface="+mn-ea"/>
                <a:sym typeface="+mn-ea"/>
              </a:rPr>
              <a:t>（</a:t>
            </a:r>
            <a:r>
              <a:rPr lang="en-US" altLang="zh-CN" sz="1300" b="1" dirty="0">
                <a:latin typeface="+mn-ea"/>
                <a:cs typeface="+mn-ea"/>
                <a:sym typeface="+mn-ea"/>
              </a:rPr>
              <a:t>Reduce repetitive development</a:t>
            </a:r>
            <a:r>
              <a:rPr lang="zh-CN" altLang="en-US" sz="1300" b="1" dirty="0" smtClean="0">
                <a:latin typeface="+mn-ea"/>
                <a:cs typeface="+mn-ea"/>
                <a:sym typeface="+mn-ea"/>
              </a:rPr>
              <a:t>）</a:t>
            </a:r>
            <a:endParaRPr sz="1300" b="1" dirty="0">
              <a:latin typeface="+mn-ea"/>
              <a:cs typeface="+mn-ea"/>
              <a:sym typeface="+mn-ea"/>
            </a:endParaRPr>
          </a:p>
          <a:p>
            <a:pPr>
              <a:lnSpc>
                <a:spcPct val="120000"/>
              </a:lnSpc>
            </a:pPr>
            <a:r>
              <a:rPr lang="zh-CN" altLang="en-US" sz="1300" dirty="0" smtClean="0">
                <a:latin typeface="+mn-ea"/>
                <a:cs typeface="+mn-ea"/>
                <a:sym typeface="+mn-ea"/>
              </a:rPr>
              <a:t>（</a:t>
            </a:r>
            <a:r>
              <a:rPr lang="en-US" altLang="zh-CN" sz="1300" dirty="0" smtClean="0">
                <a:latin typeface="+mn-ea"/>
                <a:cs typeface="+mn-ea"/>
                <a:sym typeface="+mn-ea"/>
              </a:rPr>
              <a:t> </a:t>
            </a:r>
            <a:r>
              <a:rPr lang="en-US" altLang="zh-CN" sz="1300" dirty="0">
                <a:latin typeface="+mn-ea"/>
                <a:cs typeface="+mn-ea"/>
                <a:sym typeface="+mn-ea"/>
              </a:rPr>
              <a:t>Standardized data layering, the intermediate layer data passed, can greatly reduce repeated calculations and increase the reusability of a calculation result </a:t>
            </a:r>
            <a:r>
              <a:rPr lang="zh-CN" altLang="en-US" sz="1300" dirty="0" smtClean="0">
                <a:latin typeface="+mn-ea"/>
                <a:cs typeface="+mn-ea"/>
                <a:sym typeface="+mn-ea"/>
              </a:rPr>
              <a:t>）</a:t>
            </a:r>
            <a:endParaRPr sz="1300" dirty="0">
              <a:latin typeface="+mn-ea"/>
              <a:cs typeface="+mn-ea"/>
              <a:sym typeface="+mn-ea"/>
            </a:endParaRPr>
          </a:p>
          <a:p>
            <a:pPr>
              <a:lnSpc>
                <a:spcPct val="120000"/>
              </a:lnSpc>
            </a:pPr>
            <a:r>
              <a:rPr sz="1300" b="1" dirty="0">
                <a:latin typeface="+mn-ea"/>
                <a:cs typeface="+mn-ea"/>
                <a:sym typeface="+mn-ea"/>
              </a:rPr>
              <a:t>4</a:t>
            </a:r>
            <a:r>
              <a:rPr sz="1300" b="1" dirty="0" smtClean="0">
                <a:latin typeface="+mn-ea"/>
                <a:cs typeface="+mn-ea"/>
                <a:sym typeface="+mn-ea"/>
              </a:rPr>
              <a:t>、</a:t>
            </a:r>
            <a:r>
              <a:rPr lang="zh-CN" altLang="en-US" sz="1300" b="1" dirty="0" smtClean="0">
                <a:latin typeface="+mn-ea"/>
                <a:cs typeface="+mn-ea"/>
                <a:sym typeface="+mn-ea"/>
              </a:rPr>
              <a:t>（</a:t>
            </a:r>
            <a:r>
              <a:rPr lang="en-US" altLang="zh-CN" sz="1300" b="1" dirty="0">
                <a:latin typeface="+mn-ea"/>
                <a:cs typeface="+mn-ea"/>
                <a:sym typeface="+mn-ea"/>
              </a:rPr>
              <a:t>Isolate raw data</a:t>
            </a:r>
            <a:r>
              <a:rPr lang="zh-CN" altLang="en-US" sz="1300" b="1" dirty="0" smtClean="0">
                <a:latin typeface="+mn-ea"/>
                <a:cs typeface="+mn-ea"/>
                <a:sym typeface="+mn-ea"/>
              </a:rPr>
              <a:t>）</a:t>
            </a:r>
            <a:endParaRPr sz="1300" b="1" dirty="0">
              <a:latin typeface="+mn-ea"/>
              <a:cs typeface="+mn-ea"/>
              <a:sym typeface="+mn-ea"/>
            </a:endParaRPr>
          </a:p>
          <a:p>
            <a:pPr>
              <a:lnSpc>
                <a:spcPct val="120000"/>
              </a:lnSpc>
            </a:pPr>
            <a:r>
              <a:rPr lang="zh-CN" altLang="en-US" sz="1300" dirty="0" smtClean="0">
                <a:latin typeface="+mn-ea"/>
                <a:cs typeface="+mn-ea"/>
                <a:sym typeface="+mn-ea"/>
              </a:rPr>
              <a:t>（</a:t>
            </a:r>
            <a:r>
              <a:rPr lang="en-US" altLang="zh-CN" sz="1300" dirty="0" smtClean="0">
                <a:latin typeface="+mn-ea"/>
                <a:cs typeface="+mn-ea"/>
                <a:sym typeface="+mn-ea"/>
              </a:rPr>
              <a:t> </a:t>
            </a:r>
            <a:r>
              <a:rPr lang="en-US" altLang="zh-CN" sz="1300" dirty="0">
                <a:latin typeface="+mn-ea"/>
                <a:cs typeface="+mn-ea"/>
                <a:sym typeface="+mn-ea"/>
              </a:rPr>
              <a:t>Whether it is data anomaly or data sensitivity, decoupling real data from statistical data </a:t>
            </a:r>
            <a:r>
              <a:rPr lang="zh-CN" altLang="en-US" sz="1300" dirty="0" smtClean="0">
                <a:latin typeface="+mn-ea"/>
                <a:cs typeface="+mn-ea"/>
                <a:sym typeface="+mn-ea"/>
              </a:rPr>
              <a:t>）</a:t>
            </a:r>
            <a:endParaRPr sz="1300" dirty="0">
              <a:latin typeface="+mn-ea"/>
              <a:cs typeface="+mn-ea"/>
              <a:sym typeface="+mn-ea"/>
            </a:endParaRPr>
          </a:p>
        </p:txBody>
      </p:sp>
      <p:sp>
        <p:nvSpPr>
          <p:cNvPr id="2" name="文本框 1"/>
          <p:cNvSpPr txBox="1"/>
          <p:nvPr/>
        </p:nvSpPr>
        <p:spPr>
          <a:xfrm>
            <a:off x="459105" y="1294130"/>
            <a:ext cx="4217398"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3.2.1 </a:t>
            </a:r>
            <a:r>
              <a:rPr lang="zh-CN" altLang="en-US"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Why stratify?</a:t>
            </a:r>
            <a:r>
              <a:rPr lang="zh-CN" altLang="en-US" sz="1200" b="1" dirty="0" smtClean="0">
                <a:solidFill>
                  <a:schemeClr val="accent4"/>
                </a:solidFill>
                <a:latin typeface="Calibri" panose="020F0502020204030204" charset="0"/>
                <a:cs typeface="Calibri" panose="020F0502020204030204" charset="0"/>
                <a:sym typeface="+mn-ea"/>
              </a:rPr>
              <a:t>）</a:t>
            </a:r>
            <a:endParaRPr lang="zh-CN" altLang="en-US" sz="1200" b="1" dirty="0">
              <a:solidFill>
                <a:schemeClr val="accent4"/>
              </a:solidFill>
              <a:latin typeface="Calibri" panose="020F0502020204030204" charset="0"/>
              <a:cs typeface="Calibri" panose="020F0502020204030204" charset="0"/>
              <a:sym typeface="+mn-ea"/>
            </a:endParaRPr>
          </a:p>
        </p:txBody>
      </p:sp>
      <p:sp>
        <p:nvSpPr>
          <p:cNvPr id="10"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27</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33120"/>
            <a:ext cx="5079546" cy="276999"/>
          </a:xfrm>
          <a:prstGeom prst="rect">
            <a:avLst/>
          </a:prstGeom>
          <a:noFill/>
        </p:spPr>
        <p:txBody>
          <a:bodyPr wrap="square" rtlCol="0">
            <a:spAutoFit/>
          </a:bodyPr>
          <a:lstStyle/>
          <a:p>
            <a:r>
              <a:rPr sz="1200" b="1" dirty="0">
                <a:latin typeface="Calibri" panose="020F0502020204030204" charset="0"/>
                <a:cs typeface="Calibri" panose="020F0502020204030204" charset="0"/>
                <a:sym typeface="+mn-ea"/>
              </a:rPr>
              <a:t>3</a:t>
            </a:r>
            <a:r>
              <a:rPr lang="en-US" sz="1200" b="1" dirty="0">
                <a:latin typeface="Calibri" panose="020F0502020204030204" charset="0"/>
                <a:cs typeface="Calibri" panose="020F0502020204030204" charset="0"/>
                <a:sym typeface="+mn-ea"/>
              </a:rPr>
              <a:t>.2 </a:t>
            </a:r>
            <a:r>
              <a:rPr lang="zh-CN" altLang="en-US"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Data warehouse layering</a:t>
            </a:r>
            <a:r>
              <a:rPr lang="zh-CN" altLang="en-US" sz="1200" b="1" dirty="0" smtClean="0">
                <a:latin typeface="Calibri" panose="020F0502020204030204" charset="0"/>
                <a:cs typeface="Calibri" panose="020F0502020204030204" charset="0"/>
                <a:sym typeface="+mn-ea"/>
              </a:rPr>
              <a:t>）</a:t>
            </a:r>
            <a:endParaRPr lang="zh-CN" altLang="en-US" sz="1200" b="1"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2" name="文本框 1"/>
          <p:cNvSpPr txBox="1"/>
          <p:nvPr/>
        </p:nvSpPr>
        <p:spPr>
          <a:xfrm>
            <a:off x="459105" y="1238885"/>
            <a:ext cx="8070941"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3.2.2 </a:t>
            </a:r>
            <a:r>
              <a:rPr lang="zh-CN" altLang="en-US"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3.2.2 Data warehouse hierarchical structure</a:t>
            </a:r>
            <a:r>
              <a:rPr lang="zh-CN" altLang="en-US" sz="1200" b="1" dirty="0" smtClean="0">
                <a:solidFill>
                  <a:schemeClr val="accent4"/>
                </a:solidFill>
                <a:latin typeface="Calibri" panose="020F0502020204030204" charset="0"/>
                <a:cs typeface="Calibri" panose="020F0502020204030204" charset="0"/>
                <a:sym typeface="+mn-ea"/>
              </a:rPr>
              <a:t>）</a:t>
            </a:r>
            <a:endParaRPr lang="zh-CN" altLang="en-US" sz="1200" b="1" dirty="0">
              <a:solidFill>
                <a:schemeClr val="accent4"/>
              </a:solidFill>
              <a:latin typeface="Calibri" panose="020F0502020204030204" charset="0"/>
              <a:cs typeface="Calibri" panose="020F0502020204030204" charset="0"/>
              <a:sym typeface="+mn-ea"/>
            </a:endParaRPr>
          </a:p>
        </p:txBody>
      </p:sp>
      <p:pic>
        <p:nvPicPr>
          <p:cNvPr id="9" name="图片 3" descr="graphic"/>
          <p:cNvPicPr>
            <a:picLocks noChangeAspect="1" noChangeArrowheads="1"/>
          </p:cNvPicPr>
          <p:nvPr/>
        </p:nvPicPr>
        <p:blipFill>
          <a:blip r:embed="rId2" cstate="print">
            <a:extLst>
              <a:ext uri="{28A0092B-C50C-407E-A947-70E740481C1C}">
                <a14:useLocalDpi xmlns:a14="http://schemas.microsoft.com/office/drawing/2010/main" val="0"/>
              </a:ext>
            </a:extLst>
          </a:blip>
          <a:srcRect l="8234" t="7185" r="7790"/>
          <a:stretch>
            <a:fillRect/>
          </a:stretch>
        </p:blipFill>
        <p:spPr>
          <a:xfrm>
            <a:off x="5149215" y="1913255"/>
            <a:ext cx="3898265" cy="3370580"/>
          </a:xfrm>
          <a:prstGeom prst="rect">
            <a:avLst/>
          </a:prstGeom>
          <a:noFill/>
          <a:ln>
            <a:noFill/>
          </a:ln>
        </p:spPr>
      </p:pic>
      <p:sp>
        <p:nvSpPr>
          <p:cNvPr id="10" name="文本框 9"/>
          <p:cNvSpPr txBox="1"/>
          <p:nvPr/>
        </p:nvSpPr>
        <p:spPr>
          <a:xfrm>
            <a:off x="453118" y="1537918"/>
            <a:ext cx="6198870" cy="3416320"/>
          </a:xfrm>
          <a:prstGeom prst="rect">
            <a:avLst/>
          </a:prstGeom>
          <a:noFill/>
        </p:spPr>
        <p:txBody>
          <a:bodyPr wrap="square" rtlCol="0">
            <a:spAutoFit/>
          </a:bodyPr>
          <a:lstStyle/>
          <a:p>
            <a:pPr>
              <a:lnSpc>
                <a:spcPct val="120000"/>
              </a:lnSpc>
            </a:pPr>
            <a:r>
              <a:rPr sz="1200" dirty="0" smtClean="0">
                <a:latin typeface="+mn-ea"/>
                <a:cs typeface="+mn-ea"/>
                <a:sym typeface="+mn-ea"/>
              </a:rPr>
              <a:t>1、</a:t>
            </a:r>
            <a:r>
              <a:rPr lang="zh-CN" altLang="en-US" sz="1200" dirty="0" smtClean="0">
                <a:latin typeface="+mn-ea"/>
                <a:cs typeface="+mn-ea"/>
                <a:sym typeface="+mn-ea"/>
              </a:rPr>
              <a:t>（</a:t>
            </a:r>
            <a:r>
              <a:rPr lang="en-US" altLang="zh-CN" sz="1200" dirty="0">
                <a:latin typeface="+mn-ea"/>
                <a:cs typeface="+mn-ea"/>
                <a:sym typeface="+mn-ea"/>
              </a:rPr>
              <a:t>1. ODS layer (original data layer)</a:t>
            </a:r>
            <a:r>
              <a:rPr lang="zh-CN" altLang="en-US" sz="1200" dirty="0" smtClean="0">
                <a:latin typeface="+mn-ea"/>
                <a:cs typeface="+mn-ea"/>
                <a:sym typeface="+mn-ea"/>
              </a:rPr>
              <a:t>）</a:t>
            </a:r>
            <a:endParaRPr sz="1200" dirty="0">
              <a:latin typeface="+mn-ea"/>
              <a:cs typeface="+mn-ea"/>
              <a:sym typeface="+mn-ea"/>
            </a:endParaRPr>
          </a:p>
          <a:p>
            <a:pPr>
              <a:lnSpc>
                <a:spcPct val="120000"/>
              </a:lnSpc>
            </a:pPr>
            <a:r>
              <a:rPr lang="zh-CN" altLang="en-US" sz="1200" dirty="0" smtClean="0">
                <a:latin typeface="+mn-ea"/>
                <a:cs typeface="+mn-ea"/>
                <a:sym typeface="+mn-ea"/>
              </a:rPr>
              <a:t>（</a:t>
            </a:r>
            <a:r>
              <a:rPr lang="en-US" altLang="zh-CN" sz="1200" dirty="0">
                <a:latin typeface="+mn-ea"/>
                <a:cs typeface="+mn-ea"/>
                <a:sym typeface="+mn-ea"/>
              </a:rPr>
              <a:t>The original data of the business system is stored, and the </a:t>
            </a:r>
            <a:endParaRPr lang="en-US" altLang="zh-CN" sz="1200" dirty="0" smtClean="0">
              <a:latin typeface="+mn-ea"/>
              <a:cs typeface="+mn-ea"/>
              <a:sym typeface="+mn-ea"/>
            </a:endParaRPr>
          </a:p>
          <a:p>
            <a:pPr>
              <a:lnSpc>
                <a:spcPct val="120000"/>
              </a:lnSpc>
            </a:pPr>
            <a:r>
              <a:rPr lang="en-US" altLang="zh-CN" sz="1200" dirty="0">
                <a:latin typeface="+mn-ea"/>
                <a:cs typeface="+mn-ea"/>
                <a:sym typeface="+mn-ea"/>
              </a:rPr>
              <a:t> </a:t>
            </a:r>
            <a:r>
              <a:rPr lang="en-US" altLang="zh-CN" sz="1200" dirty="0" smtClean="0">
                <a:latin typeface="+mn-ea"/>
                <a:cs typeface="+mn-ea"/>
                <a:sym typeface="+mn-ea"/>
              </a:rPr>
              <a:t>   data </a:t>
            </a:r>
            <a:r>
              <a:rPr lang="en-US" altLang="zh-CN" sz="1200" dirty="0">
                <a:latin typeface="+mn-ea"/>
                <a:cs typeface="+mn-ea"/>
                <a:sym typeface="+mn-ea"/>
              </a:rPr>
              <a:t>is kept as it is without processing.</a:t>
            </a:r>
            <a:r>
              <a:rPr lang="zh-CN" altLang="en-US" sz="1200" dirty="0" smtClean="0">
                <a:latin typeface="+mn-ea"/>
                <a:cs typeface="+mn-ea"/>
                <a:sym typeface="+mn-ea"/>
              </a:rPr>
              <a:t>）</a:t>
            </a:r>
            <a:endParaRPr sz="1200" dirty="0">
              <a:latin typeface="+mn-ea"/>
              <a:cs typeface="+mn-ea"/>
              <a:sym typeface="+mn-ea"/>
            </a:endParaRPr>
          </a:p>
          <a:p>
            <a:pPr>
              <a:lnSpc>
                <a:spcPct val="120000"/>
              </a:lnSpc>
            </a:pPr>
            <a:r>
              <a:rPr sz="1200" dirty="0" smtClean="0">
                <a:latin typeface="+mn-ea"/>
                <a:cs typeface="+mn-ea"/>
                <a:sym typeface="+mn-ea"/>
              </a:rPr>
              <a:t>2、</a:t>
            </a:r>
            <a:r>
              <a:rPr lang="zh-CN" altLang="en-US" sz="1200" dirty="0" smtClean="0">
                <a:latin typeface="+mn-ea"/>
                <a:cs typeface="+mn-ea"/>
                <a:sym typeface="+mn-ea"/>
              </a:rPr>
              <a:t>（</a:t>
            </a:r>
            <a:r>
              <a:rPr lang="en-US" altLang="zh-CN" sz="1200" dirty="0">
                <a:latin typeface="+mn-ea"/>
                <a:cs typeface="+mn-ea"/>
                <a:sym typeface="+mn-ea"/>
              </a:rPr>
              <a:t>DWD layer (detailed data layer)</a:t>
            </a:r>
            <a:r>
              <a:rPr lang="zh-CN" altLang="en-US" sz="1200" dirty="0" smtClean="0">
                <a:latin typeface="+mn-ea"/>
                <a:cs typeface="+mn-ea"/>
                <a:sym typeface="+mn-ea"/>
              </a:rPr>
              <a:t>）</a:t>
            </a:r>
            <a:endParaRPr sz="1200" dirty="0">
              <a:latin typeface="+mn-ea"/>
              <a:cs typeface="+mn-ea"/>
              <a:sym typeface="+mn-ea"/>
            </a:endParaRPr>
          </a:p>
          <a:p>
            <a:pPr>
              <a:lnSpc>
                <a:spcPct val="120000"/>
              </a:lnSpc>
            </a:pPr>
            <a:r>
              <a:rPr lang="zh-CN" altLang="en-US" sz="1200" dirty="0" smtClean="0">
                <a:latin typeface="+mn-ea"/>
                <a:cs typeface="+mn-ea"/>
                <a:sym typeface="+mn-ea"/>
              </a:rPr>
              <a:t>（</a:t>
            </a:r>
            <a:r>
              <a:rPr lang="en-US" altLang="zh-CN" sz="1200" dirty="0">
                <a:latin typeface="+mn-ea"/>
                <a:cs typeface="+mn-ea"/>
                <a:sym typeface="+mn-ea"/>
              </a:rPr>
              <a:t>The structure and granularity are consistent with the ODS layer, and the data of the ODS layer is </a:t>
            </a:r>
            <a:r>
              <a:rPr lang="en-US" altLang="zh-CN" sz="1200" dirty="0" err="1">
                <a:latin typeface="+mn-ea"/>
                <a:cs typeface="+mn-ea"/>
                <a:sym typeface="+mn-ea"/>
              </a:rPr>
              <a:t>processed.Row</a:t>
            </a:r>
            <a:r>
              <a:rPr lang="en-US" altLang="zh-CN" sz="1200" dirty="0">
                <a:latin typeface="+mn-ea"/>
                <a:cs typeface="+mn-ea"/>
                <a:sym typeface="+mn-ea"/>
              </a:rPr>
              <a:t> cleaning (removes nulls, dirty data, data out of limits).</a:t>
            </a:r>
            <a:r>
              <a:rPr lang="zh-CN" altLang="en-US" sz="1200" dirty="0" smtClean="0">
                <a:latin typeface="+mn-ea"/>
                <a:cs typeface="+mn-ea"/>
                <a:sym typeface="+mn-ea"/>
              </a:rPr>
              <a:t>）</a:t>
            </a:r>
            <a:endParaRPr sz="1200" dirty="0">
              <a:latin typeface="+mn-ea"/>
              <a:cs typeface="+mn-ea"/>
              <a:sym typeface="+mn-ea"/>
            </a:endParaRPr>
          </a:p>
          <a:p>
            <a:pPr>
              <a:lnSpc>
                <a:spcPct val="120000"/>
              </a:lnSpc>
            </a:pPr>
            <a:r>
              <a:rPr sz="1200" dirty="0" smtClean="0">
                <a:latin typeface="+mn-ea"/>
                <a:cs typeface="+mn-ea"/>
                <a:sym typeface="+mn-ea"/>
              </a:rPr>
              <a:t>3、</a:t>
            </a:r>
            <a:r>
              <a:rPr lang="zh-CN" altLang="en-US" sz="1200" dirty="0" smtClean="0">
                <a:latin typeface="+mn-ea"/>
                <a:cs typeface="+mn-ea"/>
                <a:sym typeface="+mn-ea"/>
              </a:rPr>
              <a:t>（</a:t>
            </a:r>
            <a:r>
              <a:rPr lang="en-US" altLang="zh-CN" sz="1200" dirty="0">
                <a:latin typeface="+mn-ea"/>
                <a:cs typeface="+mn-ea"/>
                <a:sym typeface="+mn-ea"/>
              </a:rPr>
              <a:t>DWS layer (service data layer)</a:t>
            </a:r>
            <a:r>
              <a:rPr lang="zh-CN" altLang="en-US" sz="1200" dirty="0" smtClean="0">
                <a:latin typeface="+mn-ea"/>
                <a:cs typeface="+mn-ea"/>
                <a:sym typeface="+mn-ea"/>
              </a:rPr>
              <a:t>）</a:t>
            </a:r>
            <a:endParaRPr sz="1200" dirty="0">
              <a:latin typeface="+mn-ea"/>
              <a:cs typeface="+mn-ea"/>
              <a:sym typeface="+mn-ea"/>
            </a:endParaRPr>
          </a:p>
          <a:p>
            <a:pPr>
              <a:lnSpc>
                <a:spcPct val="120000"/>
              </a:lnSpc>
            </a:pPr>
            <a:r>
              <a:rPr lang="zh-CN" altLang="en-US" sz="1200" dirty="0" smtClean="0">
                <a:latin typeface="+mn-ea"/>
                <a:cs typeface="+mn-ea"/>
                <a:sym typeface="+mn-ea"/>
              </a:rPr>
              <a:t>（</a:t>
            </a:r>
            <a:r>
              <a:rPr lang="en-US" altLang="zh-CN" sz="1200" dirty="0">
                <a:latin typeface="+mn-ea"/>
                <a:cs typeface="+mn-ea"/>
                <a:sym typeface="+mn-ea"/>
              </a:rPr>
              <a:t>Based on DWD, light aggregation is performed. Generally aggregated to the granularity of the user's day, the device's day, the merchant's day, the commodity's day, and so on.</a:t>
            </a:r>
            <a:r>
              <a:rPr lang="zh-CN" altLang="en-US" sz="1200" dirty="0" smtClean="0">
                <a:latin typeface="+mn-ea"/>
                <a:cs typeface="+mn-ea"/>
                <a:sym typeface="+mn-ea"/>
              </a:rPr>
              <a:t>）</a:t>
            </a:r>
            <a:endParaRPr sz="1200" dirty="0">
              <a:latin typeface="+mn-ea"/>
              <a:cs typeface="+mn-ea"/>
              <a:sym typeface="+mn-ea"/>
            </a:endParaRPr>
          </a:p>
          <a:p>
            <a:pPr>
              <a:lnSpc>
                <a:spcPct val="120000"/>
              </a:lnSpc>
            </a:pPr>
            <a:r>
              <a:rPr lang="en-US" sz="1200" dirty="0">
                <a:latin typeface="+mn-ea"/>
                <a:cs typeface="+mn-ea"/>
                <a:sym typeface="+mn-ea"/>
              </a:rPr>
              <a:t> </a:t>
            </a:r>
            <a:r>
              <a:rPr sz="1200" dirty="0">
                <a:latin typeface="+mn-ea"/>
                <a:cs typeface="+mn-ea"/>
                <a:sym typeface="+mn-ea"/>
              </a:rPr>
              <a:t>4</a:t>
            </a:r>
            <a:r>
              <a:rPr sz="1200" dirty="0" smtClean="0">
                <a:latin typeface="+mn-ea"/>
                <a:cs typeface="+mn-ea"/>
                <a:sym typeface="+mn-ea"/>
              </a:rPr>
              <a:t>、 </a:t>
            </a:r>
            <a:r>
              <a:rPr lang="en-US" sz="1200" dirty="0" smtClean="0">
                <a:latin typeface="+mn-ea"/>
                <a:cs typeface="+mn-ea"/>
                <a:sym typeface="+mn-ea"/>
              </a:rPr>
              <a:t>(</a:t>
            </a:r>
            <a:r>
              <a:rPr lang="en-US" sz="1200" dirty="0">
                <a:latin typeface="+mn-ea"/>
                <a:cs typeface="+mn-ea"/>
                <a:sym typeface="+mn-ea"/>
              </a:rPr>
              <a:t>APP layer (data application layer)</a:t>
            </a:r>
            <a:endParaRPr sz="1200" dirty="0">
              <a:latin typeface="+mn-ea"/>
              <a:cs typeface="+mn-ea"/>
              <a:sym typeface="+mn-ea"/>
            </a:endParaRPr>
          </a:p>
          <a:p>
            <a:pPr>
              <a:lnSpc>
                <a:spcPct val="120000"/>
              </a:lnSpc>
            </a:pPr>
            <a:r>
              <a:rPr lang="en-US" sz="1200" dirty="0" smtClean="0">
                <a:latin typeface="+mn-ea"/>
                <a:cs typeface="+mn-ea"/>
                <a:sym typeface="+mn-ea"/>
              </a:rPr>
              <a:t>(</a:t>
            </a:r>
            <a:r>
              <a:rPr lang="en-US" sz="1200" dirty="0">
                <a:latin typeface="+mn-ea"/>
                <a:cs typeface="+mn-ea"/>
                <a:sym typeface="+mn-ea"/>
              </a:rPr>
              <a:t>Facing the actual data requirements, it is composed of various statistical reports based on the data of the DWD or DWS layer. The statistical results are finally synchronized to the RDBMS for BI or application system query</a:t>
            </a:r>
            <a:r>
              <a:rPr lang="en-US" sz="1200" dirty="0" smtClean="0">
                <a:latin typeface="+mn-ea"/>
                <a:cs typeface="+mn-ea"/>
                <a:sym typeface="+mn-ea"/>
              </a:rPr>
              <a:t>.)</a:t>
            </a:r>
            <a:endParaRPr sz="1200" dirty="0">
              <a:latin typeface="+mn-ea"/>
              <a:cs typeface="+mn-ea"/>
              <a:sym typeface="+mn-ea"/>
            </a:endParaRPr>
          </a:p>
        </p:txBody>
      </p:sp>
      <p:sp>
        <p:nvSpPr>
          <p:cNvPr id="11"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28</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6777718" cy="307777"/>
          </a:xfrm>
          <a:prstGeom prst="rect">
            <a:avLst/>
          </a:prstGeom>
          <a:noFill/>
        </p:spPr>
        <p:txBody>
          <a:bodyPr wrap="square" rtlCol="0">
            <a:spAutoFit/>
          </a:bodyPr>
          <a:lstStyle/>
          <a:p>
            <a:r>
              <a:rPr sz="1400" dirty="0">
                <a:latin typeface="Calibri" panose="020F0502020204030204" charset="0"/>
                <a:cs typeface="Calibri" panose="020F0502020204030204" charset="0"/>
                <a:sym typeface="+mn-ea"/>
              </a:rPr>
              <a:t>3</a:t>
            </a:r>
            <a:r>
              <a:rPr lang="en-US" sz="1400" dirty="0">
                <a:latin typeface="Calibri" panose="020F0502020204030204" charset="0"/>
                <a:cs typeface="Calibri" panose="020F0502020204030204" charset="0"/>
                <a:sym typeface="+mn-ea"/>
              </a:rPr>
              <a:t>.3 </a:t>
            </a:r>
            <a:r>
              <a:rPr lang="en-US" altLang="zh-CN" sz="1400" dirty="0" smtClean="0">
                <a:latin typeface="Calibri" panose="020F0502020204030204" charset="0"/>
                <a:cs typeface="Calibri" panose="020F0502020204030204" charset="0"/>
                <a:sym typeface="+mn-ea"/>
              </a:rPr>
              <a:t>(</a:t>
            </a:r>
            <a:r>
              <a:rPr lang="en-US" altLang="zh-CN" sz="1400" dirty="0">
                <a:latin typeface="Calibri" panose="020F0502020204030204" charset="0"/>
                <a:cs typeface="Calibri" panose="020F0502020204030204" charset="0"/>
                <a:sym typeface="+mn-ea"/>
              </a:rPr>
              <a:t>dimensional </a:t>
            </a:r>
            <a:r>
              <a:rPr lang="en-US" altLang="zh-CN" sz="1400" dirty="0" smtClean="0">
                <a:latin typeface="Calibri" panose="020F0502020204030204" charset="0"/>
                <a:cs typeface="Calibri" panose="020F0502020204030204" charset="0"/>
                <a:sym typeface="+mn-ea"/>
              </a:rPr>
              <a:t>modeling)</a:t>
            </a:r>
            <a:endParaRPr lang="zh-CN" altLang="en-US" sz="1400"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459105" y="1863725"/>
            <a:ext cx="7835265" cy="2419124"/>
          </a:xfrm>
          <a:prstGeom prst="rect">
            <a:avLst/>
          </a:prstGeom>
          <a:noFill/>
        </p:spPr>
        <p:txBody>
          <a:bodyPr wrap="square" rtlCol="0">
            <a:spAutoFit/>
          </a:bodyPr>
          <a:lstStyle/>
          <a:p>
            <a:pPr>
              <a:lnSpc>
                <a:spcPct val="120000"/>
              </a:lnSpc>
            </a:pPr>
            <a:r>
              <a:rPr sz="1400" b="1" dirty="0">
                <a:latin typeface="+mn-ea"/>
                <a:cs typeface="+mn-ea"/>
                <a:sym typeface="+mn-ea"/>
              </a:rPr>
              <a:t>1</a:t>
            </a:r>
            <a:r>
              <a:rPr sz="1400" b="1" dirty="0" smtClean="0">
                <a:latin typeface="+mn-ea"/>
                <a:cs typeface="+mn-ea"/>
                <a:sym typeface="+mn-ea"/>
              </a:rPr>
              <a:t>. </a:t>
            </a:r>
            <a:r>
              <a:rPr lang="en-US" sz="1400" b="1" dirty="0" smtClean="0">
                <a:latin typeface="+mn-ea"/>
                <a:cs typeface="+mn-ea"/>
                <a:sym typeface="+mn-ea"/>
              </a:rPr>
              <a:t>(</a:t>
            </a:r>
            <a:r>
              <a:rPr lang="en-US" altLang="zh-CN" sz="1400" b="1" dirty="0">
                <a:latin typeface="+mn-ea"/>
                <a:cs typeface="+mn-ea"/>
                <a:sym typeface="+mn-ea"/>
              </a:rPr>
              <a:t>Attributes)</a:t>
            </a:r>
            <a:endParaRPr sz="1400" b="1" dirty="0">
              <a:latin typeface="+mn-ea"/>
              <a:cs typeface="+mn-ea"/>
              <a:sym typeface="+mn-ea"/>
            </a:endParaRPr>
          </a:p>
          <a:p>
            <a:pPr algn="l">
              <a:lnSpc>
                <a:spcPct val="120000"/>
              </a:lnSpc>
              <a:spcBef>
                <a:spcPts val="0"/>
              </a:spcBef>
              <a:spcAft>
                <a:spcPts val="0"/>
              </a:spcAft>
              <a:buClrTx/>
              <a:buSzTx/>
              <a:buFontTx/>
              <a:buNone/>
            </a:pPr>
            <a:r>
              <a:rPr lang="en-US" sz="1400" dirty="0">
                <a:latin typeface="+mn-ea"/>
                <a:cs typeface="+mn-ea"/>
                <a:sym typeface="+mn-ea"/>
              </a:rPr>
              <a:t>   </a:t>
            </a:r>
            <a:r>
              <a:rPr lang="en-US" sz="1400" dirty="0" smtClean="0">
                <a:latin typeface="+mn-ea"/>
                <a:cs typeface="+mn-ea"/>
                <a:sym typeface="+mn-ea"/>
              </a:rPr>
              <a:t> </a:t>
            </a:r>
            <a:r>
              <a:rPr lang="en-US" sz="1400" dirty="0" smtClean="0">
                <a:latin typeface="+mn-ea"/>
                <a:cs typeface="+mn-ea"/>
                <a:sym typeface="+mn-ea"/>
              </a:rPr>
              <a:t>(</a:t>
            </a:r>
            <a:r>
              <a:rPr lang="en-US" sz="1400" dirty="0">
                <a:latin typeface="+mn-ea"/>
                <a:cs typeface="+mn-ea"/>
                <a:sym typeface="+mn-ea"/>
              </a:rPr>
              <a:t>Entity refers to the subject of dependence, which is an object of our analysis. For example, when we analyze the sales of goods, such as the sales volume of Huawei mobile phones in the past six months, then Huawei mobile phones are an entity; when we analyze the activity of users, users are a entity. Of course, entities can also not exist in reality, such as virtual business objects, activities, members, etc. can be regarded as an entity</a:t>
            </a:r>
            <a:r>
              <a:rPr lang="en-US" sz="1400" dirty="0" smtClean="0">
                <a:latin typeface="+mn-ea"/>
                <a:cs typeface="+mn-ea"/>
                <a:sym typeface="+mn-ea"/>
              </a:rPr>
              <a:t>.)</a:t>
            </a:r>
            <a:endParaRPr sz="1400" dirty="0">
              <a:latin typeface="+mn-ea"/>
              <a:cs typeface="+mn-ea"/>
              <a:sym typeface="+mn-ea"/>
            </a:endParaRPr>
          </a:p>
          <a:p>
            <a:pPr algn="l">
              <a:lnSpc>
                <a:spcPct val="120000"/>
              </a:lnSpc>
              <a:spcBef>
                <a:spcPts val="0"/>
              </a:spcBef>
              <a:spcAft>
                <a:spcPts val="0"/>
              </a:spcAft>
              <a:buClrTx/>
              <a:buSzTx/>
              <a:buFontTx/>
              <a:buNone/>
            </a:pPr>
            <a:r>
              <a:rPr lang="en-US" sz="1400" dirty="0">
                <a:latin typeface="+mn-ea"/>
                <a:cs typeface="+mn-ea"/>
                <a:sym typeface="+mn-ea"/>
              </a:rPr>
              <a:t>      </a:t>
            </a:r>
            <a:r>
              <a:rPr lang="en-US" sz="1400" dirty="0" smtClean="0">
                <a:latin typeface="+mn-ea"/>
                <a:cs typeface="+mn-ea"/>
                <a:sym typeface="+mn-ea"/>
              </a:rPr>
              <a:t>(</a:t>
            </a:r>
            <a:r>
              <a:rPr lang="en-US" sz="1400" dirty="0">
                <a:latin typeface="+mn-ea"/>
                <a:cs typeface="+mn-ea"/>
                <a:sym typeface="+mn-ea"/>
              </a:rPr>
              <a:t>The existence of entities is for business analysis. As a screening dimension of analysis, it has attributes that describe itself and has analyzable value</a:t>
            </a:r>
            <a:r>
              <a:rPr lang="en-US" sz="1400" dirty="0" smtClean="0">
                <a:latin typeface="+mn-ea"/>
                <a:cs typeface="+mn-ea"/>
                <a:sym typeface="+mn-ea"/>
              </a:rPr>
              <a:t>.)</a:t>
            </a:r>
            <a:endParaRPr sz="1400" dirty="0">
              <a:latin typeface="+mn-ea"/>
              <a:cs typeface="+mn-ea"/>
              <a:sym typeface="+mn-ea"/>
            </a:endParaRPr>
          </a:p>
        </p:txBody>
      </p:sp>
      <p:sp>
        <p:nvSpPr>
          <p:cNvPr id="2" name="文本框 1"/>
          <p:cNvSpPr txBox="1"/>
          <p:nvPr/>
        </p:nvSpPr>
        <p:spPr>
          <a:xfrm>
            <a:off x="459105" y="1294130"/>
            <a:ext cx="7571105"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3.2.1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Attributes, Dimensions, </a:t>
            </a:r>
            <a:r>
              <a:rPr lang="en-US" altLang="zh-CN" sz="1200" b="1" dirty="0" smtClean="0">
                <a:solidFill>
                  <a:schemeClr val="accent4"/>
                </a:solidFill>
                <a:latin typeface="Calibri" panose="020F0502020204030204" charset="0"/>
                <a:cs typeface="Calibri" panose="020F0502020204030204" charset="0"/>
                <a:sym typeface="+mn-ea"/>
              </a:rPr>
              <a:t>Measures)</a:t>
            </a:r>
            <a:endParaRPr lang="zh-CN" altLang="en-US" sz="1200" b="1" dirty="0">
              <a:solidFill>
                <a:schemeClr val="accent4"/>
              </a:solidFill>
              <a:latin typeface="Calibri" panose="020F0502020204030204" charset="0"/>
              <a:cs typeface="Calibri" panose="020F0502020204030204" charset="0"/>
              <a:sym typeface="+mn-ea"/>
            </a:endParaRPr>
          </a:p>
        </p:txBody>
      </p:sp>
      <p:sp>
        <p:nvSpPr>
          <p:cNvPr id="10"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29</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4935855" cy="461665"/>
          </a:xfrm>
          <a:prstGeom prst="rect">
            <a:avLst/>
          </a:prstGeom>
          <a:noFill/>
        </p:spPr>
        <p:txBody>
          <a:bodyPr wrap="square" rtlCol="0">
            <a:spAutoFit/>
          </a:bodyPr>
          <a:lstStyle/>
          <a:p>
            <a:r>
              <a:rPr sz="1200" b="1" dirty="0">
                <a:latin typeface="Calibri" panose="020F0502020204030204" charset="0"/>
                <a:cs typeface="Calibri" panose="020F0502020204030204" charset="0"/>
                <a:sym typeface="+mn-ea"/>
              </a:rPr>
              <a:t>3</a:t>
            </a:r>
            <a:r>
              <a:rPr lang="en-US" sz="1200" b="1" dirty="0">
                <a:latin typeface="Calibri" panose="020F0502020204030204" charset="0"/>
                <a:cs typeface="Calibri" panose="020F0502020204030204" charset="0"/>
                <a:sym typeface="+mn-ea"/>
              </a:rPr>
              <a:t>.3 </a:t>
            </a:r>
            <a:r>
              <a:rPr lang="en-US" altLang="zh-CN"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dimensional modeling)</a:t>
            </a:r>
            <a:endParaRPr lang="zh-CN" altLang="en-US" sz="1200" b="1" dirty="0">
              <a:latin typeface="Calibri" panose="020F0502020204030204" charset="0"/>
              <a:cs typeface="Calibri" panose="020F0502020204030204" charset="0"/>
              <a:sym typeface="+mn-ea"/>
            </a:endParaRPr>
          </a:p>
          <a:p>
            <a:pPr algn="l"/>
            <a:endParaRPr lang="zh-CN" altLang="en-US" sz="1200" b="1"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459105" y="1863725"/>
            <a:ext cx="7835265" cy="1975926"/>
          </a:xfrm>
          <a:prstGeom prst="rect">
            <a:avLst/>
          </a:prstGeom>
          <a:noFill/>
        </p:spPr>
        <p:txBody>
          <a:bodyPr wrap="square" rtlCol="0">
            <a:spAutoFit/>
          </a:bodyPr>
          <a:lstStyle/>
          <a:p>
            <a:pPr>
              <a:lnSpc>
                <a:spcPct val="120000"/>
              </a:lnSpc>
            </a:pPr>
            <a:r>
              <a:rPr lang="en-US" sz="1400" b="1" dirty="0">
                <a:latin typeface="+mn-ea"/>
                <a:cs typeface="+mn-ea"/>
                <a:sym typeface="+mn-ea"/>
              </a:rPr>
              <a:t>2</a:t>
            </a:r>
            <a:r>
              <a:rPr sz="1400" b="1" dirty="0" smtClean="0">
                <a:latin typeface="+mn-ea"/>
                <a:cs typeface="+mn-ea"/>
                <a:sym typeface="+mn-ea"/>
              </a:rPr>
              <a:t>.</a:t>
            </a:r>
            <a:r>
              <a:rPr lang="zh-CN" sz="1400" b="1" dirty="0" smtClean="0">
                <a:latin typeface="+mn-ea"/>
                <a:cs typeface="+mn-ea"/>
                <a:sym typeface="+mn-ea"/>
              </a:rPr>
              <a:t> </a:t>
            </a:r>
            <a:r>
              <a:rPr lang="en-US" altLang="zh-CN" sz="1400" b="1" dirty="0" smtClean="0">
                <a:latin typeface="+mn-ea"/>
                <a:cs typeface="+mn-ea"/>
                <a:sym typeface="+mn-ea"/>
              </a:rPr>
              <a:t>(</a:t>
            </a:r>
            <a:r>
              <a:rPr lang="en-US" altLang="zh-CN" sz="1400" b="1" dirty="0">
                <a:latin typeface="+mn-ea"/>
                <a:cs typeface="+mn-ea"/>
                <a:sym typeface="+mn-ea"/>
              </a:rPr>
              <a:t>Dimensions)</a:t>
            </a:r>
            <a:endParaRPr sz="1400" b="1" dirty="0">
              <a:latin typeface="+mn-ea"/>
              <a:cs typeface="+mn-ea"/>
              <a:sym typeface="+mn-ea"/>
            </a:endParaRPr>
          </a:p>
          <a:p>
            <a:pPr algn="l">
              <a:lnSpc>
                <a:spcPct val="120000"/>
              </a:lnSpc>
              <a:spcBef>
                <a:spcPts val="0"/>
              </a:spcBef>
              <a:spcAft>
                <a:spcPts val="0"/>
              </a:spcAft>
              <a:buClrTx/>
              <a:buSzTx/>
              <a:buFontTx/>
              <a:buNone/>
            </a:pPr>
            <a:r>
              <a:rPr lang="en-US" dirty="0">
                <a:latin typeface="+mn-ea"/>
                <a:cs typeface="+mn-ea"/>
                <a:sym typeface="+mn-ea"/>
              </a:rPr>
              <a:t>       </a:t>
            </a:r>
            <a:r>
              <a:rPr lang="en-US" sz="1400" dirty="0" smtClean="0">
                <a:latin typeface="+mn-ea"/>
                <a:cs typeface="+mn-ea"/>
                <a:sym typeface="+mn-ea"/>
              </a:rPr>
              <a:t>(</a:t>
            </a:r>
            <a:r>
              <a:rPr lang="en-US" sz="1400" dirty="0">
                <a:latin typeface="+mn-ea"/>
                <a:cs typeface="+mn-ea"/>
                <a:sym typeface="+mn-ea"/>
              </a:rPr>
              <a:t>The dimension is the angle of looking at the problem, analyzing the business data, and establishing the dimension from which angle is analyzed. Therefore, a dimension is a quantity used to analyze data. For example, if you want to analyze product sales, you can choose to analyze by commodity category, which constitutes a dimension. All commodity categories are grouped together to constitute a dimension. surface</a:t>
            </a:r>
            <a:r>
              <a:rPr lang="en-US" sz="1400" dirty="0" smtClean="0">
                <a:latin typeface="+mn-ea"/>
                <a:cs typeface="+mn-ea"/>
                <a:sym typeface="+mn-ea"/>
              </a:rPr>
              <a:t>.)</a:t>
            </a:r>
            <a:endParaRPr sz="1400" dirty="0">
              <a:latin typeface="+mn-ea"/>
              <a:cs typeface="+mn-ea"/>
              <a:sym typeface="+mn-ea"/>
            </a:endParaRPr>
          </a:p>
          <a:p>
            <a:pPr algn="l">
              <a:lnSpc>
                <a:spcPct val="120000"/>
              </a:lnSpc>
              <a:spcBef>
                <a:spcPts val="0"/>
              </a:spcBef>
              <a:spcAft>
                <a:spcPts val="0"/>
              </a:spcAft>
              <a:buClrTx/>
              <a:buSzTx/>
              <a:buFontTx/>
              <a:buNone/>
            </a:pPr>
            <a:r>
              <a:rPr lang="en-US" sz="1400" dirty="0">
                <a:latin typeface="+mn-ea"/>
                <a:cs typeface="+mn-ea"/>
                <a:sym typeface="+mn-ea"/>
              </a:rPr>
              <a:t>       </a:t>
            </a:r>
            <a:r>
              <a:rPr lang="en-US" altLang="zh-CN" sz="1400" dirty="0" smtClean="0">
                <a:latin typeface="+mn-ea"/>
                <a:cs typeface="+mn-ea"/>
                <a:sym typeface="+mn-ea"/>
              </a:rPr>
              <a:t>(</a:t>
            </a:r>
            <a:r>
              <a:rPr lang="en-US" altLang="zh-CN" sz="1400" dirty="0">
                <a:latin typeface="+mn-ea"/>
                <a:cs typeface="+mn-ea"/>
                <a:sym typeface="+mn-ea"/>
              </a:rPr>
              <a:t>Common dimensions are, time, area, commodity</a:t>
            </a:r>
            <a:r>
              <a:rPr lang="en-US" altLang="zh-CN" sz="1400" dirty="0" smtClean="0">
                <a:latin typeface="+mn-ea"/>
                <a:cs typeface="+mn-ea"/>
                <a:sym typeface="+mn-ea"/>
              </a:rPr>
              <a:t>;)</a:t>
            </a:r>
            <a:endParaRPr lang="zh-CN" altLang="en-US" sz="1400" dirty="0">
              <a:latin typeface="+mn-ea"/>
              <a:cs typeface="+mn-ea"/>
              <a:sym typeface="+mn-ea"/>
            </a:endParaRPr>
          </a:p>
        </p:txBody>
      </p:sp>
      <p:sp>
        <p:nvSpPr>
          <p:cNvPr id="2" name="文本框 1"/>
          <p:cNvSpPr txBox="1"/>
          <p:nvPr/>
        </p:nvSpPr>
        <p:spPr>
          <a:xfrm>
            <a:off x="459104" y="1294130"/>
            <a:ext cx="6199095" cy="584775"/>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3.2.1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Attributes, Dimensions, Measures)</a:t>
            </a:r>
            <a:endParaRPr lang="zh-CN" altLang="en-US" sz="1200" b="1" dirty="0">
              <a:solidFill>
                <a:schemeClr val="accent4"/>
              </a:solidFill>
              <a:latin typeface="Calibri" panose="020F0502020204030204" charset="0"/>
              <a:cs typeface="Calibri" panose="020F0502020204030204" charset="0"/>
              <a:sym typeface="+mn-ea"/>
            </a:endParaRPr>
          </a:p>
          <a:p>
            <a:pPr algn="l"/>
            <a:endParaRPr lang="zh-CN" altLang="en-US" sz="2000" b="1" dirty="0">
              <a:solidFill>
                <a:schemeClr val="accent4"/>
              </a:solidFill>
              <a:latin typeface="Calibri" panose="020F0502020204030204" charset="0"/>
              <a:cs typeface="Calibri" panose="020F0502020204030204" charset="0"/>
              <a:sym typeface="+mn-ea"/>
            </a:endParaRPr>
          </a:p>
        </p:txBody>
      </p:sp>
      <p:sp>
        <p:nvSpPr>
          <p:cNvPr id="10"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65785" y="295275"/>
            <a:ext cx="8420735" cy="475615"/>
          </a:xfrm>
        </p:spPr>
        <p:txBody>
          <a:bodyPr/>
          <a:lstStyle/>
          <a:p>
            <a:r>
              <a:rPr lang="en-US" altLang="zh-CN" sz="2000" dirty="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a:t>What is a data warehouse </a:t>
            </a:r>
            <a:r>
              <a:rPr lang="zh-CN" altLang="en-US" sz="2000" dirty="0" smtClean="0">
                <a:sym typeface="+mn-ea"/>
              </a:rPr>
              <a:t>）</a:t>
            </a:r>
            <a:endParaRPr lang="en-US" altLang="zh-CN" sz="2000" dirty="0">
              <a:solidFill>
                <a:schemeClr val="tx1"/>
              </a:solidFill>
              <a:latin typeface="Calibri" panose="020F0502020204030204" charset="0"/>
              <a:cs typeface="Calibri" panose="020F0502020204030204" charset="0"/>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9" name="文本框 8"/>
          <p:cNvSpPr txBox="1"/>
          <p:nvPr/>
        </p:nvSpPr>
        <p:spPr>
          <a:xfrm>
            <a:off x="146685" y="923925"/>
            <a:ext cx="3871573" cy="261610"/>
          </a:xfrm>
          <a:prstGeom prst="rect">
            <a:avLst/>
          </a:prstGeom>
          <a:noFill/>
        </p:spPr>
        <p:txBody>
          <a:bodyPr wrap="none" rtlCol="0">
            <a:spAutoFit/>
          </a:bodyPr>
          <a:lstStyle/>
          <a:p>
            <a:r>
              <a:rPr lang="en-US" altLang="zh-CN" sz="1100" b="1" dirty="0"/>
              <a:t>1.1 </a:t>
            </a:r>
            <a:r>
              <a:rPr lang="zh-CN" altLang="en-US" sz="1100" b="1" dirty="0" smtClean="0"/>
              <a:t>（</a:t>
            </a:r>
            <a:r>
              <a:rPr lang="en-US" altLang="zh-CN" sz="1100" b="1" dirty="0" smtClean="0"/>
              <a:t> </a:t>
            </a:r>
            <a:r>
              <a:rPr lang="en-US" altLang="zh-CN" sz="1100" b="1" dirty="0"/>
              <a:t>What are databases and relational databases? </a:t>
            </a:r>
            <a:r>
              <a:rPr lang="zh-CN" altLang="en-US" sz="1100" b="1" dirty="0" smtClean="0"/>
              <a:t>）</a:t>
            </a:r>
            <a:endParaRPr lang="zh-CN" altLang="en-US" sz="1100" b="1" dirty="0"/>
          </a:p>
        </p:txBody>
      </p:sp>
      <p:sp>
        <p:nvSpPr>
          <p:cNvPr id="9224" name="文本框 1"/>
          <p:cNvSpPr txBox="1"/>
          <p:nvPr/>
        </p:nvSpPr>
        <p:spPr>
          <a:xfrm>
            <a:off x="90805" y="1338570"/>
            <a:ext cx="8895715" cy="282846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100" b="1" dirty="0"/>
              <a:t>1.1.1 </a:t>
            </a:r>
            <a:r>
              <a:rPr lang="zh-CN" altLang="en-US" sz="1100" b="1" dirty="0" smtClean="0"/>
              <a:t>（</a:t>
            </a:r>
            <a:r>
              <a:rPr lang="en-US" altLang="zh-CN" sz="1100" b="1" dirty="0" smtClean="0"/>
              <a:t> </a:t>
            </a:r>
            <a:r>
              <a:rPr lang="en-US" altLang="zh-CN" sz="1100" b="1" dirty="0"/>
              <a:t>what is a database </a:t>
            </a:r>
            <a:r>
              <a:rPr lang="zh-CN" altLang="en-US" sz="1100" b="1" dirty="0" smtClean="0"/>
              <a:t>）</a:t>
            </a:r>
            <a:endParaRPr lang="zh-CN" altLang="en-US" sz="1100" b="1" dirty="0"/>
          </a:p>
          <a:p>
            <a:pPr marL="0" lvl="0" algn="l">
              <a:lnSpc>
                <a:spcPct val="150000"/>
              </a:lnSpc>
              <a:buClrTx/>
              <a:buSzTx/>
              <a:buFontTx/>
              <a:buNone/>
            </a:pPr>
            <a:r>
              <a:rPr lang="zh-CN" altLang="en-US" sz="1200" dirty="0" smtClean="0">
                <a:sym typeface="+mn-ea"/>
              </a:rPr>
              <a:t>（</a:t>
            </a:r>
            <a:r>
              <a:rPr lang="en-US" altLang="zh-CN" sz="1200" dirty="0" smtClean="0">
                <a:sym typeface="+mn-ea"/>
              </a:rPr>
              <a:t> </a:t>
            </a:r>
            <a:r>
              <a:rPr lang="en-US" altLang="zh-CN" sz="1200" dirty="0">
                <a:sym typeface="+mn-ea"/>
              </a:rPr>
              <a:t>A database is an organized collection of structured information or data, and is a long-term, organized, sharable, and uniformly managed collection of large amounts of data stored in a computer, usually controlled by a database management system (DBMS). In reality, the data, DBMS, and associated applications are collectively referred to as a database system, often simply referred to as a database </a:t>
            </a:r>
            <a:r>
              <a:rPr lang="zh-CN" altLang="en-US" sz="1200" dirty="0" smtClean="0">
                <a:sym typeface="+mn-ea"/>
              </a:rPr>
              <a:t>）</a:t>
            </a:r>
            <a:endParaRPr lang="zh-CN" altLang="en-US" sz="1200" dirty="0">
              <a:sym typeface="+mn-ea"/>
            </a:endParaRPr>
          </a:p>
          <a:p>
            <a:pPr marL="0" lvl="0">
              <a:lnSpc>
                <a:spcPct val="150000"/>
              </a:lnSpc>
              <a:buNone/>
            </a:pPr>
            <a:r>
              <a:rPr lang="en-US" altLang="zh-CN" sz="1200" b="1" dirty="0" smtClean="0"/>
              <a:t>1.1.2 </a:t>
            </a:r>
            <a:r>
              <a:rPr lang="zh-CN" altLang="en-US" sz="1200" b="1" dirty="0" smtClean="0"/>
              <a:t>（</a:t>
            </a:r>
            <a:r>
              <a:rPr lang="en-US" altLang="zh-CN" sz="1200" b="1" dirty="0" smtClean="0"/>
              <a:t> </a:t>
            </a:r>
            <a:r>
              <a:rPr lang="en-US" altLang="zh-CN" sz="1200" b="1" dirty="0"/>
              <a:t>What is a relational database (RDBMS) </a:t>
            </a:r>
            <a:r>
              <a:rPr lang="zh-CN" altLang="en-US" sz="1200" b="1" dirty="0" smtClean="0"/>
              <a:t>）</a:t>
            </a:r>
            <a:endParaRPr lang="zh-CN" altLang="en-US" sz="1200" b="1" dirty="0"/>
          </a:p>
          <a:p>
            <a:pPr marL="0" lvl="0" indent="0">
              <a:lnSpc>
                <a:spcPct val="150000"/>
              </a:lnSpc>
              <a:spcBef>
                <a:spcPct val="0"/>
              </a:spcBef>
              <a:buNone/>
            </a:pPr>
            <a:r>
              <a:rPr lang="zh-CN" altLang="en-US" sz="1200" dirty="0" smtClean="0"/>
              <a:t>（</a:t>
            </a:r>
            <a:r>
              <a:rPr lang="en-US" altLang="zh-CN" sz="1200" dirty="0"/>
              <a:t>It refers to a database that uses a relational model to organize data, which stores data in the form of rows and columns. The rows and columns of a relational database are called tables, and a group of tables constitute a database. Users query to retrieve data in the database. The relational model can be simply understood as a two-dimensional table model, and a relational database is a data organization composed of two-dimensional tables and the relationships between them.</a:t>
            </a:r>
            <a:r>
              <a:rPr lang="zh-CN" altLang="en-US" sz="1200" dirty="0" smtClean="0"/>
              <a:t>）</a:t>
            </a:r>
            <a:endParaRPr lang="zh-CN" altLang="en-US" sz="1200" dirty="0"/>
          </a:p>
        </p:txBody>
      </p:sp>
      <p:sp>
        <p:nvSpPr>
          <p:cNvPr id="2" name="文本框 1"/>
          <p:cNvSpPr txBox="1"/>
          <p:nvPr/>
        </p:nvSpPr>
        <p:spPr>
          <a:xfrm>
            <a:off x="90804" y="5848985"/>
            <a:ext cx="8687435"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400" b="1" dirty="0" smtClean="0"/>
              <a:t>（</a:t>
            </a:r>
            <a:r>
              <a:rPr lang="en-US" altLang="zh-CN" sz="2400" b="1" dirty="0"/>
              <a:t>So, what is a data warehouse?</a:t>
            </a:r>
            <a:r>
              <a:rPr lang="zh-CN" altLang="en-US" sz="2400" b="1" dirty="0" smtClean="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30</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1939955" cy="584775"/>
          </a:xfrm>
          <a:prstGeom prst="rect">
            <a:avLst/>
          </a:prstGeom>
          <a:noFill/>
        </p:spPr>
        <p:txBody>
          <a:bodyPr wrap="none" rtlCol="0">
            <a:spAutoFit/>
          </a:bodyPr>
          <a:lstStyle/>
          <a:p>
            <a:r>
              <a:rPr lang="en-US" altLang="zh-CN" sz="1200" b="1" dirty="0">
                <a:latin typeface="Calibri" panose="020F0502020204030204" charset="0"/>
                <a:cs typeface="Calibri" panose="020F0502020204030204" charset="0"/>
                <a:sym typeface="+mn-ea"/>
              </a:rPr>
              <a:t>3.3 </a:t>
            </a:r>
            <a:r>
              <a:rPr lang="en-US" altLang="zh-CN" sz="1200" b="1" dirty="0" smtClean="0">
                <a:latin typeface="Calibri" panose="020F0502020204030204" charset="0"/>
                <a:cs typeface="Calibri" panose="020F0502020204030204" charset="0"/>
                <a:sym typeface="+mn-ea"/>
              </a:rPr>
              <a:t>dimensional </a:t>
            </a:r>
            <a:r>
              <a:rPr lang="en-US" altLang="zh-CN" sz="1200" b="1" dirty="0" smtClean="0">
                <a:latin typeface="Calibri" panose="020F0502020204030204" charset="0"/>
                <a:cs typeface="Calibri" panose="020F0502020204030204" charset="0"/>
                <a:sym typeface="+mn-ea"/>
              </a:rPr>
              <a:t>(modeling</a:t>
            </a:r>
            <a:r>
              <a:rPr lang="en-US" altLang="zh-CN" sz="1200" b="1" dirty="0">
                <a:latin typeface="Calibri" panose="020F0502020204030204" charset="0"/>
                <a:cs typeface="Calibri" panose="020F0502020204030204" charset="0"/>
                <a:sym typeface="+mn-ea"/>
              </a:rPr>
              <a:t>)</a:t>
            </a:r>
          </a:p>
          <a:p>
            <a:endParaRPr lang="en-US" altLang="zh-CN" sz="2000" b="1"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484550" y="1845146"/>
            <a:ext cx="7835265" cy="2529923"/>
          </a:xfrm>
          <a:prstGeom prst="rect">
            <a:avLst/>
          </a:prstGeom>
          <a:noFill/>
        </p:spPr>
        <p:txBody>
          <a:bodyPr wrap="square" rtlCol="0">
            <a:spAutoFit/>
          </a:bodyPr>
          <a:lstStyle/>
          <a:p>
            <a:pPr>
              <a:lnSpc>
                <a:spcPct val="120000"/>
              </a:lnSpc>
            </a:pPr>
            <a:r>
              <a:rPr lang="en-US" sz="1200" b="1" dirty="0">
                <a:latin typeface="+mn-ea"/>
                <a:cs typeface="+mn-ea"/>
                <a:sym typeface="+mn-ea"/>
              </a:rPr>
              <a:t>3</a:t>
            </a:r>
            <a:r>
              <a:rPr sz="1200" b="1" dirty="0" smtClean="0">
                <a:latin typeface="+mn-ea"/>
                <a:cs typeface="+mn-ea"/>
                <a:sym typeface="+mn-ea"/>
              </a:rPr>
              <a:t>.</a:t>
            </a:r>
            <a:r>
              <a:rPr lang="en-US" altLang="zh-CN" sz="1200" b="1" dirty="0" smtClean="0">
                <a:latin typeface="+mn-ea"/>
                <a:cs typeface="+mn-ea"/>
                <a:sym typeface="+mn-ea"/>
              </a:rPr>
              <a:t>(</a:t>
            </a:r>
            <a:r>
              <a:rPr lang="en-US" altLang="zh-CN" sz="1200" b="1" dirty="0" smtClean="0">
                <a:solidFill>
                  <a:schemeClr val="accent4"/>
                </a:solidFill>
                <a:latin typeface="Calibri" panose="020F0502020204030204" charset="0"/>
                <a:cs typeface="Calibri" panose="020F0502020204030204" charset="0"/>
                <a:sym typeface="+mn-ea"/>
              </a:rPr>
              <a:t> </a:t>
            </a:r>
            <a:r>
              <a:rPr lang="en-US" altLang="zh-CN" sz="1200" b="1" dirty="0">
                <a:latin typeface="+mn-ea"/>
                <a:cs typeface="+mn-ea"/>
                <a:sym typeface="+mn-ea"/>
              </a:rPr>
              <a:t>Measures)</a:t>
            </a:r>
            <a:endParaRPr sz="1200" b="1" dirty="0">
              <a:latin typeface="+mn-ea"/>
              <a:cs typeface="+mn-ea"/>
              <a:sym typeface="+mn-ea"/>
            </a:endParaRPr>
          </a:p>
          <a:p>
            <a:pPr>
              <a:lnSpc>
                <a:spcPct val="120000"/>
              </a:lnSpc>
            </a:pPr>
            <a:r>
              <a:rPr lang="en-US" sz="1200" dirty="0" smtClean="0">
                <a:latin typeface="+mn-ea"/>
                <a:cs typeface="+mn-ea"/>
                <a:sym typeface="+mn-ea"/>
              </a:rPr>
              <a:t>(</a:t>
            </a:r>
            <a:r>
              <a:rPr lang="en-US" sz="1200" dirty="0">
                <a:latin typeface="+mn-ea"/>
                <a:cs typeface="+mn-ea"/>
                <a:sym typeface="+mn-ea"/>
              </a:rPr>
              <a:t>A metric is a numeric value on a business process node. Such as sales, price, cost and so on</a:t>
            </a:r>
            <a:r>
              <a:rPr lang="en-US" sz="1200" dirty="0" smtClean="0">
                <a:latin typeface="+mn-ea"/>
                <a:cs typeface="+mn-ea"/>
                <a:sym typeface="+mn-ea"/>
              </a:rPr>
              <a:t>.)</a:t>
            </a:r>
            <a:endParaRPr sz="1200" dirty="0">
              <a:latin typeface="+mn-ea"/>
              <a:cs typeface="+mn-ea"/>
              <a:sym typeface="+mn-ea"/>
            </a:endParaRPr>
          </a:p>
          <a:p>
            <a:pPr>
              <a:lnSpc>
                <a:spcPct val="120000"/>
              </a:lnSpc>
            </a:pPr>
            <a:r>
              <a:rPr lang="en-US" sz="1200" dirty="0" smtClean="0">
                <a:latin typeface="+mn-ea"/>
                <a:cs typeface="+mn-ea"/>
                <a:sym typeface="+mn-ea"/>
              </a:rPr>
              <a:t>(</a:t>
            </a:r>
            <a:r>
              <a:rPr lang="en-US" sz="1200" dirty="0">
                <a:latin typeface="+mn-ea"/>
                <a:cs typeface="+mn-ea"/>
                <a:sym typeface="+mn-ea"/>
              </a:rPr>
              <a:t>The measures in the fact table can be divided into three categories: fully additive, semi-additive, and non-additive</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lang="zh-CN" sz="1200" dirty="0">
                <a:latin typeface="+mn-ea"/>
                <a:cs typeface="+mn-ea"/>
                <a:sym typeface="+mn-ea"/>
              </a:rPr>
              <a:t>（</a:t>
            </a:r>
            <a:r>
              <a:rPr sz="1200" dirty="0">
                <a:latin typeface="+mn-ea"/>
                <a:cs typeface="+mn-ea"/>
                <a:sym typeface="+mn-ea"/>
              </a:rPr>
              <a:t>1</a:t>
            </a:r>
            <a:r>
              <a:rPr lang="zh-CN" sz="1200" dirty="0" smtClean="0">
                <a:latin typeface="+mn-ea"/>
                <a:cs typeface="+mn-ea"/>
                <a:sym typeface="+mn-ea"/>
              </a:rPr>
              <a:t>）</a:t>
            </a:r>
            <a:r>
              <a:rPr sz="1200" b="1" dirty="0" smtClean="0">
                <a:solidFill>
                  <a:srgbClr val="FF0000"/>
                </a:solidFill>
                <a:latin typeface="+mn-ea"/>
                <a:cs typeface="+mn-ea"/>
                <a:sym typeface="+mn-ea"/>
              </a:rPr>
              <a:t> </a:t>
            </a:r>
            <a:r>
              <a:rPr lang="en-US" sz="1200" dirty="0" smtClean="0">
                <a:latin typeface="+mn-ea"/>
                <a:cs typeface="+mn-ea"/>
                <a:sym typeface="+mn-ea"/>
              </a:rPr>
              <a:t>(</a:t>
            </a:r>
            <a:r>
              <a:rPr lang="en-US" sz="1200" dirty="0">
                <a:latin typeface="+mn-ea"/>
                <a:cs typeface="+mn-ea"/>
                <a:sym typeface="+mn-ea"/>
              </a:rPr>
              <a:t>Completely additive measures are the most flexible and useful, such as sales, sales, etc., which can be aggregated in any dimension</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lang="zh-CN" sz="1200" dirty="0">
                <a:latin typeface="+mn-ea"/>
                <a:cs typeface="+mn-ea"/>
                <a:sym typeface="+mn-ea"/>
              </a:rPr>
              <a:t>（</a:t>
            </a:r>
            <a:r>
              <a:rPr sz="1200" dirty="0">
                <a:latin typeface="+mn-ea"/>
                <a:cs typeface="+mn-ea"/>
                <a:sym typeface="+mn-ea"/>
              </a:rPr>
              <a:t>2</a:t>
            </a:r>
            <a:r>
              <a:rPr lang="zh-CN" sz="1200" dirty="0" smtClean="0">
                <a:latin typeface="+mn-ea"/>
                <a:cs typeface="+mn-ea"/>
                <a:sym typeface="+mn-ea"/>
              </a:rPr>
              <a:t>）</a:t>
            </a:r>
            <a:r>
              <a:rPr sz="1200" b="1" dirty="0" smtClean="0">
                <a:solidFill>
                  <a:srgbClr val="FF0000"/>
                </a:solidFill>
                <a:latin typeface="+mn-ea"/>
                <a:cs typeface="+mn-ea"/>
                <a:sym typeface="+mn-ea"/>
              </a:rPr>
              <a:t> </a:t>
            </a:r>
            <a:r>
              <a:rPr lang="en-US" sz="1200" dirty="0" smtClean="0">
                <a:latin typeface="+mn-ea"/>
                <a:cs typeface="+mn-ea"/>
                <a:sym typeface="+mn-ea"/>
              </a:rPr>
              <a:t>(</a:t>
            </a:r>
            <a:r>
              <a:rPr lang="en-US" sz="1200" dirty="0">
                <a:latin typeface="+mn-ea"/>
                <a:cs typeface="+mn-ea"/>
                <a:sym typeface="+mn-ea"/>
              </a:rPr>
              <a:t>Semi-additive measures can summarize some dimensions, but not all dimensions. Difference is a common semi-additive measure, which can be added across all dimensions except the time dimension</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lang="zh-CN" sz="1200" dirty="0">
                <a:latin typeface="+mn-ea"/>
                <a:cs typeface="+mn-ea"/>
                <a:sym typeface="+mn-ea"/>
              </a:rPr>
              <a:t>（</a:t>
            </a:r>
            <a:r>
              <a:rPr sz="1200" dirty="0">
                <a:latin typeface="+mn-ea"/>
                <a:cs typeface="+mn-ea"/>
                <a:sym typeface="+mn-ea"/>
              </a:rPr>
              <a:t>3</a:t>
            </a:r>
            <a:r>
              <a:rPr lang="zh-CN" sz="1200" dirty="0" smtClean="0">
                <a:latin typeface="+mn-ea"/>
                <a:cs typeface="+mn-ea"/>
                <a:sym typeface="+mn-ea"/>
              </a:rPr>
              <a:t>）</a:t>
            </a:r>
            <a:r>
              <a:rPr sz="1200" b="1" dirty="0" smtClean="0">
                <a:solidFill>
                  <a:srgbClr val="FF0000"/>
                </a:solidFill>
                <a:latin typeface="+mn-ea"/>
                <a:cs typeface="+mn-ea"/>
                <a:sym typeface="+mn-ea"/>
              </a:rPr>
              <a:t> </a:t>
            </a:r>
            <a:r>
              <a:rPr lang="en-US" sz="1200" dirty="0" smtClean="0">
                <a:latin typeface="+mn-ea"/>
                <a:cs typeface="+mn-ea"/>
                <a:sym typeface="+mn-ea"/>
              </a:rPr>
              <a:t>(</a:t>
            </a:r>
            <a:r>
              <a:rPr lang="en-US" sz="1200" dirty="0">
                <a:latin typeface="+mn-ea"/>
                <a:cs typeface="+mn-ea"/>
                <a:sym typeface="+mn-ea"/>
              </a:rPr>
              <a:t>Completely non-additive measures, such as ratios. For such non-additive metrics, a good approach is to store as many fully additive components of the non-additive metric as possible and aggregate these components into the final result set before computing the final non-additive fact </a:t>
            </a:r>
            <a:r>
              <a:rPr lang="en-US" sz="1200" dirty="0" smtClean="0">
                <a:latin typeface="+mn-ea"/>
                <a:cs typeface="+mn-ea"/>
                <a:sym typeface="+mn-ea"/>
              </a:rPr>
              <a:t>.)</a:t>
            </a:r>
            <a:endParaRPr sz="1200" dirty="0">
              <a:latin typeface="+mn-ea"/>
              <a:cs typeface="+mn-ea"/>
              <a:sym typeface="+mn-ea"/>
            </a:endParaRPr>
          </a:p>
        </p:txBody>
      </p:sp>
      <p:sp>
        <p:nvSpPr>
          <p:cNvPr id="2" name="文本框 1"/>
          <p:cNvSpPr txBox="1"/>
          <p:nvPr/>
        </p:nvSpPr>
        <p:spPr>
          <a:xfrm>
            <a:off x="459105" y="1189086"/>
            <a:ext cx="3943078" cy="830997"/>
          </a:xfrm>
          <a:prstGeom prst="rect">
            <a:avLst/>
          </a:prstGeom>
          <a:noFill/>
        </p:spPr>
        <p:txBody>
          <a:bodyPr wrap="square" rtlCol="0">
            <a:spAutoFit/>
          </a:bodyPr>
          <a:lstStyle/>
          <a:p>
            <a:r>
              <a:rPr lang="en-US" altLang="zh-CN" sz="1200" b="1" dirty="0">
                <a:solidFill>
                  <a:schemeClr val="accent4"/>
                </a:solidFill>
                <a:latin typeface="Calibri" panose="020F0502020204030204" charset="0"/>
                <a:cs typeface="Calibri" panose="020F0502020204030204" charset="0"/>
                <a:sym typeface="+mn-ea"/>
              </a:rPr>
              <a:t>3.2.1 </a:t>
            </a:r>
            <a:r>
              <a:rPr lang="en-US" altLang="zh-CN" sz="1200" b="1" dirty="0" smtClean="0">
                <a:solidFill>
                  <a:schemeClr val="accent4"/>
                </a:solidFill>
                <a:latin typeface="Calibri" panose="020F0502020204030204" charset="0"/>
                <a:cs typeface="Calibri" panose="020F0502020204030204" charset="0"/>
                <a:sym typeface="+mn-ea"/>
              </a:rPr>
              <a:t>Attributes</a:t>
            </a:r>
            <a:r>
              <a:rPr lang="en-US" altLang="zh-CN" sz="1200" b="1" dirty="0">
                <a:solidFill>
                  <a:schemeClr val="accent4"/>
                </a:solidFill>
                <a:latin typeface="Calibri" panose="020F0502020204030204" charset="0"/>
                <a:cs typeface="Calibri" panose="020F0502020204030204" charset="0"/>
                <a:sym typeface="+mn-ea"/>
              </a:rPr>
              <a:t>, Dimensions, Measures)</a:t>
            </a:r>
            <a:endParaRPr lang="zh-CN" altLang="en-US" sz="1200" b="1" dirty="0">
              <a:solidFill>
                <a:schemeClr val="accent4"/>
              </a:solidFill>
              <a:latin typeface="Calibri" panose="020F0502020204030204" charset="0"/>
              <a:cs typeface="Calibri" panose="020F0502020204030204" charset="0"/>
              <a:sym typeface="+mn-ea"/>
            </a:endParaRPr>
          </a:p>
          <a:p>
            <a:endParaRPr lang="zh-CN" altLang="en-US" sz="3600" b="1" dirty="0">
              <a:solidFill>
                <a:schemeClr val="accent4"/>
              </a:solidFill>
              <a:latin typeface="Calibri" panose="020F0502020204030204" charset="0"/>
              <a:cs typeface="Calibri" panose="020F0502020204030204" charset="0"/>
              <a:sym typeface="+mn-ea"/>
            </a:endParaRPr>
          </a:p>
        </p:txBody>
      </p:sp>
      <p:sp>
        <p:nvSpPr>
          <p:cNvPr id="10"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31</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5314678" cy="276999"/>
          </a:xfrm>
          <a:prstGeom prst="rect">
            <a:avLst/>
          </a:prstGeom>
          <a:noFill/>
        </p:spPr>
        <p:txBody>
          <a:bodyPr wrap="square" rtlCol="0">
            <a:spAutoFit/>
          </a:bodyPr>
          <a:lstStyle/>
          <a:p>
            <a:r>
              <a:rPr sz="1200" b="1" dirty="0">
                <a:latin typeface="Calibri" panose="020F0502020204030204" charset="0"/>
                <a:cs typeface="Calibri" panose="020F0502020204030204" charset="0"/>
                <a:sym typeface="+mn-ea"/>
              </a:rPr>
              <a:t>3</a:t>
            </a:r>
            <a:r>
              <a:rPr lang="en-US" sz="1200" b="1" dirty="0">
                <a:latin typeface="Calibri" panose="020F0502020204030204" charset="0"/>
                <a:cs typeface="Calibri" panose="020F0502020204030204" charset="0"/>
                <a:sym typeface="+mn-ea"/>
              </a:rPr>
              <a:t>.3 </a:t>
            </a:r>
            <a:r>
              <a:rPr lang="en-US" altLang="zh-CN"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dimensional </a:t>
            </a:r>
            <a:r>
              <a:rPr lang="en-US" altLang="zh-CN" sz="1200" b="1" dirty="0" smtClean="0">
                <a:latin typeface="Calibri" panose="020F0502020204030204" charset="0"/>
                <a:cs typeface="Calibri" panose="020F0502020204030204" charset="0"/>
                <a:sym typeface="+mn-ea"/>
              </a:rPr>
              <a:t>modeling)</a:t>
            </a:r>
            <a:endParaRPr lang="zh-CN" altLang="en-US" sz="1200" b="1"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565785" y="1628140"/>
            <a:ext cx="7835265" cy="1643527"/>
          </a:xfrm>
          <a:prstGeom prst="rect">
            <a:avLst/>
          </a:prstGeom>
          <a:noFill/>
        </p:spPr>
        <p:txBody>
          <a:bodyPr wrap="square" rtlCol="0">
            <a:spAutoFit/>
          </a:bodyPr>
          <a:lstStyle/>
          <a:p>
            <a:pPr>
              <a:lnSpc>
                <a:spcPct val="120000"/>
              </a:lnSpc>
            </a:pPr>
            <a:r>
              <a:rPr lang="en-US" altLang="zh-CN" sz="1200" dirty="0" smtClean="0">
                <a:latin typeface="+mn-ea"/>
                <a:cs typeface="+mn-ea"/>
                <a:sym typeface="+mn-ea"/>
              </a:rPr>
              <a:t>(</a:t>
            </a:r>
            <a:r>
              <a:rPr lang="en-US" altLang="zh-CN" sz="1200" dirty="0">
                <a:latin typeface="+mn-ea"/>
                <a:cs typeface="+mn-ea"/>
                <a:sym typeface="+mn-ea"/>
              </a:rPr>
              <a:t>Dimensional modeling includes two types of tables: fact table and dimension </a:t>
            </a:r>
            <a:r>
              <a:rPr lang="en-US" altLang="zh-CN" sz="1200" dirty="0" smtClean="0">
                <a:latin typeface="+mn-ea"/>
                <a:cs typeface="+mn-ea"/>
                <a:sym typeface="+mn-ea"/>
              </a:rPr>
              <a:t>table)</a:t>
            </a:r>
            <a:endParaRPr lang="zh-CN" altLang="en-US" sz="1200" dirty="0">
              <a:latin typeface="+mn-ea"/>
              <a:cs typeface="+mn-ea"/>
              <a:sym typeface="+mn-ea"/>
            </a:endParaRPr>
          </a:p>
          <a:p>
            <a:pPr>
              <a:lnSpc>
                <a:spcPct val="120000"/>
              </a:lnSpc>
            </a:pPr>
            <a:r>
              <a:rPr lang="en-US" sz="1200" dirty="0" smtClean="0">
                <a:latin typeface="+mn-ea"/>
                <a:cs typeface="+mn-ea"/>
                <a:sym typeface="+mn-ea"/>
              </a:rPr>
              <a:t>       (</a:t>
            </a:r>
            <a:r>
              <a:rPr lang="en-US" sz="1200" dirty="0">
                <a:latin typeface="+mn-ea"/>
                <a:cs typeface="+mn-ea"/>
                <a:sym typeface="+mn-ea"/>
              </a:rPr>
              <a:t>In general, no strict adherence to canonical design principles is required in a data warehouse. Because the dominant function of the data warehouse is analysis-oriented, mainly query, and does not involve data update operations. The design of the fact table is based on the ability to correctly record historical information, and the design of the dimension table is based on the ability to aggregate the subject content from an appropriate angle</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lang="en-US" sz="1200" dirty="0">
                <a:latin typeface="+mn-ea"/>
                <a:cs typeface="+mn-ea"/>
                <a:sym typeface="+mn-ea"/>
              </a:rPr>
              <a:t>   </a:t>
            </a:r>
            <a:endParaRPr sz="1200" dirty="0">
              <a:latin typeface="+mn-ea"/>
              <a:cs typeface="+mn-ea"/>
              <a:sym typeface="+mn-ea"/>
            </a:endParaRPr>
          </a:p>
        </p:txBody>
      </p:sp>
      <p:sp>
        <p:nvSpPr>
          <p:cNvPr id="2" name="文本框 1"/>
          <p:cNvSpPr txBox="1"/>
          <p:nvPr/>
        </p:nvSpPr>
        <p:spPr>
          <a:xfrm>
            <a:off x="459105" y="1229360"/>
            <a:ext cx="6764655"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3.2.2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Table Types for Dimensional </a:t>
            </a:r>
            <a:r>
              <a:rPr lang="en-US" altLang="zh-CN" sz="1200" b="1" dirty="0" smtClean="0">
                <a:solidFill>
                  <a:schemeClr val="accent4"/>
                </a:solidFill>
                <a:latin typeface="Calibri" panose="020F0502020204030204" charset="0"/>
                <a:cs typeface="Calibri" panose="020F0502020204030204" charset="0"/>
                <a:sym typeface="+mn-ea"/>
              </a:rPr>
              <a:t>Modeling)</a:t>
            </a:r>
            <a:endParaRPr lang="zh-CN" altLang="en-US" sz="1200" b="1" dirty="0">
              <a:solidFill>
                <a:schemeClr val="accent4"/>
              </a:solidFill>
              <a:latin typeface="Calibri" panose="020F0502020204030204" charset="0"/>
              <a:cs typeface="Calibri" panose="020F0502020204030204" charset="0"/>
              <a:sym typeface="+mn-ea"/>
            </a:endParaRPr>
          </a:p>
        </p:txBody>
      </p:sp>
      <p:pic>
        <p:nvPicPr>
          <p:cNvPr id="9" name="图片 8"/>
          <p:cNvPicPr>
            <a:picLocks noChangeAspect="1"/>
          </p:cNvPicPr>
          <p:nvPr/>
        </p:nvPicPr>
        <p:blipFill>
          <a:blip r:embed="rId3"/>
          <a:stretch>
            <a:fillRect/>
          </a:stretch>
        </p:blipFill>
        <p:spPr>
          <a:xfrm>
            <a:off x="1383164" y="3271667"/>
            <a:ext cx="5796781" cy="2959494"/>
          </a:xfrm>
          <a:prstGeom prst="rect">
            <a:avLst/>
          </a:prstGeom>
        </p:spPr>
      </p:pic>
      <p:sp>
        <p:nvSpPr>
          <p:cNvPr id="11"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32</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5641249" cy="584775"/>
          </a:xfrm>
          <a:prstGeom prst="rect">
            <a:avLst/>
          </a:prstGeom>
          <a:noFill/>
        </p:spPr>
        <p:txBody>
          <a:bodyPr wrap="square" rtlCol="0">
            <a:spAutoFit/>
          </a:bodyPr>
          <a:lstStyle/>
          <a:p>
            <a:r>
              <a:rPr sz="1200" b="1" dirty="0">
                <a:latin typeface="Calibri" panose="020F0502020204030204" charset="0"/>
                <a:cs typeface="Calibri" panose="020F0502020204030204" charset="0"/>
                <a:sym typeface="+mn-ea"/>
              </a:rPr>
              <a:t>3</a:t>
            </a:r>
            <a:r>
              <a:rPr lang="en-US" sz="1200" b="1" dirty="0">
                <a:latin typeface="Calibri" panose="020F0502020204030204" charset="0"/>
                <a:cs typeface="Calibri" panose="020F0502020204030204" charset="0"/>
                <a:sym typeface="+mn-ea"/>
              </a:rPr>
              <a:t>.3 </a:t>
            </a:r>
            <a:r>
              <a:rPr lang="en-US" altLang="zh-CN"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dimensional modeling)</a:t>
            </a:r>
            <a:endParaRPr lang="zh-CN" altLang="en-US" sz="1200" b="1" dirty="0">
              <a:latin typeface="Calibri" panose="020F0502020204030204" charset="0"/>
              <a:cs typeface="Calibri" panose="020F0502020204030204" charset="0"/>
              <a:sym typeface="+mn-ea"/>
            </a:endParaRPr>
          </a:p>
          <a:p>
            <a:pPr algn="l"/>
            <a:endParaRPr lang="zh-CN" altLang="en-US" sz="2000"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565785" y="1692910"/>
            <a:ext cx="7835265" cy="2973122"/>
          </a:xfrm>
          <a:prstGeom prst="rect">
            <a:avLst/>
          </a:prstGeom>
          <a:noFill/>
        </p:spPr>
        <p:txBody>
          <a:bodyPr wrap="square" rtlCol="0">
            <a:spAutoFit/>
          </a:bodyPr>
          <a:lstStyle/>
          <a:p>
            <a:pPr>
              <a:lnSpc>
                <a:spcPct val="120000"/>
              </a:lnSpc>
            </a:pPr>
            <a:r>
              <a:rPr lang="en-US" altLang="zh-CN" sz="1200" dirty="0" smtClean="0">
                <a:latin typeface="+mn-ea"/>
                <a:cs typeface="+mn-ea"/>
                <a:sym typeface="+mn-ea"/>
              </a:rPr>
              <a:t>(</a:t>
            </a:r>
            <a:r>
              <a:rPr lang="en-US" altLang="zh-CN" sz="1200" dirty="0">
                <a:latin typeface="+mn-ea"/>
                <a:cs typeface="+mn-ea"/>
                <a:sym typeface="+mn-ea"/>
              </a:rPr>
              <a:t>Dimensional modeling includes two types of tables: fact table and dimension </a:t>
            </a:r>
            <a:r>
              <a:rPr lang="en-US" altLang="zh-CN" sz="1200" dirty="0" smtClean="0">
                <a:latin typeface="+mn-ea"/>
                <a:cs typeface="+mn-ea"/>
                <a:sym typeface="+mn-ea"/>
              </a:rPr>
              <a:t>table)</a:t>
            </a:r>
            <a:endParaRPr lang="zh-CN" altLang="en-US" sz="1200" dirty="0">
              <a:latin typeface="+mn-ea"/>
              <a:cs typeface="+mn-ea"/>
              <a:sym typeface="+mn-ea"/>
            </a:endParaRPr>
          </a:p>
          <a:p>
            <a:pPr>
              <a:lnSpc>
                <a:spcPct val="120000"/>
              </a:lnSpc>
            </a:pPr>
            <a:r>
              <a:rPr lang="en-US" altLang="zh-CN" sz="1200" b="1" dirty="0">
                <a:latin typeface="+mn-ea"/>
                <a:cs typeface="+mn-ea"/>
                <a:sym typeface="+mn-ea"/>
              </a:rPr>
              <a:t>1</a:t>
            </a:r>
            <a:r>
              <a:rPr lang="en-US" altLang="zh-CN" sz="1200" b="1" dirty="0" smtClean="0">
                <a:latin typeface="+mn-ea"/>
                <a:cs typeface="+mn-ea"/>
                <a:sym typeface="+mn-ea"/>
              </a:rPr>
              <a:t>.</a:t>
            </a:r>
            <a:r>
              <a:rPr lang="zh-CN" altLang="en-US" sz="1200" b="1" dirty="0" smtClean="0">
                <a:latin typeface="+mn-ea"/>
                <a:cs typeface="+mn-ea"/>
                <a:sym typeface="+mn-ea"/>
              </a:rPr>
              <a:t> </a:t>
            </a:r>
            <a:r>
              <a:rPr lang="en-US" altLang="zh-CN" sz="1200" b="1" dirty="0" smtClean="0">
                <a:latin typeface="+mn-ea"/>
                <a:cs typeface="+mn-ea"/>
                <a:sym typeface="+mn-ea"/>
              </a:rPr>
              <a:t>(</a:t>
            </a:r>
            <a:r>
              <a:rPr lang="en-US" altLang="zh-CN" sz="1200" b="1" dirty="0">
                <a:latin typeface="+mn-ea"/>
                <a:cs typeface="+mn-ea"/>
                <a:sym typeface="+mn-ea"/>
              </a:rPr>
              <a:t>fact </a:t>
            </a:r>
            <a:r>
              <a:rPr lang="en-US" altLang="zh-CN" sz="1200" b="1" dirty="0" smtClean="0">
                <a:latin typeface="+mn-ea"/>
                <a:cs typeface="+mn-ea"/>
                <a:sym typeface="+mn-ea"/>
              </a:rPr>
              <a:t>table)</a:t>
            </a:r>
            <a:endParaRPr lang="zh-CN" altLang="en-US" sz="1200" b="1" dirty="0">
              <a:latin typeface="+mn-ea"/>
              <a:cs typeface="+mn-ea"/>
              <a:sym typeface="+mn-ea"/>
            </a:endParaRPr>
          </a:p>
          <a:p>
            <a:pPr>
              <a:lnSpc>
                <a:spcPct val="120000"/>
              </a:lnSpc>
            </a:pPr>
            <a:r>
              <a:rPr lang="en-US" sz="1200" dirty="0" smtClean="0">
                <a:latin typeface="+mn-ea"/>
                <a:cs typeface="+mn-ea"/>
                <a:sym typeface="+mn-ea"/>
              </a:rPr>
              <a:t>(</a:t>
            </a:r>
            <a:r>
              <a:rPr lang="en-US" sz="1200" dirty="0">
                <a:latin typeface="+mn-ea"/>
                <a:cs typeface="+mn-ea"/>
                <a:sym typeface="+mn-ea"/>
              </a:rPr>
              <a:t>Operational events that occur in the real world produce measurable values that are stored in fact tables. At the lowest level of granularity, a fact table row corresponds to a metric event, and vice versa</a:t>
            </a:r>
            <a:r>
              <a:rPr lang="en-US" sz="1200" dirty="0" smtClean="0">
                <a:latin typeface="+mn-ea"/>
                <a:cs typeface="+mn-ea"/>
                <a:sym typeface="+mn-ea"/>
              </a:rPr>
              <a:t>.)</a:t>
            </a:r>
            <a:endParaRPr sz="1200" dirty="0">
              <a:latin typeface="+mn-ea"/>
              <a:cs typeface="+mn-ea"/>
              <a:sym typeface="+mn-ea"/>
            </a:endParaRPr>
          </a:p>
          <a:p>
            <a:pPr>
              <a:lnSpc>
                <a:spcPct val="120000"/>
              </a:lnSpc>
            </a:pPr>
            <a:r>
              <a:rPr lang="en-US" sz="1200" dirty="0" smtClean="0">
                <a:latin typeface="+mn-ea"/>
                <a:cs typeface="+mn-ea"/>
                <a:sym typeface="+mn-ea"/>
              </a:rPr>
              <a:t>(</a:t>
            </a:r>
            <a:r>
              <a:rPr lang="en-US" sz="1200" dirty="0">
                <a:latin typeface="+mn-ea"/>
                <a:cs typeface="+mn-ea"/>
                <a:sym typeface="+mn-ea"/>
              </a:rPr>
              <a:t>A fact table represents a measure on the subject of the analysis. For example, a purchase behavior we can understand as a fact</a:t>
            </a:r>
            <a:r>
              <a:rPr lang="en-US" sz="1200" dirty="0" smtClean="0">
                <a:latin typeface="+mn-ea"/>
                <a:cs typeface="+mn-ea"/>
                <a:sym typeface="+mn-ea"/>
              </a:rPr>
              <a:t>.)</a:t>
            </a:r>
            <a:endParaRPr sz="1200" dirty="0">
              <a:latin typeface="+mn-ea"/>
              <a:cs typeface="+mn-ea"/>
              <a:sym typeface="+mn-ea"/>
            </a:endParaRPr>
          </a:p>
          <a:p>
            <a:pPr>
              <a:lnSpc>
                <a:spcPct val="120000"/>
              </a:lnSpc>
            </a:pPr>
            <a:r>
              <a:rPr lang="en-US" sz="1200" dirty="0" smtClean="0">
                <a:latin typeface="+mn-ea"/>
                <a:cs typeface="+mn-ea"/>
                <a:sym typeface="+mn-ea"/>
              </a:rPr>
              <a:t>(</a:t>
            </a:r>
            <a:r>
              <a:rPr lang="en-US" sz="1200" dirty="0">
                <a:latin typeface="+mn-ea"/>
                <a:cs typeface="+mn-ea"/>
                <a:sym typeface="+mn-ea"/>
              </a:rPr>
              <a:t>The order table in the figure is a fact table. It can be understood that it is an operational event that occurs in reality. Every time we complete an order, a record will be added to the order</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sz="1200" dirty="0">
                <a:latin typeface="+mn-ea"/>
                <a:cs typeface="+mn-ea"/>
                <a:sym typeface="+mn-ea"/>
              </a:rPr>
              <a:t> </a:t>
            </a:r>
            <a:r>
              <a:rPr lang="en-US" sz="1200" dirty="0">
                <a:latin typeface="+mn-ea"/>
                <a:cs typeface="+mn-ea"/>
                <a:sym typeface="+mn-ea"/>
              </a:rPr>
              <a:t>      </a:t>
            </a:r>
            <a:r>
              <a:rPr lang="en-US" sz="1200" dirty="0" smtClean="0">
                <a:latin typeface="+mn-ea"/>
                <a:cs typeface="+mn-ea"/>
                <a:sym typeface="+mn-ea"/>
              </a:rPr>
              <a:t>   </a:t>
            </a:r>
            <a:r>
              <a:rPr lang="en-US" sz="1200" dirty="0">
                <a:latin typeface="+mn-ea"/>
                <a:cs typeface="+mn-ea"/>
                <a:sym typeface="+mn-ea"/>
              </a:rPr>
              <a:t>(Features of the fact table: There is no actual content in the table. It is a collection of a bunch of dimension primary keys. These dimension primary key IDs can correspond to a record in the dimension table. The fact table contains foreign keys associated with each dimension table and can be associated with the dimension table. The measure of the fact table is usually of numeric type, and the number of records will continue to increase, and the size of the table data grows rapidly</a:t>
            </a:r>
            <a:r>
              <a:rPr lang="en-US" sz="1200" dirty="0" smtClean="0">
                <a:latin typeface="+mn-ea"/>
                <a:cs typeface="+mn-ea"/>
                <a:sym typeface="+mn-ea"/>
              </a:rPr>
              <a:t>.)</a:t>
            </a:r>
            <a:endParaRPr sz="1200" dirty="0">
              <a:latin typeface="+mn-ea"/>
              <a:cs typeface="+mn-ea"/>
              <a:sym typeface="+mn-ea"/>
            </a:endParaRPr>
          </a:p>
        </p:txBody>
      </p:sp>
      <p:sp>
        <p:nvSpPr>
          <p:cNvPr id="2" name="文本框 1"/>
          <p:cNvSpPr txBox="1"/>
          <p:nvPr/>
        </p:nvSpPr>
        <p:spPr>
          <a:xfrm>
            <a:off x="459105" y="1294130"/>
            <a:ext cx="9115969"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3.2.2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Table Types for Dimensional </a:t>
            </a:r>
            <a:r>
              <a:rPr lang="en-US" altLang="zh-CN" sz="1200" b="1" dirty="0" smtClean="0">
                <a:solidFill>
                  <a:schemeClr val="accent4"/>
                </a:solidFill>
                <a:latin typeface="Calibri" panose="020F0502020204030204" charset="0"/>
                <a:cs typeface="Calibri" panose="020F0502020204030204" charset="0"/>
                <a:sym typeface="+mn-ea"/>
              </a:rPr>
              <a:t>Modeling)</a:t>
            </a:r>
            <a:endParaRPr lang="zh-CN" altLang="en-US" sz="1200" b="1" dirty="0">
              <a:solidFill>
                <a:schemeClr val="accent4"/>
              </a:solidFill>
              <a:latin typeface="Calibri" panose="020F0502020204030204" charset="0"/>
              <a:cs typeface="Calibri" panose="020F0502020204030204" charset="0"/>
              <a:sym typeface="+mn-ea"/>
            </a:endParaRPr>
          </a:p>
        </p:txBody>
      </p:sp>
      <p:sp>
        <p:nvSpPr>
          <p:cNvPr id="10"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33</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4112895" cy="276999"/>
          </a:xfrm>
          <a:prstGeom prst="rect">
            <a:avLst/>
          </a:prstGeom>
          <a:noFill/>
        </p:spPr>
        <p:txBody>
          <a:bodyPr wrap="square" rtlCol="0">
            <a:spAutoFit/>
          </a:bodyPr>
          <a:lstStyle/>
          <a:p>
            <a:r>
              <a:rPr sz="1200" b="1" dirty="0">
                <a:latin typeface="Calibri" panose="020F0502020204030204" charset="0"/>
                <a:cs typeface="Calibri" panose="020F0502020204030204" charset="0"/>
                <a:sym typeface="+mn-ea"/>
              </a:rPr>
              <a:t>3</a:t>
            </a:r>
            <a:r>
              <a:rPr lang="en-US" sz="1200" b="1" dirty="0">
                <a:latin typeface="Calibri" panose="020F0502020204030204" charset="0"/>
                <a:cs typeface="Calibri" panose="020F0502020204030204" charset="0"/>
                <a:sym typeface="+mn-ea"/>
              </a:rPr>
              <a:t>.3 </a:t>
            </a:r>
            <a:r>
              <a:rPr lang="en-US" altLang="zh-CN"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dimensional </a:t>
            </a:r>
            <a:r>
              <a:rPr lang="en-US" altLang="zh-CN" sz="1200" b="1" dirty="0" smtClean="0">
                <a:latin typeface="Calibri" panose="020F0502020204030204" charset="0"/>
                <a:cs typeface="Calibri" panose="020F0502020204030204" charset="0"/>
                <a:sym typeface="+mn-ea"/>
              </a:rPr>
              <a:t>modeling)</a:t>
            </a:r>
            <a:endParaRPr lang="zh-CN" altLang="en-US" sz="1200" b="1"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565785" y="1692910"/>
            <a:ext cx="7835265" cy="3083921"/>
          </a:xfrm>
          <a:prstGeom prst="rect">
            <a:avLst/>
          </a:prstGeom>
          <a:noFill/>
        </p:spPr>
        <p:txBody>
          <a:bodyPr wrap="square" rtlCol="0">
            <a:spAutoFit/>
          </a:bodyPr>
          <a:lstStyle/>
          <a:p>
            <a:pPr>
              <a:lnSpc>
                <a:spcPct val="120000"/>
              </a:lnSpc>
            </a:pPr>
            <a:r>
              <a:rPr lang="en-US" altLang="zh-CN" sz="1200" dirty="0" smtClean="0">
                <a:latin typeface="+mn-ea"/>
                <a:cs typeface="+mn-ea"/>
                <a:sym typeface="+mn-ea"/>
              </a:rPr>
              <a:t>(</a:t>
            </a:r>
            <a:r>
              <a:rPr lang="en-US" altLang="zh-CN" sz="1200" dirty="0">
                <a:latin typeface="+mn-ea"/>
                <a:cs typeface="+mn-ea"/>
                <a:sym typeface="+mn-ea"/>
              </a:rPr>
              <a:t>Dimensional modeling includes two types of tables: </a:t>
            </a:r>
            <a:endParaRPr lang="en-US" altLang="zh-CN" sz="1200" dirty="0" smtClean="0">
              <a:latin typeface="+mn-ea"/>
              <a:cs typeface="+mn-ea"/>
              <a:sym typeface="+mn-ea"/>
            </a:endParaRPr>
          </a:p>
          <a:p>
            <a:pPr>
              <a:lnSpc>
                <a:spcPct val="120000"/>
              </a:lnSpc>
            </a:pPr>
            <a:r>
              <a:rPr lang="en-US" altLang="zh-CN" sz="1200" dirty="0" smtClean="0">
                <a:latin typeface="+mn-ea"/>
                <a:cs typeface="+mn-ea"/>
                <a:sym typeface="+mn-ea"/>
              </a:rPr>
              <a:t>fact </a:t>
            </a:r>
            <a:r>
              <a:rPr lang="en-US" altLang="zh-CN" sz="1200" dirty="0">
                <a:latin typeface="+mn-ea"/>
                <a:cs typeface="+mn-ea"/>
                <a:sym typeface="+mn-ea"/>
              </a:rPr>
              <a:t>table and dimension </a:t>
            </a:r>
            <a:r>
              <a:rPr lang="en-US" altLang="zh-CN" sz="1200" dirty="0" smtClean="0">
                <a:latin typeface="+mn-ea"/>
                <a:cs typeface="+mn-ea"/>
                <a:sym typeface="+mn-ea"/>
              </a:rPr>
              <a:t>table)</a:t>
            </a:r>
            <a:endParaRPr lang="zh-CN" altLang="en-US" sz="1200" dirty="0">
              <a:latin typeface="+mn-ea"/>
              <a:cs typeface="+mn-ea"/>
              <a:sym typeface="+mn-ea"/>
            </a:endParaRPr>
          </a:p>
          <a:p>
            <a:pPr>
              <a:lnSpc>
                <a:spcPct val="120000"/>
              </a:lnSpc>
            </a:pPr>
            <a:r>
              <a:rPr lang="en-US" altLang="zh-CN" sz="1200" b="1" dirty="0">
                <a:latin typeface="+mn-ea"/>
                <a:cs typeface="+mn-ea"/>
                <a:sym typeface="+mn-ea"/>
              </a:rPr>
              <a:t>2</a:t>
            </a:r>
            <a:r>
              <a:rPr lang="en-US" altLang="zh-CN" sz="1200" b="1" dirty="0" smtClean="0">
                <a:latin typeface="+mn-ea"/>
                <a:cs typeface="+mn-ea"/>
                <a:sym typeface="+mn-ea"/>
              </a:rPr>
              <a:t>.</a:t>
            </a:r>
            <a:r>
              <a:rPr lang="zh-CN" altLang="en-US" sz="1200" b="1" dirty="0" smtClean="0">
                <a:latin typeface="+mn-ea"/>
                <a:cs typeface="+mn-ea"/>
                <a:sym typeface="+mn-ea"/>
              </a:rPr>
              <a:t> </a:t>
            </a:r>
            <a:r>
              <a:rPr lang="en-US" altLang="zh-CN" sz="1200" b="1" dirty="0" smtClean="0">
                <a:latin typeface="+mn-ea"/>
                <a:cs typeface="+mn-ea"/>
                <a:sym typeface="+mn-ea"/>
              </a:rPr>
              <a:t>(</a:t>
            </a:r>
            <a:r>
              <a:rPr lang="en-US" altLang="zh-CN" sz="1200" b="1" dirty="0">
                <a:latin typeface="+mn-ea"/>
                <a:cs typeface="+mn-ea"/>
                <a:sym typeface="+mn-ea"/>
              </a:rPr>
              <a:t>dimension </a:t>
            </a:r>
            <a:r>
              <a:rPr lang="en-US" altLang="zh-CN" sz="1200" b="1" dirty="0" smtClean="0">
                <a:latin typeface="+mn-ea"/>
                <a:cs typeface="+mn-ea"/>
                <a:sym typeface="+mn-ea"/>
              </a:rPr>
              <a:t>table)</a:t>
            </a:r>
            <a:endParaRPr lang="zh-CN" altLang="en-US" sz="1200" b="1" dirty="0">
              <a:latin typeface="+mn-ea"/>
              <a:cs typeface="+mn-ea"/>
              <a:sym typeface="+mn-ea"/>
            </a:endParaRPr>
          </a:p>
          <a:p>
            <a:pPr algn="l">
              <a:lnSpc>
                <a:spcPct val="120000"/>
              </a:lnSpc>
              <a:spcBef>
                <a:spcPts val="0"/>
              </a:spcBef>
              <a:spcAft>
                <a:spcPts val="0"/>
              </a:spcAft>
              <a:buClrTx/>
              <a:buSzTx/>
              <a:buFontTx/>
              <a:buNone/>
            </a:pPr>
            <a:r>
              <a:rPr lang="en-US" sz="1200" dirty="0">
                <a:latin typeface="+mn-ea"/>
                <a:cs typeface="+mn-ea"/>
                <a:sym typeface="+mn-ea"/>
              </a:rPr>
              <a:t>       </a:t>
            </a:r>
            <a:r>
              <a:rPr lang="en-US" sz="1200" dirty="0" smtClean="0">
                <a:latin typeface="+mn-ea"/>
                <a:cs typeface="+mn-ea"/>
                <a:sym typeface="+mn-ea"/>
              </a:rPr>
              <a:t>(</a:t>
            </a:r>
            <a:r>
              <a:rPr lang="en-US" sz="1200" dirty="0">
                <a:latin typeface="+mn-ea"/>
                <a:cs typeface="+mn-ea"/>
                <a:sym typeface="+mn-ea"/>
              </a:rPr>
              <a:t>Each dimension table contains a single primary key column. The primary key of a dimension table can be used as a foreign key to any fact table it is associated with, of course, the description environment of the dimension table row should correspond exactly to the fact table row. Dimension tables are usually wide, flat, non-canonical tables containing a large number of low-grained text attributes</a:t>
            </a:r>
            <a:r>
              <a:rPr lang="en-US" sz="1200" dirty="0" smtClean="0">
                <a:latin typeface="+mn-ea"/>
                <a:cs typeface="+mn-ea"/>
                <a:sym typeface="+mn-ea"/>
              </a:rPr>
              <a:t>.)</a:t>
            </a:r>
            <a:endParaRPr sz="1200" dirty="0">
              <a:latin typeface="+mn-ea"/>
              <a:cs typeface="+mn-ea"/>
              <a:sym typeface="+mn-ea"/>
            </a:endParaRPr>
          </a:p>
          <a:p>
            <a:pPr>
              <a:lnSpc>
                <a:spcPct val="120000"/>
              </a:lnSpc>
            </a:pPr>
            <a:r>
              <a:rPr lang="en-US" sz="1200" dirty="0" smtClean="0">
                <a:latin typeface="+mn-ea"/>
                <a:cs typeface="+mn-ea"/>
                <a:sym typeface="+mn-ea"/>
              </a:rPr>
              <a:t>    (</a:t>
            </a:r>
            <a:r>
              <a:rPr lang="en-US" sz="1200" dirty="0">
                <a:latin typeface="+mn-ea"/>
                <a:cs typeface="+mn-ea"/>
                <a:sym typeface="+mn-ea"/>
              </a:rPr>
              <a:t>A dimension represents an angle from which you want to analyze data. For example, if you want to analyze product sales, you can choose to analyze by category or by region. Each category constitutes a dimension. The user table, commodity table, and merchant table in the graph of the fact table are all dimension tables. These tables have a unique primary key, and then store detailed data information in the table</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lang="en-US" dirty="0">
                <a:latin typeface="+mn-ea"/>
                <a:cs typeface="+mn-ea"/>
                <a:sym typeface="+mn-ea"/>
              </a:rPr>
              <a:t>        </a:t>
            </a:r>
            <a:endParaRPr dirty="0">
              <a:latin typeface="+mn-ea"/>
              <a:cs typeface="+mn-ea"/>
              <a:sym typeface="+mn-ea"/>
            </a:endParaRPr>
          </a:p>
        </p:txBody>
      </p:sp>
      <p:sp>
        <p:nvSpPr>
          <p:cNvPr id="2" name="文本框 1"/>
          <p:cNvSpPr txBox="1"/>
          <p:nvPr/>
        </p:nvSpPr>
        <p:spPr>
          <a:xfrm>
            <a:off x="459104" y="1294131"/>
            <a:ext cx="4548505"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3.2.2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Table Types for Dimensional </a:t>
            </a:r>
            <a:r>
              <a:rPr lang="en-US" altLang="zh-CN" sz="1200" b="1" dirty="0" smtClean="0">
                <a:solidFill>
                  <a:schemeClr val="accent4"/>
                </a:solidFill>
                <a:latin typeface="Calibri" panose="020F0502020204030204" charset="0"/>
                <a:cs typeface="Calibri" panose="020F0502020204030204" charset="0"/>
                <a:sym typeface="+mn-ea"/>
              </a:rPr>
              <a:t>Modeling)</a:t>
            </a:r>
            <a:endParaRPr lang="zh-CN" altLang="en-US" sz="1200" b="1" dirty="0">
              <a:solidFill>
                <a:schemeClr val="accent4"/>
              </a:solidFill>
              <a:latin typeface="Calibri" panose="020F0502020204030204" charset="0"/>
              <a:cs typeface="Calibri" panose="020F0502020204030204" charset="0"/>
              <a:sym typeface="+mn-ea"/>
            </a:endParaRPr>
          </a:p>
        </p:txBody>
      </p:sp>
      <p:pic>
        <p:nvPicPr>
          <p:cNvPr id="7" name="图片 6"/>
          <p:cNvPicPr>
            <a:picLocks noChangeAspect="1"/>
          </p:cNvPicPr>
          <p:nvPr/>
        </p:nvPicPr>
        <p:blipFill>
          <a:blip r:embed="rId3"/>
          <a:stretch>
            <a:fillRect/>
          </a:stretch>
        </p:blipFill>
        <p:spPr>
          <a:xfrm>
            <a:off x="4927601" y="1017131"/>
            <a:ext cx="1059180" cy="1432560"/>
          </a:xfrm>
          <a:prstGeom prst="rect">
            <a:avLst/>
          </a:prstGeom>
        </p:spPr>
      </p:pic>
      <p:pic>
        <p:nvPicPr>
          <p:cNvPr id="9" name="图片 8"/>
          <p:cNvPicPr>
            <a:picLocks noChangeAspect="1"/>
          </p:cNvPicPr>
          <p:nvPr/>
        </p:nvPicPr>
        <p:blipFill>
          <a:blip r:embed="rId4"/>
          <a:stretch>
            <a:fillRect/>
          </a:stretch>
        </p:blipFill>
        <p:spPr>
          <a:xfrm>
            <a:off x="5892800" y="1033089"/>
            <a:ext cx="952500" cy="1463040"/>
          </a:xfrm>
          <a:prstGeom prst="rect">
            <a:avLst/>
          </a:prstGeom>
        </p:spPr>
      </p:pic>
      <p:pic>
        <p:nvPicPr>
          <p:cNvPr id="10" name="图片 9"/>
          <p:cNvPicPr>
            <a:picLocks noChangeAspect="1"/>
          </p:cNvPicPr>
          <p:nvPr/>
        </p:nvPicPr>
        <p:blipFill>
          <a:blip r:embed="rId5"/>
          <a:stretch>
            <a:fillRect/>
          </a:stretch>
        </p:blipFill>
        <p:spPr>
          <a:xfrm>
            <a:off x="6870805" y="1017131"/>
            <a:ext cx="990600" cy="1493520"/>
          </a:xfrm>
          <a:prstGeom prst="rect">
            <a:avLst/>
          </a:prstGeom>
        </p:spPr>
      </p:pic>
      <p:sp>
        <p:nvSpPr>
          <p:cNvPr id="13"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34</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3707946" cy="276999"/>
          </a:xfrm>
          <a:prstGeom prst="rect">
            <a:avLst/>
          </a:prstGeom>
          <a:noFill/>
        </p:spPr>
        <p:txBody>
          <a:bodyPr wrap="square" rtlCol="0">
            <a:spAutoFit/>
          </a:bodyPr>
          <a:lstStyle/>
          <a:p>
            <a:r>
              <a:rPr sz="1200" dirty="0">
                <a:latin typeface="Calibri" panose="020F0502020204030204" charset="0"/>
                <a:cs typeface="Calibri" panose="020F0502020204030204" charset="0"/>
                <a:sym typeface="+mn-ea"/>
              </a:rPr>
              <a:t>3</a:t>
            </a:r>
            <a:r>
              <a:rPr lang="en-US" sz="1200" dirty="0">
                <a:latin typeface="Calibri" panose="020F0502020204030204" charset="0"/>
                <a:cs typeface="Calibri" panose="020F0502020204030204" charset="0"/>
                <a:sym typeface="+mn-ea"/>
              </a:rPr>
              <a:t>.3 </a:t>
            </a:r>
            <a:r>
              <a:rPr lang="en-US" altLang="zh-CN"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dimensional </a:t>
            </a:r>
            <a:r>
              <a:rPr lang="en-US" altLang="zh-CN" sz="1200" dirty="0" smtClean="0">
                <a:latin typeface="Calibri" panose="020F0502020204030204" charset="0"/>
                <a:cs typeface="Calibri" panose="020F0502020204030204" charset="0"/>
                <a:sym typeface="+mn-ea"/>
              </a:rPr>
              <a:t>modeling)</a:t>
            </a:r>
            <a:endParaRPr lang="zh-CN" altLang="en-US" sz="1200"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0" y="1830705"/>
            <a:ext cx="3956685" cy="3527119"/>
          </a:xfrm>
          <a:prstGeom prst="rect">
            <a:avLst/>
          </a:prstGeom>
          <a:noFill/>
        </p:spPr>
        <p:txBody>
          <a:bodyPr wrap="square" rtlCol="0">
            <a:spAutoFit/>
          </a:bodyPr>
          <a:lstStyle/>
          <a:p>
            <a:pPr>
              <a:lnSpc>
                <a:spcPct val="120000"/>
              </a:lnSpc>
            </a:pPr>
            <a:r>
              <a:rPr lang="en-US" altLang="zh-CN" b="1" dirty="0">
                <a:latin typeface="+mn-ea"/>
                <a:cs typeface="+mn-ea"/>
                <a:sym typeface="+mn-ea"/>
              </a:rPr>
              <a:t>      </a:t>
            </a:r>
            <a:r>
              <a:rPr lang="en-US" altLang="zh-CN" sz="1200" b="1" dirty="0">
                <a:latin typeface="+mn-ea"/>
                <a:cs typeface="+mn-ea"/>
                <a:sym typeface="+mn-ea"/>
              </a:rPr>
              <a:t>1</a:t>
            </a:r>
            <a:r>
              <a:rPr lang="en-US" altLang="zh-CN" sz="1200" b="1" dirty="0" smtClean="0">
                <a:latin typeface="+mn-ea"/>
                <a:cs typeface="+mn-ea"/>
                <a:sym typeface="+mn-ea"/>
              </a:rPr>
              <a:t>.</a:t>
            </a:r>
            <a:r>
              <a:rPr lang="zh-CN" altLang="en-US" sz="1200" b="1" dirty="0" smtClean="0">
                <a:latin typeface="+mn-ea"/>
                <a:cs typeface="+mn-ea"/>
                <a:sym typeface="+mn-ea"/>
              </a:rPr>
              <a:t> </a:t>
            </a:r>
            <a:r>
              <a:rPr lang="en-US" altLang="zh-CN" sz="1200" b="1" dirty="0" smtClean="0">
                <a:latin typeface="+mn-ea"/>
                <a:cs typeface="+mn-ea"/>
                <a:sym typeface="+mn-ea"/>
              </a:rPr>
              <a:t>(</a:t>
            </a:r>
            <a:r>
              <a:rPr lang="en-US" altLang="zh-CN" sz="1200" b="1" dirty="0">
                <a:latin typeface="+mn-ea"/>
                <a:cs typeface="+mn-ea"/>
                <a:sym typeface="+mn-ea"/>
              </a:rPr>
              <a:t>star </a:t>
            </a:r>
            <a:r>
              <a:rPr lang="en-US" altLang="zh-CN" sz="1200" b="1" dirty="0" smtClean="0">
                <a:latin typeface="+mn-ea"/>
                <a:cs typeface="+mn-ea"/>
                <a:sym typeface="+mn-ea"/>
              </a:rPr>
              <a:t>schema)</a:t>
            </a:r>
            <a:endParaRPr lang="zh-CN" altLang="en-US" sz="1200" b="1" dirty="0">
              <a:latin typeface="+mn-ea"/>
              <a:cs typeface="+mn-ea"/>
              <a:sym typeface="+mn-ea"/>
            </a:endParaRPr>
          </a:p>
          <a:p>
            <a:pPr algn="l">
              <a:lnSpc>
                <a:spcPct val="120000"/>
              </a:lnSpc>
              <a:spcBef>
                <a:spcPts val="0"/>
              </a:spcBef>
              <a:spcAft>
                <a:spcPts val="0"/>
              </a:spcAft>
              <a:buClrTx/>
              <a:buSzTx/>
              <a:buFontTx/>
              <a:buNone/>
            </a:pPr>
            <a:r>
              <a:rPr lang="en-US" sz="1200" dirty="0">
                <a:latin typeface="+mn-ea"/>
                <a:cs typeface="+mn-ea"/>
                <a:sym typeface="+mn-ea"/>
              </a:rPr>
              <a:t>   </a:t>
            </a:r>
            <a:r>
              <a:rPr lang="en-US" sz="1200" dirty="0" smtClean="0">
                <a:latin typeface="+mn-ea"/>
                <a:cs typeface="+mn-ea"/>
                <a:sym typeface="+mn-ea"/>
              </a:rPr>
              <a:t>(</a:t>
            </a:r>
            <a:r>
              <a:rPr lang="en-US" sz="1200" dirty="0">
                <a:latin typeface="+mn-ea"/>
                <a:cs typeface="+mn-ea"/>
                <a:sym typeface="+mn-ea"/>
              </a:rPr>
              <a:t>The star schema is centered on the fact table, and all dimension tables are directly connected to the fact table, like stars. The star schema consists of a fact table and a set of dimension tables. </a:t>
            </a:r>
            <a:r>
              <a:rPr lang="en-US" sz="1200" dirty="0" smtClean="0">
                <a:latin typeface="+mn-ea"/>
                <a:cs typeface="+mn-ea"/>
                <a:sym typeface="+mn-ea"/>
              </a:rPr>
              <a:t>Features:)</a:t>
            </a:r>
            <a:endParaRPr sz="1200" dirty="0">
              <a:latin typeface="+mn-ea"/>
              <a:cs typeface="+mn-ea"/>
              <a:sym typeface="+mn-ea"/>
            </a:endParaRPr>
          </a:p>
          <a:p>
            <a:pPr algn="l">
              <a:lnSpc>
                <a:spcPct val="120000"/>
              </a:lnSpc>
              <a:spcBef>
                <a:spcPts val="0"/>
              </a:spcBef>
              <a:spcAft>
                <a:spcPts val="0"/>
              </a:spcAft>
              <a:buClrTx/>
              <a:buSzTx/>
              <a:buFontTx/>
              <a:buNone/>
            </a:pPr>
            <a:r>
              <a:rPr sz="1200" dirty="0">
                <a:latin typeface="+mn-ea"/>
                <a:cs typeface="+mn-ea"/>
                <a:sym typeface="+mn-ea"/>
              </a:rPr>
              <a:t>a. </a:t>
            </a:r>
            <a:r>
              <a:rPr lang="en-US" sz="1200" dirty="0" smtClean="0">
                <a:latin typeface="+mn-ea"/>
                <a:cs typeface="+mn-ea"/>
                <a:sym typeface="+mn-ea"/>
              </a:rPr>
              <a:t>(</a:t>
            </a:r>
            <a:r>
              <a:rPr lang="en-US" sz="1200" dirty="0">
                <a:latin typeface="+mn-ea"/>
                <a:cs typeface="+mn-ea"/>
                <a:sym typeface="+mn-ea"/>
              </a:rPr>
              <a:t>The dimension table is only associated with the fact table, and there is no relationship between the dimension tables</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sz="1200" dirty="0">
                <a:latin typeface="+mn-ea"/>
                <a:cs typeface="+mn-ea"/>
                <a:sym typeface="+mn-ea"/>
              </a:rPr>
              <a:t>b. </a:t>
            </a:r>
            <a:r>
              <a:rPr lang="en-US" sz="1200" dirty="0" smtClean="0">
                <a:latin typeface="+mn-ea"/>
                <a:cs typeface="+mn-ea"/>
                <a:sym typeface="+mn-ea"/>
              </a:rPr>
              <a:t>(</a:t>
            </a:r>
            <a:r>
              <a:rPr lang="en-US" sz="1200" dirty="0">
                <a:latin typeface="+mn-ea"/>
                <a:cs typeface="+mn-ea"/>
                <a:sym typeface="+mn-ea"/>
              </a:rPr>
              <a:t>The primary key of each dimension table is a single column, and the primary key is placed in the fact table as a foreign key connected on both sides</a:t>
            </a:r>
            <a:r>
              <a:rPr lang="en-US" sz="1200" dirty="0" smtClean="0">
                <a:latin typeface="+mn-ea"/>
                <a:cs typeface="+mn-ea"/>
                <a:sym typeface="+mn-ea"/>
              </a:rPr>
              <a:t>;)</a:t>
            </a:r>
            <a:endParaRPr sz="1200" dirty="0">
              <a:latin typeface="+mn-ea"/>
              <a:cs typeface="+mn-ea"/>
              <a:sym typeface="+mn-ea"/>
            </a:endParaRPr>
          </a:p>
          <a:p>
            <a:pPr algn="l">
              <a:lnSpc>
                <a:spcPct val="120000"/>
              </a:lnSpc>
              <a:spcBef>
                <a:spcPts val="0"/>
              </a:spcBef>
              <a:spcAft>
                <a:spcPts val="0"/>
              </a:spcAft>
              <a:buClrTx/>
              <a:buSzTx/>
              <a:buFontTx/>
              <a:buNone/>
            </a:pPr>
            <a:r>
              <a:rPr sz="1200" dirty="0">
                <a:latin typeface="+mn-ea"/>
                <a:cs typeface="+mn-ea"/>
                <a:sym typeface="+mn-ea"/>
              </a:rPr>
              <a:t>c. </a:t>
            </a:r>
            <a:r>
              <a:rPr lang="en-US" sz="1200" dirty="0" smtClean="0">
                <a:latin typeface="+mn-ea"/>
                <a:cs typeface="+mn-ea"/>
                <a:sym typeface="+mn-ea"/>
              </a:rPr>
              <a:t>(</a:t>
            </a:r>
            <a:r>
              <a:rPr lang="en-US" sz="1200" dirty="0">
                <a:latin typeface="+mn-ea"/>
                <a:cs typeface="+mn-ea"/>
                <a:sym typeface="+mn-ea"/>
              </a:rPr>
              <a:t>With the fact table as the core, the dimension tables are distributed in a star shape around the core</a:t>
            </a:r>
            <a:r>
              <a:rPr lang="en-US" sz="1200" dirty="0" smtClean="0">
                <a:latin typeface="+mn-ea"/>
                <a:cs typeface="+mn-ea"/>
                <a:sym typeface="+mn-ea"/>
              </a:rPr>
              <a:t>;)</a:t>
            </a:r>
            <a:endParaRPr sz="1200" dirty="0">
              <a:latin typeface="+mn-ea"/>
              <a:cs typeface="+mn-ea"/>
              <a:sym typeface="+mn-ea"/>
            </a:endParaRPr>
          </a:p>
        </p:txBody>
      </p:sp>
      <p:sp>
        <p:nvSpPr>
          <p:cNvPr id="2" name="文本框 1"/>
          <p:cNvSpPr txBox="1"/>
          <p:nvPr/>
        </p:nvSpPr>
        <p:spPr>
          <a:xfrm>
            <a:off x="459105" y="1294130"/>
            <a:ext cx="2597186" cy="276999"/>
          </a:xfrm>
          <a:prstGeom prst="rect">
            <a:avLst/>
          </a:prstGeom>
          <a:noFill/>
        </p:spPr>
        <p:txBody>
          <a:bodyPr wrap="none" rtlCol="0">
            <a:spAutoFit/>
          </a:bodyPr>
          <a:lstStyle/>
          <a:p>
            <a:r>
              <a:rPr lang="en-US" sz="1200" b="1" dirty="0">
                <a:solidFill>
                  <a:schemeClr val="accent4"/>
                </a:solidFill>
                <a:latin typeface="Calibri" panose="020F0502020204030204" charset="0"/>
                <a:cs typeface="Calibri" panose="020F0502020204030204" charset="0"/>
                <a:sym typeface="+mn-ea"/>
              </a:rPr>
              <a:t>3.2.3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Dimensional Modeling </a:t>
            </a:r>
            <a:r>
              <a:rPr lang="en-US" altLang="zh-CN" sz="1200" b="1" dirty="0" smtClean="0">
                <a:solidFill>
                  <a:schemeClr val="accent4"/>
                </a:solidFill>
                <a:latin typeface="Calibri" panose="020F0502020204030204" charset="0"/>
                <a:cs typeface="Calibri" panose="020F0502020204030204" charset="0"/>
                <a:sym typeface="+mn-ea"/>
              </a:rPr>
              <a:t>Models)</a:t>
            </a:r>
            <a:endParaRPr lang="zh-CN" altLang="en-US" sz="1200" b="1" dirty="0">
              <a:solidFill>
                <a:schemeClr val="accent4"/>
              </a:solidFill>
              <a:latin typeface="Calibri" panose="020F0502020204030204" charset="0"/>
              <a:cs typeface="Calibri" panose="020F0502020204030204" charset="0"/>
              <a:sym typeface="+mn-ea"/>
            </a:endParaRPr>
          </a:p>
        </p:txBody>
      </p:sp>
      <p:pic>
        <p:nvPicPr>
          <p:cNvPr id="7" name="图片 6"/>
          <p:cNvPicPr>
            <a:picLocks noChangeAspect="1"/>
          </p:cNvPicPr>
          <p:nvPr/>
        </p:nvPicPr>
        <p:blipFill>
          <a:blip r:embed="rId3"/>
          <a:stretch>
            <a:fillRect/>
          </a:stretch>
        </p:blipFill>
        <p:spPr>
          <a:xfrm>
            <a:off x="3864610" y="1677670"/>
            <a:ext cx="5280025" cy="4107180"/>
          </a:xfrm>
          <a:prstGeom prst="rect">
            <a:avLst/>
          </a:prstGeom>
        </p:spPr>
      </p:pic>
      <p:sp>
        <p:nvSpPr>
          <p:cNvPr id="11"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35</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1891865" cy="276999"/>
          </a:xfrm>
          <a:prstGeom prst="rect">
            <a:avLst/>
          </a:prstGeom>
          <a:noFill/>
        </p:spPr>
        <p:txBody>
          <a:bodyPr wrap="none" rtlCol="0">
            <a:spAutoFit/>
          </a:bodyPr>
          <a:lstStyle/>
          <a:p>
            <a:r>
              <a:rPr sz="1200" dirty="0">
                <a:latin typeface="Calibri" panose="020F0502020204030204" charset="0"/>
                <a:cs typeface="Calibri" panose="020F0502020204030204" charset="0"/>
                <a:sym typeface="+mn-ea"/>
              </a:rPr>
              <a:t>3</a:t>
            </a:r>
            <a:r>
              <a:rPr lang="en-US" sz="1200" dirty="0">
                <a:latin typeface="Calibri" panose="020F0502020204030204" charset="0"/>
                <a:cs typeface="Calibri" panose="020F0502020204030204" charset="0"/>
                <a:sym typeface="+mn-ea"/>
              </a:rPr>
              <a:t>.3 </a:t>
            </a:r>
            <a:r>
              <a:rPr lang="en-US" altLang="zh-CN"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dimensional </a:t>
            </a:r>
            <a:r>
              <a:rPr lang="en-US" altLang="zh-CN" sz="1200" dirty="0" smtClean="0">
                <a:latin typeface="Calibri" panose="020F0502020204030204" charset="0"/>
                <a:cs typeface="Calibri" panose="020F0502020204030204" charset="0"/>
                <a:sym typeface="+mn-ea"/>
              </a:rPr>
              <a:t>modeling)</a:t>
            </a:r>
            <a:endParaRPr lang="zh-CN" altLang="en-US" sz="1200"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0" y="1868170"/>
            <a:ext cx="3208655" cy="3416320"/>
          </a:xfrm>
          <a:prstGeom prst="rect">
            <a:avLst/>
          </a:prstGeom>
          <a:noFill/>
        </p:spPr>
        <p:txBody>
          <a:bodyPr wrap="square" rtlCol="0">
            <a:spAutoFit/>
          </a:bodyPr>
          <a:lstStyle/>
          <a:p>
            <a:pPr>
              <a:lnSpc>
                <a:spcPct val="120000"/>
              </a:lnSpc>
            </a:pPr>
            <a:r>
              <a:rPr lang="en-US" altLang="zh-CN" sz="1200" b="1" dirty="0">
                <a:latin typeface="+mn-ea"/>
                <a:cs typeface="+mn-ea"/>
                <a:sym typeface="+mn-ea"/>
              </a:rPr>
              <a:t>      2</a:t>
            </a:r>
            <a:r>
              <a:rPr lang="en-US" altLang="zh-CN" sz="1200" b="1" dirty="0" smtClean="0">
                <a:latin typeface="+mn-ea"/>
                <a:cs typeface="+mn-ea"/>
                <a:sym typeface="+mn-ea"/>
              </a:rPr>
              <a:t>.</a:t>
            </a:r>
            <a:r>
              <a:rPr lang="zh-CN" altLang="en-US" sz="1200" b="1" dirty="0" smtClean="0">
                <a:latin typeface="+mn-ea"/>
                <a:cs typeface="+mn-ea"/>
                <a:sym typeface="+mn-ea"/>
              </a:rPr>
              <a:t> </a:t>
            </a:r>
            <a:r>
              <a:rPr lang="en-US" altLang="zh-CN" sz="1200" b="1" dirty="0" smtClean="0">
                <a:latin typeface="+mn-ea"/>
                <a:cs typeface="+mn-ea"/>
                <a:sym typeface="+mn-ea"/>
              </a:rPr>
              <a:t>(</a:t>
            </a:r>
            <a:r>
              <a:rPr lang="en-US" altLang="zh-CN" sz="1200" b="1" dirty="0">
                <a:latin typeface="+mn-ea"/>
                <a:cs typeface="+mn-ea"/>
                <a:sym typeface="+mn-ea"/>
              </a:rPr>
              <a:t>snowflake </a:t>
            </a:r>
            <a:r>
              <a:rPr lang="en-US" altLang="zh-CN" sz="1200" b="1" dirty="0" smtClean="0">
                <a:latin typeface="+mn-ea"/>
                <a:cs typeface="+mn-ea"/>
                <a:sym typeface="+mn-ea"/>
              </a:rPr>
              <a:t>model)</a:t>
            </a:r>
            <a:endParaRPr lang="zh-CN" altLang="en-US" sz="1200" b="1" dirty="0">
              <a:latin typeface="+mn-ea"/>
              <a:cs typeface="+mn-ea"/>
              <a:sym typeface="+mn-ea"/>
            </a:endParaRPr>
          </a:p>
          <a:p>
            <a:pPr algn="l">
              <a:lnSpc>
                <a:spcPct val="120000"/>
              </a:lnSpc>
              <a:spcBef>
                <a:spcPts val="0"/>
              </a:spcBef>
              <a:spcAft>
                <a:spcPts val="0"/>
              </a:spcAft>
              <a:buClrTx/>
              <a:buSzTx/>
              <a:buFontTx/>
              <a:buNone/>
            </a:pPr>
            <a:r>
              <a:rPr lang="en-US" sz="1200" dirty="0">
                <a:latin typeface="+mn-ea"/>
                <a:cs typeface="+mn-ea"/>
                <a:sym typeface="+mn-ea"/>
              </a:rPr>
              <a:t>      </a:t>
            </a:r>
            <a:r>
              <a:rPr lang="en-US" sz="1200" dirty="0" smtClean="0">
                <a:latin typeface="+mn-ea"/>
                <a:cs typeface="+mn-ea"/>
                <a:sym typeface="+mn-ea"/>
              </a:rPr>
              <a:t>(</a:t>
            </a:r>
            <a:r>
              <a:rPr lang="en-US" sz="1200" dirty="0">
                <a:latin typeface="+mn-ea"/>
                <a:cs typeface="+mn-ea"/>
                <a:sym typeface="+mn-ea"/>
              </a:rPr>
              <a:t>The snowflake schema is an extension to the star </a:t>
            </a:r>
            <a:r>
              <a:rPr lang="en-US" sz="1200" dirty="0" smtClean="0">
                <a:latin typeface="+mn-ea"/>
                <a:cs typeface="+mn-ea"/>
                <a:sym typeface="+mn-ea"/>
              </a:rPr>
              <a:t>schema)</a:t>
            </a:r>
            <a:endParaRPr sz="1200" dirty="0">
              <a:latin typeface="+mn-ea"/>
              <a:cs typeface="+mn-ea"/>
              <a:sym typeface="+mn-ea"/>
            </a:endParaRPr>
          </a:p>
          <a:p>
            <a:pPr algn="l">
              <a:lnSpc>
                <a:spcPct val="120000"/>
              </a:lnSpc>
              <a:spcBef>
                <a:spcPts val="0"/>
              </a:spcBef>
              <a:spcAft>
                <a:spcPts val="0"/>
              </a:spcAft>
              <a:buClrTx/>
              <a:buSzTx/>
              <a:buFontTx/>
              <a:buNone/>
            </a:pPr>
            <a:r>
              <a:rPr lang="en-US" sz="1200" dirty="0">
                <a:latin typeface="+mn-ea"/>
                <a:cs typeface="+mn-ea"/>
                <a:sym typeface="+mn-ea"/>
              </a:rPr>
              <a:t>      </a:t>
            </a:r>
            <a:endParaRPr lang="en-US" sz="1200" dirty="0" smtClean="0">
              <a:latin typeface="+mn-ea"/>
              <a:cs typeface="+mn-ea"/>
              <a:sym typeface="+mn-ea"/>
            </a:endParaRPr>
          </a:p>
          <a:p>
            <a:pPr>
              <a:lnSpc>
                <a:spcPct val="120000"/>
              </a:lnSpc>
            </a:pPr>
            <a:r>
              <a:rPr lang="en-US" sz="1200" dirty="0">
                <a:latin typeface="+mn-ea"/>
                <a:cs typeface="+mn-ea"/>
                <a:sym typeface="+mn-ea"/>
              </a:rPr>
              <a:t>(The dimension table of the snowflake schema can have other dimension tables. Although this model is more standardized than the star schema, because this model is not easy to understand, the maintenance cost is relatively high, and the performance needs to be associated with multiple dimension tables. Also lower than the star schema. So generally not very </a:t>
            </a:r>
            <a:r>
              <a:rPr lang="en-US" sz="1200" dirty="0" smtClean="0">
                <a:latin typeface="+mn-ea"/>
                <a:cs typeface="+mn-ea"/>
                <a:sym typeface="+mn-ea"/>
              </a:rPr>
              <a:t>common) </a:t>
            </a:r>
            <a:endParaRPr sz="1200" dirty="0">
              <a:latin typeface="+mn-ea"/>
              <a:cs typeface="+mn-ea"/>
              <a:sym typeface="+mn-ea"/>
            </a:endParaRPr>
          </a:p>
        </p:txBody>
      </p:sp>
      <p:sp>
        <p:nvSpPr>
          <p:cNvPr id="2" name="文本框 1"/>
          <p:cNvSpPr txBox="1"/>
          <p:nvPr/>
        </p:nvSpPr>
        <p:spPr>
          <a:xfrm>
            <a:off x="459105" y="1294130"/>
            <a:ext cx="2597186" cy="276999"/>
          </a:xfrm>
          <a:prstGeom prst="rect">
            <a:avLst/>
          </a:prstGeom>
          <a:noFill/>
        </p:spPr>
        <p:txBody>
          <a:bodyPr wrap="none" rtlCol="0">
            <a:spAutoFit/>
          </a:bodyPr>
          <a:lstStyle/>
          <a:p>
            <a:r>
              <a:rPr lang="en-US" sz="1200" b="1" dirty="0">
                <a:solidFill>
                  <a:schemeClr val="accent4"/>
                </a:solidFill>
                <a:latin typeface="Calibri" panose="020F0502020204030204" charset="0"/>
                <a:cs typeface="Calibri" panose="020F0502020204030204" charset="0"/>
                <a:sym typeface="+mn-ea"/>
              </a:rPr>
              <a:t>3.2.3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Dimensional Modeling </a:t>
            </a:r>
            <a:r>
              <a:rPr lang="en-US" altLang="zh-CN" sz="1200" b="1" dirty="0" smtClean="0">
                <a:solidFill>
                  <a:schemeClr val="accent4"/>
                </a:solidFill>
                <a:latin typeface="Calibri" panose="020F0502020204030204" charset="0"/>
                <a:cs typeface="Calibri" panose="020F0502020204030204" charset="0"/>
                <a:sym typeface="+mn-ea"/>
              </a:rPr>
              <a:t>Models)</a:t>
            </a:r>
            <a:endParaRPr lang="zh-CN" altLang="en-US" sz="1200" b="1" dirty="0">
              <a:solidFill>
                <a:schemeClr val="accent4"/>
              </a:solidFill>
              <a:latin typeface="Calibri" panose="020F0502020204030204" charset="0"/>
              <a:cs typeface="Calibri" panose="020F0502020204030204" charset="0"/>
              <a:sym typeface="+mn-ea"/>
            </a:endParaRPr>
          </a:p>
        </p:txBody>
      </p:sp>
      <p:pic>
        <p:nvPicPr>
          <p:cNvPr id="9" name="图片 8"/>
          <p:cNvPicPr>
            <a:picLocks noChangeAspect="1"/>
          </p:cNvPicPr>
          <p:nvPr/>
        </p:nvPicPr>
        <p:blipFill>
          <a:blip r:embed="rId3"/>
          <a:stretch>
            <a:fillRect/>
          </a:stretch>
        </p:blipFill>
        <p:spPr>
          <a:xfrm>
            <a:off x="3208655" y="1513840"/>
            <a:ext cx="5899785" cy="4236720"/>
          </a:xfrm>
          <a:prstGeom prst="rect">
            <a:avLst/>
          </a:prstGeom>
        </p:spPr>
      </p:pic>
      <p:sp>
        <p:nvSpPr>
          <p:cNvPr id="11"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36</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459105" y="895350"/>
            <a:ext cx="1914307" cy="276999"/>
          </a:xfrm>
          <a:prstGeom prst="rect">
            <a:avLst/>
          </a:prstGeom>
          <a:noFill/>
        </p:spPr>
        <p:txBody>
          <a:bodyPr wrap="none" rtlCol="0">
            <a:spAutoFit/>
          </a:bodyPr>
          <a:lstStyle/>
          <a:p>
            <a:r>
              <a:rPr sz="1200" dirty="0" smtClean="0">
                <a:latin typeface="Calibri" panose="020F0502020204030204" charset="0"/>
                <a:cs typeface="Calibri" panose="020F0502020204030204" charset="0"/>
                <a:sym typeface="+mn-ea"/>
              </a:rPr>
              <a:t>3</a:t>
            </a:r>
            <a:r>
              <a:rPr lang="en-US" sz="1200" dirty="0" smtClean="0">
                <a:latin typeface="Calibri" panose="020F0502020204030204" charset="0"/>
                <a:cs typeface="Calibri" panose="020F0502020204030204" charset="0"/>
                <a:sym typeface="+mn-ea"/>
              </a:rPr>
              <a:t>.3 </a:t>
            </a:r>
            <a:r>
              <a:rPr lang="en-US" altLang="zh-CN"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Dimensional </a:t>
            </a:r>
            <a:r>
              <a:rPr lang="en-US" altLang="zh-CN" sz="1200" dirty="0" smtClean="0">
                <a:latin typeface="Calibri" panose="020F0502020204030204" charset="0"/>
                <a:cs typeface="Calibri" panose="020F0502020204030204" charset="0"/>
                <a:sym typeface="+mn-ea"/>
              </a:rPr>
              <a:t>Modeling)</a:t>
            </a:r>
            <a:endParaRPr lang="zh-CN" altLang="en-US" sz="1200" dirty="0">
              <a:latin typeface="Calibri" panose="020F0502020204030204" charset="0"/>
              <a:cs typeface="Calibri" panose="020F0502020204030204" charset="0"/>
              <a:sym typeface="+mn-ea"/>
            </a:endParaRPr>
          </a:p>
        </p:txBody>
      </p:sp>
      <p:sp>
        <p:nvSpPr>
          <p:cNvPr id="56323" name="文本占位符 56322"/>
          <p:cNvSpPr>
            <a:spLocks noGrp="1"/>
          </p:cNvSpPr>
          <p:nvPr/>
        </p:nvSpPr>
        <p:spPr>
          <a:xfrm>
            <a:off x="397510" y="1418590"/>
            <a:ext cx="7632700" cy="5759450"/>
          </a:xfrm>
        </p:spPr>
        <p:txBody>
          <a:bodyPr/>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None/>
            </a:pPr>
            <a:r>
              <a:rPr lang="zh-CN" altLang="en-US" sz="1800" dirty="0">
                <a:latin typeface="+mn-ea"/>
                <a:cs typeface="+mn-ea"/>
              </a:rPr>
              <a:t>   </a:t>
            </a:r>
          </a:p>
        </p:txBody>
      </p:sp>
      <p:sp>
        <p:nvSpPr>
          <p:cNvPr id="12" name="文本框 11"/>
          <p:cNvSpPr txBox="1"/>
          <p:nvPr/>
        </p:nvSpPr>
        <p:spPr>
          <a:xfrm>
            <a:off x="0" y="1868170"/>
            <a:ext cx="3837724" cy="2862322"/>
          </a:xfrm>
          <a:prstGeom prst="rect">
            <a:avLst/>
          </a:prstGeom>
          <a:noFill/>
        </p:spPr>
        <p:txBody>
          <a:bodyPr wrap="square" rtlCol="0">
            <a:spAutoFit/>
          </a:bodyPr>
          <a:lstStyle/>
          <a:p>
            <a:pPr>
              <a:lnSpc>
                <a:spcPct val="120000"/>
              </a:lnSpc>
            </a:pPr>
            <a:r>
              <a:rPr lang="en-US" altLang="zh-CN" b="1" dirty="0">
                <a:latin typeface="+mn-ea"/>
                <a:cs typeface="+mn-ea"/>
                <a:sym typeface="+mn-ea"/>
              </a:rPr>
              <a:t>      </a:t>
            </a:r>
            <a:r>
              <a:rPr lang="en-US" altLang="zh-CN" sz="1200" b="1" dirty="0">
                <a:latin typeface="+mn-ea"/>
                <a:cs typeface="+mn-ea"/>
                <a:sym typeface="+mn-ea"/>
              </a:rPr>
              <a:t>3</a:t>
            </a:r>
            <a:r>
              <a:rPr lang="en-US" altLang="zh-CN" sz="1200" b="1" dirty="0" smtClean="0">
                <a:latin typeface="+mn-ea"/>
                <a:cs typeface="+mn-ea"/>
                <a:sym typeface="+mn-ea"/>
              </a:rPr>
              <a:t>.</a:t>
            </a:r>
            <a:r>
              <a:rPr lang="zh-CN" altLang="en-US" sz="1200" b="1" dirty="0" smtClean="0">
                <a:latin typeface="+mn-ea"/>
                <a:cs typeface="+mn-ea"/>
                <a:sym typeface="+mn-ea"/>
              </a:rPr>
              <a:t> </a:t>
            </a:r>
            <a:r>
              <a:rPr lang="en-US" altLang="zh-CN" sz="1200" b="1" dirty="0" smtClean="0">
                <a:latin typeface="+mn-ea"/>
                <a:cs typeface="+mn-ea"/>
                <a:sym typeface="+mn-ea"/>
              </a:rPr>
              <a:t>(</a:t>
            </a:r>
            <a:r>
              <a:rPr lang="en-US" altLang="zh-CN" sz="1200" b="1" dirty="0">
                <a:latin typeface="+mn-ea"/>
                <a:cs typeface="+mn-ea"/>
                <a:sym typeface="+mn-ea"/>
              </a:rPr>
              <a:t>Constellation </a:t>
            </a:r>
            <a:r>
              <a:rPr lang="en-US" altLang="zh-CN" sz="1200" b="1" dirty="0" smtClean="0">
                <a:latin typeface="+mn-ea"/>
                <a:cs typeface="+mn-ea"/>
                <a:sym typeface="+mn-ea"/>
              </a:rPr>
              <a:t>Model)</a:t>
            </a:r>
            <a:endParaRPr lang="zh-CN" altLang="en-US" sz="1200" b="1" dirty="0">
              <a:latin typeface="+mn-ea"/>
              <a:cs typeface="+mn-ea"/>
              <a:sym typeface="+mn-ea"/>
            </a:endParaRPr>
          </a:p>
          <a:p>
            <a:pPr algn="l">
              <a:lnSpc>
                <a:spcPct val="120000"/>
              </a:lnSpc>
              <a:spcBef>
                <a:spcPts val="0"/>
              </a:spcBef>
              <a:spcAft>
                <a:spcPts val="0"/>
              </a:spcAft>
              <a:buClrTx/>
              <a:buSzTx/>
              <a:buFontTx/>
              <a:buNone/>
            </a:pPr>
            <a:r>
              <a:rPr lang="en-US" sz="1200" dirty="0">
                <a:latin typeface="+mn-ea"/>
                <a:cs typeface="+mn-ea"/>
                <a:sym typeface="+mn-ea"/>
              </a:rPr>
              <a:t>      </a:t>
            </a:r>
            <a:r>
              <a:rPr lang="en-US" sz="1200" dirty="0" smtClean="0">
                <a:latin typeface="+mn-ea"/>
                <a:cs typeface="+mn-ea"/>
                <a:sym typeface="+mn-ea"/>
              </a:rPr>
              <a:t>(</a:t>
            </a:r>
            <a:r>
              <a:rPr lang="en-US" sz="1200" dirty="0">
                <a:latin typeface="+mn-ea"/>
                <a:cs typeface="+mn-ea"/>
                <a:sym typeface="+mn-ea"/>
              </a:rPr>
              <a:t>The star schema is based on one fact table, and the constellation model is based on multiple fact tables and shares dimension information</a:t>
            </a:r>
            <a:r>
              <a:rPr lang="en-US" sz="1200" dirty="0" smtClean="0">
                <a:latin typeface="+mn-ea"/>
                <a:cs typeface="+mn-ea"/>
                <a:sym typeface="+mn-ea"/>
              </a:rPr>
              <a:t>.)</a:t>
            </a:r>
            <a:endParaRPr sz="1200" dirty="0">
              <a:latin typeface="+mn-ea"/>
              <a:cs typeface="+mn-ea"/>
              <a:sym typeface="+mn-ea"/>
            </a:endParaRPr>
          </a:p>
          <a:p>
            <a:pPr>
              <a:lnSpc>
                <a:spcPct val="120000"/>
              </a:lnSpc>
            </a:pPr>
            <a:r>
              <a:rPr lang="en-US" sz="1200" dirty="0" smtClean="0">
                <a:latin typeface="+mn-ea"/>
                <a:cs typeface="+mn-ea"/>
                <a:sym typeface="+mn-ea"/>
              </a:rPr>
              <a:t>    (</a:t>
            </a:r>
            <a:r>
              <a:rPr lang="en-US" sz="1200" dirty="0">
                <a:latin typeface="+mn-ea"/>
                <a:cs typeface="+mn-ea"/>
                <a:sym typeface="+mn-ea"/>
              </a:rPr>
              <a:t>The two dimensional modeling methods introduced above are multidimensional tables corresponding to single fact tables, but in many cases there are more than one fact table in the dimension space, and one dimension table may also be used by multiple fact tables. In the later stage of business development, most dimensional modeling adopts the constellation model</a:t>
            </a:r>
            <a:r>
              <a:rPr lang="en-US" sz="1200" dirty="0" smtClean="0">
                <a:latin typeface="+mn-ea"/>
                <a:cs typeface="+mn-ea"/>
                <a:sym typeface="+mn-ea"/>
              </a:rPr>
              <a:t>.)</a:t>
            </a:r>
            <a:endParaRPr sz="1200" dirty="0">
              <a:latin typeface="+mn-ea"/>
              <a:cs typeface="+mn-ea"/>
              <a:sym typeface="+mn-ea"/>
            </a:endParaRPr>
          </a:p>
        </p:txBody>
      </p:sp>
      <p:sp>
        <p:nvSpPr>
          <p:cNvPr id="2" name="文本框 1"/>
          <p:cNvSpPr txBox="1"/>
          <p:nvPr/>
        </p:nvSpPr>
        <p:spPr>
          <a:xfrm>
            <a:off x="459105" y="1294130"/>
            <a:ext cx="2597186" cy="276999"/>
          </a:xfrm>
          <a:prstGeom prst="rect">
            <a:avLst/>
          </a:prstGeom>
          <a:noFill/>
        </p:spPr>
        <p:txBody>
          <a:bodyPr wrap="none" rtlCol="0">
            <a:spAutoFit/>
          </a:bodyPr>
          <a:lstStyle/>
          <a:p>
            <a:r>
              <a:rPr lang="en-US" sz="1200" b="1" dirty="0">
                <a:solidFill>
                  <a:schemeClr val="accent4"/>
                </a:solidFill>
                <a:latin typeface="Calibri" panose="020F0502020204030204" charset="0"/>
                <a:cs typeface="Calibri" panose="020F0502020204030204" charset="0"/>
                <a:sym typeface="+mn-ea"/>
              </a:rPr>
              <a:t>3.2.3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a:solidFill>
                  <a:schemeClr val="accent4"/>
                </a:solidFill>
                <a:latin typeface="Calibri" panose="020F0502020204030204" charset="0"/>
                <a:cs typeface="Calibri" panose="020F0502020204030204" charset="0"/>
                <a:sym typeface="+mn-ea"/>
              </a:rPr>
              <a:t>Dimensional Modeling </a:t>
            </a:r>
            <a:r>
              <a:rPr lang="en-US" altLang="zh-CN" sz="1200" b="1" dirty="0" smtClean="0">
                <a:solidFill>
                  <a:schemeClr val="accent4"/>
                </a:solidFill>
                <a:latin typeface="Calibri" panose="020F0502020204030204" charset="0"/>
                <a:cs typeface="Calibri" panose="020F0502020204030204" charset="0"/>
                <a:sym typeface="+mn-ea"/>
              </a:rPr>
              <a:t>Models)</a:t>
            </a:r>
            <a:endParaRPr lang="zh-CN" altLang="en-US" sz="1200" b="1" dirty="0">
              <a:solidFill>
                <a:schemeClr val="accent4"/>
              </a:solidFill>
              <a:latin typeface="Calibri" panose="020F0502020204030204" charset="0"/>
              <a:cs typeface="Calibri" panose="020F0502020204030204" charset="0"/>
              <a:sym typeface="+mn-ea"/>
            </a:endParaRPr>
          </a:p>
        </p:txBody>
      </p:sp>
      <p:pic>
        <p:nvPicPr>
          <p:cNvPr id="7" name="图片 6"/>
          <p:cNvPicPr>
            <a:picLocks noChangeAspect="1"/>
          </p:cNvPicPr>
          <p:nvPr/>
        </p:nvPicPr>
        <p:blipFill>
          <a:blip r:embed="rId3"/>
          <a:stretch>
            <a:fillRect/>
          </a:stretch>
        </p:blipFill>
        <p:spPr>
          <a:xfrm>
            <a:off x="3837724" y="2690948"/>
            <a:ext cx="5216106" cy="3114221"/>
          </a:xfrm>
          <a:prstGeom prst="rect">
            <a:avLst/>
          </a:prstGeom>
        </p:spPr>
      </p:pic>
      <p:sp>
        <p:nvSpPr>
          <p:cNvPr id="11"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9552"/>
            <a:ext cx="115771" cy="108251"/>
          </a:xfrm>
          <a:prstGeom prst="rect">
            <a:avLst/>
          </a:prstGeom>
          <a:blipFill>
            <a:blip r:embed="rId3" cstate="print"/>
            <a:stretch>
              <a:fillRect/>
            </a:stretch>
          </a:blipFill>
        </p:spPr>
        <p:txBody>
          <a:bodyPr wrap="square" lIns="0" tIns="0" rIns="0" bIns="0" rtlCol="0"/>
          <a:lstStyle/>
          <a:p>
            <a:endParaRPr sz="1805"/>
          </a:p>
        </p:txBody>
      </p:sp>
      <p:sp>
        <p:nvSpPr>
          <p:cNvPr id="9" name="object 9"/>
          <p:cNvSpPr txBox="1"/>
          <p:nvPr/>
        </p:nvSpPr>
        <p:spPr>
          <a:xfrm>
            <a:off x="754832" y="1715837"/>
            <a:ext cx="6634494" cy="382191"/>
          </a:xfrm>
          <a:prstGeom prst="rect">
            <a:avLst/>
          </a:prstGeom>
        </p:spPr>
        <p:txBody>
          <a:bodyPr vert="horz" wrap="square" lIns="0" tIns="12735" rIns="0" bIns="0" rtlCol="0">
            <a:spAutoFit/>
          </a:bodyPr>
          <a:lstStyle/>
          <a:p>
            <a:pPr marL="12065" indent="0">
              <a:lnSpc>
                <a:spcPct val="100000"/>
              </a:lnSpc>
              <a:spcBef>
                <a:spcPts val="100"/>
              </a:spcBef>
              <a:buClr>
                <a:srgbClr val="0000CC"/>
              </a:buClr>
              <a:buFont typeface="Wingdings" panose="05000000000000000000"/>
              <a:buNone/>
              <a:tabLst>
                <a:tab pos="482600" algn="l"/>
                <a:tab pos="482600" algn="l"/>
              </a:tabLst>
            </a:pPr>
            <a:r>
              <a:rPr lang="en-US" sz="1200" spc="10" dirty="0" smtClean="0">
                <a:latin typeface="微软雅黑" panose="020B0503020204020204" charset="-122"/>
                <a:ea typeface="微软雅黑" panose="020B0503020204020204" charset="-122"/>
                <a:cs typeface="宋体" panose="02010600030101010101" pitchFamily="2" charset="-122"/>
              </a:rPr>
              <a:t>(</a:t>
            </a:r>
            <a:r>
              <a:rPr lang="en-US" sz="1200" spc="10" dirty="0">
                <a:latin typeface="微软雅黑" panose="020B0503020204020204" charset="-122"/>
                <a:ea typeface="微软雅黑" panose="020B0503020204020204" charset="-122"/>
                <a:cs typeface="宋体" panose="02010600030101010101" pitchFamily="2" charset="-122"/>
              </a:rPr>
              <a:t>Cubes, also known as data cubes, are completed through the join operation of fact tables and dimension tables</a:t>
            </a:r>
            <a:r>
              <a:rPr lang="en-US" sz="1200" spc="10" dirty="0" smtClean="0">
                <a:latin typeface="微软雅黑" panose="020B0503020204020204" charset="-122"/>
                <a:ea typeface="微软雅黑" panose="020B0503020204020204" charset="-122"/>
                <a:cs typeface="宋体" panose="02010600030101010101" pitchFamily="2" charset="-122"/>
              </a:rPr>
              <a:t>.)</a:t>
            </a:r>
            <a:endParaRPr sz="1200" dirty="0">
              <a:latin typeface="微软雅黑" panose="020B0503020204020204" charset="-122"/>
              <a:ea typeface="微软雅黑" panose="020B0503020204020204" charset="-122"/>
              <a:cs typeface="宋体" panose="02010600030101010101" pitchFamily="2" charset="-122"/>
            </a:endParaRPr>
          </a:p>
        </p:txBody>
      </p:sp>
      <p:sp>
        <p:nvSpPr>
          <p:cNvPr id="10" name="object 10"/>
          <p:cNvSpPr/>
          <p:nvPr/>
        </p:nvSpPr>
        <p:spPr>
          <a:xfrm>
            <a:off x="2334024" y="3681669"/>
            <a:ext cx="1630128" cy="0"/>
          </a:xfrm>
          <a:custGeom>
            <a:avLst/>
            <a:gdLst/>
            <a:ahLst/>
            <a:cxnLst/>
            <a:rect l="l" t="t" r="r" b="b"/>
            <a:pathLst>
              <a:path w="1625600">
                <a:moveTo>
                  <a:pt x="0" y="0"/>
                </a:moveTo>
                <a:lnTo>
                  <a:pt x="1625345" y="0"/>
                </a:lnTo>
              </a:path>
            </a:pathLst>
          </a:custGeom>
          <a:ln w="12700">
            <a:solidFill>
              <a:srgbClr val="000000"/>
            </a:solidFill>
          </a:ln>
        </p:spPr>
        <p:txBody>
          <a:bodyPr wrap="square" lIns="0" tIns="0" rIns="0" bIns="0" rtlCol="0"/>
          <a:lstStyle/>
          <a:p>
            <a:endParaRPr sz="1805"/>
          </a:p>
        </p:txBody>
      </p:sp>
      <p:sp>
        <p:nvSpPr>
          <p:cNvPr id="11" name="object 11"/>
          <p:cNvSpPr/>
          <p:nvPr/>
        </p:nvSpPr>
        <p:spPr>
          <a:xfrm>
            <a:off x="5453938" y="3699245"/>
            <a:ext cx="1883562" cy="1910"/>
          </a:xfrm>
          <a:custGeom>
            <a:avLst/>
            <a:gdLst/>
            <a:ahLst/>
            <a:cxnLst/>
            <a:rect l="l" t="t" r="r" b="b"/>
            <a:pathLst>
              <a:path w="1878329" h="1904">
                <a:moveTo>
                  <a:pt x="0" y="0"/>
                </a:moveTo>
                <a:lnTo>
                  <a:pt x="1878329" y="1523"/>
                </a:lnTo>
              </a:path>
            </a:pathLst>
          </a:custGeom>
          <a:ln w="12700">
            <a:solidFill>
              <a:srgbClr val="000000"/>
            </a:solidFill>
          </a:ln>
        </p:spPr>
        <p:txBody>
          <a:bodyPr wrap="square" lIns="0" tIns="0" rIns="0" bIns="0" rtlCol="0"/>
          <a:lstStyle/>
          <a:p>
            <a:endParaRPr sz="1805"/>
          </a:p>
        </p:txBody>
      </p:sp>
      <p:sp>
        <p:nvSpPr>
          <p:cNvPr id="12" name="object 12"/>
          <p:cNvSpPr txBox="1"/>
          <p:nvPr/>
        </p:nvSpPr>
        <p:spPr>
          <a:xfrm>
            <a:off x="2483277" y="3085145"/>
            <a:ext cx="948786" cy="382191"/>
          </a:xfrm>
          <a:prstGeom prst="rect">
            <a:avLst/>
          </a:prstGeom>
        </p:spPr>
        <p:txBody>
          <a:bodyPr vert="horz" wrap="square" lIns="0" tIns="12735" rIns="0" bIns="0" rtlCol="0">
            <a:spAutoFit/>
          </a:bodyPr>
          <a:lstStyle/>
          <a:p>
            <a:pPr marL="12700">
              <a:lnSpc>
                <a:spcPct val="100000"/>
              </a:lnSpc>
              <a:spcBef>
                <a:spcPts val="100"/>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Product </a:t>
            </a:r>
            <a:r>
              <a:rPr lang="en-US" sz="1200" spc="10" dirty="0" smtClean="0">
                <a:latin typeface="宋体" panose="02010600030101010101" pitchFamily="2" charset="-122"/>
                <a:cs typeface="宋体" panose="02010600030101010101" pitchFamily="2" charset="-122"/>
              </a:rPr>
              <a:t>Code)</a:t>
            </a:r>
            <a:endParaRPr sz="1200" dirty="0">
              <a:latin typeface="宋体" panose="02010600030101010101" pitchFamily="2" charset="-122"/>
              <a:cs typeface="宋体" panose="02010600030101010101" pitchFamily="2" charset="-122"/>
            </a:endParaRPr>
          </a:p>
        </p:txBody>
      </p:sp>
      <p:sp>
        <p:nvSpPr>
          <p:cNvPr id="13" name="object 13"/>
          <p:cNvSpPr txBox="1"/>
          <p:nvPr/>
        </p:nvSpPr>
        <p:spPr>
          <a:xfrm>
            <a:off x="1568125" y="2561465"/>
            <a:ext cx="1525692" cy="349485"/>
          </a:xfrm>
          <a:prstGeom prst="rect">
            <a:avLst/>
          </a:prstGeom>
          <a:ln w="12700">
            <a:solidFill>
              <a:srgbClr val="000000"/>
            </a:solidFill>
          </a:ln>
        </p:spPr>
        <p:txBody>
          <a:bodyPr vert="horz" wrap="square" lIns="0" tIns="10825" rIns="0" bIns="0" rtlCol="0">
            <a:spAutoFit/>
          </a:bodyPr>
          <a:lstStyle/>
          <a:p>
            <a:pPr marL="75565">
              <a:lnSpc>
                <a:spcPct val="100000"/>
              </a:lnSpc>
              <a:spcBef>
                <a:spcPts val="85"/>
              </a:spcBef>
            </a:pPr>
            <a:r>
              <a:rPr lang="en-US" sz="1100" spc="10" dirty="0" smtClean="0">
                <a:latin typeface="宋体" panose="02010600030101010101" pitchFamily="2" charset="-122"/>
                <a:cs typeface="宋体" panose="02010600030101010101" pitchFamily="2" charset="-122"/>
              </a:rPr>
              <a:t>(</a:t>
            </a:r>
            <a:r>
              <a:rPr lang="en-US" sz="1100" spc="10" dirty="0">
                <a:latin typeface="宋体" panose="02010600030101010101" pitchFamily="2" charset="-122"/>
                <a:cs typeface="宋体" panose="02010600030101010101" pitchFamily="2" charset="-122"/>
              </a:rPr>
              <a:t>Product dimension </a:t>
            </a:r>
            <a:r>
              <a:rPr lang="en-US" sz="1100" spc="10" dirty="0" smtClean="0">
                <a:latin typeface="宋体" panose="02010600030101010101" pitchFamily="2" charset="-122"/>
                <a:cs typeface="宋体" panose="02010600030101010101" pitchFamily="2" charset="-122"/>
              </a:rPr>
              <a:t>table)</a:t>
            </a:r>
            <a:endParaRPr sz="1100" dirty="0">
              <a:latin typeface="宋体" panose="02010600030101010101" pitchFamily="2" charset="-122"/>
              <a:cs typeface="宋体" panose="02010600030101010101" pitchFamily="2" charset="-122"/>
            </a:endParaRPr>
          </a:p>
        </p:txBody>
      </p:sp>
      <p:sp>
        <p:nvSpPr>
          <p:cNvPr id="14" name="object 14"/>
          <p:cNvSpPr txBox="1"/>
          <p:nvPr/>
        </p:nvSpPr>
        <p:spPr>
          <a:xfrm>
            <a:off x="6348712" y="2513326"/>
            <a:ext cx="1920077" cy="350127"/>
          </a:xfrm>
          <a:prstGeom prst="rect">
            <a:avLst/>
          </a:prstGeom>
          <a:ln w="12700">
            <a:solidFill>
              <a:srgbClr val="000000"/>
            </a:solidFill>
          </a:ln>
        </p:spPr>
        <p:txBody>
          <a:bodyPr vert="horz" wrap="square" lIns="0" tIns="11461" rIns="0" bIns="0" rtlCol="0">
            <a:spAutoFit/>
          </a:bodyPr>
          <a:lstStyle/>
          <a:p>
            <a:pPr marL="76200">
              <a:lnSpc>
                <a:spcPct val="100000"/>
              </a:lnSpc>
              <a:spcBef>
                <a:spcPts val="90"/>
              </a:spcBef>
            </a:pPr>
            <a:r>
              <a:rPr lang="en-US" sz="1100" spc="10" dirty="0" smtClean="0">
                <a:latin typeface="宋体" panose="02010600030101010101" pitchFamily="2" charset="-122"/>
                <a:cs typeface="宋体" panose="02010600030101010101" pitchFamily="2" charset="-122"/>
              </a:rPr>
              <a:t>(</a:t>
            </a:r>
            <a:r>
              <a:rPr lang="en-US" sz="1100" spc="10" dirty="0">
                <a:latin typeface="宋体" panose="02010600030101010101" pitchFamily="2" charset="-122"/>
                <a:cs typeface="宋体" panose="02010600030101010101" pitchFamily="2" charset="-122"/>
              </a:rPr>
              <a:t>Geographic dimension </a:t>
            </a:r>
            <a:r>
              <a:rPr lang="en-US" sz="1100" spc="10" dirty="0" smtClean="0">
                <a:latin typeface="宋体" panose="02010600030101010101" pitchFamily="2" charset="-122"/>
                <a:cs typeface="宋体" panose="02010600030101010101" pitchFamily="2" charset="-122"/>
              </a:rPr>
              <a:t>table)</a:t>
            </a:r>
            <a:endParaRPr sz="1100" dirty="0">
              <a:latin typeface="宋体" panose="02010600030101010101" pitchFamily="2" charset="-122"/>
              <a:cs typeface="宋体" panose="02010600030101010101" pitchFamily="2" charset="-122"/>
            </a:endParaRPr>
          </a:p>
        </p:txBody>
      </p:sp>
      <p:sp>
        <p:nvSpPr>
          <p:cNvPr id="15" name="object 15"/>
          <p:cNvSpPr txBox="1"/>
          <p:nvPr/>
        </p:nvSpPr>
        <p:spPr>
          <a:xfrm>
            <a:off x="3963898" y="2358973"/>
            <a:ext cx="1469662" cy="564285"/>
          </a:xfrm>
          <a:prstGeom prst="rect">
            <a:avLst/>
          </a:prstGeom>
          <a:ln w="12700">
            <a:solidFill>
              <a:srgbClr val="000000"/>
            </a:solidFill>
          </a:ln>
        </p:spPr>
        <p:txBody>
          <a:bodyPr vert="horz" wrap="square" lIns="0" tIns="10188" rIns="0" bIns="0" rtlCol="0">
            <a:spAutoFit/>
          </a:bodyPr>
          <a:lstStyle/>
          <a:p>
            <a:pPr marL="75565">
              <a:lnSpc>
                <a:spcPct val="100000"/>
              </a:lnSpc>
              <a:spcBef>
                <a:spcPts val="80"/>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Sales transaction </a:t>
            </a:r>
            <a:r>
              <a:rPr lang="en-US" sz="1200" spc="10" dirty="0" smtClean="0">
                <a:latin typeface="宋体" panose="02010600030101010101" pitchFamily="2" charset="-122"/>
                <a:cs typeface="宋体" panose="02010600030101010101" pitchFamily="2" charset="-122"/>
              </a:rPr>
              <a:t>table)</a:t>
            </a:r>
            <a:endParaRPr sz="1200" dirty="0">
              <a:latin typeface="宋体" panose="02010600030101010101" pitchFamily="2" charset="-122"/>
              <a:cs typeface="宋体" panose="02010600030101010101" pitchFamily="2" charset="-122"/>
            </a:endParaRPr>
          </a:p>
        </p:txBody>
      </p:sp>
      <p:sp>
        <p:nvSpPr>
          <p:cNvPr id="16" name="object 16"/>
          <p:cNvSpPr txBox="1"/>
          <p:nvPr/>
        </p:nvSpPr>
        <p:spPr>
          <a:xfrm>
            <a:off x="767693" y="3551608"/>
            <a:ext cx="1561994" cy="365559"/>
          </a:xfrm>
          <a:prstGeom prst="rect">
            <a:avLst/>
          </a:prstGeom>
          <a:ln w="12700">
            <a:solidFill>
              <a:srgbClr val="000000"/>
            </a:solidFill>
          </a:ln>
        </p:spPr>
        <p:txBody>
          <a:bodyPr vert="horz" wrap="square" lIns="0" tIns="26744" rIns="0" bIns="0" rtlCol="0">
            <a:spAutoFit/>
          </a:bodyPr>
          <a:lstStyle/>
          <a:p>
            <a:pPr marL="18415">
              <a:lnSpc>
                <a:spcPct val="100000"/>
              </a:lnSpc>
              <a:spcBef>
                <a:spcPts val="210"/>
              </a:spcBef>
            </a:pPr>
            <a:r>
              <a:rPr lang="en-US" sz="1100" spc="10" dirty="0" smtClean="0">
                <a:latin typeface="宋体" panose="02010600030101010101" pitchFamily="2" charset="-122"/>
                <a:cs typeface="宋体" panose="02010600030101010101" pitchFamily="2" charset="-122"/>
              </a:rPr>
              <a:t>(</a:t>
            </a:r>
            <a:r>
              <a:rPr lang="en-US" sz="1100" spc="10" dirty="0">
                <a:latin typeface="宋体" panose="02010600030101010101" pitchFamily="2" charset="-122"/>
                <a:cs typeface="宋体" panose="02010600030101010101" pitchFamily="2" charset="-122"/>
              </a:rPr>
              <a:t>Sales channel dimension </a:t>
            </a:r>
            <a:r>
              <a:rPr lang="en-US" sz="1100" spc="10" dirty="0" smtClean="0">
                <a:latin typeface="宋体" panose="02010600030101010101" pitchFamily="2" charset="-122"/>
                <a:cs typeface="宋体" panose="02010600030101010101" pitchFamily="2" charset="-122"/>
              </a:rPr>
              <a:t>table)</a:t>
            </a:r>
            <a:endParaRPr sz="1100" dirty="0">
              <a:latin typeface="宋体" panose="02010600030101010101" pitchFamily="2" charset="-122"/>
              <a:cs typeface="宋体" panose="02010600030101010101" pitchFamily="2" charset="-122"/>
            </a:endParaRPr>
          </a:p>
        </p:txBody>
      </p:sp>
      <p:sp>
        <p:nvSpPr>
          <p:cNvPr id="17" name="object 17"/>
          <p:cNvSpPr txBox="1"/>
          <p:nvPr/>
        </p:nvSpPr>
        <p:spPr>
          <a:xfrm>
            <a:off x="2461114" y="3691094"/>
            <a:ext cx="1179933" cy="197525"/>
          </a:xfrm>
          <a:prstGeom prst="rect">
            <a:avLst/>
          </a:prstGeom>
        </p:spPr>
        <p:txBody>
          <a:bodyPr vert="horz" wrap="square" lIns="0" tIns="12735" rIns="0" bIns="0" rtlCol="0">
            <a:spAutoFit/>
          </a:bodyPr>
          <a:lstStyle/>
          <a:p>
            <a:pPr marL="12700">
              <a:lnSpc>
                <a:spcPct val="100000"/>
              </a:lnSpc>
              <a:spcBef>
                <a:spcPts val="100"/>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vendor </a:t>
            </a:r>
            <a:r>
              <a:rPr lang="en-US" sz="1200" spc="10" dirty="0" smtClean="0">
                <a:latin typeface="宋体" panose="02010600030101010101" pitchFamily="2" charset="-122"/>
                <a:cs typeface="宋体" panose="02010600030101010101" pitchFamily="2" charset="-122"/>
              </a:rPr>
              <a:t>code)</a:t>
            </a:r>
            <a:endParaRPr sz="1200" dirty="0">
              <a:latin typeface="宋体" panose="02010600030101010101" pitchFamily="2" charset="-122"/>
              <a:cs typeface="宋体" panose="02010600030101010101" pitchFamily="2" charset="-122"/>
            </a:endParaRPr>
          </a:p>
        </p:txBody>
      </p:sp>
      <p:sp>
        <p:nvSpPr>
          <p:cNvPr id="18" name="object 18"/>
          <p:cNvSpPr txBox="1"/>
          <p:nvPr/>
        </p:nvSpPr>
        <p:spPr>
          <a:xfrm>
            <a:off x="7372722" y="3497516"/>
            <a:ext cx="1262713" cy="380263"/>
          </a:xfrm>
          <a:prstGeom prst="rect">
            <a:avLst/>
          </a:prstGeom>
          <a:ln w="12700">
            <a:solidFill>
              <a:srgbClr val="000000"/>
            </a:solidFill>
          </a:ln>
        </p:spPr>
        <p:txBody>
          <a:bodyPr vert="horz" wrap="square" lIns="0" tIns="10825" rIns="0" bIns="0" rtlCol="0">
            <a:spAutoFit/>
          </a:bodyPr>
          <a:lstStyle/>
          <a:p>
            <a:pPr marL="75565">
              <a:lnSpc>
                <a:spcPct val="100000"/>
              </a:lnSpc>
              <a:spcBef>
                <a:spcPts val="85"/>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time dimension </a:t>
            </a:r>
            <a:r>
              <a:rPr lang="en-US" sz="1200" spc="10" dirty="0" smtClean="0">
                <a:latin typeface="宋体" panose="02010600030101010101" pitchFamily="2" charset="-122"/>
                <a:cs typeface="宋体" panose="02010600030101010101" pitchFamily="2" charset="-122"/>
              </a:rPr>
              <a:t>table)</a:t>
            </a:r>
            <a:endParaRPr sz="1200" dirty="0">
              <a:latin typeface="宋体" panose="02010600030101010101" pitchFamily="2" charset="-122"/>
              <a:cs typeface="宋体" panose="02010600030101010101" pitchFamily="2" charset="-122"/>
            </a:endParaRPr>
          </a:p>
        </p:txBody>
      </p:sp>
      <p:sp>
        <p:nvSpPr>
          <p:cNvPr id="19" name="object 19"/>
          <p:cNvSpPr txBox="1"/>
          <p:nvPr/>
        </p:nvSpPr>
        <p:spPr>
          <a:xfrm>
            <a:off x="5581797" y="3710206"/>
            <a:ext cx="1410443" cy="382191"/>
          </a:xfrm>
          <a:prstGeom prst="rect">
            <a:avLst/>
          </a:prstGeom>
        </p:spPr>
        <p:txBody>
          <a:bodyPr vert="horz" wrap="square" lIns="0" tIns="12735" rIns="0" bIns="0" rtlCol="0">
            <a:spAutoFit/>
          </a:bodyPr>
          <a:lstStyle/>
          <a:p>
            <a:pPr marL="12700">
              <a:lnSpc>
                <a:spcPct val="100000"/>
              </a:lnSpc>
              <a:spcBef>
                <a:spcPts val="100"/>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Fiscal Week </a:t>
            </a:r>
            <a:r>
              <a:rPr lang="en-US" sz="1200" spc="10" dirty="0" smtClean="0">
                <a:latin typeface="宋体" panose="02010600030101010101" pitchFamily="2" charset="-122"/>
                <a:cs typeface="宋体" panose="02010600030101010101" pitchFamily="2" charset="-122"/>
              </a:rPr>
              <a:t>Number)</a:t>
            </a:r>
            <a:endParaRPr sz="1200" dirty="0">
              <a:latin typeface="宋体" panose="02010600030101010101" pitchFamily="2" charset="-122"/>
              <a:cs typeface="宋体" panose="02010600030101010101" pitchFamily="2" charset="-122"/>
            </a:endParaRPr>
          </a:p>
        </p:txBody>
      </p:sp>
      <p:sp>
        <p:nvSpPr>
          <p:cNvPr id="20" name="object 20"/>
          <p:cNvSpPr txBox="1"/>
          <p:nvPr/>
        </p:nvSpPr>
        <p:spPr>
          <a:xfrm>
            <a:off x="5879050" y="3030908"/>
            <a:ext cx="948786" cy="197525"/>
          </a:xfrm>
          <a:prstGeom prst="rect">
            <a:avLst/>
          </a:prstGeom>
        </p:spPr>
        <p:txBody>
          <a:bodyPr vert="horz" wrap="square" lIns="0" tIns="12735" rIns="0" bIns="0" rtlCol="0">
            <a:spAutoFit/>
          </a:bodyPr>
          <a:lstStyle/>
          <a:p>
            <a:pPr marL="12700">
              <a:lnSpc>
                <a:spcPct val="100000"/>
              </a:lnSpc>
              <a:spcBef>
                <a:spcPts val="100"/>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zip </a:t>
            </a:r>
            <a:r>
              <a:rPr lang="en-US" sz="1200" spc="10" dirty="0" smtClean="0">
                <a:latin typeface="宋体" panose="02010600030101010101" pitchFamily="2" charset="-122"/>
                <a:cs typeface="宋体" panose="02010600030101010101" pitchFamily="2" charset="-122"/>
              </a:rPr>
              <a:t>code)</a:t>
            </a:r>
            <a:endParaRPr sz="1200" dirty="0">
              <a:latin typeface="宋体" panose="02010600030101010101" pitchFamily="2" charset="-122"/>
              <a:cs typeface="宋体" panose="02010600030101010101" pitchFamily="2" charset="-122"/>
            </a:endParaRPr>
          </a:p>
        </p:txBody>
      </p:sp>
      <p:sp>
        <p:nvSpPr>
          <p:cNvPr id="21" name="object 21"/>
          <p:cNvSpPr/>
          <p:nvPr/>
        </p:nvSpPr>
        <p:spPr>
          <a:xfrm>
            <a:off x="3091270" y="2780769"/>
            <a:ext cx="896570" cy="717002"/>
          </a:xfrm>
          <a:custGeom>
            <a:avLst/>
            <a:gdLst/>
            <a:ahLst/>
            <a:cxnLst/>
            <a:rect l="l" t="t" r="r" b="b"/>
            <a:pathLst>
              <a:path w="894079" h="715010">
                <a:moveTo>
                  <a:pt x="0" y="0"/>
                </a:moveTo>
                <a:lnTo>
                  <a:pt x="893826" y="714755"/>
                </a:lnTo>
              </a:path>
            </a:pathLst>
          </a:custGeom>
          <a:ln w="12700">
            <a:solidFill>
              <a:srgbClr val="000000"/>
            </a:solidFill>
          </a:ln>
        </p:spPr>
        <p:txBody>
          <a:bodyPr wrap="square" lIns="0" tIns="0" rIns="0" bIns="0" rtlCol="0"/>
          <a:lstStyle/>
          <a:p>
            <a:endParaRPr sz="1805"/>
          </a:p>
        </p:txBody>
      </p:sp>
      <p:sp>
        <p:nvSpPr>
          <p:cNvPr id="22" name="object 22"/>
          <p:cNvSpPr/>
          <p:nvPr/>
        </p:nvSpPr>
        <p:spPr>
          <a:xfrm>
            <a:off x="5453938" y="2780769"/>
            <a:ext cx="896570" cy="717002"/>
          </a:xfrm>
          <a:custGeom>
            <a:avLst/>
            <a:gdLst/>
            <a:ahLst/>
            <a:cxnLst/>
            <a:rect l="l" t="t" r="r" b="b"/>
            <a:pathLst>
              <a:path w="894079" h="715010">
                <a:moveTo>
                  <a:pt x="893812" y="0"/>
                </a:moveTo>
                <a:lnTo>
                  <a:pt x="0" y="714755"/>
                </a:lnTo>
              </a:path>
            </a:pathLst>
          </a:custGeom>
          <a:ln w="12700">
            <a:solidFill>
              <a:srgbClr val="000000"/>
            </a:solidFill>
          </a:ln>
        </p:spPr>
        <p:txBody>
          <a:bodyPr wrap="square" lIns="0" tIns="0" rIns="0" bIns="0" rtlCol="0"/>
          <a:lstStyle/>
          <a:p>
            <a:endParaRPr sz="1805"/>
          </a:p>
        </p:txBody>
      </p:sp>
      <p:sp>
        <p:nvSpPr>
          <p:cNvPr id="23" name="object 23"/>
          <p:cNvSpPr/>
          <p:nvPr/>
        </p:nvSpPr>
        <p:spPr>
          <a:xfrm>
            <a:off x="3849279" y="3277449"/>
            <a:ext cx="1767670" cy="606841"/>
          </a:xfrm>
          <a:custGeom>
            <a:avLst/>
            <a:gdLst/>
            <a:ahLst/>
            <a:cxnLst/>
            <a:rect l="l" t="t" r="r" b="b"/>
            <a:pathLst>
              <a:path w="1762760" h="605154">
                <a:moveTo>
                  <a:pt x="1762506" y="302513"/>
                </a:moveTo>
                <a:lnTo>
                  <a:pt x="1752027" y="255774"/>
                </a:lnTo>
                <a:lnTo>
                  <a:pt x="1721634" y="211276"/>
                </a:lnTo>
                <a:lnTo>
                  <a:pt x="1672896" y="169561"/>
                </a:lnTo>
                <a:lnTo>
                  <a:pt x="1607381" y="131169"/>
                </a:lnTo>
                <a:lnTo>
                  <a:pt x="1568822" y="113389"/>
                </a:lnTo>
                <a:lnTo>
                  <a:pt x="1526657" y="96642"/>
                </a:lnTo>
                <a:lnTo>
                  <a:pt x="1481081" y="80996"/>
                </a:lnTo>
                <a:lnTo>
                  <a:pt x="1432291" y="66520"/>
                </a:lnTo>
                <a:lnTo>
                  <a:pt x="1380482" y="53280"/>
                </a:lnTo>
                <a:lnTo>
                  <a:pt x="1325851" y="41345"/>
                </a:lnTo>
                <a:lnTo>
                  <a:pt x="1268594" y="30782"/>
                </a:lnTo>
                <a:lnTo>
                  <a:pt x="1208906" y="21658"/>
                </a:lnTo>
                <a:lnTo>
                  <a:pt x="1146984" y="14041"/>
                </a:lnTo>
                <a:lnTo>
                  <a:pt x="1083024" y="7999"/>
                </a:lnTo>
                <a:lnTo>
                  <a:pt x="1017221" y="3600"/>
                </a:lnTo>
                <a:lnTo>
                  <a:pt x="949771" y="911"/>
                </a:lnTo>
                <a:lnTo>
                  <a:pt x="880872" y="0"/>
                </a:lnTo>
                <a:lnTo>
                  <a:pt x="812076" y="911"/>
                </a:lnTo>
                <a:lnTo>
                  <a:pt x="744720" y="3600"/>
                </a:lnTo>
                <a:lnTo>
                  <a:pt x="679002" y="7999"/>
                </a:lnTo>
                <a:lnTo>
                  <a:pt x="615117" y="14041"/>
                </a:lnTo>
                <a:lnTo>
                  <a:pt x="553262" y="21658"/>
                </a:lnTo>
                <a:lnTo>
                  <a:pt x="493633" y="30782"/>
                </a:lnTo>
                <a:lnTo>
                  <a:pt x="436428" y="41345"/>
                </a:lnTo>
                <a:lnTo>
                  <a:pt x="381842" y="53280"/>
                </a:lnTo>
                <a:lnTo>
                  <a:pt x="330072" y="66520"/>
                </a:lnTo>
                <a:lnTo>
                  <a:pt x="281315" y="80996"/>
                </a:lnTo>
                <a:lnTo>
                  <a:pt x="235766" y="96642"/>
                </a:lnTo>
                <a:lnTo>
                  <a:pt x="193623" y="113389"/>
                </a:lnTo>
                <a:lnTo>
                  <a:pt x="155082" y="131169"/>
                </a:lnTo>
                <a:lnTo>
                  <a:pt x="120339" y="149916"/>
                </a:lnTo>
                <a:lnTo>
                  <a:pt x="63035" y="190037"/>
                </a:lnTo>
                <a:lnTo>
                  <a:pt x="23282" y="233211"/>
                </a:lnTo>
                <a:lnTo>
                  <a:pt x="2652" y="278897"/>
                </a:lnTo>
                <a:lnTo>
                  <a:pt x="0" y="302513"/>
                </a:lnTo>
                <a:lnTo>
                  <a:pt x="2652" y="326129"/>
                </a:lnTo>
                <a:lnTo>
                  <a:pt x="23282" y="371815"/>
                </a:lnTo>
                <a:lnTo>
                  <a:pt x="63035" y="414989"/>
                </a:lnTo>
                <a:lnTo>
                  <a:pt x="120339" y="455111"/>
                </a:lnTo>
                <a:lnTo>
                  <a:pt x="155082" y="473858"/>
                </a:lnTo>
                <a:lnTo>
                  <a:pt x="193623" y="491638"/>
                </a:lnTo>
                <a:lnTo>
                  <a:pt x="235766" y="508385"/>
                </a:lnTo>
                <a:lnTo>
                  <a:pt x="281315" y="524030"/>
                </a:lnTo>
                <a:lnTo>
                  <a:pt x="330072" y="538507"/>
                </a:lnTo>
                <a:lnTo>
                  <a:pt x="381842" y="551746"/>
                </a:lnTo>
                <a:lnTo>
                  <a:pt x="436428" y="563682"/>
                </a:lnTo>
                <a:lnTo>
                  <a:pt x="493633" y="574245"/>
                </a:lnTo>
                <a:lnTo>
                  <a:pt x="553262" y="583369"/>
                </a:lnTo>
                <a:lnTo>
                  <a:pt x="615117" y="590986"/>
                </a:lnTo>
                <a:lnTo>
                  <a:pt x="679002" y="597027"/>
                </a:lnTo>
                <a:lnTo>
                  <a:pt x="744720" y="601427"/>
                </a:lnTo>
                <a:lnTo>
                  <a:pt x="812076" y="604116"/>
                </a:lnTo>
                <a:lnTo>
                  <a:pt x="880872" y="605027"/>
                </a:lnTo>
                <a:lnTo>
                  <a:pt x="949771" y="604116"/>
                </a:lnTo>
                <a:lnTo>
                  <a:pt x="1017221" y="601427"/>
                </a:lnTo>
                <a:lnTo>
                  <a:pt x="1083024" y="597027"/>
                </a:lnTo>
                <a:lnTo>
                  <a:pt x="1146984" y="590986"/>
                </a:lnTo>
                <a:lnTo>
                  <a:pt x="1208906" y="583369"/>
                </a:lnTo>
                <a:lnTo>
                  <a:pt x="1268594" y="574245"/>
                </a:lnTo>
                <a:lnTo>
                  <a:pt x="1325851" y="563682"/>
                </a:lnTo>
                <a:lnTo>
                  <a:pt x="1380482" y="551746"/>
                </a:lnTo>
                <a:lnTo>
                  <a:pt x="1432291" y="538507"/>
                </a:lnTo>
                <a:lnTo>
                  <a:pt x="1481081" y="524030"/>
                </a:lnTo>
                <a:lnTo>
                  <a:pt x="1526657" y="508385"/>
                </a:lnTo>
                <a:lnTo>
                  <a:pt x="1568822" y="491638"/>
                </a:lnTo>
                <a:lnTo>
                  <a:pt x="1607381" y="473858"/>
                </a:lnTo>
                <a:lnTo>
                  <a:pt x="1642138" y="455111"/>
                </a:lnTo>
                <a:lnTo>
                  <a:pt x="1699460" y="414989"/>
                </a:lnTo>
                <a:lnTo>
                  <a:pt x="1739222" y="371815"/>
                </a:lnTo>
                <a:lnTo>
                  <a:pt x="1759853" y="326129"/>
                </a:lnTo>
                <a:lnTo>
                  <a:pt x="1762506" y="302513"/>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scene3d>
              <a:camera prst="orthographicFront"/>
              <a:lightRig rig="threePt" dir="t"/>
            </a:scene3d>
          </a:bodyPr>
          <a:lstStyle/>
          <a:p>
            <a:endParaRPr sz="180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highlight>
                <a:srgbClr val="00FFFF"/>
              </a:highlight>
            </a:endParaRPr>
          </a:p>
        </p:txBody>
      </p:sp>
      <p:sp>
        <p:nvSpPr>
          <p:cNvPr id="24" name="object 24"/>
          <p:cNvSpPr/>
          <p:nvPr/>
        </p:nvSpPr>
        <p:spPr>
          <a:xfrm>
            <a:off x="3849279" y="3277449"/>
            <a:ext cx="1767670" cy="606841"/>
          </a:xfrm>
          <a:custGeom>
            <a:avLst/>
            <a:gdLst/>
            <a:ahLst/>
            <a:cxnLst/>
            <a:rect l="l" t="t" r="r" b="b"/>
            <a:pathLst>
              <a:path w="1762760" h="605154">
                <a:moveTo>
                  <a:pt x="880872" y="0"/>
                </a:moveTo>
                <a:lnTo>
                  <a:pt x="812076" y="911"/>
                </a:lnTo>
                <a:lnTo>
                  <a:pt x="744720" y="3600"/>
                </a:lnTo>
                <a:lnTo>
                  <a:pt x="679002" y="7999"/>
                </a:lnTo>
                <a:lnTo>
                  <a:pt x="615117" y="14041"/>
                </a:lnTo>
                <a:lnTo>
                  <a:pt x="553262" y="21658"/>
                </a:lnTo>
                <a:lnTo>
                  <a:pt x="493633" y="30782"/>
                </a:lnTo>
                <a:lnTo>
                  <a:pt x="436428" y="41345"/>
                </a:lnTo>
                <a:lnTo>
                  <a:pt x="381842" y="53280"/>
                </a:lnTo>
                <a:lnTo>
                  <a:pt x="330072" y="66520"/>
                </a:lnTo>
                <a:lnTo>
                  <a:pt x="281315" y="80996"/>
                </a:lnTo>
                <a:lnTo>
                  <a:pt x="235766" y="96642"/>
                </a:lnTo>
                <a:lnTo>
                  <a:pt x="193623" y="113389"/>
                </a:lnTo>
                <a:lnTo>
                  <a:pt x="155082" y="131169"/>
                </a:lnTo>
                <a:lnTo>
                  <a:pt x="120339" y="149916"/>
                </a:lnTo>
                <a:lnTo>
                  <a:pt x="63035" y="190037"/>
                </a:lnTo>
                <a:lnTo>
                  <a:pt x="23282" y="233211"/>
                </a:lnTo>
                <a:lnTo>
                  <a:pt x="2652" y="278897"/>
                </a:lnTo>
                <a:lnTo>
                  <a:pt x="0" y="302513"/>
                </a:lnTo>
                <a:lnTo>
                  <a:pt x="2652" y="326129"/>
                </a:lnTo>
                <a:lnTo>
                  <a:pt x="23282" y="371815"/>
                </a:lnTo>
                <a:lnTo>
                  <a:pt x="63035" y="414989"/>
                </a:lnTo>
                <a:lnTo>
                  <a:pt x="120339" y="455111"/>
                </a:lnTo>
                <a:lnTo>
                  <a:pt x="155082" y="473858"/>
                </a:lnTo>
                <a:lnTo>
                  <a:pt x="193623" y="491638"/>
                </a:lnTo>
                <a:lnTo>
                  <a:pt x="235766" y="508385"/>
                </a:lnTo>
                <a:lnTo>
                  <a:pt x="281315" y="524030"/>
                </a:lnTo>
                <a:lnTo>
                  <a:pt x="330072" y="538507"/>
                </a:lnTo>
                <a:lnTo>
                  <a:pt x="381842" y="551746"/>
                </a:lnTo>
                <a:lnTo>
                  <a:pt x="436428" y="563682"/>
                </a:lnTo>
                <a:lnTo>
                  <a:pt x="493633" y="574245"/>
                </a:lnTo>
                <a:lnTo>
                  <a:pt x="553262" y="583369"/>
                </a:lnTo>
                <a:lnTo>
                  <a:pt x="615117" y="590986"/>
                </a:lnTo>
                <a:lnTo>
                  <a:pt x="679002" y="597027"/>
                </a:lnTo>
                <a:lnTo>
                  <a:pt x="744720" y="601427"/>
                </a:lnTo>
                <a:lnTo>
                  <a:pt x="812076" y="604116"/>
                </a:lnTo>
                <a:lnTo>
                  <a:pt x="880872" y="605027"/>
                </a:lnTo>
                <a:lnTo>
                  <a:pt x="949771" y="604116"/>
                </a:lnTo>
                <a:lnTo>
                  <a:pt x="1017221" y="601427"/>
                </a:lnTo>
                <a:lnTo>
                  <a:pt x="1083024" y="597027"/>
                </a:lnTo>
                <a:lnTo>
                  <a:pt x="1146984" y="590986"/>
                </a:lnTo>
                <a:lnTo>
                  <a:pt x="1208906" y="583369"/>
                </a:lnTo>
                <a:lnTo>
                  <a:pt x="1268594" y="574245"/>
                </a:lnTo>
                <a:lnTo>
                  <a:pt x="1325851" y="563682"/>
                </a:lnTo>
                <a:lnTo>
                  <a:pt x="1380482" y="551746"/>
                </a:lnTo>
                <a:lnTo>
                  <a:pt x="1432291" y="538507"/>
                </a:lnTo>
                <a:lnTo>
                  <a:pt x="1481081" y="524030"/>
                </a:lnTo>
                <a:lnTo>
                  <a:pt x="1526657" y="508385"/>
                </a:lnTo>
                <a:lnTo>
                  <a:pt x="1568822" y="491638"/>
                </a:lnTo>
                <a:lnTo>
                  <a:pt x="1607381" y="473858"/>
                </a:lnTo>
                <a:lnTo>
                  <a:pt x="1642138" y="455111"/>
                </a:lnTo>
                <a:lnTo>
                  <a:pt x="1699460" y="414989"/>
                </a:lnTo>
                <a:lnTo>
                  <a:pt x="1739222" y="371815"/>
                </a:lnTo>
                <a:lnTo>
                  <a:pt x="1759853" y="326129"/>
                </a:lnTo>
                <a:lnTo>
                  <a:pt x="1762506" y="302513"/>
                </a:lnTo>
                <a:lnTo>
                  <a:pt x="1759853" y="278897"/>
                </a:lnTo>
                <a:lnTo>
                  <a:pt x="1739222" y="233211"/>
                </a:lnTo>
                <a:lnTo>
                  <a:pt x="1699460" y="190037"/>
                </a:lnTo>
                <a:lnTo>
                  <a:pt x="1642138" y="149916"/>
                </a:lnTo>
                <a:lnTo>
                  <a:pt x="1607381" y="131169"/>
                </a:lnTo>
                <a:lnTo>
                  <a:pt x="1568822" y="113389"/>
                </a:lnTo>
                <a:lnTo>
                  <a:pt x="1526657" y="96642"/>
                </a:lnTo>
                <a:lnTo>
                  <a:pt x="1481081" y="80996"/>
                </a:lnTo>
                <a:lnTo>
                  <a:pt x="1432291" y="66520"/>
                </a:lnTo>
                <a:lnTo>
                  <a:pt x="1380482" y="53280"/>
                </a:lnTo>
                <a:lnTo>
                  <a:pt x="1325851" y="41345"/>
                </a:lnTo>
                <a:lnTo>
                  <a:pt x="1268594" y="30782"/>
                </a:lnTo>
                <a:lnTo>
                  <a:pt x="1208906" y="21658"/>
                </a:lnTo>
                <a:lnTo>
                  <a:pt x="1146984" y="14041"/>
                </a:lnTo>
                <a:lnTo>
                  <a:pt x="1083024" y="7999"/>
                </a:lnTo>
                <a:lnTo>
                  <a:pt x="1017221" y="3600"/>
                </a:lnTo>
                <a:lnTo>
                  <a:pt x="949771" y="911"/>
                </a:lnTo>
                <a:lnTo>
                  <a:pt x="880872" y="0"/>
                </a:lnTo>
                <a:close/>
              </a:path>
            </a:pathLst>
          </a:custGeom>
          <a:ln w="12700">
            <a:solidFill>
              <a:srgbClr val="000000"/>
            </a:solidFill>
          </a:ln>
        </p:spPr>
        <p:txBody>
          <a:bodyPr wrap="square" lIns="0" tIns="0" rIns="0" bIns="0" rtlCol="0"/>
          <a:lstStyle/>
          <a:p>
            <a:endParaRPr sz="1805"/>
          </a:p>
        </p:txBody>
      </p:sp>
      <p:sp>
        <p:nvSpPr>
          <p:cNvPr id="25" name="object 25"/>
          <p:cNvSpPr/>
          <p:nvPr/>
        </p:nvSpPr>
        <p:spPr>
          <a:xfrm>
            <a:off x="4726492" y="2723460"/>
            <a:ext cx="6368" cy="571818"/>
          </a:xfrm>
          <a:custGeom>
            <a:avLst/>
            <a:gdLst/>
            <a:ahLst/>
            <a:cxnLst/>
            <a:rect l="l" t="t" r="r" b="b"/>
            <a:pathLst>
              <a:path w="6350" h="570229">
                <a:moveTo>
                  <a:pt x="6096" y="0"/>
                </a:moveTo>
                <a:lnTo>
                  <a:pt x="0" y="569975"/>
                </a:lnTo>
              </a:path>
            </a:pathLst>
          </a:custGeom>
          <a:ln w="12700">
            <a:solidFill>
              <a:srgbClr val="000000"/>
            </a:solidFill>
          </a:ln>
        </p:spPr>
        <p:txBody>
          <a:bodyPr wrap="square" lIns="0" tIns="0" rIns="0" bIns="0" rtlCol="0"/>
          <a:lstStyle/>
          <a:p>
            <a:endParaRPr sz="1805"/>
          </a:p>
        </p:txBody>
      </p:sp>
      <p:sp>
        <p:nvSpPr>
          <p:cNvPr id="26" name="object 26"/>
          <p:cNvSpPr/>
          <p:nvPr/>
        </p:nvSpPr>
        <p:spPr>
          <a:xfrm>
            <a:off x="4214725" y="3398965"/>
            <a:ext cx="1125807" cy="385245"/>
          </a:xfrm>
          <a:custGeom>
            <a:avLst/>
            <a:gdLst/>
            <a:ahLst/>
            <a:cxnLst/>
            <a:rect l="l" t="t" r="r" b="b"/>
            <a:pathLst>
              <a:path w="1122679" h="384175">
                <a:moveTo>
                  <a:pt x="0" y="0"/>
                </a:moveTo>
                <a:lnTo>
                  <a:pt x="0" y="384048"/>
                </a:lnTo>
                <a:lnTo>
                  <a:pt x="1122426" y="384048"/>
                </a:lnTo>
                <a:lnTo>
                  <a:pt x="1122426" y="0"/>
                </a:lnTo>
                <a:lnTo>
                  <a:pt x="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sz="1805"/>
          </a:p>
        </p:txBody>
      </p:sp>
      <p:sp>
        <p:nvSpPr>
          <p:cNvPr id="27" name="object 27"/>
          <p:cNvSpPr/>
          <p:nvPr/>
        </p:nvSpPr>
        <p:spPr>
          <a:xfrm>
            <a:off x="4193135" y="3406585"/>
            <a:ext cx="1125807" cy="385245"/>
          </a:xfrm>
          <a:custGeom>
            <a:avLst/>
            <a:gdLst/>
            <a:ahLst/>
            <a:cxnLst/>
            <a:rect l="l" t="t" r="r" b="b"/>
            <a:pathLst>
              <a:path w="1122679" h="384175">
                <a:moveTo>
                  <a:pt x="0" y="0"/>
                </a:moveTo>
                <a:lnTo>
                  <a:pt x="0" y="384048"/>
                </a:lnTo>
                <a:lnTo>
                  <a:pt x="1122426" y="384048"/>
                </a:lnTo>
                <a:lnTo>
                  <a:pt x="1122426" y="0"/>
                </a:lnTo>
                <a:lnTo>
                  <a:pt x="0" y="0"/>
                </a:lnTo>
                <a:close/>
              </a:path>
            </a:pathLst>
          </a:custGeom>
          <a:ln w="12700">
            <a:solidFill>
              <a:srgbClr val="FFFFFF"/>
            </a:solidFill>
          </a:ln>
        </p:spPr>
        <p:txBody>
          <a:bodyPr wrap="square" lIns="0" tIns="0" rIns="0" bIns="0" rtlCol="0"/>
          <a:lstStyle/>
          <a:p>
            <a:endParaRPr sz="1805"/>
          </a:p>
        </p:txBody>
      </p:sp>
      <p:sp>
        <p:nvSpPr>
          <p:cNvPr id="28" name="object 28"/>
          <p:cNvSpPr txBox="1"/>
          <p:nvPr/>
        </p:nvSpPr>
        <p:spPr>
          <a:xfrm>
            <a:off x="4469232" y="3404547"/>
            <a:ext cx="573729" cy="290830"/>
          </a:xfrm>
          <a:prstGeom prst="rect">
            <a:avLst/>
          </a:prstGeom>
        </p:spPr>
        <p:txBody>
          <a:bodyPr vert="horz" wrap="square" lIns="0" tIns="12735" rIns="0" bIns="0" rtlCol="0">
            <a:spAutoFit/>
          </a:bodyPr>
          <a:lstStyle/>
          <a:p>
            <a:pPr marL="12700">
              <a:lnSpc>
                <a:spcPct val="100000"/>
              </a:lnSpc>
              <a:spcBef>
                <a:spcPts val="100"/>
              </a:spcBef>
            </a:pPr>
            <a:r>
              <a:rPr sz="1805" b="1" spc="-5" dirty="0">
                <a:latin typeface="Times New Roman" panose="02020603050405020304"/>
                <a:cs typeface="Times New Roman" panose="02020603050405020304"/>
              </a:rPr>
              <a:t>JOIN</a:t>
            </a:r>
            <a:endParaRPr sz="1805">
              <a:latin typeface="Times New Roman" panose="02020603050405020304"/>
              <a:cs typeface="Times New Roman" panose="02020603050405020304"/>
            </a:endParaRPr>
          </a:p>
        </p:txBody>
      </p:sp>
      <p:sp>
        <p:nvSpPr>
          <p:cNvPr id="29" name="object 29"/>
          <p:cNvSpPr/>
          <p:nvPr/>
        </p:nvSpPr>
        <p:spPr>
          <a:xfrm>
            <a:off x="4559150" y="3882633"/>
            <a:ext cx="1910" cy="327936"/>
          </a:xfrm>
          <a:custGeom>
            <a:avLst/>
            <a:gdLst/>
            <a:ahLst/>
            <a:cxnLst/>
            <a:rect l="l" t="t" r="r" b="b"/>
            <a:pathLst>
              <a:path w="1904" h="327025">
                <a:moveTo>
                  <a:pt x="0" y="0"/>
                </a:moveTo>
                <a:lnTo>
                  <a:pt x="1523" y="326897"/>
                </a:lnTo>
              </a:path>
            </a:pathLst>
          </a:custGeom>
          <a:ln w="12700">
            <a:solidFill>
              <a:srgbClr val="000000"/>
            </a:solidFill>
          </a:ln>
        </p:spPr>
        <p:txBody>
          <a:bodyPr wrap="square" lIns="0" tIns="0" rIns="0" bIns="0" rtlCol="0"/>
          <a:lstStyle/>
          <a:p>
            <a:endParaRPr sz="1805"/>
          </a:p>
        </p:txBody>
      </p:sp>
      <p:sp>
        <p:nvSpPr>
          <p:cNvPr id="30" name="object 30"/>
          <p:cNvSpPr/>
          <p:nvPr/>
        </p:nvSpPr>
        <p:spPr>
          <a:xfrm>
            <a:off x="4949617" y="3882633"/>
            <a:ext cx="1910" cy="327936"/>
          </a:xfrm>
          <a:custGeom>
            <a:avLst/>
            <a:gdLst/>
            <a:ahLst/>
            <a:cxnLst/>
            <a:rect l="l" t="t" r="r" b="b"/>
            <a:pathLst>
              <a:path w="1904" h="327025">
                <a:moveTo>
                  <a:pt x="0" y="0"/>
                </a:moveTo>
                <a:lnTo>
                  <a:pt x="1524" y="326897"/>
                </a:lnTo>
              </a:path>
            </a:pathLst>
          </a:custGeom>
          <a:ln w="12700">
            <a:solidFill>
              <a:srgbClr val="000000"/>
            </a:solidFill>
          </a:ln>
        </p:spPr>
        <p:txBody>
          <a:bodyPr wrap="square" lIns="0" tIns="0" rIns="0" bIns="0" rtlCol="0"/>
          <a:lstStyle/>
          <a:p>
            <a:endParaRPr sz="1805"/>
          </a:p>
        </p:txBody>
      </p:sp>
      <p:sp>
        <p:nvSpPr>
          <p:cNvPr id="31" name="object 31"/>
          <p:cNvSpPr/>
          <p:nvPr/>
        </p:nvSpPr>
        <p:spPr>
          <a:xfrm>
            <a:off x="4169447" y="4185227"/>
            <a:ext cx="1171018" cy="201219"/>
          </a:xfrm>
          <a:custGeom>
            <a:avLst/>
            <a:gdLst/>
            <a:ahLst/>
            <a:cxnLst/>
            <a:rect l="l" t="t" r="r" b="b"/>
            <a:pathLst>
              <a:path w="1167764" h="200660">
                <a:moveTo>
                  <a:pt x="1167384" y="0"/>
                </a:moveTo>
                <a:lnTo>
                  <a:pt x="0" y="0"/>
                </a:lnTo>
                <a:lnTo>
                  <a:pt x="617982" y="200406"/>
                </a:lnTo>
                <a:lnTo>
                  <a:pt x="1167384" y="0"/>
                </a:lnTo>
                <a:close/>
              </a:path>
            </a:pathLst>
          </a:custGeom>
          <a:solidFill>
            <a:srgbClr val="FFFFFF"/>
          </a:solidFill>
        </p:spPr>
        <p:txBody>
          <a:bodyPr wrap="square" lIns="0" tIns="0" rIns="0" bIns="0" rtlCol="0"/>
          <a:lstStyle/>
          <a:p>
            <a:endParaRPr sz="1805"/>
          </a:p>
        </p:txBody>
      </p:sp>
      <p:sp>
        <p:nvSpPr>
          <p:cNvPr id="32" name="object 32"/>
          <p:cNvSpPr/>
          <p:nvPr/>
        </p:nvSpPr>
        <p:spPr>
          <a:xfrm>
            <a:off x="4169447" y="4185227"/>
            <a:ext cx="1171018" cy="201219"/>
          </a:xfrm>
          <a:custGeom>
            <a:avLst/>
            <a:gdLst/>
            <a:ahLst/>
            <a:cxnLst/>
            <a:rect l="l" t="t" r="r" b="b"/>
            <a:pathLst>
              <a:path w="1167764" h="200660">
                <a:moveTo>
                  <a:pt x="365759" y="0"/>
                </a:moveTo>
                <a:lnTo>
                  <a:pt x="0" y="0"/>
                </a:lnTo>
                <a:lnTo>
                  <a:pt x="617982" y="200406"/>
                </a:lnTo>
                <a:lnTo>
                  <a:pt x="1167384" y="0"/>
                </a:lnTo>
                <a:lnTo>
                  <a:pt x="778002" y="0"/>
                </a:lnTo>
              </a:path>
            </a:pathLst>
          </a:custGeom>
          <a:ln w="12700">
            <a:solidFill>
              <a:srgbClr val="000000"/>
            </a:solidFill>
          </a:ln>
        </p:spPr>
        <p:txBody>
          <a:bodyPr wrap="square" lIns="0" tIns="0" rIns="0" bIns="0" rtlCol="0"/>
          <a:lstStyle/>
          <a:p>
            <a:endParaRPr sz="1805"/>
          </a:p>
        </p:txBody>
      </p:sp>
      <p:sp>
        <p:nvSpPr>
          <p:cNvPr id="33" name="object 33"/>
          <p:cNvSpPr/>
          <p:nvPr/>
        </p:nvSpPr>
        <p:spPr>
          <a:xfrm>
            <a:off x="4301641" y="4740744"/>
            <a:ext cx="1039206" cy="5094"/>
          </a:xfrm>
          <a:custGeom>
            <a:avLst/>
            <a:gdLst/>
            <a:ahLst/>
            <a:cxnLst/>
            <a:rect l="l" t="t" r="r" b="b"/>
            <a:pathLst>
              <a:path w="1036320" h="5079">
                <a:moveTo>
                  <a:pt x="0" y="4571"/>
                </a:moveTo>
                <a:lnTo>
                  <a:pt x="1036320" y="0"/>
                </a:lnTo>
              </a:path>
            </a:pathLst>
          </a:custGeom>
          <a:ln w="12700">
            <a:solidFill>
              <a:srgbClr val="000000"/>
            </a:solidFill>
          </a:ln>
        </p:spPr>
        <p:txBody>
          <a:bodyPr wrap="square" lIns="0" tIns="0" rIns="0" bIns="0" rtlCol="0"/>
          <a:lstStyle/>
          <a:p>
            <a:endParaRPr sz="1805"/>
          </a:p>
        </p:txBody>
      </p:sp>
      <p:sp>
        <p:nvSpPr>
          <p:cNvPr id="34" name="object 34"/>
          <p:cNvSpPr/>
          <p:nvPr/>
        </p:nvSpPr>
        <p:spPr>
          <a:xfrm>
            <a:off x="4138883" y="4823268"/>
            <a:ext cx="1040480" cy="1910"/>
          </a:xfrm>
          <a:custGeom>
            <a:avLst/>
            <a:gdLst/>
            <a:ahLst/>
            <a:cxnLst/>
            <a:rect l="l" t="t" r="r" b="b"/>
            <a:pathLst>
              <a:path w="1037589" h="1904">
                <a:moveTo>
                  <a:pt x="0" y="1524"/>
                </a:moveTo>
                <a:lnTo>
                  <a:pt x="1037081" y="0"/>
                </a:lnTo>
              </a:path>
            </a:pathLst>
          </a:custGeom>
          <a:ln w="12700">
            <a:solidFill>
              <a:srgbClr val="000000"/>
            </a:solidFill>
          </a:ln>
        </p:spPr>
        <p:txBody>
          <a:bodyPr wrap="square" lIns="0" tIns="0" rIns="0" bIns="0" rtlCol="0"/>
          <a:lstStyle/>
          <a:p>
            <a:endParaRPr sz="1805"/>
          </a:p>
        </p:txBody>
      </p:sp>
      <p:sp>
        <p:nvSpPr>
          <p:cNvPr id="35" name="object 35"/>
          <p:cNvSpPr/>
          <p:nvPr/>
        </p:nvSpPr>
        <p:spPr>
          <a:xfrm>
            <a:off x="4569084" y="4595560"/>
            <a:ext cx="1009915" cy="3184"/>
          </a:xfrm>
          <a:custGeom>
            <a:avLst/>
            <a:gdLst/>
            <a:ahLst/>
            <a:cxnLst/>
            <a:rect l="l" t="t" r="r" b="b"/>
            <a:pathLst>
              <a:path w="1007110" h="3175">
                <a:moveTo>
                  <a:pt x="0" y="0"/>
                </a:moveTo>
                <a:lnTo>
                  <a:pt x="1006602" y="3047"/>
                </a:lnTo>
              </a:path>
            </a:pathLst>
          </a:custGeom>
          <a:ln w="12700">
            <a:solidFill>
              <a:srgbClr val="000000"/>
            </a:solidFill>
          </a:ln>
        </p:spPr>
        <p:txBody>
          <a:bodyPr wrap="square" lIns="0" tIns="0" rIns="0" bIns="0" rtlCol="0"/>
          <a:lstStyle/>
          <a:p>
            <a:endParaRPr sz="1805"/>
          </a:p>
        </p:txBody>
      </p:sp>
      <p:sp>
        <p:nvSpPr>
          <p:cNvPr id="36" name="object 36"/>
          <p:cNvSpPr/>
          <p:nvPr/>
        </p:nvSpPr>
        <p:spPr>
          <a:xfrm>
            <a:off x="4449880" y="4664331"/>
            <a:ext cx="1023286" cy="6368"/>
          </a:xfrm>
          <a:custGeom>
            <a:avLst/>
            <a:gdLst/>
            <a:ahLst/>
            <a:cxnLst/>
            <a:rect l="l" t="t" r="r" b="b"/>
            <a:pathLst>
              <a:path w="1020445" h="6350">
                <a:moveTo>
                  <a:pt x="0" y="0"/>
                </a:moveTo>
                <a:lnTo>
                  <a:pt x="1020305" y="6095"/>
                </a:lnTo>
              </a:path>
            </a:pathLst>
          </a:custGeom>
          <a:ln w="12700">
            <a:solidFill>
              <a:srgbClr val="000000"/>
            </a:solidFill>
          </a:ln>
        </p:spPr>
        <p:txBody>
          <a:bodyPr wrap="square" lIns="0" tIns="0" rIns="0" bIns="0" rtlCol="0"/>
          <a:lstStyle/>
          <a:p>
            <a:endParaRPr sz="1805"/>
          </a:p>
        </p:txBody>
      </p:sp>
      <p:sp>
        <p:nvSpPr>
          <p:cNvPr id="37" name="object 37"/>
          <p:cNvSpPr/>
          <p:nvPr/>
        </p:nvSpPr>
        <p:spPr>
          <a:xfrm>
            <a:off x="5042075" y="4595560"/>
            <a:ext cx="520877" cy="305649"/>
          </a:xfrm>
          <a:custGeom>
            <a:avLst/>
            <a:gdLst/>
            <a:ahLst/>
            <a:cxnLst/>
            <a:rect l="l" t="t" r="r" b="b"/>
            <a:pathLst>
              <a:path w="519429" h="304800">
                <a:moveTo>
                  <a:pt x="518922" y="0"/>
                </a:moveTo>
                <a:lnTo>
                  <a:pt x="0" y="304800"/>
                </a:lnTo>
              </a:path>
            </a:pathLst>
          </a:custGeom>
          <a:ln w="12700">
            <a:solidFill>
              <a:srgbClr val="000000"/>
            </a:solidFill>
          </a:ln>
        </p:spPr>
        <p:txBody>
          <a:bodyPr wrap="square" lIns="0" tIns="0" rIns="0" bIns="0" rtlCol="0"/>
          <a:lstStyle/>
          <a:p>
            <a:endParaRPr sz="1805"/>
          </a:p>
        </p:txBody>
      </p:sp>
      <p:sp>
        <p:nvSpPr>
          <p:cNvPr id="38" name="object 38"/>
          <p:cNvSpPr/>
          <p:nvPr/>
        </p:nvSpPr>
        <p:spPr>
          <a:xfrm>
            <a:off x="3975361" y="4595560"/>
            <a:ext cx="580733" cy="308833"/>
          </a:xfrm>
          <a:custGeom>
            <a:avLst/>
            <a:gdLst/>
            <a:ahLst/>
            <a:cxnLst/>
            <a:rect l="l" t="t" r="r" b="b"/>
            <a:pathLst>
              <a:path w="579120" h="307975">
                <a:moveTo>
                  <a:pt x="579119" y="0"/>
                </a:moveTo>
                <a:lnTo>
                  <a:pt x="0" y="307847"/>
                </a:lnTo>
              </a:path>
            </a:pathLst>
          </a:custGeom>
          <a:ln w="12700">
            <a:solidFill>
              <a:srgbClr val="000000"/>
            </a:solidFill>
          </a:ln>
        </p:spPr>
        <p:txBody>
          <a:bodyPr wrap="square" lIns="0" tIns="0" rIns="0" bIns="0" rtlCol="0"/>
          <a:lstStyle/>
          <a:p>
            <a:endParaRPr sz="1805"/>
          </a:p>
        </p:txBody>
      </p:sp>
      <p:sp>
        <p:nvSpPr>
          <p:cNvPr id="39" name="object 39"/>
          <p:cNvSpPr/>
          <p:nvPr/>
        </p:nvSpPr>
        <p:spPr>
          <a:xfrm>
            <a:off x="4228284" y="4595560"/>
            <a:ext cx="594105" cy="305649"/>
          </a:xfrm>
          <a:custGeom>
            <a:avLst/>
            <a:gdLst/>
            <a:ahLst/>
            <a:cxnLst/>
            <a:rect l="l" t="t" r="r" b="b"/>
            <a:pathLst>
              <a:path w="592454" h="304800">
                <a:moveTo>
                  <a:pt x="592073" y="0"/>
                </a:moveTo>
                <a:lnTo>
                  <a:pt x="0" y="304800"/>
                </a:lnTo>
              </a:path>
            </a:pathLst>
          </a:custGeom>
          <a:ln w="12700">
            <a:solidFill>
              <a:srgbClr val="000000"/>
            </a:solidFill>
          </a:ln>
        </p:spPr>
        <p:txBody>
          <a:bodyPr wrap="square" lIns="0" tIns="0" rIns="0" bIns="0" rtlCol="0"/>
          <a:lstStyle/>
          <a:p>
            <a:endParaRPr sz="1805"/>
          </a:p>
        </p:txBody>
      </p:sp>
      <p:sp>
        <p:nvSpPr>
          <p:cNvPr id="40" name="object 40"/>
          <p:cNvSpPr/>
          <p:nvPr/>
        </p:nvSpPr>
        <p:spPr>
          <a:xfrm>
            <a:off x="4494199" y="4595560"/>
            <a:ext cx="579460" cy="305649"/>
          </a:xfrm>
          <a:custGeom>
            <a:avLst/>
            <a:gdLst/>
            <a:ahLst/>
            <a:cxnLst/>
            <a:rect l="l" t="t" r="r" b="b"/>
            <a:pathLst>
              <a:path w="577850" h="304800">
                <a:moveTo>
                  <a:pt x="577596" y="0"/>
                </a:moveTo>
                <a:lnTo>
                  <a:pt x="0" y="304800"/>
                </a:lnTo>
              </a:path>
            </a:pathLst>
          </a:custGeom>
          <a:ln w="12700">
            <a:solidFill>
              <a:srgbClr val="000000"/>
            </a:solidFill>
          </a:ln>
        </p:spPr>
        <p:txBody>
          <a:bodyPr wrap="square" lIns="0" tIns="0" rIns="0" bIns="0" rtlCol="0"/>
          <a:lstStyle/>
          <a:p>
            <a:endParaRPr sz="1805"/>
          </a:p>
        </p:txBody>
      </p:sp>
      <p:sp>
        <p:nvSpPr>
          <p:cNvPr id="41" name="object 41"/>
          <p:cNvSpPr/>
          <p:nvPr/>
        </p:nvSpPr>
        <p:spPr>
          <a:xfrm>
            <a:off x="4761642" y="4595560"/>
            <a:ext cx="564814" cy="305649"/>
          </a:xfrm>
          <a:custGeom>
            <a:avLst/>
            <a:gdLst/>
            <a:ahLst/>
            <a:cxnLst/>
            <a:rect l="l" t="t" r="r" b="b"/>
            <a:pathLst>
              <a:path w="563245" h="304800">
                <a:moveTo>
                  <a:pt x="563117" y="0"/>
                </a:moveTo>
                <a:lnTo>
                  <a:pt x="0" y="304800"/>
                </a:lnTo>
              </a:path>
            </a:pathLst>
          </a:custGeom>
          <a:ln w="12700">
            <a:solidFill>
              <a:srgbClr val="000000"/>
            </a:solidFill>
          </a:ln>
        </p:spPr>
        <p:txBody>
          <a:bodyPr wrap="square" lIns="0" tIns="0" rIns="0" bIns="0" rtlCol="0"/>
          <a:lstStyle/>
          <a:p>
            <a:endParaRPr sz="1805"/>
          </a:p>
        </p:txBody>
      </p:sp>
      <p:sp>
        <p:nvSpPr>
          <p:cNvPr id="42" name="object 42"/>
          <p:cNvSpPr txBox="1"/>
          <p:nvPr/>
        </p:nvSpPr>
        <p:spPr>
          <a:xfrm>
            <a:off x="3883304" y="4293952"/>
            <a:ext cx="1382970" cy="197525"/>
          </a:xfrm>
          <a:prstGeom prst="rect">
            <a:avLst/>
          </a:prstGeom>
        </p:spPr>
        <p:txBody>
          <a:bodyPr vert="horz" wrap="square" lIns="0" tIns="12735" rIns="0" bIns="0" rtlCol="0">
            <a:spAutoFit/>
          </a:bodyPr>
          <a:lstStyle/>
          <a:p>
            <a:pPr marL="12700">
              <a:lnSpc>
                <a:spcPct val="100000"/>
              </a:lnSpc>
              <a:spcBef>
                <a:spcPts val="100"/>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time </a:t>
            </a:r>
            <a:r>
              <a:rPr lang="en-US" sz="1200" spc="10" dirty="0" smtClean="0">
                <a:latin typeface="宋体" panose="02010600030101010101" pitchFamily="2" charset="-122"/>
                <a:cs typeface="宋体" panose="02010600030101010101" pitchFamily="2" charset="-122"/>
              </a:rPr>
              <a:t>dimension)</a:t>
            </a:r>
            <a:endParaRPr sz="1200" dirty="0">
              <a:latin typeface="宋体" panose="02010600030101010101" pitchFamily="2" charset="-122"/>
              <a:cs typeface="宋体" panose="02010600030101010101" pitchFamily="2" charset="-122"/>
            </a:endParaRPr>
          </a:p>
        </p:txBody>
      </p:sp>
      <p:sp>
        <p:nvSpPr>
          <p:cNvPr id="43" name="object 43"/>
          <p:cNvSpPr/>
          <p:nvPr/>
        </p:nvSpPr>
        <p:spPr>
          <a:xfrm>
            <a:off x="5042075" y="5300845"/>
            <a:ext cx="534886" cy="361685"/>
          </a:xfrm>
          <a:custGeom>
            <a:avLst/>
            <a:gdLst/>
            <a:ahLst/>
            <a:cxnLst/>
            <a:rect l="l" t="t" r="r" b="b"/>
            <a:pathLst>
              <a:path w="533400" h="360679">
                <a:moveTo>
                  <a:pt x="533387" y="0"/>
                </a:moveTo>
                <a:lnTo>
                  <a:pt x="0" y="360426"/>
                </a:lnTo>
              </a:path>
            </a:pathLst>
          </a:custGeom>
          <a:ln w="12700">
            <a:solidFill>
              <a:srgbClr val="000000"/>
            </a:solidFill>
          </a:ln>
        </p:spPr>
        <p:txBody>
          <a:bodyPr wrap="square" lIns="0" tIns="0" rIns="0" bIns="0" rtlCol="0"/>
          <a:lstStyle/>
          <a:p>
            <a:endParaRPr sz="1805"/>
          </a:p>
        </p:txBody>
      </p:sp>
      <p:sp>
        <p:nvSpPr>
          <p:cNvPr id="44" name="object 44"/>
          <p:cNvSpPr/>
          <p:nvPr/>
        </p:nvSpPr>
        <p:spPr>
          <a:xfrm>
            <a:off x="5560915" y="4610078"/>
            <a:ext cx="1910" cy="702356"/>
          </a:xfrm>
          <a:custGeom>
            <a:avLst/>
            <a:gdLst/>
            <a:ahLst/>
            <a:cxnLst/>
            <a:rect l="l" t="t" r="r" b="b"/>
            <a:pathLst>
              <a:path w="1904" h="700404">
                <a:moveTo>
                  <a:pt x="0" y="0"/>
                </a:moveTo>
                <a:lnTo>
                  <a:pt x="1524" y="700278"/>
                </a:lnTo>
              </a:path>
            </a:pathLst>
          </a:custGeom>
          <a:ln w="12700">
            <a:solidFill>
              <a:srgbClr val="000000"/>
            </a:solidFill>
          </a:ln>
        </p:spPr>
        <p:txBody>
          <a:bodyPr wrap="square" lIns="0" tIns="0" rIns="0" bIns="0" rtlCol="0"/>
          <a:lstStyle/>
          <a:p>
            <a:endParaRPr sz="1805"/>
          </a:p>
        </p:txBody>
      </p:sp>
      <p:sp>
        <p:nvSpPr>
          <p:cNvPr id="45" name="object 45"/>
          <p:cNvSpPr/>
          <p:nvPr/>
        </p:nvSpPr>
        <p:spPr>
          <a:xfrm>
            <a:off x="5042075" y="4765959"/>
            <a:ext cx="534886" cy="345765"/>
          </a:xfrm>
          <a:custGeom>
            <a:avLst/>
            <a:gdLst/>
            <a:ahLst/>
            <a:cxnLst/>
            <a:rect l="l" t="t" r="r" b="b"/>
            <a:pathLst>
              <a:path w="533400" h="344804">
                <a:moveTo>
                  <a:pt x="533387" y="0"/>
                </a:moveTo>
                <a:lnTo>
                  <a:pt x="0" y="344424"/>
                </a:lnTo>
              </a:path>
            </a:pathLst>
          </a:custGeom>
          <a:ln w="12700">
            <a:solidFill>
              <a:srgbClr val="000000"/>
            </a:solidFill>
          </a:ln>
        </p:spPr>
        <p:txBody>
          <a:bodyPr wrap="square" lIns="0" tIns="0" rIns="0" bIns="0" rtlCol="0"/>
          <a:lstStyle/>
          <a:p>
            <a:endParaRPr sz="1805"/>
          </a:p>
        </p:txBody>
      </p:sp>
      <p:sp>
        <p:nvSpPr>
          <p:cNvPr id="46" name="object 46"/>
          <p:cNvSpPr/>
          <p:nvPr/>
        </p:nvSpPr>
        <p:spPr>
          <a:xfrm>
            <a:off x="5042075" y="5118984"/>
            <a:ext cx="534886" cy="355317"/>
          </a:xfrm>
          <a:custGeom>
            <a:avLst/>
            <a:gdLst/>
            <a:ahLst/>
            <a:cxnLst/>
            <a:rect l="l" t="t" r="r" b="b"/>
            <a:pathLst>
              <a:path w="533400" h="354329">
                <a:moveTo>
                  <a:pt x="533387" y="0"/>
                </a:moveTo>
                <a:lnTo>
                  <a:pt x="0" y="354330"/>
                </a:lnTo>
              </a:path>
            </a:pathLst>
          </a:custGeom>
          <a:ln w="12700">
            <a:solidFill>
              <a:srgbClr val="000000"/>
            </a:solidFill>
          </a:ln>
        </p:spPr>
        <p:txBody>
          <a:bodyPr wrap="square" lIns="0" tIns="0" rIns="0" bIns="0" rtlCol="0"/>
          <a:lstStyle/>
          <a:p>
            <a:endParaRPr sz="1805"/>
          </a:p>
        </p:txBody>
      </p:sp>
      <p:sp>
        <p:nvSpPr>
          <p:cNvPr id="47" name="object 47"/>
          <p:cNvSpPr/>
          <p:nvPr/>
        </p:nvSpPr>
        <p:spPr>
          <a:xfrm>
            <a:off x="5175796" y="4817156"/>
            <a:ext cx="1910" cy="769217"/>
          </a:xfrm>
          <a:custGeom>
            <a:avLst/>
            <a:gdLst/>
            <a:ahLst/>
            <a:cxnLst/>
            <a:rect l="l" t="t" r="r" b="b"/>
            <a:pathLst>
              <a:path w="1904" h="767079">
                <a:moveTo>
                  <a:pt x="0" y="0"/>
                </a:moveTo>
                <a:lnTo>
                  <a:pt x="1524" y="766571"/>
                </a:lnTo>
              </a:path>
            </a:pathLst>
          </a:custGeom>
          <a:ln w="12700">
            <a:solidFill>
              <a:srgbClr val="000000"/>
            </a:solidFill>
          </a:ln>
        </p:spPr>
        <p:txBody>
          <a:bodyPr wrap="square" lIns="0" tIns="0" rIns="0" bIns="0" rtlCol="0"/>
          <a:lstStyle/>
          <a:p>
            <a:endParaRPr sz="1805"/>
          </a:p>
        </p:txBody>
      </p:sp>
      <p:sp>
        <p:nvSpPr>
          <p:cNvPr id="48" name="object 48"/>
          <p:cNvSpPr/>
          <p:nvPr/>
        </p:nvSpPr>
        <p:spPr>
          <a:xfrm>
            <a:off x="5323273" y="4735394"/>
            <a:ext cx="1910" cy="736105"/>
          </a:xfrm>
          <a:custGeom>
            <a:avLst/>
            <a:gdLst/>
            <a:ahLst/>
            <a:cxnLst/>
            <a:rect l="l" t="t" r="r" b="b"/>
            <a:pathLst>
              <a:path w="1904" h="734060">
                <a:moveTo>
                  <a:pt x="0" y="0"/>
                </a:moveTo>
                <a:lnTo>
                  <a:pt x="1523" y="733805"/>
                </a:lnTo>
              </a:path>
            </a:pathLst>
          </a:custGeom>
          <a:ln w="12700">
            <a:solidFill>
              <a:srgbClr val="000000"/>
            </a:solidFill>
          </a:ln>
        </p:spPr>
        <p:txBody>
          <a:bodyPr wrap="square" lIns="0" tIns="0" rIns="0" bIns="0" rtlCol="0"/>
          <a:lstStyle/>
          <a:p>
            <a:endParaRPr sz="1805"/>
          </a:p>
        </p:txBody>
      </p:sp>
      <p:sp>
        <p:nvSpPr>
          <p:cNvPr id="49" name="object 49"/>
          <p:cNvSpPr/>
          <p:nvPr/>
        </p:nvSpPr>
        <p:spPr>
          <a:xfrm>
            <a:off x="5458522" y="4676556"/>
            <a:ext cx="1910" cy="705540"/>
          </a:xfrm>
          <a:custGeom>
            <a:avLst/>
            <a:gdLst/>
            <a:ahLst/>
            <a:cxnLst/>
            <a:rect l="l" t="t" r="r" b="b"/>
            <a:pathLst>
              <a:path w="1904" h="703579">
                <a:moveTo>
                  <a:pt x="0" y="0"/>
                </a:moveTo>
                <a:lnTo>
                  <a:pt x="1524" y="703326"/>
                </a:lnTo>
              </a:path>
            </a:pathLst>
          </a:custGeom>
          <a:ln w="12700">
            <a:solidFill>
              <a:srgbClr val="000000"/>
            </a:solidFill>
          </a:ln>
        </p:spPr>
        <p:txBody>
          <a:bodyPr wrap="square" lIns="0" tIns="0" rIns="0" bIns="0" rtlCol="0"/>
          <a:lstStyle/>
          <a:p>
            <a:endParaRPr sz="1805"/>
          </a:p>
        </p:txBody>
      </p:sp>
      <p:sp>
        <p:nvSpPr>
          <p:cNvPr id="50" name="object 50"/>
          <p:cNvSpPr/>
          <p:nvPr/>
        </p:nvSpPr>
        <p:spPr>
          <a:xfrm>
            <a:off x="5042075" y="4949349"/>
            <a:ext cx="534886" cy="353407"/>
          </a:xfrm>
          <a:custGeom>
            <a:avLst/>
            <a:gdLst/>
            <a:ahLst/>
            <a:cxnLst/>
            <a:rect l="l" t="t" r="r" b="b"/>
            <a:pathLst>
              <a:path w="533400" h="352425">
                <a:moveTo>
                  <a:pt x="533387" y="0"/>
                </a:moveTo>
                <a:lnTo>
                  <a:pt x="0" y="352044"/>
                </a:lnTo>
              </a:path>
            </a:pathLst>
          </a:custGeom>
          <a:ln w="12700">
            <a:solidFill>
              <a:srgbClr val="000000"/>
            </a:solidFill>
          </a:ln>
        </p:spPr>
        <p:txBody>
          <a:bodyPr wrap="square" lIns="0" tIns="0" rIns="0" bIns="0" rtlCol="0"/>
          <a:lstStyle/>
          <a:p>
            <a:endParaRPr sz="1805"/>
          </a:p>
        </p:txBody>
      </p:sp>
      <p:graphicFrame>
        <p:nvGraphicFramePr>
          <p:cNvPr id="51" name="object 51"/>
          <p:cNvGraphicFramePr>
            <a:graphicFrameLocks noGrp="1"/>
          </p:cNvGraphicFramePr>
          <p:nvPr>
            <p:custDataLst>
              <p:tags r:id="rId1"/>
            </p:custDataLst>
          </p:nvPr>
        </p:nvGraphicFramePr>
        <p:xfrm>
          <a:off x="3965935" y="4890256"/>
          <a:ext cx="1090930" cy="781685"/>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0000"/>
                    </a:ext>
                  </a:extLst>
                </a:gridCol>
                <a:gridCol w="257810">
                  <a:extLst>
                    <a:ext uri="{9D8B030D-6E8A-4147-A177-3AD203B41FA5}">
                      <a16:colId xmlns:a16="http://schemas.microsoft.com/office/drawing/2014/main" val="20001"/>
                    </a:ext>
                  </a:extLst>
                </a:gridCol>
                <a:gridCol w="287655">
                  <a:extLst>
                    <a:ext uri="{9D8B030D-6E8A-4147-A177-3AD203B41FA5}">
                      <a16:colId xmlns:a16="http://schemas.microsoft.com/office/drawing/2014/main" val="20002"/>
                    </a:ext>
                  </a:extLst>
                </a:gridCol>
                <a:gridCol w="271145">
                  <a:extLst>
                    <a:ext uri="{9D8B030D-6E8A-4147-A177-3AD203B41FA5}">
                      <a16:colId xmlns:a16="http://schemas.microsoft.com/office/drawing/2014/main" val="20003"/>
                    </a:ext>
                  </a:extLst>
                </a:gridCol>
              </a:tblGrid>
              <a:tr h="217170">
                <a:tc>
                  <a:txBody>
                    <a:bodyPr/>
                    <a:lstStyle/>
                    <a:p>
                      <a:pPr>
                        <a:lnSpc>
                          <a:spcPct val="100000"/>
                        </a:lnSpc>
                      </a:pPr>
                      <a:endParaRPr sz="12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2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2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2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192405">
                <a:tc>
                  <a:txBody>
                    <a:bodyPr/>
                    <a:lstStyle/>
                    <a:p>
                      <a:pPr>
                        <a:lnSpc>
                          <a:spcPct val="100000"/>
                        </a:lnSpc>
                      </a:pPr>
                      <a:endParaRPr sz="11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84785">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187325">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a:lnSpc>
                          <a:spcPct val="100000"/>
                        </a:lnSpc>
                      </a:pPr>
                      <a:endParaRPr sz="1005">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2" name="object 52"/>
          <p:cNvSpPr txBox="1"/>
          <p:nvPr/>
        </p:nvSpPr>
        <p:spPr>
          <a:xfrm>
            <a:off x="3172751" y="5189154"/>
            <a:ext cx="2040767" cy="789995"/>
          </a:xfrm>
          <a:prstGeom prst="rect">
            <a:avLst/>
          </a:prstGeom>
        </p:spPr>
        <p:txBody>
          <a:bodyPr vert="horz" wrap="square" lIns="0" tIns="12735" rIns="0" bIns="0" rtlCol="0">
            <a:spAutoFit/>
          </a:bodyPr>
          <a:lstStyle/>
          <a:p>
            <a:pPr marL="12700" marR="1154430" algn="just">
              <a:lnSpc>
                <a:spcPct val="100000"/>
              </a:lnSpc>
              <a:spcBef>
                <a:spcPts val="100"/>
              </a:spcBef>
            </a:pPr>
            <a:r>
              <a:rPr lang="en-US" sz="1200" dirty="0" smtClean="0">
                <a:latin typeface="宋体" panose="02010600030101010101" pitchFamily="2" charset="-122"/>
                <a:cs typeface="宋体" panose="02010600030101010101" pitchFamily="2" charset="-122"/>
              </a:rPr>
              <a:t>(</a:t>
            </a:r>
            <a:r>
              <a:rPr lang="en-US" sz="1200" dirty="0">
                <a:latin typeface="宋体" panose="02010600030101010101" pitchFamily="2" charset="-122"/>
                <a:cs typeface="宋体" panose="02010600030101010101" pitchFamily="2" charset="-122"/>
              </a:rPr>
              <a:t>product </a:t>
            </a:r>
            <a:r>
              <a:rPr lang="en-US" sz="1200" dirty="0" smtClean="0">
                <a:latin typeface="宋体" panose="02010600030101010101" pitchFamily="2" charset="-122"/>
                <a:cs typeface="宋体" panose="02010600030101010101" pitchFamily="2" charset="-122"/>
              </a:rPr>
              <a:t>dimension)</a:t>
            </a:r>
            <a:endParaRPr sz="1200" dirty="0">
              <a:latin typeface="宋体" panose="02010600030101010101" pitchFamily="2" charset="-122"/>
              <a:cs typeface="宋体" panose="02010600030101010101" pitchFamily="2" charset="-122"/>
            </a:endParaRPr>
          </a:p>
          <a:p>
            <a:pPr marL="700405">
              <a:lnSpc>
                <a:spcPct val="100000"/>
              </a:lnSpc>
              <a:spcBef>
                <a:spcPts val="340"/>
              </a:spcBef>
            </a:pPr>
            <a:r>
              <a:rPr lang="en-US" sz="1200" spc="10" dirty="0" smtClean="0">
                <a:latin typeface="宋体" panose="02010600030101010101" pitchFamily="2" charset="-122"/>
                <a:cs typeface="宋体" panose="02010600030101010101" pitchFamily="2" charset="-122"/>
              </a:rPr>
              <a:t>(</a:t>
            </a:r>
            <a:r>
              <a:rPr lang="en-US" sz="1200" spc="10" dirty="0">
                <a:latin typeface="宋体" panose="02010600030101010101" pitchFamily="2" charset="-122"/>
                <a:cs typeface="宋体" panose="02010600030101010101" pitchFamily="2" charset="-122"/>
              </a:rPr>
              <a:t>geographic </a:t>
            </a:r>
            <a:r>
              <a:rPr lang="en-US" sz="1200" spc="10" dirty="0" smtClean="0">
                <a:latin typeface="宋体" panose="02010600030101010101" pitchFamily="2" charset="-122"/>
                <a:cs typeface="宋体" panose="02010600030101010101" pitchFamily="2" charset="-122"/>
              </a:rPr>
              <a:t>dimension)</a:t>
            </a:r>
            <a:endParaRPr sz="1200" dirty="0">
              <a:latin typeface="宋体" panose="02010600030101010101" pitchFamily="2" charset="-122"/>
              <a:cs typeface="宋体" panose="02010600030101010101" pitchFamily="2" charset="-122"/>
            </a:endParaRPr>
          </a:p>
        </p:txBody>
      </p:sp>
      <p:sp>
        <p:nvSpPr>
          <p:cNvPr id="53" name="object 53"/>
          <p:cNvSpPr/>
          <p:nvPr/>
        </p:nvSpPr>
        <p:spPr>
          <a:xfrm>
            <a:off x="4000576" y="5647757"/>
            <a:ext cx="1889930" cy="51578"/>
          </a:xfrm>
          <a:custGeom>
            <a:avLst/>
            <a:gdLst/>
            <a:ahLst/>
            <a:cxnLst/>
            <a:rect l="l" t="t" r="r" b="b"/>
            <a:pathLst>
              <a:path w="1884679" h="51435">
                <a:moveTo>
                  <a:pt x="1846325" y="35051"/>
                </a:moveTo>
                <a:lnTo>
                  <a:pt x="1846325" y="16001"/>
                </a:lnTo>
                <a:lnTo>
                  <a:pt x="0" y="16001"/>
                </a:lnTo>
                <a:lnTo>
                  <a:pt x="0" y="35051"/>
                </a:lnTo>
                <a:lnTo>
                  <a:pt x="1846325" y="35051"/>
                </a:lnTo>
                <a:close/>
              </a:path>
              <a:path w="1884679" h="51435">
                <a:moveTo>
                  <a:pt x="1884413" y="25146"/>
                </a:moveTo>
                <a:lnTo>
                  <a:pt x="1833359" y="0"/>
                </a:lnTo>
                <a:lnTo>
                  <a:pt x="1833359" y="16001"/>
                </a:lnTo>
                <a:lnTo>
                  <a:pt x="1846325" y="16001"/>
                </a:lnTo>
                <a:lnTo>
                  <a:pt x="1846325" y="44473"/>
                </a:lnTo>
                <a:lnTo>
                  <a:pt x="1884413" y="25146"/>
                </a:lnTo>
                <a:close/>
              </a:path>
              <a:path w="1884679" h="51435">
                <a:moveTo>
                  <a:pt x="1846325" y="44473"/>
                </a:moveTo>
                <a:lnTo>
                  <a:pt x="1846325" y="35051"/>
                </a:lnTo>
                <a:lnTo>
                  <a:pt x="1833359" y="35051"/>
                </a:lnTo>
                <a:lnTo>
                  <a:pt x="1833359" y="51053"/>
                </a:lnTo>
                <a:lnTo>
                  <a:pt x="1846325" y="44473"/>
                </a:lnTo>
                <a:close/>
              </a:path>
            </a:pathLst>
          </a:custGeom>
          <a:solidFill>
            <a:srgbClr val="000000"/>
          </a:solidFill>
        </p:spPr>
        <p:txBody>
          <a:bodyPr wrap="square" lIns="0" tIns="0" rIns="0" bIns="0" rtlCol="0"/>
          <a:lstStyle/>
          <a:p>
            <a:endParaRPr sz="1805"/>
          </a:p>
        </p:txBody>
      </p:sp>
      <p:sp>
        <p:nvSpPr>
          <p:cNvPr id="54" name="object 54"/>
          <p:cNvSpPr/>
          <p:nvPr/>
        </p:nvSpPr>
        <p:spPr>
          <a:xfrm>
            <a:off x="3943267" y="4441207"/>
            <a:ext cx="51578" cy="1232148"/>
          </a:xfrm>
          <a:custGeom>
            <a:avLst/>
            <a:gdLst/>
            <a:ahLst/>
            <a:cxnLst/>
            <a:rect l="l" t="t" r="r" b="b"/>
            <a:pathLst>
              <a:path w="51435" h="1228725">
                <a:moveTo>
                  <a:pt x="51054" y="51054"/>
                </a:moveTo>
                <a:lnTo>
                  <a:pt x="25146" y="0"/>
                </a:lnTo>
                <a:lnTo>
                  <a:pt x="0" y="51054"/>
                </a:lnTo>
                <a:lnTo>
                  <a:pt x="15985" y="51054"/>
                </a:lnTo>
                <a:lnTo>
                  <a:pt x="16002" y="38100"/>
                </a:lnTo>
                <a:lnTo>
                  <a:pt x="35052" y="38100"/>
                </a:lnTo>
                <a:lnTo>
                  <a:pt x="35052" y="51054"/>
                </a:lnTo>
                <a:lnTo>
                  <a:pt x="51054" y="51054"/>
                </a:lnTo>
                <a:close/>
              </a:path>
              <a:path w="51435" h="1228725">
                <a:moveTo>
                  <a:pt x="35035" y="51054"/>
                </a:moveTo>
                <a:lnTo>
                  <a:pt x="15985" y="51054"/>
                </a:lnTo>
                <a:lnTo>
                  <a:pt x="14478" y="1228344"/>
                </a:lnTo>
                <a:lnTo>
                  <a:pt x="33528" y="1228344"/>
                </a:lnTo>
                <a:lnTo>
                  <a:pt x="35035" y="51054"/>
                </a:lnTo>
                <a:close/>
              </a:path>
              <a:path w="51435" h="1228725">
                <a:moveTo>
                  <a:pt x="35052" y="38100"/>
                </a:moveTo>
                <a:lnTo>
                  <a:pt x="16002" y="38100"/>
                </a:lnTo>
                <a:lnTo>
                  <a:pt x="15985" y="51054"/>
                </a:lnTo>
                <a:lnTo>
                  <a:pt x="35035" y="51054"/>
                </a:lnTo>
                <a:lnTo>
                  <a:pt x="35052" y="38100"/>
                </a:lnTo>
                <a:close/>
              </a:path>
              <a:path w="51435" h="1228725">
                <a:moveTo>
                  <a:pt x="35052" y="51054"/>
                </a:moveTo>
                <a:lnTo>
                  <a:pt x="35052" y="38100"/>
                </a:lnTo>
                <a:lnTo>
                  <a:pt x="35035" y="51054"/>
                </a:lnTo>
                <a:close/>
              </a:path>
            </a:pathLst>
          </a:custGeom>
          <a:solidFill>
            <a:srgbClr val="000000"/>
          </a:solidFill>
        </p:spPr>
        <p:txBody>
          <a:bodyPr wrap="square" lIns="0" tIns="0" rIns="0" bIns="0" rtlCol="0"/>
          <a:lstStyle/>
          <a:p>
            <a:endParaRPr sz="1805"/>
          </a:p>
        </p:txBody>
      </p:sp>
      <p:sp>
        <p:nvSpPr>
          <p:cNvPr id="57" name="object 57"/>
          <p:cNvSpPr txBox="1">
            <a:spLocks noGrp="1"/>
          </p:cNvSpPr>
          <p:nvPr>
            <p:ph type="sldNum" sz="quarter" idx="7"/>
          </p:nvPr>
        </p:nvSpPr>
        <p:spPr>
          <a:xfrm>
            <a:off x="6658200" y="6609675"/>
            <a:ext cx="2025000" cy="135890"/>
          </a:xfrm>
          <a:prstGeom prst="rect">
            <a:avLst/>
          </a:prstGeom>
        </p:spPr>
        <p:txBody>
          <a:bodyPr vert="horz" wrap="square" lIns="0" tIns="13372" rIns="0" bIns="0" rtlCol="0">
            <a:spAutoFit/>
          </a:bodyPr>
          <a:lstStyle/>
          <a:p>
            <a:pPr marL="25400">
              <a:lnSpc>
                <a:spcPct val="100000"/>
              </a:lnSpc>
              <a:spcBef>
                <a:spcPts val="105"/>
              </a:spcBef>
            </a:pPr>
            <a:fld id="{81D60167-4931-47E6-BA6A-407CBD079E47}" type="slidenum">
              <a:rPr dirty="0"/>
              <a:t>37</a:t>
            </a:fld>
            <a:endParaRPr dirty="0"/>
          </a:p>
        </p:txBody>
      </p:sp>
      <p:sp>
        <p:nvSpPr>
          <p:cNvPr id="58" name="文本框 57"/>
          <p:cNvSpPr txBox="1"/>
          <p:nvPr/>
        </p:nvSpPr>
        <p:spPr>
          <a:xfrm>
            <a:off x="459105" y="895350"/>
            <a:ext cx="2119683" cy="276999"/>
          </a:xfrm>
          <a:prstGeom prst="rect">
            <a:avLst/>
          </a:prstGeom>
          <a:noFill/>
        </p:spPr>
        <p:txBody>
          <a:bodyPr wrap="none" rtlCol="0">
            <a:spAutoFit/>
          </a:bodyPr>
          <a:lstStyle/>
          <a:p>
            <a:r>
              <a:rPr sz="1200" dirty="0">
                <a:latin typeface="Calibri" panose="020F0502020204030204" charset="0"/>
                <a:cs typeface="Calibri" panose="020F0502020204030204" charset="0"/>
                <a:sym typeface="+mn-ea"/>
              </a:rPr>
              <a:t>3</a:t>
            </a:r>
            <a:r>
              <a:rPr lang="en-US" sz="1200" dirty="0">
                <a:latin typeface="Calibri" panose="020F0502020204030204" charset="0"/>
                <a:cs typeface="Calibri" panose="020F0502020204030204" charset="0"/>
                <a:sym typeface="+mn-ea"/>
              </a:rPr>
              <a:t>.4 </a:t>
            </a:r>
            <a:r>
              <a:rPr lang="en-US" altLang="zh-CN" sz="1200" dirty="0" smtClean="0">
                <a:latin typeface="Calibri" panose="020F0502020204030204" charset="0"/>
                <a:cs typeface="Calibri" panose="020F0502020204030204" charset="0"/>
                <a:sym typeface="+mn-ea"/>
              </a:rPr>
              <a:t>(</a:t>
            </a:r>
            <a:r>
              <a:rPr lang="en-US" altLang="zh-CN" sz="1200" dirty="0">
                <a:latin typeface="Calibri" panose="020F0502020204030204" charset="0"/>
                <a:cs typeface="Calibri" panose="020F0502020204030204" charset="0"/>
                <a:sym typeface="+mn-ea"/>
              </a:rPr>
              <a:t>multidimensional </a:t>
            </a:r>
            <a:r>
              <a:rPr lang="en-US" altLang="zh-CN" sz="1200" dirty="0" smtClean="0">
                <a:latin typeface="Calibri" panose="020F0502020204030204" charset="0"/>
                <a:cs typeface="Calibri" panose="020F0502020204030204" charset="0"/>
                <a:sym typeface="+mn-ea"/>
              </a:rPr>
              <a:t>analysis)</a:t>
            </a:r>
            <a:endParaRPr lang="zh-CN" altLang="en-US" sz="1200" dirty="0">
              <a:latin typeface="Calibri" panose="020F0502020204030204" charset="0"/>
              <a:cs typeface="Calibri" panose="020F0502020204030204" charset="0"/>
              <a:sym typeface="+mn-ea"/>
            </a:endParaRPr>
          </a:p>
        </p:txBody>
      </p:sp>
      <p:sp>
        <p:nvSpPr>
          <p:cNvPr id="59" name="文本框 58"/>
          <p:cNvSpPr txBox="1"/>
          <p:nvPr/>
        </p:nvSpPr>
        <p:spPr>
          <a:xfrm>
            <a:off x="459105" y="1294130"/>
            <a:ext cx="942887" cy="276999"/>
          </a:xfrm>
          <a:prstGeom prst="rect">
            <a:avLst/>
          </a:prstGeom>
          <a:noFill/>
        </p:spPr>
        <p:txBody>
          <a:bodyPr wrap="none" rtlCol="0">
            <a:spAutoFit/>
          </a:bodyPr>
          <a:lstStyle/>
          <a:p>
            <a:r>
              <a:rPr lang="en-US" sz="1200" b="1" dirty="0">
                <a:solidFill>
                  <a:schemeClr val="accent4"/>
                </a:solidFill>
                <a:latin typeface="Calibri" panose="020F0502020204030204" charset="0"/>
                <a:cs typeface="Calibri" panose="020F0502020204030204" charset="0"/>
                <a:sym typeface="+mn-ea"/>
              </a:rPr>
              <a:t>3.4.1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smtClean="0">
                <a:solidFill>
                  <a:schemeClr val="accent4"/>
                </a:solidFill>
                <a:latin typeface="Calibri" panose="020F0502020204030204" charset="0"/>
                <a:cs typeface="Calibri" panose="020F0502020204030204" charset="0"/>
                <a:sym typeface="+mn-ea"/>
              </a:rPr>
              <a:t>cube)</a:t>
            </a:r>
            <a:endParaRPr lang="zh-CN" altLang="en-US" sz="1200" b="1" dirty="0">
              <a:solidFill>
                <a:schemeClr val="accent4"/>
              </a:solidFill>
              <a:latin typeface="Calibri" panose="020F0502020204030204" charset="0"/>
              <a:cs typeface="Calibri" panose="020F0502020204030204" charset="0"/>
              <a:sym typeface="+mn-ea"/>
            </a:endParaRPr>
          </a:p>
        </p:txBody>
      </p:sp>
      <p:sp>
        <p:nvSpPr>
          <p:cNvPr id="56"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9552"/>
            <a:ext cx="115771" cy="108251"/>
          </a:xfrm>
          <a:prstGeom prst="rect">
            <a:avLst/>
          </a:prstGeom>
          <a:blipFill>
            <a:blip r:embed="rId3" cstate="print"/>
            <a:stretch>
              <a:fillRect/>
            </a:stretch>
          </a:blipFill>
        </p:spPr>
        <p:txBody>
          <a:bodyPr wrap="square" lIns="0" tIns="0" rIns="0" bIns="0" rtlCol="0"/>
          <a:lstStyle/>
          <a:p>
            <a:endParaRPr sz="1805"/>
          </a:p>
        </p:txBody>
      </p:sp>
      <p:graphicFrame>
        <p:nvGraphicFramePr>
          <p:cNvPr id="9" name="object 9"/>
          <p:cNvGraphicFramePr>
            <a:graphicFrameLocks noGrp="1"/>
          </p:cNvGraphicFramePr>
          <p:nvPr>
            <p:custDataLst>
              <p:tags r:id="rId1"/>
            </p:custDataLst>
          </p:nvPr>
        </p:nvGraphicFramePr>
        <p:xfrm>
          <a:off x="210273" y="2434518"/>
          <a:ext cx="3304540" cy="2752090"/>
        </p:xfrm>
        <a:graphic>
          <a:graphicData uri="http://schemas.openxmlformats.org/drawingml/2006/table">
            <a:tbl>
              <a:tblPr firstRow="1" bandRow="1">
                <a:tableStyleId>{2D5ABB26-0587-4C30-8999-92F81FD0307C}</a:tableStyleId>
              </a:tblPr>
              <a:tblGrid>
                <a:gridCol w="691515">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1018540">
                  <a:extLst>
                    <a:ext uri="{9D8B030D-6E8A-4147-A177-3AD203B41FA5}">
                      <a16:colId xmlns:a16="http://schemas.microsoft.com/office/drawing/2014/main" val="20002"/>
                    </a:ext>
                  </a:extLst>
                </a:gridCol>
                <a:gridCol w="826135">
                  <a:extLst>
                    <a:ext uri="{9D8B030D-6E8A-4147-A177-3AD203B41FA5}">
                      <a16:colId xmlns:a16="http://schemas.microsoft.com/office/drawing/2014/main" val="20003"/>
                    </a:ext>
                  </a:extLst>
                </a:gridCol>
              </a:tblGrid>
              <a:tr h="306070">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时间</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地区</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销售渠道</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销售额</a:t>
                      </a:r>
                      <a:endParaRPr sz="1305">
                        <a:latin typeface="宋体" panose="02010600030101010101" pitchFamily="2" charset="-122"/>
                        <a:cs typeface="宋体" panose="02010600030101010101" pitchFamily="2" charset="-122"/>
                      </a:endParaRPr>
                    </a:p>
                  </a:txBody>
                  <a:tcPr marL="0" marR="0" marT="50304"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07975">
                <a:tc>
                  <a:txBody>
                    <a:bodyPr/>
                    <a:lstStyle/>
                    <a:p>
                      <a:pPr marL="92075">
                        <a:lnSpc>
                          <a:spcPct val="100000"/>
                        </a:lnSpc>
                        <a:spcBef>
                          <a:spcPts val="325"/>
                        </a:spcBef>
                      </a:pPr>
                      <a:r>
                        <a:rPr sz="1305" b="1" dirty="0">
                          <a:latin typeface="Arial" panose="020B0604020202020204"/>
                          <a:cs typeface="Arial" panose="020B0604020202020204"/>
                        </a:rPr>
                        <a:t>J1</a:t>
                      </a:r>
                      <a:endParaRPr sz="1305">
                        <a:latin typeface="Arial" panose="020B0604020202020204"/>
                        <a:cs typeface="Arial" panose="020B06040202020202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北京</a:t>
                      </a:r>
                      <a:endParaRPr sz="1305" dirty="0">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批发</a:t>
                      </a:r>
                      <a:endParaRPr sz="1305" dirty="0">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2075">
                        <a:lnSpc>
                          <a:spcPct val="100000"/>
                        </a:lnSpc>
                        <a:spcBef>
                          <a:spcPts val="325"/>
                        </a:spcBef>
                      </a:pPr>
                      <a:r>
                        <a:rPr sz="1305" b="1" spc="-5" dirty="0">
                          <a:latin typeface="Times New Roman" panose="02020603050405020304"/>
                          <a:cs typeface="Times New Roman" panose="02020603050405020304"/>
                        </a:rPr>
                        <a:t>1200</a:t>
                      </a:r>
                      <a:endParaRPr sz="1305">
                        <a:latin typeface="Times New Roman" panose="02020603050405020304"/>
                        <a:cs typeface="Times New Roman" panose="02020603050405020304"/>
                      </a:endParaRPr>
                    </a:p>
                  </a:txBody>
                  <a:tcPr marL="0" marR="0" marT="41389"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06070">
                <a:tc>
                  <a:txBody>
                    <a:bodyPr/>
                    <a:lstStyle/>
                    <a:p>
                      <a:pPr marL="92075">
                        <a:lnSpc>
                          <a:spcPct val="100000"/>
                        </a:lnSpc>
                        <a:spcBef>
                          <a:spcPts val="325"/>
                        </a:spcBef>
                      </a:pPr>
                      <a:r>
                        <a:rPr sz="1305" b="1" dirty="0">
                          <a:latin typeface="Arial" panose="020B0604020202020204"/>
                          <a:cs typeface="Arial" panose="020B0604020202020204"/>
                        </a:rPr>
                        <a:t>J1</a:t>
                      </a:r>
                      <a:endParaRPr sz="1305">
                        <a:latin typeface="Arial" panose="020B0604020202020204"/>
                        <a:cs typeface="Arial" panose="020B0604020202020204"/>
                      </a:endParaRPr>
                    </a:p>
                  </a:txBody>
                  <a:tcPr marL="0" marR="0" marT="41389"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北京</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零售</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spc="-5" dirty="0">
                          <a:latin typeface="Times New Roman" panose="02020603050405020304"/>
                          <a:cs typeface="Times New Roman" panose="02020603050405020304"/>
                        </a:rPr>
                        <a:t>2300</a:t>
                      </a:r>
                      <a:endParaRPr sz="1305">
                        <a:latin typeface="Times New Roman" panose="02020603050405020304"/>
                        <a:cs typeface="Times New Roman" panose="02020603050405020304"/>
                      </a:endParaRPr>
                    </a:p>
                  </a:txBody>
                  <a:tcPr marL="0" marR="0" marT="41389"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04800">
                <a:tc>
                  <a:txBody>
                    <a:bodyPr/>
                    <a:lstStyle/>
                    <a:p>
                      <a:pPr marL="92075">
                        <a:lnSpc>
                          <a:spcPct val="100000"/>
                        </a:lnSpc>
                        <a:spcBef>
                          <a:spcPts val="325"/>
                        </a:spcBef>
                      </a:pPr>
                      <a:r>
                        <a:rPr sz="1305" b="1" dirty="0">
                          <a:latin typeface="Arial" panose="020B0604020202020204"/>
                          <a:cs typeface="Arial" panose="020B0604020202020204"/>
                        </a:rPr>
                        <a:t>J1</a:t>
                      </a:r>
                      <a:endParaRPr sz="1305">
                        <a:latin typeface="Arial" panose="020B0604020202020204"/>
                        <a:cs typeface="Arial" panose="020B06040202020202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上海</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批发</a:t>
                      </a:r>
                      <a:endParaRPr sz="1305" dirty="0">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spc="-5" dirty="0">
                          <a:latin typeface="Times New Roman" panose="02020603050405020304"/>
                          <a:cs typeface="Times New Roman" panose="02020603050405020304"/>
                        </a:rPr>
                        <a:t>1233</a:t>
                      </a:r>
                      <a:endParaRPr sz="1305">
                        <a:latin typeface="Times New Roman" panose="02020603050405020304"/>
                        <a:cs typeface="Times New Roman" panose="02020603050405020304"/>
                      </a:endParaRPr>
                    </a:p>
                  </a:txBody>
                  <a:tcPr marL="0" marR="0" marT="413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06070">
                <a:tc>
                  <a:txBody>
                    <a:bodyPr/>
                    <a:lstStyle/>
                    <a:p>
                      <a:pPr marL="92075">
                        <a:lnSpc>
                          <a:spcPct val="100000"/>
                        </a:lnSpc>
                        <a:spcBef>
                          <a:spcPts val="325"/>
                        </a:spcBef>
                      </a:pPr>
                      <a:r>
                        <a:rPr sz="1305" b="1" dirty="0">
                          <a:latin typeface="Arial" panose="020B0604020202020204"/>
                          <a:cs typeface="Arial" panose="020B0604020202020204"/>
                        </a:rPr>
                        <a:t>J1</a:t>
                      </a:r>
                      <a:endParaRPr sz="1305">
                        <a:latin typeface="Arial" panose="020B0604020202020204"/>
                        <a:cs typeface="Arial" panose="020B06040202020202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上海</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零售</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spc="-5" dirty="0">
                          <a:latin typeface="Times New Roman" panose="02020603050405020304"/>
                          <a:cs typeface="Times New Roman" panose="02020603050405020304"/>
                        </a:rPr>
                        <a:t>2122</a:t>
                      </a:r>
                      <a:endParaRPr sz="1305" dirty="0">
                        <a:latin typeface="Times New Roman" panose="02020603050405020304"/>
                        <a:cs typeface="Times New Roman" panose="02020603050405020304"/>
                      </a:endParaRPr>
                    </a:p>
                  </a:txBody>
                  <a:tcPr marL="0" marR="0" marT="413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04800">
                <a:tc>
                  <a:txBody>
                    <a:bodyPr/>
                    <a:lstStyle/>
                    <a:p>
                      <a:pPr marL="92075">
                        <a:lnSpc>
                          <a:spcPct val="100000"/>
                        </a:lnSpc>
                        <a:spcBef>
                          <a:spcPts val="325"/>
                        </a:spcBef>
                      </a:pPr>
                      <a:r>
                        <a:rPr sz="1305" b="1" dirty="0">
                          <a:latin typeface="Arial" panose="020B0604020202020204"/>
                          <a:cs typeface="Arial" panose="020B0604020202020204"/>
                        </a:rPr>
                        <a:t>…</a:t>
                      </a:r>
                      <a:endParaRPr sz="1305">
                        <a:latin typeface="Arial" panose="020B0604020202020204"/>
                        <a:cs typeface="Arial" panose="020B06040202020202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dirty="0">
                          <a:latin typeface="Times New Roman" panose="02020603050405020304"/>
                          <a:cs typeface="Times New Roman" panose="02020603050405020304"/>
                        </a:rPr>
                        <a:t>…</a:t>
                      </a:r>
                      <a:endParaRPr sz="1305">
                        <a:latin typeface="Times New Roman" panose="02020603050405020304"/>
                        <a:cs typeface="Times New Roman" panose="020206030504050203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dirty="0">
                          <a:latin typeface="Times New Roman" panose="02020603050405020304"/>
                          <a:cs typeface="Times New Roman" panose="02020603050405020304"/>
                        </a:rPr>
                        <a:t>…</a:t>
                      </a:r>
                      <a:endParaRPr sz="1305">
                        <a:latin typeface="Times New Roman" panose="02020603050405020304"/>
                        <a:cs typeface="Times New Roman" panose="02020603050405020304"/>
                      </a:endParaRPr>
                    </a:p>
                  </a:txBody>
                  <a:tcPr marL="0" marR="0" marT="41389"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5">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06070">
                <a:tc>
                  <a:txBody>
                    <a:bodyPr/>
                    <a:lstStyle/>
                    <a:p>
                      <a:pPr marL="92075">
                        <a:lnSpc>
                          <a:spcPct val="100000"/>
                        </a:lnSpc>
                        <a:spcBef>
                          <a:spcPts val="325"/>
                        </a:spcBef>
                      </a:pPr>
                      <a:r>
                        <a:rPr sz="1305" b="1" dirty="0">
                          <a:latin typeface="Arial" panose="020B0604020202020204"/>
                          <a:cs typeface="Arial" panose="020B0604020202020204"/>
                        </a:rPr>
                        <a:t>J2</a:t>
                      </a:r>
                      <a:endParaRPr sz="1305">
                        <a:latin typeface="Arial" panose="020B0604020202020204"/>
                        <a:cs typeface="Arial" panose="020B06040202020202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北京</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5"/>
                        </a:spcBef>
                      </a:pPr>
                      <a:r>
                        <a:rPr sz="1305" spc="-5" dirty="0">
                          <a:latin typeface="宋体" panose="02010600030101010101" pitchFamily="2" charset="-122"/>
                          <a:cs typeface="宋体" panose="02010600030101010101" pitchFamily="2" charset="-122"/>
                        </a:rPr>
                        <a:t>批发</a:t>
                      </a:r>
                      <a:endParaRPr sz="1305">
                        <a:latin typeface="宋体" panose="02010600030101010101" pitchFamily="2" charset="-122"/>
                        <a:cs typeface="宋体" panose="02010600030101010101" pitchFamily="2" charset="-122"/>
                      </a:endParaRPr>
                    </a:p>
                  </a:txBody>
                  <a:tcPr marL="0" marR="0" marT="50304"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spc="-5" dirty="0">
                          <a:latin typeface="Times New Roman" panose="02020603050405020304"/>
                          <a:cs typeface="Times New Roman" panose="02020603050405020304"/>
                        </a:rPr>
                        <a:t>3312</a:t>
                      </a:r>
                      <a:endParaRPr sz="1305">
                        <a:latin typeface="Times New Roman" panose="02020603050405020304"/>
                        <a:cs typeface="Times New Roman" panose="02020603050405020304"/>
                      </a:endParaRPr>
                    </a:p>
                  </a:txBody>
                  <a:tcPr marL="0" marR="0" marT="413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04165">
                <a:tc>
                  <a:txBody>
                    <a:bodyPr/>
                    <a:lstStyle/>
                    <a:p>
                      <a:pPr marL="92075">
                        <a:lnSpc>
                          <a:spcPct val="100000"/>
                        </a:lnSpc>
                        <a:spcBef>
                          <a:spcPts val="320"/>
                        </a:spcBef>
                      </a:pPr>
                      <a:r>
                        <a:rPr sz="1305" b="1" dirty="0">
                          <a:latin typeface="Arial" panose="020B0604020202020204"/>
                          <a:cs typeface="Arial" panose="020B0604020202020204"/>
                        </a:rPr>
                        <a:t>J2</a:t>
                      </a:r>
                      <a:endParaRPr sz="1305">
                        <a:latin typeface="Arial" panose="020B0604020202020204"/>
                        <a:cs typeface="Arial" panose="020B0604020202020204"/>
                      </a:endParaRPr>
                    </a:p>
                  </a:txBody>
                  <a:tcPr marL="0" marR="0" marT="40753"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0"/>
                        </a:spcBef>
                      </a:pPr>
                      <a:r>
                        <a:rPr sz="1305" spc="-5" dirty="0">
                          <a:latin typeface="宋体" panose="02010600030101010101" pitchFamily="2" charset="-122"/>
                          <a:cs typeface="宋体" panose="02010600030101010101" pitchFamily="2" charset="-122"/>
                        </a:rPr>
                        <a:t>上海</a:t>
                      </a:r>
                      <a:endParaRPr sz="1305">
                        <a:latin typeface="宋体" panose="02010600030101010101" pitchFamily="2" charset="-122"/>
                        <a:cs typeface="宋体" panose="02010600030101010101" pitchFamily="2" charset="-122"/>
                      </a:endParaRPr>
                    </a:p>
                  </a:txBody>
                  <a:tcPr marL="0" marR="0" marT="49667"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90"/>
                        </a:spcBef>
                      </a:pPr>
                      <a:r>
                        <a:rPr sz="1305" spc="-5" dirty="0">
                          <a:latin typeface="宋体" panose="02010600030101010101" pitchFamily="2" charset="-122"/>
                          <a:cs typeface="宋体" panose="02010600030101010101" pitchFamily="2" charset="-122"/>
                        </a:rPr>
                        <a:t>批发</a:t>
                      </a:r>
                      <a:endParaRPr sz="1305">
                        <a:latin typeface="宋体" panose="02010600030101010101" pitchFamily="2" charset="-122"/>
                        <a:cs typeface="宋体" panose="02010600030101010101" pitchFamily="2" charset="-122"/>
                      </a:endParaRPr>
                    </a:p>
                  </a:txBody>
                  <a:tcPr marL="0" marR="0" marT="49667"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0"/>
                        </a:spcBef>
                      </a:pPr>
                      <a:r>
                        <a:rPr sz="1305" b="1" spc="-5" dirty="0">
                          <a:latin typeface="Times New Roman" panose="02020603050405020304"/>
                          <a:cs typeface="Times New Roman" panose="02020603050405020304"/>
                        </a:rPr>
                        <a:t>3423</a:t>
                      </a:r>
                      <a:endParaRPr sz="1305">
                        <a:latin typeface="Times New Roman" panose="02020603050405020304"/>
                        <a:cs typeface="Times New Roman" panose="02020603050405020304"/>
                      </a:endParaRPr>
                    </a:p>
                  </a:txBody>
                  <a:tcPr marL="0" marR="0" marT="4075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06070">
                <a:tc>
                  <a:txBody>
                    <a:bodyPr/>
                    <a:lstStyle/>
                    <a:p>
                      <a:pPr marL="92075">
                        <a:lnSpc>
                          <a:spcPct val="100000"/>
                        </a:lnSpc>
                        <a:spcBef>
                          <a:spcPts val="325"/>
                        </a:spcBef>
                      </a:pPr>
                      <a:r>
                        <a:rPr sz="1305" b="1" dirty="0">
                          <a:latin typeface="Times New Roman" panose="02020603050405020304"/>
                          <a:cs typeface="Times New Roman" panose="02020603050405020304"/>
                        </a:rPr>
                        <a:t>…</a:t>
                      </a:r>
                      <a:endParaRPr sz="1305">
                        <a:latin typeface="Times New Roman" panose="02020603050405020304"/>
                        <a:cs typeface="Times New Roman" panose="020206030504050203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dirty="0">
                          <a:latin typeface="Times New Roman" panose="02020603050405020304"/>
                          <a:cs typeface="Times New Roman" panose="02020603050405020304"/>
                        </a:rPr>
                        <a:t>…</a:t>
                      </a:r>
                      <a:endParaRPr sz="1305">
                        <a:latin typeface="Times New Roman" panose="02020603050405020304"/>
                        <a:cs typeface="Times New Roman" panose="02020603050405020304"/>
                      </a:endParaRPr>
                    </a:p>
                  </a:txBody>
                  <a:tcPr marL="0" marR="0" marT="41389"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5"/>
                        </a:spcBef>
                      </a:pPr>
                      <a:r>
                        <a:rPr sz="1305" b="1" dirty="0">
                          <a:latin typeface="Times New Roman" panose="02020603050405020304"/>
                          <a:cs typeface="Times New Roman" panose="02020603050405020304"/>
                        </a:rPr>
                        <a:t>…</a:t>
                      </a:r>
                      <a:endParaRPr sz="1305">
                        <a:latin typeface="Times New Roman" panose="02020603050405020304"/>
                        <a:cs typeface="Times New Roman" panose="02020603050405020304"/>
                      </a:endParaRPr>
                    </a:p>
                  </a:txBody>
                  <a:tcPr marL="0" marR="0" marT="41389"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5"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10" name="object 10"/>
          <p:cNvSpPr/>
          <p:nvPr/>
        </p:nvSpPr>
        <p:spPr>
          <a:xfrm>
            <a:off x="4872949" y="2970593"/>
            <a:ext cx="2637496" cy="2216465"/>
          </a:xfrm>
          <a:prstGeom prst="rect">
            <a:avLst/>
          </a:prstGeom>
          <a:blipFill>
            <a:blip r:embed="rId4" cstate="print"/>
            <a:stretch>
              <a:fillRect/>
            </a:stretch>
          </a:blipFill>
        </p:spPr>
        <p:txBody>
          <a:bodyPr wrap="square" lIns="0" tIns="0" rIns="0" bIns="0" rtlCol="0"/>
          <a:lstStyle/>
          <a:p>
            <a:endParaRPr sz="1805"/>
          </a:p>
        </p:txBody>
      </p:sp>
      <p:sp>
        <p:nvSpPr>
          <p:cNvPr id="11" name="object 11"/>
          <p:cNvSpPr txBox="1"/>
          <p:nvPr/>
        </p:nvSpPr>
        <p:spPr>
          <a:xfrm>
            <a:off x="7683130" y="3041874"/>
            <a:ext cx="331120" cy="207645"/>
          </a:xfrm>
          <a:prstGeom prst="rect">
            <a:avLst/>
          </a:prstGeom>
        </p:spPr>
        <p:txBody>
          <a:bodyPr vert="horz" wrap="square" lIns="0" tIns="14644" rIns="0" bIns="0" rtlCol="0">
            <a:spAutoFit/>
          </a:bodyPr>
          <a:lstStyle/>
          <a:p>
            <a:pPr marL="12700">
              <a:lnSpc>
                <a:spcPct val="100000"/>
              </a:lnSpc>
              <a:spcBef>
                <a:spcPts val="115"/>
              </a:spcBef>
            </a:pPr>
            <a:r>
              <a:rPr sz="1255" i="1" spc="-55" dirty="0">
                <a:latin typeface="宋体" panose="02010600030101010101" pitchFamily="2" charset="-122"/>
                <a:cs typeface="宋体" panose="02010600030101010101" pitchFamily="2" charset="-122"/>
              </a:rPr>
              <a:t>批发</a:t>
            </a:r>
            <a:endParaRPr sz="1255" dirty="0">
              <a:latin typeface="宋体" panose="02010600030101010101" pitchFamily="2" charset="-122"/>
              <a:cs typeface="宋体" panose="02010600030101010101" pitchFamily="2" charset="-122"/>
            </a:endParaRPr>
          </a:p>
        </p:txBody>
      </p:sp>
      <p:sp>
        <p:nvSpPr>
          <p:cNvPr id="12" name="object 12"/>
          <p:cNvSpPr txBox="1"/>
          <p:nvPr/>
        </p:nvSpPr>
        <p:spPr>
          <a:xfrm>
            <a:off x="7741967" y="3811637"/>
            <a:ext cx="349586" cy="198120"/>
          </a:xfrm>
          <a:prstGeom prst="rect">
            <a:avLst/>
          </a:prstGeom>
        </p:spPr>
        <p:txBody>
          <a:bodyPr vert="horz" wrap="square" lIns="0" tIns="12735" rIns="0" bIns="0" rtlCol="0">
            <a:spAutoFit/>
          </a:bodyPr>
          <a:lstStyle/>
          <a:p>
            <a:pPr marL="12700">
              <a:lnSpc>
                <a:spcPct val="100000"/>
              </a:lnSpc>
              <a:spcBef>
                <a:spcPts val="100"/>
              </a:spcBef>
            </a:pPr>
            <a:r>
              <a:rPr sz="1205" b="1" i="1" dirty="0">
                <a:latin typeface="Arial" panose="020B0604020202020204"/>
                <a:cs typeface="Arial" panose="020B0604020202020204"/>
              </a:rPr>
              <a:t>…</a:t>
            </a:r>
            <a:r>
              <a:rPr sz="1205" b="1" i="1" spc="-75" dirty="0">
                <a:latin typeface="Arial" panose="020B0604020202020204"/>
                <a:cs typeface="Arial" panose="020B0604020202020204"/>
              </a:rPr>
              <a:t> </a:t>
            </a:r>
            <a:r>
              <a:rPr sz="1205" b="1" i="1" dirty="0">
                <a:latin typeface="Arial" panose="020B0604020202020204"/>
                <a:cs typeface="Arial" panose="020B0604020202020204"/>
              </a:rPr>
              <a:t>...</a:t>
            </a:r>
            <a:endParaRPr sz="1205">
              <a:latin typeface="Arial" panose="020B0604020202020204"/>
              <a:cs typeface="Arial" panose="020B0604020202020204"/>
            </a:endParaRPr>
          </a:p>
        </p:txBody>
      </p:sp>
      <p:sp>
        <p:nvSpPr>
          <p:cNvPr id="13" name="object 13"/>
          <p:cNvSpPr txBox="1"/>
          <p:nvPr/>
        </p:nvSpPr>
        <p:spPr>
          <a:xfrm>
            <a:off x="7683138" y="4233433"/>
            <a:ext cx="339398" cy="198120"/>
          </a:xfrm>
          <a:prstGeom prst="rect">
            <a:avLst/>
          </a:prstGeom>
        </p:spPr>
        <p:txBody>
          <a:bodyPr vert="horz" wrap="square" lIns="0" tIns="12735" rIns="0" bIns="0" rtlCol="0">
            <a:spAutoFit/>
          </a:bodyPr>
          <a:lstStyle/>
          <a:p>
            <a:pPr marL="12700">
              <a:lnSpc>
                <a:spcPct val="100000"/>
              </a:lnSpc>
              <a:spcBef>
                <a:spcPts val="100"/>
              </a:spcBef>
            </a:pPr>
            <a:r>
              <a:rPr sz="1205" b="1" i="1" spc="-5" dirty="0">
                <a:latin typeface="Arial" panose="020B0604020202020204"/>
                <a:cs typeface="Arial" panose="020B0604020202020204"/>
              </a:rPr>
              <a:t>sum</a:t>
            </a:r>
            <a:endParaRPr sz="1205">
              <a:latin typeface="Arial" panose="020B0604020202020204"/>
              <a:cs typeface="Arial" panose="020B0604020202020204"/>
            </a:endParaRPr>
          </a:p>
        </p:txBody>
      </p:sp>
      <p:sp>
        <p:nvSpPr>
          <p:cNvPr id="14" name="object 14"/>
          <p:cNvSpPr txBox="1"/>
          <p:nvPr/>
        </p:nvSpPr>
        <p:spPr>
          <a:xfrm>
            <a:off x="7683130" y="3456028"/>
            <a:ext cx="331120" cy="207645"/>
          </a:xfrm>
          <a:prstGeom prst="rect">
            <a:avLst/>
          </a:prstGeom>
        </p:spPr>
        <p:txBody>
          <a:bodyPr vert="horz" wrap="square" lIns="0" tIns="14644" rIns="0" bIns="0" rtlCol="0">
            <a:spAutoFit/>
          </a:bodyPr>
          <a:lstStyle/>
          <a:p>
            <a:pPr marL="12700">
              <a:lnSpc>
                <a:spcPct val="100000"/>
              </a:lnSpc>
              <a:spcBef>
                <a:spcPts val="115"/>
              </a:spcBef>
            </a:pPr>
            <a:r>
              <a:rPr sz="1255" i="1" spc="-55" dirty="0">
                <a:latin typeface="宋体" panose="02010600030101010101" pitchFamily="2" charset="-122"/>
                <a:cs typeface="宋体" panose="02010600030101010101" pitchFamily="2" charset="-122"/>
              </a:rPr>
              <a:t>零售</a:t>
            </a:r>
            <a:endParaRPr sz="1255" dirty="0">
              <a:latin typeface="宋体" panose="02010600030101010101" pitchFamily="2" charset="-122"/>
              <a:cs typeface="宋体" panose="02010600030101010101" pitchFamily="2" charset="-122"/>
            </a:endParaRPr>
          </a:p>
        </p:txBody>
      </p:sp>
      <p:sp>
        <p:nvSpPr>
          <p:cNvPr id="15" name="object 15"/>
          <p:cNvSpPr txBox="1"/>
          <p:nvPr/>
        </p:nvSpPr>
        <p:spPr>
          <a:xfrm>
            <a:off x="4083100" y="2866191"/>
            <a:ext cx="652299" cy="259850"/>
          </a:xfrm>
          <a:prstGeom prst="rect">
            <a:avLst/>
          </a:prstGeom>
        </p:spPr>
        <p:txBody>
          <a:bodyPr vert="horz" wrap="square" lIns="0" tIns="12735" rIns="0" bIns="0" rtlCol="0">
            <a:spAutoFit/>
          </a:bodyPr>
          <a:lstStyle/>
          <a:p>
            <a:pPr marL="12700">
              <a:lnSpc>
                <a:spcPct val="100000"/>
              </a:lnSpc>
              <a:spcBef>
                <a:spcPts val="100"/>
              </a:spcBef>
            </a:pPr>
            <a:r>
              <a:rPr lang="en-US" sz="1605" spc="10" dirty="0" smtClean="0">
                <a:solidFill>
                  <a:srgbClr val="33659A"/>
                </a:solidFill>
                <a:latin typeface="隶书" panose="02010509060101010101" charset="-122"/>
                <a:cs typeface="隶书" panose="02010509060101010101" charset="-122"/>
              </a:rPr>
              <a:t>(</a:t>
            </a:r>
            <a:r>
              <a:rPr lang="en-US" sz="1605" spc="10" dirty="0" smtClean="0">
                <a:solidFill>
                  <a:srgbClr val="33659A"/>
                </a:solidFill>
                <a:latin typeface="隶书" panose="02010509060101010101" charset="-122"/>
                <a:cs typeface="隶书" panose="02010509060101010101" charset="-122"/>
              </a:rPr>
              <a:t>area)</a:t>
            </a:r>
            <a:endParaRPr sz="1605" dirty="0">
              <a:latin typeface="隶书" panose="02010509060101010101" charset="-122"/>
              <a:cs typeface="隶书" panose="02010509060101010101" charset="-122"/>
            </a:endParaRPr>
          </a:p>
        </p:txBody>
      </p:sp>
      <p:sp>
        <p:nvSpPr>
          <p:cNvPr id="16" name="object 16"/>
          <p:cNvSpPr txBox="1"/>
          <p:nvPr/>
        </p:nvSpPr>
        <p:spPr>
          <a:xfrm>
            <a:off x="8231748" y="3772094"/>
            <a:ext cx="846903" cy="506841"/>
          </a:xfrm>
          <a:prstGeom prst="rect">
            <a:avLst/>
          </a:prstGeom>
        </p:spPr>
        <p:txBody>
          <a:bodyPr vert="horz" wrap="square" lIns="0" tIns="12735" rIns="0" bIns="0" rtlCol="0">
            <a:spAutoFit/>
          </a:bodyPr>
          <a:lstStyle/>
          <a:p>
            <a:pPr marL="12700">
              <a:lnSpc>
                <a:spcPct val="100000"/>
              </a:lnSpc>
              <a:spcBef>
                <a:spcPts val="100"/>
              </a:spcBef>
            </a:pPr>
            <a:r>
              <a:rPr lang="en-US" sz="1605" spc="5" dirty="0" smtClean="0">
                <a:solidFill>
                  <a:srgbClr val="33659A"/>
                </a:solidFill>
                <a:latin typeface="隶书" panose="02010509060101010101" charset="-122"/>
                <a:cs typeface="隶书" panose="02010509060101010101" charset="-122"/>
              </a:rPr>
              <a:t>Sales </a:t>
            </a:r>
            <a:r>
              <a:rPr lang="en-US" sz="1605" spc="5" dirty="0">
                <a:solidFill>
                  <a:srgbClr val="33659A"/>
                </a:solidFill>
                <a:latin typeface="隶书" panose="02010509060101010101" charset="-122"/>
                <a:cs typeface="隶书" panose="02010509060101010101" charset="-122"/>
              </a:rPr>
              <a:t>channels</a:t>
            </a:r>
            <a:endParaRPr sz="1605" spc="5" dirty="0">
              <a:solidFill>
                <a:srgbClr val="33659A"/>
              </a:solidFill>
              <a:latin typeface="隶书" panose="02010509060101010101" charset="-122"/>
              <a:cs typeface="隶书" panose="02010509060101010101" charset="-122"/>
            </a:endParaRPr>
          </a:p>
        </p:txBody>
      </p:sp>
      <p:sp>
        <p:nvSpPr>
          <p:cNvPr id="17" name="object 17"/>
          <p:cNvSpPr txBox="1"/>
          <p:nvPr/>
        </p:nvSpPr>
        <p:spPr>
          <a:xfrm>
            <a:off x="5458771" y="2466880"/>
            <a:ext cx="2045938" cy="522605"/>
          </a:xfrm>
          <a:prstGeom prst="rect">
            <a:avLst/>
          </a:prstGeom>
        </p:spPr>
        <p:txBody>
          <a:bodyPr vert="horz" wrap="square" lIns="0" tIns="56035" rIns="0" bIns="0" rtlCol="0">
            <a:spAutoFit/>
          </a:bodyPr>
          <a:lstStyle/>
          <a:p>
            <a:pPr marL="643890">
              <a:lnSpc>
                <a:spcPct val="100000"/>
              </a:lnSpc>
              <a:spcBef>
                <a:spcPts val="440"/>
              </a:spcBef>
            </a:pPr>
            <a:r>
              <a:rPr lang="en-US" sz="1605" spc="10" dirty="0" smtClean="0">
                <a:solidFill>
                  <a:srgbClr val="33659A"/>
                </a:solidFill>
                <a:latin typeface="隶书" panose="02010509060101010101" charset="-122"/>
                <a:cs typeface="隶书" panose="02010509060101010101" charset="-122"/>
              </a:rPr>
              <a:t>(</a:t>
            </a:r>
            <a:r>
              <a:rPr lang="en-US" sz="1605" spc="10" dirty="0" smtClean="0">
                <a:solidFill>
                  <a:srgbClr val="33659A"/>
                </a:solidFill>
                <a:latin typeface="隶书" panose="02010509060101010101" charset="-122"/>
                <a:cs typeface="隶书" panose="02010509060101010101" charset="-122"/>
              </a:rPr>
              <a:t>Time)</a:t>
            </a:r>
            <a:endParaRPr sz="1605" dirty="0">
              <a:latin typeface="隶书" panose="02010509060101010101" charset="-122"/>
              <a:cs typeface="隶书" panose="02010509060101010101" charset="-122"/>
            </a:endParaRPr>
          </a:p>
          <a:p>
            <a:pPr marL="12700">
              <a:lnSpc>
                <a:spcPct val="100000"/>
              </a:lnSpc>
              <a:spcBef>
                <a:spcPts val="260"/>
              </a:spcBef>
              <a:tabLst>
                <a:tab pos="390525" algn="l"/>
                <a:tab pos="813435" algn="l"/>
                <a:tab pos="1283970" algn="l"/>
                <a:tab pos="1713230" algn="l"/>
              </a:tabLst>
            </a:pPr>
            <a:r>
              <a:rPr sz="1205" b="1" i="1" spc="-5" dirty="0">
                <a:latin typeface="Arial" panose="020B0604020202020204"/>
                <a:cs typeface="Arial" panose="020B0604020202020204"/>
              </a:rPr>
              <a:t>J</a:t>
            </a:r>
            <a:r>
              <a:rPr sz="1205" b="1" i="1" dirty="0">
                <a:latin typeface="Arial" panose="020B0604020202020204"/>
                <a:cs typeface="Arial" panose="020B0604020202020204"/>
              </a:rPr>
              <a:t>1	</a:t>
            </a:r>
            <a:r>
              <a:rPr sz="1205" b="1" i="1" spc="-5" dirty="0">
                <a:latin typeface="Arial" panose="020B0604020202020204"/>
                <a:cs typeface="Arial" panose="020B0604020202020204"/>
              </a:rPr>
              <a:t>J</a:t>
            </a:r>
            <a:r>
              <a:rPr sz="1205" b="1" i="1" dirty="0">
                <a:latin typeface="Arial" panose="020B0604020202020204"/>
                <a:cs typeface="Arial" panose="020B0604020202020204"/>
              </a:rPr>
              <a:t>2	</a:t>
            </a:r>
            <a:r>
              <a:rPr sz="1205" b="1" i="1" spc="-5" dirty="0">
                <a:latin typeface="Arial" panose="020B0604020202020204"/>
                <a:cs typeface="Arial" panose="020B0604020202020204"/>
              </a:rPr>
              <a:t>J</a:t>
            </a:r>
            <a:r>
              <a:rPr sz="1205" b="1" i="1" dirty="0">
                <a:latin typeface="Arial" panose="020B0604020202020204"/>
                <a:cs typeface="Arial" panose="020B0604020202020204"/>
              </a:rPr>
              <a:t>3	</a:t>
            </a:r>
            <a:r>
              <a:rPr sz="1205" b="1" i="1" spc="-5" dirty="0">
                <a:latin typeface="Arial" panose="020B0604020202020204"/>
                <a:cs typeface="Arial" panose="020B0604020202020204"/>
              </a:rPr>
              <a:t>J</a:t>
            </a:r>
            <a:r>
              <a:rPr sz="1205" b="1" i="1" dirty="0">
                <a:latin typeface="Arial" panose="020B0604020202020204"/>
                <a:cs typeface="Arial" panose="020B0604020202020204"/>
              </a:rPr>
              <a:t>4	</a:t>
            </a:r>
            <a:r>
              <a:rPr sz="1205" b="1" i="1" spc="-5" dirty="0">
                <a:latin typeface="Arial" panose="020B0604020202020204"/>
                <a:cs typeface="Arial" panose="020B0604020202020204"/>
              </a:rPr>
              <a:t>sum</a:t>
            </a:r>
            <a:endParaRPr sz="1205" dirty="0">
              <a:latin typeface="Arial" panose="020B0604020202020204"/>
              <a:cs typeface="Arial" panose="020B0604020202020204"/>
            </a:endParaRPr>
          </a:p>
        </p:txBody>
      </p:sp>
      <p:sp>
        <p:nvSpPr>
          <p:cNvPr id="18" name="object 18"/>
          <p:cNvSpPr txBox="1"/>
          <p:nvPr/>
        </p:nvSpPr>
        <p:spPr>
          <a:xfrm>
            <a:off x="4985778" y="2876059"/>
            <a:ext cx="370599" cy="207645"/>
          </a:xfrm>
          <a:prstGeom prst="rect">
            <a:avLst/>
          </a:prstGeom>
        </p:spPr>
        <p:txBody>
          <a:bodyPr vert="horz" wrap="square" lIns="0" tIns="14644" rIns="0" bIns="0" rtlCol="0">
            <a:spAutoFit/>
          </a:bodyPr>
          <a:lstStyle/>
          <a:p>
            <a:pPr marL="12700">
              <a:lnSpc>
                <a:spcPct val="100000"/>
              </a:lnSpc>
              <a:spcBef>
                <a:spcPts val="115"/>
              </a:spcBef>
            </a:pPr>
            <a:r>
              <a:rPr sz="1255" i="1" spc="-55" dirty="0">
                <a:latin typeface="宋体" panose="02010600030101010101" pitchFamily="2" charset="-122"/>
                <a:cs typeface="宋体" panose="02010600030101010101" pitchFamily="2" charset="-122"/>
              </a:rPr>
              <a:t>北</a:t>
            </a:r>
            <a:r>
              <a:rPr sz="1255" i="1" spc="-45" dirty="0">
                <a:latin typeface="宋体" panose="02010600030101010101" pitchFamily="2" charset="-122"/>
                <a:cs typeface="宋体" panose="02010600030101010101" pitchFamily="2" charset="-122"/>
              </a:rPr>
              <a:t>京</a:t>
            </a:r>
            <a:r>
              <a:rPr sz="1205" b="1" i="1" dirty="0">
                <a:latin typeface="Times New Roman" panose="02020603050405020304"/>
                <a:cs typeface="Times New Roman" panose="02020603050405020304"/>
              </a:rPr>
              <a:t>.</a:t>
            </a:r>
            <a:endParaRPr sz="1205">
              <a:latin typeface="Times New Roman" panose="02020603050405020304"/>
              <a:cs typeface="Times New Roman" panose="02020603050405020304"/>
            </a:endParaRPr>
          </a:p>
        </p:txBody>
      </p:sp>
      <p:sp>
        <p:nvSpPr>
          <p:cNvPr id="19" name="object 19"/>
          <p:cNvSpPr txBox="1"/>
          <p:nvPr/>
        </p:nvSpPr>
        <p:spPr>
          <a:xfrm>
            <a:off x="4794748" y="3043402"/>
            <a:ext cx="331120" cy="207645"/>
          </a:xfrm>
          <a:prstGeom prst="rect">
            <a:avLst/>
          </a:prstGeom>
        </p:spPr>
        <p:txBody>
          <a:bodyPr vert="horz" wrap="square" lIns="0" tIns="14644" rIns="0" bIns="0" rtlCol="0">
            <a:spAutoFit/>
          </a:bodyPr>
          <a:lstStyle/>
          <a:p>
            <a:pPr marL="12700">
              <a:lnSpc>
                <a:spcPct val="100000"/>
              </a:lnSpc>
              <a:spcBef>
                <a:spcPts val="115"/>
              </a:spcBef>
            </a:pPr>
            <a:r>
              <a:rPr sz="1255" i="1" spc="-55" dirty="0">
                <a:latin typeface="宋体" panose="02010600030101010101" pitchFamily="2" charset="-122"/>
                <a:cs typeface="宋体" panose="02010600030101010101" pitchFamily="2" charset="-122"/>
              </a:rPr>
              <a:t>上海</a:t>
            </a:r>
            <a:endParaRPr sz="1255">
              <a:latin typeface="宋体" panose="02010600030101010101" pitchFamily="2" charset="-122"/>
              <a:cs typeface="宋体" panose="02010600030101010101" pitchFamily="2" charset="-122"/>
            </a:endParaRPr>
          </a:p>
        </p:txBody>
      </p:sp>
      <p:sp>
        <p:nvSpPr>
          <p:cNvPr id="20" name="object 20"/>
          <p:cNvSpPr txBox="1"/>
          <p:nvPr/>
        </p:nvSpPr>
        <p:spPr>
          <a:xfrm>
            <a:off x="4482986" y="3203103"/>
            <a:ext cx="455925" cy="396240"/>
          </a:xfrm>
          <a:prstGeom prst="rect">
            <a:avLst/>
          </a:prstGeom>
        </p:spPr>
        <p:txBody>
          <a:bodyPr vert="horz" wrap="square" lIns="0" tIns="14644" rIns="0" bIns="0" rtlCol="0">
            <a:spAutoFit/>
          </a:bodyPr>
          <a:lstStyle/>
          <a:p>
            <a:pPr marL="136525">
              <a:lnSpc>
                <a:spcPct val="100000"/>
              </a:lnSpc>
              <a:spcBef>
                <a:spcPts val="115"/>
              </a:spcBef>
            </a:pPr>
            <a:r>
              <a:rPr sz="1255" i="1" spc="-55" dirty="0">
                <a:latin typeface="宋体" panose="02010600030101010101" pitchFamily="2" charset="-122"/>
                <a:cs typeface="宋体" panose="02010600030101010101" pitchFamily="2" charset="-122"/>
              </a:rPr>
              <a:t>广东</a:t>
            </a:r>
            <a:endParaRPr sz="1255" dirty="0">
              <a:latin typeface="宋体" panose="02010600030101010101" pitchFamily="2" charset="-122"/>
              <a:cs typeface="宋体" panose="02010600030101010101" pitchFamily="2" charset="-122"/>
            </a:endParaRPr>
          </a:p>
          <a:p>
            <a:pPr marL="12700">
              <a:lnSpc>
                <a:spcPct val="100000"/>
              </a:lnSpc>
              <a:spcBef>
                <a:spcPts val="20"/>
              </a:spcBef>
            </a:pPr>
            <a:r>
              <a:rPr sz="1205" b="1" i="1" spc="-5" dirty="0">
                <a:latin typeface="Arial" panose="020B0604020202020204"/>
                <a:cs typeface="Arial" panose="020B0604020202020204"/>
              </a:rPr>
              <a:t>sum</a:t>
            </a:r>
            <a:endParaRPr sz="1205" dirty="0">
              <a:latin typeface="Arial" panose="020B0604020202020204"/>
              <a:cs typeface="Arial" panose="020B0604020202020204"/>
            </a:endParaRPr>
          </a:p>
        </p:txBody>
      </p:sp>
      <p:sp>
        <p:nvSpPr>
          <p:cNvPr id="21" name="object 21"/>
          <p:cNvSpPr/>
          <p:nvPr/>
        </p:nvSpPr>
        <p:spPr>
          <a:xfrm>
            <a:off x="7594995" y="4868164"/>
            <a:ext cx="146457" cy="343218"/>
          </a:xfrm>
          <a:custGeom>
            <a:avLst/>
            <a:gdLst/>
            <a:ahLst/>
            <a:cxnLst/>
            <a:rect l="l" t="t" r="r" b="b"/>
            <a:pathLst>
              <a:path w="146050" h="342264">
                <a:moveTo>
                  <a:pt x="145555" y="342138"/>
                </a:moveTo>
                <a:lnTo>
                  <a:pt x="112775" y="0"/>
                </a:lnTo>
                <a:lnTo>
                  <a:pt x="29731" y="0"/>
                </a:lnTo>
                <a:lnTo>
                  <a:pt x="0" y="342138"/>
                </a:lnTo>
                <a:lnTo>
                  <a:pt x="59449" y="342138"/>
                </a:lnTo>
                <a:lnTo>
                  <a:pt x="61639" y="311277"/>
                </a:lnTo>
                <a:lnTo>
                  <a:pt x="62496" y="296847"/>
                </a:lnTo>
                <a:lnTo>
                  <a:pt x="62496" y="220217"/>
                </a:lnTo>
                <a:lnTo>
                  <a:pt x="64068" y="194179"/>
                </a:lnTo>
                <a:lnTo>
                  <a:pt x="69778" y="122384"/>
                </a:lnTo>
                <a:lnTo>
                  <a:pt x="73914" y="76200"/>
                </a:lnTo>
                <a:lnTo>
                  <a:pt x="77820" y="155066"/>
                </a:lnTo>
                <a:lnTo>
                  <a:pt x="82308" y="220217"/>
                </a:lnTo>
                <a:lnTo>
                  <a:pt x="82308" y="280416"/>
                </a:lnTo>
                <a:lnTo>
                  <a:pt x="83832" y="280416"/>
                </a:lnTo>
                <a:lnTo>
                  <a:pt x="86881" y="342138"/>
                </a:lnTo>
                <a:lnTo>
                  <a:pt x="145555" y="342138"/>
                </a:lnTo>
                <a:close/>
              </a:path>
              <a:path w="146050" h="342264">
                <a:moveTo>
                  <a:pt x="82308" y="280416"/>
                </a:moveTo>
                <a:lnTo>
                  <a:pt x="82308" y="220217"/>
                </a:lnTo>
                <a:lnTo>
                  <a:pt x="62496" y="220217"/>
                </a:lnTo>
                <a:lnTo>
                  <a:pt x="62496" y="296847"/>
                </a:lnTo>
                <a:lnTo>
                  <a:pt x="62556" y="295846"/>
                </a:lnTo>
                <a:lnTo>
                  <a:pt x="63258" y="280416"/>
                </a:lnTo>
                <a:lnTo>
                  <a:pt x="82308" y="280416"/>
                </a:lnTo>
                <a:close/>
              </a:path>
            </a:pathLst>
          </a:custGeom>
          <a:solidFill>
            <a:srgbClr val="C0C0C0"/>
          </a:solidFill>
        </p:spPr>
        <p:txBody>
          <a:bodyPr wrap="square" lIns="0" tIns="0" rIns="0" bIns="0" rtlCol="0"/>
          <a:lstStyle/>
          <a:p>
            <a:endParaRPr sz="1805"/>
          </a:p>
        </p:txBody>
      </p:sp>
      <p:sp>
        <p:nvSpPr>
          <p:cNvPr id="22" name="object 22"/>
          <p:cNvSpPr/>
          <p:nvPr/>
        </p:nvSpPr>
        <p:spPr>
          <a:xfrm>
            <a:off x="7778003" y="4868164"/>
            <a:ext cx="0" cy="343218"/>
          </a:xfrm>
          <a:custGeom>
            <a:avLst/>
            <a:gdLst/>
            <a:ahLst/>
            <a:cxnLst/>
            <a:rect l="l" t="t" r="r" b="b"/>
            <a:pathLst>
              <a:path h="342264">
                <a:moveTo>
                  <a:pt x="0" y="0"/>
                </a:moveTo>
                <a:lnTo>
                  <a:pt x="0" y="342138"/>
                </a:lnTo>
              </a:path>
            </a:pathLst>
          </a:custGeom>
          <a:ln w="57150">
            <a:solidFill>
              <a:srgbClr val="C0C0C0"/>
            </a:solidFill>
          </a:ln>
        </p:spPr>
        <p:txBody>
          <a:bodyPr wrap="square" lIns="0" tIns="0" rIns="0" bIns="0" rtlCol="0"/>
          <a:lstStyle/>
          <a:p>
            <a:endParaRPr sz="1805"/>
          </a:p>
        </p:txBody>
      </p:sp>
      <p:sp>
        <p:nvSpPr>
          <p:cNvPr id="23" name="object 23"/>
          <p:cNvSpPr/>
          <p:nvPr/>
        </p:nvSpPr>
        <p:spPr>
          <a:xfrm>
            <a:off x="7855193" y="4868164"/>
            <a:ext cx="0" cy="343218"/>
          </a:xfrm>
          <a:custGeom>
            <a:avLst/>
            <a:gdLst/>
            <a:ahLst/>
            <a:cxnLst/>
            <a:rect l="l" t="t" r="r" b="b"/>
            <a:pathLst>
              <a:path h="342264">
                <a:moveTo>
                  <a:pt x="0" y="0"/>
                </a:moveTo>
                <a:lnTo>
                  <a:pt x="0" y="342138"/>
                </a:lnTo>
              </a:path>
            </a:pathLst>
          </a:custGeom>
          <a:ln w="57150">
            <a:solidFill>
              <a:srgbClr val="C0C0C0"/>
            </a:solidFill>
          </a:ln>
        </p:spPr>
        <p:txBody>
          <a:bodyPr wrap="square" lIns="0" tIns="0" rIns="0" bIns="0" rtlCol="0"/>
          <a:lstStyle/>
          <a:p>
            <a:endParaRPr sz="1805"/>
          </a:p>
        </p:txBody>
      </p:sp>
      <p:sp>
        <p:nvSpPr>
          <p:cNvPr id="24" name="object 24"/>
          <p:cNvSpPr/>
          <p:nvPr/>
        </p:nvSpPr>
        <p:spPr>
          <a:xfrm>
            <a:off x="7898366" y="5144012"/>
            <a:ext cx="37569" cy="110797"/>
          </a:xfrm>
          <a:custGeom>
            <a:avLst/>
            <a:gdLst/>
            <a:ahLst/>
            <a:cxnLst/>
            <a:rect l="l" t="t" r="r" b="b"/>
            <a:pathLst>
              <a:path w="37465" h="110489">
                <a:moveTo>
                  <a:pt x="37324" y="30479"/>
                </a:moveTo>
                <a:lnTo>
                  <a:pt x="37324" y="0"/>
                </a:lnTo>
                <a:lnTo>
                  <a:pt x="0" y="0"/>
                </a:lnTo>
                <a:lnTo>
                  <a:pt x="0" y="67056"/>
                </a:lnTo>
                <a:lnTo>
                  <a:pt x="9905" y="67056"/>
                </a:lnTo>
                <a:lnTo>
                  <a:pt x="9905" y="106832"/>
                </a:lnTo>
                <a:lnTo>
                  <a:pt x="33528" y="70103"/>
                </a:lnTo>
                <a:lnTo>
                  <a:pt x="37051" y="42028"/>
                </a:lnTo>
                <a:lnTo>
                  <a:pt x="37324" y="30479"/>
                </a:lnTo>
                <a:close/>
              </a:path>
              <a:path w="37465" h="110489">
                <a:moveTo>
                  <a:pt x="9905" y="106832"/>
                </a:moveTo>
                <a:lnTo>
                  <a:pt x="9905" y="67056"/>
                </a:lnTo>
                <a:lnTo>
                  <a:pt x="9143" y="75437"/>
                </a:lnTo>
                <a:lnTo>
                  <a:pt x="6095" y="81534"/>
                </a:lnTo>
                <a:lnTo>
                  <a:pt x="0" y="86106"/>
                </a:lnTo>
                <a:lnTo>
                  <a:pt x="0" y="110490"/>
                </a:lnTo>
                <a:lnTo>
                  <a:pt x="7619" y="108203"/>
                </a:lnTo>
                <a:lnTo>
                  <a:pt x="9905" y="106832"/>
                </a:lnTo>
                <a:close/>
              </a:path>
            </a:pathLst>
          </a:custGeom>
          <a:solidFill>
            <a:srgbClr val="C0C0C0"/>
          </a:solidFill>
        </p:spPr>
        <p:txBody>
          <a:bodyPr wrap="square" lIns="0" tIns="0" rIns="0" bIns="0" rtlCol="0"/>
          <a:lstStyle/>
          <a:p>
            <a:endParaRPr sz="1805"/>
          </a:p>
        </p:txBody>
      </p:sp>
      <p:sp>
        <p:nvSpPr>
          <p:cNvPr id="25" name="object 25"/>
          <p:cNvSpPr/>
          <p:nvPr/>
        </p:nvSpPr>
        <p:spPr>
          <a:xfrm>
            <a:off x="7988532" y="4868164"/>
            <a:ext cx="147094" cy="343218"/>
          </a:xfrm>
          <a:custGeom>
            <a:avLst/>
            <a:gdLst/>
            <a:ahLst/>
            <a:cxnLst/>
            <a:rect l="l" t="t" r="r" b="b"/>
            <a:pathLst>
              <a:path w="146684" h="342264">
                <a:moveTo>
                  <a:pt x="146303" y="342138"/>
                </a:moveTo>
                <a:lnTo>
                  <a:pt x="112775" y="0"/>
                </a:lnTo>
                <a:lnTo>
                  <a:pt x="29704" y="0"/>
                </a:lnTo>
                <a:lnTo>
                  <a:pt x="0" y="342138"/>
                </a:lnTo>
                <a:lnTo>
                  <a:pt x="60184" y="342138"/>
                </a:lnTo>
                <a:lnTo>
                  <a:pt x="62483" y="297025"/>
                </a:lnTo>
                <a:lnTo>
                  <a:pt x="62483" y="220217"/>
                </a:lnTo>
                <a:lnTo>
                  <a:pt x="64053" y="194179"/>
                </a:lnTo>
                <a:lnTo>
                  <a:pt x="69764" y="122384"/>
                </a:lnTo>
                <a:lnTo>
                  <a:pt x="73913" y="76200"/>
                </a:lnTo>
                <a:lnTo>
                  <a:pt x="82282" y="220217"/>
                </a:lnTo>
                <a:lnTo>
                  <a:pt x="82282" y="280416"/>
                </a:lnTo>
                <a:lnTo>
                  <a:pt x="83806" y="280416"/>
                </a:lnTo>
                <a:lnTo>
                  <a:pt x="84820" y="295846"/>
                </a:lnTo>
                <a:lnTo>
                  <a:pt x="86854" y="342138"/>
                </a:lnTo>
                <a:lnTo>
                  <a:pt x="146303" y="342138"/>
                </a:lnTo>
                <a:close/>
              </a:path>
              <a:path w="146684" h="342264">
                <a:moveTo>
                  <a:pt x="82282" y="280416"/>
                </a:moveTo>
                <a:lnTo>
                  <a:pt x="82282" y="220217"/>
                </a:lnTo>
                <a:lnTo>
                  <a:pt x="62483" y="220217"/>
                </a:lnTo>
                <a:lnTo>
                  <a:pt x="62483" y="297025"/>
                </a:lnTo>
                <a:lnTo>
                  <a:pt x="63232" y="280416"/>
                </a:lnTo>
                <a:lnTo>
                  <a:pt x="82282" y="280416"/>
                </a:lnTo>
                <a:close/>
              </a:path>
            </a:pathLst>
          </a:custGeom>
          <a:solidFill>
            <a:srgbClr val="C0C0C0"/>
          </a:solidFill>
        </p:spPr>
        <p:txBody>
          <a:bodyPr wrap="square" lIns="0" tIns="0" rIns="0" bIns="0" rtlCol="0"/>
          <a:lstStyle/>
          <a:p>
            <a:endParaRPr sz="1805"/>
          </a:p>
        </p:txBody>
      </p:sp>
      <p:sp>
        <p:nvSpPr>
          <p:cNvPr id="26" name="object 26"/>
          <p:cNvSpPr/>
          <p:nvPr/>
        </p:nvSpPr>
        <p:spPr>
          <a:xfrm>
            <a:off x="8171540" y="4868164"/>
            <a:ext cx="0" cy="343218"/>
          </a:xfrm>
          <a:custGeom>
            <a:avLst/>
            <a:gdLst/>
            <a:ahLst/>
            <a:cxnLst/>
            <a:rect l="l" t="t" r="r" b="b"/>
            <a:pathLst>
              <a:path h="342264">
                <a:moveTo>
                  <a:pt x="0" y="0"/>
                </a:moveTo>
                <a:lnTo>
                  <a:pt x="0" y="342138"/>
                </a:lnTo>
              </a:path>
            </a:pathLst>
          </a:custGeom>
          <a:ln w="57150">
            <a:solidFill>
              <a:srgbClr val="C0C0C0"/>
            </a:solidFill>
          </a:ln>
        </p:spPr>
        <p:txBody>
          <a:bodyPr wrap="square" lIns="0" tIns="0" rIns="0" bIns="0" rtlCol="0"/>
          <a:lstStyle/>
          <a:p>
            <a:endParaRPr sz="1805"/>
          </a:p>
        </p:txBody>
      </p:sp>
      <p:sp>
        <p:nvSpPr>
          <p:cNvPr id="27" name="object 27"/>
          <p:cNvSpPr/>
          <p:nvPr/>
        </p:nvSpPr>
        <p:spPr>
          <a:xfrm>
            <a:off x="8248716" y="4868164"/>
            <a:ext cx="0" cy="343218"/>
          </a:xfrm>
          <a:custGeom>
            <a:avLst/>
            <a:gdLst/>
            <a:ahLst/>
            <a:cxnLst/>
            <a:rect l="l" t="t" r="r" b="b"/>
            <a:pathLst>
              <a:path h="342264">
                <a:moveTo>
                  <a:pt x="0" y="0"/>
                </a:moveTo>
                <a:lnTo>
                  <a:pt x="0" y="342138"/>
                </a:lnTo>
              </a:path>
            </a:pathLst>
          </a:custGeom>
          <a:ln w="57150">
            <a:solidFill>
              <a:srgbClr val="C0C0C0"/>
            </a:solidFill>
          </a:ln>
        </p:spPr>
        <p:txBody>
          <a:bodyPr wrap="square" lIns="0" tIns="0" rIns="0" bIns="0" rtlCol="0"/>
          <a:lstStyle/>
          <a:p>
            <a:endParaRPr sz="1805"/>
          </a:p>
        </p:txBody>
      </p:sp>
      <p:sp>
        <p:nvSpPr>
          <p:cNvPr id="28" name="object 28"/>
          <p:cNvSpPr/>
          <p:nvPr/>
        </p:nvSpPr>
        <p:spPr>
          <a:xfrm>
            <a:off x="8292653" y="5144012"/>
            <a:ext cx="36933" cy="110797"/>
          </a:xfrm>
          <a:custGeom>
            <a:avLst/>
            <a:gdLst/>
            <a:ahLst/>
            <a:cxnLst/>
            <a:rect l="l" t="t" r="r" b="b"/>
            <a:pathLst>
              <a:path w="36829" h="110489">
                <a:moveTo>
                  <a:pt x="36575" y="30479"/>
                </a:moveTo>
                <a:lnTo>
                  <a:pt x="36575" y="0"/>
                </a:lnTo>
                <a:lnTo>
                  <a:pt x="0" y="0"/>
                </a:lnTo>
                <a:lnTo>
                  <a:pt x="0" y="67056"/>
                </a:lnTo>
                <a:lnTo>
                  <a:pt x="9130" y="67056"/>
                </a:lnTo>
                <a:lnTo>
                  <a:pt x="9130" y="107189"/>
                </a:lnTo>
                <a:lnTo>
                  <a:pt x="33527" y="70103"/>
                </a:lnTo>
                <a:lnTo>
                  <a:pt x="36420" y="42028"/>
                </a:lnTo>
                <a:lnTo>
                  <a:pt x="36575" y="30479"/>
                </a:lnTo>
                <a:close/>
              </a:path>
              <a:path w="36829" h="110489">
                <a:moveTo>
                  <a:pt x="9130" y="107189"/>
                </a:moveTo>
                <a:lnTo>
                  <a:pt x="9130" y="67056"/>
                </a:lnTo>
                <a:lnTo>
                  <a:pt x="8381" y="75437"/>
                </a:lnTo>
                <a:lnTo>
                  <a:pt x="5320" y="81534"/>
                </a:lnTo>
                <a:lnTo>
                  <a:pt x="0" y="86106"/>
                </a:lnTo>
                <a:lnTo>
                  <a:pt x="0" y="110490"/>
                </a:lnTo>
                <a:lnTo>
                  <a:pt x="7606" y="108203"/>
                </a:lnTo>
                <a:lnTo>
                  <a:pt x="9130" y="107189"/>
                </a:lnTo>
                <a:close/>
              </a:path>
            </a:pathLst>
          </a:custGeom>
          <a:solidFill>
            <a:srgbClr val="C0C0C0"/>
          </a:solidFill>
        </p:spPr>
        <p:txBody>
          <a:bodyPr wrap="square" lIns="0" tIns="0" rIns="0" bIns="0" rtlCol="0"/>
          <a:lstStyle/>
          <a:p>
            <a:endParaRPr sz="1805"/>
          </a:p>
        </p:txBody>
      </p:sp>
      <p:sp>
        <p:nvSpPr>
          <p:cNvPr id="29" name="object 29"/>
          <p:cNvSpPr/>
          <p:nvPr/>
        </p:nvSpPr>
        <p:spPr>
          <a:xfrm>
            <a:off x="7569793" y="4842949"/>
            <a:ext cx="340799" cy="386645"/>
          </a:xfrm>
          <a:prstGeom prst="rect">
            <a:avLst/>
          </a:prstGeom>
          <a:blipFill>
            <a:blip r:embed="rId5" cstate="print"/>
            <a:stretch>
              <a:fillRect/>
            </a:stretch>
          </a:blipFill>
        </p:spPr>
        <p:txBody>
          <a:bodyPr wrap="square" lIns="0" tIns="0" rIns="0" bIns="0" rtlCol="0"/>
          <a:lstStyle/>
          <a:p>
            <a:endParaRPr sz="1805"/>
          </a:p>
        </p:txBody>
      </p:sp>
      <p:sp>
        <p:nvSpPr>
          <p:cNvPr id="30" name="object 30"/>
          <p:cNvSpPr/>
          <p:nvPr/>
        </p:nvSpPr>
        <p:spPr>
          <a:xfrm>
            <a:off x="8356839" y="4842949"/>
            <a:ext cx="314053" cy="368306"/>
          </a:xfrm>
          <a:prstGeom prst="rect">
            <a:avLst/>
          </a:prstGeom>
          <a:blipFill>
            <a:blip r:embed="rId6" cstate="print"/>
            <a:stretch>
              <a:fillRect/>
            </a:stretch>
          </a:blipFill>
        </p:spPr>
        <p:txBody>
          <a:bodyPr wrap="square" lIns="0" tIns="0" rIns="0" bIns="0" rtlCol="0"/>
          <a:lstStyle/>
          <a:p>
            <a:endParaRPr sz="1805"/>
          </a:p>
        </p:txBody>
      </p:sp>
      <p:sp>
        <p:nvSpPr>
          <p:cNvPr id="31" name="object 31"/>
          <p:cNvSpPr/>
          <p:nvPr/>
        </p:nvSpPr>
        <p:spPr>
          <a:xfrm>
            <a:off x="7963315" y="4842949"/>
            <a:ext cx="340799" cy="386645"/>
          </a:xfrm>
          <a:prstGeom prst="rect">
            <a:avLst/>
          </a:prstGeom>
          <a:blipFill>
            <a:blip r:embed="rId7" cstate="print"/>
            <a:stretch>
              <a:fillRect/>
            </a:stretch>
          </a:blipFill>
        </p:spPr>
        <p:txBody>
          <a:bodyPr wrap="square" lIns="0" tIns="0" rIns="0" bIns="0" rtlCol="0"/>
          <a:lstStyle/>
          <a:p>
            <a:endParaRPr sz="1805"/>
          </a:p>
        </p:txBody>
      </p:sp>
      <p:sp>
        <p:nvSpPr>
          <p:cNvPr id="32" name="object 32"/>
          <p:cNvSpPr/>
          <p:nvPr/>
        </p:nvSpPr>
        <p:spPr>
          <a:xfrm>
            <a:off x="7190775" y="4894144"/>
            <a:ext cx="229237" cy="249867"/>
          </a:xfrm>
          <a:prstGeom prst="rect">
            <a:avLst/>
          </a:prstGeom>
          <a:blipFill>
            <a:blip r:embed="rId8" cstate="print"/>
            <a:stretch>
              <a:fillRect/>
            </a:stretch>
          </a:blipFill>
        </p:spPr>
        <p:txBody>
          <a:bodyPr wrap="square" lIns="0" tIns="0" rIns="0" bIns="0" rtlCol="0"/>
          <a:lstStyle/>
          <a:p>
            <a:endParaRPr sz="1805"/>
          </a:p>
        </p:txBody>
      </p:sp>
      <p:sp>
        <p:nvSpPr>
          <p:cNvPr id="33" name="object 33"/>
          <p:cNvSpPr/>
          <p:nvPr/>
        </p:nvSpPr>
        <p:spPr>
          <a:xfrm>
            <a:off x="7190775" y="4894144"/>
            <a:ext cx="229237" cy="250249"/>
          </a:xfrm>
          <a:custGeom>
            <a:avLst/>
            <a:gdLst/>
            <a:ahLst/>
            <a:cxnLst/>
            <a:rect l="l" t="t" r="r" b="b"/>
            <a:pathLst>
              <a:path w="228600" h="249554">
                <a:moveTo>
                  <a:pt x="114300" y="0"/>
                </a:moveTo>
                <a:lnTo>
                  <a:pt x="114300" y="61721"/>
                </a:lnTo>
                <a:lnTo>
                  <a:pt x="228600" y="61721"/>
                </a:lnTo>
                <a:lnTo>
                  <a:pt x="228600" y="186689"/>
                </a:lnTo>
                <a:lnTo>
                  <a:pt x="114300" y="186689"/>
                </a:lnTo>
                <a:lnTo>
                  <a:pt x="114300" y="249173"/>
                </a:lnTo>
                <a:lnTo>
                  <a:pt x="0" y="124205"/>
                </a:lnTo>
                <a:lnTo>
                  <a:pt x="114300" y="0"/>
                </a:lnTo>
                <a:close/>
              </a:path>
            </a:pathLst>
          </a:custGeom>
          <a:ln w="12699">
            <a:solidFill>
              <a:srgbClr val="000000"/>
            </a:solidFill>
          </a:ln>
        </p:spPr>
        <p:txBody>
          <a:bodyPr wrap="square" lIns="0" tIns="0" rIns="0" bIns="0" rtlCol="0"/>
          <a:lstStyle/>
          <a:p>
            <a:endParaRPr sz="1805"/>
          </a:p>
        </p:txBody>
      </p:sp>
      <p:sp>
        <p:nvSpPr>
          <p:cNvPr id="34" name="object 34"/>
          <p:cNvSpPr/>
          <p:nvPr/>
        </p:nvSpPr>
        <p:spPr>
          <a:xfrm>
            <a:off x="3578780" y="3734393"/>
            <a:ext cx="979350" cy="487128"/>
          </a:xfrm>
          <a:custGeom>
            <a:avLst/>
            <a:gdLst/>
            <a:ahLst/>
            <a:cxnLst/>
            <a:rect l="l" t="t" r="r" b="b"/>
            <a:pathLst>
              <a:path w="976629" h="485775">
                <a:moveTo>
                  <a:pt x="732282" y="364236"/>
                </a:moveTo>
                <a:lnTo>
                  <a:pt x="732282" y="121158"/>
                </a:lnTo>
                <a:lnTo>
                  <a:pt x="0" y="121158"/>
                </a:lnTo>
                <a:lnTo>
                  <a:pt x="0" y="364236"/>
                </a:lnTo>
                <a:lnTo>
                  <a:pt x="732282" y="364236"/>
                </a:lnTo>
                <a:close/>
              </a:path>
              <a:path w="976629" h="485775">
                <a:moveTo>
                  <a:pt x="976122" y="243078"/>
                </a:moveTo>
                <a:lnTo>
                  <a:pt x="732282" y="0"/>
                </a:lnTo>
                <a:lnTo>
                  <a:pt x="732282" y="485394"/>
                </a:lnTo>
                <a:lnTo>
                  <a:pt x="976122" y="243078"/>
                </a:lnTo>
                <a:close/>
              </a:path>
            </a:pathLst>
          </a:custGeom>
          <a:solidFill>
            <a:srgbClr val="000000"/>
          </a:solidFill>
        </p:spPr>
        <p:txBody>
          <a:bodyPr wrap="square" lIns="0" tIns="0" rIns="0" bIns="0" rtlCol="0"/>
          <a:lstStyle/>
          <a:p>
            <a:endParaRPr sz="1805"/>
          </a:p>
        </p:txBody>
      </p:sp>
      <p:sp>
        <p:nvSpPr>
          <p:cNvPr id="35" name="object 35"/>
          <p:cNvSpPr/>
          <p:nvPr/>
        </p:nvSpPr>
        <p:spPr>
          <a:xfrm>
            <a:off x="3578780" y="3734393"/>
            <a:ext cx="979350" cy="487128"/>
          </a:xfrm>
          <a:custGeom>
            <a:avLst/>
            <a:gdLst/>
            <a:ahLst/>
            <a:cxnLst/>
            <a:rect l="l" t="t" r="r" b="b"/>
            <a:pathLst>
              <a:path w="976629" h="485775">
                <a:moveTo>
                  <a:pt x="732282" y="0"/>
                </a:moveTo>
                <a:lnTo>
                  <a:pt x="732282" y="121158"/>
                </a:lnTo>
                <a:lnTo>
                  <a:pt x="0" y="121158"/>
                </a:lnTo>
                <a:lnTo>
                  <a:pt x="0" y="364236"/>
                </a:lnTo>
                <a:lnTo>
                  <a:pt x="732282" y="364236"/>
                </a:lnTo>
                <a:lnTo>
                  <a:pt x="732282" y="485394"/>
                </a:lnTo>
                <a:lnTo>
                  <a:pt x="976122" y="243078"/>
                </a:lnTo>
                <a:lnTo>
                  <a:pt x="732282" y="0"/>
                </a:lnTo>
                <a:close/>
              </a:path>
            </a:pathLst>
          </a:custGeom>
          <a:ln w="12700">
            <a:solidFill>
              <a:srgbClr val="000000"/>
            </a:solidFill>
          </a:ln>
        </p:spPr>
        <p:txBody>
          <a:bodyPr wrap="square" lIns="0" tIns="0" rIns="0" bIns="0" rtlCol="0"/>
          <a:lstStyle/>
          <a:p>
            <a:endParaRPr sz="1805"/>
          </a:p>
        </p:txBody>
      </p:sp>
      <p:sp>
        <p:nvSpPr>
          <p:cNvPr id="36" name="object 36"/>
          <p:cNvSpPr txBox="1"/>
          <p:nvPr/>
        </p:nvSpPr>
        <p:spPr>
          <a:xfrm>
            <a:off x="3200023" y="5533393"/>
            <a:ext cx="3644914" cy="858988"/>
          </a:xfrm>
          <a:prstGeom prst="rect">
            <a:avLst/>
          </a:prstGeom>
        </p:spPr>
        <p:txBody>
          <a:bodyPr vert="horz" wrap="square" lIns="0" tIns="12735" rIns="0" bIns="0" rtlCol="0">
            <a:spAutoFit/>
          </a:bodyPr>
          <a:lstStyle/>
          <a:p>
            <a:pPr marL="12700">
              <a:lnSpc>
                <a:spcPct val="100000"/>
              </a:lnSpc>
              <a:spcBef>
                <a:spcPts val="100"/>
              </a:spcBef>
            </a:pPr>
            <a:r>
              <a:rPr sz="1805" b="1" dirty="0" smtClean="0">
                <a:latin typeface="Times New Roman" panose="02020603050405020304"/>
                <a:cs typeface="Times New Roman" panose="02020603050405020304"/>
              </a:rPr>
              <a:t>Cube</a:t>
            </a:r>
            <a:endParaRPr lang="en-US" sz="1805" b="1" dirty="0" smtClean="0">
              <a:latin typeface="Times New Roman" panose="02020603050405020304"/>
              <a:cs typeface="Times New Roman" panose="02020603050405020304"/>
            </a:endParaRPr>
          </a:p>
          <a:p>
            <a:pPr marL="12700">
              <a:lnSpc>
                <a:spcPct val="100000"/>
              </a:lnSpc>
              <a:spcBef>
                <a:spcPts val="100"/>
              </a:spcBef>
            </a:pPr>
            <a:r>
              <a:rPr lang="en-US" sz="1805" b="1" dirty="0" smtClean="0">
                <a:latin typeface="Times New Roman" panose="02020603050405020304"/>
                <a:cs typeface="Times New Roman" panose="02020603050405020304"/>
              </a:rPr>
              <a:t>(</a:t>
            </a:r>
            <a:r>
              <a:rPr lang="en-US" sz="1805" b="1" dirty="0" err="1">
                <a:latin typeface="Times New Roman" panose="02020603050405020304"/>
                <a:cs typeface="Times New Roman" panose="02020603050405020304"/>
              </a:rPr>
              <a:t>elational</a:t>
            </a:r>
            <a:r>
              <a:rPr lang="en-US" sz="1805" b="1" dirty="0">
                <a:latin typeface="Times New Roman" panose="02020603050405020304"/>
                <a:cs typeface="Times New Roman" panose="02020603050405020304"/>
              </a:rPr>
              <a:t> Table and Multidimensional </a:t>
            </a:r>
            <a:r>
              <a:rPr lang="en-US" sz="1805" b="1" dirty="0" smtClean="0">
                <a:latin typeface="Times New Roman" panose="02020603050405020304"/>
                <a:cs typeface="Times New Roman" panose="02020603050405020304"/>
              </a:rPr>
              <a:t>Cube)</a:t>
            </a:r>
            <a:endParaRPr sz="1805" dirty="0">
              <a:latin typeface="Times New Roman" panose="02020603050405020304"/>
              <a:cs typeface="Times New Roman" panose="02020603050405020304"/>
            </a:endParaRPr>
          </a:p>
        </p:txBody>
      </p:sp>
      <p:sp>
        <p:nvSpPr>
          <p:cNvPr id="37" name="object 37"/>
          <p:cNvSpPr txBox="1">
            <a:spLocks noGrp="1"/>
          </p:cNvSpPr>
          <p:nvPr>
            <p:ph type="sldNum" sz="quarter" idx="7"/>
          </p:nvPr>
        </p:nvSpPr>
        <p:spPr>
          <a:xfrm>
            <a:off x="6658200" y="6609675"/>
            <a:ext cx="2025000" cy="135890"/>
          </a:xfrm>
          <a:prstGeom prst="rect">
            <a:avLst/>
          </a:prstGeom>
        </p:spPr>
        <p:txBody>
          <a:bodyPr vert="horz" wrap="square" lIns="0" tIns="13372" rIns="0" bIns="0" rtlCol="0">
            <a:spAutoFit/>
          </a:bodyPr>
          <a:lstStyle/>
          <a:p>
            <a:pPr marL="25400">
              <a:lnSpc>
                <a:spcPct val="100000"/>
              </a:lnSpc>
              <a:spcBef>
                <a:spcPts val="105"/>
              </a:spcBef>
            </a:pPr>
            <a:fld id="{81D60167-4931-47E6-BA6A-407CBD079E47}" type="slidenum">
              <a:rPr dirty="0"/>
              <a:t>38</a:t>
            </a:fld>
            <a:endParaRPr dirty="0"/>
          </a:p>
        </p:txBody>
      </p:sp>
      <p:sp>
        <p:nvSpPr>
          <p:cNvPr id="58" name="文本框 57"/>
          <p:cNvSpPr txBox="1"/>
          <p:nvPr/>
        </p:nvSpPr>
        <p:spPr>
          <a:xfrm>
            <a:off x="459105" y="895350"/>
            <a:ext cx="6847036" cy="276999"/>
          </a:xfrm>
          <a:prstGeom prst="rect">
            <a:avLst/>
          </a:prstGeom>
          <a:noFill/>
        </p:spPr>
        <p:txBody>
          <a:bodyPr wrap="square" rtlCol="0">
            <a:spAutoFit/>
          </a:bodyPr>
          <a:lstStyle/>
          <a:p>
            <a:r>
              <a:rPr sz="1200" b="1" dirty="0">
                <a:latin typeface="Calibri" panose="020F0502020204030204" charset="0"/>
                <a:cs typeface="Calibri" panose="020F0502020204030204" charset="0"/>
                <a:sym typeface="+mn-ea"/>
              </a:rPr>
              <a:t>3</a:t>
            </a:r>
            <a:r>
              <a:rPr lang="en-US" sz="1200" b="1" dirty="0">
                <a:latin typeface="Calibri" panose="020F0502020204030204" charset="0"/>
                <a:cs typeface="Calibri" panose="020F0502020204030204" charset="0"/>
                <a:sym typeface="+mn-ea"/>
              </a:rPr>
              <a:t>.4 </a:t>
            </a:r>
            <a:r>
              <a:rPr lang="en-US" altLang="zh-CN"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multidimensional </a:t>
            </a:r>
            <a:r>
              <a:rPr lang="en-US" altLang="zh-CN" sz="1200" b="1" dirty="0" smtClean="0">
                <a:latin typeface="Calibri" panose="020F0502020204030204" charset="0"/>
                <a:cs typeface="Calibri" panose="020F0502020204030204" charset="0"/>
                <a:sym typeface="+mn-ea"/>
              </a:rPr>
              <a:t>analysis0</a:t>
            </a:r>
            <a:endParaRPr lang="zh-CN" altLang="en-US" sz="1200" b="1" dirty="0">
              <a:latin typeface="Calibri" panose="020F0502020204030204" charset="0"/>
              <a:cs typeface="Calibri" panose="020F0502020204030204" charset="0"/>
              <a:sym typeface="+mn-ea"/>
            </a:endParaRPr>
          </a:p>
        </p:txBody>
      </p:sp>
      <p:sp>
        <p:nvSpPr>
          <p:cNvPr id="59" name="文本框 58"/>
          <p:cNvSpPr txBox="1"/>
          <p:nvPr/>
        </p:nvSpPr>
        <p:spPr>
          <a:xfrm>
            <a:off x="459105" y="1228754"/>
            <a:ext cx="4526673"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3.4.1 </a:t>
            </a:r>
            <a:r>
              <a:rPr lang="en-US" altLang="zh-CN" sz="1200" b="1" dirty="0" smtClean="0">
                <a:solidFill>
                  <a:schemeClr val="accent4"/>
                </a:solidFill>
                <a:latin typeface="Calibri" panose="020F0502020204030204" charset="0"/>
                <a:cs typeface="Calibri" panose="020F0502020204030204" charset="0"/>
                <a:sym typeface="+mn-ea"/>
              </a:rPr>
              <a:t>(</a:t>
            </a:r>
            <a:r>
              <a:rPr lang="en-US" altLang="zh-CN" sz="1200" b="1" dirty="0" smtClean="0">
                <a:solidFill>
                  <a:schemeClr val="accent4"/>
                </a:solidFill>
                <a:latin typeface="Calibri" panose="020F0502020204030204" charset="0"/>
                <a:cs typeface="Calibri" panose="020F0502020204030204" charset="0"/>
                <a:sym typeface="+mn-ea"/>
              </a:rPr>
              <a:t>cube)</a:t>
            </a:r>
            <a:endParaRPr lang="zh-CN" altLang="en-US" sz="1200" b="1" dirty="0">
              <a:solidFill>
                <a:schemeClr val="accent4"/>
              </a:solidFill>
              <a:latin typeface="Calibri" panose="020F0502020204030204" charset="0"/>
              <a:cs typeface="Calibri" panose="020F0502020204030204" charset="0"/>
              <a:sym typeface="+mn-ea"/>
            </a:endParaRPr>
          </a:p>
        </p:txBody>
      </p:sp>
      <p:sp>
        <p:nvSpPr>
          <p:cNvPr id="38" name="object 9"/>
          <p:cNvSpPr txBox="1"/>
          <p:nvPr/>
        </p:nvSpPr>
        <p:spPr>
          <a:xfrm>
            <a:off x="671647" y="1812992"/>
            <a:ext cx="6634494" cy="320040"/>
          </a:xfrm>
          <a:prstGeom prst="rect">
            <a:avLst/>
          </a:prstGeom>
        </p:spPr>
        <p:txBody>
          <a:bodyPr vert="horz" wrap="square" lIns="0" tIns="12735" rIns="0" bIns="0" rtlCol="0">
            <a:spAutoFit/>
          </a:bodyPr>
          <a:lstStyle/>
          <a:p>
            <a:pPr marL="12065" indent="0">
              <a:lnSpc>
                <a:spcPct val="100000"/>
              </a:lnSpc>
              <a:spcBef>
                <a:spcPts val="100"/>
              </a:spcBef>
              <a:buClr>
                <a:srgbClr val="0000CC"/>
              </a:buClr>
              <a:buFont typeface="Wingdings" panose="05000000000000000000"/>
              <a:buNone/>
              <a:tabLst>
                <a:tab pos="482600" algn="l"/>
                <a:tab pos="482600" algn="l"/>
              </a:tabLst>
            </a:pPr>
            <a:r>
              <a:rPr lang="en-US" altLang="zh-CN" sz="2000" dirty="0" smtClean="0">
                <a:latin typeface="微软雅黑" panose="020B0503020204020204" charset="-122"/>
                <a:ea typeface="微软雅黑" panose="020B0503020204020204" charset="-122"/>
                <a:cs typeface="宋体" panose="02010600030101010101" pitchFamily="2" charset="-122"/>
              </a:rPr>
              <a:t>(</a:t>
            </a:r>
            <a:r>
              <a:rPr lang="en-US" altLang="zh-CN" sz="2000" dirty="0">
                <a:latin typeface="微软雅黑" panose="020B0503020204020204" charset="-122"/>
                <a:ea typeface="微软雅黑" panose="020B0503020204020204" charset="-122"/>
                <a:cs typeface="宋体" panose="02010600030101010101" pitchFamily="2" charset="-122"/>
              </a:rPr>
              <a:t>cube table </a:t>
            </a:r>
            <a:r>
              <a:rPr lang="en-US" altLang="zh-CN" sz="2000" dirty="0" smtClean="0">
                <a:latin typeface="微软雅黑" panose="020B0503020204020204" charset="-122"/>
                <a:ea typeface="微软雅黑" panose="020B0503020204020204" charset="-122"/>
                <a:cs typeface="宋体" panose="02010600030101010101" pitchFamily="2" charset="-122"/>
              </a:rPr>
              <a:t>case)</a:t>
            </a:r>
            <a:endParaRPr lang="zh-CN" altLang="en-US" sz="2000" dirty="0">
              <a:latin typeface="微软雅黑" panose="020B0503020204020204" charset="-122"/>
              <a:ea typeface="微软雅黑" panose="020B0503020204020204" charset="-122"/>
              <a:cs typeface="宋体" panose="02010600030101010101" pitchFamily="2" charset="-122"/>
            </a:endParaRPr>
          </a:p>
        </p:txBody>
      </p:sp>
      <p:sp>
        <p:nvSpPr>
          <p:cNvPr id="39" name="标题 5"/>
          <p:cNvSpPr txBox="1">
            <a:spLocks/>
          </p:cNvSpPr>
          <p:nvPr/>
        </p:nvSpPr>
        <p:spPr>
          <a:xfrm>
            <a:off x="571013" y="387429"/>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9552"/>
            <a:ext cx="115771" cy="108251"/>
          </a:xfrm>
          <a:prstGeom prst="rect">
            <a:avLst/>
          </a:prstGeom>
          <a:blipFill>
            <a:blip r:embed="rId2" cstate="print"/>
            <a:stretch>
              <a:fillRect/>
            </a:stretch>
          </a:blipFill>
        </p:spPr>
        <p:txBody>
          <a:bodyPr wrap="square" lIns="0" tIns="0" rIns="0" bIns="0" rtlCol="0"/>
          <a:lstStyle/>
          <a:p>
            <a:endParaRPr sz="1805"/>
          </a:p>
        </p:txBody>
      </p:sp>
      <p:sp>
        <p:nvSpPr>
          <p:cNvPr id="57" name="object 57"/>
          <p:cNvSpPr txBox="1">
            <a:spLocks noGrp="1"/>
          </p:cNvSpPr>
          <p:nvPr>
            <p:ph type="sldNum" sz="quarter" idx="7"/>
          </p:nvPr>
        </p:nvSpPr>
        <p:spPr>
          <a:xfrm>
            <a:off x="6658200" y="6609675"/>
            <a:ext cx="2025000" cy="135890"/>
          </a:xfrm>
          <a:prstGeom prst="rect">
            <a:avLst/>
          </a:prstGeom>
        </p:spPr>
        <p:txBody>
          <a:bodyPr vert="horz" wrap="square" lIns="0" tIns="13372" rIns="0" bIns="0" rtlCol="0">
            <a:spAutoFit/>
          </a:bodyPr>
          <a:lstStyle/>
          <a:p>
            <a:pPr marL="25400">
              <a:lnSpc>
                <a:spcPct val="100000"/>
              </a:lnSpc>
              <a:spcBef>
                <a:spcPts val="105"/>
              </a:spcBef>
            </a:pPr>
            <a:fld id="{81D60167-4931-47E6-BA6A-407CBD079E47}" type="slidenum">
              <a:rPr dirty="0"/>
              <a:t>39</a:t>
            </a:fld>
            <a:endParaRPr dirty="0"/>
          </a:p>
        </p:txBody>
      </p:sp>
      <p:sp>
        <p:nvSpPr>
          <p:cNvPr id="58" name="文本框 57"/>
          <p:cNvSpPr txBox="1"/>
          <p:nvPr/>
        </p:nvSpPr>
        <p:spPr>
          <a:xfrm>
            <a:off x="459104" y="895350"/>
            <a:ext cx="4870541" cy="307777"/>
          </a:xfrm>
          <a:prstGeom prst="rect">
            <a:avLst/>
          </a:prstGeom>
          <a:noFill/>
        </p:spPr>
        <p:txBody>
          <a:bodyPr wrap="square" rtlCol="0">
            <a:spAutoFit/>
          </a:bodyPr>
          <a:lstStyle/>
          <a:p>
            <a:r>
              <a:rPr sz="1400" b="1" dirty="0">
                <a:latin typeface="Calibri" panose="020F0502020204030204" charset="0"/>
                <a:cs typeface="Calibri" panose="020F0502020204030204" charset="0"/>
                <a:sym typeface="+mn-ea"/>
              </a:rPr>
              <a:t>3</a:t>
            </a:r>
            <a:r>
              <a:rPr lang="en-US" sz="1400" b="1" dirty="0">
                <a:latin typeface="Calibri" panose="020F0502020204030204" charset="0"/>
                <a:cs typeface="Calibri" panose="020F0502020204030204" charset="0"/>
                <a:sym typeface="+mn-ea"/>
              </a:rPr>
              <a:t>.4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multidimensional </a:t>
            </a:r>
            <a:r>
              <a:rPr lang="en-US" altLang="zh-CN" sz="1400" b="1" dirty="0" smtClean="0">
                <a:latin typeface="Calibri" panose="020F0502020204030204" charset="0"/>
                <a:cs typeface="Calibri" panose="020F0502020204030204" charset="0"/>
                <a:sym typeface="+mn-ea"/>
              </a:rPr>
              <a:t>analysis)</a:t>
            </a:r>
            <a:endParaRPr lang="zh-CN" altLang="en-US" sz="1400" b="1" dirty="0">
              <a:latin typeface="Calibri" panose="020F0502020204030204" charset="0"/>
              <a:cs typeface="Calibri" panose="020F0502020204030204" charset="0"/>
              <a:sym typeface="+mn-ea"/>
            </a:endParaRPr>
          </a:p>
        </p:txBody>
      </p:sp>
      <p:sp>
        <p:nvSpPr>
          <p:cNvPr id="59" name="文本框 58"/>
          <p:cNvSpPr txBox="1"/>
          <p:nvPr/>
        </p:nvSpPr>
        <p:spPr>
          <a:xfrm>
            <a:off x="459105" y="1294130"/>
            <a:ext cx="3511154" cy="307777"/>
          </a:xfrm>
          <a:prstGeom prst="rect">
            <a:avLst/>
          </a:prstGeom>
          <a:noFill/>
        </p:spPr>
        <p:txBody>
          <a:bodyPr wrap="none" rtlCol="0">
            <a:spAutoFit/>
          </a:bodyPr>
          <a:lstStyle/>
          <a:p>
            <a:r>
              <a:rPr lang="en-US" sz="1400" b="1" dirty="0">
                <a:solidFill>
                  <a:schemeClr val="accent4"/>
                </a:solidFill>
                <a:latin typeface="Calibri" panose="020F0502020204030204" charset="0"/>
                <a:cs typeface="Calibri" panose="020F0502020204030204" charset="0"/>
                <a:sym typeface="+mn-ea"/>
              </a:rPr>
              <a:t>3.4.2 </a:t>
            </a:r>
            <a:r>
              <a:rPr lang="en-US" altLang="zh-CN" sz="1400" b="1" dirty="0" smtClean="0">
                <a:solidFill>
                  <a:schemeClr val="accent4"/>
                </a:solidFill>
                <a:latin typeface="Calibri" panose="020F0502020204030204" charset="0"/>
                <a:cs typeface="Calibri" panose="020F0502020204030204" charset="0"/>
                <a:sym typeface="+mn-ea"/>
              </a:rPr>
              <a:t>(</a:t>
            </a:r>
            <a:r>
              <a:rPr lang="en-US" altLang="zh-CN" sz="1400" b="1" dirty="0">
                <a:solidFill>
                  <a:schemeClr val="accent4"/>
                </a:solidFill>
                <a:latin typeface="Calibri" panose="020F0502020204030204" charset="0"/>
                <a:cs typeface="Calibri" panose="020F0502020204030204" charset="0"/>
                <a:sym typeface="+mn-ea"/>
              </a:rPr>
              <a:t>OLAP Multidimensional Data </a:t>
            </a:r>
            <a:r>
              <a:rPr lang="en-US" altLang="zh-CN" sz="1400" b="1" dirty="0" smtClean="0">
                <a:solidFill>
                  <a:schemeClr val="accent4"/>
                </a:solidFill>
                <a:latin typeface="Calibri" panose="020F0502020204030204" charset="0"/>
                <a:cs typeface="Calibri" panose="020F0502020204030204" charset="0"/>
                <a:sym typeface="+mn-ea"/>
              </a:rPr>
              <a:t>Analysis)</a:t>
            </a:r>
            <a:endParaRPr lang="en-US" altLang="zh-CN" sz="1400" b="1" dirty="0">
              <a:solidFill>
                <a:schemeClr val="accent4"/>
              </a:solidFill>
              <a:latin typeface="Calibri" panose="020F0502020204030204" charset="0"/>
              <a:cs typeface="Calibri" panose="020F0502020204030204" charset="0"/>
              <a:sym typeface="+mn-ea"/>
            </a:endParaRPr>
          </a:p>
        </p:txBody>
      </p:sp>
      <p:sp>
        <p:nvSpPr>
          <p:cNvPr id="3" name="文本框 2"/>
          <p:cNvSpPr txBox="1"/>
          <p:nvPr/>
        </p:nvSpPr>
        <p:spPr>
          <a:xfrm>
            <a:off x="630555" y="1981200"/>
            <a:ext cx="8176260" cy="2646878"/>
          </a:xfrm>
          <a:prstGeom prst="rect">
            <a:avLst/>
          </a:prstGeom>
          <a:noFill/>
        </p:spPr>
        <p:txBody>
          <a:bodyPr wrap="square" rtlCol="0">
            <a:spAutoFit/>
          </a:bodyPr>
          <a:lstStyle/>
          <a:p>
            <a:pPr algn="just"/>
            <a:r>
              <a:rPr lang="en-US" altLang="zh-CN" b="1" dirty="0">
                <a:solidFill>
                  <a:schemeClr val="tx2"/>
                </a:solidFill>
                <a:latin typeface="宋体" panose="02010600030101010101" pitchFamily="2" charset="-122"/>
                <a:sym typeface="+mn-ea"/>
              </a:rPr>
              <a:t>1</a:t>
            </a:r>
            <a:r>
              <a:rPr lang="en-US" altLang="zh-CN" b="1" dirty="0" smtClean="0">
                <a:solidFill>
                  <a:schemeClr val="tx2"/>
                </a:solidFill>
                <a:latin typeface="宋体" panose="02010600030101010101" pitchFamily="2" charset="-122"/>
                <a:sym typeface="+mn-ea"/>
              </a:rPr>
              <a:t>.</a:t>
            </a:r>
            <a:r>
              <a:rPr lang="zh-CN" altLang="en-US" b="1" dirty="0" smtClean="0">
                <a:solidFill>
                  <a:schemeClr val="tx2"/>
                </a:solidFill>
                <a:latin typeface="宋体" panose="02010600030101010101" pitchFamily="2" charset="-122"/>
                <a:sym typeface="+mn-ea"/>
                <a:hlinkClick r:id="rId3" action="ppaction://hlinksldjump"/>
              </a:rPr>
              <a:t> </a:t>
            </a:r>
            <a:r>
              <a:rPr lang="en-US" altLang="zh-CN" b="1" dirty="0" smtClean="0">
                <a:solidFill>
                  <a:schemeClr val="tx2"/>
                </a:solidFill>
                <a:latin typeface="宋体" panose="02010600030101010101" pitchFamily="2" charset="-122"/>
                <a:sym typeface="+mn-ea"/>
                <a:hlinkClick r:id="rId3" action="ppaction://hlinksldjump"/>
              </a:rPr>
              <a:t>(</a:t>
            </a:r>
            <a:r>
              <a:rPr lang="en-US" altLang="en-US" b="1" dirty="0">
                <a:solidFill>
                  <a:schemeClr val="tx2"/>
                </a:solidFill>
                <a:latin typeface="宋体" panose="02010600030101010101" pitchFamily="2" charset="-122"/>
                <a:sym typeface="+mn-ea"/>
                <a:hlinkClick r:id="rId3" action="ppaction://hlinksldjump"/>
              </a:rPr>
              <a:t>Slice and Dice</a:t>
            </a:r>
            <a:r>
              <a:rPr lang="en-US" altLang="zh-CN" b="1" dirty="0">
                <a:solidFill>
                  <a:schemeClr val="tx2"/>
                </a:solidFill>
                <a:latin typeface="宋体" panose="02010600030101010101" pitchFamily="2" charset="-122"/>
                <a:sym typeface="+mn-ea"/>
                <a:hlinkClick r:id="rId3" action="ppaction://hlinksldjump"/>
              </a:rPr>
              <a:t>)</a:t>
            </a:r>
            <a:endParaRPr lang="en-US" altLang="zh-CN" b="1" dirty="0">
              <a:solidFill>
                <a:schemeClr val="tx2"/>
              </a:solidFill>
              <a:latin typeface="宋体" panose="02010600030101010101" pitchFamily="2" charset="-122"/>
            </a:endParaRPr>
          </a:p>
          <a:p>
            <a:pPr lvl="1" algn="just"/>
            <a:r>
              <a:rPr lang="en-US" altLang="zh-CN" sz="1400" dirty="0" smtClean="0">
                <a:solidFill>
                  <a:srgbClr val="000000"/>
                </a:solidFill>
                <a:latin typeface="宋体" panose="02010600030101010101" pitchFamily="2" charset="-122"/>
                <a:sym typeface="+mn-ea"/>
              </a:rPr>
              <a:t>(</a:t>
            </a:r>
            <a:r>
              <a:rPr lang="en-US" altLang="zh-CN" sz="1400" dirty="0">
                <a:solidFill>
                  <a:srgbClr val="000000"/>
                </a:solidFill>
                <a:latin typeface="宋体" panose="02010600030101010101" pitchFamily="2" charset="-122"/>
                <a:sym typeface="+mn-ea"/>
              </a:rPr>
              <a:t>In the multi-dimensional data structure, the required data can be obtained by slicing in two dimensions and dicing in three dimensions. For example, by dicing and slicing in the "city, product, time" three-dimensional cube, the sales of each city and each product can be obtained</a:t>
            </a:r>
            <a:r>
              <a:rPr lang="en-US" altLang="zh-CN" sz="1400" dirty="0" smtClean="0">
                <a:solidFill>
                  <a:srgbClr val="000000"/>
                </a:solidFill>
                <a:latin typeface="宋体" panose="02010600030101010101" pitchFamily="2" charset="-122"/>
                <a:sym typeface="+mn-ea"/>
              </a:rPr>
              <a:t>.)</a:t>
            </a:r>
            <a:endParaRPr lang="zh-CN" altLang="en-US" sz="1400" dirty="0">
              <a:solidFill>
                <a:srgbClr val="000000"/>
              </a:solidFill>
            </a:endParaRPr>
          </a:p>
          <a:p>
            <a:pPr algn="just"/>
            <a:r>
              <a:rPr lang="en-US" altLang="zh-CN" b="1" dirty="0">
                <a:solidFill>
                  <a:schemeClr val="tx2"/>
                </a:solidFill>
                <a:latin typeface="宋体" panose="02010600030101010101" pitchFamily="2" charset="-122"/>
                <a:sym typeface="+mn-ea"/>
              </a:rPr>
              <a:t>2</a:t>
            </a:r>
            <a:r>
              <a:rPr lang="en-US" altLang="zh-CN" b="1" dirty="0" smtClean="0">
                <a:solidFill>
                  <a:schemeClr val="tx2"/>
                </a:solidFill>
                <a:latin typeface="宋体" panose="02010600030101010101" pitchFamily="2" charset="-122"/>
                <a:sym typeface="+mn-ea"/>
              </a:rPr>
              <a:t>.</a:t>
            </a:r>
            <a:r>
              <a:rPr lang="zh-CN" altLang="en-US" b="1" dirty="0" smtClean="0">
                <a:solidFill>
                  <a:schemeClr val="tx2"/>
                </a:solidFill>
                <a:latin typeface="宋体" panose="02010600030101010101" pitchFamily="2" charset="-122"/>
                <a:sym typeface="+mn-ea"/>
                <a:hlinkClick r:id="rId3" action="ppaction://hlinksldjump"/>
              </a:rPr>
              <a:t> </a:t>
            </a:r>
            <a:r>
              <a:rPr lang="en-US" altLang="zh-CN" b="1" dirty="0" smtClean="0">
                <a:solidFill>
                  <a:schemeClr val="tx2"/>
                </a:solidFill>
                <a:latin typeface="宋体" panose="02010600030101010101" pitchFamily="2" charset="-122"/>
                <a:sym typeface="+mn-ea"/>
                <a:hlinkClick r:id="rId3" action="ppaction://hlinksldjump"/>
              </a:rPr>
              <a:t>(</a:t>
            </a:r>
            <a:r>
              <a:rPr lang="en-US" altLang="zh-CN" b="1" dirty="0">
                <a:solidFill>
                  <a:schemeClr val="tx2"/>
                </a:solidFill>
                <a:latin typeface="宋体" panose="02010600030101010101" pitchFamily="2" charset="-122"/>
                <a:sym typeface="+mn-ea"/>
                <a:hlinkClick r:id="rId3" action="ppaction://hlinksldjump"/>
              </a:rPr>
              <a:t>Drill)</a:t>
            </a:r>
            <a:r>
              <a:rPr lang="en-US" altLang="zh-CN" dirty="0">
                <a:latin typeface="宋体" panose="02010600030101010101" pitchFamily="2" charset="-122"/>
                <a:sym typeface="+mn-ea"/>
                <a:hlinkClick r:id="rId3" action="ppaction://hlinksldjump"/>
              </a:rPr>
              <a:t> </a:t>
            </a:r>
            <a:endParaRPr lang="en-US" altLang="zh-CN" dirty="0">
              <a:solidFill>
                <a:srgbClr val="000000"/>
              </a:solidFill>
            </a:endParaRPr>
          </a:p>
          <a:p>
            <a:pPr lvl="1" algn="just"/>
            <a:r>
              <a:rPr lang="en-US" altLang="zh-CN" sz="1400" dirty="0" smtClean="0">
                <a:solidFill>
                  <a:schemeClr val="tx2"/>
                </a:solidFill>
                <a:latin typeface="宋体" panose="02010600030101010101" pitchFamily="2" charset="-122"/>
                <a:sym typeface="+mn-ea"/>
              </a:rPr>
              <a:t>(</a:t>
            </a:r>
            <a:r>
              <a:rPr lang="en-US" altLang="zh-CN" sz="1400" dirty="0">
                <a:solidFill>
                  <a:schemeClr val="tx2"/>
                </a:solidFill>
                <a:latin typeface="宋体" panose="02010600030101010101" pitchFamily="2" charset="-122"/>
                <a:sym typeface="+mn-ea"/>
              </a:rPr>
              <a:t>Drilling includes drill-down (Drill-down) and drill-up (Drill-up)/roll-up (Roll-up) operations, and the drilling depth corresponds to the level divided by the dimension</a:t>
            </a:r>
            <a:r>
              <a:rPr lang="en-US" altLang="zh-CN" sz="1400" dirty="0" smtClean="0">
                <a:solidFill>
                  <a:schemeClr val="tx2"/>
                </a:solidFill>
                <a:latin typeface="宋体" panose="02010600030101010101" pitchFamily="2" charset="-122"/>
                <a:sym typeface="+mn-ea"/>
              </a:rPr>
              <a:t>.)</a:t>
            </a:r>
            <a:endParaRPr lang="zh-CN" altLang="en-US" sz="1400" dirty="0">
              <a:solidFill>
                <a:schemeClr val="tx2"/>
              </a:solidFill>
            </a:endParaRPr>
          </a:p>
          <a:p>
            <a:pPr algn="just"/>
            <a:r>
              <a:rPr lang="zh-CN" altLang="en-US" dirty="0">
                <a:solidFill>
                  <a:schemeClr val="tx2"/>
                </a:solidFill>
                <a:latin typeface="宋体" panose="02010600030101010101" pitchFamily="2" charset="-122"/>
                <a:sym typeface="+mn-ea"/>
              </a:rPr>
              <a:t> </a:t>
            </a:r>
            <a:r>
              <a:rPr lang="en-US" altLang="zh-CN" b="1" dirty="0">
                <a:solidFill>
                  <a:schemeClr val="tx2"/>
                </a:solidFill>
                <a:latin typeface="宋体" panose="02010600030101010101" pitchFamily="2" charset="-122"/>
                <a:sym typeface="+mn-ea"/>
                <a:hlinkClick r:id="rId3" action="ppaction://hlinksldjump"/>
              </a:rPr>
              <a:t>3</a:t>
            </a:r>
            <a:r>
              <a:rPr lang="en-US" altLang="zh-CN" b="1" dirty="0" smtClean="0">
                <a:solidFill>
                  <a:schemeClr val="tx2"/>
                </a:solidFill>
                <a:latin typeface="宋体" panose="02010600030101010101" pitchFamily="2" charset="-122"/>
                <a:sym typeface="+mn-ea"/>
                <a:hlinkClick r:id="rId3" action="ppaction://hlinksldjump"/>
              </a:rPr>
              <a:t>.</a:t>
            </a:r>
            <a:r>
              <a:rPr lang="zh-CN" altLang="en-US" b="1" dirty="0" smtClean="0">
                <a:solidFill>
                  <a:schemeClr val="tx2"/>
                </a:solidFill>
                <a:latin typeface="宋体" panose="02010600030101010101" pitchFamily="2" charset="-122"/>
                <a:sym typeface="+mn-ea"/>
                <a:hlinkClick r:id="rId3" action="ppaction://hlinksldjump"/>
              </a:rPr>
              <a:t> </a:t>
            </a:r>
            <a:r>
              <a:rPr lang="en-US" altLang="zh-CN" b="1" dirty="0" smtClean="0">
                <a:solidFill>
                  <a:schemeClr val="tx2"/>
                </a:solidFill>
                <a:latin typeface="宋体" panose="02010600030101010101" pitchFamily="2" charset="-122"/>
                <a:sym typeface="+mn-ea"/>
                <a:hlinkClick r:id="rId3" action="ppaction://hlinksldjump"/>
              </a:rPr>
              <a:t>(</a:t>
            </a:r>
            <a:r>
              <a:rPr lang="en-US" altLang="zh-CN" b="1" dirty="0">
                <a:solidFill>
                  <a:schemeClr val="tx2"/>
                </a:solidFill>
                <a:latin typeface="宋体" panose="02010600030101010101" pitchFamily="2" charset="-122"/>
                <a:sym typeface="+mn-ea"/>
                <a:hlinkClick r:id="rId3" action="ppaction://hlinksldjump"/>
              </a:rPr>
              <a:t>Rotate</a:t>
            </a:r>
            <a:r>
              <a:rPr lang="en-US" altLang="zh-CN" b="1" dirty="0" smtClean="0">
                <a:solidFill>
                  <a:schemeClr val="tx2"/>
                </a:solidFill>
                <a:latin typeface="宋体" panose="02010600030101010101" pitchFamily="2" charset="-122"/>
                <a:sym typeface="+mn-ea"/>
                <a:hlinkClick r:id="rId3" action="ppaction://hlinksldjump"/>
              </a:rPr>
              <a:t>)/</a:t>
            </a:r>
            <a:r>
              <a:rPr lang="zh-CN" altLang="zh-CN" b="1" dirty="0" smtClean="0">
                <a:solidFill>
                  <a:schemeClr val="tx2"/>
                </a:solidFill>
                <a:latin typeface="宋体" panose="02010600030101010101" pitchFamily="2" charset="-122"/>
                <a:sym typeface="+mn-ea"/>
                <a:hlinkClick r:id="rId3" action="ppaction://hlinksldjump"/>
              </a:rPr>
              <a:t> </a:t>
            </a:r>
            <a:r>
              <a:rPr lang="en-US" altLang="zh-CN" b="1" dirty="0" smtClean="0">
                <a:solidFill>
                  <a:schemeClr val="tx2"/>
                </a:solidFill>
                <a:latin typeface="宋体" panose="02010600030101010101" pitchFamily="2" charset="-122"/>
                <a:sym typeface="+mn-ea"/>
                <a:hlinkClick r:id="rId3" action="ppaction://hlinksldjump"/>
              </a:rPr>
              <a:t>(</a:t>
            </a:r>
            <a:r>
              <a:rPr lang="en-US" altLang="zh-CN" b="1" dirty="0">
                <a:solidFill>
                  <a:schemeClr val="tx2"/>
                </a:solidFill>
                <a:latin typeface="宋体" panose="02010600030101010101" pitchFamily="2" charset="-122"/>
                <a:sym typeface="+mn-ea"/>
                <a:hlinkClick r:id="rId3" action="ppaction://hlinksldjump"/>
              </a:rPr>
              <a:t>Pivot)</a:t>
            </a:r>
            <a:endParaRPr lang="en-US" altLang="zh-CN" dirty="0">
              <a:solidFill>
                <a:schemeClr val="tx2"/>
              </a:solidFill>
            </a:endParaRPr>
          </a:p>
          <a:p>
            <a:pPr lvl="1" algn="just"/>
            <a:r>
              <a:rPr lang="en-US" altLang="zh-CN" sz="1400" dirty="0" smtClean="0">
                <a:latin typeface="宋体" panose="02010600030101010101" pitchFamily="2" charset="-122"/>
                <a:sym typeface="+mn-ea"/>
              </a:rPr>
              <a:t>(</a:t>
            </a:r>
            <a:r>
              <a:rPr lang="en-US" altLang="zh-CN" sz="1400" dirty="0">
                <a:latin typeface="宋体" panose="02010600030101010101" pitchFamily="2" charset="-122"/>
                <a:sym typeface="+mn-ea"/>
              </a:rPr>
              <a:t>Data from different viewing angles can be obtained by rotating</a:t>
            </a:r>
            <a:r>
              <a:rPr lang="en-US" altLang="zh-CN" sz="1400" dirty="0" smtClean="0">
                <a:latin typeface="宋体" panose="02010600030101010101" pitchFamily="2" charset="-122"/>
                <a:sym typeface="+mn-ea"/>
              </a:rPr>
              <a:t>.)</a:t>
            </a:r>
            <a:endParaRPr lang="zh-CN" altLang="en-US" sz="1400" dirty="0"/>
          </a:p>
        </p:txBody>
      </p:sp>
      <p:sp>
        <p:nvSpPr>
          <p:cNvPr id="9" name="标题 5"/>
          <p:cNvSpPr txBox="1">
            <a:spLocks/>
          </p:cNvSpPr>
          <p:nvPr/>
        </p:nvSpPr>
        <p:spPr>
          <a:xfrm>
            <a:off x="459105" y="381318"/>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65785" y="295275"/>
            <a:ext cx="7794444" cy="475615"/>
          </a:xfrm>
        </p:spPr>
        <p:txBody>
          <a:bodyPr/>
          <a:lstStyle/>
          <a:p>
            <a:r>
              <a:rPr lang="en-US" altLang="zh-CN" sz="2000" dirty="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a:t>What is a data warehouse </a:t>
            </a:r>
            <a:r>
              <a:rPr lang="zh-CN" altLang="en-US" sz="2000" dirty="0">
                <a:sym typeface="+mn-ea"/>
              </a:rPr>
              <a:t>）</a:t>
            </a:r>
            <a:endParaRPr lang="zh-CN" altLang="en-US" sz="2000" dirty="0">
              <a:solidFill>
                <a:schemeClr val="tx1"/>
              </a:solidFill>
              <a:latin typeface="Calibri" panose="020F0502020204030204" charset="0"/>
              <a:cs typeface="Calibri" panose="020F0502020204030204" charset="0"/>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4</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grpSp>
        <p:nvGrpSpPr>
          <p:cNvPr id="10249" name="组 10"/>
          <p:cNvGrpSpPr/>
          <p:nvPr/>
        </p:nvGrpSpPr>
        <p:grpSpPr>
          <a:xfrm>
            <a:off x="179110" y="2364831"/>
            <a:ext cx="8759825" cy="3514725"/>
            <a:chOff x="1298947" y="1595217"/>
            <a:chExt cx="10290218" cy="4759580"/>
          </a:xfrm>
        </p:grpSpPr>
        <p:cxnSp>
          <p:nvCxnSpPr>
            <p:cNvPr id="12" name="直接连接符 12"/>
            <p:cNvCxnSpPr/>
            <p:nvPr/>
          </p:nvCxnSpPr>
          <p:spPr>
            <a:xfrm>
              <a:off x="5237550" y="5691186"/>
              <a:ext cx="549277" cy="0"/>
            </a:xfrm>
            <a:prstGeom prst="line">
              <a:avLst/>
            </a:prstGeom>
          </p:spPr>
          <p:style>
            <a:lnRef idx="1">
              <a:schemeClr val="accent1"/>
            </a:lnRef>
            <a:fillRef idx="0">
              <a:schemeClr val="accent1"/>
            </a:fillRef>
            <a:effectRef idx="0">
              <a:schemeClr val="accent1"/>
            </a:effectRef>
            <a:fontRef idx="minor">
              <a:schemeClr val="tx1"/>
            </a:fontRef>
          </p:style>
        </p:cxnSp>
        <p:sp>
          <p:nvSpPr>
            <p:cNvPr id="10251" name="AutoShape 3"/>
            <p:cNvSpPr/>
            <p:nvPr/>
          </p:nvSpPr>
          <p:spPr>
            <a:xfrm>
              <a:off x="4088576" y="4143161"/>
              <a:ext cx="7469792" cy="916112"/>
            </a:xfrm>
            <a:prstGeom prst="roundRect">
              <a:avLst>
                <a:gd name="adj" fmla="val 11505"/>
              </a:avLst>
            </a:prstGeom>
            <a:solidFill>
              <a:srgbClr val="009999">
                <a:alpha val="50195"/>
              </a:srgbClr>
            </a:solidFill>
            <a:ln w="6350">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dirty="0"/>
            </a:p>
          </p:txBody>
        </p:sp>
        <p:grpSp>
          <p:nvGrpSpPr>
            <p:cNvPr id="10252" name="Group 4"/>
            <p:cNvGrpSpPr/>
            <p:nvPr/>
          </p:nvGrpSpPr>
          <p:grpSpPr>
            <a:xfrm>
              <a:off x="1337047" y="4155861"/>
              <a:ext cx="3264291" cy="916112"/>
              <a:chOff x="370" y="2169"/>
              <a:chExt cx="1790" cy="433"/>
            </a:xfrm>
          </p:grpSpPr>
          <p:sp>
            <p:nvSpPr>
              <p:cNvPr id="35" name="AutoShape 5"/>
              <p:cNvSpPr>
                <a:spLocks noChangeArrowheads="1"/>
              </p:cNvSpPr>
              <p:nvPr/>
            </p:nvSpPr>
            <p:spPr bwMode="gray">
              <a:xfrm>
                <a:off x="1917" y="2249"/>
                <a:ext cx="243" cy="239"/>
              </a:xfrm>
              <a:prstGeom prst="rightArrow">
                <a:avLst>
                  <a:gd name="adj1" fmla="val 50000"/>
                  <a:gd name="adj2" fmla="val 59423"/>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74" name="Freeform 6"/>
              <p:cNvSpPr/>
              <p:nvPr/>
            </p:nvSpPr>
            <p:spPr>
              <a:xfrm>
                <a:off x="370" y="2169"/>
                <a:ext cx="1549" cy="433"/>
              </a:xfrm>
              <a:custGeom>
                <a:avLst/>
                <a:gdLst/>
                <a:ahLst/>
                <a:cxnLst>
                  <a:cxn ang="0">
                    <a:pos x="761" y="0"/>
                  </a:cxn>
                  <a:cxn ang="0">
                    <a:pos x="9783" y="0"/>
                  </a:cxn>
                  <a:cxn ang="0">
                    <a:pos x="9783" y="1560"/>
                  </a:cxn>
                  <a:cxn ang="0">
                    <a:pos x="9658" y="2124"/>
                  </a:cxn>
                  <a:cxn ang="0">
                    <a:pos x="9037" y="2379"/>
                  </a:cxn>
                  <a:cxn ang="0">
                    <a:pos x="0" y="2419"/>
                  </a:cxn>
                  <a:cxn ang="0">
                    <a:pos x="0" y="704"/>
                  </a:cxn>
                  <a:cxn ang="0">
                    <a:pos x="188" y="137"/>
                  </a:cxn>
                  <a:cxn ang="0">
                    <a:pos x="761" y="0"/>
                  </a:cxn>
                </a:cxnLst>
                <a:rect l="0" t="0" r="0" b="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006161">
                      <a:alpha val="100000"/>
                    </a:srgbClr>
                  </a:gs>
                  <a:gs pos="50000">
                    <a:srgbClr val="009999">
                      <a:alpha val="100000"/>
                    </a:srgbClr>
                  </a:gs>
                  <a:gs pos="100000">
                    <a:srgbClr val="006161">
                      <a:alpha val="100000"/>
                    </a:srgbClr>
                  </a:gs>
                </a:gsLst>
                <a:lin ang="5400000" scaled="1"/>
                <a:tileRect/>
              </a:gradFill>
              <a:ln w="28575" cap="flat" cmpd="sng">
                <a:solidFill>
                  <a:srgbClr val="FFFFFF">
                    <a:alpha val="100000"/>
                  </a:srgbClr>
                </a:solidFill>
                <a:prstDash val="solid"/>
                <a:round/>
                <a:headEnd type="none" w="med" len="med"/>
                <a:tailEnd type="none" w="med" len="med"/>
              </a:ln>
              <a:effectLst>
                <a:outerShdw dist="71842" dir="2699999" algn="ctr" rotWithShape="0">
                  <a:srgbClr val="000000">
                    <a:alpha val="50000"/>
                  </a:srgbClr>
                </a:outerShdw>
              </a:effectLst>
            </p:spPr>
            <p:txBody>
              <a:bodyPr/>
              <a:lstStyle/>
              <a:p>
                <a:endParaRPr lang="zh-CN" altLang="en-US"/>
              </a:p>
            </p:txBody>
          </p:sp>
        </p:grpSp>
        <p:sp>
          <p:nvSpPr>
            <p:cNvPr id="15" name="AutoShape 7"/>
            <p:cNvSpPr>
              <a:spLocks noChangeArrowheads="1"/>
            </p:cNvSpPr>
            <p:nvPr/>
          </p:nvSpPr>
          <p:spPr bwMode="gray">
            <a:xfrm>
              <a:off x="4027870" y="5426060"/>
              <a:ext cx="7561295" cy="916036"/>
            </a:xfrm>
            <a:prstGeom prst="roundRect">
              <a:avLst>
                <a:gd name="adj" fmla="val 11505"/>
              </a:avLst>
            </a:prstGeom>
            <a:solidFill>
              <a:srgbClr val="5EB4B4">
                <a:alpha val="50195"/>
              </a:srgbClr>
            </a:solidFill>
            <a:ln>
              <a:noFill/>
            </a:ln>
            <a:extLst>
              <a:ext uri="{91240B29-F687-4F45-9708-019B960494DF}">
                <a14:hiddenLine xmlns:a14="http://schemas.microsoft.com/office/drawing/2010/main" w="6350">
                  <a:solidFill>
                    <a:srgbClr val="000000"/>
                  </a:solidFill>
                  <a:prstDash val="sysDot"/>
                  <a:rou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10254" name="Group 8"/>
            <p:cNvGrpSpPr/>
            <p:nvPr/>
          </p:nvGrpSpPr>
          <p:grpSpPr>
            <a:xfrm>
              <a:off x="1298947" y="5438685"/>
              <a:ext cx="3264291" cy="916112"/>
              <a:chOff x="370" y="2169"/>
              <a:chExt cx="1790" cy="433"/>
            </a:xfrm>
          </p:grpSpPr>
          <p:sp>
            <p:nvSpPr>
              <p:cNvPr id="33" name="AutoShape 9"/>
              <p:cNvSpPr>
                <a:spLocks noChangeArrowheads="1"/>
              </p:cNvSpPr>
              <p:nvPr/>
            </p:nvSpPr>
            <p:spPr bwMode="gray">
              <a:xfrm>
                <a:off x="1917" y="2249"/>
                <a:ext cx="243" cy="239"/>
              </a:xfrm>
              <a:prstGeom prst="rightArrow">
                <a:avLst>
                  <a:gd name="adj1" fmla="val 50000"/>
                  <a:gd name="adj2" fmla="val 59423"/>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72" name="Freeform 10"/>
              <p:cNvSpPr/>
              <p:nvPr/>
            </p:nvSpPr>
            <p:spPr>
              <a:xfrm>
                <a:off x="370" y="2169"/>
                <a:ext cx="1549" cy="433"/>
              </a:xfrm>
              <a:custGeom>
                <a:avLst/>
                <a:gdLst>
                  <a:gd name="txL" fmla="*/ 0 w 1071"/>
                  <a:gd name="txT" fmla="*/ 0 h 307"/>
                  <a:gd name="txR" fmla="*/ 1071 w 1071"/>
                  <a:gd name="txB" fmla="*/ 307 h 307"/>
                </a:gdLst>
                <a:ahLst/>
                <a:cxnLst>
                  <a:cxn ang="0">
                    <a:pos x="761" y="0"/>
                  </a:cxn>
                  <a:cxn ang="0">
                    <a:pos x="9783" y="0"/>
                  </a:cxn>
                  <a:cxn ang="0">
                    <a:pos x="9783" y="1560"/>
                  </a:cxn>
                  <a:cxn ang="0">
                    <a:pos x="9658" y="2124"/>
                  </a:cxn>
                  <a:cxn ang="0">
                    <a:pos x="9037" y="2379"/>
                  </a:cxn>
                  <a:cxn ang="0">
                    <a:pos x="0" y="2419"/>
                  </a:cxn>
                  <a:cxn ang="0">
                    <a:pos x="0" y="704"/>
                  </a:cxn>
                  <a:cxn ang="0">
                    <a:pos x="188" y="137"/>
                  </a:cxn>
                  <a:cxn ang="0">
                    <a:pos x="761" y="0"/>
                  </a:cxn>
                </a:cxnLst>
                <a:rect l="txL" t="txT" r="txR" b="txB"/>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2C5353">
                      <a:alpha val="100000"/>
                    </a:srgbClr>
                  </a:gs>
                  <a:gs pos="50000">
                    <a:srgbClr val="5EB4B4">
                      <a:alpha val="100000"/>
                    </a:srgbClr>
                  </a:gs>
                  <a:gs pos="100000">
                    <a:srgbClr val="2C5353">
                      <a:alpha val="100000"/>
                    </a:srgbClr>
                  </a:gs>
                </a:gsLst>
                <a:lin ang="5400000" scaled="1"/>
                <a:tileRect/>
              </a:gradFill>
              <a:ln w="28575" cap="flat" cmpd="sng">
                <a:solidFill>
                  <a:srgbClr val="FFFFFF">
                    <a:alpha val="100000"/>
                  </a:srgbClr>
                </a:solidFill>
                <a:prstDash val="solid"/>
                <a:round/>
                <a:headEnd type="none" w="med" len="med"/>
                <a:tailEnd type="none" w="med" len="med"/>
              </a:ln>
              <a:effectLst>
                <a:outerShdw dist="71842" dir="2699999" algn="ctr" rotWithShape="0">
                  <a:srgbClr val="000000">
                    <a:alpha val="50000"/>
                  </a:srgbClr>
                </a:outerShdw>
              </a:effectLst>
            </p:spPr>
            <p:txBody>
              <a:bodyPr/>
              <a:lstStyle/>
              <a:p>
                <a:endParaRPr lang="zh-CN" altLang="en-US"/>
              </a:p>
            </p:txBody>
          </p:sp>
        </p:grpSp>
        <p:sp>
          <p:nvSpPr>
            <p:cNvPr id="17" name="AutoShape 11"/>
            <p:cNvSpPr>
              <a:spLocks noChangeArrowheads="1"/>
            </p:cNvSpPr>
            <p:nvPr/>
          </p:nvSpPr>
          <p:spPr bwMode="gray">
            <a:xfrm>
              <a:off x="4089784" y="1611093"/>
              <a:ext cx="7462868" cy="916037"/>
            </a:xfrm>
            <a:prstGeom prst="roundRect">
              <a:avLst>
                <a:gd name="adj" fmla="val 11505"/>
              </a:avLst>
            </a:prstGeom>
            <a:solidFill>
              <a:srgbClr val="E49514">
                <a:alpha val="50195"/>
              </a:srgbClr>
            </a:solidFill>
            <a:ln>
              <a:noFill/>
            </a:ln>
            <a:extLst>
              <a:ext uri="{91240B29-F687-4F45-9708-019B960494DF}">
                <a14:hiddenLine xmlns:a14="http://schemas.microsoft.com/office/drawing/2010/main" w="6350">
                  <a:solidFill>
                    <a:srgbClr val="000000"/>
                  </a:solidFill>
                  <a:prstDash val="sysDot"/>
                  <a:rou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10256" name="Group 12"/>
            <p:cNvGrpSpPr/>
            <p:nvPr/>
          </p:nvGrpSpPr>
          <p:grpSpPr>
            <a:xfrm>
              <a:off x="1364031" y="1595217"/>
              <a:ext cx="3256358" cy="916112"/>
              <a:chOff x="378" y="1065"/>
              <a:chExt cx="1785" cy="433"/>
            </a:xfrm>
          </p:grpSpPr>
          <p:sp>
            <p:nvSpPr>
              <p:cNvPr id="31" name="AutoShape 13"/>
              <p:cNvSpPr>
                <a:spLocks noChangeArrowheads="1"/>
              </p:cNvSpPr>
              <p:nvPr/>
            </p:nvSpPr>
            <p:spPr bwMode="gray">
              <a:xfrm>
                <a:off x="1921" y="1152"/>
                <a:ext cx="242" cy="240"/>
              </a:xfrm>
              <a:prstGeom prst="rightArrow">
                <a:avLst>
                  <a:gd name="adj1" fmla="val 50000"/>
                  <a:gd name="adj2" fmla="val 59422"/>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70" name="Freeform 14"/>
              <p:cNvSpPr/>
              <p:nvPr/>
            </p:nvSpPr>
            <p:spPr>
              <a:xfrm>
                <a:off x="378" y="1065"/>
                <a:ext cx="1549" cy="433"/>
              </a:xfrm>
              <a:custGeom>
                <a:avLst/>
                <a:gdLst>
                  <a:gd name="txL" fmla="*/ 0 w 1071"/>
                  <a:gd name="txT" fmla="*/ 0 h 307"/>
                  <a:gd name="txR" fmla="*/ 1071 w 1071"/>
                  <a:gd name="txB" fmla="*/ 307 h 307"/>
                </a:gdLst>
                <a:ahLst/>
                <a:cxnLst>
                  <a:cxn ang="0">
                    <a:pos x="761" y="0"/>
                  </a:cxn>
                  <a:cxn ang="0">
                    <a:pos x="9783" y="0"/>
                  </a:cxn>
                  <a:cxn ang="0">
                    <a:pos x="9783" y="1560"/>
                  </a:cxn>
                  <a:cxn ang="0">
                    <a:pos x="9658" y="2124"/>
                  </a:cxn>
                  <a:cxn ang="0">
                    <a:pos x="9037" y="2379"/>
                  </a:cxn>
                  <a:cxn ang="0">
                    <a:pos x="0" y="2419"/>
                  </a:cxn>
                  <a:cxn ang="0">
                    <a:pos x="0" y="704"/>
                  </a:cxn>
                  <a:cxn ang="0">
                    <a:pos x="188" y="137"/>
                  </a:cxn>
                  <a:cxn ang="0">
                    <a:pos x="761" y="0"/>
                  </a:cxn>
                </a:cxnLst>
                <a:rect l="txL" t="txT" r="txR" b="txB"/>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97630D">
                      <a:alpha val="100000"/>
                    </a:srgbClr>
                  </a:gs>
                  <a:gs pos="50000">
                    <a:srgbClr val="E49514">
                      <a:alpha val="100000"/>
                    </a:srgbClr>
                  </a:gs>
                  <a:gs pos="100000">
                    <a:srgbClr val="97630D">
                      <a:alpha val="100000"/>
                    </a:srgbClr>
                  </a:gs>
                </a:gsLst>
                <a:lin ang="5400000" scaled="1"/>
                <a:tileRect/>
              </a:gradFill>
              <a:ln w="28575" cap="flat" cmpd="sng">
                <a:solidFill>
                  <a:srgbClr val="FFFFFF">
                    <a:alpha val="100000"/>
                  </a:srgbClr>
                </a:solidFill>
                <a:prstDash val="solid"/>
                <a:round/>
                <a:headEnd type="none" w="med" len="med"/>
                <a:tailEnd type="none" w="med" len="med"/>
              </a:ln>
              <a:effectLst>
                <a:outerShdw dist="71842" dir="2699999" algn="ctr" rotWithShape="0">
                  <a:srgbClr val="000000">
                    <a:alpha val="50000"/>
                  </a:srgbClr>
                </a:outerShdw>
              </a:effectLst>
            </p:spPr>
            <p:txBody>
              <a:bodyPr/>
              <a:lstStyle/>
              <a:p>
                <a:endParaRPr lang="zh-CN" altLang="en-US" sz="1600" dirty="0"/>
              </a:p>
            </p:txBody>
          </p:sp>
        </p:grpSp>
        <p:sp>
          <p:nvSpPr>
            <p:cNvPr id="10257" name="AutoShape 19"/>
            <p:cNvSpPr/>
            <p:nvPr/>
          </p:nvSpPr>
          <p:spPr>
            <a:xfrm>
              <a:off x="4055238" y="2868275"/>
              <a:ext cx="7498684" cy="916111"/>
            </a:xfrm>
            <a:prstGeom prst="roundRect">
              <a:avLst>
                <a:gd name="adj" fmla="val 11505"/>
              </a:avLst>
            </a:prstGeom>
            <a:solidFill>
              <a:srgbClr val="CC3399">
                <a:alpha val="50195"/>
              </a:srgbClr>
            </a:solidFill>
            <a:ln w="6350">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dirty="0"/>
            </a:p>
          </p:txBody>
        </p:sp>
        <p:grpSp>
          <p:nvGrpSpPr>
            <p:cNvPr id="10258" name="Group 20"/>
            <p:cNvGrpSpPr/>
            <p:nvPr/>
          </p:nvGrpSpPr>
          <p:grpSpPr>
            <a:xfrm>
              <a:off x="1327522" y="2860337"/>
              <a:ext cx="3264291" cy="916112"/>
              <a:chOff x="370" y="2169"/>
              <a:chExt cx="1790" cy="433"/>
            </a:xfrm>
          </p:grpSpPr>
          <p:sp>
            <p:nvSpPr>
              <p:cNvPr id="29" name="AutoShape 21"/>
              <p:cNvSpPr>
                <a:spLocks noChangeArrowheads="1"/>
              </p:cNvSpPr>
              <p:nvPr/>
            </p:nvSpPr>
            <p:spPr bwMode="gray">
              <a:xfrm>
                <a:off x="1917" y="2249"/>
                <a:ext cx="243" cy="239"/>
              </a:xfrm>
              <a:prstGeom prst="rightArrow">
                <a:avLst>
                  <a:gd name="adj1" fmla="val 50000"/>
                  <a:gd name="adj2" fmla="val 59423"/>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68" name="Freeform 22"/>
              <p:cNvSpPr/>
              <p:nvPr/>
            </p:nvSpPr>
            <p:spPr>
              <a:xfrm>
                <a:off x="370" y="2169"/>
                <a:ext cx="1549" cy="433"/>
              </a:xfrm>
              <a:custGeom>
                <a:avLst/>
                <a:gdLst/>
                <a:ahLst/>
                <a:cxnLst>
                  <a:cxn ang="0">
                    <a:pos x="761" y="0"/>
                  </a:cxn>
                  <a:cxn ang="0">
                    <a:pos x="9783" y="0"/>
                  </a:cxn>
                  <a:cxn ang="0">
                    <a:pos x="9783" y="1560"/>
                  </a:cxn>
                  <a:cxn ang="0">
                    <a:pos x="9658" y="2124"/>
                  </a:cxn>
                  <a:cxn ang="0">
                    <a:pos x="9037" y="2379"/>
                  </a:cxn>
                  <a:cxn ang="0">
                    <a:pos x="0" y="2419"/>
                  </a:cxn>
                  <a:cxn ang="0">
                    <a:pos x="0" y="704"/>
                  </a:cxn>
                  <a:cxn ang="0">
                    <a:pos x="188" y="137"/>
                  </a:cxn>
                  <a:cxn ang="0">
                    <a:pos x="761" y="0"/>
                  </a:cxn>
                </a:cxnLst>
                <a:rect l="0" t="0" r="0" b="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822061">
                      <a:alpha val="100000"/>
                    </a:srgbClr>
                  </a:gs>
                  <a:gs pos="50000">
                    <a:srgbClr val="CC3399">
                      <a:alpha val="100000"/>
                    </a:srgbClr>
                  </a:gs>
                  <a:gs pos="100000">
                    <a:srgbClr val="822061">
                      <a:alpha val="100000"/>
                    </a:srgbClr>
                  </a:gs>
                </a:gsLst>
                <a:lin ang="5400000" scaled="1"/>
                <a:tileRect/>
              </a:gradFill>
              <a:ln w="28575" cap="flat" cmpd="sng">
                <a:solidFill>
                  <a:srgbClr val="FFFFFF">
                    <a:alpha val="100000"/>
                  </a:srgbClr>
                </a:solidFill>
                <a:prstDash val="solid"/>
                <a:round/>
                <a:headEnd type="none" w="med" len="med"/>
                <a:tailEnd type="none" w="med" len="med"/>
              </a:ln>
              <a:effectLst>
                <a:outerShdw dist="71842" dir="2699999" algn="ctr" rotWithShape="0">
                  <a:srgbClr val="000000">
                    <a:alpha val="50000"/>
                  </a:srgbClr>
                </a:outerShdw>
              </a:effectLst>
            </p:spPr>
            <p:txBody>
              <a:bodyPr/>
              <a:lstStyle/>
              <a:p>
                <a:endParaRPr lang="zh-CN" altLang="en-US"/>
              </a:p>
            </p:txBody>
          </p:sp>
        </p:grpSp>
        <p:sp>
          <p:nvSpPr>
            <p:cNvPr id="21" name="Rectangle 26"/>
            <p:cNvSpPr>
              <a:spLocks noChangeArrowheads="1"/>
            </p:cNvSpPr>
            <p:nvPr/>
          </p:nvSpPr>
          <p:spPr bwMode="gray">
            <a:xfrm>
              <a:off x="1651373" y="1779376"/>
              <a:ext cx="2506825" cy="375107"/>
            </a:xfrm>
            <a:prstGeom prst="rect">
              <a:avLst/>
            </a:prstGeom>
            <a:noFill/>
            <a:ln w="9525" algn="ctr">
              <a:noFill/>
              <a:miter lim="800000"/>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0" fontAlgn="base" hangingPunct="0">
                <a:spcBef>
                  <a:spcPct val="0"/>
                </a:spcBef>
                <a:spcAft>
                  <a:spcPct val="0"/>
                </a:spcAft>
                <a:defRPr/>
              </a:pPr>
              <a:r>
                <a:rPr kumimoji="0" lang="zh-CN" altLang="en-US" sz="1200" b="1" i="0" u="none" strike="noStrike" kern="1200" cap="none" spc="0" normalizeH="0" baseline="0" noProof="0" dirty="0" smtClean="0">
                  <a:ln>
                    <a:noFill/>
                  </a:ln>
                  <a:solidFill>
                    <a:schemeClr val="bg1"/>
                  </a:solidFill>
                  <a:effectLst/>
                  <a:uLnTx/>
                  <a:uFillTx/>
                  <a:latin typeface="微软雅黑" panose="020B0503020204020204" charset="-122"/>
                  <a:ea typeface="微软雅黑" panose="020B0503020204020204" charset="-122"/>
                  <a:cs typeface="+mn-cs"/>
                </a:rPr>
                <a:t>（</a:t>
              </a:r>
              <a:r>
                <a:rPr lang="en-US" altLang="zh-CN" sz="1200" b="1" dirty="0" smtClean="0">
                  <a:solidFill>
                    <a:schemeClr val="bg1"/>
                  </a:solidFill>
                  <a:latin typeface="微软雅黑" panose="020B0503020204020204" charset="-122"/>
                  <a:ea typeface="微软雅黑" panose="020B0503020204020204" charset="-122"/>
                </a:rPr>
                <a:t> </a:t>
              </a:r>
              <a:r>
                <a:rPr lang="en-US" altLang="zh-CN" sz="1200" b="1" dirty="0" smtClean="0">
                  <a:solidFill>
                    <a:schemeClr val="bg1"/>
                  </a:solidFill>
                  <a:latin typeface="微软雅黑" panose="020B0503020204020204" charset="-122"/>
                  <a:ea typeface="微软雅黑" panose="020B0503020204020204" charset="-122"/>
                </a:rPr>
                <a:t>subject-oriented </a:t>
              </a:r>
              <a:r>
                <a:rPr kumimoji="0" lang="zh-CN" altLang="en-US" sz="1200" b="1" i="0" u="none" strike="noStrike" kern="1200" cap="none" spc="0" normalizeH="0" baseline="0" noProof="0" dirty="0" smtClean="0">
                  <a:ln>
                    <a:noFill/>
                  </a:ln>
                  <a:solidFill>
                    <a:schemeClr val="bg1"/>
                  </a:solidFill>
                  <a:effectLst/>
                  <a:uLnTx/>
                  <a:uFillTx/>
                  <a:latin typeface="微软雅黑" panose="020B0503020204020204" charset="-122"/>
                  <a:ea typeface="微软雅黑" panose="020B0503020204020204" charset="-122"/>
                  <a:cs typeface="+mn-cs"/>
                </a:rPr>
                <a:t>）</a:t>
              </a:r>
              <a:endParaRPr kumimoji="0" lang="en-US" altLang="zh-CN" sz="12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10260" name="Text Box 31"/>
            <p:cNvSpPr txBox="1"/>
            <p:nvPr/>
          </p:nvSpPr>
          <p:spPr>
            <a:xfrm>
              <a:off x="4666201" y="1718343"/>
              <a:ext cx="6840638" cy="750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000" dirty="0" smtClean="0">
                  <a:solidFill>
                    <a:schemeClr val="tx2"/>
                  </a:solidFill>
                  <a:latin typeface="微软雅黑" panose="020B0503020204020204" charset="-122"/>
                  <a:ea typeface="微软雅黑" panose="020B0503020204020204" charset="-122"/>
                </a:rPr>
                <a:t>（</a:t>
              </a:r>
              <a:r>
                <a:rPr lang="en-US" altLang="zh-CN" sz="1000" dirty="0">
                  <a:solidFill>
                    <a:schemeClr val="tx2"/>
                  </a:solidFill>
                  <a:latin typeface="微软雅黑" panose="020B0503020204020204" charset="-122"/>
                  <a:ea typeface="微软雅黑" panose="020B0503020204020204" charset="-122"/>
                </a:rPr>
                <a:t>At a high level, it is an abstract concept that integrates and analyzes the data (multiple business processes/applications) of the enterprise information system for analysis and utilization. Each topic basically corresponds to a corresponding area of analysis.</a:t>
              </a:r>
              <a:r>
                <a:rPr lang="zh-CN" altLang="en-US" sz="1000" dirty="0" smtClean="0">
                  <a:solidFill>
                    <a:schemeClr val="tx2"/>
                  </a:solidFill>
                  <a:latin typeface="微软雅黑" panose="020B0503020204020204" charset="-122"/>
                  <a:ea typeface="微软雅黑" panose="020B0503020204020204" charset="-122"/>
                </a:rPr>
                <a:t>）</a:t>
              </a:r>
              <a:endParaRPr lang="en-US" altLang="zh-CN" sz="1000" dirty="0">
                <a:solidFill>
                  <a:schemeClr val="tx2"/>
                </a:solidFill>
                <a:latin typeface="微软雅黑" panose="020B0503020204020204" charset="-122"/>
                <a:ea typeface="微软雅黑" panose="020B0503020204020204" charset="-122"/>
              </a:endParaRPr>
            </a:p>
          </p:txBody>
        </p:sp>
        <p:sp>
          <p:nvSpPr>
            <p:cNvPr id="10261" name="Text Box 32"/>
            <p:cNvSpPr txBox="1"/>
            <p:nvPr/>
          </p:nvSpPr>
          <p:spPr>
            <a:xfrm>
              <a:off x="4730537" y="3036615"/>
              <a:ext cx="6811603" cy="54182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000" dirty="0" smtClean="0">
                  <a:solidFill>
                    <a:schemeClr val="tx2"/>
                  </a:solidFill>
                  <a:latin typeface="微软雅黑" panose="020B0503020204020204" charset="-122"/>
                  <a:ea typeface="微软雅黑" panose="020B0503020204020204" charset="-122"/>
                </a:rPr>
                <a:t>（</a:t>
              </a:r>
              <a:r>
                <a:rPr lang="en-US" altLang="zh-CN" sz="1000" dirty="0" smtClean="0">
                  <a:solidFill>
                    <a:schemeClr val="tx2"/>
                  </a:solidFill>
                  <a:latin typeface="微软雅黑" panose="020B0503020204020204" charset="-122"/>
                  <a:ea typeface="微软雅黑" panose="020B0503020204020204" charset="-122"/>
                </a:rPr>
                <a:t> </a:t>
              </a:r>
              <a:r>
                <a:rPr lang="en-US" altLang="zh-CN" sz="1000" dirty="0">
                  <a:solidFill>
                    <a:schemeClr val="tx2"/>
                  </a:solidFill>
                  <a:latin typeface="微软雅黑" panose="020B0503020204020204" charset="-122"/>
                  <a:ea typeface="微软雅黑" panose="020B0503020204020204" charset="-122"/>
                </a:rPr>
                <a:t>A management perspective organizes data from multiple business processes while maintaining consistency, integrity, validity, and accuracy </a:t>
              </a:r>
              <a:r>
                <a:rPr lang="zh-CN" altLang="en-US" sz="1000" dirty="0" smtClean="0">
                  <a:solidFill>
                    <a:schemeClr val="tx2"/>
                  </a:solidFill>
                  <a:latin typeface="微软雅黑" panose="020B0503020204020204" charset="-122"/>
                  <a:ea typeface="微软雅黑" panose="020B0503020204020204" charset="-122"/>
                </a:rPr>
                <a:t>）</a:t>
              </a:r>
              <a:endParaRPr lang="en-US" altLang="zh-CN" sz="1000" dirty="0">
                <a:solidFill>
                  <a:schemeClr val="tx2"/>
                </a:solidFill>
                <a:latin typeface="微软雅黑" panose="020B0503020204020204" charset="-122"/>
                <a:ea typeface="微软雅黑" panose="020B0503020204020204" charset="-122"/>
              </a:endParaRPr>
            </a:p>
          </p:txBody>
        </p:sp>
        <p:sp>
          <p:nvSpPr>
            <p:cNvPr id="10262" name="Text Box 34"/>
            <p:cNvSpPr txBox="1"/>
            <p:nvPr/>
          </p:nvSpPr>
          <p:spPr>
            <a:xfrm>
              <a:off x="4666201" y="4230125"/>
              <a:ext cx="6840637" cy="54182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000" dirty="0" smtClean="0">
                  <a:solidFill>
                    <a:schemeClr val="tx2"/>
                  </a:solidFill>
                  <a:latin typeface="微软雅黑" panose="020B0503020204020204" charset="-122"/>
                  <a:ea typeface="微软雅黑" panose="020B0503020204020204" charset="-122"/>
                </a:rPr>
                <a:t>（</a:t>
              </a:r>
              <a:r>
                <a:rPr lang="en-US" altLang="zh-CN" sz="1000" dirty="0">
                  <a:solidFill>
                    <a:schemeClr val="tx2"/>
                  </a:solidFill>
                  <a:latin typeface="微软雅黑" panose="020B0503020204020204" charset="-122"/>
                  <a:ea typeface="微软雅黑" panose="020B0503020204020204" charset="-122"/>
                </a:rPr>
                <a:t>From a certain period of time, it remains unchanged, there is no update operation, delete operation, and the query analysis is the main</a:t>
              </a:r>
              <a:r>
                <a:rPr lang="zh-CN" altLang="en-US" sz="1000" dirty="0" smtClean="0">
                  <a:solidFill>
                    <a:schemeClr val="tx2"/>
                  </a:solidFill>
                  <a:latin typeface="微软雅黑" panose="020B0503020204020204" charset="-122"/>
                  <a:ea typeface="微软雅黑" panose="020B0503020204020204" charset="-122"/>
                </a:rPr>
                <a:t>）</a:t>
              </a:r>
              <a:endParaRPr lang="en-US" altLang="zh-CN" sz="1000" dirty="0">
                <a:solidFill>
                  <a:schemeClr val="tx2"/>
                </a:solidFill>
                <a:latin typeface="微软雅黑" panose="020B0503020204020204" charset="-122"/>
                <a:ea typeface="微软雅黑" panose="020B0503020204020204" charset="-122"/>
              </a:endParaRPr>
            </a:p>
          </p:txBody>
        </p:sp>
        <p:sp>
          <p:nvSpPr>
            <p:cNvPr id="10263" name="Text Box 35"/>
            <p:cNvSpPr txBox="1"/>
            <p:nvPr/>
          </p:nvSpPr>
          <p:spPr>
            <a:xfrm>
              <a:off x="4732274" y="5508304"/>
              <a:ext cx="6708490" cy="60433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100" dirty="0" smtClean="0">
                  <a:solidFill>
                    <a:srgbClr val="000000"/>
                  </a:solidFill>
                  <a:latin typeface="微软雅黑" panose="020B0503020204020204" charset="-122"/>
                  <a:ea typeface="微软雅黑" panose="020B0503020204020204" charset="-122"/>
                </a:rPr>
                <a:t>（</a:t>
              </a:r>
              <a:r>
                <a:rPr lang="en-US" altLang="zh-CN" sz="1100" dirty="0">
                  <a:solidFill>
                    <a:srgbClr val="000000"/>
                  </a:solidFill>
                  <a:latin typeface="微软雅黑" panose="020B0503020204020204" charset="-122"/>
                  <a:ea typeface="微软雅黑" panose="020B0503020204020204" charset="-122"/>
                </a:rPr>
                <a:t>Responding to historical changes, the aging of the data warehouse is 5-10 years, or even longer</a:t>
              </a:r>
              <a:r>
                <a:rPr lang="zh-CN" altLang="en-US" sz="1200" dirty="0" smtClean="0">
                  <a:solidFill>
                    <a:srgbClr val="000000"/>
                  </a:solidFill>
                  <a:latin typeface="微软雅黑" panose="020B0503020204020204" charset="-122"/>
                  <a:ea typeface="微软雅黑" panose="020B0503020204020204" charset="-122"/>
                </a:rPr>
                <a:t>）</a:t>
              </a:r>
              <a:endParaRPr lang="zh-CN" altLang="en-US" sz="1200" dirty="0">
                <a:solidFill>
                  <a:srgbClr val="000000"/>
                </a:solidFill>
                <a:latin typeface="微软雅黑" panose="020B0503020204020204" charset="-122"/>
                <a:ea typeface="微软雅黑" panose="020B0503020204020204" charset="-122"/>
              </a:endParaRPr>
            </a:p>
          </p:txBody>
        </p:sp>
        <p:sp>
          <p:nvSpPr>
            <p:cNvPr id="26" name="Rectangle 26"/>
            <p:cNvSpPr>
              <a:spLocks noChangeArrowheads="1"/>
            </p:cNvSpPr>
            <p:nvPr/>
          </p:nvSpPr>
          <p:spPr bwMode="gray">
            <a:xfrm>
              <a:off x="1651373" y="3101836"/>
              <a:ext cx="2295535" cy="375107"/>
            </a:xfrm>
            <a:prstGeom prst="rect">
              <a:avLst/>
            </a:prstGeom>
            <a:noFill/>
            <a:ln w="9525" algn="ctr">
              <a:noFill/>
              <a:miter lim="800000"/>
            </a:ln>
            <a:effectLst/>
          </p:spPr>
          <p:txBody>
            <a:bodyPr>
              <a:spAutoFit/>
            </a:bodyPr>
            <a:lstStyle/>
            <a:p>
              <a:pPr lvl="0" eaLnBrk="0" hangingPunct="0">
                <a:defRPr/>
              </a:pPr>
              <a:r>
                <a:rPr kumimoji="0" lang="zh-CN" altLang="en-US" sz="1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a:t>
              </a:r>
              <a:r>
                <a:rPr lang="en-US" altLang="zh-CN" sz="1200" b="1" kern="0" dirty="0">
                  <a:solidFill>
                    <a:schemeClr val="bg1"/>
                  </a:solidFill>
                  <a:effectLst>
                    <a:outerShdw blurRad="38100" dist="38100" dir="2700000" algn="tl">
                      <a:srgbClr val="000000"/>
                    </a:outerShdw>
                  </a:effectLst>
                  <a:latin typeface="微软雅黑" panose="020B0503020204020204" charset="-122"/>
                  <a:ea typeface="微软雅黑" panose="020B0503020204020204" charset="-122"/>
                </a:rPr>
                <a:t>Integrated</a:t>
              </a:r>
              <a:r>
                <a:rPr kumimoji="0" lang="zh-CN" altLang="en-US" sz="1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a:t>
              </a:r>
              <a:endParaRPr kumimoji="0" lang="en-US" sz="1200" b="1" i="0" u="none" strike="noStrike" kern="0" cap="none" spc="0" normalizeH="0" baseline="0" noProof="0" dirty="0">
                <a:ln>
                  <a:noFill/>
                </a:ln>
                <a:solidFill>
                  <a:schemeClr val="bg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
          <p:nvSpPr>
            <p:cNvPr id="27" name="Rectangle 26"/>
            <p:cNvSpPr>
              <a:spLocks noChangeArrowheads="1"/>
            </p:cNvSpPr>
            <p:nvPr/>
          </p:nvSpPr>
          <p:spPr bwMode="gray">
            <a:xfrm>
              <a:off x="1651373" y="4405244"/>
              <a:ext cx="2295535" cy="375107"/>
            </a:xfrm>
            <a:prstGeom prst="rect">
              <a:avLst/>
            </a:prstGeom>
            <a:noFill/>
            <a:ln w="9525" algn="ctr">
              <a:noFill/>
              <a:miter lim="800000"/>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0" fontAlgn="base" hangingPunct="0">
                <a:spcBef>
                  <a:spcPct val="0"/>
                </a:spcBef>
                <a:spcAft>
                  <a:spcPct val="0"/>
                </a:spcAft>
                <a:defRPr/>
              </a:pPr>
              <a:r>
                <a:rPr kumimoji="0" lang="zh-CN" altLang="en-US" sz="12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a:t>
              </a:r>
              <a:r>
                <a:rPr lang="en-US" altLang="zh-CN" sz="1200" b="1" dirty="0">
                  <a:solidFill>
                    <a:schemeClr val="bg1"/>
                  </a:solidFill>
                  <a:effectLst>
                    <a:outerShdw blurRad="38100" dist="38100" dir="2700000" algn="tl">
                      <a:srgbClr val="C0C0C0"/>
                    </a:outerShdw>
                  </a:effectLst>
                  <a:latin typeface="微软雅黑" panose="020B0503020204020204" charset="-122"/>
                  <a:ea typeface="微软雅黑" panose="020B0503020204020204" charset="-122"/>
                </a:rPr>
                <a:t>stable</a:t>
              </a:r>
              <a:r>
                <a:rPr kumimoji="0" lang="zh-CN" altLang="en-US" sz="12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a:t>
              </a:r>
              <a:endParaRPr kumimoji="0" lang="en-US" altLang="zh-CN" sz="12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28" name="Rectangle 26"/>
            <p:cNvSpPr>
              <a:spLocks noChangeArrowheads="1"/>
            </p:cNvSpPr>
            <p:nvPr/>
          </p:nvSpPr>
          <p:spPr bwMode="gray">
            <a:xfrm>
              <a:off x="1651373" y="5622921"/>
              <a:ext cx="2295535" cy="375107"/>
            </a:xfrm>
            <a:prstGeom prst="rect">
              <a:avLst/>
            </a:prstGeom>
            <a:noFill/>
            <a:ln w="9525" algn="ctr">
              <a:noFill/>
              <a:miter lim="800000"/>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0" fontAlgn="base" hangingPunct="0">
                <a:spcBef>
                  <a:spcPct val="0"/>
                </a:spcBef>
                <a:spcAft>
                  <a:spcPct val="0"/>
                </a:spcAft>
                <a:defRPr/>
              </a:pPr>
              <a:r>
                <a:rPr kumimoji="0" lang="zh-CN" altLang="en-US" sz="12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a:t>
              </a:r>
              <a:r>
                <a:rPr lang="en-US" altLang="zh-CN" sz="1200" b="1" dirty="0" smtClean="0">
                  <a:solidFill>
                    <a:schemeClr val="bg1"/>
                  </a:solidFill>
                  <a:effectLst>
                    <a:outerShdw blurRad="38100" dist="38100" dir="2700000" algn="tl">
                      <a:srgbClr val="C0C0C0"/>
                    </a:outerShdw>
                  </a:effectLst>
                  <a:latin typeface="微软雅黑" panose="020B0503020204020204" charset="-122"/>
                  <a:ea typeface="微软雅黑" panose="020B0503020204020204" charset="-122"/>
                </a:rPr>
                <a:t> </a:t>
              </a:r>
              <a:r>
                <a:rPr lang="en-US" altLang="zh-CN" sz="1200" b="1" dirty="0">
                  <a:solidFill>
                    <a:schemeClr val="bg1"/>
                  </a:solidFill>
                  <a:effectLst>
                    <a:outerShdw blurRad="38100" dist="38100" dir="2700000" algn="tl">
                      <a:srgbClr val="C0C0C0"/>
                    </a:outerShdw>
                  </a:effectLst>
                  <a:latin typeface="微软雅黑" panose="020B0503020204020204" charset="-122"/>
                  <a:ea typeface="微软雅黑" panose="020B0503020204020204" charset="-122"/>
                </a:rPr>
                <a:t>changing </a:t>
              </a:r>
              <a:r>
                <a:rPr kumimoji="0" lang="zh-CN" altLang="en-US" sz="12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a:t>
              </a:r>
              <a:endParaRPr kumimoji="0" lang="en-US" altLang="zh-CN" sz="12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sp>
        <p:nvSpPr>
          <p:cNvPr id="10248" name="矩形 9"/>
          <p:cNvSpPr/>
          <p:nvPr/>
        </p:nvSpPr>
        <p:spPr>
          <a:xfrm>
            <a:off x="179110" y="1529787"/>
            <a:ext cx="8501380" cy="43088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100" dirty="0" smtClean="0">
                <a:solidFill>
                  <a:schemeClr val="tx1"/>
                </a:solidFill>
                <a:latin typeface="微软雅黑" panose="020B0503020204020204" charset="-122"/>
                <a:ea typeface="微软雅黑" panose="020B0503020204020204" charset="-122"/>
              </a:rPr>
              <a:t>（</a:t>
            </a:r>
            <a:r>
              <a:rPr lang="en-US" altLang="zh-CN" sz="1100" dirty="0" smtClean="0">
                <a:latin typeface="微软雅黑" panose="020B0503020204020204" charset="-122"/>
                <a:ea typeface="微软雅黑" panose="020B0503020204020204" charset="-122"/>
              </a:rPr>
              <a:t> </a:t>
            </a:r>
            <a:r>
              <a:rPr lang="en-US" altLang="zh-CN" sz="1100" dirty="0">
                <a:latin typeface="微软雅黑" panose="020B0503020204020204" charset="-122"/>
                <a:ea typeface="微软雅黑" panose="020B0503020204020204" charset="-122"/>
              </a:rPr>
              <a:t>Definition: A data warehouse is a subject-oriented, integrated, relatively stable collection of data that reflects historical changes and is used to support management decisions, usually abbreviated as DW; </a:t>
            </a:r>
            <a:r>
              <a:rPr lang="zh-CN" altLang="en-US" sz="1100" dirty="0" smtClean="0">
                <a:solidFill>
                  <a:schemeClr val="tx1"/>
                </a:solidFill>
                <a:latin typeface="微软雅黑" panose="020B0503020204020204" charset="-122"/>
                <a:ea typeface="微软雅黑" panose="020B0503020204020204" charset="-122"/>
              </a:rPr>
              <a:t>）</a:t>
            </a:r>
            <a:endParaRPr lang="zh-CN" altLang="en-US" sz="11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146685" y="889635"/>
            <a:ext cx="9167132" cy="261610"/>
          </a:xfrm>
          <a:prstGeom prst="rect">
            <a:avLst/>
          </a:prstGeom>
          <a:noFill/>
        </p:spPr>
        <p:txBody>
          <a:bodyPr wrap="square" rtlCol="0">
            <a:spAutoFit/>
          </a:bodyPr>
          <a:lstStyle/>
          <a:p>
            <a:r>
              <a:rPr lang="en-US" altLang="zh-CN" sz="1100" b="1" dirty="0"/>
              <a:t>1.2 </a:t>
            </a:r>
            <a:r>
              <a:rPr lang="zh-CN" altLang="en-US" sz="1100" b="1" dirty="0" smtClean="0"/>
              <a:t>（</a:t>
            </a:r>
            <a:r>
              <a:rPr lang="en-US" altLang="zh-CN" sz="1100" b="1" dirty="0"/>
              <a:t>What is a data warehouse </a:t>
            </a:r>
            <a:r>
              <a:rPr lang="en-US" altLang="zh-CN" sz="1100" b="1" dirty="0" err="1"/>
              <a:t>DataWarehouse</a:t>
            </a:r>
            <a:r>
              <a:rPr lang="en-US" altLang="zh-CN" sz="1100" b="1" dirty="0"/>
              <a:t>?</a:t>
            </a:r>
            <a:r>
              <a:rPr lang="zh-CN" altLang="en-US" sz="1100" b="1" dirty="0" smtClean="0"/>
              <a:t>）</a:t>
            </a:r>
            <a:endParaRPr lang="zh-CN" altLang="en-US" sz="1100" b="1" dirty="0"/>
          </a:p>
        </p:txBody>
      </p:sp>
      <p:sp>
        <p:nvSpPr>
          <p:cNvPr id="10" name="文本框 9"/>
          <p:cNvSpPr txBox="1"/>
          <p:nvPr/>
        </p:nvSpPr>
        <p:spPr>
          <a:xfrm>
            <a:off x="201930" y="1193969"/>
            <a:ext cx="4055745" cy="261610"/>
          </a:xfrm>
          <a:prstGeom prst="rect">
            <a:avLst/>
          </a:prstGeom>
          <a:noFill/>
        </p:spPr>
        <p:txBody>
          <a:bodyPr wrap="square" rtlCol="0">
            <a:spAutoFit/>
          </a:bodyPr>
          <a:lstStyle/>
          <a:p>
            <a:r>
              <a:rPr lang="en-US" altLang="zh-CN" sz="1100" b="1" dirty="0">
                <a:sym typeface="+mn-ea"/>
              </a:rPr>
              <a:t>1.2.1 </a:t>
            </a:r>
            <a:r>
              <a:rPr lang="zh-CN" altLang="en-US" sz="1100" b="1" dirty="0" smtClean="0">
                <a:sym typeface="+mn-ea"/>
              </a:rPr>
              <a:t>（</a:t>
            </a:r>
            <a:r>
              <a:rPr lang="en-US" altLang="zh-CN" sz="1100" b="1" dirty="0">
                <a:sym typeface="+mn-ea"/>
              </a:rPr>
              <a:t>Data warehouse definition</a:t>
            </a:r>
            <a:r>
              <a:rPr lang="zh-CN" altLang="en-US" sz="1100" b="1" dirty="0" smtClean="0">
                <a:sym typeface="+mn-ea"/>
              </a:rPr>
              <a:t>）</a:t>
            </a:r>
            <a:endParaRPr lang="zh-CN" altLang="en-US" sz="11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75" name="组合 122974"/>
          <p:cNvGrpSpPr/>
          <p:nvPr/>
        </p:nvGrpSpPr>
        <p:grpSpPr>
          <a:xfrm>
            <a:off x="369570" y="2131693"/>
            <a:ext cx="8458200" cy="4383725"/>
            <a:chOff x="3343" y="1605"/>
            <a:chExt cx="6243" cy="3117"/>
          </a:xfrm>
        </p:grpSpPr>
        <p:grpSp>
          <p:nvGrpSpPr>
            <p:cNvPr id="123016" name="组合 123015"/>
            <p:cNvGrpSpPr/>
            <p:nvPr/>
          </p:nvGrpSpPr>
          <p:grpSpPr>
            <a:xfrm>
              <a:off x="4057" y="1605"/>
              <a:ext cx="5019" cy="478"/>
              <a:chOff x="3681" y="10416"/>
              <a:chExt cx="5019" cy="478"/>
            </a:xfrm>
          </p:grpSpPr>
          <p:sp>
            <p:nvSpPr>
              <p:cNvPr id="123018" name="矩形 123017"/>
              <p:cNvSpPr/>
              <p:nvPr/>
            </p:nvSpPr>
            <p:spPr>
              <a:xfrm>
                <a:off x="3681" y="10426"/>
                <a:ext cx="1050" cy="46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0" tIns="0" rIns="0" bIns="0"/>
              <a:lstStyle/>
              <a:p>
                <a:pPr algn="just"/>
                <a:r>
                  <a:rPr lang="en-US" altLang="zh-CN" sz="1800" dirty="0">
                    <a:solidFill>
                      <a:schemeClr val="bg2"/>
                    </a:solidFill>
                    <a:latin typeface="Times New Roman" panose="02020603050405020304" charset="0"/>
                    <a:ea typeface="宋体" panose="02010600030101010101" pitchFamily="2" charset="-122"/>
                  </a:rPr>
                  <a:t>  </a:t>
                </a:r>
                <a:r>
                  <a:rPr lang="zh-CN" altLang="en-US" sz="1800" dirty="0">
                    <a:solidFill>
                      <a:schemeClr val="bg1"/>
                    </a:solidFill>
                    <a:latin typeface="Times New Roman" panose="02020603050405020304" charset="0"/>
                    <a:ea typeface="宋体" panose="02010600030101010101" pitchFamily="2" charset="-122"/>
                  </a:rPr>
                  <a:t>产品销售</a:t>
                </a:r>
              </a:p>
              <a:p>
                <a:pPr algn="just" eaLnBrk="0" hangingPunct="0"/>
                <a:r>
                  <a:rPr lang="zh-CN" altLang="en-US" sz="1800" dirty="0">
                    <a:solidFill>
                      <a:schemeClr val="bg1"/>
                    </a:solidFill>
                    <a:latin typeface="Times New Roman" panose="02020603050405020304" charset="0"/>
                    <a:ea typeface="宋体" panose="02010600030101010101" pitchFamily="2" charset="-122"/>
                  </a:rPr>
                  <a:t>    情况</a:t>
                </a:r>
              </a:p>
              <a:p>
                <a:pPr eaLnBrk="0" hangingPunct="0"/>
                <a:endParaRPr lang="zh-CN" altLang="en-US" sz="1800" dirty="0">
                  <a:solidFill>
                    <a:schemeClr val="bg1"/>
                  </a:solidFill>
                  <a:latin typeface="Times New Roman" panose="02020603050405020304" charset="0"/>
                  <a:ea typeface="宋体" panose="02010600030101010101" pitchFamily="2" charset="-122"/>
                </a:endParaRPr>
              </a:p>
            </p:txBody>
          </p:sp>
          <p:sp>
            <p:nvSpPr>
              <p:cNvPr id="123017" name="矩形 123016"/>
              <p:cNvSpPr/>
              <p:nvPr/>
            </p:nvSpPr>
            <p:spPr>
              <a:xfrm>
                <a:off x="7626" y="10416"/>
                <a:ext cx="1074" cy="46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0" tIns="0" rIns="0" bIns="0"/>
              <a:lstStyle/>
              <a:p>
                <a:pPr algn="just"/>
                <a:r>
                  <a:rPr lang="en-US" altLang="zh-CN" sz="1800" dirty="0">
                    <a:solidFill>
                      <a:schemeClr val="bg1"/>
                    </a:solidFill>
                    <a:latin typeface="Times New Roman" panose="02020603050405020304" charset="0"/>
                    <a:ea typeface="宋体" panose="02010600030101010101" pitchFamily="2" charset="-122"/>
                  </a:rPr>
                  <a:t>2021</a:t>
                </a:r>
                <a:r>
                  <a:rPr lang="zh-CN" altLang="en-US" sz="1800" dirty="0">
                    <a:solidFill>
                      <a:schemeClr val="bg1"/>
                    </a:solidFill>
                    <a:latin typeface="Times New Roman" panose="02020603050405020304" charset="0"/>
                    <a:ea typeface="宋体" panose="02010600030101010101" pitchFamily="2" charset="-122"/>
                  </a:rPr>
                  <a:t>年</a:t>
                </a:r>
                <a:r>
                  <a:rPr lang="en-US" altLang="zh-CN" sz="1800" dirty="0">
                    <a:solidFill>
                      <a:schemeClr val="bg1"/>
                    </a:solidFill>
                    <a:latin typeface="Times New Roman" panose="02020603050405020304" charset="0"/>
                    <a:ea typeface="宋体" panose="02010600030101010101" pitchFamily="2" charset="-122"/>
                  </a:rPr>
                  <a:t>11</a:t>
                </a:r>
                <a:r>
                  <a:rPr lang="zh-CN" altLang="en-US" sz="1800" dirty="0">
                    <a:solidFill>
                      <a:schemeClr val="bg1"/>
                    </a:solidFill>
                    <a:latin typeface="Times New Roman" panose="02020603050405020304" charset="0"/>
                    <a:ea typeface="宋体" panose="02010600030101010101" pitchFamily="2" charset="-122"/>
                  </a:rPr>
                  <a:t>月产品销售情况</a:t>
                </a:r>
              </a:p>
              <a:p>
                <a:pPr eaLnBrk="0" hangingPunct="0"/>
                <a:endParaRPr lang="zh-CN" altLang="en-US" sz="1800" dirty="0">
                  <a:solidFill>
                    <a:schemeClr val="bg1"/>
                  </a:solidFill>
                  <a:latin typeface="Times New Roman" panose="02020603050405020304" charset="0"/>
                  <a:ea typeface="宋体" panose="02010600030101010101" pitchFamily="2" charset="-122"/>
                </a:endParaRPr>
              </a:p>
            </p:txBody>
          </p:sp>
        </p:grpSp>
        <p:sp>
          <p:nvSpPr>
            <p:cNvPr id="123015" name="直接连接符 123014"/>
            <p:cNvSpPr/>
            <p:nvPr/>
          </p:nvSpPr>
          <p:spPr>
            <a:xfrm>
              <a:off x="5821" y="3594"/>
              <a:ext cx="1616" cy="0"/>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grpSp>
          <p:nvGrpSpPr>
            <p:cNvPr id="122989" name="组合 122988"/>
            <p:cNvGrpSpPr/>
            <p:nvPr/>
          </p:nvGrpSpPr>
          <p:grpSpPr>
            <a:xfrm>
              <a:off x="3343" y="2352"/>
              <a:ext cx="2433" cy="2370"/>
              <a:chOff x="2943" y="10564"/>
              <a:chExt cx="2433" cy="2370"/>
            </a:xfrm>
          </p:grpSpPr>
          <p:sp>
            <p:nvSpPr>
              <p:cNvPr id="123014" name="直接连接符 123013"/>
              <p:cNvSpPr/>
              <p:nvPr/>
            </p:nvSpPr>
            <p:spPr>
              <a:xfrm>
                <a:off x="2961" y="12933"/>
                <a:ext cx="2415" cy="0"/>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sp>
            <p:nvSpPr>
              <p:cNvPr id="123013" name="直接连接符 123012"/>
              <p:cNvSpPr/>
              <p:nvPr/>
            </p:nvSpPr>
            <p:spPr>
              <a:xfrm flipV="1">
                <a:off x="2943" y="10564"/>
                <a:ext cx="0" cy="2340"/>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grpSp>
            <p:nvGrpSpPr>
              <p:cNvPr id="122990" name="组合 122989"/>
              <p:cNvGrpSpPr/>
              <p:nvPr/>
            </p:nvGrpSpPr>
            <p:grpSpPr>
              <a:xfrm>
                <a:off x="2943" y="10749"/>
                <a:ext cx="2343" cy="2185"/>
                <a:chOff x="2943" y="10749"/>
                <a:chExt cx="2343" cy="2185"/>
              </a:xfrm>
            </p:grpSpPr>
            <p:sp>
              <p:nvSpPr>
                <p:cNvPr id="123012" name="矩形 123011"/>
                <p:cNvSpPr/>
                <p:nvPr/>
              </p:nvSpPr>
              <p:spPr>
                <a:xfrm>
                  <a:off x="2943" y="11373"/>
                  <a:ext cx="1621" cy="156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123011" name="直接连接符 123010"/>
                <p:cNvSpPr/>
                <p:nvPr/>
              </p:nvSpPr>
              <p:spPr>
                <a:xfrm>
                  <a:off x="5115" y="10749"/>
                  <a:ext cx="0" cy="1701"/>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10" name="平行四边形 123009"/>
                <p:cNvSpPr/>
                <p:nvPr/>
              </p:nvSpPr>
              <p:spPr>
                <a:xfrm>
                  <a:off x="2961" y="10749"/>
                  <a:ext cx="2310" cy="624"/>
                </a:xfrm>
                <a:prstGeom prst="parallelogram">
                  <a:avLst>
                    <a:gd name="adj" fmla="val 11042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123009" name="直接连接符 123008"/>
                <p:cNvSpPr/>
                <p:nvPr/>
              </p:nvSpPr>
              <p:spPr>
                <a:xfrm>
                  <a:off x="4923" y="11061"/>
                  <a:ext cx="0" cy="1531"/>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8" name="直接连接符 123007"/>
                <p:cNvSpPr/>
                <p:nvPr/>
              </p:nvSpPr>
              <p:spPr>
                <a:xfrm>
                  <a:off x="4734" y="11217"/>
                  <a:ext cx="0" cy="1542"/>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7" name="直接连接符 123006"/>
                <p:cNvSpPr/>
                <p:nvPr/>
              </p:nvSpPr>
              <p:spPr>
                <a:xfrm>
                  <a:off x="5286" y="10749"/>
                  <a:ext cx="0" cy="1531"/>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6" name="直接连接符 123005"/>
                <p:cNvSpPr/>
                <p:nvPr/>
              </p:nvSpPr>
              <p:spPr>
                <a:xfrm flipH="1">
                  <a:off x="3126" y="11217"/>
                  <a:ext cx="1599"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5" name="直接连接符 123004"/>
                <p:cNvSpPr/>
                <p:nvPr/>
              </p:nvSpPr>
              <p:spPr>
                <a:xfrm flipH="1">
                  <a:off x="3306" y="11061"/>
                  <a:ext cx="1599"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4" name="直接连接符 123003"/>
                <p:cNvSpPr/>
                <p:nvPr/>
              </p:nvSpPr>
              <p:spPr>
                <a:xfrm flipH="1">
                  <a:off x="3486" y="10905"/>
                  <a:ext cx="1599"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3" name="直接连接符 123002"/>
                <p:cNvSpPr/>
                <p:nvPr/>
              </p:nvSpPr>
              <p:spPr>
                <a:xfrm rot="-101175" flipV="1">
                  <a:off x="3335" y="10780"/>
                  <a:ext cx="680" cy="573"/>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2" name="直接连接符 123001"/>
                <p:cNvSpPr/>
                <p:nvPr/>
              </p:nvSpPr>
              <p:spPr>
                <a:xfrm rot="-101175" flipV="1">
                  <a:off x="3766" y="10770"/>
                  <a:ext cx="680" cy="573"/>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1" name="直接连接符 123000"/>
                <p:cNvSpPr/>
                <p:nvPr/>
              </p:nvSpPr>
              <p:spPr>
                <a:xfrm rot="-101175" flipV="1">
                  <a:off x="4186" y="10779"/>
                  <a:ext cx="680" cy="573"/>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3000" name="直接连接符 122999"/>
                <p:cNvSpPr/>
                <p:nvPr/>
              </p:nvSpPr>
              <p:spPr>
                <a:xfrm>
                  <a:off x="3351" y="11373"/>
                  <a:ext cx="0" cy="156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9" name="直接连接符 122998"/>
                <p:cNvSpPr/>
                <p:nvPr/>
              </p:nvSpPr>
              <p:spPr>
                <a:xfrm>
                  <a:off x="3768" y="11374"/>
                  <a:ext cx="0" cy="156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8" name="直接连接符 122997"/>
                <p:cNvSpPr/>
                <p:nvPr/>
              </p:nvSpPr>
              <p:spPr>
                <a:xfrm>
                  <a:off x="4188" y="11374"/>
                  <a:ext cx="0" cy="156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7" name="直接连接符 122996"/>
                <p:cNvSpPr/>
                <p:nvPr/>
              </p:nvSpPr>
              <p:spPr>
                <a:xfrm>
                  <a:off x="2958" y="11746"/>
                  <a:ext cx="1587"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6" name="直接连接符 122995"/>
                <p:cNvSpPr/>
                <p:nvPr/>
              </p:nvSpPr>
              <p:spPr>
                <a:xfrm>
                  <a:off x="2961" y="12153"/>
                  <a:ext cx="1587"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5" name="直接连接符 122994"/>
                <p:cNvSpPr/>
                <p:nvPr/>
              </p:nvSpPr>
              <p:spPr>
                <a:xfrm>
                  <a:off x="2958" y="12541"/>
                  <a:ext cx="1587"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4" name="直接连接符 122993"/>
                <p:cNvSpPr/>
                <p:nvPr/>
              </p:nvSpPr>
              <p:spPr>
                <a:xfrm rot="16638" flipH="1">
                  <a:off x="4572" y="11073"/>
                  <a:ext cx="703" cy="68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3" name="直接连接符 122992"/>
                <p:cNvSpPr/>
                <p:nvPr/>
              </p:nvSpPr>
              <p:spPr>
                <a:xfrm rot="16638" flipH="1">
                  <a:off x="4596" y="11499"/>
                  <a:ext cx="680" cy="624"/>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2" name="直接连接符 122991"/>
                <p:cNvSpPr/>
                <p:nvPr/>
              </p:nvSpPr>
              <p:spPr>
                <a:xfrm rot="16638" flipH="1">
                  <a:off x="4596" y="11907"/>
                  <a:ext cx="680" cy="624"/>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91" name="直接连接符 122990"/>
                <p:cNvSpPr/>
                <p:nvPr/>
              </p:nvSpPr>
              <p:spPr>
                <a:xfrm rot="16638" flipH="1">
                  <a:off x="4591" y="12294"/>
                  <a:ext cx="680" cy="624"/>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grpSp>
        </p:grpSp>
        <p:grpSp>
          <p:nvGrpSpPr>
            <p:cNvPr id="122979" name="组合 122978"/>
            <p:cNvGrpSpPr/>
            <p:nvPr/>
          </p:nvGrpSpPr>
          <p:grpSpPr>
            <a:xfrm>
              <a:off x="7795" y="2511"/>
              <a:ext cx="1791" cy="1734"/>
              <a:chOff x="7470" y="11570"/>
              <a:chExt cx="1791" cy="1734"/>
            </a:xfrm>
          </p:grpSpPr>
          <p:sp>
            <p:nvSpPr>
              <p:cNvPr id="122988" name="直接连接符 122987"/>
              <p:cNvSpPr/>
              <p:nvPr/>
            </p:nvSpPr>
            <p:spPr>
              <a:xfrm>
                <a:off x="7476" y="13304"/>
                <a:ext cx="1785" cy="0"/>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sp>
            <p:nvSpPr>
              <p:cNvPr id="122987" name="直接连接符 122986"/>
              <p:cNvSpPr/>
              <p:nvPr/>
            </p:nvSpPr>
            <p:spPr>
              <a:xfrm flipV="1">
                <a:off x="7476" y="11570"/>
                <a:ext cx="0" cy="1716"/>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sp>
            <p:nvSpPr>
              <p:cNvPr id="122986" name="矩形 122985"/>
              <p:cNvSpPr/>
              <p:nvPr/>
            </p:nvSpPr>
            <p:spPr>
              <a:xfrm>
                <a:off x="7470" y="11897"/>
                <a:ext cx="1470" cy="1404"/>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cene3d>
                  <a:camera prst="orthographicFront"/>
                  <a:lightRig rig="threePt" dir="t"/>
                </a:scene3d>
              </a:bodyPr>
              <a:lstStyle/>
              <a:p>
                <a:endPar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22985" name="直接连接符 122984"/>
              <p:cNvSpPr/>
              <p:nvPr/>
            </p:nvSpPr>
            <p:spPr>
              <a:xfrm>
                <a:off x="7830" y="11897"/>
                <a:ext cx="0" cy="1404"/>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84" name="直接连接符 122983"/>
              <p:cNvSpPr/>
              <p:nvPr/>
            </p:nvSpPr>
            <p:spPr>
              <a:xfrm>
                <a:off x="8211" y="11897"/>
                <a:ext cx="0" cy="1404"/>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83" name="直接连接符 122982"/>
              <p:cNvSpPr/>
              <p:nvPr/>
            </p:nvSpPr>
            <p:spPr>
              <a:xfrm>
                <a:off x="8586" y="11897"/>
                <a:ext cx="0" cy="1404"/>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82" name="直接连接符 122981"/>
              <p:cNvSpPr/>
              <p:nvPr/>
            </p:nvSpPr>
            <p:spPr>
              <a:xfrm>
                <a:off x="7476" y="12239"/>
                <a:ext cx="1470"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81" name="直接连接符 122980"/>
              <p:cNvSpPr/>
              <p:nvPr/>
            </p:nvSpPr>
            <p:spPr>
              <a:xfrm>
                <a:off x="7476" y="12581"/>
                <a:ext cx="1470"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22980" name="直接连接符 122979"/>
              <p:cNvSpPr/>
              <p:nvPr/>
            </p:nvSpPr>
            <p:spPr>
              <a:xfrm>
                <a:off x="7476" y="12944"/>
                <a:ext cx="1470" cy="0"/>
              </a:xfrm>
              <a:prstGeom prst="lin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sp>
        </p:grpSp>
        <p:sp>
          <p:nvSpPr>
            <p:cNvPr id="122978" name="直接连接符 122977"/>
            <p:cNvSpPr/>
            <p:nvPr/>
          </p:nvSpPr>
          <p:spPr>
            <a:xfrm>
              <a:off x="4561" y="2107"/>
              <a:ext cx="0" cy="397"/>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sp>
          <p:nvSpPr>
            <p:cNvPr id="122977" name="直接连接符 122976"/>
            <p:cNvSpPr/>
            <p:nvPr/>
          </p:nvSpPr>
          <p:spPr>
            <a:xfrm>
              <a:off x="5131" y="1830"/>
              <a:ext cx="2846" cy="0"/>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sp>
          <p:nvSpPr>
            <p:cNvPr id="122976" name="直接连接符 122975"/>
            <p:cNvSpPr/>
            <p:nvPr/>
          </p:nvSpPr>
          <p:spPr>
            <a:xfrm>
              <a:off x="8512" y="2094"/>
              <a:ext cx="0" cy="468"/>
            </a:xfrm>
            <a:prstGeom prst="line">
              <a:avLst/>
            </a:prstGeom>
            <a:ln>
              <a:headEnd type="none" w="med" len="med"/>
              <a:tailEnd type="triangle" w="sm" len="med"/>
            </a:ln>
          </p:spPr>
          <p:style>
            <a:lnRef idx="1">
              <a:schemeClr val="accent3"/>
            </a:lnRef>
            <a:fillRef idx="2">
              <a:schemeClr val="accent3"/>
            </a:fillRef>
            <a:effectRef idx="1">
              <a:schemeClr val="accent3"/>
            </a:effectRef>
            <a:fontRef idx="minor">
              <a:schemeClr val="dk1"/>
            </a:fontRef>
          </p:style>
        </p:sp>
      </p:grpSp>
      <p:sp>
        <p:nvSpPr>
          <p:cNvPr id="123022" name="矩形 123021"/>
          <p:cNvSpPr/>
          <p:nvPr/>
        </p:nvSpPr>
        <p:spPr>
          <a:xfrm>
            <a:off x="3188970" y="2062480"/>
            <a:ext cx="3458845" cy="645160"/>
          </a:xfrm>
          <a:prstGeom prst="rect">
            <a:avLst/>
          </a:prstGeom>
          <a:noFill/>
          <a:ln w="9525">
            <a:noFill/>
          </a:ln>
        </p:spPr>
        <p:txBody>
          <a:bodyPr wrap="square">
            <a:spAutoFit/>
          </a:bodyPr>
          <a:lstStyle/>
          <a:p>
            <a:pPr algn="just"/>
            <a:r>
              <a:rPr lang="zh-CN" altLang="en-US" sz="1800" b="1" dirty="0">
                <a:solidFill>
                  <a:srgbClr val="003366"/>
                </a:solidFill>
                <a:latin typeface="Times New Roman" panose="02020603050405020304" charset="0"/>
                <a:ea typeface="宋体" panose="02010600030101010101" pitchFamily="2" charset="-122"/>
              </a:rPr>
              <a:t>选定两个维：产品维和地区维</a:t>
            </a:r>
          </a:p>
          <a:p>
            <a:pPr eaLnBrk="0" hangingPunct="0"/>
            <a:endParaRPr lang="zh-CN" altLang="en-US" sz="1800" b="1" dirty="0">
              <a:solidFill>
                <a:srgbClr val="003366"/>
              </a:solidFill>
              <a:latin typeface="Times New Roman" panose="02020603050405020304" charset="0"/>
              <a:ea typeface="宋体" panose="02010600030101010101" pitchFamily="2" charset="-122"/>
            </a:endParaRPr>
          </a:p>
        </p:txBody>
      </p:sp>
      <p:sp>
        <p:nvSpPr>
          <p:cNvPr id="123024" name="文本框 123023"/>
          <p:cNvSpPr txBox="1"/>
          <p:nvPr/>
        </p:nvSpPr>
        <p:spPr>
          <a:xfrm>
            <a:off x="302895" y="3406140"/>
            <a:ext cx="874713" cy="366713"/>
          </a:xfrm>
          <a:prstGeom prst="rect">
            <a:avLst/>
          </a:prstGeom>
          <a:noFill/>
          <a:ln w="9525">
            <a:noFill/>
          </a:ln>
        </p:spPr>
        <p:txBody>
          <a:bodyPr wrap="none" anchor="t" anchorCtr="0">
            <a:spAutoFit/>
          </a:bodyPr>
          <a:lstStyle/>
          <a:p>
            <a:r>
              <a:rPr lang="zh-CN" altLang="en-US" sz="1800" b="1" dirty="0">
                <a:solidFill>
                  <a:srgbClr val="003366"/>
                </a:solidFill>
                <a:latin typeface="Times New Roman" panose="02020603050405020304" charset="0"/>
                <a:ea typeface="宋体" panose="02010600030101010101" pitchFamily="2" charset="-122"/>
              </a:rPr>
              <a:t>时间维</a:t>
            </a:r>
          </a:p>
        </p:txBody>
      </p:sp>
      <p:sp>
        <p:nvSpPr>
          <p:cNvPr id="123025" name="文本框 123024"/>
          <p:cNvSpPr txBox="1"/>
          <p:nvPr/>
        </p:nvSpPr>
        <p:spPr>
          <a:xfrm>
            <a:off x="4163695" y="4478655"/>
            <a:ext cx="1100138" cy="366713"/>
          </a:xfrm>
          <a:prstGeom prst="rect">
            <a:avLst/>
          </a:prstGeom>
          <a:noFill/>
          <a:ln w="9525">
            <a:noFill/>
          </a:ln>
        </p:spPr>
        <p:txBody>
          <a:bodyPr wrap="none" anchor="t" anchorCtr="0">
            <a:spAutoFit/>
          </a:bodyPr>
          <a:lstStyle/>
          <a:p>
            <a:r>
              <a:rPr lang="zh-CN" altLang="en-US" sz="1800" b="1" dirty="0">
                <a:solidFill>
                  <a:srgbClr val="003366"/>
                </a:solidFill>
                <a:latin typeface="Times New Roman" panose="02020603050405020304" charset="0"/>
                <a:ea typeface="宋体" panose="02010600030101010101" pitchFamily="2" charset="-122"/>
              </a:rPr>
              <a:t>数据切片</a:t>
            </a:r>
            <a:endParaRPr lang="zh-CN" altLang="en-US" sz="1800" b="1">
              <a:solidFill>
                <a:srgbClr val="003366"/>
              </a:solidFill>
              <a:latin typeface="Times New Roman" panose="02020603050405020304" charset="0"/>
              <a:ea typeface="宋体" panose="02010600030101010101" pitchFamily="2" charset="-122"/>
            </a:endParaRPr>
          </a:p>
        </p:txBody>
      </p:sp>
      <p:sp>
        <p:nvSpPr>
          <p:cNvPr id="123026" name="文本框 123025"/>
          <p:cNvSpPr txBox="1"/>
          <p:nvPr/>
        </p:nvSpPr>
        <p:spPr>
          <a:xfrm>
            <a:off x="-11430" y="5179060"/>
            <a:ext cx="458788" cy="782638"/>
          </a:xfrm>
          <a:prstGeom prst="rect">
            <a:avLst/>
          </a:prstGeom>
          <a:noFill/>
          <a:ln w="9525">
            <a:noFill/>
          </a:ln>
        </p:spPr>
        <p:txBody>
          <a:bodyPr vert="eaVert">
            <a:spAutoFit/>
          </a:bodyPr>
          <a:lstStyle/>
          <a:p>
            <a:r>
              <a:rPr lang="zh-CN" altLang="en-US" sz="1800" b="1" dirty="0">
                <a:solidFill>
                  <a:srgbClr val="003366"/>
                </a:solidFill>
                <a:latin typeface="Times New Roman" panose="02020603050405020304" charset="0"/>
                <a:ea typeface="宋体" panose="02010600030101010101" pitchFamily="2" charset="-122"/>
              </a:rPr>
              <a:t>产品维</a:t>
            </a:r>
            <a:endParaRPr lang="zh-CN" altLang="en-US" sz="1800" b="1">
              <a:solidFill>
                <a:srgbClr val="003366"/>
              </a:solidFill>
              <a:latin typeface="Times New Roman" panose="02020603050405020304" charset="0"/>
              <a:ea typeface="宋体" panose="02010600030101010101" pitchFamily="2" charset="-122"/>
            </a:endParaRPr>
          </a:p>
        </p:txBody>
      </p:sp>
      <p:sp>
        <p:nvSpPr>
          <p:cNvPr id="123027" name="文本框 123026"/>
          <p:cNvSpPr txBox="1"/>
          <p:nvPr/>
        </p:nvSpPr>
        <p:spPr>
          <a:xfrm>
            <a:off x="1265238" y="6293485"/>
            <a:ext cx="869950" cy="366713"/>
          </a:xfrm>
          <a:prstGeom prst="rect">
            <a:avLst/>
          </a:prstGeom>
          <a:noFill/>
          <a:ln w="9525">
            <a:noFill/>
          </a:ln>
        </p:spPr>
        <p:txBody>
          <a:bodyPr wrap="none" anchor="t" anchorCtr="0">
            <a:spAutoFit/>
          </a:bodyPr>
          <a:lstStyle/>
          <a:p>
            <a:r>
              <a:rPr lang="zh-CN" altLang="en-US" sz="1800" b="1" dirty="0">
                <a:solidFill>
                  <a:srgbClr val="003366"/>
                </a:solidFill>
                <a:latin typeface="Times New Roman" panose="02020603050405020304" charset="0"/>
                <a:ea typeface="宋体" panose="02010600030101010101" pitchFamily="2" charset="-122"/>
              </a:rPr>
              <a:t>地区维</a:t>
            </a:r>
            <a:endParaRPr lang="zh-CN" altLang="en-US" sz="1800" b="1">
              <a:solidFill>
                <a:srgbClr val="003366"/>
              </a:solidFill>
              <a:latin typeface="Times New Roman" panose="02020603050405020304" charset="0"/>
              <a:ea typeface="宋体" panose="02010600030101010101" pitchFamily="2" charset="-122"/>
            </a:endParaRPr>
          </a:p>
        </p:txBody>
      </p:sp>
      <p:sp>
        <p:nvSpPr>
          <p:cNvPr id="123028" name="文本框 123027"/>
          <p:cNvSpPr txBox="1"/>
          <p:nvPr/>
        </p:nvSpPr>
        <p:spPr>
          <a:xfrm>
            <a:off x="6008370" y="4075430"/>
            <a:ext cx="458788" cy="782638"/>
          </a:xfrm>
          <a:prstGeom prst="rect">
            <a:avLst/>
          </a:prstGeom>
          <a:noFill/>
          <a:ln w="9525">
            <a:noFill/>
          </a:ln>
        </p:spPr>
        <p:txBody>
          <a:bodyPr vert="eaVert">
            <a:spAutoFit/>
          </a:bodyPr>
          <a:lstStyle/>
          <a:p>
            <a:r>
              <a:rPr lang="zh-CN" altLang="en-US" sz="1800" b="1" dirty="0">
                <a:solidFill>
                  <a:srgbClr val="003366"/>
                </a:solidFill>
                <a:latin typeface="Times New Roman" panose="02020603050405020304" charset="0"/>
                <a:ea typeface="宋体" panose="02010600030101010101" pitchFamily="2" charset="-122"/>
              </a:rPr>
              <a:t>产品维</a:t>
            </a:r>
            <a:endParaRPr lang="zh-CN" altLang="en-US" sz="1800" b="1">
              <a:solidFill>
                <a:srgbClr val="003366"/>
              </a:solidFill>
              <a:latin typeface="Times New Roman" panose="02020603050405020304" charset="0"/>
              <a:ea typeface="宋体" panose="02010600030101010101" pitchFamily="2" charset="-122"/>
            </a:endParaRPr>
          </a:p>
        </p:txBody>
      </p:sp>
      <p:sp>
        <p:nvSpPr>
          <p:cNvPr id="123029" name="文本框 123028"/>
          <p:cNvSpPr txBox="1"/>
          <p:nvPr/>
        </p:nvSpPr>
        <p:spPr>
          <a:xfrm>
            <a:off x="6770370" y="5926455"/>
            <a:ext cx="869950" cy="366713"/>
          </a:xfrm>
          <a:prstGeom prst="rect">
            <a:avLst/>
          </a:prstGeom>
          <a:noFill/>
          <a:ln w="9525">
            <a:noFill/>
          </a:ln>
        </p:spPr>
        <p:txBody>
          <a:bodyPr wrap="none" anchor="t" anchorCtr="0">
            <a:spAutoFit/>
          </a:bodyPr>
          <a:lstStyle/>
          <a:p>
            <a:r>
              <a:rPr lang="zh-CN" altLang="en-US" sz="1800" b="1" dirty="0">
                <a:solidFill>
                  <a:srgbClr val="003366"/>
                </a:solidFill>
                <a:latin typeface="Times New Roman" panose="02020603050405020304" charset="0"/>
                <a:ea typeface="宋体" panose="02010600030101010101" pitchFamily="2" charset="-122"/>
              </a:rPr>
              <a:t>地区维</a:t>
            </a:r>
            <a:endParaRPr lang="zh-CN" altLang="en-US" sz="1800" b="1">
              <a:solidFill>
                <a:srgbClr val="003366"/>
              </a:solidFill>
              <a:latin typeface="Times New Roman" panose="02020603050405020304" charset="0"/>
              <a:ea typeface="宋体" panose="02010600030101010101" pitchFamily="2" charset="-122"/>
            </a:endParaRPr>
          </a:p>
        </p:txBody>
      </p:sp>
      <p:sp>
        <p:nvSpPr>
          <p:cNvPr id="2" name="文本框 1"/>
          <p:cNvSpPr txBox="1"/>
          <p:nvPr/>
        </p:nvSpPr>
        <p:spPr>
          <a:xfrm>
            <a:off x="424815" y="1685290"/>
            <a:ext cx="1473200" cy="460375"/>
          </a:xfrm>
          <a:prstGeom prst="rect">
            <a:avLst/>
          </a:prstGeom>
          <a:noFill/>
        </p:spPr>
        <p:txBody>
          <a:bodyPr wrap="square" rtlCol="0">
            <a:spAutoFit/>
          </a:bodyPr>
          <a:lstStyle/>
          <a:p>
            <a:r>
              <a:rPr lang="en-US" altLang="zh-CN" sz="2400" b="1" dirty="0">
                <a:solidFill>
                  <a:schemeClr val="accent1"/>
                </a:solidFill>
                <a:sym typeface="+mn-ea"/>
              </a:rPr>
              <a:t>1.</a:t>
            </a:r>
            <a:r>
              <a:rPr lang="zh-CN" altLang="zh-CN" sz="2400" b="1" dirty="0">
                <a:solidFill>
                  <a:schemeClr val="accent1"/>
                </a:solidFill>
                <a:sym typeface="+mn-ea"/>
              </a:rPr>
              <a:t>切片</a:t>
            </a:r>
          </a:p>
        </p:txBody>
      </p:sp>
      <p:sp>
        <p:nvSpPr>
          <p:cNvPr id="59" name="文本框 58"/>
          <p:cNvSpPr txBox="1"/>
          <p:nvPr/>
        </p:nvSpPr>
        <p:spPr>
          <a:xfrm>
            <a:off x="334010" y="1294130"/>
            <a:ext cx="4927887" cy="707886"/>
          </a:xfrm>
          <a:prstGeom prst="rect">
            <a:avLst/>
          </a:prstGeom>
          <a:noFill/>
        </p:spPr>
        <p:txBody>
          <a:bodyPr wrap="none" rtlCol="0">
            <a:spAutoFit/>
          </a:bodyPr>
          <a:lstStyle/>
          <a:p>
            <a:r>
              <a:rPr lang="en-US" sz="2000" b="1" dirty="0">
                <a:solidFill>
                  <a:schemeClr val="accent4"/>
                </a:solidFill>
                <a:latin typeface="Calibri" panose="020F0502020204030204" charset="0"/>
                <a:cs typeface="Calibri" panose="020F0502020204030204" charset="0"/>
                <a:sym typeface="+mn-ea"/>
              </a:rPr>
              <a:t>3.4.2 </a:t>
            </a:r>
            <a:r>
              <a:rPr lang="en-US" altLang="zh-CN" sz="2000" b="1" dirty="0">
                <a:solidFill>
                  <a:schemeClr val="accent4"/>
                </a:solidFill>
                <a:latin typeface="Calibri" panose="020F0502020204030204" charset="0"/>
                <a:cs typeface="Calibri" panose="020F0502020204030204" charset="0"/>
                <a:sym typeface="+mn-ea"/>
              </a:rPr>
              <a:t>(OLAP Multidimensional Data Analysis)</a:t>
            </a:r>
          </a:p>
          <a:p>
            <a:pPr algn="l"/>
            <a:endParaRPr lang="en-US" altLang="zh-CN" sz="2000" b="1" dirty="0">
              <a:solidFill>
                <a:schemeClr val="accent4"/>
              </a:solidFill>
              <a:latin typeface="Calibri" panose="020F0502020204030204" charset="0"/>
              <a:cs typeface="Calibri" panose="020F0502020204030204" charset="0"/>
              <a:sym typeface="+mn-ea"/>
            </a:endParaRPr>
          </a:p>
        </p:txBody>
      </p:sp>
      <p:sp>
        <p:nvSpPr>
          <p:cNvPr id="58" name="文本框 57"/>
          <p:cNvSpPr txBox="1"/>
          <p:nvPr/>
        </p:nvSpPr>
        <p:spPr>
          <a:xfrm>
            <a:off x="565785" y="912284"/>
            <a:ext cx="3597910" cy="398780"/>
          </a:xfrm>
          <a:prstGeom prst="rect">
            <a:avLst/>
          </a:prstGeom>
          <a:noFill/>
        </p:spPr>
        <p:txBody>
          <a:bodyPr wrap="square" rtlCol="0">
            <a:spAutoFit/>
          </a:bodyPr>
          <a:lstStyle/>
          <a:p>
            <a:r>
              <a:rPr sz="2000" dirty="0">
                <a:latin typeface="Calibri" panose="020F0502020204030204" charset="0"/>
                <a:cs typeface="Calibri" panose="020F0502020204030204" charset="0"/>
                <a:sym typeface="+mn-ea"/>
              </a:rPr>
              <a:t>3</a:t>
            </a:r>
            <a:r>
              <a:rPr lang="en-US" sz="2000" dirty="0">
                <a:latin typeface="Calibri" panose="020F0502020204030204" charset="0"/>
                <a:cs typeface="Calibri" panose="020F0502020204030204" charset="0"/>
                <a:sym typeface="+mn-ea"/>
              </a:rPr>
              <a:t>.4 </a:t>
            </a:r>
            <a:r>
              <a:rPr lang="en-US" altLang="zh-CN" sz="2000" dirty="0">
                <a:latin typeface="Calibri" panose="020F0502020204030204" charset="0"/>
                <a:cs typeface="Calibri" panose="020F0502020204030204" charset="0"/>
                <a:sym typeface="+mn-ea"/>
              </a:rPr>
              <a:t>(multidimensional analysis)</a:t>
            </a:r>
            <a:endParaRPr lang="zh-CN" altLang="en-US" sz="2000" dirty="0">
              <a:latin typeface="Calibri" panose="020F0502020204030204" charset="0"/>
              <a:cs typeface="Calibri" panose="020F0502020204030204" charset="0"/>
              <a:sym typeface="+mn-ea"/>
            </a:endParaRPr>
          </a:p>
        </p:txBody>
      </p:sp>
      <p:sp>
        <p:nvSpPr>
          <p:cNvPr id="57"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35" name="图片 248834"/>
          <p:cNvPicPr>
            <a:picLocks noChangeAspect="1"/>
          </p:cNvPicPr>
          <p:nvPr/>
        </p:nvPicPr>
        <p:blipFill>
          <a:blip r:embed="rId2"/>
          <a:stretch>
            <a:fillRect/>
          </a:stretch>
        </p:blipFill>
        <p:spPr>
          <a:xfrm>
            <a:off x="1905000" y="4419600"/>
            <a:ext cx="5181600" cy="2159000"/>
          </a:xfrm>
          <a:prstGeom prst="rect">
            <a:avLst/>
          </a:prstGeom>
          <a:noFill/>
          <a:ln w="9525">
            <a:noFill/>
          </a:ln>
        </p:spPr>
      </p:pic>
      <p:sp>
        <p:nvSpPr>
          <p:cNvPr id="248836" name="文本框 248835"/>
          <p:cNvSpPr txBox="1"/>
          <p:nvPr/>
        </p:nvSpPr>
        <p:spPr>
          <a:xfrm>
            <a:off x="1219199" y="3810000"/>
            <a:ext cx="685801" cy="1569660"/>
          </a:xfrm>
          <a:prstGeom prst="rect">
            <a:avLst/>
          </a:prstGeom>
          <a:noFill/>
          <a:ln w="9525">
            <a:noFill/>
          </a:ln>
        </p:spPr>
        <p:txBody>
          <a:bodyPr wrap="square">
            <a:spAutoFit/>
          </a:bodyPr>
          <a:lstStyle/>
          <a:p>
            <a:pPr>
              <a:spcBef>
                <a:spcPct val="50000"/>
              </a:spcBef>
            </a:pPr>
            <a:r>
              <a:rPr lang="en-US" altLang="zh-CN" sz="1600" dirty="0" smtClean="0">
                <a:latin typeface="Times New Roman" panose="02020603050405020304" charset="0"/>
              </a:rPr>
              <a:t>(</a:t>
            </a:r>
            <a:r>
              <a:rPr lang="en-US" altLang="zh-CN" sz="1600" dirty="0">
                <a:latin typeface="Times New Roman" panose="02020603050405020304" charset="0"/>
              </a:rPr>
              <a:t>Drill down by time </a:t>
            </a:r>
            <a:r>
              <a:rPr lang="en-US" altLang="zh-CN" sz="1600" dirty="0" smtClean="0">
                <a:latin typeface="Times New Roman" panose="02020603050405020304" charset="0"/>
              </a:rPr>
              <a:t>dimension)</a:t>
            </a:r>
            <a:endParaRPr lang="zh-CN" altLang="en-US" sz="1600" dirty="0">
              <a:latin typeface="Times New Roman" panose="02020603050405020304" charset="0"/>
            </a:endParaRPr>
          </a:p>
        </p:txBody>
      </p:sp>
      <p:sp>
        <p:nvSpPr>
          <p:cNvPr id="248837" name="矩形 248836"/>
          <p:cNvSpPr/>
          <p:nvPr/>
        </p:nvSpPr>
        <p:spPr>
          <a:xfrm>
            <a:off x="6181091" y="1917918"/>
            <a:ext cx="990600" cy="1077218"/>
          </a:xfrm>
          <a:prstGeom prst="rect">
            <a:avLst/>
          </a:prstGeom>
          <a:noFill/>
          <a:ln w="9525">
            <a:noFill/>
          </a:ln>
        </p:spPr>
        <p:txBody>
          <a:bodyPr wrap="square">
            <a:spAutoFit/>
          </a:bodyPr>
          <a:lstStyle/>
          <a:p>
            <a:r>
              <a:rPr lang="en-US" altLang="zh-CN" sz="1600" dirty="0" smtClean="0">
                <a:latin typeface="Times New Roman" panose="02020603050405020304" charset="0"/>
              </a:rPr>
              <a:t>(</a:t>
            </a:r>
            <a:r>
              <a:rPr lang="en-US" altLang="zh-CN" sz="1600" dirty="0">
                <a:latin typeface="Times New Roman" panose="02020603050405020304" charset="0"/>
              </a:rPr>
              <a:t>Drill up by time </a:t>
            </a:r>
            <a:r>
              <a:rPr lang="en-US" altLang="zh-CN" sz="1600" dirty="0" smtClean="0">
                <a:latin typeface="Times New Roman" panose="02020603050405020304" charset="0"/>
              </a:rPr>
              <a:t>dimension)</a:t>
            </a:r>
            <a:endParaRPr lang="zh-CN" altLang="en-US" sz="1600" dirty="0">
              <a:latin typeface="Times New Roman" panose="02020603050405020304" charset="0"/>
            </a:endParaRPr>
          </a:p>
        </p:txBody>
      </p:sp>
      <p:sp>
        <p:nvSpPr>
          <p:cNvPr id="248838" name="上箭头 248837"/>
          <p:cNvSpPr/>
          <p:nvPr/>
        </p:nvSpPr>
        <p:spPr>
          <a:xfrm>
            <a:off x="5715000" y="3733800"/>
            <a:ext cx="609600" cy="609600"/>
          </a:xfrm>
          <a:prstGeom prst="up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48839" name="下箭头 248838"/>
          <p:cNvSpPr/>
          <p:nvPr/>
        </p:nvSpPr>
        <p:spPr>
          <a:xfrm>
            <a:off x="2057400" y="3827780"/>
            <a:ext cx="533400" cy="609600"/>
          </a:xfrm>
          <a:prstGeom prst="downArrow">
            <a:avLst>
              <a:gd name="adj1" fmla="val 50000"/>
              <a:gd name="adj2" fmla="val 28571"/>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pic>
        <p:nvPicPr>
          <p:cNvPr id="248842" name="图片 248841"/>
          <p:cNvPicPr>
            <a:picLocks noChangeAspect="1"/>
          </p:cNvPicPr>
          <p:nvPr/>
        </p:nvPicPr>
        <p:blipFill>
          <a:blip r:embed="rId3"/>
          <a:stretch>
            <a:fillRect/>
          </a:stretch>
        </p:blipFill>
        <p:spPr>
          <a:xfrm>
            <a:off x="1333500" y="1600200"/>
            <a:ext cx="4838700" cy="2125980"/>
          </a:xfrm>
          <a:prstGeom prst="rect">
            <a:avLst/>
          </a:prstGeom>
          <a:noFill/>
          <a:ln w="9525">
            <a:noFill/>
          </a:ln>
        </p:spPr>
      </p:pic>
      <p:sp>
        <p:nvSpPr>
          <p:cNvPr id="5" name="文本框 4"/>
          <p:cNvSpPr txBox="1"/>
          <p:nvPr/>
        </p:nvSpPr>
        <p:spPr>
          <a:xfrm>
            <a:off x="4221480" y="2918460"/>
            <a:ext cx="1299845" cy="352425"/>
          </a:xfrm>
          <a:prstGeom prst="rect">
            <a:avLst/>
          </a:prstGeom>
          <a:solidFill>
            <a:schemeClr val="bg2"/>
          </a:solidFill>
        </p:spPr>
        <p:txBody>
          <a:bodyPr wrap="square" rtlCol="0">
            <a:spAutoFit/>
          </a:bodyPr>
          <a:lstStyle/>
          <a:p>
            <a:pPr algn="ctr"/>
            <a:r>
              <a:rPr lang="en-US" altLang="zh-CN" sz="1700"/>
              <a:t>60</a:t>
            </a:r>
          </a:p>
        </p:txBody>
      </p:sp>
      <p:sp>
        <p:nvSpPr>
          <p:cNvPr id="2" name="文本框 1"/>
          <p:cNvSpPr txBox="1"/>
          <p:nvPr/>
        </p:nvSpPr>
        <p:spPr>
          <a:xfrm>
            <a:off x="424815" y="1685290"/>
            <a:ext cx="2449014" cy="830997"/>
          </a:xfrm>
          <a:prstGeom prst="rect">
            <a:avLst/>
          </a:prstGeom>
          <a:noFill/>
        </p:spPr>
        <p:txBody>
          <a:bodyPr wrap="square" rtlCol="0">
            <a:spAutoFit/>
          </a:bodyPr>
          <a:lstStyle/>
          <a:p>
            <a:pPr algn="l">
              <a:buClrTx/>
              <a:buSzTx/>
              <a:buFontTx/>
            </a:pPr>
            <a:r>
              <a:rPr lang="en-US" altLang="zh-CN" sz="2400" b="1" dirty="0" smtClean="0">
                <a:solidFill>
                  <a:schemeClr val="accent1"/>
                </a:solidFill>
                <a:sym typeface="+mn-ea"/>
              </a:rPr>
              <a:t>2</a:t>
            </a:r>
            <a:r>
              <a:rPr lang="zh-CN" altLang="en-US" sz="2400" b="1" dirty="0" smtClean="0">
                <a:solidFill>
                  <a:schemeClr val="accent1"/>
                </a:solidFill>
                <a:sym typeface="+mn-ea"/>
              </a:rPr>
              <a:t>。</a:t>
            </a:r>
            <a:r>
              <a:rPr lang="en-US" altLang="zh-CN" sz="2400" b="1" dirty="0" smtClean="0">
                <a:solidFill>
                  <a:schemeClr val="accent1"/>
                </a:solidFill>
                <a:sym typeface="+mn-ea"/>
              </a:rPr>
              <a:t> (</a:t>
            </a:r>
            <a:r>
              <a:rPr lang="en-US" altLang="zh-CN" sz="2400" b="1" dirty="0" smtClean="0">
                <a:solidFill>
                  <a:schemeClr val="accent1"/>
                </a:solidFill>
                <a:sym typeface="+mn-ea"/>
              </a:rPr>
              <a:t>roll </a:t>
            </a:r>
            <a:r>
              <a:rPr lang="en-US" altLang="zh-CN" sz="2400" b="1" dirty="0">
                <a:solidFill>
                  <a:schemeClr val="accent1"/>
                </a:solidFill>
                <a:sym typeface="+mn-ea"/>
              </a:rPr>
              <a:t>up, drill </a:t>
            </a:r>
            <a:r>
              <a:rPr lang="en-US" altLang="zh-CN" sz="2400" b="1" dirty="0" smtClean="0">
                <a:solidFill>
                  <a:schemeClr val="accent1"/>
                </a:solidFill>
                <a:sym typeface="+mn-ea"/>
              </a:rPr>
              <a:t>down)</a:t>
            </a:r>
            <a:endParaRPr lang="en-US" altLang="zh-CN" sz="2400" b="1" dirty="0">
              <a:solidFill>
                <a:schemeClr val="accent1"/>
              </a:solidFill>
              <a:sym typeface="+mn-ea"/>
            </a:endParaRPr>
          </a:p>
        </p:txBody>
      </p:sp>
      <p:sp>
        <p:nvSpPr>
          <p:cNvPr id="59" name="文本框 58"/>
          <p:cNvSpPr txBox="1"/>
          <p:nvPr/>
        </p:nvSpPr>
        <p:spPr>
          <a:xfrm>
            <a:off x="334009" y="1294130"/>
            <a:ext cx="7346951" cy="369332"/>
          </a:xfrm>
          <a:prstGeom prst="rect">
            <a:avLst/>
          </a:prstGeom>
          <a:noFill/>
        </p:spPr>
        <p:txBody>
          <a:bodyPr wrap="square" rtlCol="0">
            <a:spAutoFit/>
          </a:bodyPr>
          <a:lstStyle/>
          <a:p>
            <a:r>
              <a:rPr lang="en-US" b="1" dirty="0">
                <a:solidFill>
                  <a:schemeClr val="accent4"/>
                </a:solidFill>
                <a:latin typeface="Calibri" panose="020F0502020204030204" charset="0"/>
                <a:cs typeface="Calibri" panose="020F0502020204030204" charset="0"/>
                <a:sym typeface="+mn-ea"/>
              </a:rPr>
              <a:t>3.4.2 </a:t>
            </a:r>
            <a:r>
              <a:rPr lang="en-US" altLang="zh-CN" b="1" dirty="0" smtClean="0">
                <a:solidFill>
                  <a:schemeClr val="accent4"/>
                </a:solidFill>
                <a:latin typeface="Calibri" panose="020F0502020204030204" charset="0"/>
                <a:cs typeface="Calibri" panose="020F0502020204030204" charset="0"/>
                <a:sym typeface="+mn-ea"/>
              </a:rPr>
              <a:t>(</a:t>
            </a:r>
            <a:r>
              <a:rPr lang="en-US" altLang="zh-CN" b="1" dirty="0">
                <a:solidFill>
                  <a:schemeClr val="accent4"/>
                </a:solidFill>
                <a:latin typeface="Calibri" panose="020F0502020204030204" charset="0"/>
                <a:cs typeface="Calibri" panose="020F0502020204030204" charset="0"/>
                <a:sym typeface="+mn-ea"/>
              </a:rPr>
              <a:t>OLAP Multidimensional Data </a:t>
            </a:r>
            <a:r>
              <a:rPr lang="en-US" altLang="zh-CN" b="1" dirty="0" smtClean="0">
                <a:solidFill>
                  <a:schemeClr val="accent4"/>
                </a:solidFill>
                <a:latin typeface="Calibri" panose="020F0502020204030204" charset="0"/>
                <a:cs typeface="Calibri" panose="020F0502020204030204" charset="0"/>
                <a:sym typeface="+mn-ea"/>
              </a:rPr>
              <a:t>Analysis)</a:t>
            </a:r>
            <a:endParaRPr lang="en-US" altLang="zh-CN" b="1" dirty="0">
              <a:solidFill>
                <a:schemeClr val="accent4"/>
              </a:solidFill>
              <a:latin typeface="Calibri" panose="020F0502020204030204" charset="0"/>
              <a:cs typeface="Calibri" panose="020F0502020204030204" charset="0"/>
              <a:sym typeface="+mn-ea"/>
            </a:endParaRPr>
          </a:p>
        </p:txBody>
      </p:sp>
      <p:sp>
        <p:nvSpPr>
          <p:cNvPr id="58" name="文本框 57"/>
          <p:cNvSpPr txBox="1"/>
          <p:nvPr/>
        </p:nvSpPr>
        <p:spPr>
          <a:xfrm>
            <a:off x="320040" y="895350"/>
            <a:ext cx="5201285" cy="400110"/>
          </a:xfrm>
          <a:prstGeom prst="rect">
            <a:avLst/>
          </a:prstGeom>
          <a:noFill/>
        </p:spPr>
        <p:txBody>
          <a:bodyPr wrap="square" rtlCol="0">
            <a:spAutoFit/>
          </a:bodyPr>
          <a:lstStyle/>
          <a:p>
            <a:r>
              <a:rPr sz="2000" dirty="0">
                <a:latin typeface="Calibri" panose="020F0502020204030204" charset="0"/>
                <a:cs typeface="Calibri" panose="020F0502020204030204" charset="0"/>
                <a:sym typeface="+mn-ea"/>
              </a:rPr>
              <a:t>3</a:t>
            </a:r>
            <a:r>
              <a:rPr lang="en-US" sz="2000" dirty="0">
                <a:latin typeface="Calibri" panose="020F0502020204030204" charset="0"/>
                <a:cs typeface="Calibri" panose="020F0502020204030204" charset="0"/>
                <a:sym typeface="+mn-ea"/>
              </a:rPr>
              <a:t>.4 </a:t>
            </a:r>
            <a:r>
              <a:rPr lang="en-US" altLang="zh-CN" sz="2000" dirty="0" smtClean="0">
                <a:latin typeface="Calibri" panose="020F0502020204030204" charset="0"/>
                <a:cs typeface="Calibri" panose="020F0502020204030204" charset="0"/>
                <a:sym typeface="+mn-ea"/>
              </a:rPr>
              <a:t>(</a:t>
            </a:r>
            <a:r>
              <a:rPr lang="en-US" altLang="zh-CN" sz="2000" dirty="0">
                <a:latin typeface="Calibri" panose="020F0502020204030204" charset="0"/>
                <a:cs typeface="Calibri" panose="020F0502020204030204" charset="0"/>
                <a:sym typeface="+mn-ea"/>
              </a:rPr>
              <a:t>multidimensional </a:t>
            </a:r>
            <a:r>
              <a:rPr lang="en-US" altLang="zh-CN" sz="2000" dirty="0" smtClean="0">
                <a:latin typeface="Calibri" panose="020F0502020204030204" charset="0"/>
                <a:cs typeface="Calibri" panose="020F0502020204030204" charset="0"/>
                <a:sym typeface="+mn-ea"/>
              </a:rPr>
              <a:t>analysis)</a:t>
            </a:r>
            <a:endParaRPr lang="zh-CN" altLang="en-US" sz="2000" dirty="0">
              <a:latin typeface="Calibri" panose="020F0502020204030204" charset="0"/>
              <a:cs typeface="Calibri" panose="020F0502020204030204" charset="0"/>
              <a:sym typeface="+mn-ea"/>
            </a:endParaRPr>
          </a:p>
        </p:txBody>
      </p:sp>
      <p:sp>
        <p:nvSpPr>
          <p:cNvPr id="13" name="标题 5"/>
          <p:cNvSpPr txBox="1">
            <a:spLocks/>
          </p:cNvSpPr>
          <p:nvPr/>
        </p:nvSpPr>
        <p:spPr>
          <a:xfrm>
            <a:off x="513669" y="397193"/>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9" name="图片 249858"/>
          <p:cNvPicPr>
            <a:picLocks noChangeAspect="1"/>
          </p:cNvPicPr>
          <p:nvPr/>
        </p:nvPicPr>
        <p:blipFill>
          <a:blip r:embed="rId2"/>
          <a:stretch>
            <a:fillRect/>
          </a:stretch>
        </p:blipFill>
        <p:spPr>
          <a:xfrm>
            <a:off x="1018540" y="2094230"/>
            <a:ext cx="7086600" cy="2112963"/>
          </a:xfrm>
          <a:prstGeom prst="rect">
            <a:avLst/>
          </a:prstGeom>
          <a:noFill/>
          <a:ln w="9525">
            <a:noFill/>
          </a:ln>
        </p:spPr>
      </p:pic>
      <p:pic>
        <p:nvPicPr>
          <p:cNvPr id="249860" name="图片 249859"/>
          <p:cNvPicPr>
            <a:picLocks noChangeAspect="1"/>
          </p:cNvPicPr>
          <p:nvPr/>
        </p:nvPicPr>
        <p:blipFill>
          <a:blip r:embed="rId3"/>
          <a:stretch>
            <a:fillRect/>
          </a:stretch>
        </p:blipFill>
        <p:spPr>
          <a:xfrm>
            <a:off x="1062990" y="4133850"/>
            <a:ext cx="7086600" cy="2362200"/>
          </a:xfrm>
          <a:prstGeom prst="rect">
            <a:avLst/>
          </a:prstGeom>
          <a:noFill/>
          <a:ln w="9525">
            <a:noFill/>
          </a:ln>
        </p:spPr>
      </p:pic>
      <p:sp>
        <p:nvSpPr>
          <p:cNvPr id="2" name="文本框 1"/>
          <p:cNvSpPr txBox="1"/>
          <p:nvPr/>
        </p:nvSpPr>
        <p:spPr>
          <a:xfrm>
            <a:off x="424814" y="1685290"/>
            <a:ext cx="2527391" cy="460375"/>
          </a:xfrm>
          <a:prstGeom prst="rect">
            <a:avLst/>
          </a:prstGeom>
          <a:noFill/>
        </p:spPr>
        <p:txBody>
          <a:bodyPr wrap="square" rtlCol="0">
            <a:spAutoFit/>
          </a:bodyPr>
          <a:lstStyle/>
          <a:p>
            <a:r>
              <a:rPr lang="en-US" altLang="zh-CN" sz="2400" b="1" dirty="0">
                <a:solidFill>
                  <a:schemeClr val="accent1"/>
                </a:solidFill>
                <a:sym typeface="+mn-ea"/>
              </a:rPr>
              <a:t>3</a:t>
            </a:r>
            <a:r>
              <a:rPr lang="en-US" altLang="zh-CN" sz="2400" b="1" dirty="0" smtClean="0">
                <a:solidFill>
                  <a:schemeClr val="accent1"/>
                </a:solidFill>
                <a:sym typeface="+mn-ea"/>
              </a:rPr>
              <a:t>.</a:t>
            </a:r>
            <a:r>
              <a:rPr lang="zh-CN" altLang="en-US" sz="2400" b="1" dirty="0" smtClean="0">
                <a:solidFill>
                  <a:schemeClr val="accent1"/>
                </a:solidFill>
                <a:sym typeface="+mn-ea"/>
              </a:rPr>
              <a:t> </a:t>
            </a:r>
            <a:r>
              <a:rPr lang="en-US" altLang="zh-CN" sz="2400" b="1" dirty="0" smtClean="0">
                <a:solidFill>
                  <a:schemeClr val="accent1"/>
                </a:solidFill>
                <a:sym typeface="+mn-ea"/>
              </a:rPr>
              <a:t>(</a:t>
            </a:r>
            <a:r>
              <a:rPr lang="en-US" altLang="zh-CN" sz="2400" b="1" dirty="0" smtClean="0">
                <a:solidFill>
                  <a:schemeClr val="accent1"/>
                </a:solidFill>
                <a:sym typeface="+mn-ea"/>
              </a:rPr>
              <a:t>rotate)</a:t>
            </a:r>
            <a:endParaRPr lang="en-US" altLang="zh-CN" sz="2400" b="1" dirty="0">
              <a:solidFill>
                <a:schemeClr val="accent1"/>
              </a:solidFill>
              <a:sym typeface="+mn-ea"/>
            </a:endParaRPr>
          </a:p>
        </p:txBody>
      </p:sp>
      <p:sp>
        <p:nvSpPr>
          <p:cNvPr id="58" name="文本框 57"/>
          <p:cNvSpPr txBox="1"/>
          <p:nvPr/>
        </p:nvSpPr>
        <p:spPr>
          <a:xfrm>
            <a:off x="320040" y="895350"/>
            <a:ext cx="4591594" cy="398780"/>
          </a:xfrm>
          <a:prstGeom prst="rect">
            <a:avLst/>
          </a:prstGeom>
          <a:noFill/>
        </p:spPr>
        <p:txBody>
          <a:bodyPr wrap="square" rtlCol="0">
            <a:spAutoFit/>
          </a:bodyPr>
          <a:lstStyle/>
          <a:p>
            <a:r>
              <a:rPr sz="2000" dirty="0">
                <a:latin typeface="Calibri" panose="020F0502020204030204" charset="0"/>
                <a:cs typeface="Calibri" panose="020F0502020204030204" charset="0"/>
                <a:sym typeface="+mn-ea"/>
              </a:rPr>
              <a:t>3</a:t>
            </a:r>
            <a:r>
              <a:rPr lang="en-US" sz="2000" dirty="0">
                <a:latin typeface="Calibri" panose="020F0502020204030204" charset="0"/>
                <a:cs typeface="Calibri" panose="020F0502020204030204" charset="0"/>
                <a:sym typeface="+mn-ea"/>
              </a:rPr>
              <a:t>.4 </a:t>
            </a:r>
            <a:r>
              <a:rPr lang="en-US" altLang="zh-CN" sz="2000" dirty="0" smtClean="0">
                <a:latin typeface="Calibri" panose="020F0502020204030204" charset="0"/>
                <a:cs typeface="Calibri" panose="020F0502020204030204" charset="0"/>
                <a:sym typeface="+mn-ea"/>
              </a:rPr>
              <a:t>(</a:t>
            </a:r>
            <a:r>
              <a:rPr lang="en-US" altLang="zh-CN" sz="2000" dirty="0">
                <a:latin typeface="Calibri" panose="020F0502020204030204" charset="0"/>
                <a:cs typeface="Calibri" panose="020F0502020204030204" charset="0"/>
                <a:sym typeface="+mn-ea"/>
              </a:rPr>
              <a:t>multidimensional </a:t>
            </a:r>
            <a:r>
              <a:rPr lang="en-US" altLang="zh-CN" sz="2000" dirty="0" smtClean="0">
                <a:latin typeface="Calibri" panose="020F0502020204030204" charset="0"/>
                <a:cs typeface="Calibri" panose="020F0502020204030204" charset="0"/>
                <a:sym typeface="+mn-ea"/>
              </a:rPr>
              <a:t>analysis)</a:t>
            </a:r>
            <a:endParaRPr lang="zh-CN" altLang="en-US" sz="2000" dirty="0">
              <a:latin typeface="Calibri" panose="020F0502020204030204" charset="0"/>
              <a:cs typeface="Calibri" panose="020F0502020204030204" charset="0"/>
              <a:sym typeface="+mn-ea"/>
            </a:endParaRPr>
          </a:p>
        </p:txBody>
      </p:sp>
      <p:sp>
        <p:nvSpPr>
          <p:cNvPr id="59" name="文本框 58"/>
          <p:cNvSpPr txBox="1"/>
          <p:nvPr/>
        </p:nvSpPr>
        <p:spPr>
          <a:xfrm>
            <a:off x="334010" y="1294130"/>
            <a:ext cx="8013156" cy="400110"/>
          </a:xfrm>
          <a:prstGeom prst="rect">
            <a:avLst/>
          </a:prstGeom>
          <a:noFill/>
        </p:spPr>
        <p:txBody>
          <a:bodyPr wrap="square" rtlCol="0">
            <a:spAutoFit/>
          </a:bodyPr>
          <a:lstStyle/>
          <a:p>
            <a:r>
              <a:rPr lang="en-US" sz="2000" b="1" dirty="0">
                <a:solidFill>
                  <a:schemeClr val="accent4"/>
                </a:solidFill>
                <a:latin typeface="Calibri" panose="020F0502020204030204" charset="0"/>
                <a:cs typeface="Calibri" panose="020F0502020204030204" charset="0"/>
                <a:sym typeface="+mn-ea"/>
              </a:rPr>
              <a:t>3.4.2 </a:t>
            </a:r>
            <a:r>
              <a:rPr lang="en-US" altLang="zh-CN" sz="2000" b="1" dirty="0" smtClean="0">
                <a:solidFill>
                  <a:schemeClr val="accent4"/>
                </a:solidFill>
                <a:latin typeface="Calibri" panose="020F0502020204030204" charset="0"/>
                <a:cs typeface="Calibri" panose="020F0502020204030204" charset="0"/>
                <a:sym typeface="+mn-ea"/>
              </a:rPr>
              <a:t>(</a:t>
            </a:r>
            <a:r>
              <a:rPr lang="en-US" altLang="zh-CN" sz="2000" b="1" dirty="0">
                <a:solidFill>
                  <a:schemeClr val="accent4"/>
                </a:solidFill>
                <a:latin typeface="Calibri" panose="020F0502020204030204" charset="0"/>
                <a:cs typeface="Calibri" panose="020F0502020204030204" charset="0"/>
                <a:sym typeface="+mn-ea"/>
              </a:rPr>
              <a:t>OLAP Multidimensional Data </a:t>
            </a:r>
            <a:r>
              <a:rPr lang="en-US" altLang="zh-CN" sz="2000" b="1" dirty="0" smtClean="0">
                <a:solidFill>
                  <a:schemeClr val="accent4"/>
                </a:solidFill>
                <a:latin typeface="Calibri" panose="020F0502020204030204" charset="0"/>
                <a:cs typeface="Calibri" panose="020F0502020204030204" charset="0"/>
                <a:sym typeface="+mn-ea"/>
              </a:rPr>
              <a:t>Analysis)</a:t>
            </a:r>
            <a:endParaRPr lang="en-US" altLang="zh-CN" sz="2000" b="1" dirty="0">
              <a:solidFill>
                <a:schemeClr val="accent4"/>
              </a:solidFill>
              <a:latin typeface="Calibri" panose="020F0502020204030204" charset="0"/>
              <a:cs typeface="Calibri" panose="020F0502020204030204" charset="0"/>
              <a:sym typeface="+mn-ea"/>
            </a:endParaRPr>
          </a:p>
        </p:txBody>
      </p:sp>
      <p:sp>
        <p:nvSpPr>
          <p:cNvPr id="9" name="标题 5"/>
          <p:cNvSpPr txBox="1">
            <a:spLocks/>
          </p:cNvSpPr>
          <p:nvPr/>
        </p:nvSpPr>
        <p:spPr>
          <a:xfrm>
            <a:off x="565785" y="295275"/>
            <a:ext cx="7964261"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dirty="0" smtClean="0">
                <a:latin typeface="Calibri" panose="020F0502020204030204" charset="0"/>
                <a:cs typeface="Calibri" panose="020F0502020204030204" charset="0"/>
                <a:sym typeface="+mn-ea"/>
              </a:rPr>
              <a:t>3</a:t>
            </a:r>
            <a:r>
              <a:rPr lang="en-US" altLang="zh-CN" sz="1800" dirty="0" smtClean="0">
                <a:latin typeface="Calibri" panose="020F0502020204030204" charset="0"/>
                <a:cs typeface="Calibri" panose="020F0502020204030204" charset="0"/>
                <a:sym typeface="+mn-ea"/>
              </a:rPr>
              <a:t>.</a:t>
            </a:r>
            <a:r>
              <a:rPr lang="zh-CN" altLang="en-US" sz="1800" dirty="0" smtClean="0">
                <a:latin typeface="Calibri" panose="020F0502020204030204" charset="0"/>
                <a:cs typeface="Calibri" panose="020F0502020204030204" charset="0"/>
                <a:sym typeface="+mn-ea"/>
              </a:rPr>
              <a:t> （</a:t>
            </a:r>
            <a:r>
              <a:rPr lang="en-US" altLang="zh-CN" sz="1800" dirty="0" smtClean="0">
                <a:latin typeface="Calibri" panose="020F0502020204030204" charset="0"/>
                <a:cs typeface="Calibri" panose="020F0502020204030204" charset="0"/>
                <a:sym typeface="+mn-ea"/>
              </a:rPr>
              <a:t>Basic Concepts of Data Warehouse</a:t>
            </a:r>
            <a:r>
              <a:rPr lang="zh-CN" altLang="en-US" sz="1800" dirty="0" smtClean="0">
                <a:latin typeface="Calibri" panose="020F0502020204030204" charset="0"/>
                <a:cs typeface="Calibri" panose="020F0502020204030204" charset="0"/>
                <a:sym typeface="+mn-ea"/>
              </a:rPr>
              <a:t>）</a:t>
            </a:r>
            <a:endParaRPr lang="zh-CN" altLang="en-US" sz="1800" dirty="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43</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graphicFrame>
        <p:nvGraphicFramePr>
          <p:cNvPr id="61492" name="表格 61491"/>
          <p:cNvGraphicFramePr/>
          <p:nvPr>
            <p:custDataLst>
              <p:tags r:id="rId1"/>
            </p:custDataLst>
            <p:extLst>
              <p:ext uri="{D42A27DB-BD31-4B8C-83A1-F6EECF244321}">
                <p14:modId xmlns:p14="http://schemas.microsoft.com/office/powerpoint/2010/main" val="3785136289"/>
              </p:ext>
            </p:extLst>
          </p:nvPr>
        </p:nvGraphicFramePr>
        <p:xfrm>
          <a:off x="800735" y="985520"/>
          <a:ext cx="7776210" cy="2194560"/>
        </p:xfrm>
        <a:graphic>
          <a:graphicData uri="http://schemas.openxmlformats.org/drawingml/2006/table">
            <a:tbl>
              <a:tblPr/>
              <a:tblGrid>
                <a:gridCol w="996315">
                  <a:extLst>
                    <a:ext uri="{9D8B030D-6E8A-4147-A177-3AD203B41FA5}">
                      <a16:colId xmlns:a16="http://schemas.microsoft.com/office/drawing/2014/main" val="20000"/>
                    </a:ext>
                  </a:extLst>
                </a:gridCol>
                <a:gridCol w="846455">
                  <a:extLst>
                    <a:ext uri="{9D8B030D-6E8A-4147-A177-3AD203B41FA5}">
                      <a16:colId xmlns:a16="http://schemas.microsoft.com/office/drawing/2014/main" val="20001"/>
                    </a:ext>
                  </a:extLst>
                </a:gridCol>
                <a:gridCol w="77978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49630">
                  <a:extLst>
                    <a:ext uri="{9D8B030D-6E8A-4147-A177-3AD203B41FA5}">
                      <a16:colId xmlns:a16="http://schemas.microsoft.com/office/drawing/2014/main" val="20004"/>
                    </a:ext>
                  </a:extLst>
                </a:gridCol>
                <a:gridCol w="846455">
                  <a:extLst>
                    <a:ext uri="{9D8B030D-6E8A-4147-A177-3AD203B41FA5}">
                      <a16:colId xmlns:a16="http://schemas.microsoft.com/office/drawing/2014/main" val="20005"/>
                    </a:ext>
                  </a:extLst>
                </a:gridCol>
                <a:gridCol w="847090">
                  <a:extLst>
                    <a:ext uri="{9D8B030D-6E8A-4147-A177-3AD203B41FA5}">
                      <a16:colId xmlns:a16="http://schemas.microsoft.com/office/drawing/2014/main" val="20006"/>
                    </a:ext>
                  </a:extLst>
                </a:gridCol>
                <a:gridCol w="848360">
                  <a:extLst>
                    <a:ext uri="{9D8B030D-6E8A-4147-A177-3AD203B41FA5}">
                      <a16:colId xmlns:a16="http://schemas.microsoft.com/office/drawing/2014/main" val="20007"/>
                    </a:ext>
                  </a:extLst>
                </a:gridCol>
                <a:gridCol w="847725">
                  <a:extLst>
                    <a:ext uri="{9D8B030D-6E8A-4147-A177-3AD203B41FA5}">
                      <a16:colId xmlns:a16="http://schemas.microsoft.com/office/drawing/2014/main" val="20008"/>
                    </a:ext>
                  </a:extLst>
                </a:gridCol>
              </a:tblGrid>
              <a:tr h="365760">
                <a:tc rowSpan="2">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800" dirty="0" smtClean="0">
                          <a:latin typeface="Times New Roman" panose="02020603050405020304" charset="0"/>
                          <a:cs typeface="Times New Roman" panose="02020603050405020304" charset="0"/>
                        </a:rPr>
                        <a:t>(</a:t>
                      </a:r>
                      <a:r>
                        <a:rPr lang="en-US" altLang="zh-CN" sz="1800" dirty="0" smtClean="0">
                          <a:latin typeface="Times New Roman" panose="02020603050405020304" charset="0"/>
                          <a:cs typeface="Times New Roman" panose="02020603050405020304" charset="0"/>
                        </a:rPr>
                        <a:t>year 2002)</a:t>
                      </a:r>
                      <a:endParaRPr lang="zh-CN" altLang="en-US" sz="1800" dirty="0">
                        <a:latin typeface="Times New Roman" panose="02020603050405020304" charset="0"/>
                        <a:ea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4">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800" dirty="0" smtClean="0">
                          <a:latin typeface="Times New Roman" panose="02020603050405020304" charset="0"/>
                          <a:cs typeface="Times New Roman" panose="02020603050405020304" charset="0"/>
                        </a:rPr>
                        <a:t>(</a:t>
                      </a:r>
                      <a:r>
                        <a:rPr lang="en-US" altLang="zh-CN" sz="1800" dirty="0" smtClean="0">
                          <a:latin typeface="Times New Roman" panose="02020603050405020304" charset="0"/>
                          <a:cs typeface="Times New Roman" panose="02020603050405020304" charset="0"/>
                        </a:rPr>
                        <a:t>year 2003)</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6576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1st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2nd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zh-CN" altLang="en-US" sz="1200" dirty="0" smtClean="0">
                          <a:latin typeface="Times New Roman" panose="02020603050405020304" charset="0"/>
                          <a:cs typeface="Times New Roman" panose="02020603050405020304" charset="0"/>
                        </a:rPr>
                        <a:t> </a:t>
                      </a: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3rd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4th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lgn="ctr">
                      <a:solidFill>
                        <a:schemeClr val="tx1"/>
                      </a:solidFill>
                      <a:prstDash val="solid"/>
                      <a:roun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1st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2nd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3rd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4th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smtClean="0">
                          <a:latin typeface="Times New Roman" panose="02020603050405020304" charset="0"/>
                          <a:cs typeface="Times New Roman" panose="02020603050405020304" charset="0"/>
                        </a:rPr>
                        <a:t>Beijing</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123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56</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45</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66</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134</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56</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23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55</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smtClean="0">
                          <a:latin typeface="Times New Roman" panose="02020603050405020304" charset="0"/>
                          <a:cs typeface="Times New Roman" panose="02020603050405020304" charset="0"/>
                        </a:rPr>
                        <a:t>Shanghai</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134</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103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98</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87</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102</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139</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97</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82</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smtClean="0">
                          <a:latin typeface="Times New Roman" panose="02020603050405020304" charset="0"/>
                          <a:cs typeface="Times New Roman" panose="02020603050405020304" charset="0"/>
                        </a:rPr>
                        <a:t>Tianjin</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67</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73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59</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96</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73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69</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62</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94</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2775" name="表格 62774"/>
          <p:cNvGraphicFramePr/>
          <p:nvPr>
            <p:custDataLst>
              <p:tags r:id="rId2"/>
            </p:custDataLst>
            <p:extLst>
              <p:ext uri="{D42A27DB-BD31-4B8C-83A1-F6EECF244321}">
                <p14:modId xmlns:p14="http://schemas.microsoft.com/office/powerpoint/2010/main" val="2665096725"/>
              </p:ext>
            </p:extLst>
          </p:nvPr>
        </p:nvGraphicFramePr>
        <p:xfrm>
          <a:off x="800100" y="3162935"/>
          <a:ext cx="7776845" cy="3474720"/>
        </p:xfrm>
        <a:graphic>
          <a:graphicData uri="http://schemas.openxmlformats.org/drawingml/2006/table">
            <a:tbl>
              <a:tblPr/>
              <a:tblGrid>
                <a:gridCol w="1083310">
                  <a:extLst>
                    <a:ext uri="{9D8B030D-6E8A-4147-A177-3AD203B41FA5}">
                      <a16:colId xmlns:a16="http://schemas.microsoft.com/office/drawing/2014/main" val="20000"/>
                    </a:ext>
                  </a:extLst>
                </a:gridCol>
                <a:gridCol w="1629410">
                  <a:extLst>
                    <a:ext uri="{9D8B030D-6E8A-4147-A177-3AD203B41FA5}">
                      <a16:colId xmlns:a16="http://schemas.microsoft.com/office/drawing/2014/main" val="20001"/>
                    </a:ext>
                  </a:extLst>
                </a:gridCol>
                <a:gridCol w="1427480">
                  <a:extLst>
                    <a:ext uri="{9D8B030D-6E8A-4147-A177-3AD203B41FA5}">
                      <a16:colId xmlns:a16="http://schemas.microsoft.com/office/drawing/2014/main" val="20002"/>
                    </a:ext>
                  </a:extLst>
                </a:gridCol>
                <a:gridCol w="1426845">
                  <a:extLst>
                    <a:ext uri="{9D8B030D-6E8A-4147-A177-3AD203B41FA5}">
                      <a16:colId xmlns:a16="http://schemas.microsoft.com/office/drawing/2014/main" val="20003"/>
                    </a:ext>
                  </a:extLst>
                </a:gridCol>
                <a:gridCol w="2209800">
                  <a:extLst>
                    <a:ext uri="{9D8B030D-6E8A-4147-A177-3AD203B41FA5}">
                      <a16:colId xmlns:a16="http://schemas.microsoft.com/office/drawing/2014/main" val="20004"/>
                    </a:ext>
                  </a:extLst>
                </a:gridCol>
              </a:tblGrid>
              <a:tr h="365760">
                <a:tc gridSpan="2">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800" dirty="0">
                          <a:latin typeface="Times New Roman" panose="02020603050405020304" charset="0"/>
                          <a:cs typeface="Times New Roman" panose="02020603050405020304" charset="0"/>
                        </a:rPr>
                        <a:t> </a:t>
                      </a:r>
                      <a:endParaRPr lang="zh-CN" altLang="en-US" sz="1800" dirty="0">
                        <a:latin typeface="Times New Roman" panose="0202060305040502030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Beijing)</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Shanghai)</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Tianjin)</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year 2002)</a:t>
                      </a:r>
                      <a:endParaRPr lang="zh-CN" altLang="en-US" sz="1200" dirty="0">
                        <a:latin typeface="Times New Roman" panose="02020603050405020304" charset="0"/>
                        <a:ea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1st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123</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134</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67</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200" dirty="0">
                          <a:latin typeface="Times New Roman" panose="02020603050405020304" charset="0"/>
                          <a:cs typeface="Times New Roman" panose="02020603050405020304" charset="0"/>
                        </a:rPr>
                        <a:t> </a:t>
                      </a:r>
                      <a:endParaRPr lang="zh-CN" altLang="en-US" sz="1200" dirty="0">
                        <a:latin typeface="Times New Roman" panose="0202060305040502030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2nd quarter)</a:t>
                      </a:r>
                      <a:endParaRPr lang="zh-CN" altLang="en-US" sz="1200" dirty="0" smtClean="0">
                        <a:latin typeface="Times New Roman" panose="02020603050405020304" charset="0"/>
                      </a:endParaRPr>
                    </a:p>
                    <a:p>
                      <a:pPr marL="0" lvl="0" indent="0" algn="ctr">
                        <a:spcBef>
                          <a:spcPct val="0"/>
                        </a:spcBef>
                        <a:buClrTx/>
                        <a:buSzTx/>
                        <a:buFontTx/>
                        <a:buNone/>
                      </a:pP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56</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103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73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200" dirty="0">
                          <a:latin typeface="Times New Roman" panose="02020603050405020304" charset="0"/>
                          <a:cs typeface="Times New Roman" panose="02020603050405020304" charset="0"/>
                        </a:rPr>
                        <a:t> </a:t>
                      </a:r>
                      <a:endParaRPr lang="zh-CN" altLang="en-US" sz="1200" dirty="0">
                        <a:latin typeface="Times New Roman" panose="0202060305040502030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3rd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45</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98</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59</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200" dirty="0">
                          <a:latin typeface="Times New Roman" panose="02020603050405020304" charset="0"/>
                          <a:cs typeface="Times New Roman" panose="02020603050405020304" charset="0"/>
                        </a:rPr>
                        <a:t> </a:t>
                      </a:r>
                      <a:endParaRPr lang="zh-CN" altLang="en-US" sz="1200" dirty="0">
                        <a:latin typeface="Times New Roman" panose="0202060305040502030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4th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66</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87</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96</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year 2003)</a:t>
                      </a:r>
                      <a:endParaRPr lang="zh-CN" altLang="en-US" sz="1200" dirty="0" smtClean="0">
                        <a:latin typeface="Times New Roman" panose="02020603050405020304" charset="0"/>
                      </a:endParaRPr>
                    </a:p>
                    <a:p>
                      <a:pPr marL="0" lvl="0" indent="0" algn="ctr">
                        <a:spcBef>
                          <a:spcPct val="0"/>
                        </a:spcBef>
                        <a:buClrTx/>
                        <a:buSzTx/>
                        <a:buFontTx/>
                        <a:buNone/>
                      </a:pP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lgn="ctr">
                      <a:solidFill>
                        <a:schemeClr val="tx1"/>
                      </a:solidFill>
                      <a:prstDash val="solid"/>
                      <a:roun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1st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134</a:t>
                      </a:r>
                      <a:endParaRPr lang="zh-CN" altLang="en-US" sz="1800" dirty="0">
                        <a:latin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102</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73</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800" dirty="0">
                          <a:latin typeface="Times New Roman" panose="02020603050405020304" charset="0"/>
                          <a:cs typeface="Times New Roman" panose="02020603050405020304" charset="0"/>
                        </a:rPr>
                        <a:t> </a:t>
                      </a:r>
                      <a:endParaRPr lang="zh-CN" altLang="en-US" sz="1800" dirty="0">
                        <a:latin typeface="Times New Roman" panose="02020603050405020304" charset="0"/>
                      </a:endParaRPr>
                    </a:p>
                  </a:txBody>
                  <a:tcPr anchor="ctr">
                    <a:lnL w="12700" cap="flat" cmpd="sng">
                      <a:solidFill>
                        <a:schemeClr val="tx1"/>
                      </a:solidFill>
                      <a:prstDash val="solid"/>
                      <a:headEnd type="none" w="med" len="med"/>
                      <a:tailEnd type="none" w="med" len="med"/>
                    </a:lnL>
                    <a:lnR w="12700" cap="flat" cmpd="sng" algn="ctr">
                      <a:solidFill>
                        <a:schemeClr val="tx1"/>
                      </a:solidFill>
                      <a:prstDash val="solid"/>
                      <a:roun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2nd quarter)</a:t>
                      </a:r>
                      <a:endParaRPr lang="zh-CN" altLang="en-US" sz="1200" dirty="0" smtClean="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56</a:t>
                      </a:r>
                      <a:endParaRPr lang="zh-CN" altLang="en-US" sz="1800" dirty="0">
                        <a:latin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139</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69</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800" dirty="0">
                          <a:latin typeface="Times New Roman" panose="02020603050405020304" charset="0"/>
                          <a:cs typeface="Times New Roman" panose="02020603050405020304" charset="0"/>
                        </a:rPr>
                        <a:t> </a:t>
                      </a:r>
                      <a:endParaRPr lang="zh-CN" altLang="en-US" sz="1800" dirty="0">
                        <a:latin typeface="Times New Roman" panose="02020603050405020304" charset="0"/>
                      </a:endParaRPr>
                    </a:p>
                  </a:txBody>
                  <a:tcPr anchor="ctr">
                    <a:lnL w="12700" cap="flat" cmpd="sng">
                      <a:solidFill>
                        <a:schemeClr val="tx1"/>
                      </a:solidFill>
                      <a:prstDash val="solid"/>
                      <a:headEnd type="none" w="med" len="med"/>
                      <a:tailEnd type="none" w="med" len="med"/>
                    </a:lnL>
                    <a:lnR w="12700" cap="flat" cmpd="sng" algn="ctr">
                      <a:solidFill>
                        <a:schemeClr val="tx1"/>
                      </a:solidFill>
                      <a:prstDash val="solid"/>
                      <a:roun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3rd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23</a:t>
                      </a:r>
                      <a:endParaRPr lang="zh-CN" altLang="en-US" sz="1800" dirty="0">
                        <a:latin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97</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62</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0">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SzTx/>
                        <a:buFontTx/>
                        <a:buNone/>
                      </a:pPr>
                      <a:r>
                        <a:rPr lang="en-US" altLang="zh-CN" sz="1800" dirty="0">
                          <a:latin typeface="Times New Roman" panose="02020603050405020304" charset="0"/>
                          <a:cs typeface="Times New Roman" panose="02020603050405020304" charset="0"/>
                        </a:rPr>
                        <a:t> </a:t>
                      </a:r>
                      <a:endParaRPr lang="zh-CN" altLang="en-US" sz="1800" dirty="0">
                        <a:latin typeface="Times New Roman" panose="02020603050405020304" charset="0"/>
                      </a:endParaRPr>
                    </a:p>
                  </a:txBody>
                  <a:tcPr anchor="ctr">
                    <a:lnL w="12700" cap="flat" cmpd="sng">
                      <a:solidFill>
                        <a:schemeClr val="tx1"/>
                      </a:solidFill>
                      <a:prstDash val="solid"/>
                      <a:headEnd type="none" w="med" len="med"/>
                      <a:tailEnd type="none" w="med" len="med"/>
                    </a:lnL>
                    <a:lnR w="12700" cap="flat" cmpd="sng" algn="ctr">
                      <a:solidFill>
                        <a:schemeClr val="tx1"/>
                      </a:solidFill>
                      <a:prstDash val="solid"/>
                      <a:roun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200" dirty="0" smtClean="0">
                          <a:latin typeface="Times New Roman" panose="02020603050405020304" charset="0"/>
                          <a:cs typeface="Times New Roman" panose="02020603050405020304" charset="0"/>
                        </a:rPr>
                        <a:t>(</a:t>
                      </a:r>
                      <a:r>
                        <a:rPr lang="en-US" altLang="zh-CN" sz="1200" dirty="0" smtClean="0">
                          <a:latin typeface="Times New Roman" panose="02020603050405020304" charset="0"/>
                          <a:cs typeface="Times New Roman" panose="02020603050405020304" charset="0"/>
                        </a:rPr>
                        <a:t>4th quarter)</a:t>
                      </a:r>
                      <a:endParaRPr lang="zh-CN" altLang="en-US" sz="12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55</a:t>
                      </a:r>
                      <a:endParaRPr lang="zh-CN" altLang="en-US" sz="1800">
                        <a:latin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a:latin typeface="Times New Roman" panose="02020603050405020304" charset="0"/>
                          <a:cs typeface="Times New Roman" panose="02020603050405020304" charset="0"/>
                        </a:rPr>
                        <a:t>82</a:t>
                      </a:r>
                      <a:endParaRPr lang="zh-CN" altLang="en-US" sz="180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u"/>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085850" lvl="2"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u"/>
                        <a:defRPr sz="2000" b="0" i="0" u="none" kern="1200" baseline="0">
                          <a:solidFill>
                            <a:schemeClr val="tx1"/>
                          </a:solidFill>
                          <a:latin typeface="Arial" panose="020B0604020202020204" pitchFamily="34" charset="0"/>
                          <a:ea typeface="宋体" panose="02010600030101010101" pitchFamily="2" charset="-122"/>
                        </a:defRPr>
                      </a:lvl3pPr>
                      <a:lvl4pPr marL="1428750" lvl="3" indent="-2286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1771650" lvl="4"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u"/>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Tx/>
                        <a:buNone/>
                      </a:pPr>
                      <a:r>
                        <a:rPr lang="en-US" altLang="zh-CN" sz="1800" dirty="0">
                          <a:latin typeface="Times New Roman" panose="02020603050405020304" charset="0"/>
                          <a:cs typeface="Times New Roman" panose="02020603050405020304" charset="0"/>
                        </a:rPr>
                        <a:t>94</a:t>
                      </a:r>
                      <a:endParaRPr lang="zh-CN" altLang="en-US" sz="1800" dirty="0">
                        <a:latin typeface="Times New Roman" panose="0202060305040502030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8839" name="下箭头 248838"/>
          <p:cNvSpPr/>
          <p:nvPr/>
        </p:nvSpPr>
        <p:spPr>
          <a:xfrm>
            <a:off x="4645025" y="2814320"/>
            <a:ext cx="533400" cy="609600"/>
          </a:xfrm>
          <a:prstGeom prst="downArrow">
            <a:avLst>
              <a:gd name="adj1" fmla="val 50000"/>
              <a:gd name="adj2" fmla="val 28571"/>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 name="文本框 1"/>
          <p:cNvSpPr txBox="1"/>
          <p:nvPr/>
        </p:nvSpPr>
        <p:spPr>
          <a:xfrm>
            <a:off x="692150" y="274955"/>
            <a:ext cx="2089150" cy="460375"/>
          </a:xfrm>
          <a:prstGeom prst="rect">
            <a:avLst/>
          </a:prstGeom>
          <a:noFill/>
        </p:spPr>
        <p:txBody>
          <a:bodyPr wrap="square" rtlCol="0">
            <a:spAutoFit/>
          </a:bodyPr>
          <a:lstStyle/>
          <a:p>
            <a:r>
              <a:rPr lang="en-US" altLang="zh-CN" sz="2400" b="1" dirty="0">
                <a:solidFill>
                  <a:schemeClr val="accent1"/>
                </a:solidFill>
                <a:sym typeface="+mn-ea"/>
              </a:rPr>
              <a:t>3</a:t>
            </a:r>
            <a:r>
              <a:rPr lang="en-US" altLang="zh-CN" sz="2400" b="1" dirty="0" smtClean="0">
                <a:solidFill>
                  <a:schemeClr val="accent1"/>
                </a:solidFill>
                <a:sym typeface="+mn-ea"/>
              </a:rPr>
              <a:t>.</a:t>
            </a:r>
            <a:r>
              <a:rPr lang="zh-CN" altLang="en-US" sz="2400" b="1" dirty="0" smtClean="0">
                <a:solidFill>
                  <a:schemeClr val="accent1"/>
                </a:solidFill>
                <a:sym typeface="+mn-ea"/>
              </a:rPr>
              <a:t> </a:t>
            </a:r>
            <a:r>
              <a:rPr lang="en-US" altLang="zh-CN" sz="2400" b="1" dirty="0" smtClean="0">
                <a:solidFill>
                  <a:schemeClr val="accent1"/>
                </a:solidFill>
                <a:sym typeface="+mn-ea"/>
              </a:rPr>
              <a:t>(</a:t>
            </a:r>
            <a:r>
              <a:rPr lang="en-US" altLang="zh-CN" sz="2400" b="1" dirty="0" smtClean="0">
                <a:solidFill>
                  <a:schemeClr val="accent1"/>
                </a:solidFill>
                <a:sym typeface="+mn-ea"/>
              </a:rPr>
              <a:t>rotate)</a:t>
            </a:r>
            <a:endParaRPr lang="en-US" altLang="zh-CN" sz="2400" b="1" dirty="0">
              <a:solidFill>
                <a:schemeClr val="accent1"/>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95350"/>
            <a:ext cx="5401094" cy="400110"/>
          </a:xfrm>
          <a:prstGeom prst="rect">
            <a:avLst/>
          </a:prstGeom>
          <a:noFill/>
        </p:spPr>
        <p:txBody>
          <a:bodyPr wrap="none" rtlCol="0">
            <a:spAutoFit/>
          </a:bodyPr>
          <a:lstStyle/>
          <a:p>
            <a:r>
              <a:rPr lang="en-US" sz="2000" dirty="0">
                <a:latin typeface="Calibri" panose="020F0502020204030204" charset="0"/>
                <a:cs typeface="Calibri" panose="020F0502020204030204" charset="0"/>
                <a:sym typeface="+mn-ea"/>
              </a:rPr>
              <a:t>4.1 </a:t>
            </a:r>
            <a:r>
              <a:rPr lang="en-US" altLang="zh-CN" sz="2000" dirty="0" smtClean="0">
                <a:latin typeface="Calibri" panose="020F0502020204030204" charset="0"/>
                <a:cs typeface="Calibri" panose="020F0502020204030204" charset="0"/>
                <a:sym typeface="+mn-ea"/>
              </a:rPr>
              <a:t>(</a:t>
            </a:r>
            <a:r>
              <a:rPr lang="en-US" altLang="zh-CN" sz="2000" dirty="0">
                <a:latin typeface="Calibri" panose="020F0502020204030204" charset="0"/>
                <a:cs typeface="Calibri" panose="020F0502020204030204" charset="0"/>
                <a:sym typeface="+mn-ea"/>
              </a:rPr>
              <a:t>Four-step approach to dimensional </a:t>
            </a:r>
            <a:r>
              <a:rPr lang="en-US" altLang="zh-CN" sz="2000" dirty="0" smtClean="0">
                <a:latin typeface="Calibri" panose="020F0502020204030204" charset="0"/>
                <a:cs typeface="Calibri" panose="020F0502020204030204" charset="0"/>
                <a:sym typeface="+mn-ea"/>
              </a:rPr>
              <a:t>modeling)</a:t>
            </a:r>
            <a:endParaRPr lang="zh-CN" altLang="en-US" sz="2000" dirty="0">
              <a:latin typeface="Calibri" panose="020F0502020204030204" charset="0"/>
              <a:cs typeface="Calibri" panose="020F0502020204030204" charset="0"/>
              <a:sym typeface="+mn-ea"/>
            </a:endParaRPr>
          </a:p>
        </p:txBody>
      </p:sp>
      <p:sp>
        <p:nvSpPr>
          <p:cNvPr id="3" name="标题 2"/>
          <p:cNvSpPr>
            <a:spLocks noGrp="1"/>
          </p:cNvSpPr>
          <p:nvPr>
            <p:ph type="title"/>
          </p:nvPr>
        </p:nvSpPr>
        <p:spPr>
          <a:xfrm>
            <a:off x="457200" y="27495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
        <p:nvSpPr>
          <p:cNvPr id="4" name="文本框 3"/>
          <p:cNvSpPr txBox="1"/>
          <p:nvPr/>
        </p:nvSpPr>
        <p:spPr>
          <a:xfrm>
            <a:off x="408940" y="2101215"/>
            <a:ext cx="2793365" cy="2677656"/>
          </a:xfrm>
          <a:prstGeom prst="rect">
            <a:avLst/>
          </a:prstGeom>
          <a:noFill/>
        </p:spPr>
        <p:txBody>
          <a:bodyPr wrap="square" rtlCol="0">
            <a:spAutoFit/>
          </a:bodyPr>
          <a:lstStyle/>
          <a:p>
            <a:r>
              <a:rPr lang="en-US" altLang="zh-CN" sz="1200" dirty="0" smtClean="0"/>
              <a:t>(</a:t>
            </a:r>
            <a:r>
              <a:rPr lang="en-US" altLang="zh-CN" sz="1200" dirty="0"/>
              <a:t>The table types of dimensional modeling include fact table and dimension table; the optional models include star model and snowflake model, but in actual business, we are given a bunch of data, how do we use this data for data warehouse construction</a:t>
            </a:r>
            <a:r>
              <a:rPr lang="en-US" altLang="zh-CN" sz="1200" dirty="0" smtClean="0"/>
              <a:t>?)</a:t>
            </a:r>
            <a:endParaRPr lang="zh-CN" altLang="en-US" sz="1200" dirty="0"/>
          </a:p>
          <a:p>
            <a:r>
              <a:rPr lang="en-US" altLang="zh-CN" sz="1200" dirty="0" smtClean="0"/>
              <a:t>(</a:t>
            </a:r>
            <a:r>
              <a:rPr lang="en-US" altLang="zh-CN" sz="1200" dirty="0"/>
              <a:t>Based on more than 60 years of actual business experience, the author of Data Warehouse Toolbox summarizes the four steps of dimensional modeling in "Data Warehouse </a:t>
            </a:r>
            <a:r>
              <a:rPr lang="en-US" altLang="zh-CN" sz="1200" dirty="0" smtClean="0"/>
              <a:t>Toolbox"</a:t>
            </a:r>
            <a:r>
              <a:rPr lang="en-US" altLang="zh-CN" sz="1200" dirty="0" smtClean="0">
                <a:sym typeface="Wingdings" panose="05000000000000000000" pitchFamily="2" charset="2"/>
              </a:rPr>
              <a:t>)</a:t>
            </a:r>
            <a:endParaRPr lang="zh-CN" altLang="en-US" sz="1200" dirty="0"/>
          </a:p>
        </p:txBody>
      </p:sp>
      <p:pic>
        <p:nvPicPr>
          <p:cNvPr id="5" name="图片 4"/>
          <p:cNvPicPr>
            <a:picLocks noChangeAspect="1"/>
          </p:cNvPicPr>
          <p:nvPr/>
        </p:nvPicPr>
        <p:blipFill>
          <a:blip r:embed="rId2"/>
          <a:stretch>
            <a:fillRect/>
          </a:stretch>
        </p:blipFill>
        <p:spPr>
          <a:xfrm>
            <a:off x="3853180" y="1696720"/>
            <a:ext cx="4128135" cy="43738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39" y="895350"/>
            <a:ext cx="7321731" cy="400110"/>
          </a:xfrm>
          <a:prstGeom prst="rect">
            <a:avLst/>
          </a:prstGeom>
          <a:noFill/>
        </p:spPr>
        <p:txBody>
          <a:bodyPr wrap="square" rtlCol="0">
            <a:spAutoFit/>
          </a:bodyPr>
          <a:lstStyle/>
          <a:p>
            <a:r>
              <a:rPr lang="en-US" sz="2000" dirty="0">
                <a:latin typeface="Calibri" panose="020F0502020204030204" charset="0"/>
                <a:cs typeface="Calibri" panose="020F0502020204030204" charset="0"/>
                <a:sym typeface="+mn-ea"/>
              </a:rPr>
              <a:t>4.1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Four-step approach to dimensional </a:t>
            </a:r>
            <a:r>
              <a:rPr lang="en-US" altLang="zh-CN" sz="1400" b="1" dirty="0" smtClean="0">
                <a:latin typeface="Calibri" panose="020F0502020204030204" charset="0"/>
                <a:cs typeface="Calibri" panose="020F0502020204030204" charset="0"/>
                <a:sym typeface="+mn-ea"/>
              </a:rPr>
              <a:t>modeling)</a:t>
            </a:r>
            <a:endParaRPr lang="zh-CN" altLang="en-US" sz="1400" b="1" dirty="0">
              <a:latin typeface="Calibri" panose="020F0502020204030204" charset="0"/>
              <a:cs typeface="Calibri" panose="020F0502020204030204" charset="0"/>
              <a:sym typeface="+mn-ea"/>
            </a:endParaRPr>
          </a:p>
        </p:txBody>
      </p:sp>
      <p:sp>
        <p:nvSpPr>
          <p:cNvPr id="4" name="文本框 3"/>
          <p:cNvSpPr txBox="1"/>
          <p:nvPr/>
        </p:nvSpPr>
        <p:spPr>
          <a:xfrm>
            <a:off x="457200" y="1780540"/>
            <a:ext cx="3180715" cy="2677656"/>
          </a:xfrm>
          <a:prstGeom prst="rect">
            <a:avLst/>
          </a:prstGeom>
          <a:noFill/>
        </p:spPr>
        <p:txBody>
          <a:bodyPr wrap="square" rtlCol="0">
            <a:spAutoFit/>
          </a:bodyPr>
          <a:lstStyle/>
          <a:p>
            <a:r>
              <a:rPr lang="en-US" sz="1050" dirty="0"/>
              <a:t>       </a:t>
            </a:r>
            <a:r>
              <a:rPr lang="en-US" sz="1050" dirty="0" smtClean="0"/>
              <a:t>(</a:t>
            </a:r>
            <a:r>
              <a:rPr lang="en-US" sz="1050" dirty="0"/>
              <a:t>Dimensional modeling is closely related to the business, so it must be modeled based on the business. Then, selecting a business process, as the name suggests, is to select the business we need to model in the entire business process, according to the needs provided by the operation and future scalability. wait to choose </a:t>
            </a:r>
            <a:r>
              <a:rPr lang="en-US" sz="1050" dirty="0" smtClean="0"/>
              <a:t>business)</a:t>
            </a:r>
            <a:endParaRPr sz="1050" dirty="0"/>
          </a:p>
          <a:p>
            <a:r>
              <a:rPr lang="en-US" sz="1050" dirty="0" smtClean="0"/>
              <a:t>    (</a:t>
            </a:r>
            <a:r>
              <a:rPr lang="en-US" sz="1050" dirty="0"/>
              <a:t>For example, in a mall, the entire mall process is divided into merchant side, user side, and platform side. The operational requirements are the total order volume, the number of orders, and the purchase status of users, etc. When we choose the business process, we select the data of the user side. consider. Business selection is very important because all subsequent steps are based on this business </a:t>
            </a:r>
            <a:r>
              <a:rPr lang="en-US" sz="1050" dirty="0" smtClean="0"/>
              <a:t>data)</a:t>
            </a:r>
            <a:endParaRPr sz="1050" dirty="0"/>
          </a:p>
        </p:txBody>
      </p:sp>
      <p:pic>
        <p:nvPicPr>
          <p:cNvPr id="5" name="图片 4"/>
          <p:cNvPicPr>
            <a:picLocks noChangeAspect="1"/>
          </p:cNvPicPr>
          <p:nvPr/>
        </p:nvPicPr>
        <p:blipFill>
          <a:blip r:embed="rId2"/>
          <a:stretch>
            <a:fillRect/>
          </a:stretch>
        </p:blipFill>
        <p:spPr>
          <a:xfrm>
            <a:off x="3853180" y="1696720"/>
            <a:ext cx="4128135" cy="4373880"/>
          </a:xfrm>
          <a:prstGeom prst="rect">
            <a:avLst/>
          </a:prstGeom>
        </p:spPr>
      </p:pic>
      <p:sp>
        <p:nvSpPr>
          <p:cNvPr id="6" name="文本框 5"/>
          <p:cNvSpPr txBox="1"/>
          <p:nvPr/>
        </p:nvSpPr>
        <p:spPr>
          <a:xfrm>
            <a:off x="334010" y="1294130"/>
            <a:ext cx="5674904" cy="307777"/>
          </a:xfrm>
          <a:prstGeom prst="rect">
            <a:avLst/>
          </a:prstGeom>
          <a:noFill/>
        </p:spPr>
        <p:txBody>
          <a:bodyPr wrap="square" rtlCol="0">
            <a:spAutoFit/>
          </a:bodyPr>
          <a:lstStyle/>
          <a:p>
            <a:r>
              <a:rPr lang="en-US" sz="1400" b="1" dirty="0">
                <a:solidFill>
                  <a:schemeClr val="accent4"/>
                </a:solidFill>
                <a:latin typeface="Calibri" panose="020F0502020204030204" charset="0"/>
                <a:cs typeface="Calibri" panose="020F0502020204030204" charset="0"/>
                <a:sym typeface="+mn-ea"/>
              </a:rPr>
              <a:t>1</a:t>
            </a:r>
            <a:r>
              <a:rPr lang="en-US" sz="1400" b="1" dirty="0" smtClean="0">
                <a:solidFill>
                  <a:schemeClr val="accent4"/>
                </a:solidFill>
                <a:latin typeface="Calibri" panose="020F0502020204030204" charset="0"/>
                <a:cs typeface="Calibri" panose="020F0502020204030204" charset="0"/>
                <a:sym typeface="+mn-ea"/>
              </a:rPr>
              <a:t>.</a:t>
            </a:r>
            <a:r>
              <a:rPr lang="zh-CN" altLang="en-US" sz="1400" b="1" dirty="0" smtClean="0">
                <a:solidFill>
                  <a:schemeClr val="accent4"/>
                </a:solidFill>
                <a:latin typeface="Calibri" panose="020F0502020204030204" charset="0"/>
                <a:cs typeface="Calibri" panose="020F0502020204030204" charset="0"/>
                <a:sym typeface="+mn-ea"/>
              </a:rPr>
              <a:t> </a:t>
            </a:r>
            <a:r>
              <a:rPr lang="en-US" altLang="zh-CN" sz="1400" b="1" dirty="0" smtClean="0">
                <a:solidFill>
                  <a:schemeClr val="accent4"/>
                </a:solidFill>
                <a:latin typeface="Calibri" panose="020F0502020204030204" charset="0"/>
                <a:cs typeface="Calibri" panose="020F0502020204030204" charset="0"/>
                <a:sym typeface="+mn-ea"/>
              </a:rPr>
              <a:t>(</a:t>
            </a:r>
            <a:r>
              <a:rPr lang="en-US" altLang="zh-CN" sz="1400" b="1" dirty="0">
                <a:solidFill>
                  <a:schemeClr val="accent4"/>
                </a:solidFill>
                <a:latin typeface="Calibri" panose="020F0502020204030204" charset="0"/>
                <a:cs typeface="Calibri" panose="020F0502020204030204" charset="0"/>
                <a:sym typeface="+mn-ea"/>
              </a:rPr>
              <a:t>Choose a business </a:t>
            </a:r>
            <a:r>
              <a:rPr lang="en-US" altLang="zh-CN" sz="1400" b="1" dirty="0" smtClean="0">
                <a:solidFill>
                  <a:schemeClr val="accent4"/>
                </a:solidFill>
                <a:latin typeface="Calibri" panose="020F0502020204030204" charset="0"/>
                <a:cs typeface="Calibri" panose="020F0502020204030204" charset="0"/>
                <a:sym typeface="+mn-ea"/>
              </a:rPr>
              <a:t>process)</a:t>
            </a:r>
            <a:endParaRPr lang="en-US" altLang="zh-CN" sz="1400" b="1" dirty="0">
              <a:solidFill>
                <a:schemeClr val="accent4"/>
              </a:solidFill>
              <a:latin typeface="Calibri" panose="020F0502020204030204" charset="0"/>
              <a:cs typeface="Calibri" panose="020F0502020204030204" charset="0"/>
              <a:sym typeface="+mn-ea"/>
            </a:endParaRPr>
          </a:p>
        </p:txBody>
      </p:sp>
      <p:sp>
        <p:nvSpPr>
          <p:cNvPr id="9"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95350"/>
            <a:ext cx="6916783" cy="307777"/>
          </a:xfrm>
          <a:prstGeom prst="rect">
            <a:avLst/>
          </a:prstGeom>
          <a:noFill/>
        </p:spPr>
        <p:txBody>
          <a:bodyPr wrap="square" rtlCol="0">
            <a:spAutoFit/>
          </a:bodyPr>
          <a:lstStyle/>
          <a:p>
            <a:r>
              <a:rPr lang="en-US" sz="1400" b="1" dirty="0">
                <a:latin typeface="Calibri" panose="020F0502020204030204" charset="0"/>
                <a:cs typeface="Calibri" panose="020F0502020204030204" charset="0"/>
                <a:sym typeface="+mn-ea"/>
              </a:rPr>
              <a:t>4.1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Four-step approach to dimensional </a:t>
            </a:r>
            <a:r>
              <a:rPr lang="en-US" altLang="zh-CN" sz="1400" b="1" dirty="0" smtClean="0">
                <a:latin typeface="Calibri" panose="020F0502020204030204" charset="0"/>
                <a:cs typeface="Calibri" panose="020F0502020204030204" charset="0"/>
                <a:sym typeface="+mn-ea"/>
              </a:rPr>
              <a:t>modeling)</a:t>
            </a:r>
            <a:endParaRPr lang="zh-CN" altLang="en-US" sz="1400" b="1" dirty="0">
              <a:latin typeface="Calibri" panose="020F0502020204030204" charset="0"/>
              <a:cs typeface="Calibri" panose="020F0502020204030204" charset="0"/>
              <a:sym typeface="+mn-ea"/>
            </a:endParaRPr>
          </a:p>
        </p:txBody>
      </p:sp>
      <p:sp>
        <p:nvSpPr>
          <p:cNvPr id="4" name="文本框 3"/>
          <p:cNvSpPr txBox="1"/>
          <p:nvPr/>
        </p:nvSpPr>
        <p:spPr>
          <a:xfrm>
            <a:off x="457200" y="1998345"/>
            <a:ext cx="3180715" cy="3170099"/>
          </a:xfrm>
          <a:prstGeom prst="rect">
            <a:avLst/>
          </a:prstGeom>
          <a:noFill/>
        </p:spPr>
        <p:txBody>
          <a:bodyPr wrap="square" rtlCol="0">
            <a:spAutoFit/>
          </a:bodyPr>
          <a:lstStyle/>
          <a:p>
            <a:r>
              <a:rPr lang="en-US" dirty="0"/>
              <a:t>       </a:t>
            </a:r>
            <a:r>
              <a:rPr lang="en-US" sz="1400" dirty="0" smtClean="0"/>
              <a:t>(</a:t>
            </a:r>
            <a:r>
              <a:rPr lang="en-US" sz="1400" dirty="0"/>
              <a:t>In dimensional modeling, we are required to have the same granularity in the same fact table, and do not mix different granularities in the same fact table, and create different fact tables with different granularity data</a:t>
            </a:r>
            <a:r>
              <a:rPr lang="en-US" sz="1400" dirty="0" smtClean="0"/>
              <a:t>.)</a:t>
            </a:r>
            <a:endParaRPr sz="1400" dirty="0"/>
          </a:p>
          <a:p>
            <a:r>
              <a:rPr sz="1400" dirty="0"/>
              <a:t> </a:t>
            </a:r>
            <a:r>
              <a:rPr lang="en-US" sz="1400" dirty="0"/>
              <a:t>      </a:t>
            </a:r>
            <a:r>
              <a:rPr lang="en-US" sz="1400" dirty="0" smtClean="0"/>
              <a:t>(</a:t>
            </a:r>
            <a:r>
              <a:rPr lang="en-US" sz="1400" dirty="0"/>
              <a:t>When fetching data from a given business process, it is strongly recommended to start with a focus on atomic granularity, that is, the smallest granularity, because atomic granularity can withstand unpredictable user queries</a:t>
            </a:r>
            <a:r>
              <a:rPr lang="en-US" sz="1400" dirty="0" smtClean="0"/>
              <a:t>.)</a:t>
            </a:r>
            <a:endParaRPr sz="1400" dirty="0"/>
          </a:p>
        </p:txBody>
      </p:sp>
      <p:pic>
        <p:nvPicPr>
          <p:cNvPr id="5" name="图片 4"/>
          <p:cNvPicPr>
            <a:picLocks noChangeAspect="1"/>
          </p:cNvPicPr>
          <p:nvPr/>
        </p:nvPicPr>
        <p:blipFill>
          <a:blip r:embed="rId2"/>
          <a:stretch>
            <a:fillRect/>
          </a:stretch>
        </p:blipFill>
        <p:spPr>
          <a:xfrm>
            <a:off x="3853180" y="1696720"/>
            <a:ext cx="4128135" cy="4373880"/>
          </a:xfrm>
          <a:prstGeom prst="rect">
            <a:avLst/>
          </a:prstGeom>
        </p:spPr>
      </p:pic>
      <p:sp>
        <p:nvSpPr>
          <p:cNvPr id="6" name="文本框 5"/>
          <p:cNvSpPr txBox="1"/>
          <p:nvPr/>
        </p:nvSpPr>
        <p:spPr>
          <a:xfrm>
            <a:off x="334009" y="1294130"/>
            <a:ext cx="4316367" cy="307777"/>
          </a:xfrm>
          <a:prstGeom prst="rect">
            <a:avLst/>
          </a:prstGeom>
          <a:noFill/>
        </p:spPr>
        <p:txBody>
          <a:bodyPr wrap="square" rtlCol="0">
            <a:spAutoFit/>
          </a:bodyPr>
          <a:lstStyle/>
          <a:p>
            <a:r>
              <a:rPr lang="en-US" sz="1400" b="1" dirty="0">
                <a:solidFill>
                  <a:schemeClr val="accent4"/>
                </a:solidFill>
                <a:latin typeface="Calibri" panose="020F0502020204030204" charset="0"/>
                <a:cs typeface="Calibri" panose="020F0502020204030204" charset="0"/>
                <a:sym typeface="+mn-ea"/>
              </a:rPr>
              <a:t>2</a:t>
            </a:r>
            <a:r>
              <a:rPr lang="en-US" sz="1400" b="1" dirty="0" smtClean="0">
                <a:solidFill>
                  <a:schemeClr val="accent4"/>
                </a:solidFill>
                <a:latin typeface="Calibri" panose="020F0502020204030204" charset="0"/>
                <a:cs typeface="Calibri" panose="020F0502020204030204" charset="0"/>
                <a:sym typeface="+mn-ea"/>
              </a:rPr>
              <a:t>.</a:t>
            </a:r>
            <a:r>
              <a:rPr lang="zh-CN" altLang="en-US" sz="1400" b="1" dirty="0" smtClean="0">
                <a:solidFill>
                  <a:schemeClr val="accent4"/>
                </a:solidFill>
                <a:latin typeface="Calibri" panose="020F0502020204030204" charset="0"/>
                <a:cs typeface="Calibri" panose="020F0502020204030204" charset="0"/>
                <a:sym typeface="+mn-ea"/>
              </a:rPr>
              <a:t> </a:t>
            </a:r>
            <a:r>
              <a:rPr lang="en-US" altLang="zh-CN" sz="1400" b="1" dirty="0" smtClean="0">
                <a:solidFill>
                  <a:schemeClr val="accent4"/>
                </a:solidFill>
                <a:latin typeface="Calibri" panose="020F0502020204030204" charset="0"/>
                <a:cs typeface="Calibri" panose="020F0502020204030204" charset="0"/>
                <a:sym typeface="+mn-ea"/>
              </a:rPr>
              <a:t>Declarative </a:t>
            </a:r>
            <a:r>
              <a:rPr lang="en-US" altLang="zh-CN" sz="1400" b="1" dirty="0">
                <a:solidFill>
                  <a:schemeClr val="accent4"/>
                </a:solidFill>
                <a:latin typeface="Calibri" panose="020F0502020204030204" charset="0"/>
                <a:cs typeface="Calibri" panose="020F0502020204030204" charset="0"/>
                <a:sym typeface="+mn-ea"/>
              </a:rPr>
              <a:t>Granularity</a:t>
            </a:r>
            <a:endParaRPr lang="zh-CN" altLang="en-US" sz="1400" b="1" dirty="0">
              <a:solidFill>
                <a:schemeClr val="accent4"/>
              </a:solidFill>
              <a:latin typeface="Calibri" panose="020F0502020204030204" charset="0"/>
              <a:cs typeface="Calibri" panose="020F0502020204030204" charset="0"/>
              <a:sym typeface="+mn-ea"/>
            </a:endParaRPr>
          </a:p>
        </p:txBody>
      </p:sp>
      <p:sp>
        <p:nvSpPr>
          <p:cNvPr id="8"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95350"/>
            <a:ext cx="7517674" cy="307777"/>
          </a:xfrm>
          <a:prstGeom prst="rect">
            <a:avLst/>
          </a:prstGeom>
          <a:noFill/>
        </p:spPr>
        <p:txBody>
          <a:bodyPr wrap="square" rtlCol="0">
            <a:spAutoFit/>
          </a:bodyPr>
          <a:lstStyle/>
          <a:p>
            <a:r>
              <a:rPr lang="en-US" sz="1400" b="1" dirty="0">
                <a:latin typeface="Calibri" panose="020F0502020204030204" charset="0"/>
                <a:cs typeface="Calibri" panose="020F0502020204030204" charset="0"/>
                <a:sym typeface="+mn-ea"/>
              </a:rPr>
              <a:t>4.1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Four-step approach to dimensional </a:t>
            </a:r>
            <a:r>
              <a:rPr lang="en-US" altLang="zh-CN" sz="1400" b="1" dirty="0" smtClean="0">
                <a:latin typeface="Calibri" panose="020F0502020204030204" charset="0"/>
                <a:cs typeface="Calibri" panose="020F0502020204030204" charset="0"/>
                <a:sym typeface="+mn-ea"/>
              </a:rPr>
              <a:t>modeling)</a:t>
            </a:r>
            <a:endParaRPr lang="zh-CN" altLang="en-US" sz="1400" b="1" dirty="0">
              <a:latin typeface="Calibri" panose="020F0502020204030204" charset="0"/>
              <a:cs typeface="Calibri" panose="020F0502020204030204" charset="0"/>
              <a:sym typeface="+mn-ea"/>
            </a:endParaRPr>
          </a:p>
        </p:txBody>
      </p:sp>
      <p:sp>
        <p:nvSpPr>
          <p:cNvPr id="4" name="文本框 3"/>
          <p:cNvSpPr txBox="1"/>
          <p:nvPr/>
        </p:nvSpPr>
        <p:spPr>
          <a:xfrm>
            <a:off x="457200" y="1780540"/>
            <a:ext cx="3180715" cy="3262432"/>
          </a:xfrm>
          <a:prstGeom prst="rect">
            <a:avLst/>
          </a:prstGeom>
          <a:noFill/>
        </p:spPr>
        <p:txBody>
          <a:bodyPr wrap="square" rtlCol="0">
            <a:spAutoFit/>
          </a:bodyPr>
          <a:lstStyle/>
          <a:p>
            <a:r>
              <a:rPr lang="en-US" sz="1200" dirty="0"/>
              <a:t>       </a:t>
            </a:r>
            <a:r>
              <a:rPr lang="en-US" altLang="zh-CN" sz="1200" dirty="0" smtClean="0"/>
              <a:t>(</a:t>
            </a:r>
            <a:r>
              <a:rPr lang="en-US" altLang="zh-CN" sz="1200" dirty="0"/>
              <a:t>he dimension table is used as the entry and descriptive identification of business analysis, so it is also called the "soul" of the data warehouse. How to identify which are dimension attributes in a pile of data? If the column is a description of a specific value, is a text or constant, a participant in a constraint and row identification, then the attribute is often a dimension attribute.)</a:t>
            </a:r>
            <a:endParaRPr lang="zh-CN" sz="1200" dirty="0"/>
          </a:p>
          <a:p>
            <a:r>
              <a:rPr lang="en-US" altLang="zh-CN" sz="1400" b="1" dirty="0">
                <a:solidFill>
                  <a:srgbClr val="FF0000"/>
                </a:solidFill>
              </a:rPr>
              <a:t>      </a:t>
            </a:r>
            <a:r>
              <a:rPr lang="en-US" sz="1200" dirty="0" smtClean="0"/>
              <a:t>(</a:t>
            </a:r>
            <a:r>
              <a:rPr lang="en-US" sz="1200" dirty="0"/>
              <a:t>As long as the granularity of the fact table is firmly grasped, all possible dimensions can be distinguished, and to ensure that there is no duplicate data in the dimension table, the dimension primary key should be </a:t>
            </a:r>
            <a:r>
              <a:rPr lang="en-US" sz="1200" dirty="0" err="1"/>
              <a:t>uniqueMore</a:t>
            </a:r>
            <a:r>
              <a:rPr lang="en-US" sz="1200" dirty="0"/>
              <a:t> about this source </a:t>
            </a:r>
            <a:r>
              <a:rPr lang="en-US" sz="1200" dirty="0" err="1"/>
              <a:t>textSource</a:t>
            </a:r>
            <a:r>
              <a:rPr lang="en-US" sz="1200" dirty="0"/>
              <a:t> text required for additional translation </a:t>
            </a:r>
            <a:r>
              <a:rPr lang="en-US" sz="1200" dirty="0" smtClean="0"/>
              <a:t>information)</a:t>
            </a:r>
            <a:endParaRPr sz="1200" dirty="0"/>
          </a:p>
        </p:txBody>
      </p:sp>
      <p:pic>
        <p:nvPicPr>
          <p:cNvPr id="5" name="图片 4"/>
          <p:cNvPicPr>
            <a:picLocks noChangeAspect="1"/>
          </p:cNvPicPr>
          <p:nvPr/>
        </p:nvPicPr>
        <p:blipFill>
          <a:blip r:embed="rId2"/>
          <a:stretch>
            <a:fillRect/>
          </a:stretch>
        </p:blipFill>
        <p:spPr>
          <a:xfrm>
            <a:off x="3853180" y="1696720"/>
            <a:ext cx="4128135" cy="4373880"/>
          </a:xfrm>
          <a:prstGeom prst="rect">
            <a:avLst/>
          </a:prstGeom>
        </p:spPr>
      </p:pic>
      <p:sp>
        <p:nvSpPr>
          <p:cNvPr id="6" name="文本框 5"/>
          <p:cNvSpPr txBox="1"/>
          <p:nvPr/>
        </p:nvSpPr>
        <p:spPr>
          <a:xfrm>
            <a:off x="334010" y="1294130"/>
            <a:ext cx="1875578" cy="307777"/>
          </a:xfrm>
          <a:prstGeom prst="rect">
            <a:avLst/>
          </a:prstGeom>
          <a:noFill/>
        </p:spPr>
        <p:txBody>
          <a:bodyPr wrap="none" rtlCol="0">
            <a:spAutoFit/>
          </a:bodyPr>
          <a:lstStyle/>
          <a:p>
            <a:r>
              <a:rPr lang="en-US" sz="1400" b="1" dirty="0">
                <a:solidFill>
                  <a:schemeClr val="accent4"/>
                </a:solidFill>
                <a:latin typeface="Calibri" panose="020F0502020204030204" charset="0"/>
                <a:cs typeface="Calibri" panose="020F0502020204030204" charset="0"/>
                <a:sym typeface="+mn-ea"/>
              </a:rPr>
              <a:t>3</a:t>
            </a:r>
            <a:r>
              <a:rPr lang="en-US" sz="1400" b="1" dirty="0" smtClean="0">
                <a:solidFill>
                  <a:schemeClr val="accent4"/>
                </a:solidFill>
                <a:latin typeface="Calibri" panose="020F0502020204030204" charset="0"/>
                <a:cs typeface="Calibri" panose="020F0502020204030204" charset="0"/>
                <a:sym typeface="+mn-ea"/>
              </a:rPr>
              <a:t>.</a:t>
            </a:r>
            <a:r>
              <a:rPr lang="zh-CN" altLang="en-US" sz="1400" b="1" dirty="0" smtClean="0">
                <a:solidFill>
                  <a:schemeClr val="accent4"/>
                </a:solidFill>
                <a:latin typeface="Calibri" panose="020F0502020204030204" charset="0"/>
                <a:cs typeface="Calibri" panose="020F0502020204030204" charset="0"/>
                <a:sym typeface="+mn-ea"/>
              </a:rPr>
              <a:t> </a:t>
            </a:r>
            <a:r>
              <a:rPr lang="en-US" altLang="zh-CN" sz="1400" b="1" dirty="0" smtClean="0">
                <a:solidFill>
                  <a:schemeClr val="accent4"/>
                </a:solidFill>
                <a:latin typeface="Calibri" panose="020F0502020204030204" charset="0"/>
                <a:cs typeface="Calibri" panose="020F0502020204030204" charset="0"/>
                <a:sym typeface="+mn-ea"/>
              </a:rPr>
              <a:t>(</a:t>
            </a:r>
            <a:r>
              <a:rPr lang="en-US" altLang="zh-CN" sz="1400" b="1" dirty="0">
                <a:solidFill>
                  <a:schemeClr val="accent4"/>
                </a:solidFill>
                <a:latin typeface="Calibri" panose="020F0502020204030204" charset="0"/>
                <a:cs typeface="Calibri" panose="020F0502020204030204" charset="0"/>
                <a:sym typeface="+mn-ea"/>
              </a:rPr>
              <a:t>confirm </a:t>
            </a:r>
            <a:r>
              <a:rPr lang="en-US" altLang="zh-CN" sz="1400" b="1" dirty="0" smtClean="0">
                <a:solidFill>
                  <a:schemeClr val="accent4"/>
                </a:solidFill>
                <a:latin typeface="Calibri" panose="020F0502020204030204" charset="0"/>
                <a:cs typeface="Calibri" panose="020F0502020204030204" charset="0"/>
                <a:sym typeface="+mn-ea"/>
              </a:rPr>
              <a:t>dimension)</a:t>
            </a:r>
            <a:endParaRPr lang="zh-CN" altLang="en-US" sz="1400" b="1" dirty="0">
              <a:solidFill>
                <a:schemeClr val="accent4"/>
              </a:solidFill>
              <a:latin typeface="Calibri" panose="020F0502020204030204" charset="0"/>
              <a:cs typeface="Calibri" panose="020F0502020204030204" charset="0"/>
              <a:sym typeface="+mn-ea"/>
            </a:endParaRPr>
          </a:p>
        </p:txBody>
      </p:sp>
      <p:sp>
        <p:nvSpPr>
          <p:cNvPr id="8"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95350"/>
            <a:ext cx="7948749" cy="307777"/>
          </a:xfrm>
          <a:prstGeom prst="rect">
            <a:avLst/>
          </a:prstGeom>
          <a:noFill/>
        </p:spPr>
        <p:txBody>
          <a:bodyPr wrap="square" rtlCol="0">
            <a:spAutoFit/>
          </a:bodyPr>
          <a:lstStyle/>
          <a:p>
            <a:r>
              <a:rPr lang="en-US" sz="1400" b="1" dirty="0">
                <a:latin typeface="Calibri" panose="020F0502020204030204" charset="0"/>
                <a:cs typeface="Calibri" panose="020F0502020204030204" charset="0"/>
                <a:sym typeface="+mn-ea"/>
              </a:rPr>
              <a:t>4.1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Four-step approach to dimensional </a:t>
            </a:r>
            <a:r>
              <a:rPr lang="en-US" altLang="zh-CN" sz="1400" b="1" dirty="0" smtClean="0">
                <a:latin typeface="Calibri" panose="020F0502020204030204" charset="0"/>
                <a:cs typeface="Calibri" panose="020F0502020204030204" charset="0"/>
                <a:sym typeface="+mn-ea"/>
              </a:rPr>
              <a:t>modeling)</a:t>
            </a:r>
            <a:endParaRPr lang="zh-CN" altLang="en-US" sz="1400" b="1" dirty="0">
              <a:latin typeface="Calibri" panose="020F0502020204030204" charset="0"/>
              <a:cs typeface="Calibri" panose="020F0502020204030204" charset="0"/>
              <a:sym typeface="+mn-ea"/>
            </a:endParaRPr>
          </a:p>
        </p:txBody>
      </p:sp>
      <p:sp>
        <p:nvSpPr>
          <p:cNvPr id="4" name="文本框 3"/>
          <p:cNvSpPr txBox="1"/>
          <p:nvPr/>
        </p:nvSpPr>
        <p:spPr>
          <a:xfrm>
            <a:off x="222070" y="1563357"/>
            <a:ext cx="3415846" cy="3231654"/>
          </a:xfrm>
          <a:prstGeom prst="rect">
            <a:avLst/>
          </a:prstGeom>
          <a:noFill/>
        </p:spPr>
        <p:txBody>
          <a:bodyPr wrap="square" rtlCol="0">
            <a:spAutoFit/>
          </a:bodyPr>
          <a:lstStyle/>
          <a:p>
            <a:r>
              <a:rPr lang="en-US" sz="1200" dirty="0"/>
              <a:t>       </a:t>
            </a:r>
            <a:r>
              <a:rPr lang="en-US" sz="1200" dirty="0" smtClean="0"/>
              <a:t>(</a:t>
            </a:r>
            <a:r>
              <a:rPr lang="en-US" sz="1200" dirty="0"/>
              <a:t>The fact table is used to measure, and the measures are basically represented by quantitative values. Each row in the fact table corresponds to a measure, and the data in each row is a specific level of detail data, called granularity</a:t>
            </a:r>
            <a:r>
              <a:rPr lang="en-US" sz="1200" dirty="0" smtClean="0"/>
              <a:t>.)</a:t>
            </a:r>
            <a:endParaRPr sz="1200" dirty="0"/>
          </a:p>
          <a:p>
            <a:r>
              <a:rPr lang="en-US" sz="1200" dirty="0" smtClean="0"/>
              <a:t>(</a:t>
            </a:r>
            <a:r>
              <a:rPr lang="en-US" sz="1200" dirty="0"/>
              <a:t>One of the core principles of dimensional modeling is that all measures in the same fact table must have the same granularity. This ensures that there are no issues with double-counting measures</a:t>
            </a:r>
            <a:r>
              <a:rPr lang="en-US" sz="1200" dirty="0" smtClean="0"/>
              <a:t>.)</a:t>
            </a:r>
            <a:endParaRPr sz="1200" dirty="0"/>
          </a:p>
          <a:p>
            <a:r>
              <a:rPr lang="en-US" sz="1200" dirty="0" smtClean="0"/>
              <a:t>(</a:t>
            </a:r>
            <a:r>
              <a:rPr lang="en-US" sz="1200" dirty="0"/>
              <a:t>The most practical facts to remember are the numeric types and the additive class facts. So you can analyze whether the column is a measure that contains multiple values and is a participant in the calculation, in which case the column is often a fact</a:t>
            </a:r>
            <a:r>
              <a:rPr lang="en-US" sz="1200" dirty="0" smtClean="0"/>
              <a:t>.)</a:t>
            </a:r>
            <a:endParaRPr sz="1200" dirty="0"/>
          </a:p>
        </p:txBody>
      </p:sp>
      <p:pic>
        <p:nvPicPr>
          <p:cNvPr id="5" name="图片 4"/>
          <p:cNvPicPr>
            <a:picLocks noChangeAspect="1"/>
          </p:cNvPicPr>
          <p:nvPr/>
        </p:nvPicPr>
        <p:blipFill>
          <a:blip r:embed="rId2"/>
          <a:stretch>
            <a:fillRect/>
          </a:stretch>
        </p:blipFill>
        <p:spPr>
          <a:xfrm>
            <a:off x="3853180" y="1758950"/>
            <a:ext cx="4128135" cy="4373880"/>
          </a:xfrm>
          <a:prstGeom prst="rect">
            <a:avLst/>
          </a:prstGeom>
        </p:spPr>
      </p:pic>
      <p:sp>
        <p:nvSpPr>
          <p:cNvPr id="6" name="文本框 5"/>
          <p:cNvSpPr txBox="1"/>
          <p:nvPr/>
        </p:nvSpPr>
        <p:spPr>
          <a:xfrm>
            <a:off x="320040" y="1193908"/>
            <a:ext cx="5426710" cy="400110"/>
          </a:xfrm>
          <a:prstGeom prst="rect">
            <a:avLst/>
          </a:prstGeom>
          <a:noFill/>
        </p:spPr>
        <p:txBody>
          <a:bodyPr wrap="square" rtlCol="0">
            <a:spAutoFit/>
          </a:bodyPr>
          <a:lstStyle/>
          <a:p>
            <a:r>
              <a:rPr lang="en-US" sz="2000" b="1" dirty="0">
                <a:solidFill>
                  <a:schemeClr val="accent4"/>
                </a:solidFill>
                <a:latin typeface="Calibri" panose="020F0502020204030204" charset="0"/>
                <a:cs typeface="Calibri" panose="020F0502020204030204" charset="0"/>
                <a:sym typeface="+mn-ea"/>
              </a:rPr>
              <a:t>4</a:t>
            </a:r>
            <a:r>
              <a:rPr lang="en-US" sz="2000" b="1" dirty="0" smtClean="0">
                <a:solidFill>
                  <a:schemeClr val="accent4"/>
                </a:solidFill>
                <a:latin typeface="Calibri" panose="020F0502020204030204" charset="0"/>
                <a:cs typeface="Calibri" panose="020F0502020204030204" charset="0"/>
                <a:sym typeface="+mn-ea"/>
              </a:rPr>
              <a:t>.</a:t>
            </a:r>
            <a:r>
              <a:rPr lang="zh-CN" altLang="en-US" sz="1400" b="1" dirty="0" smtClean="0">
                <a:solidFill>
                  <a:schemeClr val="accent4"/>
                </a:solidFill>
                <a:latin typeface="Calibri" panose="020F0502020204030204" charset="0"/>
                <a:cs typeface="Calibri" panose="020F0502020204030204" charset="0"/>
                <a:sym typeface="+mn-ea"/>
              </a:rPr>
              <a:t> </a:t>
            </a:r>
            <a:r>
              <a:rPr lang="en-US" altLang="zh-CN" sz="1400" b="1" dirty="0" smtClean="0">
                <a:solidFill>
                  <a:schemeClr val="accent4"/>
                </a:solidFill>
                <a:latin typeface="Calibri" panose="020F0502020204030204" charset="0"/>
                <a:cs typeface="Calibri" panose="020F0502020204030204" charset="0"/>
                <a:sym typeface="+mn-ea"/>
              </a:rPr>
              <a:t>(</a:t>
            </a:r>
            <a:r>
              <a:rPr lang="en-US" altLang="zh-CN" sz="1400" b="1" dirty="0">
                <a:solidFill>
                  <a:schemeClr val="accent4"/>
                </a:solidFill>
                <a:latin typeface="Calibri" panose="020F0502020204030204" charset="0"/>
                <a:cs typeface="Calibri" panose="020F0502020204030204" charset="0"/>
                <a:sym typeface="+mn-ea"/>
              </a:rPr>
              <a:t>confirm the </a:t>
            </a:r>
            <a:r>
              <a:rPr lang="en-US" altLang="zh-CN" sz="1400" b="1" dirty="0" smtClean="0">
                <a:solidFill>
                  <a:schemeClr val="accent4"/>
                </a:solidFill>
                <a:latin typeface="Calibri" panose="020F0502020204030204" charset="0"/>
                <a:cs typeface="Calibri" panose="020F0502020204030204" charset="0"/>
                <a:sym typeface="+mn-ea"/>
              </a:rPr>
              <a:t>facts)</a:t>
            </a:r>
            <a:endParaRPr lang="zh-CN" altLang="en-US" sz="1400" b="1" dirty="0">
              <a:solidFill>
                <a:schemeClr val="accent4"/>
              </a:solidFill>
              <a:latin typeface="Calibri" panose="020F0502020204030204" charset="0"/>
              <a:cs typeface="Calibri" panose="020F0502020204030204" charset="0"/>
              <a:sym typeface="+mn-ea"/>
            </a:endParaRPr>
          </a:p>
        </p:txBody>
      </p:sp>
      <p:sp>
        <p:nvSpPr>
          <p:cNvPr id="8"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95350"/>
            <a:ext cx="8575766" cy="369332"/>
          </a:xfrm>
          <a:prstGeom prst="rect">
            <a:avLst/>
          </a:prstGeom>
          <a:noFill/>
        </p:spPr>
        <p:txBody>
          <a:bodyPr wrap="square" rtlCol="0">
            <a:spAutoFit/>
          </a:bodyPr>
          <a:lstStyle/>
          <a:p>
            <a:r>
              <a:rPr lang="en-US" b="1" dirty="0">
                <a:latin typeface="Calibri" panose="020F0502020204030204" charset="0"/>
                <a:cs typeface="Calibri" panose="020F0502020204030204" charset="0"/>
                <a:sym typeface="+mn-ea"/>
              </a:rPr>
              <a:t>4.2 </a:t>
            </a:r>
            <a:r>
              <a:rPr lang="en-US" altLang="zh-CN" b="1" dirty="0" smtClean="0">
                <a:latin typeface="Calibri" panose="020F0502020204030204" charset="0"/>
                <a:cs typeface="Calibri" panose="020F0502020204030204" charset="0"/>
                <a:sym typeface="+mn-ea"/>
              </a:rPr>
              <a:t>(</a:t>
            </a:r>
            <a:r>
              <a:rPr lang="en-US" altLang="zh-CN" b="1" dirty="0">
                <a:latin typeface="Calibri" panose="020F0502020204030204" charset="0"/>
                <a:cs typeface="Calibri" panose="020F0502020204030204" charset="0"/>
                <a:sym typeface="+mn-ea"/>
              </a:rPr>
              <a:t>Application of big data technology in data </a:t>
            </a:r>
            <a:r>
              <a:rPr lang="en-US" altLang="zh-CN" b="1" dirty="0" smtClean="0">
                <a:latin typeface="Calibri" panose="020F0502020204030204" charset="0"/>
                <a:cs typeface="Calibri" panose="020F0502020204030204" charset="0"/>
                <a:sym typeface="+mn-ea"/>
              </a:rPr>
              <a:t>warehouse)</a:t>
            </a:r>
            <a:endParaRPr lang="zh-CN" altLang="en-US" b="1" dirty="0">
              <a:latin typeface="Calibri" panose="020F0502020204030204" charset="0"/>
              <a:cs typeface="Calibri" panose="020F0502020204030204" charset="0"/>
              <a:sym typeface="+mn-ea"/>
            </a:endParaRPr>
          </a:p>
        </p:txBody>
      </p:sp>
      <p:sp>
        <p:nvSpPr>
          <p:cNvPr id="6" name="文本框 5"/>
          <p:cNvSpPr txBox="1"/>
          <p:nvPr/>
        </p:nvSpPr>
        <p:spPr>
          <a:xfrm>
            <a:off x="334010" y="1294130"/>
            <a:ext cx="8352790" cy="369332"/>
          </a:xfrm>
          <a:prstGeom prst="rect">
            <a:avLst/>
          </a:prstGeom>
          <a:noFill/>
        </p:spPr>
        <p:txBody>
          <a:bodyPr wrap="square" rtlCol="0">
            <a:spAutoFit/>
          </a:bodyPr>
          <a:lstStyle/>
          <a:p>
            <a:r>
              <a:rPr lang="en-US" b="1" dirty="0">
                <a:solidFill>
                  <a:schemeClr val="accent4"/>
                </a:solidFill>
                <a:latin typeface="Calibri" panose="020F0502020204030204" charset="0"/>
                <a:cs typeface="Calibri" panose="020F0502020204030204" charset="0"/>
                <a:sym typeface="+mn-ea"/>
              </a:rPr>
              <a:t>4.2.1 </a:t>
            </a:r>
            <a:r>
              <a:rPr lang="en-US" altLang="zh-CN" b="1" dirty="0" smtClean="0">
                <a:solidFill>
                  <a:schemeClr val="accent4"/>
                </a:solidFill>
                <a:latin typeface="Calibri" panose="020F0502020204030204" charset="0"/>
                <a:cs typeface="Calibri" panose="020F0502020204030204" charset="0"/>
                <a:sym typeface="+mn-ea"/>
              </a:rPr>
              <a:t>(</a:t>
            </a:r>
            <a:r>
              <a:rPr lang="en-US" altLang="zh-CN" b="1" dirty="0">
                <a:solidFill>
                  <a:schemeClr val="accent4"/>
                </a:solidFill>
                <a:latin typeface="Calibri" panose="020F0502020204030204" charset="0"/>
                <a:cs typeface="Calibri" panose="020F0502020204030204" charset="0"/>
                <a:sym typeface="+mn-ea"/>
              </a:rPr>
              <a:t>Comparison of three digital warehouse </a:t>
            </a:r>
            <a:r>
              <a:rPr lang="en-US" altLang="zh-CN" b="1" dirty="0" smtClean="0">
                <a:solidFill>
                  <a:schemeClr val="accent4"/>
                </a:solidFill>
                <a:latin typeface="Calibri" panose="020F0502020204030204" charset="0"/>
                <a:cs typeface="Calibri" panose="020F0502020204030204" charset="0"/>
                <a:sym typeface="+mn-ea"/>
              </a:rPr>
              <a:t>technologies)</a:t>
            </a:r>
            <a:endParaRPr lang="zh-CN" altLang="en-US" b="1" dirty="0">
              <a:solidFill>
                <a:schemeClr val="accent4"/>
              </a:solidFill>
              <a:latin typeface="Calibri" panose="020F0502020204030204" charset="0"/>
              <a:cs typeface="Calibri" panose="020F0502020204030204" charset="0"/>
              <a:sym typeface="+mn-ea"/>
            </a:endParaRPr>
          </a:p>
        </p:txBody>
      </p:sp>
      <p:pic>
        <p:nvPicPr>
          <p:cNvPr id="7" name="图片 6"/>
          <p:cNvPicPr>
            <a:picLocks noChangeAspect="1"/>
          </p:cNvPicPr>
          <p:nvPr/>
        </p:nvPicPr>
        <p:blipFill>
          <a:blip r:embed="rId2"/>
          <a:stretch>
            <a:fillRect/>
          </a:stretch>
        </p:blipFill>
        <p:spPr>
          <a:xfrm>
            <a:off x="320040" y="1852295"/>
            <a:ext cx="8343900" cy="3954780"/>
          </a:xfrm>
          <a:prstGeom prst="rect">
            <a:avLst/>
          </a:prstGeom>
        </p:spPr>
      </p:pic>
      <p:sp>
        <p:nvSpPr>
          <p:cNvPr id="9"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文本占位符 151554"/>
          <p:cNvSpPr>
            <a:spLocks noGrp="1"/>
          </p:cNvSpPr>
          <p:nvPr>
            <p:ph type="body" idx="1"/>
          </p:nvPr>
        </p:nvSpPr>
        <p:spPr>
          <a:xfrm>
            <a:off x="457200" y="1574033"/>
            <a:ext cx="8229600" cy="4638808"/>
          </a:xfrm>
        </p:spPr>
        <p:txBody>
          <a:bodyPr/>
          <a:lstStyle/>
          <a:p>
            <a:pPr marL="0">
              <a:lnSpc>
                <a:spcPct val="100000"/>
              </a:lnSpc>
              <a:buNone/>
            </a:pPr>
            <a:r>
              <a:rPr lang="en-US" altLang="zh-CN" sz="1200" b="1" spc="300" dirty="0">
                <a:solidFill>
                  <a:srgbClr val="FF9900"/>
                </a:solidFill>
                <a:latin typeface="黑体" panose="02010609060101010101" charset="-122"/>
                <a:ea typeface="黑体" panose="02010609060101010101" charset="-122"/>
                <a:cs typeface="+mj-cs"/>
              </a:rPr>
              <a:t>1</a:t>
            </a:r>
            <a:r>
              <a:rPr lang="en-US" altLang="zh-CN" sz="1200" b="1" spc="300" dirty="0" smtClean="0">
                <a:solidFill>
                  <a:srgbClr val="FF9900"/>
                </a:solidFill>
                <a:latin typeface="黑体" panose="02010609060101010101" charset="-122"/>
                <a:ea typeface="黑体" panose="02010609060101010101" charset="-122"/>
                <a:cs typeface="+mj-cs"/>
              </a:rPr>
              <a:t>.</a:t>
            </a:r>
            <a:r>
              <a:rPr lang="zh-CN" altLang="en-US" sz="1200" b="1" spc="300" dirty="0" smtClean="0">
                <a:solidFill>
                  <a:srgbClr val="FF9900"/>
                </a:solidFill>
                <a:latin typeface="黑体" panose="02010609060101010101" charset="-122"/>
                <a:ea typeface="黑体" panose="02010609060101010101" charset="-122"/>
                <a:cs typeface="+mj-cs"/>
              </a:rPr>
              <a:t>（</a:t>
            </a:r>
            <a:r>
              <a:rPr lang="en-US" altLang="zh-CN" sz="1200" b="1" spc="300" dirty="0">
                <a:solidFill>
                  <a:srgbClr val="FF9900"/>
                </a:solidFill>
                <a:latin typeface="黑体" panose="02010609060101010101" charset="-122"/>
                <a:ea typeface="黑体" panose="02010609060101010101" charset="-122"/>
                <a:cs typeface="+mj-cs"/>
              </a:rPr>
              <a:t>subject-oriented</a:t>
            </a:r>
            <a:r>
              <a:rPr lang="zh-CN" altLang="en-US" sz="1200" b="1" spc="300" dirty="0" smtClean="0">
                <a:solidFill>
                  <a:srgbClr val="FF9900"/>
                </a:solidFill>
                <a:latin typeface="黑体" panose="02010609060101010101" charset="-122"/>
                <a:ea typeface="黑体" panose="02010609060101010101" charset="-122"/>
                <a:cs typeface="+mj-cs"/>
              </a:rPr>
              <a:t>）</a:t>
            </a:r>
            <a:endParaRPr lang="zh-CN" altLang="en-US" sz="1200" b="1" spc="300" dirty="0">
              <a:solidFill>
                <a:srgbClr val="FF9900"/>
              </a:solidFill>
              <a:latin typeface="黑体" panose="02010609060101010101" charset="-122"/>
              <a:ea typeface="黑体" panose="02010609060101010101" charset="-122"/>
              <a:cs typeface="+mj-cs"/>
            </a:endParaRPr>
          </a:p>
          <a:p>
            <a:pPr algn="just">
              <a:lnSpc>
                <a:spcPct val="90000"/>
              </a:lnSpc>
            </a:pPr>
            <a:r>
              <a:rPr lang="zh-CN" altLang="en-US" sz="1200" dirty="0" smtClean="0">
                <a:latin typeface="+mn-ea"/>
                <a:cs typeface="+mn-ea"/>
              </a:rPr>
              <a:t>（</a:t>
            </a:r>
            <a:r>
              <a:rPr lang="en-US" altLang="zh-CN" sz="1200" dirty="0" smtClean="0">
                <a:latin typeface="+mn-ea"/>
                <a:cs typeface="+mn-ea"/>
              </a:rPr>
              <a:t>RDBMS </a:t>
            </a:r>
            <a:r>
              <a:rPr lang="en-US" altLang="zh-CN" sz="1200" dirty="0">
                <a:latin typeface="+mn-ea"/>
                <a:cs typeface="+mn-ea"/>
              </a:rPr>
              <a:t>organizes data for applications/business processes. The degree of abstraction is not high. Data is bound to applications/business processes. Enterprise business activities correspond to the schema of database tables, so it has better operability in specific business processes. , the perspective of organizing data is the operational perspective </a:t>
            </a:r>
            <a:r>
              <a:rPr lang="zh-CN" altLang="en-US" sz="1200" dirty="0" smtClean="0">
                <a:latin typeface="+mn-ea"/>
                <a:cs typeface="+mn-ea"/>
              </a:rPr>
              <a:t>）</a:t>
            </a:r>
            <a:endParaRPr lang="zh-CN" altLang="en-US" sz="1200" dirty="0">
              <a:latin typeface="+mn-ea"/>
              <a:cs typeface="+mn-ea"/>
            </a:endParaRPr>
          </a:p>
          <a:p>
            <a:pPr algn="just">
              <a:lnSpc>
                <a:spcPct val="90000"/>
              </a:lnSpc>
            </a:pPr>
            <a:r>
              <a:rPr lang="zh-CN" altLang="en-US" sz="1200" dirty="0" smtClean="0">
                <a:latin typeface="+mn-ea"/>
                <a:cs typeface="+mn-ea"/>
              </a:rPr>
              <a:t>（</a:t>
            </a:r>
            <a:r>
              <a:rPr lang="en-US" altLang="zh-CN" sz="1200" dirty="0">
                <a:latin typeface="+mn-ea"/>
                <a:cs typeface="+mn-ea"/>
              </a:rPr>
              <a:t>DW data warehouse is subject/analysis oriented data organization. The theme is an abstraction of data at a higher management level. In a logical sense, it is the reintegration of the analysis objects (business processes/tables) involved in a macro field of the enterprise from a management perspective. Data is organized into subject domains.</a:t>
            </a:r>
            <a:r>
              <a:rPr lang="zh-CN" altLang="en-US" sz="1200" dirty="0" smtClean="0">
                <a:latin typeface="+mn-ea"/>
                <a:cs typeface="+mn-ea"/>
              </a:rPr>
              <a:t>）</a:t>
            </a:r>
            <a:endParaRPr lang="zh-CN" altLang="en-US" sz="1200" dirty="0">
              <a:latin typeface="+mn-ea"/>
              <a:cs typeface="+mn-ea"/>
            </a:endParaRPr>
          </a:p>
          <a:p>
            <a:pPr algn="just">
              <a:lnSpc>
                <a:spcPct val="90000"/>
              </a:lnSpc>
            </a:pPr>
            <a:r>
              <a:rPr lang="zh-CN" altLang="en-US" sz="1200" dirty="0" smtClean="0">
                <a:latin typeface="+mn-ea"/>
                <a:cs typeface="+mn-ea"/>
              </a:rPr>
              <a:t>（</a:t>
            </a:r>
            <a:r>
              <a:rPr lang="en-US" altLang="zh-CN" sz="1200" dirty="0">
                <a:latin typeface="+mn-ea"/>
                <a:cs typeface="+mn-ea"/>
              </a:rPr>
              <a:t>Topic-oriented can be independent of data processing logic, suitable for analytical data environment, and suitable for building enterprise global database; its topic-oriented abstraction to a higher degree should emphasize its logical meaning.</a:t>
            </a:r>
            <a:r>
              <a:rPr lang="zh-CN" altLang="en-US" sz="1200" dirty="0" smtClean="0">
                <a:latin typeface="+mn-ea"/>
                <a:cs typeface="+mn-ea"/>
              </a:rPr>
              <a:t>）</a:t>
            </a:r>
            <a:endParaRPr lang="en-US" altLang="zh-CN" sz="1200" dirty="0" smtClean="0">
              <a:latin typeface="+mn-ea"/>
              <a:cs typeface="+mn-ea"/>
            </a:endParaRPr>
          </a:p>
          <a:p>
            <a:pPr algn="just">
              <a:lnSpc>
                <a:spcPct val="90000"/>
              </a:lnSpc>
            </a:pPr>
            <a:endParaRPr lang="zh-CN" altLang="en-US" sz="1200" dirty="0">
              <a:latin typeface="+mn-ea"/>
              <a:cs typeface="+mn-ea"/>
            </a:endParaRPr>
          </a:p>
        </p:txBody>
      </p:sp>
      <p:sp>
        <p:nvSpPr>
          <p:cNvPr id="10" name="文本框 9"/>
          <p:cNvSpPr txBox="1"/>
          <p:nvPr/>
        </p:nvSpPr>
        <p:spPr>
          <a:xfrm>
            <a:off x="576580" y="1205732"/>
            <a:ext cx="6738620" cy="276999"/>
          </a:xfrm>
          <a:prstGeom prst="rect">
            <a:avLst/>
          </a:prstGeom>
          <a:noFill/>
        </p:spPr>
        <p:txBody>
          <a:bodyPr wrap="square" rtlCol="0">
            <a:spAutoFit/>
          </a:bodyPr>
          <a:lstStyle/>
          <a:p>
            <a:r>
              <a:rPr lang="en-US" altLang="zh-CN" sz="1200" b="1" dirty="0">
                <a:sym typeface="+mn-ea"/>
              </a:rPr>
              <a:t>1.2.2 </a:t>
            </a:r>
            <a:r>
              <a:rPr lang="zh-CN" altLang="en-US" sz="1200" b="1" dirty="0" smtClean="0">
                <a:sym typeface="+mn-ea"/>
              </a:rPr>
              <a:t>（</a:t>
            </a:r>
            <a:r>
              <a:rPr lang="en-US" altLang="zh-CN" sz="1200" b="1" dirty="0">
                <a:sym typeface="+mn-ea"/>
              </a:rPr>
              <a:t>Four characteristics of data warehouse</a:t>
            </a:r>
            <a:r>
              <a:rPr lang="zh-CN" altLang="en-US" sz="1200" b="1" dirty="0" smtClean="0">
                <a:sym typeface="+mn-ea"/>
              </a:rPr>
              <a:t>）</a:t>
            </a:r>
            <a:endParaRPr lang="zh-CN" altLang="en-US" sz="1200" b="1" dirty="0">
              <a:sym typeface="+mn-ea"/>
            </a:endParaRPr>
          </a:p>
        </p:txBody>
      </p:sp>
      <p:sp>
        <p:nvSpPr>
          <p:cNvPr id="2" name="文本框 1"/>
          <p:cNvSpPr txBox="1"/>
          <p:nvPr/>
        </p:nvSpPr>
        <p:spPr>
          <a:xfrm>
            <a:off x="576580" y="916305"/>
            <a:ext cx="8110220" cy="276999"/>
          </a:xfrm>
          <a:prstGeom prst="rect">
            <a:avLst/>
          </a:prstGeom>
          <a:noFill/>
        </p:spPr>
        <p:txBody>
          <a:bodyPr wrap="square" rtlCol="0">
            <a:spAutoFit/>
          </a:bodyPr>
          <a:lstStyle/>
          <a:p>
            <a:r>
              <a:rPr lang="en-US" altLang="zh-CN" sz="1200" b="1" dirty="0"/>
              <a:t>1.2 </a:t>
            </a:r>
            <a:r>
              <a:rPr lang="zh-CN" altLang="en-US" sz="1200" b="1" dirty="0" smtClean="0"/>
              <a:t>（</a:t>
            </a:r>
            <a:r>
              <a:rPr lang="zh-CN" altLang="en-US" sz="1200" b="1" dirty="0" smtClean="0">
                <a:sym typeface="+mn-ea"/>
              </a:rPr>
              <a:t>（</a:t>
            </a:r>
            <a:r>
              <a:rPr lang="en-US" altLang="zh-CN" sz="1200" b="1" dirty="0" smtClean="0"/>
              <a:t> </a:t>
            </a:r>
            <a:r>
              <a:rPr lang="en-US" altLang="zh-CN" sz="1200" b="1" dirty="0"/>
              <a:t>What is a data warehouse </a:t>
            </a:r>
            <a:r>
              <a:rPr lang="zh-CN" altLang="en-US" sz="1200" b="1" dirty="0">
                <a:sym typeface="+mn-ea"/>
              </a:rPr>
              <a:t>）</a:t>
            </a:r>
            <a:r>
              <a:rPr lang="zh-CN" altLang="en-US" sz="1200" b="1" dirty="0" smtClean="0"/>
              <a:t>）</a:t>
            </a:r>
            <a:endParaRPr lang="zh-CN" altLang="en-US" sz="1200" b="1" dirty="0"/>
          </a:p>
        </p:txBody>
      </p:sp>
      <p:sp>
        <p:nvSpPr>
          <p:cNvPr id="8" name="标题 5"/>
          <p:cNvSpPr>
            <a:spLocks noGrp="1"/>
          </p:cNvSpPr>
          <p:nvPr>
            <p:ph type="title"/>
          </p:nvPr>
        </p:nvSpPr>
        <p:spPr>
          <a:xfrm>
            <a:off x="457200" y="274638"/>
            <a:ext cx="8229600" cy="260939"/>
          </a:xfrm>
        </p:spPr>
        <p:txBody>
          <a:bodyPr/>
          <a:lstStyle/>
          <a:p>
            <a:r>
              <a:rPr lang="en-US" altLang="zh-CN" sz="2000" dirty="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a:t>What is a data warehouse </a:t>
            </a:r>
            <a:r>
              <a:rPr lang="zh-CN" altLang="en-US" sz="2000" dirty="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275227" y="785634"/>
            <a:ext cx="8366760" cy="369332"/>
          </a:xfrm>
          <a:prstGeom prst="rect">
            <a:avLst/>
          </a:prstGeom>
          <a:noFill/>
        </p:spPr>
        <p:txBody>
          <a:bodyPr wrap="square" rtlCol="0">
            <a:spAutoFit/>
          </a:bodyPr>
          <a:lstStyle/>
          <a:p>
            <a:r>
              <a:rPr lang="en-US" dirty="0">
                <a:latin typeface="Calibri" panose="020F0502020204030204" charset="0"/>
                <a:cs typeface="Calibri" panose="020F0502020204030204" charset="0"/>
                <a:sym typeface="+mn-ea"/>
              </a:rPr>
              <a:t>4.2 </a:t>
            </a:r>
            <a:r>
              <a:rPr lang="en-US" altLang="zh-CN" dirty="0" smtClean="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Application of big data technology in data </a:t>
            </a:r>
            <a:r>
              <a:rPr lang="en-US" altLang="zh-CN" dirty="0" smtClean="0">
                <a:latin typeface="Calibri" panose="020F0502020204030204" charset="0"/>
                <a:cs typeface="Calibri" panose="020F0502020204030204" charset="0"/>
                <a:sym typeface="+mn-ea"/>
              </a:rPr>
              <a:t>warehouse)</a:t>
            </a:r>
            <a:endParaRPr lang="zh-CN" altLang="en-US" dirty="0">
              <a:latin typeface="Calibri" panose="020F0502020204030204" charset="0"/>
              <a:cs typeface="Calibri" panose="020F0502020204030204" charset="0"/>
              <a:sym typeface="+mn-ea"/>
            </a:endParaRPr>
          </a:p>
        </p:txBody>
      </p:sp>
      <p:sp>
        <p:nvSpPr>
          <p:cNvPr id="6" name="文本框 5"/>
          <p:cNvSpPr txBox="1"/>
          <p:nvPr/>
        </p:nvSpPr>
        <p:spPr>
          <a:xfrm>
            <a:off x="334010" y="1294130"/>
            <a:ext cx="8196036" cy="338554"/>
          </a:xfrm>
          <a:prstGeom prst="rect">
            <a:avLst/>
          </a:prstGeom>
          <a:noFill/>
        </p:spPr>
        <p:txBody>
          <a:bodyPr wrap="square" rtlCol="0">
            <a:spAutoFit/>
          </a:bodyPr>
          <a:lstStyle/>
          <a:p>
            <a:r>
              <a:rPr lang="en-US" sz="1600" b="1" dirty="0">
                <a:solidFill>
                  <a:schemeClr val="accent4"/>
                </a:solidFill>
                <a:latin typeface="Calibri" panose="020F0502020204030204" charset="0"/>
                <a:cs typeface="Calibri" panose="020F0502020204030204" charset="0"/>
                <a:sym typeface="+mn-ea"/>
              </a:rPr>
              <a:t>4.2.2 </a:t>
            </a:r>
            <a:r>
              <a:rPr lang="en-US" altLang="zh-CN" sz="1600" b="1" dirty="0" smtClean="0">
                <a:solidFill>
                  <a:schemeClr val="accent4"/>
                </a:solidFill>
                <a:latin typeface="Calibri" panose="020F0502020204030204" charset="0"/>
                <a:cs typeface="Calibri" panose="020F0502020204030204" charset="0"/>
                <a:sym typeface="+mn-ea"/>
              </a:rPr>
              <a:t>(</a:t>
            </a:r>
            <a:r>
              <a:rPr lang="en-US" altLang="zh-CN" sz="1600" b="1" dirty="0">
                <a:solidFill>
                  <a:schemeClr val="accent4"/>
                </a:solidFill>
                <a:latin typeface="Calibri" panose="020F0502020204030204" charset="0"/>
                <a:cs typeface="Calibri" panose="020F0502020204030204" charset="0"/>
                <a:sym typeface="+mn-ea"/>
              </a:rPr>
              <a:t>Data warehouse overall Hadoop </a:t>
            </a:r>
            <a:r>
              <a:rPr lang="en-US" altLang="zh-CN" sz="1600" b="1" dirty="0" smtClean="0">
                <a:solidFill>
                  <a:schemeClr val="accent4"/>
                </a:solidFill>
                <a:latin typeface="Calibri" panose="020F0502020204030204" charset="0"/>
                <a:cs typeface="Calibri" panose="020F0502020204030204" charset="0"/>
                <a:sym typeface="+mn-ea"/>
              </a:rPr>
              <a:t>techno)logy </a:t>
            </a:r>
            <a:r>
              <a:rPr lang="en-US" altLang="zh-CN" sz="1600" b="1" dirty="0">
                <a:solidFill>
                  <a:schemeClr val="accent4"/>
                </a:solidFill>
                <a:latin typeface="Calibri" panose="020F0502020204030204" charset="0"/>
                <a:cs typeface="Calibri" panose="020F0502020204030204" charset="0"/>
                <a:sym typeface="+mn-ea"/>
              </a:rPr>
              <a:t>architecture</a:t>
            </a:r>
            <a:endParaRPr lang="zh-CN" altLang="en-US" sz="1600" b="1" dirty="0">
              <a:solidFill>
                <a:schemeClr val="accent4"/>
              </a:solidFill>
              <a:latin typeface="Calibri" panose="020F0502020204030204" charset="0"/>
              <a:cs typeface="Calibri" panose="020F0502020204030204" charset="0"/>
              <a:sym typeface="+mn-ea"/>
            </a:endParaRPr>
          </a:p>
        </p:txBody>
      </p:sp>
      <p:pic>
        <p:nvPicPr>
          <p:cNvPr id="2" name="图片 1"/>
          <p:cNvPicPr>
            <a:picLocks noChangeAspect="1"/>
          </p:cNvPicPr>
          <p:nvPr/>
        </p:nvPicPr>
        <p:blipFill>
          <a:blip r:embed="rId2"/>
          <a:stretch>
            <a:fillRect/>
          </a:stretch>
        </p:blipFill>
        <p:spPr>
          <a:xfrm>
            <a:off x="1047750" y="1718310"/>
            <a:ext cx="7048500" cy="4625340"/>
          </a:xfrm>
          <a:prstGeom prst="rect">
            <a:avLst/>
          </a:prstGeom>
        </p:spPr>
      </p:pic>
      <p:sp>
        <p:nvSpPr>
          <p:cNvPr id="7"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95350"/>
            <a:ext cx="8027126" cy="307777"/>
          </a:xfrm>
          <a:prstGeom prst="rect">
            <a:avLst/>
          </a:prstGeom>
          <a:noFill/>
        </p:spPr>
        <p:txBody>
          <a:bodyPr wrap="square" rtlCol="0">
            <a:spAutoFit/>
          </a:bodyPr>
          <a:lstStyle/>
          <a:p>
            <a:r>
              <a:rPr lang="en-US" sz="1400" b="1" dirty="0">
                <a:latin typeface="Calibri" panose="020F0502020204030204" charset="0"/>
                <a:cs typeface="Calibri" panose="020F0502020204030204" charset="0"/>
                <a:sym typeface="+mn-ea"/>
              </a:rPr>
              <a:t>4.2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Application of big data technology in data </a:t>
            </a:r>
            <a:r>
              <a:rPr lang="en-US" altLang="zh-CN" sz="1400" b="1" dirty="0" smtClean="0">
                <a:latin typeface="Calibri" panose="020F0502020204030204" charset="0"/>
                <a:cs typeface="Calibri" panose="020F0502020204030204" charset="0"/>
                <a:sym typeface="+mn-ea"/>
              </a:rPr>
              <a:t>warehouse)</a:t>
            </a:r>
            <a:endParaRPr lang="zh-CN" altLang="en-US" sz="1400" b="1" dirty="0">
              <a:latin typeface="Calibri" panose="020F0502020204030204" charset="0"/>
              <a:cs typeface="Calibri" panose="020F0502020204030204" charset="0"/>
              <a:sym typeface="+mn-ea"/>
            </a:endParaRPr>
          </a:p>
        </p:txBody>
      </p:sp>
      <p:sp>
        <p:nvSpPr>
          <p:cNvPr id="6" name="文本框 5"/>
          <p:cNvSpPr txBox="1"/>
          <p:nvPr/>
        </p:nvSpPr>
        <p:spPr>
          <a:xfrm>
            <a:off x="334010" y="1204034"/>
            <a:ext cx="8013156" cy="307777"/>
          </a:xfrm>
          <a:prstGeom prst="rect">
            <a:avLst/>
          </a:prstGeom>
          <a:noFill/>
        </p:spPr>
        <p:txBody>
          <a:bodyPr wrap="square" rtlCol="0">
            <a:spAutoFit/>
          </a:bodyPr>
          <a:lstStyle/>
          <a:p>
            <a:r>
              <a:rPr lang="en-US" sz="1400" b="1" dirty="0">
                <a:solidFill>
                  <a:schemeClr val="accent4"/>
                </a:solidFill>
                <a:latin typeface="Calibri" panose="020F0502020204030204" charset="0"/>
                <a:cs typeface="Calibri" panose="020F0502020204030204" charset="0"/>
                <a:sym typeface="+mn-ea"/>
              </a:rPr>
              <a:t>4.2.3 </a:t>
            </a:r>
            <a:r>
              <a:rPr lang="en-US" altLang="zh-CN" sz="1400" b="1" dirty="0" smtClean="0">
                <a:solidFill>
                  <a:schemeClr val="accent4"/>
                </a:solidFill>
                <a:latin typeface="Calibri" panose="020F0502020204030204" charset="0"/>
                <a:cs typeface="Calibri" panose="020F0502020204030204" charset="0"/>
                <a:sym typeface="+mn-ea"/>
              </a:rPr>
              <a:t>(</a:t>
            </a:r>
            <a:r>
              <a:rPr lang="en-US" altLang="zh-CN" sz="1400" b="1" dirty="0">
                <a:solidFill>
                  <a:schemeClr val="accent4"/>
                </a:solidFill>
                <a:latin typeface="Calibri" panose="020F0502020204030204" charset="0"/>
                <a:cs typeface="Calibri" panose="020F0502020204030204" charset="0"/>
                <a:sym typeface="+mn-ea"/>
              </a:rPr>
              <a:t>Hadoop data warehouse technology </a:t>
            </a:r>
            <a:r>
              <a:rPr lang="en-US" altLang="zh-CN" sz="1400" b="1" dirty="0" smtClean="0">
                <a:solidFill>
                  <a:schemeClr val="accent4"/>
                </a:solidFill>
                <a:latin typeface="Calibri" panose="020F0502020204030204" charset="0"/>
                <a:cs typeface="Calibri" panose="020F0502020204030204" charset="0"/>
                <a:sym typeface="+mn-ea"/>
              </a:rPr>
              <a:t>selection)</a:t>
            </a:r>
            <a:endParaRPr lang="zh-CN" altLang="en-US" sz="1400" b="1" dirty="0">
              <a:solidFill>
                <a:schemeClr val="accent4"/>
              </a:solidFill>
              <a:latin typeface="Calibri" panose="020F0502020204030204" charset="0"/>
              <a:cs typeface="Calibri" panose="020F0502020204030204" charset="0"/>
              <a:sym typeface="+mn-ea"/>
            </a:endParaRPr>
          </a:p>
        </p:txBody>
      </p:sp>
      <p:sp>
        <p:nvSpPr>
          <p:cNvPr id="4" name="文本框 3"/>
          <p:cNvSpPr txBox="1"/>
          <p:nvPr/>
        </p:nvSpPr>
        <p:spPr>
          <a:xfrm>
            <a:off x="460103" y="1511811"/>
            <a:ext cx="7760970" cy="4216539"/>
          </a:xfrm>
          <a:prstGeom prst="rect">
            <a:avLst/>
          </a:prstGeom>
          <a:noFill/>
        </p:spPr>
        <p:txBody>
          <a:bodyPr wrap="square" rtlCol="0">
            <a:spAutoFit/>
          </a:bodyPr>
          <a:lstStyle/>
          <a:p>
            <a:r>
              <a:rPr sz="1400" b="1" dirty="0">
                <a:solidFill>
                  <a:schemeClr val="accent3"/>
                </a:solidFill>
              </a:rPr>
              <a:t>1</a:t>
            </a:r>
            <a:r>
              <a:rPr lang="en-US" sz="1400" b="1" dirty="0">
                <a:solidFill>
                  <a:schemeClr val="accent3"/>
                </a:solidFill>
              </a:rPr>
              <a:t> </a:t>
            </a:r>
            <a:r>
              <a:rPr lang="en-US" sz="1400" b="1" dirty="0" smtClean="0">
                <a:solidFill>
                  <a:schemeClr val="accent3"/>
                </a:solidFill>
              </a:rPr>
              <a:t>(</a:t>
            </a:r>
            <a:r>
              <a:rPr lang="en-US" sz="1400" b="1" dirty="0">
                <a:solidFill>
                  <a:schemeClr val="accent3"/>
                </a:solidFill>
              </a:rPr>
              <a:t>Data acquisition </a:t>
            </a:r>
            <a:r>
              <a:rPr lang="en-US" sz="1400" b="1" dirty="0" smtClean="0">
                <a:solidFill>
                  <a:schemeClr val="accent3"/>
                </a:solidFill>
              </a:rPr>
              <a:t>layer)</a:t>
            </a:r>
            <a:endParaRPr sz="1400" b="1" dirty="0">
              <a:solidFill>
                <a:schemeClr val="accent3"/>
              </a:solidFill>
            </a:endParaRPr>
          </a:p>
          <a:p>
            <a:r>
              <a:rPr lang="en-US" sz="1200" dirty="0"/>
              <a:t>       </a:t>
            </a:r>
            <a:r>
              <a:rPr lang="en-US" sz="1200" dirty="0" smtClean="0"/>
              <a:t>      </a:t>
            </a:r>
            <a:r>
              <a:rPr lang="en-US" sz="1200" dirty="0"/>
              <a:t>(Collect and store data from various data sources until data is stored on the Hadoop-based distributed file system HDFS, during which ETL operations are performed</a:t>
            </a:r>
            <a:r>
              <a:rPr lang="en-US" sz="1200" dirty="0" smtClean="0"/>
              <a:t>.)</a:t>
            </a:r>
            <a:endParaRPr sz="1200" dirty="0"/>
          </a:p>
          <a:p>
            <a:r>
              <a:rPr lang="en-US" sz="1200" b="1" dirty="0"/>
              <a:t>-&gt; </a:t>
            </a:r>
            <a:r>
              <a:rPr lang="en-US" sz="1200" b="1" dirty="0" smtClean="0"/>
              <a:t>(</a:t>
            </a:r>
            <a:r>
              <a:rPr lang="en-US" sz="1200" b="1" dirty="0"/>
              <a:t>Log collection: Generally, Flume is used to collect logs</a:t>
            </a:r>
            <a:r>
              <a:rPr lang="en-US" sz="1200" b="1" dirty="0" smtClean="0"/>
              <a:t>.)</a:t>
            </a:r>
            <a:endParaRPr sz="1200" b="1" dirty="0"/>
          </a:p>
          <a:p>
            <a:r>
              <a:rPr lang="en-US" dirty="0"/>
              <a:t>     </a:t>
            </a:r>
            <a:r>
              <a:rPr lang="en-US" altLang="zh-CN" sz="1400" b="1" dirty="0" smtClean="0"/>
              <a:t>(</a:t>
            </a:r>
            <a:r>
              <a:rPr lang="en-US" altLang="zh-CN" sz="1400" b="1" dirty="0"/>
              <a:t>Flume </a:t>
            </a:r>
            <a:r>
              <a:rPr lang="en-US" altLang="zh-CN" sz="1400" b="1" dirty="0" smtClean="0"/>
              <a:t>Advantages)</a:t>
            </a:r>
            <a:endParaRPr lang="zh-CN" altLang="en-US" sz="1400" b="1" dirty="0" smtClean="0"/>
          </a:p>
          <a:p>
            <a:r>
              <a:rPr lang="en-US" altLang="zh-CN" sz="1200" dirty="0" smtClean="0"/>
              <a:t>(</a:t>
            </a:r>
            <a:r>
              <a:rPr lang="en-US" altLang="zh-CN" sz="1200" dirty="0"/>
              <a:t>It has high real-time performance and can connect to various data targets such as HDFS Hive </a:t>
            </a:r>
            <a:r>
              <a:rPr lang="en-US" altLang="zh-CN" sz="1200" dirty="0" err="1"/>
              <a:t>HBase</a:t>
            </a:r>
            <a:r>
              <a:rPr lang="en-US" altLang="zh-CN" sz="1200" dirty="0"/>
              <a:t> Kafka; Flume's pipeline is based on transactions, which ensures the consistency of data transmission and reception. Flume is reliable, fault-tolerant, manageable, and customizable</a:t>
            </a:r>
            <a:r>
              <a:rPr lang="en-US" altLang="zh-CN" sz="1200" dirty="0" smtClean="0"/>
              <a:t>.)</a:t>
            </a:r>
            <a:endParaRPr lang="zh-CN" altLang="en-US" sz="1200" dirty="0" smtClean="0"/>
          </a:p>
          <a:p>
            <a:r>
              <a:rPr lang="en-US" altLang="zh-CN" sz="1400" b="1" dirty="0" smtClean="0">
                <a:sym typeface="Wingdings" panose="05000000000000000000" pitchFamily="2" charset="2"/>
              </a:rPr>
              <a:t>(</a:t>
            </a:r>
            <a:r>
              <a:rPr lang="en-US" altLang="zh-CN" sz="1400" b="1" dirty="0">
                <a:sym typeface="Wingdings" panose="05000000000000000000" pitchFamily="2" charset="2"/>
              </a:rPr>
              <a:t>Flume </a:t>
            </a:r>
            <a:r>
              <a:rPr lang="en-US" altLang="zh-CN" sz="1400" b="1" dirty="0" smtClean="0">
                <a:sym typeface="Wingdings" panose="05000000000000000000" pitchFamily="2" charset="2"/>
              </a:rPr>
              <a:t>Cons)</a:t>
            </a:r>
            <a:endParaRPr lang="zh-CN" altLang="en-US" sz="1400" b="1" dirty="0"/>
          </a:p>
          <a:p>
            <a:r>
              <a:rPr lang="en-US" altLang="zh-CN" sz="1200" dirty="0" smtClean="0"/>
              <a:t> (</a:t>
            </a:r>
            <a:r>
              <a:rPr lang="en-US" altLang="zh-CN" sz="1200" dirty="0"/>
              <a:t>Flume's configuration is cumbersome and inconvenient to </a:t>
            </a:r>
            <a:r>
              <a:rPr lang="en-US" altLang="zh-CN" sz="1200" dirty="0" smtClean="0"/>
              <a:t>manage)</a:t>
            </a:r>
            <a:endParaRPr lang="en-US" altLang="zh-CN" sz="1200" dirty="0"/>
          </a:p>
          <a:p>
            <a:r>
              <a:rPr lang="en-US" sz="1200" dirty="0" smtClean="0"/>
              <a:t>(</a:t>
            </a:r>
            <a:r>
              <a:rPr lang="en-US" sz="1200" dirty="0"/>
              <a:t>Relational data: use </a:t>
            </a:r>
            <a:r>
              <a:rPr lang="en-US" sz="1200" dirty="0" err="1"/>
              <a:t>Sqoop</a:t>
            </a:r>
            <a:r>
              <a:rPr lang="en-US" sz="1200" dirty="0"/>
              <a:t> to synchronize data in RDBMS and NoSQL to </a:t>
            </a:r>
            <a:r>
              <a:rPr lang="en-US" sz="1200" dirty="0" smtClean="0"/>
              <a:t>HDFS)</a:t>
            </a:r>
            <a:endParaRPr sz="1200" dirty="0"/>
          </a:p>
          <a:p>
            <a:r>
              <a:rPr lang="en-US" altLang="zh-CN" sz="1200" dirty="0" smtClean="0"/>
              <a:t>(</a:t>
            </a:r>
            <a:r>
              <a:rPr lang="en-US" altLang="zh-CN" sz="1200" dirty="0"/>
              <a:t>Advantages of </a:t>
            </a:r>
            <a:r>
              <a:rPr lang="en-US" altLang="zh-CN" sz="1200" dirty="0" err="1" smtClean="0"/>
              <a:t>Sqoop</a:t>
            </a:r>
            <a:r>
              <a:rPr lang="en-US" altLang="zh-CN" sz="1200" dirty="0" smtClean="0"/>
              <a:t>)</a:t>
            </a:r>
            <a:endParaRPr lang="zh-CN" altLang="en-US" sz="1200" dirty="0"/>
          </a:p>
          <a:p>
            <a:r>
              <a:rPr lang="zh-CN" altLang="en-US" sz="1200" dirty="0" smtClean="0"/>
              <a:t> </a:t>
            </a:r>
            <a:r>
              <a:rPr lang="en-US" altLang="zh-CN" sz="1200" dirty="0" smtClean="0"/>
              <a:t>(</a:t>
            </a:r>
            <a:r>
              <a:rPr lang="en-US" altLang="zh-CN" sz="1200" dirty="0"/>
              <a:t>The bottom layer is the </a:t>
            </a:r>
            <a:r>
              <a:rPr lang="en-US" altLang="zh-CN" sz="1200" dirty="0" err="1"/>
              <a:t>MapReduce</a:t>
            </a:r>
            <a:r>
              <a:rPr lang="en-US" altLang="zh-CN" sz="1200" dirty="0"/>
              <a:t> task, which is suitable for mass data </a:t>
            </a:r>
            <a:r>
              <a:rPr lang="en-US" altLang="zh-CN" sz="1200" dirty="0" smtClean="0"/>
              <a:t>migration)</a:t>
            </a:r>
            <a:endParaRPr lang="zh-CN" altLang="en-US" sz="1200" dirty="0"/>
          </a:p>
          <a:p>
            <a:r>
              <a:rPr lang="en-US" altLang="zh-CN" sz="1200" dirty="0" smtClean="0"/>
              <a:t>(</a:t>
            </a:r>
            <a:r>
              <a:rPr lang="en-US" altLang="zh-CN" sz="1200" dirty="0" err="1"/>
              <a:t>Sqoop</a:t>
            </a:r>
            <a:r>
              <a:rPr lang="en-US" altLang="zh-CN" sz="1200" dirty="0"/>
              <a:t> </a:t>
            </a:r>
            <a:r>
              <a:rPr lang="en-US" altLang="zh-CN" sz="1200" dirty="0" smtClean="0"/>
              <a:t>Disadvantages)</a:t>
            </a:r>
            <a:endParaRPr lang="zh-CN" altLang="en-US" sz="1200" dirty="0"/>
          </a:p>
          <a:p>
            <a:r>
              <a:rPr lang="zh-CN" altLang="en-US" sz="1200" dirty="0" smtClean="0"/>
              <a:t> </a:t>
            </a:r>
            <a:r>
              <a:rPr lang="en-US" altLang="zh-CN" sz="1200" dirty="0" smtClean="0"/>
              <a:t>(</a:t>
            </a:r>
            <a:r>
              <a:rPr lang="en-US" altLang="zh-CN" sz="1200" dirty="0"/>
              <a:t>The framework is heavier and the task startup is slow</a:t>
            </a:r>
            <a:r>
              <a:rPr lang="en-US" altLang="zh-CN" sz="1200" dirty="0" smtClean="0"/>
              <a:t>;)</a:t>
            </a:r>
            <a:endParaRPr lang="zh-CN" altLang="en-US" sz="1200" dirty="0"/>
          </a:p>
          <a:p>
            <a:r>
              <a:rPr lang="zh-CN" altLang="en-US" sz="1200" dirty="0" smtClean="0"/>
              <a:t> </a:t>
            </a:r>
            <a:r>
              <a:rPr lang="en-US" altLang="zh-CN" sz="1200" dirty="0" smtClean="0"/>
              <a:t>(</a:t>
            </a:r>
            <a:r>
              <a:rPr lang="en-US" altLang="zh-CN" sz="1200" dirty="0"/>
              <a:t>Only applicable to RDBMS&lt;=&gt;Hadoop components; cannot be used between Hadoop components</a:t>
            </a:r>
            <a:r>
              <a:rPr lang="en-US" altLang="zh-CN" sz="1200" dirty="0" smtClean="0"/>
              <a:t>;)</a:t>
            </a:r>
            <a:endParaRPr lang="zh-CN" altLang="en-US" sz="1200" dirty="0"/>
          </a:p>
          <a:p>
            <a:endParaRPr lang="zh-CN" altLang="en-US" sz="1200" dirty="0"/>
          </a:p>
          <a:p>
            <a:r>
              <a:rPr lang="zh-CN" altLang="en-US" dirty="0"/>
              <a:t> </a:t>
            </a:r>
            <a:r>
              <a:rPr lang="en-US" altLang="zh-CN" dirty="0"/>
              <a:t>              </a:t>
            </a:r>
          </a:p>
          <a:p>
            <a:endParaRPr lang="en-US" altLang="zh-CN" dirty="0"/>
          </a:p>
          <a:p>
            <a:endParaRPr lang="en-US" altLang="zh-CN" dirty="0"/>
          </a:p>
        </p:txBody>
      </p:sp>
      <p:sp>
        <p:nvSpPr>
          <p:cNvPr id="7"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95350"/>
            <a:ext cx="8588829" cy="307777"/>
          </a:xfrm>
          <a:prstGeom prst="rect">
            <a:avLst/>
          </a:prstGeom>
          <a:noFill/>
        </p:spPr>
        <p:txBody>
          <a:bodyPr wrap="square" rtlCol="0">
            <a:spAutoFit/>
          </a:bodyPr>
          <a:lstStyle/>
          <a:p>
            <a:r>
              <a:rPr lang="en-US" sz="1400" b="1" dirty="0">
                <a:latin typeface="Calibri" panose="020F0502020204030204" charset="0"/>
                <a:cs typeface="Calibri" panose="020F0502020204030204" charset="0"/>
                <a:sym typeface="+mn-ea"/>
              </a:rPr>
              <a:t>4.2 </a:t>
            </a:r>
            <a:r>
              <a:rPr lang="en-US" altLang="zh-CN"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Application of big data technology in data </a:t>
            </a:r>
            <a:r>
              <a:rPr lang="en-US" altLang="zh-CN" sz="1400" b="1" dirty="0" smtClean="0">
                <a:latin typeface="Calibri" panose="020F0502020204030204" charset="0"/>
                <a:cs typeface="Calibri" panose="020F0502020204030204" charset="0"/>
                <a:sym typeface="+mn-ea"/>
              </a:rPr>
              <a:t>warehouse)</a:t>
            </a:r>
            <a:endParaRPr lang="zh-CN" altLang="en-US" sz="1400" b="1" dirty="0">
              <a:latin typeface="Calibri" panose="020F0502020204030204" charset="0"/>
              <a:cs typeface="Calibri" panose="020F0502020204030204" charset="0"/>
              <a:sym typeface="+mn-ea"/>
            </a:endParaRPr>
          </a:p>
        </p:txBody>
      </p:sp>
      <p:sp>
        <p:nvSpPr>
          <p:cNvPr id="6" name="文本框 5"/>
          <p:cNvSpPr txBox="1"/>
          <p:nvPr/>
        </p:nvSpPr>
        <p:spPr>
          <a:xfrm>
            <a:off x="334009" y="1294130"/>
            <a:ext cx="8235225" cy="307777"/>
          </a:xfrm>
          <a:prstGeom prst="rect">
            <a:avLst/>
          </a:prstGeom>
          <a:noFill/>
        </p:spPr>
        <p:txBody>
          <a:bodyPr wrap="square" rtlCol="0">
            <a:spAutoFit/>
          </a:bodyPr>
          <a:lstStyle/>
          <a:p>
            <a:r>
              <a:rPr lang="en-US" sz="1400" b="1" dirty="0">
                <a:solidFill>
                  <a:schemeClr val="accent4"/>
                </a:solidFill>
                <a:latin typeface="Calibri" panose="020F0502020204030204" charset="0"/>
                <a:cs typeface="Calibri" panose="020F0502020204030204" charset="0"/>
                <a:sym typeface="+mn-ea"/>
              </a:rPr>
              <a:t>4.2.3 </a:t>
            </a:r>
            <a:r>
              <a:rPr lang="en-US" altLang="zh-CN" sz="1400" b="1" dirty="0" smtClean="0">
                <a:solidFill>
                  <a:schemeClr val="accent4"/>
                </a:solidFill>
                <a:latin typeface="Calibri" panose="020F0502020204030204" charset="0"/>
                <a:cs typeface="Calibri" panose="020F0502020204030204" charset="0"/>
                <a:sym typeface="+mn-ea"/>
              </a:rPr>
              <a:t>(</a:t>
            </a:r>
            <a:r>
              <a:rPr lang="en-US" altLang="zh-CN" sz="1400" b="1" dirty="0">
                <a:solidFill>
                  <a:schemeClr val="accent4"/>
                </a:solidFill>
                <a:latin typeface="Calibri" panose="020F0502020204030204" charset="0"/>
                <a:cs typeface="Calibri" panose="020F0502020204030204" charset="0"/>
                <a:sym typeface="+mn-ea"/>
              </a:rPr>
              <a:t>Hadoop data warehouse technology </a:t>
            </a:r>
            <a:r>
              <a:rPr lang="en-US" altLang="zh-CN" sz="1400" b="1" dirty="0" smtClean="0">
                <a:solidFill>
                  <a:schemeClr val="accent4"/>
                </a:solidFill>
                <a:latin typeface="Calibri" panose="020F0502020204030204" charset="0"/>
                <a:cs typeface="Calibri" panose="020F0502020204030204" charset="0"/>
                <a:sym typeface="+mn-ea"/>
              </a:rPr>
              <a:t>selection)</a:t>
            </a:r>
            <a:endParaRPr lang="zh-CN" altLang="en-US" sz="1400" b="1" dirty="0">
              <a:solidFill>
                <a:schemeClr val="accent4"/>
              </a:solidFill>
              <a:latin typeface="Calibri" panose="020F0502020204030204" charset="0"/>
              <a:cs typeface="Calibri" panose="020F0502020204030204" charset="0"/>
              <a:sym typeface="+mn-ea"/>
            </a:endParaRPr>
          </a:p>
        </p:txBody>
      </p:sp>
      <p:sp>
        <p:nvSpPr>
          <p:cNvPr id="4" name="文本框 3"/>
          <p:cNvSpPr txBox="1"/>
          <p:nvPr/>
        </p:nvSpPr>
        <p:spPr>
          <a:xfrm>
            <a:off x="457200" y="1776095"/>
            <a:ext cx="7760970" cy="3662541"/>
          </a:xfrm>
          <a:prstGeom prst="rect">
            <a:avLst/>
          </a:prstGeom>
          <a:noFill/>
        </p:spPr>
        <p:txBody>
          <a:bodyPr wrap="square" rtlCol="0">
            <a:spAutoFit/>
          </a:bodyPr>
          <a:lstStyle/>
          <a:p>
            <a:r>
              <a:rPr lang="en-US" sz="1200" b="1" dirty="0">
                <a:solidFill>
                  <a:schemeClr val="accent3"/>
                </a:solidFill>
                <a:sym typeface="+mn-ea"/>
              </a:rPr>
              <a:t>2 </a:t>
            </a:r>
            <a:r>
              <a:rPr lang="en-US" sz="1200" b="1" dirty="0" smtClean="0">
                <a:solidFill>
                  <a:schemeClr val="accent3"/>
                </a:solidFill>
                <a:sym typeface="+mn-ea"/>
              </a:rPr>
              <a:t>(</a:t>
            </a:r>
            <a:r>
              <a:rPr lang="en-US" sz="1200" b="1" dirty="0">
                <a:solidFill>
                  <a:schemeClr val="accent3"/>
                </a:solidFill>
                <a:sym typeface="+mn-ea"/>
              </a:rPr>
              <a:t>2 Storage and Analysis </a:t>
            </a:r>
            <a:r>
              <a:rPr lang="en-US" sz="1200" b="1" dirty="0" smtClean="0">
                <a:solidFill>
                  <a:schemeClr val="accent3"/>
                </a:solidFill>
                <a:sym typeface="+mn-ea"/>
              </a:rPr>
              <a:t>Layer)</a:t>
            </a:r>
            <a:endParaRPr sz="1200" b="1" dirty="0">
              <a:solidFill>
                <a:schemeClr val="accent3"/>
              </a:solidFill>
              <a:sym typeface="+mn-ea"/>
            </a:endParaRPr>
          </a:p>
          <a:p>
            <a:r>
              <a:rPr lang="en-US" sz="1200" dirty="0" smtClean="0">
                <a:sym typeface="+mn-ea"/>
              </a:rPr>
              <a:t>(</a:t>
            </a:r>
            <a:r>
              <a:rPr lang="en-US" sz="1200" dirty="0">
                <a:sym typeface="+mn-ea"/>
              </a:rPr>
              <a:t>This layer mainly includes offline computing + real-time </a:t>
            </a:r>
            <a:r>
              <a:rPr lang="en-US" sz="1200" dirty="0" smtClean="0">
                <a:sym typeface="+mn-ea"/>
              </a:rPr>
              <a:t>computing)</a:t>
            </a:r>
            <a:endParaRPr sz="1200" dirty="0" smtClean="0">
              <a:sym typeface="+mn-ea"/>
            </a:endParaRPr>
          </a:p>
          <a:p>
            <a:endParaRPr lang="en-US" sz="1200" dirty="0"/>
          </a:p>
          <a:p>
            <a:r>
              <a:rPr lang="en-US" sz="1400" dirty="0" smtClean="0"/>
              <a:t>(</a:t>
            </a:r>
            <a:r>
              <a:rPr lang="en-US" sz="1400" dirty="0"/>
              <a:t>Storage system: Based on the Hadoop distributed file system HDFS, the data of the collection layer is </a:t>
            </a:r>
            <a:r>
              <a:rPr lang="en-US" sz="1400" dirty="0" smtClean="0"/>
              <a:t>stored)</a:t>
            </a:r>
          </a:p>
          <a:p>
            <a:r>
              <a:rPr lang="en-US" sz="1400" dirty="0" smtClean="0"/>
              <a:t>(</a:t>
            </a:r>
            <a:r>
              <a:rPr lang="en-US" sz="1400" dirty="0"/>
              <a:t>Messaging system: join Kafka to prevent data </a:t>
            </a:r>
            <a:r>
              <a:rPr lang="en-US" sz="1400" dirty="0" smtClean="0"/>
              <a:t>loss)</a:t>
            </a:r>
            <a:endParaRPr sz="1400" dirty="0"/>
          </a:p>
          <a:p>
            <a:r>
              <a:rPr lang="zh-CN" altLang="en-US" sz="1400" b="1" dirty="0" smtClean="0"/>
              <a:t>（</a:t>
            </a:r>
            <a:r>
              <a:rPr lang="en-US" altLang="zh-CN" sz="1400" b="1" dirty="0"/>
              <a:t>Offline computing: It is a part that does not require high real-time performance. Usually, the calculation results are stored in Hive. The offline computing technology is mainly Hive, Spark, and some use </a:t>
            </a:r>
            <a:r>
              <a:rPr lang="en-US" altLang="zh-CN" sz="1400" b="1" dirty="0" err="1"/>
              <a:t>Tez</a:t>
            </a:r>
            <a:r>
              <a:rPr lang="en-US" altLang="zh-CN" sz="1400" b="1" dirty="0" smtClean="0"/>
              <a:t>.</a:t>
            </a:r>
            <a:r>
              <a:rPr lang="zh-CN" altLang="en-US" sz="1400" b="1" dirty="0" smtClean="0"/>
              <a:t>）</a:t>
            </a:r>
            <a:endParaRPr lang="zh-CN" altLang="en-US" sz="1400" dirty="0"/>
          </a:p>
          <a:p>
            <a:r>
              <a:rPr lang="en-US" sz="1400" dirty="0" smtClean="0"/>
              <a:t>(</a:t>
            </a:r>
            <a:r>
              <a:rPr lang="en-US" sz="1400" dirty="0"/>
              <a:t>Real-time computing: Storm and Spark were more popular in the past few years. In recent years, they have transformed to </a:t>
            </a:r>
            <a:r>
              <a:rPr lang="en-US" sz="1400" dirty="0" err="1"/>
              <a:t>Flink</a:t>
            </a:r>
            <a:r>
              <a:rPr lang="en-US" sz="1400" dirty="0"/>
              <a:t>. Usually, Spark Streaming and </a:t>
            </a:r>
            <a:r>
              <a:rPr lang="en-US" sz="1400" dirty="0" err="1"/>
              <a:t>Flink</a:t>
            </a:r>
            <a:r>
              <a:rPr lang="en-US" sz="1400" dirty="0"/>
              <a:t> are used to consume log data collected in Kafka, and then the results are stored in </a:t>
            </a:r>
            <a:r>
              <a:rPr lang="en-US" sz="1400" dirty="0" err="1"/>
              <a:t>Redis</a:t>
            </a:r>
            <a:r>
              <a:rPr lang="en-US" sz="1400" dirty="0"/>
              <a:t> through real-time computing</a:t>
            </a:r>
            <a:r>
              <a:rPr lang="en-US" sz="1400" dirty="0" smtClean="0"/>
              <a:t>.)</a:t>
            </a:r>
            <a:endParaRPr sz="1400" dirty="0"/>
          </a:p>
          <a:p>
            <a:r>
              <a:rPr lang="zh-CN" altLang="en-US" sz="1400" dirty="0" smtClean="0"/>
              <a:t>（</a:t>
            </a:r>
            <a:r>
              <a:rPr lang="en-US" altLang="zh-CN" sz="1400" dirty="0"/>
              <a:t>Machine Learning: Machine Learning Algorithms with Spark </a:t>
            </a:r>
            <a:r>
              <a:rPr lang="en-US" altLang="zh-CN" sz="1400" dirty="0" err="1" smtClean="0"/>
              <a:t>Mllib</a:t>
            </a:r>
            <a:r>
              <a:rPr lang="zh-CN" altLang="en-US" sz="1400" dirty="0" smtClean="0"/>
              <a:t>）</a:t>
            </a:r>
            <a:endParaRPr sz="1400" dirty="0"/>
          </a:p>
          <a:p>
            <a:r>
              <a:rPr lang="zh-CN" altLang="en-US" sz="1200" dirty="0"/>
              <a:t> </a:t>
            </a:r>
            <a:r>
              <a:rPr lang="en-US" altLang="zh-CN" sz="1200" dirty="0"/>
              <a:t>              </a:t>
            </a:r>
          </a:p>
          <a:p>
            <a:endParaRPr lang="en-US" altLang="zh-CN" sz="1200" dirty="0"/>
          </a:p>
          <a:p>
            <a:endParaRPr lang="en-US" altLang="zh-CN" dirty="0"/>
          </a:p>
        </p:txBody>
      </p:sp>
      <p:sp>
        <p:nvSpPr>
          <p:cNvPr id="8"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320040" y="813435"/>
            <a:ext cx="7635240" cy="307777"/>
          </a:xfrm>
          <a:prstGeom prst="rect">
            <a:avLst/>
          </a:prstGeom>
          <a:noFill/>
        </p:spPr>
        <p:txBody>
          <a:bodyPr wrap="square" rtlCol="0">
            <a:spAutoFit/>
          </a:bodyPr>
          <a:lstStyle/>
          <a:p>
            <a:r>
              <a:rPr lang="en-US" sz="1400" b="1" dirty="0">
                <a:latin typeface="Calibri" panose="020F0502020204030204" charset="0"/>
                <a:cs typeface="Calibri" panose="020F0502020204030204" charset="0"/>
                <a:sym typeface="+mn-ea"/>
              </a:rPr>
              <a:t>4.2 </a:t>
            </a:r>
            <a:r>
              <a:rPr lang="zh-CN" altLang="en-US" sz="1400" b="1" dirty="0" smtClean="0">
                <a:latin typeface="Calibri" panose="020F0502020204030204" charset="0"/>
                <a:cs typeface="Calibri" panose="020F0502020204030204" charset="0"/>
                <a:sym typeface="+mn-ea"/>
              </a:rPr>
              <a:t>（</a:t>
            </a:r>
            <a:r>
              <a:rPr lang="en-US" altLang="zh-CN" sz="1400" b="1" dirty="0">
                <a:latin typeface="Calibri" panose="020F0502020204030204" charset="0"/>
                <a:cs typeface="Calibri" panose="020F0502020204030204" charset="0"/>
                <a:sym typeface="+mn-ea"/>
              </a:rPr>
              <a:t>Application of big data technology in data </a:t>
            </a:r>
            <a:r>
              <a:rPr lang="en-US" altLang="zh-CN" sz="1400" b="1" dirty="0" smtClean="0">
                <a:latin typeface="Calibri" panose="020F0502020204030204" charset="0"/>
                <a:cs typeface="Calibri" panose="020F0502020204030204" charset="0"/>
                <a:sym typeface="+mn-ea"/>
              </a:rPr>
              <a:t>warehouse</a:t>
            </a:r>
            <a:r>
              <a:rPr lang="zh-CN" altLang="en-US" sz="1400" b="1" dirty="0" smtClean="0">
                <a:latin typeface="Calibri" panose="020F0502020204030204" charset="0"/>
                <a:cs typeface="Calibri" panose="020F0502020204030204" charset="0"/>
                <a:sym typeface="+mn-ea"/>
              </a:rPr>
              <a:t>）</a:t>
            </a:r>
            <a:endParaRPr lang="zh-CN" altLang="en-US" sz="1400" b="1" dirty="0">
              <a:latin typeface="Calibri" panose="020F0502020204030204" charset="0"/>
              <a:cs typeface="Calibri" panose="020F0502020204030204" charset="0"/>
              <a:sym typeface="+mn-ea"/>
            </a:endParaRPr>
          </a:p>
        </p:txBody>
      </p:sp>
      <p:sp>
        <p:nvSpPr>
          <p:cNvPr id="6" name="文本框 5"/>
          <p:cNvSpPr txBox="1"/>
          <p:nvPr/>
        </p:nvSpPr>
        <p:spPr>
          <a:xfrm>
            <a:off x="320040" y="1086068"/>
            <a:ext cx="8536577" cy="276999"/>
          </a:xfrm>
          <a:prstGeom prst="rect">
            <a:avLst/>
          </a:prstGeom>
          <a:noFill/>
        </p:spPr>
        <p:txBody>
          <a:bodyPr wrap="square" rtlCol="0">
            <a:spAutoFit/>
          </a:bodyPr>
          <a:lstStyle/>
          <a:p>
            <a:r>
              <a:rPr lang="en-US" sz="1200" b="1" dirty="0">
                <a:solidFill>
                  <a:schemeClr val="accent4"/>
                </a:solidFill>
                <a:latin typeface="Calibri" panose="020F0502020204030204" charset="0"/>
                <a:cs typeface="Calibri" panose="020F0502020204030204" charset="0"/>
                <a:sym typeface="+mn-ea"/>
              </a:rPr>
              <a:t>4.2.3 </a:t>
            </a:r>
            <a:r>
              <a:rPr lang="zh-CN" altLang="en-US" sz="1200" b="1" dirty="0" smtClean="0">
                <a:solidFill>
                  <a:schemeClr val="accent4"/>
                </a:solidFill>
                <a:latin typeface="Calibri" panose="020F0502020204030204" charset="0"/>
                <a:cs typeface="Calibri" panose="020F0502020204030204" charset="0"/>
                <a:sym typeface="+mn-ea"/>
              </a:rPr>
              <a:t>（</a:t>
            </a:r>
            <a:r>
              <a:rPr lang="en-US" altLang="zh-CN" sz="1200" b="1" dirty="0" smtClean="0">
                <a:solidFill>
                  <a:schemeClr val="accent4"/>
                </a:solidFill>
                <a:latin typeface="Calibri" panose="020F0502020204030204" charset="0"/>
                <a:cs typeface="Calibri" panose="020F0502020204030204" charset="0"/>
                <a:sym typeface="+mn-ea"/>
              </a:rPr>
              <a:t> </a:t>
            </a:r>
            <a:r>
              <a:rPr lang="en-US" altLang="zh-CN" sz="1200" b="1" dirty="0">
                <a:solidFill>
                  <a:schemeClr val="accent4"/>
                </a:solidFill>
                <a:latin typeface="Calibri" panose="020F0502020204030204" charset="0"/>
                <a:cs typeface="Calibri" panose="020F0502020204030204" charset="0"/>
                <a:sym typeface="+mn-ea"/>
              </a:rPr>
              <a:t>Hadoop data warehouse technology </a:t>
            </a:r>
            <a:r>
              <a:rPr lang="en-US" altLang="zh-CN" sz="1200" b="1" dirty="0" smtClean="0">
                <a:solidFill>
                  <a:schemeClr val="accent4"/>
                </a:solidFill>
                <a:latin typeface="Calibri" panose="020F0502020204030204" charset="0"/>
                <a:cs typeface="Calibri" panose="020F0502020204030204" charset="0"/>
                <a:sym typeface="+mn-ea"/>
              </a:rPr>
              <a:t>selection</a:t>
            </a:r>
            <a:r>
              <a:rPr lang="zh-CN" altLang="en-US" sz="1200" b="1" dirty="0" smtClean="0">
                <a:solidFill>
                  <a:schemeClr val="accent4"/>
                </a:solidFill>
                <a:latin typeface="Calibri" panose="020F0502020204030204" charset="0"/>
                <a:cs typeface="Calibri" panose="020F0502020204030204" charset="0"/>
                <a:sym typeface="+mn-ea"/>
              </a:rPr>
              <a:t>）</a:t>
            </a:r>
            <a:endParaRPr lang="zh-CN" altLang="en-US" sz="1200" b="1" dirty="0">
              <a:solidFill>
                <a:schemeClr val="accent4"/>
              </a:solidFill>
              <a:latin typeface="Calibri" panose="020F0502020204030204" charset="0"/>
              <a:cs typeface="Calibri" panose="020F0502020204030204" charset="0"/>
              <a:sym typeface="+mn-ea"/>
            </a:endParaRPr>
          </a:p>
        </p:txBody>
      </p:sp>
      <p:sp>
        <p:nvSpPr>
          <p:cNvPr id="4" name="文本框 3"/>
          <p:cNvSpPr txBox="1"/>
          <p:nvPr/>
        </p:nvSpPr>
        <p:spPr>
          <a:xfrm>
            <a:off x="457200" y="1311910"/>
            <a:ext cx="7760970" cy="4031873"/>
          </a:xfrm>
          <a:prstGeom prst="rect">
            <a:avLst/>
          </a:prstGeom>
          <a:noFill/>
        </p:spPr>
        <p:txBody>
          <a:bodyPr wrap="square" rtlCol="0">
            <a:spAutoFit/>
          </a:bodyPr>
          <a:lstStyle/>
          <a:p>
            <a:r>
              <a:rPr lang="en-US" sz="1100" b="1" dirty="0">
                <a:solidFill>
                  <a:schemeClr val="accent3"/>
                </a:solidFill>
                <a:sym typeface="+mn-ea"/>
              </a:rPr>
              <a:t>3 </a:t>
            </a:r>
            <a:r>
              <a:rPr lang="zh-CN" altLang="en-US" sz="1100" b="1" dirty="0" smtClean="0">
                <a:solidFill>
                  <a:schemeClr val="accent3"/>
                </a:solidFill>
                <a:sym typeface="+mn-ea"/>
              </a:rPr>
              <a:t>（</a:t>
            </a:r>
            <a:r>
              <a:rPr lang="en-US" altLang="zh-CN" sz="1100" b="1" dirty="0" smtClean="0">
                <a:solidFill>
                  <a:schemeClr val="accent3"/>
                </a:solidFill>
                <a:sym typeface="+mn-ea"/>
              </a:rPr>
              <a:t> </a:t>
            </a:r>
            <a:r>
              <a:rPr lang="en-US" altLang="zh-CN" sz="1100" b="1" dirty="0">
                <a:solidFill>
                  <a:schemeClr val="accent3"/>
                </a:solidFill>
                <a:sym typeface="+mn-ea"/>
              </a:rPr>
              <a:t>data sharing </a:t>
            </a:r>
            <a:r>
              <a:rPr lang="en-US" altLang="zh-CN" sz="1100" b="1" dirty="0" smtClean="0">
                <a:solidFill>
                  <a:schemeClr val="accent3"/>
                </a:solidFill>
                <a:sym typeface="+mn-ea"/>
              </a:rPr>
              <a:t>layer</a:t>
            </a:r>
            <a:r>
              <a:rPr lang="zh-CN" altLang="en-US" sz="1100" b="1" dirty="0" smtClean="0">
                <a:solidFill>
                  <a:schemeClr val="accent3"/>
                </a:solidFill>
                <a:sym typeface="+mn-ea"/>
              </a:rPr>
              <a:t>）</a:t>
            </a:r>
            <a:endParaRPr sz="1100" b="1" dirty="0">
              <a:solidFill>
                <a:schemeClr val="accent3"/>
              </a:solidFill>
              <a:sym typeface="+mn-ea"/>
            </a:endParaRPr>
          </a:p>
          <a:p>
            <a:r>
              <a:rPr lang="zh-CN" altLang="en-US" sz="1100" dirty="0" smtClean="0">
                <a:sym typeface="+mn-ea"/>
              </a:rPr>
              <a:t>（</a:t>
            </a:r>
            <a:r>
              <a:rPr lang="en-US" altLang="zh-CN" sz="1100" dirty="0">
                <a:sym typeface="+mn-ea"/>
              </a:rPr>
              <a:t>The data analysis and calculation results through offline and real-time computing are stored in the data sharing layer, which is the data sharing layer, and is mainly used as the data distribution and scheduling center. Because the results of analysis and calculation through Hive, MR, Spark, and </a:t>
            </a:r>
            <a:r>
              <a:rPr lang="en-US" altLang="zh-CN" sz="1100" dirty="0" err="1">
                <a:sym typeface="+mn-ea"/>
              </a:rPr>
              <a:t>SparkSQL</a:t>
            </a:r>
            <a:r>
              <a:rPr lang="en-US" altLang="zh-CN" sz="1100" dirty="0">
                <a:sym typeface="+mn-ea"/>
              </a:rPr>
              <a:t> are stored in HDFS, it is impossible for businesses and applications to obtain data directly from HDFS</a:t>
            </a:r>
            <a:r>
              <a:rPr lang="en-US" altLang="zh-CN" sz="1100" dirty="0" smtClean="0">
                <a:sym typeface="+mn-ea"/>
              </a:rPr>
              <a:t>.</a:t>
            </a:r>
            <a:r>
              <a:rPr lang="zh-CN" altLang="en-US" sz="1100" dirty="0" smtClean="0">
                <a:sym typeface="+mn-ea"/>
              </a:rPr>
              <a:t>）</a:t>
            </a:r>
            <a:endParaRPr sz="1100" dirty="0">
              <a:sym typeface="+mn-ea"/>
            </a:endParaRPr>
          </a:p>
          <a:p>
            <a:r>
              <a:rPr lang="zh-CN" altLang="en-US" sz="1100" dirty="0" smtClean="0"/>
              <a:t>（</a:t>
            </a:r>
            <a:r>
              <a:rPr lang="en-US" altLang="zh-CN" sz="1100" dirty="0" smtClean="0"/>
              <a:t> </a:t>
            </a:r>
            <a:r>
              <a:rPr lang="en-US" altLang="zh-CN" sz="1100" dirty="0"/>
              <a:t>OLAP analysis </a:t>
            </a:r>
            <a:r>
              <a:rPr lang="en-US" altLang="zh-CN" sz="1100" dirty="0" smtClean="0"/>
              <a:t>engine</a:t>
            </a:r>
            <a:r>
              <a:rPr lang="zh-CN" altLang="en-US" sz="1100" dirty="0" smtClean="0"/>
              <a:t>）</a:t>
            </a:r>
            <a:endParaRPr lang="en-US" altLang="zh-CN" sz="1100" dirty="0" smtClean="0"/>
          </a:p>
          <a:p>
            <a:r>
              <a:rPr lang="zh-CN" altLang="en-US" sz="1100" dirty="0" smtClean="0">
                <a:sym typeface="+mn-ea"/>
              </a:rPr>
              <a:t>（</a:t>
            </a:r>
            <a:r>
              <a:rPr lang="en-US" altLang="zh-CN" sz="1100" dirty="0" err="1">
                <a:sym typeface="+mn-ea"/>
              </a:rPr>
              <a:t>Kylin</a:t>
            </a:r>
            <a:r>
              <a:rPr lang="en-US" altLang="zh-CN" sz="1100" dirty="0">
                <a:sym typeface="+mn-ea"/>
              </a:rPr>
              <a:t>: multi-dimensional analysis engine</a:t>
            </a:r>
            <a:r>
              <a:rPr lang="en-US" altLang="zh-CN" sz="1100" dirty="0" smtClean="0">
                <a:sym typeface="+mn-ea"/>
              </a:rPr>
              <a:t>,</a:t>
            </a:r>
            <a:r>
              <a:rPr lang="zh-CN" altLang="en-US" sz="1100" dirty="0" smtClean="0">
                <a:sym typeface="+mn-ea"/>
              </a:rPr>
              <a:t>）</a:t>
            </a:r>
            <a:endParaRPr lang="zh-CN" sz="1100" dirty="0">
              <a:sym typeface="+mn-ea"/>
            </a:endParaRPr>
          </a:p>
          <a:p>
            <a:r>
              <a:rPr lang="zh-CN" altLang="en-US" sz="1100" dirty="0" smtClean="0">
                <a:sym typeface="+mn-ea"/>
              </a:rPr>
              <a:t>（</a:t>
            </a:r>
            <a:r>
              <a:rPr lang="en-US" altLang="zh-CN" sz="1100" dirty="0">
                <a:sym typeface="+mn-ea"/>
              </a:rPr>
              <a:t>Advantages: pre-computing, calculating each cube in advance, fast query, second-level delay</a:t>
            </a:r>
            <a:r>
              <a:rPr lang="en-US" altLang="zh-CN" sz="1100" dirty="0" smtClean="0">
                <a:sym typeface="+mn-ea"/>
              </a:rPr>
              <a:t>;</a:t>
            </a:r>
            <a:r>
              <a:rPr lang="zh-CN" altLang="en-US" sz="1100" dirty="0" smtClean="0">
                <a:sym typeface="+mn-ea"/>
              </a:rPr>
              <a:t>）</a:t>
            </a:r>
            <a:endParaRPr lang="zh-CN" sz="1100" dirty="0">
              <a:sym typeface="+mn-ea"/>
            </a:endParaRPr>
          </a:p>
          <a:p>
            <a:r>
              <a:rPr lang="zh-CN" altLang="en-US" sz="1100" dirty="0" smtClean="0">
                <a:sym typeface="+mn-ea"/>
              </a:rPr>
              <a:t>（</a:t>
            </a:r>
            <a:r>
              <a:rPr lang="en-US" altLang="zh-CN" sz="1100" dirty="0">
                <a:sym typeface="+mn-ea"/>
              </a:rPr>
              <a:t>Disadvantages: Because it is calculated in advance, it is not flexible enough to query flexibly, exploratory </a:t>
            </a:r>
            <a:r>
              <a:rPr lang="en-US" altLang="zh-CN" sz="1100" dirty="0" smtClean="0">
                <a:sym typeface="+mn-ea"/>
              </a:rPr>
              <a:t>query</a:t>
            </a:r>
            <a:r>
              <a:rPr lang="zh-CN" altLang="en-US" sz="1100" dirty="0" smtClean="0">
                <a:sym typeface="+mn-ea"/>
              </a:rPr>
              <a:t>）</a:t>
            </a:r>
            <a:endParaRPr lang="zh-CN" sz="1100" dirty="0">
              <a:sym typeface="+mn-ea"/>
            </a:endParaRPr>
          </a:p>
          <a:p>
            <a:r>
              <a:rPr lang="zh-CN" altLang="en-US" sz="1100" dirty="0" smtClean="0"/>
              <a:t>（</a:t>
            </a:r>
            <a:r>
              <a:rPr lang="en-US" altLang="zh-CN" sz="1100" dirty="0"/>
              <a:t>Hive: The Tool of Choice for Big Data </a:t>
            </a:r>
            <a:r>
              <a:rPr lang="en-US" altLang="zh-CN" sz="1100" dirty="0" smtClean="0"/>
              <a:t>Warehouses</a:t>
            </a:r>
            <a:r>
              <a:rPr lang="zh-CN" altLang="en-US" sz="1100" dirty="0" smtClean="0"/>
              <a:t>）</a:t>
            </a:r>
            <a:endParaRPr sz="1100" dirty="0"/>
          </a:p>
          <a:p>
            <a:r>
              <a:rPr lang="en-US" altLang="zh-CN" sz="1100" dirty="0" smtClean="0"/>
              <a:t>(</a:t>
            </a:r>
            <a:r>
              <a:rPr lang="en-US" altLang="zh-CN" sz="1100" dirty="0"/>
              <a:t>Advantages: PB-level batch query tool, high SQL </a:t>
            </a:r>
            <a:r>
              <a:rPr lang="en-US" altLang="zh-CN" sz="1100" dirty="0" smtClean="0"/>
              <a:t>support)</a:t>
            </a:r>
            <a:endParaRPr lang="zh-CN" altLang="en-US" sz="1100" dirty="0"/>
          </a:p>
          <a:p>
            <a:r>
              <a:rPr lang="en-US" altLang="zh-CN" sz="1100" dirty="0" smtClean="0"/>
              <a:t>(</a:t>
            </a:r>
            <a:r>
              <a:rPr lang="en-US" altLang="zh-CN" sz="1100" dirty="0"/>
              <a:t>Disadvantages: high latency, usually minutes, or even hours; only HDFS data can be </a:t>
            </a:r>
            <a:r>
              <a:rPr lang="en-US" altLang="zh-CN" sz="1100" dirty="0" smtClean="0"/>
              <a:t>accessed)</a:t>
            </a:r>
            <a:endParaRPr lang="zh-CN" altLang="en-US" sz="1100" dirty="0"/>
          </a:p>
          <a:p>
            <a:r>
              <a:rPr lang="en-US" altLang="zh-CN" sz="1100" dirty="0" smtClean="0"/>
              <a:t>(</a:t>
            </a:r>
            <a:r>
              <a:rPr lang="en-US" altLang="zh-CN" sz="1100" dirty="0"/>
              <a:t>Presto: a supplementary tool for Hive, the data magnitude is smaller than that of </a:t>
            </a:r>
            <a:r>
              <a:rPr lang="en-US" altLang="zh-CN" sz="1100" dirty="0" smtClean="0"/>
              <a:t>Hive)</a:t>
            </a:r>
            <a:endParaRPr lang="zh-CN" altLang="en-US" sz="1100" dirty="0"/>
          </a:p>
          <a:p>
            <a:r>
              <a:rPr lang="en-US" altLang="zh-CN" sz="1100" dirty="0" smtClean="0"/>
              <a:t>(</a:t>
            </a:r>
            <a:r>
              <a:rPr lang="en-US" altLang="zh-CN" sz="1100" dirty="0"/>
              <a:t>Advantages: Based on memory, the operation efficiency is higher than </a:t>
            </a:r>
            <a:r>
              <a:rPr lang="en-US" altLang="zh-CN" sz="1100" dirty="0" smtClean="0"/>
              <a:t>Hive)</a:t>
            </a:r>
            <a:endParaRPr lang="zh-CN" altLang="en-US" sz="1100" dirty="0"/>
          </a:p>
          <a:p>
            <a:r>
              <a:rPr lang="zh-CN" altLang="en-US" sz="1100" dirty="0"/>
              <a:t> </a:t>
            </a:r>
            <a:r>
              <a:rPr lang="en-US" altLang="zh-CN" sz="1100" dirty="0"/>
              <a:t>      </a:t>
            </a:r>
            <a:r>
              <a:rPr lang="en-US" altLang="zh-CN" sz="1100" dirty="0" smtClean="0"/>
              <a:t>(</a:t>
            </a:r>
            <a:r>
              <a:rPr lang="en-US" altLang="zh-CN" sz="1100" dirty="0"/>
              <a:t>Disadvantages: memory-based, memory overflow when joining large tables</a:t>
            </a:r>
            <a:r>
              <a:rPr lang="en-US" altLang="zh-CN" sz="1100" dirty="0" smtClean="0"/>
              <a:t>;)</a:t>
            </a:r>
            <a:endParaRPr lang="zh-CN" altLang="en-US" sz="1100" dirty="0"/>
          </a:p>
          <a:p>
            <a:r>
              <a:rPr lang="en-US" altLang="zh-CN" sz="1100" dirty="0" smtClean="0"/>
              <a:t>(</a:t>
            </a:r>
            <a:r>
              <a:rPr lang="en-US" altLang="zh-CN" sz="1100" dirty="0"/>
              <a:t>Impala: a supplementary tool for Hive, the data magnitude is smaller than that of Hive, and it is usually one of two options with </a:t>
            </a:r>
            <a:r>
              <a:rPr lang="en-US" altLang="zh-CN" sz="1100" dirty="0" smtClean="0"/>
              <a:t>Presto</a:t>
            </a:r>
            <a:r>
              <a:rPr lang="en-US" altLang="zh-CN" sz="1100" dirty="0" smtClean="0"/>
              <a:t>)</a:t>
            </a:r>
            <a:r>
              <a:rPr lang="zh-CN" altLang="en-US" sz="1100" dirty="0" smtClean="0"/>
              <a:t> </a:t>
            </a:r>
            <a:r>
              <a:rPr lang="en-US" altLang="zh-CN" sz="1100" dirty="0" smtClean="0">
                <a:sym typeface="+mn-ea"/>
              </a:rPr>
              <a:t>(</a:t>
            </a:r>
            <a:r>
              <a:rPr lang="en-US" altLang="zh-CN" sz="1100" dirty="0">
                <a:sym typeface="+mn-ea"/>
              </a:rPr>
              <a:t>Advantages: Based on </a:t>
            </a:r>
            <a:endParaRPr lang="zh-CN" altLang="en-US" sz="1100" dirty="0"/>
          </a:p>
          <a:p>
            <a:r>
              <a:rPr lang="en-US" altLang="zh-CN" sz="1100" dirty="0" smtClean="0">
                <a:sym typeface="+mn-ea"/>
              </a:rPr>
              <a:t>memory</a:t>
            </a:r>
            <a:r>
              <a:rPr lang="en-US" altLang="zh-CN" sz="1100" dirty="0">
                <a:sym typeface="+mn-ea"/>
              </a:rPr>
              <a:t>, the operation efficiency is higher than </a:t>
            </a:r>
            <a:r>
              <a:rPr lang="en-US" altLang="zh-CN" sz="1100" dirty="0" smtClean="0">
                <a:sym typeface="+mn-ea"/>
              </a:rPr>
              <a:t>Hive)</a:t>
            </a:r>
            <a:endParaRPr lang="zh-CN" altLang="en-US" sz="1100" dirty="0"/>
          </a:p>
          <a:p>
            <a:r>
              <a:rPr lang="zh-CN" altLang="en-US" sz="1100" dirty="0">
                <a:sym typeface="+mn-ea"/>
              </a:rPr>
              <a:t> </a:t>
            </a:r>
            <a:r>
              <a:rPr lang="en-US" altLang="zh-CN" sz="1100" dirty="0">
                <a:sym typeface="+mn-ea"/>
              </a:rPr>
              <a:t>      </a:t>
            </a:r>
            <a:r>
              <a:rPr lang="en-US" altLang="zh-CN" sz="1100" dirty="0" smtClean="0">
                <a:sym typeface="+mn-ea"/>
              </a:rPr>
              <a:t>(</a:t>
            </a:r>
            <a:r>
              <a:rPr lang="en-US" altLang="zh-CN" sz="1100" dirty="0">
                <a:sym typeface="+mn-ea"/>
              </a:rPr>
              <a:t>Disadvantages: memory-based, memory overflow when joining large tables</a:t>
            </a:r>
            <a:r>
              <a:rPr lang="en-US" altLang="zh-CN" sz="1100" dirty="0" smtClean="0">
                <a:sym typeface="+mn-ea"/>
              </a:rPr>
              <a:t>;)</a:t>
            </a:r>
            <a:endParaRPr lang="zh-CN" altLang="en-US" sz="1100" dirty="0">
              <a:sym typeface="+mn-ea"/>
            </a:endParaRPr>
          </a:p>
          <a:p>
            <a:r>
              <a:rPr lang="en-US" altLang="zh-CN" sz="1100" dirty="0"/>
              <a:t>              </a:t>
            </a:r>
          </a:p>
          <a:p>
            <a:endParaRPr lang="en-US" altLang="zh-CN" dirty="0"/>
          </a:p>
          <a:p>
            <a:endParaRPr lang="en-US" altLang="zh-CN" dirty="0"/>
          </a:p>
        </p:txBody>
      </p:sp>
      <p:sp>
        <p:nvSpPr>
          <p:cNvPr id="7" name="标题 2"/>
          <p:cNvSpPr>
            <a:spLocks noGrp="1"/>
          </p:cNvSpPr>
          <p:nvPr>
            <p:ph type="title"/>
          </p:nvPr>
        </p:nvSpPr>
        <p:spPr>
          <a:xfrm>
            <a:off x="457200" y="339665"/>
            <a:ext cx="8229600" cy="498475"/>
          </a:xfrm>
        </p:spPr>
        <p:txBody>
          <a:bodyPr/>
          <a:lstStyle/>
          <a:p>
            <a:r>
              <a:rPr sz="1600" dirty="0"/>
              <a:t>4. </a:t>
            </a:r>
            <a:r>
              <a:rPr lang="en-US" sz="1600" dirty="0" smtClean="0"/>
              <a:t>(</a:t>
            </a:r>
            <a:r>
              <a:rPr lang="en-US" sz="1600" dirty="0"/>
              <a:t>How to Build a Data </a:t>
            </a:r>
            <a:r>
              <a:rPr lang="en-US" sz="1600" dirty="0" smtClean="0"/>
              <a:t>Warehouse)</a:t>
            </a:r>
            <a:endParaRPr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65785" y="295275"/>
            <a:ext cx="2729865" cy="475615"/>
          </a:xfrm>
        </p:spPr>
        <p:txBody>
          <a:bodyPr/>
          <a:lstStyle/>
          <a:p>
            <a:pPr algn="l"/>
            <a:r>
              <a:rPr lang="en-US" altLang="zh-CN" sz="2600">
                <a:solidFill>
                  <a:schemeClr val="tx1"/>
                </a:solidFill>
                <a:latin typeface="Calibri" panose="020F0502020204030204" charset="0"/>
                <a:cs typeface="Calibri" panose="020F0502020204030204" charset="0"/>
              </a:rPr>
              <a:t>Add a title</a:t>
            </a:r>
          </a:p>
        </p:txBody>
      </p:sp>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54</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9" name="文本框 8"/>
          <p:cNvSpPr txBox="1"/>
          <p:nvPr/>
        </p:nvSpPr>
        <p:spPr>
          <a:xfrm>
            <a:off x="3116534" y="2766936"/>
            <a:ext cx="3092541" cy="923330"/>
          </a:xfrm>
          <a:prstGeom prst="rect">
            <a:avLst/>
          </a:prstGeom>
          <a:noFill/>
        </p:spPr>
        <p:txBody>
          <a:bodyPr wrap="square" rtlCol="0">
            <a:spAutoFit/>
          </a:bodyPr>
          <a:lstStyle/>
          <a:p>
            <a:r>
              <a:rPr lang="en-US" altLang="zh-CN" sz="5400" dirty="0" smtClean="0">
                <a:solidFill>
                  <a:srgbClr val="FF0000"/>
                </a:solidFill>
              </a:rPr>
              <a:t>Thanks!</a:t>
            </a:r>
            <a:endParaRPr lang="en-US" altLang="zh-CN" sz="54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文本占位符 152578"/>
          <p:cNvSpPr>
            <a:spLocks noGrp="1"/>
          </p:cNvSpPr>
          <p:nvPr>
            <p:ph type="body" idx="1"/>
          </p:nvPr>
        </p:nvSpPr>
        <p:spPr>
          <a:xfrm>
            <a:off x="431981" y="1569928"/>
            <a:ext cx="8229600" cy="4608803"/>
          </a:xfrm>
        </p:spPr>
        <p:txBody>
          <a:bodyPr/>
          <a:lstStyle/>
          <a:p>
            <a:pPr marL="0">
              <a:lnSpc>
                <a:spcPct val="100000"/>
              </a:lnSpc>
              <a:buNone/>
            </a:pPr>
            <a:r>
              <a:rPr lang="zh-CN" altLang="en-US" sz="1200" b="1" spc="300" dirty="0">
                <a:solidFill>
                  <a:srgbClr val="FF9900"/>
                </a:solidFill>
                <a:latin typeface="黑体" panose="02010609060101010101" charset="-122"/>
                <a:ea typeface="黑体" panose="02010609060101010101" charset="-122"/>
                <a:cs typeface="+mj-cs"/>
              </a:rPr>
              <a:t>2</a:t>
            </a:r>
            <a:r>
              <a:rPr lang="zh-CN" altLang="en-US" sz="1200" b="1" spc="300" dirty="0" smtClean="0">
                <a:solidFill>
                  <a:srgbClr val="FF9900"/>
                </a:solidFill>
                <a:latin typeface="黑体" panose="02010609060101010101" charset="-122"/>
                <a:ea typeface="黑体" panose="02010609060101010101" charset="-122"/>
                <a:cs typeface="+mj-cs"/>
              </a:rPr>
              <a:t>.（</a:t>
            </a:r>
            <a:r>
              <a:rPr lang="en-US" altLang="zh-CN" sz="1200" b="1" spc="300" dirty="0" smtClean="0">
                <a:solidFill>
                  <a:srgbClr val="FF9900"/>
                </a:solidFill>
                <a:latin typeface="黑体" panose="02010609060101010101" charset="-122"/>
                <a:ea typeface="黑体" panose="02010609060101010101" charset="-122"/>
                <a:cs typeface="+mj-cs"/>
              </a:rPr>
              <a:t> </a:t>
            </a:r>
            <a:r>
              <a:rPr lang="en-US" altLang="zh-CN" sz="1200" b="1" spc="300" dirty="0">
                <a:solidFill>
                  <a:srgbClr val="FF9900"/>
                </a:solidFill>
                <a:latin typeface="黑体" panose="02010609060101010101" charset="-122"/>
                <a:ea typeface="黑体" panose="02010609060101010101" charset="-122"/>
                <a:cs typeface="+mj-cs"/>
              </a:rPr>
              <a:t>Integrated </a:t>
            </a:r>
            <a:r>
              <a:rPr lang="zh-CN" altLang="en-US" sz="1200" b="1" spc="300" dirty="0" smtClean="0">
                <a:solidFill>
                  <a:srgbClr val="FF9900"/>
                </a:solidFill>
                <a:latin typeface="黑体" panose="02010609060101010101" charset="-122"/>
                <a:ea typeface="黑体" panose="02010609060101010101" charset="-122"/>
                <a:cs typeface="+mj-cs"/>
              </a:rPr>
              <a:t>）</a:t>
            </a:r>
            <a:endParaRPr lang="zh-CN" altLang="en-US" sz="1200" b="1" spc="300" dirty="0">
              <a:solidFill>
                <a:srgbClr val="FF9900"/>
              </a:solidFill>
              <a:latin typeface="黑体" panose="02010609060101010101" charset="-122"/>
              <a:ea typeface="黑体" panose="02010609060101010101" charset="-122"/>
              <a:cs typeface="+mj-cs"/>
            </a:endParaRPr>
          </a:p>
          <a:p>
            <a:pPr algn="just">
              <a:lnSpc>
                <a:spcPct val="90000"/>
              </a:lnSpc>
            </a:pPr>
            <a:r>
              <a:rPr lang="zh-CN" altLang="en-US" sz="1100" dirty="0" smtClean="0">
                <a:latin typeface="+mn-ea"/>
                <a:cs typeface="+mn-ea"/>
              </a:rPr>
              <a:t>（</a:t>
            </a:r>
            <a:r>
              <a:rPr lang="en-US" altLang="zh-CN" sz="1100" dirty="0">
                <a:latin typeface="+mn-ea"/>
                <a:cs typeface="+mn-ea"/>
              </a:rPr>
              <a:t>RDBMS is a transaction-oriented operational database, usually related to some specific applications, and the databases are independent and often heterogeneous. There are many, many different representation methods for different design decisions made by designers of application problems over the years. Applications are inconsistent in terms of coding, naming conventions, actual attributes, and attribute measurement. Each application designer is free to make his own decisions. Or her own design decisions.</a:t>
            </a:r>
            <a:r>
              <a:rPr lang="zh-CN" altLang="en-US" sz="1100" dirty="0" smtClean="0">
                <a:latin typeface="+mn-ea"/>
                <a:cs typeface="+mn-ea"/>
              </a:rPr>
              <a:t>）</a:t>
            </a:r>
            <a:endParaRPr lang="zh-CN" altLang="en-US" sz="1100" dirty="0">
              <a:latin typeface="+mn-ea"/>
              <a:cs typeface="+mn-ea"/>
            </a:endParaRPr>
          </a:p>
          <a:p>
            <a:pPr algn="just">
              <a:lnSpc>
                <a:spcPct val="90000"/>
              </a:lnSpc>
            </a:pPr>
            <a:r>
              <a:rPr lang="zh-CN" altLang="en-US" sz="1100" dirty="0" smtClean="0">
                <a:latin typeface="+mn-ea"/>
                <a:cs typeface="+mn-ea"/>
              </a:rPr>
              <a:t>（</a:t>
            </a:r>
            <a:r>
              <a:rPr lang="en-US" altLang="zh-CN" sz="1100" dirty="0">
                <a:latin typeface="+mn-ea"/>
                <a:cs typeface="+mn-ea"/>
              </a:rPr>
              <a:t>The data in the DW data warehouse is integrated. The data in the data warehouse is obtained through systematic processing, aggregation and sorting on the basis of the extraction and cleaning of the original scattered database data. Inconsistencies in the source data must be eliminated to ensure that the information in the data warehouse is about the entire data warehouse. Consistent global information for the enterprise.</a:t>
            </a:r>
            <a:r>
              <a:rPr lang="zh-CN" altLang="en-US" sz="1100" dirty="0" smtClean="0">
                <a:latin typeface="+mn-ea"/>
                <a:cs typeface="+mn-ea"/>
              </a:rPr>
              <a:t>）</a:t>
            </a:r>
            <a:endParaRPr lang="zh-CN" altLang="en-US" sz="1100" dirty="0">
              <a:latin typeface="+mn-ea"/>
              <a:cs typeface="+mn-ea"/>
            </a:endParaRPr>
          </a:p>
          <a:p>
            <a:pPr algn="just">
              <a:lnSpc>
                <a:spcPct val="90000"/>
              </a:lnSpc>
            </a:pPr>
            <a:r>
              <a:rPr lang="zh-CN" altLang="en-US" sz="1100" dirty="0" smtClean="0">
                <a:latin typeface="+mn-ea"/>
                <a:cs typeface="+mn-ea"/>
              </a:rPr>
              <a:t>（</a:t>
            </a:r>
            <a:r>
              <a:rPr lang="en-US" altLang="zh-CN" sz="1100" dirty="0" smtClean="0">
                <a:latin typeface="+mn-ea"/>
                <a:cs typeface="+mn-ea"/>
              </a:rPr>
              <a:t>In </a:t>
            </a:r>
            <a:r>
              <a:rPr lang="en-US" altLang="zh-CN" sz="1100" dirty="0">
                <a:latin typeface="+mn-ea"/>
                <a:cs typeface="+mn-ea"/>
              </a:rPr>
              <a:t>the data warehouse construction, this is the most critical and complex step. The main tasks are: first, to perform data synthesis and calculation; second, to unify all inconsistencies and contradictions in the source data (similar to the name, Names are synonymous, word lengths are inconsistent, units are inconsistent, etc</a:t>
            </a:r>
            <a:r>
              <a:rPr lang="en-US" altLang="zh-CN" sz="1100" dirty="0" smtClean="0">
                <a:latin typeface="+mn-ea"/>
                <a:cs typeface="+mn-ea"/>
              </a:rPr>
              <a:t>.).</a:t>
            </a:r>
            <a:r>
              <a:rPr lang="zh-CN" altLang="en-US" sz="1100" dirty="0" smtClean="0">
                <a:latin typeface="+mn-ea"/>
                <a:cs typeface="+mn-ea"/>
              </a:rPr>
              <a:t>）</a:t>
            </a:r>
            <a:endParaRPr lang="zh-CN" altLang="en-US" sz="1100" dirty="0">
              <a:latin typeface="+mn-ea"/>
              <a:cs typeface="+mn-ea"/>
            </a:endParaRPr>
          </a:p>
        </p:txBody>
      </p:sp>
      <p:sp>
        <p:nvSpPr>
          <p:cNvPr id="3" name="文本框 2"/>
          <p:cNvSpPr txBox="1"/>
          <p:nvPr/>
        </p:nvSpPr>
        <p:spPr>
          <a:xfrm>
            <a:off x="576580" y="916305"/>
            <a:ext cx="7940403" cy="276999"/>
          </a:xfrm>
          <a:prstGeom prst="rect">
            <a:avLst/>
          </a:prstGeom>
          <a:noFill/>
        </p:spPr>
        <p:txBody>
          <a:bodyPr wrap="square" rtlCol="0">
            <a:spAutoFit/>
          </a:bodyPr>
          <a:lstStyle/>
          <a:p>
            <a:r>
              <a:rPr lang="en-US" altLang="zh-CN" sz="1200" b="1" dirty="0"/>
              <a:t>1.2 </a:t>
            </a:r>
            <a:r>
              <a:rPr lang="zh-CN" altLang="en-US" sz="1200" b="1" dirty="0" smtClean="0">
                <a:sym typeface="+mn-ea"/>
              </a:rPr>
              <a:t>（</a:t>
            </a:r>
            <a:r>
              <a:rPr lang="en-US" altLang="zh-CN" sz="1200" b="1" dirty="0" smtClean="0"/>
              <a:t> </a:t>
            </a:r>
            <a:r>
              <a:rPr lang="en-US" altLang="zh-CN" sz="1200" b="1" dirty="0"/>
              <a:t>What is a data warehouse </a:t>
            </a:r>
            <a:r>
              <a:rPr lang="zh-CN" altLang="en-US" sz="1200" b="1" dirty="0">
                <a:sym typeface="+mn-ea"/>
              </a:rPr>
              <a:t>）</a:t>
            </a:r>
            <a:endParaRPr lang="zh-CN" altLang="en-US" sz="1200" b="1" dirty="0"/>
          </a:p>
        </p:txBody>
      </p:sp>
      <p:sp>
        <p:nvSpPr>
          <p:cNvPr id="10" name="文本框 9"/>
          <p:cNvSpPr txBox="1"/>
          <p:nvPr/>
        </p:nvSpPr>
        <p:spPr>
          <a:xfrm>
            <a:off x="576580" y="1292929"/>
            <a:ext cx="6764746" cy="276999"/>
          </a:xfrm>
          <a:prstGeom prst="rect">
            <a:avLst/>
          </a:prstGeom>
          <a:noFill/>
        </p:spPr>
        <p:txBody>
          <a:bodyPr wrap="square" rtlCol="0">
            <a:spAutoFit/>
          </a:bodyPr>
          <a:lstStyle/>
          <a:p>
            <a:r>
              <a:rPr lang="en-US" altLang="zh-CN" sz="1200" b="1" dirty="0">
                <a:sym typeface="+mn-ea"/>
              </a:rPr>
              <a:t>1.2.2 </a:t>
            </a:r>
            <a:r>
              <a:rPr lang="zh-CN" altLang="en-US" sz="1200" b="1" dirty="0" smtClean="0">
                <a:sym typeface="+mn-ea"/>
              </a:rPr>
              <a:t>（</a:t>
            </a:r>
            <a:r>
              <a:rPr lang="en-US" altLang="zh-CN" sz="1200" b="1" dirty="0" smtClean="0">
                <a:sym typeface="+mn-ea"/>
              </a:rPr>
              <a:t> </a:t>
            </a:r>
            <a:r>
              <a:rPr lang="en-US" altLang="zh-CN" sz="1200" b="1" dirty="0">
                <a:sym typeface="+mn-ea"/>
              </a:rPr>
              <a:t>Four characteristics of data warehouse </a:t>
            </a:r>
            <a:r>
              <a:rPr lang="zh-CN" altLang="en-US" sz="1200" b="1" dirty="0" smtClean="0">
                <a:sym typeface="+mn-ea"/>
              </a:rPr>
              <a:t>）</a:t>
            </a:r>
            <a:endParaRPr lang="zh-CN" altLang="en-US" sz="1200" b="1" dirty="0">
              <a:sym typeface="+mn-ea"/>
            </a:endParaRPr>
          </a:p>
        </p:txBody>
      </p:sp>
      <p:sp>
        <p:nvSpPr>
          <p:cNvPr id="7" name="标题 5"/>
          <p:cNvSpPr>
            <a:spLocks noGrp="1"/>
          </p:cNvSpPr>
          <p:nvPr>
            <p:ph type="title"/>
          </p:nvPr>
        </p:nvSpPr>
        <p:spPr>
          <a:xfrm>
            <a:off x="457200" y="274638"/>
            <a:ext cx="8229600" cy="456882"/>
          </a:xfrm>
        </p:spPr>
        <p:txBody>
          <a:bodyPr/>
          <a:lstStyle/>
          <a:p>
            <a:r>
              <a:rPr lang="en-US" altLang="zh-CN" sz="2000" dirty="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a:t>What is a data warehouse </a:t>
            </a:r>
            <a:r>
              <a:rPr lang="zh-CN" altLang="en-US" sz="2000" dirty="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文本占位符 154626"/>
          <p:cNvSpPr>
            <a:spLocks noGrp="1"/>
          </p:cNvSpPr>
          <p:nvPr>
            <p:ph type="body" idx="1"/>
          </p:nvPr>
        </p:nvSpPr>
        <p:spPr>
          <a:xfrm>
            <a:off x="759460" y="1577340"/>
            <a:ext cx="7772400" cy="3086100"/>
          </a:xfrm>
        </p:spPr>
        <p:txBody>
          <a:bodyPr/>
          <a:lstStyle/>
          <a:p>
            <a:pPr marL="0">
              <a:lnSpc>
                <a:spcPct val="100000"/>
              </a:lnSpc>
              <a:buNone/>
            </a:pPr>
            <a:r>
              <a:rPr lang="zh-CN" altLang="en-US" sz="1400" b="1" spc="300" dirty="0">
                <a:solidFill>
                  <a:srgbClr val="FF9900"/>
                </a:solidFill>
                <a:latin typeface="黑体" panose="02010609060101010101" charset="-122"/>
                <a:ea typeface="黑体" panose="02010609060101010101" charset="-122"/>
                <a:cs typeface="+mj-cs"/>
              </a:rPr>
              <a:t>3</a:t>
            </a:r>
            <a:r>
              <a:rPr lang="zh-CN" altLang="en-US" sz="1400" b="1" spc="300" dirty="0" smtClean="0">
                <a:solidFill>
                  <a:srgbClr val="FF9900"/>
                </a:solidFill>
                <a:latin typeface="黑体" panose="02010609060101010101" charset="-122"/>
                <a:ea typeface="黑体" panose="02010609060101010101" charset="-122"/>
                <a:cs typeface="+mj-cs"/>
              </a:rPr>
              <a:t>. （</a:t>
            </a:r>
            <a:r>
              <a:rPr lang="en-US" altLang="zh-CN" sz="1400" b="1" spc="300" dirty="0">
                <a:solidFill>
                  <a:srgbClr val="FF9900"/>
                </a:solidFill>
                <a:latin typeface="黑体" panose="02010609060101010101" charset="-122"/>
                <a:ea typeface="黑体" panose="02010609060101010101" charset="-122"/>
                <a:cs typeface="+mj-cs"/>
              </a:rPr>
              <a:t>stable</a:t>
            </a:r>
            <a:r>
              <a:rPr lang="zh-CN" altLang="en-US" sz="1400" b="1" spc="300" dirty="0" smtClean="0">
                <a:solidFill>
                  <a:srgbClr val="FF9900"/>
                </a:solidFill>
                <a:latin typeface="黑体" panose="02010609060101010101" charset="-122"/>
                <a:ea typeface="黑体" panose="02010609060101010101" charset="-122"/>
                <a:cs typeface="+mj-cs"/>
              </a:rPr>
              <a:t>）</a:t>
            </a:r>
            <a:endParaRPr lang="zh-CN" altLang="en-US" sz="1400" b="1" spc="300" dirty="0">
              <a:solidFill>
                <a:srgbClr val="FF9900"/>
              </a:solidFill>
              <a:latin typeface="黑体" panose="02010609060101010101" charset="-122"/>
              <a:ea typeface="黑体" panose="02010609060101010101" charset="-122"/>
              <a:cs typeface="+mj-cs"/>
            </a:endParaRPr>
          </a:p>
          <a:p>
            <a:pPr algn="just"/>
            <a:r>
              <a:rPr lang="zh-CN" altLang="en-US" sz="1200" dirty="0" smtClean="0">
                <a:latin typeface="+mn-ea"/>
                <a:cs typeface="+mn-ea"/>
              </a:rPr>
              <a:t>（</a:t>
            </a:r>
            <a:r>
              <a:rPr lang="en-US" altLang="zh-CN" sz="1200" dirty="0">
                <a:latin typeface="+mn-ea"/>
                <a:cs typeface="+mn-ea"/>
              </a:rPr>
              <a:t>RDBMSs are operational databases in which the data is usually updated in real time, and the data changes in time as needed.</a:t>
            </a:r>
            <a:r>
              <a:rPr lang="zh-CN" altLang="en-US" sz="1200" dirty="0" smtClean="0">
                <a:latin typeface="+mn-ea"/>
                <a:cs typeface="+mn-ea"/>
              </a:rPr>
              <a:t>）</a:t>
            </a:r>
            <a:endParaRPr lang="zh-CN" altLang="en-US" sz="1200" dirty="0">
              <a:latin typeface="+mn-ea"/>
              <a:cs typeface="+mn-ea"/>
            </a:endParaRPr>
          </a:p>
          <a:p>
            <a:pPr algn="just"/>
            <a:r>
              <a:rPr lang="en-US" altLang="zh-CN" sz="1200" dirty="0" smtClean="0">
                <a:latin typeface="+mn-ea"/>
                <a:cs typeface="+mn-ea"/>
              </a:rPr>
              <a:t>(</a:t>
            </a:r>
            <a:r>
              <a:rPr lang="en-US" altLang="zh-CN" sz="1200" dirty="0">
                <a:latin typeface="+mn-ea"/>
                <a:cs typeface="+mn-ea"/>
              </a:rPr>
              <a:t>The data of the DW data warehouse is mainly used for enterprise decision analysis. The data operations involved are mainly data query, with few modification and deletion operations, and the data will be retained for a long time.)</a:t>
            </a:r>
            <a:endParaRPr lang="zh-CN" altLang="en-US" sz="1200" dirty="0">
              <a:latin typeface="+mn-ea"/>
              <a:cs typeface="+mn-ea"/>
            </a:endParaRPr>
          </a:p>
        </p:txBody>
      </p:sp>
      <p:graphicFrame>
        <p:nvGraphicFramePr>
          <p:cNvPr id="44036" name="对象 44035"/>
          <p:cNvGraphicFramePr/>
          <p:nvPr>
            <p:extLst>
              <p:ext uri="{D42A27DB-BD31-4B8C-83A1-F6EECF244321}">
                <p14:modId xmlns:p14="http://schemas.microsoft.com/office/powerpoint/2010/main" val="3789801163"/>
              </p:ext>
            </p:extLst>
          </p:nvPr>
        </p:nvGraphicFramePr>
        <p:xfrm>
          <a:off x="1050925" y="4364216"/>
          <a:ext cx="7480935" cy="2235339"/>
        </p:xfrm>
        <a:graphic>
          <a:graphicData uri="http://schemas.openxmlformats.org/presentationml/2006/ole">
            <mc:AlternateContent xmlns:mc="http://schemas.openxmlformats.org/markup-compatibility/2006">
              <mc:Choice xmlns:v="urn:schemas-microsoft-com:vml" Requires="v">
                <p:oleObj spid="_x0000_s3114" r:id="rId3" imgW="4705985" imgH="1991995" progId="Word.Picture.8">
                  <p:embed/>
                </p:oleObj>
              </mc:Choice>
              <mc:Fallback>
                <p:oleObj r:id="rId3" imgW="4705985" imgH="1991995" progId="Word.Picture.8">
                  <p:embed/>
                  <p:pic>
                    <p:nvPicPr>
                      <p:cNvPr id="0" name="图片 3083"/>
                      <p:cNvPicPr/>
                      <p:nvPr/>
                    </p:nvPicPr>
                    <p:blipFill>
                      <a:blip r:embed="rId4"/>
                      <a:stretch>
                        <a:fillRect/>
                      </a:stretch>
                    </p:blipFill>
                    <p:spPr>
                      <a:xfrm>
                        <a:off x="1050925" y="4364216"/>
                        <a:ext cx="7480935" cy="2235339"/>
                      </a:xfrm>
                      <a:prstGeom prst="rect">
                        <a:avLst/>
                      </a:prstGeom>
                      <a:noFill/>
                      <a:ln w="38100">
                        <a:noFill/>
                        <a:miter/>
                      </a:ln>
                    </p:spPr>
                  </p:pic>
                </p:oleObj>
              </mc:Fallback>
            </mc:AlternateContent>
          </a:graphicData>
        </a:graphic>
      </p:graphicFrame>
      <p:sp>
        <p:nvSpPr>
          <p:cNvPr id="4" name="文本框 3"/>
          <p:cNvSpPr txBox="1"/>
          <p:nvPr/>
        </p:nvSpPr>
        <p:spPr>
          <a:xfrm>
            <a:off x="576580" y="810260"/>
            <a:ext cx="8475980" cy="276999"/>
          </a:xfrm>
          <a:prstGeom prst="rect">
            <a:avLst/>
          </a:prstGeom>
          <a:noFill/>
        </p:spPr>
        <p:txBody>
          <a:bodyPr wrap="square" rtlCol="0">
            <a:spAutoFit/>
          </a:bodyPr>
          <a:lstStyle/>
          <a:p>
            <a:r>
              <a:rPr lang="en-US" altLang="zh-CN" sz="1200" b="1" dirty="0"/>
              <a:t>1.2 </a:t>
            </a:r>
            <a:r>
              <a:rPr lang="zh-CN" altLang="en-US" sz="1200" b="1" dirty="0" smtClean="0">
                <a:sym typeface="+mn-ea"/>
              </a:rPr>
              <a:t>（</a:t>
            </a:r>
            <a:r>
              <a:rPr lang="en-US" altLang="zh-CN" sz="1200" b="1" dirty="0" smtClean="0"/>
              <a:t> </a:t>
            </a:r>
            <a:r>
              <a:rPr lang="en-US" altLang="zh-CN" sz="1200" b="1" dirty="0"/>
              <a:t>What is a data warehouse </a:t>
            </a:r>
            <a:r>
              <a:rPr lang="zh-CN" altLang="en-US" sz="1200" b="1" dirty="0">
                <a:sym typeface="+mn-ea"/>
              </a:rPr>
              <a:t>）</a:t>
            </a:r>
            <a:endParaRPr lang="zh-CN" altLang="en-US" sz="1200" b="1" dirty="0"/>
          </a:p>
        </p:txBody>
      </p:sp>
      <p:sp>
        <p:nvSpPr>
          <p:cNvPr id="10" name="文本框 9"/>
          <p:cNvSpPr txBox="1"/>
          <p:nvPr/>
        </p:nvSpPr>
        <p:spPr>
          <a:xfrm>
            <a:off x="695325" y="1209040"/>
            <a:ext cx="6032046" cy="276999"/>
          </a:xfrm>
          <a:prstGeom prst="rect">
            <a:avLst/>
          </a:prstGeom>
          <a:noFill/>
        </p:spPr>
        <p:txBody>
          <a:bodyPr wrap="square" rtlCol="0">
            <a:spAutoFit/>
          </a:bodyPr>
          <a:lstStyle/>
          <a:p>
            <a:r>
              <a:rPr lang="en-US" altLang="zh-CN" sz="1200" dirty="0" smtClean="0">
                <a:sym typeface="+mn-ea"/>
              </a:rPr>
              <a:t>1.2.2</a:t>
            </a:r>
            <a:r>
              <a:rPr lang="zh-CN" altLang="en-US" sz="1200" b="1" dirty="0" smtClean="0">
                <a:sym typeface="+mn-ea"/>
              </a:rPr>
              <a:t>（</a:t>
            </a:r>
            <a:r>
              <a:rPr lang="en-US" altLang="zh-CN" sz="1200" b="1" dirty="0" smtClean="0">
                <a:sym typeface="+mn-ea"/>
              </a:rPr>
              <a:t> </a:t>
            </a:r>
            <a:r>
              <a:rPr lang="en-US" altLang="zh-CN" sz="1200" b="1" dirty="0">
                <a:sym typeface="+mn-ea"/>
              </a:rPr>
              <a:t>Four characteristics of data warehouse </a:t>
            </a:r>
            <a:r>
              <a:rPr lang="zh-CN" altLang="en-US" sz="1200" b="1" dirty="0">
                <a:sym typeface="+mn-ea"/>
              </a:rPr>
              <a:t>）</a:t>
            </a:r>
          </a:p>
        </p:txBody>
      </p:sp>
      <p:sp>
        <p:nvSpPr>
          <p:cNvPr id="8" name="标题 5"/>
          <p:cNvSpPr>
            <a:spLocks noGrp="1"/>
          </p:cNvSpPr>
          <p:nvPr>
            <p:ph type="title"/>
          </p:nvPr>
        </p:nvSpPr>
        <p:spPr>
          <a:xfrm>
            <a:off x="457200" y="274638"/>
            <a:ext cx="8229600" cy="535622"/>
          </a:xfrm>
        </p:spPr>
        <p:txBody>
          <a:bodyPr/>
          <a:lstStyle/>
          <a:p>
            <a:r>
              <a:rPr lang="en-US" altLang="zh-CN" sz="2000" dirty="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a:t>What is a data warehouse </a:t>
            </a:r>
            <a:r>
              <a:rPr lang="zh-CN" altLang="en-US" sz="2000" dirty="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文本占位符 156674"/>
          <p:cNvSpPr>
            <a:spLocks noGrp="1"/>
          </p:cNvSpPr>
          <p:nvPr>
            <p:ph type="body" idx="1"/>
          </p:nvPr>
        </p:nvSpPr>
        <p:spPr>
          <a:xfrm>
            <a:off x="695325" y="1486039"/>
            <a:ext cx="8229600" cy="5176018"/>
          </a:xfrm>
        </p:spPr>
        <p:txBody>
          <a:bodyPr/>
          <a:lstStyle/>
          <a:p>
            <a:pPr marL="0">
              <a:lnSpc>
                <a:spcPct val="100000"/>
              </a:lnSpc>
              <a:buNone/>
            </a:pPr>
            <a:r>
              <a:rPr lang="zh-CN" altLang="en-US" sz="1100" b="1" spc="300" dirty="0">
                <a:solidFill>
                  <a:srgbClr val="FF9900"/>
                </a:solidFill>
                <a:latin typeface="黑体" panose="02010609060101010101" charset="-122"/>
                <a:ea typeface="黑体" panose="02010609060101010101" charset="-122"/>
                <a:cs typeface="+mj-cs"/>
              </a:rPr>
              <a:t>4</a:t>
            </a:r>
            <a:r>
              <a:rPr lang="zh-CN" altLang="en-US" sz="1100" b="1" spc="300" dirty="0" smtClean="0">
                <a:solidFill>
                  <a:srgbClr val="FF9900"/>
                </a:solidFill>
                <a:latin typeface="黑体" panose="02010609060101010101" charset="-122"/>
                <a:ea typeface="黑体" panose="02010609060101010101" charset="-122"/>
                <a:cs typeface="+mj-cs"/>
              </a:rPr>
              <a:t>. （</a:t>
            </a:r>
            <a:r>
              <a:rPr lang="en-US" altLang="zh-CN" sz="1100" b="1" spc="300" dirty="0">
                <a:solidFill>
                  <a:srgbClr val="FF9900"/>
                </a:solidFill>
                <a:latin typeface="黑体" panose="02010609060101010101" charset="-122"/>
                <a:ea typeface="黑体" panose="02010609060101010101" charset="-122"/>
                <a:cs typeface="+mj-cs"/>
              </a:rPr>
              <a:t>reflect historical changes</a:t>
            </a:r>
            <a:r>
              <a:rPr lang="zh-CN" altLang="en-US" sz="1100" b="1" spc="300" dirty="0" smtClean="0">
                <a:solidFill>
                  <a:srgbClr val="FF9900"/>
                </a:solidFill>
                <a:latin typeface="黑体" panose="02010609060101010101" charset="-122"/>
                <a:ea typeface="黑体" panose="02010609060101010101" charset="-122"/>
                <a:cs typeface="+mj-cs"/>
              </a:rPr>
              <a:t>）</a:t>
            </a:r>
            <a:endParaRPr lang="zh-CN" altLang="en-US" sz="1100" b="1" spc="300" dirty="0">
              <a:solidFill>
                <a:srgbClr val="FF9900"/>
              </a:solidFill>
              <a:latin typeface="黑体" panose="02010609060101010101" charset="-122"/>
              <a:ea typeface="黑体" panose="02010609060101010101" charset="-122"/>
              <a:cs typeface="+mj-cs"/>
            </a:endParaRPr>
          </a:p>
          <a:p>
            <a:pPr algn="just">
              <a:lnSpc>
                <a:spcPct val="80000"/>
              </a:lnSpc>
            </a:pPr>
            <a:r>
              <a:rPr lang="zh-CN" altLang="en-US" sz="1100" dirty="0" smtClean="0">
                <a:latin typeface="+mn-ea"/>
                <a:cs typeface="+mn-ea"/>
                <a:sym typeface="+mn-ea"/>
              </a:rPr>
              <a:t>（</a:t>
            </a:r>
            <a:r>
              <a:rPr lang="en-US" altLang="zh-CN" sz="1100" dirty="0" smtClean="0">
                <a:latin typeface="+mn-ea"/>
                <a:cs typeface="+mn-ea"/>
                <a:sym typeface="+mn-ea"/>
              </a:rPr>
              <a:t> </a:t>
            </a:r>
            <a:r>
              <a:rPr lang="en-US" altLang="zh-CN" sz="1100" dirty="0">
                <a:latin typeface="+mn-ea"/>
                <a:cs typeface="+mn-ea"/>
                <a:sym typeface="+mn-ea"/>
              </a:rPr>
              <a:t>The RDBMS operational database mainly cares about the data in a certain current time period, and the time period is generally several months, 1-2 years </a:t>
            </a:r>
            <a:r>
              <a:rPr lang="zh-CN" altLang="en-US" sz="1100" dirty="0" smtClean="0">
                <a:latin typeface="+mn-ea"/>
                <a:cs typeface="+mn-ea"/>
                <a:sym typeface="+mn-ea"/>
              </a:rPr>
              <a:t>）</a:t>
            </a:r>
            <a:endParaRPr lang="zh-CN" altLang="en-US" sz="1100" dirty="0">
              <a:latin typeface="+mn-ea"/>
              <a:cs typeface="+mn-ea"/>
              <a:sym typeface="+mn-ea"/>
            </a:endParaRPr>
          </a:p>
          <a:p>
            <a:pPr algn="just">
              <a:lnSpc>
                <a:spcPct val="80000"/>
              </a:lnSpc>
            </a:pPr>
            <a:r>
              <a:rPr lang="zh-CN" altLang="en-US" sz="1100" dirty="0" smtClean="0">
                <a:latin typeface="+mn-ea"/>
                <a:cs typeface="+mn-ea"/>
              </a:rPr>
              <a:t>（</a:t>
            </a:r>
            <a:r>
              <a:rPr lang="en-US" altLang="zh-CN" sz="1100" dirty="0">
                <a:latin typeface="+mn-ea"/>
                <a:cs typeface="+mn-ea"/>
              </a:rPr>
              <a:t>The data in the DB data warehouse contains historical information, and the system records the information of the enterprise from a certain point in the past to the present. Through this information, quantitative analysis and prediction of the development process and future trends of the enterprise can be made. The time limit is usually It is 5 to 10 years.</a:t>
            </a:r>
            <a:r>
              <a:rPr lang="zh-CN" altLang="en-US" sz="1100" dirty="0" smtClean="0">
                <a:latin typeface="+mn-ea"/>
                <a:cs typeface="+mn-ea"/>
              </a:rPr>
              <a:t>）</a:t>
            </a:r>
            <a:endParaRPr lang="en-US" altLang="zh-CN" sz="1100" dirty="0" smtClean="0">
              <a:latin typeface="+mn-ea"/>
              <a:cs typeface="+mn-ea"/>
            </a:endParaRPr>
          </a:p>
          <a:p>
            <a:pPr>
              <a:lnSpc>
                <a:spcPct val="80000"/>
              </a:lnSpc>
            </a:pPr>
            <a:r>
              <a:rPr lang="zh-CN" altLang="en-US" sz="1100" dirty="0" smtClean="0">
                <a:latin typeface="+mn-ea"/>
                <a:cs typeface="+mn-ea"/>
              </a:rPr>
              <a:t>（</a:t>
            </a:r>
            <a:r>
              <a:rPr lang="en-US" altLang="zh-CN" sz="1100" dirty="0">
                <a:latin typeface="+mn-ea"/>
                <a:cs typeface="+mn-ea"/>
              </a:rPr>
              <a:t>RDBMS operational databases contain "current value" data whose accuracy is valid at the time of access, as well as current value data that can be updated. The data in the DW data warehouse is a series of snapshots of the data generated at a certain moment.</a:t>
            </a:r>
            <a:r>
              <a:rPr lang="zh-CN" altLang="en-US" sz="1100" dirty="0" smtClean="0">
                <a:latin typeface="+mn-ea"/>
                <a:cs typeface="+mn-ea"/>
              </a:rPr>
              <a:t>）</a:t>
            </a:r>
            <a:endParaRPr lang="zh-CN" altLang="en-US" sz="1100" dirty="0">
              <a:latin typeface="+mn-ea"/>
              <a:cs typeface="+mn-ea"/>
            </a:endParaRPr>
          </a:p>
          <a:p>
            <a:pPr marL="0" indent="0">
              <a:lnSpc>
                <a:spcPct val="80000"/>
              </a:lnSpc>
              <a:buNone/>
            </a:pPr>
            <a:r>
              <a:rPr lang="zh-CN" altLang="en-US" sz="1100" dirty="0" smtClean="0">
                <a:latin typeface="+mn-ea"/>
                <a:cs typeface="+mn-ea"/>
              </a:rPr>
              <a:t>（</a:t>
            </a:r>
            <a:r>
              <a:rPr lang="en-US" altLang="zh-CN" sz="1100" dirty="0">
                <a:latin typeface="+mn-ea"/>
                <a:cs typeface="+mn-ea"/>
              </a:rPr>
              <a:t>The table structure of RDBMS operational data may or may not contain time elements such as year, month, day, etc. The table structure of the DB data warehouse must </a:t>
            </a:r>
            <a:r>
              <a:rPr lang="en-US" altLang="zh-CN" sz="1100" dirty="0" err="1">
                <a:latin typeface="+mn-ea"/>
                <a:cs typeface="+mn-ea"/>
              </a:rPr>
              <a:t>includeContains</a:t>
            </a:r>
            <a:r>
              <a:rPr lang="en-US" altLang="zh-CN" sz="1100" dirty="0">
                <a:latin typeface="+mn-ea"/>
                <a:cs typeface="+mn-ea"/>
              </a:rPr>
              <a:t> a time element to indicate the historical period of the data. The data in the data warehouse contains a large amount of comprehensive data, many of which are related to time, such as by time </a:t>
            </a:r>
            <a:r>
              <a:rPr lang="en-US" altLang="zh-CN" sz="1100" dirty="0" err="1">
                <a:latin typeface="+mn-ea"/>
                <a:cs typeface="+mn-ea"/>
              </a:rPr>
              <a:t>periodPerform</a:t>
            </a:r>
            <a:r>
              <a:rPr lang="en-US" altLang="zh-CN" sz="1100" dirty="0">
                <a:latin typeface="+mn-ea"/>
                <a:cs typeface="+mn-ea"/>
              </a:rPr>
              <a:t> aggregated or time-sliced sampling. As time changes, the data warehouse needs to continuously add new data and delete old data.</a:t>
            </a:r>
            <a:r>
              <a:rPr lang="zh-CN" altLang="en-US" sz="1100" dirty="0" smtClean="0">
                <a:latin typeface="+mn-ea"/>
                <a:cs typeface="+mn-ea"/>
              </a:rPr>
              <a:t>）</a:t>
            </a:r>
            <a:endParaRPr lang="zh-CN" altLang="en-US" sz="1100" dirty="0">
              <a:latin typeface="+mn-ea"/>
              <a:cs typeface="+mn-ea"/>
            </a:endParaRPr>
          </a:p>
        </p:txBody>
      </p:sp>
      <p:sp>
        <p:nvSpPr>
          <p:cNvPr id="2" name="标题 1"/>
          <p:cNvSpPr>
            <a:spLocks noGrp="1"/>
          </p:cNvSpPr>
          <p:nvPr>
            <p:ph type="title"/>
          </p:nvPr>
        </p:nvSpPr>
        <p:spPr>
          <a:xfrm>
            <a:off x="457200" y="274955"/>
            <a:ext cx="8229600" cy="470535"/>
          </a:xfrm>
        </p:spPr>
        <p:txBody>
          <a:bodyPr/>
          <a:lstStyle/>
          <a:p>
            <a:r>
              <a:rPr lang="zh-CN" altLang="en-US" dirty="0">
                <a:solidFill>
                  <a:schemeClr val="tx1"/>
                </a:solidFill>
                <a:latin typeface="Calibri" panose="020F0502020204030204" charset="0"/>
                <a:cs typeface="Calibri" panose="020F0502020204030204" charset="0"/>
                <a:sym typeface="+mn-ea"/>
              </a:rPr>
              <a:t/>
            </a:r>
            <a:br>
              <a:rPr lang="zh-CN" altLang="en-US" dirty="0">
                <a:solidFill>
                  <a:schemeClr val="tx1"/>
                </a:solidFill>
                <a:latin typeface="Calibri" panose="020F0502020204030204" charset="0"/>
                <a:cs typeface="Calibri" panose="020F0502020204030204" charset="0"/>
                <a:sym typeface="+mn-ea"/>
              </a:rPr>
            </a:br>
            <a:r>
              <a:rPr lang="zh-CN" altLang="en-US" dirty="0"/>
              <a:t/>
            </a:r>
            <a:br>
              <a:rPr lang="zh-CN" altLang="en-US" dirty="0"/>
            </a:br>
            <a:endParaRPr lang="zh-CN" altLang="en-US" dirty="0"/>
          </a:p>
        </p:txBody>
      </p:sp>
      <p:sp>
        <p:nvSpPr>
          <p:cNvPr id="4" name="文本框 3"/>
          <p:cNvSpPr txBox="1"/>
          <p:nvPr/>
        </p:nvSpPr>
        <p:spPr>
          <a:xfrm>
            <a:off x="576580" y="810260"/>
            <a:ext cx="7966529" cy="553998"/>
          </a:xfrm>
          <a:prstGeom prst="rect">
            <a:avLst/>
          </a:prstGeom>
          <a:noFill/>
        </p:spPr>
        <p:txBody>
          <a:bodyPr wrap="square" rtlCol="0">
            <a:spAutoFit/>
          </a:bodyPr>
          <a:lstStyle/>
          <a:p>
            <a:r>
              <a:rPr lang="en-US" altLang="zh-CN" sz="1200" b="1" dirty="0" smtClean="0"/>
              <a:t>1.2 </a:t>
            </a:r>
            <a:r>
              <a:rPr lang="zh-CN" altLang="en-US" sz="1200" b="1" dirty="0" smtClean="0">
                <a:sym typeface="+mn-ea"/>
              </a:rPr>
              <a:t>（</a:t>
            </a:r>
            <a:r>
              <a:rPr lang="en-US" altLang="zh-CN" sz="1200" b="1" dirty="0" smtClean="0"/>
              <a:t> </a:t>
            </a:r>
            <a:r>
              <a:rPr lang="en-US" altLang="zh-CN" sz="1200" b="1" dirty="0"/>
              <a:t>What is a data warehouse </a:t>
            </a:r>
            <a:r>
              <a:rPr lang="zh-CN" altLang="en-US" sz="1200" b="1" dirty="0">
                <a:sym typeface="+mn-ea"/>
              </a:rPr>
              <a:t>）</a:t>
            </a:r>
            <a:endParaRPr lang="zh-CN" altLang="en-US" sz="1200" b="1" dirty="0">
              <a:latin typeface="Calibri" panose="020F0502020204030204" charset="0"/>
              <a:cs typeface="Calibri" panose="020F0502020204030204" charset="0"/>
            </a:endParaRPr>
          </a:p>
          <a:p>
            <a:pPr algn="l"/>
            <a:endParaRPr lang="zh-CN" altLang="en-US" dirty="0"/>
          </a:p>
        </p:txBody>
      </p:sp>
      <p:sp>
        <p:nvSpPr>
          <p:cNvPr id="10" name="文本框 9"/>
          <p:cNvSpPr txBox="1"/>
          <p:nvPr/>
        </p:nvSpPr>
        <p:spPr>
          <a:xfrm>
            <a:off x="695325" y="1209040"/>
            <a:ext cx="7273018" cy="276999"/>
          </a:xfrm>
          <a:prstGeom prst="rect">
            <a:avLst/>
          </a:prstGeom>
          <a:noFill/>
        </p:spPr>
        <p:txBody>
          <a:bodyPr wrap="square" rtlCol="0">
            <a:spAutoFit/>
          </a:bodyPr>
          <a:lstStyle/>
          <a:p>
            <a:r>
              <a:rPr lang="en-US" altLang="zh-CN" sz="1200" dirty="0">
                <a:sym typeface="+mn-ea"/>
              </a:rPr>
              <a:t>1.2.2 </a:t>
            </a:r>
            <a:r>
              <a:rPr lang="zh-CN" altLang="en-US" sz="1200" b="1" dirty="0" smtClean="0">
                <a:sym typeface="+mn-ea"/>
              </a:rPr>
              <a:t>（</a:t>
            </a:r>
            <a:r>
              <a:rPr lang="en-US" altLang="zh-CN" sz="1200" b="1" dirty="0" smtClean="0">
                <a:sym typeface="+mn-ea"/>
              </a:rPr>
              <a:t> </a:t>
            </a:r>
            <a:r>
              <a:rPr lang="en-US" altLang="zh-CN" sz="1200" b="1" dirty="0">
                <a:sym typeface="+mn-ea"/>
              </a:rPr>
              <a:t>Four characteristics of data warehouse </a:t>
            </a:r>
            <a:r>
              <a:rPr lang="zh-CN" altLang="en-US" sz="1200" b="1" dirty="0" smtClean="0">
                <a:sym typeface="+mn-ea"/>
              </a:rPr>
              <a:t>）</a:t>
            </a:r>
            <a:endParaRPr lang="zh-CN" altLang="en-US" dirty="0">
              <a:sym typeface="+mn-ea"/>
            </a:endParaRPr>
          </a:p>
        </p:txBody>
      </p:sp>
      <p:sp>
        <p:nvSpPr>
          <p:cNvPr id="6" name="标题 5"/>
          <p:cNvSpPr txBox="1">
            <a:spLocks/>
          </p:cNvSpPr>
          <p:nvPr/>
        </p:nvSpPr>
        <p:spPr>
          <a:xfrm>
            <a:off x="565785" y="295275"/>
            <a:ext cx="7794444"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000" dirty="0" smtClean="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smtClean="0"/>
              <a:t>What is a data warehouse </a:t>
            </a:r>
            <a:r>
              <a:rPr lang="zh-CN" altLang="en-US" sz="2000" dirty="0" smtClean="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t>2022/5/18</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9</a:t>
            </a:fld>
            <a:endParaRPr lang="zh-CN" altLang="en-US" dirty="0"/>
          </a:p>
        </p:txBody>
      </p:sp>
      <p:sp>
        <p:nvSpPr>
          <p:cNvPr id="8" name="页脚占位符 7"/>
          <p:cNvSpPr>
            <a:spLocks noGrp="1"/>
          </p:cNvSpPr>
          <p:nvPr>
            <p:ph type="ftr" sz="quarter" idx="11"/>
          </p:nvPr>
        </p:nvSpPr>
        <p:spPr/>
        <p:txBody>
          <a:bodyPr/>
          <a:lstStyle/>
          <a:p>
            <a:r>
              <a:rPr lang="en-US" altLang="zh-CN" b="1">
                <a:solidFill>
                  <a:srgbClr val="072AC9"/>
                </a:solidFill>
                <a:latin typeface="Calibri" panose="020F0502020204030204" charset="0"/>
                <a:cs typeface="Calibri" panose="020F0502020204030204" charset="0"/>
                <a:sym typeface="+mn-ea"/>
              </a:rPr>
              <a:t>2022 BRICS Skills Competition(BRICS Future Skills Challenge)</a:t>
            </a:r>
            <a:endParaRPr lang="zh-CN" altLang="en-US" dirty="0"/>
          </a:p>
        </p:txBody>
      </p:sp>
      <p:sp>
        <p:nvSpPr>
          <p:cNvPr id="3" name="文本框 2"/>
          <p:cNvSpPr txBox="1"/>
          <p:nvPr/>
        </p:nvSpPr>
        <p:spPr>
          <a:xfrm>
            <a:off x="146684" y="1793330"/>
            <a:ext cx="8646160" cy="1661993"/>
          </a:xfrm>
          <a:prstGeom prst="rect">
            <a:avLst/>
          </a:prstGeom>
          <a:noFill/>
        </p:spPr>
        <p:txBody>
          <a:bodyPr wrap="square" rtlCol="0">
            <a:spAutoFit/>
          </a:bodyPr>
          <a:lstStyle/>
          <a:p>
            <a:pPr eaLnBrk="0" fontAlgn="base" hangingPunct="0"/>
            <a:r>
              <a:rPr lang="en-US" altLang="zh-CN" sz="1200" dirty="0" smtClean="0">
                <a:solidFill>
                  <a:schemeClr val="tx2"/>
                </a:solidFill>
                <a:latin typeface="微软雅黑" panose="020B0503020204020204" charset="-122"/>
                <a:ea typeface="微软雅黑" panose="020B0503020204020204" charset="-122"/>
                <a:sym typeface="+mn-ea"/>
              </a:rPr>
              <a:t>(</a:t>
            </a:r>
            <a:r>
              <a:rPr lang="en-US" altLang="zh-CN" sz="1200" dirty="0">
                <a:solidFill>
                  <a:schemeClr val="tx2"/>
                </a:solidFill>
                <a:latin typeface="微软雅黑" panose="020B0503020204020204" charset="-122"/>
                <a:ea typeface="微软雅黑" panose="020B0503020204020204" charset="-122"/>
                <a:sym typeface="+mn-ea"/>
              </a:rPr>
              <a:t>First, we already </a:t>
            </a:r>
            <a:r>
              <a:rPr lang="en-US" altLang="zh-CN" sz="1200" dirty="0" err="1">
                <a:solidFill>
                  <a:schemeClr val="tx2"/>
                </a:solidFill>
                <a:latin typeface="微软雅黑" panose="020B0503020204020204" charset="-122"/>
                <a:ea typeface="微软雅黑" panose="020B0503020204020204" charset="-122"/>
                <a:sym typeface="+mn-ea"/>
              </a:rPr>
              <a:t>knowDW</a:t>
            </a:r>
            <a:r>
              <a:rPr lang="en-US" altLang="zh-CN" sz="1200" dirty="0">
                <a:solidFill>
                  <a:schemeClr val="tx2"/>
                </a:solidFill>
                <a:latin typeface="微软雅黑" panose="020B0503020204020204" charset="-122"/>
                <a:ea typeface="微软雅黑" panose="020B0503020204020204" charset="-122"/>
                <a:sym typeface="+mn-ea"/>
              </a:rPr>
              <a:t> data warehouse is a subject-oriented, integrated, relatively stable data collection that reflects historical </a:t>
            </a:r>
            <a:r>
              <a:rPr lang="en-US" altLang="zh-CN" sz="1200" dirty="0" err="1">
                <a:solidFill>
                  <a:schemeClr val="tx2"/>
                </a:solidFill>
                <a:latin typeface="微软雅黑" panose="020B0503020204020204" charset="-122"/>
                <a:ea typeface="微软雅黑" panose="020B0503020204020204" charset="-122"/>
                <a:sym typeface="+mn-ea"/>
              </a:rPr>
              <a:t>changes,Used</a:t>
            </a:r>
            <a:r>
              <a:rPr lang="en-US" altLang="zh-CN" sz="1200" dirty="0">
                <a:solidFill>
                  <a:schemeClr val="tx2"/>
                </a:solidFill>
                <a:latin typeface="微软雅黑" panose="020B0503020204020204" charset="-122"/>
                <a:ea typeface="微软雅黑" panose="020B0503020204020204" charset="-122"/>
                <a:sym typeface="+mn-ea"/>
              </a:rPr>
              <a:t> to support management decisions.)</a:t>
            </a:r>
            <a:endParaRPr lang="en-US" altLang="zh-CN" sz="1200" dirty="0">
              <a:solidFill>
                <a:schemeClr val="tx2"/>
              </a:solidFill>
              <a:latin typeface="微软雅黑" panose="020B0503020204020204" charset="-122"/>
              <a:ea typeface="微软雅黑" panose="020B0503020204020204" charset="-122"/>
            </a:endParaRPr>
          </a:p>
          <a:p>
            <a:pPr algn="l" eaLnBrk="0" fontAlgn="base" hangingPunct="0">
              <a:buClrTx/>
              <a:buSzTx/>
              <a:buFontTx/>
            </a:pPr>
            <a:endParaRPr lang="zh-CN" altLang="en-US" dirty="0">
              <a:solidFill>
                <a:schemeClr val="tx2"/>
              </a:solidFill>
              <a:latin typeface="微软雅黑" panose="020B0503020204020204" charset="-122"/>
              <a:ea typeface="微软雅黑" panose="020B0503020204020204" charset="-122"/>
            </a:endParaRPr>
          </a:p>
          <a:p>
            <a:pPr eaLnBrk="0" fontAlgn="base" hangingPunct="0"/>
            <a:r>
              <a:rPr lang="en-US" altLang="zh-CN" sz="1200" dirty="0" smtClean="0">
                <a:solidFill>
                  <a:schemeClr val="tx2"/>
                </a:solidFill>
                <a:latin typeface="微软雅黑" panose="020B0503020204020204" charset="-122"/>
                <a:ea typeface="微软雅黑" panose="020B0503020204020204" charset="-122"/>
              </a:rPr>
              <a:t>(</a:t>
            </a:r>
            <a:r>
              <a:rPr lang="en-US" altLang="zh-CN" sz="1200" dirty="0">
                <a:solidFill>
                  <a:schemeClr val="tx2"/>
                </a:solidFill>
                <a:latin typeface="微软雅黑" panose="020B0503020204020204" charset="-122"/>
                <a:ea typeface="微软雅黑" panose="020B0503020204020204" charset="-122"/>
              </a:rPr>
              <a:t>In contrast, redefine the relational database</a:t>
            </a:r>
            <a:r>
              <a:rPr lang="en-US" altLang="zh-CN" sz="1200" dirty="0" smtClean="0">
                <a:solidFill>
                  <a:schemeClr val="tx2"/>
                </a:solidFill>
                <a:latin typeface="微软雅黑" panose="020B0503020204020204" charset="-122"/>
                <a:ea typeface="微软雅黑" panose="020B0503020204020204" charset="-122"/>
              </a:rPr>
              <a:t>)</a:t>
            </a:r>
          </a:p>
          <a:p>
            <a:pPr eaLnBrk="0" fontAlgn="base" hangingPunct="0"/>
            <a:endParaRPr lang="zh-CN" altLang="en-US" sz="1200" dirty="0">
              <a:solidFill>
                <a:schemeClr val="tx2"/>
              </a:solidFill>
              <a:latin typeface="微软雅黑" panose="020B0503020204020204" charset="-122"/>
              <a:ea typeface="微软雅黑" panose="020B0503020204020204" charset="-122"/>
            </a:endParaRPr>
          </a:p>
          <a:p>
            <a:pPr eaLnBrk="0" fontAlgn="base" hangingPunct="0"/>
            <a:r>
              <a:rPr lang="en-US" altLang="zh-CN" sz="1200" dirty="0" smtClean="0">
                <a:solidFill>
                  <a:schemeClr val="tx2"/>
                </a:solidFill>
                <a:latin typeface="微软雅黑" panose="020B0503020204020204" charset="-122"/>
                <a:ea typeface="微软雅黑" panose="020B0503020204020204" charset="-122"/>
              </a:rPr>
              <a:t>(</a:t>
            </a:r>
            <a:r>
              <a:rPr lang="en-US" altLang="zh-CN" sz="1200" dirty="0">
                <a:solidFill>
                  <a:schemeClr val="tx2"/>
                </a:solidFill>
                <a:latin typeface="微软雅黑" panose="020B0503020204020204" charset="-122"/>
                <a:ea typeface="微软雅黑" panose="020B0503020204020204" charset="-122"/>
              </a:rPr>
              <a:t>RDBMS is oriented to a single business process/action (purchasing a commodity), so it is non-integrated (a single business process is not integrated), unstable (often added, deleted and modified), and does not reflect historical changes (shorter time) ) data collection used to record business actions and store business process data)</a:t>
            </a:r>
            <a:endParaRPr lang="zh-CN" altLang="en-US" sz="1200"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146684" y="1012190"/>
            <a:ext cx="8997315" cy="276999"/>
          </a:xfrm>
          <a:prstGeom prst="rect">
            <a:avLst/>
          </a:prstGeom>
          <a:noFill/>
        </p:spPr>
        <p:txBody>
          <a:bodyPr wrap="square" rtlCol="0">
            <a:spAutoFit/>
          </a:bodyPr>
          <a:lstStyle/>
          <a:p>
            <a:r>
              <a:rPr lang="en-US" altLang="zh-CN" sz="1200" dirty="0"/>
              <a:t>1.3 </a:t>
            </a:r>
            <a:r>
              <a:rPr lang="zh-CN" altLang="en-US" sz="1200" b="1" dirty="0" smtClean="0">
                <a:latin typeface="Calibri" panose="020F0502020204030204" charset="0"/>
                <a:cs typeface="Calibri" panose="020F0502020204030204" charset="0"/>
                <a:sym typeface="+mn-ea"/>
              </a:rPr>
              <a:t>（</a:t>
            </a:r>
            <a:r>
              <a:rPr lang="en-US" altLang="zh-CN" sz="1200" b="1" dirty="0">
                <a:latin typeface="Calibri" panose="020F0502020204030204" charset="0"/>
                <a:cs typeface="Calibri" panose="020F0502020204030204" charset="0"/>
                <a:sym typeface="+mn-ea"/>
              </a:rPr>
              <a:t>Comparison of RDBMS and </a:t>
            </a:r>
            <a:r>
              <a:rPr lang="en-US" altLang="zh-CN" sz="1200" b="1" dirty="0" err="1">
                <a:latin typeface="Calibri" panose="020F0502020204030204" charset="0"/>
                <a:cs typeface="Calibri" panose="020F0502020204030204" charset="0"/>
                <a:sym typeface="+mn-ea"/>
              </a:rPr>
              <a:t>DataWarehouse</a:t>
            </a:r>
            <a:r>
              <a:rPr lang="zh-CN" altLang="en-US" sz="1200" b="1" dirty="0" smtClean="0">
                <a:latin typeface="Calibri" panose="020F0502020204030204" charset="0"/>
                <a:cs typeface="Calibri" panose="020F0502020204030204" charset="0"/>
                <a:sym typeface="+mn-ea"/>
              </a:rPr>
              <a:t>）</a:t>
            </a:r>
            <a:endParaRPr lang="zh-CN" altLang="en-US" sz="1200" b="1" dirty="0">
              <a:latin typeface="Calibri" panose="020F0502020204030204" charset="0"/>
              <a:cs typeface="Calibri" panose="020F0502020204030204" charset="0"/>
              <a:sym typeface="+mn-ea"/>
            </a:endParaRPr>
          </a:p>
        </p:txBody>
      </p:sp>
      <p:sp>
        <p:nvSpPr>
          <p:cNvPr id="7" name="文本框 6"/>
          <p:cNvSpPr txBox="1"/>
          <p:nvPr/>
        </p:nvSpPr>
        <p:spPr>
          <a:xfrm>
            <a:off x="229506" y="1346339"/>
            <a:ext cx="6037580" cy="276999"/>
          </a:xfrm>
          <a:prstGeom prst="rect">
            <a:avLst/>
          </a:prstGeom>
          <a:noFill/>
        </p:spPr>
        <p:txBody>
          <a:bodyPr wrap="square" rtlCol="0">
            <a:spAutoFit/>
          </a:bodyPr>
          <a:lstStyle/>
          <a:p>
            <a:r>
              <a:rPr lang="en-US" altLang="zh-CN" sz="1200" dirty="0"/>
              <a:t>1.3.1 </a:t>
            </a:r>
            <a:r>
              <a:rPr lang="en-US" altLang="zh-CN" sz="1200" dirty="0" smtClean="0"/>
              <a:t>(</a:t>
            </a:r>
            <a:r>
              <a:rPr lang="en-US" altLang="zh-CN" sz="1200" dirty="0"/>
              <a:t>Concept comparison)</a:t>
            </a:r>
            <a:endParaRPr lang="zh-CN" altLang="en-US" sz="1200" dirty="0"/>
          </a:p>
        </p:txBody>
      </p:sp>
      <p:sp>
        <p:nvSpPr>
          <p:cNvPr id="9" name="标题 5"/>
          <p:cNvSpPr txBox="1">
            <a:spLocks/>
          </p:cNvSpPr>
          <p:nvPr/>
        </p:nvSpPr>
        <p:spPr>
          <a:xfrm>
            <a:off x="565785" y="295275"/>
            <a:ext cx="7794444" cy="475615"/>
          </a:xfrm>
        </p:spPr>
        <p:txBody>
          <a:bodyPr/>
          <a:lst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000" dirty="0" smtClean="0">
                <a:sym typeface="+mn-ea"/>
              </a:rPr>
              <a:t>1</a:t>
            </a:r>
            <a:r>
              <a:rPr lang="en-US" altLang="zh-CN" sz="2000" dirty="0" smtClean="0">
                <a:sym typeface="+mn-ea"/>
              </a:rPr>
              <a:t>.</a:t>
            </a:r>
            <a:r>
              <a:rPr lang="zh-CN" altLang="en-US" sz="2000" dirty="0" smtClean="0">
                <a:sym typeface="+mn-ea"/>
              </a:rPr>
              <a:t> （</a:t>
            </a:r>
            <a:r>
              <a:rPr lang="en-US" altLang="zh-CN" sz="2000" dirty="0" smtClean="0"/>
              <a:t> </a:t>
            </a:r>
            <a:r>
              <a:rPr lang="en-US" altLang="zh-CN" sz="2000" dirty="0" smtClean="0"/>
              <a:t>What is a data warehouse </a:t>
            </a:r>
            <a:r>
              <a:rPr lang="zh-CN" altLang="en-US" sz="2000" dirty="0" smtClean="0">
                <a:sym typeface="+mn-ea"/>
              </a:rPr>
              <a:t>）</a:t>
            </a:r>
            <a:endParaRPr lang="zh-CN" alt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EzNzcxZTA3OTNmMDljZDYxZjU4MzdiNmEyMDQ5MjU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e0fbc634-1725-40e5-b8e7-31856d1d74bb}"/>
  <p:tag name="TABLE_ENDDRAG_ORIGIN_RECT" val="619*419"/>
  <p:tag name="TABLE_ENDDRAG_RECT" val="36*97*619*419"/>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4aa49149-a3ce-484d-860e-31dfb3adde38}"/>
  <p:tag name="TABLE_ENDDRAG_ORIGIN_RECT" val="517*217"/>
  <p:tag name="TABLE_ENDDRAG_RECT" val="62*147*517*21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584c4b6-cd38-498e-aa09-eb6aaf2f68d3}"/>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491fab09-3916-40ca-9d13-dea32ca74940}"/>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b80dbccc-e90a-4ed1-a1a0-ad4b8a33c78b}"/>
  <p:tag name="TABLE_ENDDRAG_ORIGIN_RECT" val="612*144"/>
  <p:tag name="TABLE_ENDDRAG_RECT" val="63*77*612*144"/>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02e60f09-6f35-4a36-a8ea-14e7cbe7aa79}"/>
  <p:tag name="TABLE_ENDDRAG_ORIGIN_RECT" val="612*193"/>
  <p:tag name="TABLE_ENDDRAG_RECT" val="63*314*612*193"/>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e0fbc634-1725-40e5-b8e7-31856d1d74bb}"/>
  <p:tag name="TABLE_ENDDRAG_ORIGIN_RECT" val="627*394"/>
  <p:tag name="TABLE_ENDDRAG_RECT" val="36*95*627*3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7951</Words>
  <Application>Microsoft Office PowerPoint</Application>
  <PresentationFormat>全屏显示(4:3)</PresentationFormat>
  <Paragraphs>752</Paragraphs>
  <Slides>54</Slides>
  <Notes>9</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54</vt:i4>
      </vt:variant>
    </vt:vector>
  </HeadingPairs>
  <TitlesOfParts>
    <vt:vector size="71" baseType="lpstr">
      <vt:lpstr>..</vt:lpstr>
      <vt:lpstr>黑体</vt:lpstr>
      <vt:lpstr>华文中宋</vt:lpstr>
      <vt:lpstr>楷体_GB2312</vt:lpstr>
      <vt:lpstr>隶书</vt:lpstr>
      <vt:lpstr>宋体</vt:lpstr>
      <vt:lpstr>微软雅黑</vt:lpstr>
      <vt:lpstr>Arial</vt:lpstr>
      <vt:lpstr>Calibri</vt:lpstr>
      <vt:lpstr>Symbol</vt:lpstr>
      <vt:lpstr>Times New Roman</vt:lpstr>
      <vt:lpstr>Verdana</vt:lpstr>
      <vt:lpstr>Wingdings</vt:lpstr>
      <vt:lpstr>Office 主题</vt:lpstr>
      <vt:lpstr>自定义设计方案</vt:lpstr>
      <vt:lpstr>Microsoft Word Picture</vt:lpstr>
      <vt:lpstr>MS_ClipArt_Gallery.2</vt:lpstr>
      <vt:lpstr>PowerPoint 演示文稿</vt:lpstr>
      <vt:lpstr>（Introduction）</vt:lpstr>
      <vt:lpstr>1. （ What is a data warehouse ）</vt:lpstr>
      <vt:lpstr>1. （ What is a data warehouse ）</vt:lpstr>
      <vt:lpstr>1. （ What is a data warehouse ）</vt:lpstr>
      <vt:lpstr>1. （ What is a data warehouse ）</vt:lpstr>
      <vt:lpstr>1. （ What is a data warehouse ）</vt:lpstr>
      <vt:lpstr>  </vt:lpstr>
      <vt:lpstr>PowerPoint 演示文稿</vt:lpstr>
      <vt:lpstr>PowerPoint 演示文稿</vt:lpstr>
      <vt:lpstr>PowerPoint 演示文稿</vt:lpstr>
      <vt:lpstr>PowerPoint 演示文稿</vt:lpstr>
      <vt:lpstr>PowerPoint 演示文稿</vt:lpstr>
      <vt:lpstr>2.（Data warehouse basic structure)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（Basic Concepts of Data Warehouse）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(How to Build a Data Warehouse)</vt:lpstr>
      <vt:lpstr>4. (How to Build a Data Warehouse)</vt:lpstr>
      <vt:lpstr>4. (How to Build a Data Warehouse)</vt:lpstr>
      <vt:lpstr>4. (How to Build a Data Warehouse)</vt:lpstr>
      <vt:lpstr>4. (How to Build a Data Warehouse)</vt:lpstr>
      <vt:lpstr>4. (How to Build a Data Warehouse)</vt:lpstr>
      <vt:lpstr>4. (How to Build a Data Warehouse)</vt:lpstr>
      <vt:lpstr>4. (How to Build a Data Warehouse)</vt:lpstr>
      <vt:lpstr>4. (How to Build a Data Warehouse)</vt:lpstr>
      <vt:lpstr>4. (How to Build a Data Warehouse)</vt:lpstr>
      <vt:lpstr>Add a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微软用户</cp:lastModifiedBy>
  <cp:revision>155</cp:revision>
  <dcterms:created xsi:type="dcterms:W3CDTF">2022-05-05T02:07:00Z</dcterms:created>
  <dcterms:modified xsi:type="dcterms:W3CDTF">2022-05-18T07:43:00Z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520841B2F032432EA899DBA711B844A7</vt:lpwstr>
  </property>
  <property fmtid="{D5CDD505-2E9C-101B-9397-08002B2CF9AE}" pid="3" name="KSOProductBuildVer">
    <vt:lpwstr>2052-11.1.0.11636</vt:lpwstr>
  </property>
</Properties>
</file>