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759" r:id="rId2"/>
    <p:sldId id="754" r:id="rId3"/>
    <p:sldId id="758" r:id="rId4"/>
    <p:sldId id="742" r:id="rId5"/>
    <p:sldId id="499" r:id="rId6"/>
    <p:sldId id="500" r:id="rId7"/>
    <p:sldId id="502" r:id="rId8"/>
    <p:sldId id="503" r:id="rId9"/>
    <p:sldId id="501" r:id="rId10"/>
    <p:sldId id="504" r:id="rId11"/>
    <p:sldId id="744" r:id="rId12"/>
    <p:sldId id="743" r:id="rId13"/>
    <p:sldId id="745" r:id="rId14"/>
    <p:sldId id="747" r:id="rId15"/>
    <p:sldId id="746" r:id="rId16"/>
    <p:sldId id="506" r:id="rId17"/>
    <p:sldId id="505" r:id="rId18"/>
    <p:sldId id="521" r:id="rId19"/>
    <p:sldId id="507" r:id="rId20"/>
    <p:sldId id="513" r:id="rId21"/>
    <p:sldId id="515" r:id="rId22"/>
    <p:sldId id="517" r:id="rId23"/>
    <p:sldId id="514" r:id="rId24"/>
    <p:sldId id="518" r:id="rId25"/>
    <p:sldId id="52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CC00"/>
    <a:srgbClr val="FF33CC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E2021E-7B3E-4F7D-9B76-C3E9681B9622}" v="4" dt="2023-08-29T07:58:18.3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107" d="100"/>
          <a:sy n="107" d="100"/>
        </p:scale>
        <p:origin x="1140" y="6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ia, Rajeev" userId="71748d54-f7cd-41a3-accf-c8f3376bc2a4" providerId="ADAL" clId="{CCCF44EC-A569-46A8-8B23-3FC6703497FE}"/>
    <pc:docChg chg="custSel addSld delSld modSld">
      <pc:chgData name="Walia, Rajeev" userId="71748d54-f7cd-41a3-accf-c8f3376bc2a4" providerId="ADAL" clId="{CCCF44EC-A569-46A8-8B23-3FC6703497FE}" dt="2022-09-08T09:42:09.247" v="72" actId="20577"/>
      <pc:docMkLst>
        <pc:docMk/>
      </pc:docMkLst>
      <pc:sldChg chg="addSp delSp modSp add mod">
        <pc:chgData name="Walia, Rajeev" userId="71748d54-f7cd-41a3-accf-c8f3376bc2a4" providerId="ADAL" clId="{CCCF44EC-A569-46A8-8B23-3FC6703497FE}" dt="2022-09-01T09:38:49.662" v="53" actId="207"/>
        <pc:sldMkLst>
          <pc:docMk/>
          <pc:sldMk cId="3541302620" sldId="742"/>
        </pc:sldMkLst>
        <pc:spChg chg="add mod">
          <ac:chgData name="Walia, Rajeev" userId="71748d54-f7cd-41a3-accf-c8f3376bc2a4" providerId="ADAL" clId="{CCCF44EC-A569-46A8-8B23-3FC6703497FE}" dt="2022-08-30T11:34:19.307" v="44"/>
          <ac:spMkLst>
            <pc:docMk/>
            <pc:sldMk cId="3541302620" sldId="742"/>
            <ac:spMk id="3" creationId="{583A8E20-32A5-B1A7-7718-D0A02414A57A}"/>
          </ac:spMkLst>
        </pc:spChg>
        <pc:spChg chg="mod">
          <ac:chgData name="Walia, Rajeev" userId="71748d54-f7cd-41a3-accf-c8f3376bc2a4" providerId="ADAL" clId="{CCCF44EC-A569-46A8-8B23-3FC6703497FE}" dt="2022-09-01T09:38:49.662" v="53" actId="207"/>
          <ac:spMkLst>
            <pc:docMk/>
            <pc:sldMk cId="3541302620" sldId="742"/>
            <ac:spMk id="7" creationId="{00000000-0000-0000-0000-000000000000}"/>
          </ac:spMkLst>
        </pc:spChg>
        <pc:spChg chg="del">
          <ac:chgData name="Walia, Rajeev" userId="71748d54-f7cd-41a3-accf-c8f3376bc2a4" providerId="ADAL" clId="{CCCF44EC-A569-46A8-8B23-3FC6703497FE}" dt="2022-08-30T11:34:18.739" v="43" actId="478"/>
          <ac:spMkLst>
            <pc:docMk/>
            <pc:sldMk cId="3541302620" sldId="742"/>
            <ac:spMk id="8" creationId="{EA227751-758B-4933-A75C-4CD2DEC85535}"/>
          </ac:spMkLst>
        </pc:spChg>
      </pc:sldChg>
      <pc:sldChg chg="modSp mod">
        <pc:chgData name="Walia, Rajeev" userId="71748d54-f7cd-41a3-accf-c8f3376bc2a4" providerId="ADAL" clId="{CCCF44EC-A569-46A8-8B23-3FC6703497FE}" dt="2022-09-08T09:42:09.247" v="72" actId="20577"/>
        <pc:sldMkLst>
          <pc:docMk/>
          <pc:sldMk cId="508438583" sldId="752"/>
        </pc:sldMkLst>
        <pc:spChg chg="mod">
          <ac:chgData name="Walia, Rajeev" userId="71748d54-f7cd-41a3-accf-c8f3376bc2a4" providerId="ADAL" clId="{CCCF44EC-A569-46A8-8B23-3FC6703497FE}" dt="2022-09-08T09:42:09.247" v="72" actId="20577"/>
          <ac:spMkLst>
            <pc:docMk/>
            <pc:sldMk cId="508438583" sldId="752"/>
            <ac:spMk id="7" creationId="{00000000-0000-0000-0000-000000000000}"/>
          </ac:spMkLst>
        </pc:spChg>
      </pc:sldChg>
      <pc:sldChg chg="del">
        <pc:chgData name="Walia, Rajeev" userId="71748d54-f7cd-41a3-accf-c8f3376bc2a4" providerId="ADAL" clId="{CCCF44EC-A569-46A8-8B23-3FC6703497FE}" dt="2022-08-30T11:34:07.633" v="42" actId="47"/>
        <pc:sldMkLst>
          <pc:docMk/>
          <pc:sldMk cId="142011917" sldId="753"/>
        </pc:sldMkLst>
      </pc:sldChg>
      <pc:sldChg chg="modSp modAnim">
        <pc:chgData name="Walia, Rajeev" userId="71748d54-f7cd-41a3-accf-c8f3376bc2a4" providerId="ADAL" clId="{CCCF44EC-A569-46A8-8B23-3FC6703497FE}" dt="2022-08-30T11:30:24.931" v="19" actId="20577"/>
        <pc:sldMkLst>
          <pc:docMk/>
          <pc:sldMk cId="444372045" sldId="754"/>
        </pc:sldMkLst>
        <pc:spChg chg="mod">
          <ac:chgData name="Walia, Rajeev" userId="71748d54-f7cd-41a3-accf-c8f3376bc2a4" providerId="ADAL" clId="{CCCF44EC-A569-46A8-8B23-3FC6703497FE}" dt="2022-08-30T11:30:24.931" v="19" actId="20577"/>
          <ac:spMkLst>
            <pc:docMk/>
            <pc:sldMk cId="444372045" sldId="754"/>
            <ac:spMk id="2" creationId="{00000000-0000-0000-0000-000000000000}"/>
          </ac:spMkLst>
        </pc:spChg>
      </pc:sldChg>
    </pc:docChg>
  </pc:docChgLst>
  <pc:docChgLst>
    <pc:chgData name="Walia, Rajeev" userId="71748d54-f7cd-41a3-accf-c8f3376bc2a4" providerId="ADAL" clId="{D4E2021E-7B3E-4F7D-9B76-C3E9681B9622}"/>
    <pc:docChg chg="undo custSel addSld delSld modSld">
      <pc:chgData name="Walia, Rajeev" userId="71748d54-f7cd-41a3-accf-c8f3376bc2a4" providerId="ADAL" clId="{D4E2021E-7B3E-4F7D-9B76-C3E9681B9622}" dt="2023-08-29T08:03:07.260" v="375" actId="20577"/>
      <pc:docMkLst>
        <pc:docMk/>
      </pc:docMkLst>
      <pc:sldChg chg="modSp mod">
        <pc:chgData name="Walia, Rajeev" userId="71748d54-f7cd-41a3-accf-c8f3376bc2a4" providerId="ADAL" clId="{D4E2021E-7B3E-4F7D-9B76-C3E9681B9622}" dt="2023-08-29T08:03:07.260" v="375" actId="20577"/>
        <pc:sldMkLst>
          <pc:docMk/>
          <pc:sldMk cId="3541302620" sldId="742"/>
        </pc:sldMkLst>
        <pc:spChg chg="mod">
          <ac:chgData name="Walia, Rajeev" userId="71748d54-f7cd-41a3-accf-c8f3376bc2a4" providerId="ADAL" clId="{D4E2021E-7B3E-4F7D-9B76-C3E9681B9622}" dt="2023-08-29T08:03:07.260" v="375" actId="20577"/>
          <ac:spMkLst>
            <pc:docMk/>
            <pc:sldMk cId="3541302620" sldId="742"/>
            <ac:spMk id="7" creationId="{00000000-0000-0000-0000-000000000000}"/>
          </ac:spMkLst>
        </pc:spChg>
        <pc:graphicFrameChg chg="mod modGraphic">
          <ac:chgData name="Walia, Rajeev" userId="71748d54-f7cd-41a3-accf-c8f3376bc2a4" providerId="ADAL" clId="{D4E2021E-7B3E-4F7D-9B76-C3E9681B9622}" dt="2023-08-29T07:58:26.671" v="48" actId="20577"/>
          <ac:graphicFrameMkLst>
            <pc:docMk/>
            <pc:sldMk cId="3541302620" sldId="742"/>
            <ac:graphicFrameMk id="4" creationId="{B2084606-7926-9943-E129-12DD82FD222E}"/>
          </ac:graphicFrameMkLst>
        </pc:graphicFrameChg>
      </pc:sldChg>
      <pc:sldChg chg="add">
        <pc:chgData name="Walia, Rajeev" userId="71748d54-f7cd-41a3-accf-c8f3376bc2a4" providerId="ADAL" clId="{D4E2021E-7B3E-4F7D-9B76-C3E9681B9622}" dt="2023-08-29T07:51:54.397" v="1"/>
        <pc:sldMkLst>
          <pc:docMk/>
          <pc:sldMk cId="444372045" sldId="754"/>
        </pc:sldMkLst>
      </pc:sldChg>
      <pc:sldChg chg="del">
        <pc:chgData name="Walia, Rajeev" userId="71748d54-f7cd-41a3-accf-c8f3376bc2a4" providerId="ADAL" clId="{D4E2021E-7B3E-4F7D-9B76-C3E9681B9622}" dt="2023-08-29T07:51:58.629" v="2" actId="47"/>
        <pc:sldMkLst>
          <pc:docMk/>
          <pc:sldMk cId="867243499" sldId="755"/>
        </pc:sldMkLst>
      </pc:sldChg>
      <pc:sldChg chg="del">
        <pc:chgData name="Walia, Rajeev" userId="71748d54-f7cd-41a3-accf-c8f3376bc2a4" providerId="ADAL" clId="{D4E2021E-7B3E-4F7D-9B76-C3E9681B9622}" dt="2023-08-29T07:51:52.198" v="0" actId="47"/>
        <pc:sldMkLst>
          <pc:docMk/>
          <pc:sldMk cId="1265206712" sldId="756"/>
        </pc:sldMkLst>
      </pc:sldChg>
      <pc:sldChg chg="modSp mod">
        <pc:chgData name="Walia, Rajeev" userId="71748d54-f7cd-41a3-accf-c8f3376bc2a4" providerId="ADAL" clId="{D4E2021E-7B3E-4F7D-9B76-C3E9681B9622}" dt="2023-08-29T07:55:13.204" v="25" actId="20577"/>
        <pc:sldMkLst>
          <pc:docMk/>
          <pc:sldMk cId="2810515167" sldId="758"/>
        </pc:sldMkLst>
        <pc:spChg chg="mod">
          <ac:chgData name="Walia, Rajeev" userId="71748d54-f7cd-41a3-accf-c8f3376bc2a4" providerId="ADAL" clId="{D4E2021E-7B3E-4F7D-9B76-C3E9681B9622}" dt="2023-08-29T07:55:13.204" v="25" actId="20577"/>
          <ac:spMkLst>
            <pc:docMk/>
            <pc:sldMk cId="2810515167" sldId="758"/>
            <ac:spMk id="7" creationId="{00000000-0000-0000-0000-000000000000}"/>
          </ac:spMkLst>
        </pc:spChg>
      </pc:sldChg>
      <pc:sldChg chg="add">
        <pc:chgData name="Walia, Rajeev" userId="71748d54-f7cd-41a3-accf-c8f3376bc2a4" providerId="ADAL" clId="{D4E2021E-7B3E-4F7D-9B76-C3E9681B9622}" dt="2023-08-29T07:51:54.397" v="1"/>
        <pc:sldMkLst>
          <pc:docMk/>
          <pc:sldMk cId="1265206712" sldId="759"/>
        </pc:sldMkLst>
      </pc:sldChg>
    </pc:docChg>
  </pc:docChgLst>
  <pc:docChgLst>
    <pc:chgData name="Rajeev Walia" userId="71748d54-f7cd-41a3-accf-c8f3376bc2a4" providerId="ADAL" clId="{6E5D9965-57AE-4FF8-8F48-044A48745BFF}"/>
    <pc:docChg chg="undo custSel addSld delSld modSld">
      <pc:chgData name="Rajeev Walia" userId="71748d54-f7cd-41a3-accf-c8f3376bc2a4" providerId="ADAL" clId="{6E5D9965-57AE-4FF8-8F48-044A48745BFF}" dt="2023-02-09T05:30:24.368" v="44" actId="47"/>
      <pc:docMkLst>
        <pc:docMk/>
      </pc:docMkLst>
      <pc:sldChg chg="addSp delSp modSp mod">
        <pc:chgData name="Rajeev Walia" userId="71748d54-f7cd-41a3-accf-c8f3376bc2a4" providerId="ADAL" clId="{6E5D9965-57AE-4FF8-8F48-044A48745BFF}" dt="2023-01-31T13:14:06.249" v="42"/>
        <pc:sldMkLst>
          <pc:docMk/>
          <pc:sldMk cId="3541302620" sldId="742"/>
        </pc:sldMkLst>
        <pc:spChg chg="mod">
          <ac:chgData name="Rajeev Walia" userId="71748d54-f7cd-41a3-accf-c8f3376bc2a4" providerId="ADAL" clId="{6E5D9965-57AE-4FF8-8F48-044A48745BFF}" dt="2023-01-31T13:14:06.249" v="42"/>
          <ac:spMkLst>
            <pc:docMk/>
            <pc:sldMk cId="3541302620" sldId="742"/>
            <ac:spMk id="7" creationId="{00000000-0000-0000-0000-000000000000}"/>
          </ac:spMkLst>
        </pc:spChg>
        <pc:graphicFrameChg chg="add mod">
          <ac:chgData name="Rajeev Walia" userId="71748d54-f7cd-41a3-accf-c8f3376bc2a4" providerId="ADAL" clId="{6E5D9965-57AE-4FF8-8F48-044A48745BFF}" dt="2023-01-31T13:13:18.526" v="41"/>
          <ac:graphicFrameMkLst>
            <pc:docMk/>
            <pc:sldMk cId="3541302620" sldId="742"/>
            <ac:graphicFrameMk id="4" creationId="{B2084606-7926-9943-E129-12DD82FD222E}"/>
          </ac:graphicFrameMkLst>
        </pc:graphicFrameChg>
        <pc:graphicFrameChg chg="del modGraphic">
          <ac:chgData name="Rajeev Walia" userId="71748d54-f7cd-41a3-accf-c8f3376bc2a4" providerId="ADAL" clId="{6E5D9965-57AE-4FF8-8F48-044A48745BFF}" dt="2023-01-31T13:12:51.251" v="36" actId="478"/>
          <ac:graphicFrameMkLst>
            <pc:docMk/>
            <pc:sldMk cId="3541302620" sldId="742"/>
            <ac:graphicFrameMk id="10" creationId="{DEEFA677-5849-4B48-877D-4868C80A52DC}"/>
          </ac:graphicFrameMkLst>
        </pc:graphicFrameChg>
      </pc:sldChg>
      <pc:sldChg chg="modSp del mod">
        <pc:chgData name="Rajeev Walia" userId="71748d54-f7cd-41a3-accf-c8f3376bc2a4" providerId="ADAL" clId="{6E5D9965-57AE-4FF8-8F48-044A48745BFF}" dt="2023-02-09T05:30:24.368" v="44" actId="47"/>
        <pc:sldMkLst>
          <pc:docMk/>
          <pc:sldMk cId="508438583" sldId="752"/>
        </pc:sldMkLst>
        <pc:spChg chg="mod">
          <ac:chgData name="Rajeev Walia" userId="71748d54-f7cd-41a3-accf-c8f3376bc2a4" providerId="ADAL" clId="{6E5D9965-57AE-4FF8-8F48-044A48745BFF}" dt="2023-01-31T13:12:05.294" v="34" actId="20577"/>
          <ac:spMkLst>
            <pc:docMk/>
            <pc:sldMk cId="508438583" sldId="752"/>
            <ac:spMk id="7" creationId="{00000000-0000-0000-0000-000000000000}"/>
          </ac:spMkLst>
        </pc:spChg>
      </pc:sldChg>
      <pc:sldChg chg="add del">
        <pc:chgData name="Rajeev Walia" userId="71748d54-f7cd-41a3-accf-c8f3376bc2a4" providerId="ADAL" clId="{6E5D9965-57AE-4FF8-8F48-044A48745BFF}" dt="2023-01-31T13:12:54.420" v="38"/>
        <pc:sldMkLst>
          <pc:docMk/>
          <pc:sldMk cId="444372045" sldId="754"/>
        </pc:sldMkLst>
      </pc:sldChg>
      <pc:sldChg chg="add">
        <pc:chgData name="Rajeev Walia" userId="71748d54-f7cd-41a3-accf-c8f3376bc2a4" providerId="ADAL" clId="{6E5D9965-57AE-4FF8-8F48-044A48745BFF}" dt="2023-01-31T13:07:49.515" v="0"/>
        <pc:sldMkLst>
          <pc:docMk/>
          <pc:sldMk cId="867243499" sldId="755"/>
        </pc:sldMkLst>
      </pc:sldChg>
      <pc:sldChg chg="add">
        <pc:chgData name="Rajeev Walia" userId="71748d54-f7cd-41a3-accf-c8f3376bc2a4" providerId="ADAL" clId="{6E5D9965-57AE-4FF8-8F48-044A48745BFF}" dt="2023-01-31T13:07:49.515" v="0"/>
        <pc:sldMkLst>
          <pc:docMk/>
          <pc:sldMk cId="1265206712" sldId="756"/>
        </pc:sldMkLst>
      </pc:sldChg>
      <pc:sldChg chg="add del">
        <pc:chgData name="Rajeev Walia" userId="71748d54-f7cd-41a3-accf-c8f3376bc2a4" providerId="ADAL" clId="{6E5D9965-57AE-4FF8-8F48-044A48745BFF}" dt="2023-01-31T13:12:54.420" v="38"/>
        <pc:sldMkLst>
          <pc:docMk/>
          <pc:sldMk cId="3088409496" sldId="757"/>
        </pc:sldMkLst>
      </pc:sldChg>
      <pc:sldChg chg="add">
        <pc:chgData name="Rajeev Walia" userId="71748d54-f7cd-41a3-accf-c8f3376bc2a4" providerId="ADAL" clId="{6E5D9965-57AE-4FF8-8F48-044A48745BFF}" dt="2023-02-09T05:30:21.522" v="43"/>
        <pc:sldMkLst>
          <pc:docMk/>
          <pc:sldMk cId="2810515167" sldId="758"/>
        </pc:sldMkLst>
      </pc:sldChg>
    </pc:docChg>
  </pc:docChgLst>
  <pc:docChgLst>
    <pc:chgData name="Walia, Rajeev" userId="71748d54-f7cd-41a3-accf-c8f3376bc2a4" providerId="ADAL" clId="{86551B36-D1C4-4EA1-92F3-883B3FBE5BC3}"/>
    <pc:docChg chg="addSld delSld modSld">
      <pc:chgData name="Walia, Rajeev" userId="71748d54-f7cd-41a3-accf-c8f3376bc2a4" providerId="ADAL" clId="{86551B36-D1C4-4EA1-92F3-883B3FBE5BC3}" dt="2022-02-03T22:14:57.849" v="83" actId="207"/>
      <pc:docMkLst>
        <pc:docMk/>
      </pc:docMkLst>
      <pc:sldChg chg="add del">
        <pc:chgData name="Walia, Rajeev" userId="71748d54-f7cd-41a3-accf-c8f3376bc2a4" providerId="ADAL" clId="{86551B36-D1C4-4EA1-92F3-883B3FBE5BC3}" dt="2022-02-01T12:13:59.990" v="5" actId="47"/>
        <pc:sldMkLst>
          <pc:docMk/>
          <pc:sldMk cId="2839941611" sldId="322"/>
        </pc:sldMkLst>
      </pc:sldChg>
      <pc:sldChg chg="modSp del mod">
        <pc:chgData name="Walia, Rajeev" userId="71748d54-f7cd-41a3-accf-c8f3376bc2a4" providerId="ADAL" clId="{86551B36-D1C4-4EA1-92F3-883B3FBE5BC3}" dt="2022-02-01T12:14:12.642" v="13" actId="47"/>
        <pc:sldMkLst>
          <pc:docMk/>
          <pc:sldMk cId="1980196622" sldId="550"/>
        </pc:sldMkLst>
        <pc:spChg chg="mod">
          <ac:chgData name="Walia, Rajeev" userId="71748d54-f7cd-41a3-accf-c8f3376bc2a4" providerId="ADAL" clId="{86551B36-D1C4-4EA1-92F3-883B3FBE5BC3}" dt="2022-02-01T12:14:09.964" v="12" actId="20577"/>
          <ac:spMkLst>
            <pc:docMk/>
            <pc:sldMk cId="1980196622" sldId="550"/>
            <ac:spMk id="7" creationId="{00000000-0000-0000-0000-000000000000}"/>
          </ac:spMkLst>
        </pc:spChg>
      </pc:sldChg>
      <pc:sldChg chg="del">
        <pc:chgData name="Walia, Rajeev" userId="71748d54-f7cd-41a3-accf-c8f3376bc2a4" providerId="ADAL" clId="{86551B36-D1C4-4EA1-92F3-883B3FBE5BC3}" dt="2022-02-01T12:17:31.026" v="54" actId="47"/>
        <pc:sldMkLst>
          <pc:docMk/>
          <pc:sldMk cId="3541302620" sldId="742"/>
        </pc:sldMkLst>
      </pc:sldChg>
      <pc:sldChg chg="del">
        <pc:chgData name="Walia, Rajeev" userId="71748d54-f7cd-41a3-accf-c8f3376bc2a4" providerId="ADAL" clId="{86551B36-D1C4-4EA1-92F3-883B3FBE5BC3}" dt="2022-02-01T12:13:50.897" v="4" actId="47"/>
        <pc:sldMkLst>
          <pc:docMk/>
          <pc:sldMk cId="1595918834" sldId="748"/>
        </pc:sldMkLst>
      </pc:sldChg>
      <pc:sldChg chg="add">
        <pc:chgData name="Walia, Rajeev" userId="71748d54-f7cd-41a3-accf-c8f3376bc2a4" providerId="ADAL" clId="{86551B36-D1C4-4EA1-92F3-883B3FBE5BC3}" dt="2022-02-01T12:13:49.089" v="3"/>
        <pc:sldMkLst>
          <pc:docMk/>
          <pc:sldMk cId="2109733125" sldId="749"/>
        </pc:sldMkLst>
      </pc:sldChg>
      <pc:sldChg chg="del">
        <pc:chgData name="Walia, Rajeev" userId="71748d54-f7cd-41a3-accf-c8f3376bc2a4" providerId="ADAL" clId="{86551B36-D1C4-4EA1-92F3-883B3FBE5BC3}" dt="2022-02-01T12:13:43.926" v="0" actId="47"/>
        <pc:sldMkLst>
          <pc:docMk/>
          <pc:sldMk cId="3925756888" sldId="749"/>
        </pc:sldMkLst>
      </pc:sldChg>
      <pc:sldChg chg="del">
        <pc:chgData name="Walia, Rajeev" userId="71748d54-f7cd-41a3-accf-c8f3376bc2a4" providerId="ADAL" clId="{86551B36-D1C4-4EA1-92F3-883B3FBE5BC3}" dt="2022-02-01T12:13:44.419" v="1" actId="47"/>
        <pc:sldMkLst>
          <pc:docMk/>
          <pc:sldMk cId="2765293782" sldId="750"/>
        </pc:sldMkLst>
      </pc:sldChg>
      <pc:sldChg chg="add">
        <pc:chgData name="Walia, Rajeev" userId="71748d54-f7cd-41a3-accf-c8f3376bc2a4" providerId="ADAL" clId="{86551B36-D1C4-4EA1-92F3-883B3FBE5BC3}" dt="2022-02-01T12:13:49.089" v="3"/>
        <pc:sldMkLst>
          <pc:docMk/>
          <pc:sldMk cId="3071128809" sldId="750"/>
        </pc:sldMkLst>
      </pc:sldChg>
      <pc:sldChg chg="del">
        <pc:chgData name="Walia, Rajeev" userId="71748d54-f7cd-41a3-accf-c8f3376bc2a4" providerId="ADAL" clId="{86551B36-D1C4-4EA1-92F3-883B3FBE5BC3}" dt="2022-02-01T12:13:44.915" v="2" actId="47"/>
        <pc:sldMkLst>
          <pc:docMk/>
          <pc:sldMk cId="62132894" sldId="751"/>
        </pc:sldMkLst>
      </pc:sldChg>
      <pc:sldChg chg="modSp mod">
        <pc:chgData name="Walia, Rajeev" userId="71748d54-f7cd-41a3-accf-c8f3376bc2a4" providerId="ADAL" clId="{86551B36-D1C4-4EA1-92F3-883B3FBE5BC3}" dt="2022-02-03T22:14:57.849" v="83" actId="207"/>
        <pc:sldMkLst>
          <pc:docMk/>
          <pc:sldMk cId="508438583" sldId="752"/>
        </pc:sldMkLst>
        <pc:spChg chg="mod">
          <ac:chgData name="Walia, Rajeev" userId="71748d54-f7cd-41a3-accf-c8f3376bc2a4" providerId="ADAL" clId="{86551B36-D1C4-4EA1-92F3-883B3FBE5BC3}" dt="2022-02-03T22:14:57.849" v="83" actId="207"/>
          <ac:spMkLst>
            <pc:docMk/>
            <pc:sldMk cId="508438583" sldId="752"/>
            <ac:spMk id="7" creationId="{00000000-0000-0000-0000-000000000000}"/>
          </ac:spMkLst>
        </pc:spChg>
      </pc:sldChg>
      <pc:sldChg chg="modSp add mod">
        <pc:chgData name="Walia, Rajeev" userId="71748d54-f7cd-41a3-accf-c8f3376bc2a4" providerId="ADAL" clId="{86551B36-D1C4-4EA1-92F3-883B3FBE5BC3}" dt="2022-02-01T12:17:43.120" v="69" actId="20577"/>
        <pc:sldMkLst>
          <pc:docMk/>
          <pc:sldMk cId="142011917" sldId="753"/>
        </pc:sldMkLst>
        <pc:spChg chg="mod">
          <ac:chgData name="Walia, Rajeev" userId="71748d54-f7cd-41a3-accf-c8f3376bc2a4" providerId="ADAL" clId="{86551B36-D1C4-4EA1-92F3-883B3FBE5BC3}" dt="2022-02-01T12:17:43.120" v="69" actId="20577"/>
          <ac:spMkLst>
            <pc:docMk/>
            <pc:sldMk cId="142011917" sldId="753"/>
            <ac:spMk id="8" creationId="{EA227751-758B-4933-A75C-4CD2DEC85535}"/>
          </ac:spMkLst>
        </pc:spChg>
      </pc:sldChg>
    </pc:docChg>
  </pc:docChgLst>
  <pc:docChgLst>
    <pc:chgData name="Walia, Rajeev" userId="71748d54-f7cd-41a3-accf-c8f3376bc2a4" providerId="ADAL" clId="{6C9917AA-7AEF-4AD9-8EA5-3E7ECE69E57D}"/>
    <pc:docChg chg="undo custSel addSld delSld modSld">
      <pc:chgData name="Walia, Rajeev" userId="71748d54-f7cd-41a3-accf-c8f3376bc2a4" providerId="ADAL" clId="{6C9917AA-7AEF-4AD9-8EA5-3E7ECE69E57D}" dt="2022-05-31T20:11:31.161" v="89" actId="1038"/>
      <pc:docMkLst>
        <pc:docMk/>
      </pc:docMkLst>
      <pc:sldChg chg="del">
        <pc:chgData name="Walia, Rajeev" userId="71748d54-f7cd-41a3-accf-c8f3376bc2a4" providerId="ADAL" clId="{6C9917AA-7AEF-4AD9-8EA5-3E7ECE69E57D}" dt="2022-05-31T20:04:11.501" v="2" actId="47"/>
        <pc:sldMkLst>
          <pc:docMk/>
          <pc:sldMk cId="2109733125" sldId="749"/>
        </pc:sldMkLst>
      </pc:sldChg>
      <pc:sldChg chg="del">
        <pc:chgData name="Walia, Rajeev" userId="71748d54-f7cd-41a3-accf-c8f3376bc2a4" providerId="ADAL" clId="{6C9917AA-7AEF-4AD9-8EA5-3E7ECE69E57D}" dt="2022-05-31T20:04:08.361" v="0" actId="47"/>
        <pc:sldMkLst>
          <pc:docMk/>
          <pc:sldMk cId="3071128809" sldId="750"/>
        </pc:sldMkLst>
      </pc:sldChg>
      <pc:sldChg chg="modSp mod">
        <pc:chgData name="Walia, Rajeev" userId="71748d54-f7cd-41a3-accf-c8f3376bc2a4" providerId="ADAL" clId="{6C9917AA-7AEF-4AD9-8EA5-3E7ECE69E57D}" dt="2022-05-31T20:06:56.869" v="49" actId="6549"/>
        <pc:sldMkLst>
          <pc:docMk/>
          <pc:sldMk cId="508438583" sldId="752"/>
        </pc:sldMkLst>
        <pc:spChg chg="mod">
          <ac:chgData name="Walia, Rajeev" userId="71748d54-f7cd-41a3-accf-c8f3376bc2a4" providerId="ADAL" clId="{6C9917AA-7AEF-4AD9-8EA5-3E7ECE69E57D}" dt="2022-05-31T20:06:56.869" v="49" actId="6549"/>
          <ac:spMkLst>
            <pc:docMk/>
            <pc:sldMk cId="508438583" sldId="752"/>
            <ac:spMk id="7" creationId="{00000000-0000-0000-0000-000000000000}"/>
          </ac:spMkLst>
        </pc:spChg>
      </pc:sldChg>
      <pc:sldChg chg="modSp mod">
        <pc:chgData name="Walia, Rajeev" userId="71748d54-f7cd-41a3-accf-c8f3376bc2a4" providerId="ADAL" clId="{6C9917AA-7AEF-4AD9-8EA5-3E7ECE69E57D}" dt="2022-05-31T20:11:31.161" v="89" actId="1038"/>
        <pc:sldMkLst>
          <pc:docMk/>
          <pc:sldMk cId="142011917" sldId="753"/>
        </pc:sldMkLst>
        <pc:graphicFrameChg chg="mod modGraphic">
          <ac:chgData name="Walia, Rajeev" userId="71748d54-f7cd-41a3-accf-c8f3376bc2a4" providerId="ADAL" clId="{6C9917AA-7AEF-4AD9-8EA5-3E7ECE69E57D}" dt="2022-05-31T20:11:31.161" v="89" actId="1038"/>
          <ac:graphicFrameMkLst>
            <pc:docMk/>
            <pc:sldMk cId="142011917" sldId="753"/>
            <ac:graphicFrameMk id="10" creationId="{DEEFA677-5849-4B48-877D-4868C80A52DC}"/>
          </ac:graphicFrameMkLst>
        </pc:graphicFrameChg>
      </pc:sldChg>
      <pc:sldChg chg="modSp add">
        <pc:chgData name="Walia, Rajeev" userId="71748d54-f7cd-41a3-accf-c8f3376bc2a4" providerId="ADAL" clId="{6C9917AA-7AEF-4AD9-8EA5-3E7ECE69E57D}" dt="2022-05-31T20:04:19.698" v="9" actId="20577"/>
        <pc:sldMkLst>
          <pc:docMk/>
          <pc:sldMk cId="444372045" sldId="754"/>
        </pc:sldMkLst>
        <pc:spChg chg="mod">
          <ac:chgData name="Walia, Rajeev" userId="71748d54-f7cd-41a3-accf-c8f3376bc2a4" providerId="ADAL" clId="{6C9917AA-7AEF-4AD9-8EA5-3E7ECE69E57D}" dt="2022-05-31T20:04:19.698" v="9" actId="20577"/>
          <ac:spMkLst>
            <pc:docMk/>
            <pc:sldMk cId="444372045" sldId="754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BC9E1-1EE2-4102-95C6-3A516896C3B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43107-0CBD-421B-BBB4-1071553D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43107-0CBD-421B-BBB4-1071553D17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88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43107-0CBD-421B-BBB4-1071553D17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8DEA-92F2-4E98-9664-97A06DD3C8DC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5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C7F1-9D87-4C52-8915-3E95736979E5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70E8-41C3-433F-BCC2-46B194E1BD1E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0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E478-0B5E-4DFD-A082-EDB2BF6BAA55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7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31DC-BC5B-41B5-A878-1671B2EF79F9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0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750-F567-4E47-A989-12CA63DCF61D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8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BE5E-1503-402E-80BD-4E22A256591F}" type="datetime1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6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1C9B-B9CA-4965-BFF5-BF0E8959DA6C}" type="datetime1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1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1B10-0F5E-497C-934C-AF8B07D957C7}" type="datetime1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2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2D9A-C764-462D-990A-97526098E8D7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1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3F59-B52A-414B-A0BF-ED0F79D9F8D8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00C24-5B67-4B78-9E12-C5D426BE9119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6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wson.edu/tutoring-learning/course-support/tutoring/mathematics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143000"/>
            <a:ext cx="8686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alatino Linotype" pitchFamily="18" charset="0"/>
              </a:rPr>
              <a:t>Math 263 Section 7</a:t>
            </a:r>
          </a:p>
          <a:p>
            <a:pPr algn="ctr"/>
            <a:r>
              <a:rPr lang="en-US" sz="4000" dirty="0">
                <a:latin typeface="Palatino Linotype" pitchFamily="18" charset="0"/>
              </a:rPr>
              <a:t>Discrete Mathematics</a:t>
            </a:r>
          </a:p>
          <a:p>
            <a:pPr algn="ctr"/>
            <a:r>
              <a:rPr lang="en-US" sz="4000" dirty="0">
                <a:latin typeface="Palatino Linotype" pitchFamily="18" charset="0"/>
              </a:rPr>
              <a:t>Tuesdays and Thursdays        </a:t>
            </a:r>
          </a:p>
          <a:p>
            <a:pPr algn="ctr"/>
            <a:r>
              <a:rPr lang="en-US" sz="4000" dirty="0">
                <a:latin typeface="Palatino Linotype" pitchFamily="18" charset="0"/>
              </a:rPr>
              <a:t>12:30-1:45pm</a:t>
            </a:r>
          </a:p>
          <a:p>
            <a:pPr algn="ctr"/>
            <a:r>
              <a:rPr lang="en-US" sz="4000" dirty="0">
                <a:latin typeface="Palatino Linotype" pitchFamily="18" charset="0"/>
              </a:rPr>
              <a:t>YR-129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0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7039" y="421864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2.1: Truth Tables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10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6681752"/>
                  </p:ext>
                </p:extLst>
              </p:nvPr>
            </p:nvGraphicFramePr>
            <p:xfrm>
              <a:off x="305788" y="1600200"/>
              <a:ext cx="8533411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7271">
                      <a:extLst>
                        <a:ext uri="{9D8B030D-6E8A-4147-A177-3AD203B41FA5}">
                          <a16:colId xmlns:a16="http://schemas.microsoft.com/office/drawing/2014/main" val="2361516618"/>
                        </a:ext>
                      </a:extLst>
                    </a:gridCol>
                    <a:gridCol w="1117271">
                      <a:extLst>
                        <a:ext uri="{9D8B030D-6E8A-4147-A177-3AD203B41FA5}">
                          <a16:colId xmlns:a16="http://schemas.microsoft.com/office/drawing/2014/main" val="2378334786"/>
                        </a:ext>
                      </a:extLst>
                    </a:gridCol>
                    <a:gridCol w="1117271">
                      <a:extLst>
                        <a:ext uri="{9D8B030D-6E8A-4147-A177-3AD203B41FA5}">
                          <a16:colId xmlns:a16="http://schemas.microsoft.com/office/drawing/2014/main" val="789317065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2708303118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3320738127"/>
                        </a:ext>
                      </a:extLst>
                    </a:gridCol>
                    <a:gridCol w="1904998">
                      <a:extLst>
                        <a:ext uri="{9D8B030D-6E8A-4147-A177-3AD203B41FA5}">
                          <a16:colId xmlns:a16="http://schemas.microsoft.com/office/drawing/2014/main" val="24553926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3043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4871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19001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2676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1661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77951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8568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6373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73348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6681752"/>
                  </p:ext>
                </p:extLst>
              </p:nvPr>
            </p:nvGraphicFramePr>
            <p:xfrm>
              <a:off x="305788" y="1600200"/>
              <a:ext cx="8533411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7271">
                      <a:extLst>
                        <a:ext uri="{9D8B030D-6E8A-4147-A177-3AD203B41FA5}">
                          <a16:colId xmlns:a16="http://schemas.microsoft.com/office/drawing/2014/main" val="2361516618"/>
                        </a:ext>
                      </a:extLst>
                    </a:gridCol>
                    <a:gridCol w="1117271">
                      <a:extLst>
                        <a:ext uri="{9D8B030D-6E8A-4147-A177-3AD203B41FA5}">
                          <a16:colId xmlns:a16="http://schemas.microsoft.com/office/drawing/2014/main" val="2378334786"/>
                        </a:ext>
                      </a:extLst>
                    </a:gridCol>
                    <a:gridCol w="1117271">
                      <a:extLst>
                        <a:ext uri="{9D8B030D-6E8A-4147-A177-3AD203B41FA5}">
                          <a16:colId xmlns:a16="http://schemas.microsoft.com/office/drawing/2014/main" val="789317065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2708303118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3320738127"/>
                        </a:ext>
                      </a:extLst>
                    </a:gridCol>
                    <a:gridCol w="1904998">
                      <a:extLst>
                        <a:ext uri="{9D8B030D-6E8A-4147-A177-3AD203B41FA5}">
                          <a16:colId xmlns:a16="http://schemas.microsoft.com/office/drawing/2014/main" val="24553926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1639" r="-667760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639" r="-564130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1639" r="-467213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3043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101639" r="-66776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1639" r="-56413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4871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201639" r="-66776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1639" r="-56413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19001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301639" r="-66776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01639" r="-56413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2676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408333" r="-667760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408333" r="-564130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1661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500000" r="-66776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500000" r="-56413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77951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600000" r="-66776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600000" r="-56413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8568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700000" r="-66776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00000" r="-56413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6373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800000" r="-66776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00000" r="-56413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73348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5788" y="1066800"/>
                <a:ext cx="87620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alatino Linotype" pitchFamily="18" charset="0"/>
                  </a:rPr>
                  <a:t>The truth table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⟶~(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>
                  <a:latin typeface="Palatino Linotyp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461665"/>
              </a:xfrm>
              <a:prstGeom prst="rect">
                <a:avLst/>
              </a:prstGeom>
              <a:blipFill>
                <a:blip r:embed="rId3"/>
                <a:stretch>
                  <a:fillRect l="-104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20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7039" y="421864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2.1: Truth Tables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11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305788" y="1600200"/>
              <a:ext cx="8533411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7271">
                      <a:extLst>
                        <a:ext uri="{9D8B030D-6E8A-4147-A177-3AD203B41FA5}">
                          <a16:colId xmlns:a16="http://schemas.microsoft.com/office/drawing/2014/main" val="2361516618"/>
                        </a:ext>
                      </a:extLst>
                    </a:gridCol>
                    <a:gridCol w="1117271">
                      <a:extLst>
                        <a:ext uri="{9D8B030D-6E8A-4147-A177-3AD203B41FA5}">
                          <a16:colId xmlns:a16="http://schemas.microsoft.com/office/drawing/2014/main" val="2378334786"/>
                        </a:ext>
                      </a:extLst>
                    </a:gridCol>
                    <a:gridCol w="1117271">
                      <a:extLst>
                        <a:ext uri="{9D8B030D-6E8A-4147-A177-3AD203B41FA5}">
                          <a16:colId xmlns:a16="http://schemas.microsoft.com/office/drawing/2014/main" val="789317065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2708303118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3320738127"/>
                        </a:ext>
                      </a:extLst>
                    </a:gridCol>
                    <a:gridCol w="1904998">
                      <a:extLst>
                        <a:ext uri="{9D8B030D-6E8A-4147-A177-3AD203B41FA5}">
                          <a16:colId xmlns:a16="http://schemas.microsoft.com/office/drawing/2014/main" val="24553926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3043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4871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19001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2676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1661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77951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8568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6373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73348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305788" y="1600200"/>
              <a:ext cx="8533411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7271">
                      <a:extLst>
                        <a:ext uri="{9D8B030D-6E8A-4147-A177-3AD203B41FA5}">
                          <a16:colId xmlns:a16="http://schemas.microsoft.com/office/drawing/2014/main" val="2361516618"/>
                        </a:ext>
                      </a:extLst>
                    </a:gridCol>
                    <a:gridCol w="1117271">
                      <a:extLst>
                        <a:ext uri="{9D8B030D-6E8A-4147-A177-3AD203B41FA5}">
                          <a16:colId xmlns:a16="http://schemas.microsoft.com/office/drawing/2014/main" val="2378334786"/>
                        </a:ext>
                      </a:extLst>
                    </a:gridCol>
                    <a:gridCol w="1117271">
                      <a:extLst>
                        <a:ext uri="{9D8B030D-6E8A-4147-A177-3AD203B41FA5}">
                          <a16:colId xmlns:a16="http://schemas.microsoft.com/office/drawing/2014/main" val="789317065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2708303118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3320738127"/>
                        </a:ext>
                      </a:extLst>
                    </a:gridCol>
                    <a:gridCol w="1904998">
                      <a:extLst>
                        <a:ext uri="{9D8B030D-6E8A-4147-A177-3AD203B41FA5}">
                          <a16:colId xmlns:a16="http://schemas.microsoft.com/office/drawing/2014/main" val="24553926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1639" r="-667760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639" r="-564130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1639" r="-467213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3043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101639" r="-66776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1639" r="-56413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101639" r="-467213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4871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201639" r="-66776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1639" r="-56413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201639" r="-467213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19001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301639" r="-66776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01639" r="-56413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301639" r="-467213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2676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408333" r="-667760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408333" r="-564130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408333" r="-467213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1661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500000" r="-66776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500000" r="-56413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500000" r="-467213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77951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600000" r="-66776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600000" r="-56413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600000" r="-46721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8568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700000" r="-66776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00000" r="-56413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700000" r="-46721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6373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800000" r="-66776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00000" r="-56413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800000" r="-46721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73348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5788" y="1066800"/>
                <a:ext cx="87620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alatino Linotype" pitchFamily="18" charset="0"/>
                  </a:rPr>
                  <a:t>The truth table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⟶~(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>
                  <a:latin typeface="Palatino Linotyp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461665"/>
              </a:xfrm>
              <a:prstGeom prst="rect">
                <a:avLst/>
              </a:prstGeom>
              <a:blipFill>
                <a:blip r:embed="rId3"/>
                <a:stretch>
                  <a:fillRect l="-104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57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7039" y="421864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2.1: Truth Tables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12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6677520"/>
                  </p:ext>
                </p:extLst>
              </p:nvPr>
            </p:nvGraphicFramePr>
            <p:xfrm>
              <a:off x="305788" y="1600200"/>
              <a:ext cx="8533411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7271">
                      <a:extLst>
                        <a:ext uri="{9D8B030D-6E8A-4147-A177-3AD203B41FA5}">
                          <a16:colId xmlns:a16="http://schemas.microsoft.com/office/drawing/2014/main" val="2361516618"/>
                        </a:ext>
                      </a:extLst>
                    </a:gridCol>
                    <a:gridCol w="1117271">
                      <a:extLst>
                        <a:ext uri="{9D8B030D-6E8A-4147-A177-3AD203B41FA5}">
                          <a16:colId xmlns:a16="http://schemas.microsoft.com/office/drawing/2014/main" val="2378334786"/>
                        </a:ext>
                      </a:extLst>
                    </a:gridCol>
                    <a:gridCol w="1117271">
                      <a:extLst>
                        <a:ext uri="{9D8B030D-6E8A-4147-A177-3AD203B41FA5}">
                          <a16:colId xmlns:a16="http://schemas.microsoft.com/office/drawing/2014/main" val="789317065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2708303118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3320738127"/>
                        </a:ext>
                      </a:extLst>
                    </a:gridCol>
                    <a:gridCol w="1904998">
                      <a:extLst>
                        <a:ext uri="{9D8B030D-6E8A-4147-A177-3AD203B41FA5}">
                          <a16:colId xmlns:a16="http://schemas.microsoft.com/office/drawing/2014/main" val="24553926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br>
                            <a:rPr lang="en-US" b="1" dirty="0">
                              <a:ea typeface="Cambria Math" panose="02040503050406030204" pitchFamily="18" charset="0"/>
                            </a:rPr>
                          </a:b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⟶~(</m:t>
                                </m:r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3043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4871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19001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2676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1661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77951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8568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6373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73348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6677520"/>
                  </p:ext>
                </p:extLst>
              </p:nvPr>
            </p:nvGraphicFramePr>
            <p:xfrm>
              <a:off x="305788" y="1600200"/>
              <a:ext cx="8533411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7271">
                      <a:extLst>
                        <a:ext uri="{9D8B030D-6E8A-4147-A177-3AD203B41FA5}">
                          <a16:colId xmlns:a16="http://schemas.microsoft.com/office/drawing/2014/main" val="2361516618"/>
                        </a:ext>
                      </a:extLst>
                    </a:gridCol>
                    <a:gridCol w="1117271">
                      <a:extLst>
                        <a:ext uri="{9D8B030D-6E8A-4147-A177-3AD203B41FA5}">
                          <a16:colId xmlns:a16="http://schemas.microsoft.com/office/drawing/2014/main" val="2378334786"/>
                        </a:ext>
                      </a:extLst>
                    </a:gridCol>
                    <a:gridCol w="1117271">
                      <a:extLst>
                        <a:ext uri="{9D8B030D-6E8A-4147-A177-3AD203B41FA5}">
                          <a16:colId xmlns:a16="http://schemas.microsoft.com/office/drawing/2014/main" val="789317065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2708303118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3320738127"/>
                        </a:ext>
                      </a:extLst>
                    </a:gridCol>
                    <a:gridCol w="1904998">
                      <a:extLst>
                        <a:ext uri="{9D8B030D-6E8A-4147-A177-3AD203B41FA5}">
                          <a16:colId xmlns:a16="http://schemas.microsoft.com/office/drawing/2014/main" val="24553926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1639" r="-667760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639" r="-564130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1639" r="-467213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833" t="-1639" r="-217844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970" t="-1639" r="-118657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7604" t="-1639" r="-1597" b="-8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3043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101639" r="-66776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1639" r="-56413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101639" r="-467213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4871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201639" r="-66776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1639" r="-56413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201639" r="-467213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19001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301639" r="-66776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01639" r="-56413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301639" r="-467213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2676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408333" r="-667760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408333" r="-564130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408333" r="-467213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1661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500000" r="-66776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500000" r="-56413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500000" r="-467213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77951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600000" r="-66776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600000" r="-56413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600000" r="-46721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8568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700000" r="-66776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00000" r="-56413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700000" r="-46721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6373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800000" r="-66776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00000" r="-56413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800000" r="-46721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73348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5788" y="1066800"/>
                <a:ext cx="87620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alatino Linotype" pitchFamily="18" charset="0"/>
                  </a:rPr>
                  <a:t>The truth table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⟶~(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>
                  <a:latin typeface="Palatino Linotyp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461665"/>
              </a:xfrm>
              <a:prstGeom prst="rect">
                <a:avLst/>
              </a:prstGeom>
              <a:blipFill>
                <a:blip r:embed="rId3"/>
                <a:stretch>
                  <a:fillRect l="-104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80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7039" y="421864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2.1: Truth Tables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13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433202"/>
                  </p:ext>
                </p:extLst>
              </p:nvPr>
            </p:nvGraphicFramePr>
            <p:xfrm>
              <a:off x="305788" y="1600200"/>
              <a:ext cx="8533411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7271">
                      <a:extLst>
                        <a:ext uri="{9D8B030D-6E8A-4147-A177-3AD203B41FA5}">
                          <a16:colId xmlns:a16="http://schemas.microsoft.com/office/drawing/2014/main" val="2361516618"/>
                        </a:ext>
                      </a:extLst>
                    </a:gridCol>
                    <a:gridCol w="1117271">
                      <a:extLst>
                        <a:ext uri="{9D8B030D-6E8A-4147-A177-3AD203B41FA5}">
                          <a16:colId xmlns:a16="http://schemas.microsoft.com/office/drawing/2014/main" val="2378334786"/>
                        </a:ext>
                      </a:extLst>
                    </a:gridCol>
                    <a:gridCol w="1117271">
                      <a:extLst>
                        <a:ext uri="{9D8B030D-6E8A-4147-A177-3AD203B41FA5}">
                          <a16:colId xmlns:a16="http://schemas.microsoft.com/office/drawing/2014/main" val="789317065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2708303118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3320738127"/>
                        </a:ext>
                      </a:extLst>
                    </a:gridCol>
                    <a:gridCol w="1904998">
                      <a:extLst>
                        <a:ext uri="{9D8B030D-6E8A-4147-A177-3AD203B41FA5}">
                          <a16:colId xmlns:a16="http://schemas.microsoft.com/office/drawing/2014/main" val="24553926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br>
                            <a:rPr lang="en-US" b="1" dirty="0">
                              <a:ea typeface="Cambria Math" panose="02040503050406030204" pitchFamily="18" charset="0"/>
                            </a:rPr>
                          </a:b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⟶~(</m:t>
                                </m:r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3043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4871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19001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2676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1661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77951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8568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6373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73348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433202"/>
                  </p:ext>
                </p:extLst>
              </p:nvPr>
            </p:nvGraphicFramePr>
            <p:xfrm>
              <a:off x="305788" y="1600200"/>
              <a:ext cx="8533411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7271">
                      <a:extLst>
                        <a:ext uri="{9D8B030D-6E8A-4147-A177-3AD203B41FA5}">
                          <a16:colId xmlns:a16="http://schemas.microsoft.com/office/drawing/2014/main" val="2361516618"/>
                        </a:ext>
                      </a:extLst>
                    </a:gridCol>
                    <a:gridCol w="1117271">
                      <a:extLst>
                        <a:ext uri="{9D8B030D-6E8A-4147-A177-3AD203B41FA5}">
                          <a16:colId xmlns:a16="http://schemas.microsoft.com/office/drawing/2014/main" val="2378334786"/>
                        </a:ext>
                      </a:extLst>
                    </a:gridCol>
                    <a:gridCol w="1117271">
                      <a:extLst>
                        <a:ext uri="{9D8B030D-6E8A-4147-A177-3AD203B41FA5}">
                          <a16:colId xmlns:a16="http://schemas.microsoft.com/office/drawing/2014/main" val="789317065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2708303118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3320738127"/>
                        </a:ext>
                      </a:extLst>
                    </a:gridCol>
                    <a:gridCol w="1904998">
                      <a:extLst>
                        <a:ext uri="{9D8B030D-6E8A-4147-A177-3AD203B41FA5}">
                          <a16:colId xmlns:a16="http://schemas.microsoft.com/office/drawing/2014/main" val="24553926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1639" r="-667760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639" r="-564130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1639" r="-467213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833" t="-1639" r="-217844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970" t="-1639" r="-118657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7604" t="-1639" r="-1597" b="-8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3043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101639" r="-66776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1639" r="-56413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101639" r="-467213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833" t="-101639" r="-217844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4871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201639" r="-66776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1639" r="-56413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201639" r="-467213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833" t="-201639" r="-217844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19001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301639" r="-66776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01639" r="-56413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301639" r="-467213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833" t="-301639" r="-217844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2676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408333" r="-667760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408333" r="-564130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408333" r="-467213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833" t="-408333" r="-217844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1661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500000" r="-66776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500000" r="-56413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500000" r="-467213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833" t="-500000" r="-217844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77951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600000" r="-66776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600000" r="-56413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600000" r="-46721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833" t="-600000" r="-217844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8568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700000" r="-66776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00000" r="-56413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700000" r="-46721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833" t="-700000" r="-217844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6373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800000" r="-66776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00000" r="-56413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800000" r="-46721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833" t="-800000" r="-21784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73348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5788" y="1066800"/>
                <a:ext cx="87620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alatino Linotype" pitchFamily="18" charset="0"/>
                  </a:rPr>
                  <a:t>The truth table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⟶~(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>
                  <a:latin typeface="Palatino Linotyp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461665"/>
              </a:xfrm>
              <a:prstGeom prst="rect">
                <a:avLst/>
              </a:prstGeom>
              <a:blipFill>
                <a:blip r:embed="rId3"/>
                <a:stretch>
                  <a:fillRect l="-104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973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7039" y="421864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2.1: Truth Tables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14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305788" y="1600200"/>
              <a:ext cx="8533411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7271">
                      <a:extLst>
                        <a:ext uri="{9D8B030D-6E8A-4147-A177-3AD203B41FA5}">
                          <a16:colId xmlns:a16="http://schemas.microsoft.com/office/drawing/2014/main" val="2361516618"/>
                        </a:ext>
                      </a:extLst>
                    </a:gridCol>
                    <a:gridCol w="1117271">
                      <a:extLst>
                        <a:ext uri="{9D8B030D-6E8A-4147-A177-3AD203B41FA5}">
                          <a16:colId xmlns:a16="http://schemas.microsoft.com/office/drawing/2014/main" val="2378334786"/>
                        </a:ext>
                      </a:extLst>
                    </a:gridCol>
                    <a:gridCol w="1117271">
                      <a:extLst>
                        <a:ext uri="{9D8B030D-6E8A-4147-A177-3AD203B41FA5}">
                          <a16:colId xmlns:a16="http://schemas.microsoft.com/office/drawing/2014/main" val="789317065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2708303118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3320738127"/>
                        </a:ext>
                      </a:extLst>
                    </a:gridCol>
                    <a:gridCol w="1904998">
                      <a:extLst>
                        <a:ext uri="{9D8B030D-6E8A-4147-A177-3AD203B41FA5}">
                          <a16:colId xmlns:a16="http://schemas.microsoft.com/office/drawing/2014/main" val="24553926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br>
                            <a:rPr lang="en-US" b="1" dirty="0">
                              <a:ea typeface="Cambria Math" panose="02040503050406030204" pitchFamily="18" charset="0"/>
                            </a:rPr>
                          </a:b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⟶~(</m:t>
                                </m:r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3043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4871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19001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2676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1661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77951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8568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6373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73348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305788" y="1600200"/>
              <a:ext cx="8533411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7271">
                      <a:extLst>
                        <a:ext uri="{9D8B030D-6E8A-4147-A177-3AD203B41FA5}">
                          <a16:colId xmlns:a16="http://schemas.microsoft.com/office/drawing/2014/main" val="2361516618"/>
                        </a:ext>
                      </a:extLst>
                    </a:gridCol>
                    <a:gridCol w="1117271">
                      <a:extLst>
                        <a:ext uri="{9D8B030D-6E8A-4147-A177-3AD203B41FA5}">
                          <a16:colId xmlns:a16="http://schemas.microsoft.com/office/drawing/2014/main" val="2378334786"/>
                        </a:ext>
                      </a:extLst>
                    </a:gridCol>
                    <a:gridCol w="1117271">
                      <a:extLst>
                        <a:ext uri="{9D8B030D-6E8A-4147-A177-3AD203B41FA5}">
                          <a16:colId xmlns:a16="http://schemas.microsoft.com/office/drawing/2014/main" val="789317065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2708303118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3320738127"/>
                        </a:ext>
                      </a:extLst>
                    </a:gridCol>
                    <a:gridCol w="1904998">
                      <a:extLst>
                        <a:ext uri="{9D8B030D-6E8A-4147-A177-3AD203B41FA5}">
                          <a16:colId xmlns:a16="http://schemas.microsoft.com/office/drawing/2014/main" val="24553926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1639" r="-667760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639" r="-564130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1639" r="-467213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833" t="-1639" r="-217844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970" t="-1639" r="-118657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7604" t="-1639" r="-1597" b="-8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3043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101639" r="-66776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1639" r="-56413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101639" r="-467213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833" t="-101639" r="-217844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970" t="-101639" r="-118657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4871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201639" r="-66776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1639" r="-56413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201639" r="-467213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833" t="-201639" r="-217844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970" t="-201639" r="-11865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19001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301639" r="-66776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01639" r="-56413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301639" r="-467213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833" t="-301639" r="-217844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970" t="-301639" r="-11865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2676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408333" r="-667760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408333" r="-564130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408333" r="-467213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833" t="-408333" r="-217844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970" t="-408333" r="-118657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1661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500000" r="-66776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500000" r="-56413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500000" r="-467213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833" t="-500000" r="-217844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970" t="-500000" r="-118657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77951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600000" r="-66776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600000" r="-56413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600000" r="-46721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833" t="-600000" r="-217844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970" t="-600000" r="-118657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8568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700000" r="-66776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00000" r="-56413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700000" r="-46721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833" t="-700000" r="-217844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970" t="-700000" r="-118657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6373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800000" r="-66776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00000" r="-56413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800000" r="-46721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833" t="-800000" r="-21784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970" t="-800000" r="-118657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73348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5788" y="1066800"/>
                <a:ext cx="87620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alatino Linotype" pitchFamily="18" charset="0"/>
                  </a:rPr>
                  <a:t>The truth table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⟶~(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>
                  <a:latin typeface="Palatino Linotyp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461665"/>
              </a:xfrm>
              <a:prstGeom prst="rect">
                <a:avLst/>
              </a:prstGeom>
              <a:blipFill>
                <a:blip r:embed="rId3"/>
                <a:stretch>
                  <a:fillRect l="-104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215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7039" y="421864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2.1: Truth Tables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15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305788" y="1600200"/>
              <a:ext cx="8533411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7271">
                      <a:extLst>
                        <a:ext uri="{9D8B030D-6E8A-4147-A177-3AD203B41FA5}">
                          <a16:colId xmlns:a16="http://schemas.microsoft.com/office/drawing/2014/main" val="2361516618"/>
                        </a:ext>
                      </a:extLst>
                    </a:gridCol>
                    <a:gridCol w="1117271">
                      <a:extLst>
                        <a:ext uri="{9D8B030D-6E8A-4147-A177-3AD203B41FA5}">
                          <a16:colId xmlns:a16="http://schemas.microsoft.com/office/drawing/2014/main" val="2378334786"/>
                        </a:ext>
                      </a:extLst>
                    </a:gridCol>
                    <a:gridCol w="1117271">
                      <a:extLst>
                        <a:ext uri="{9D8B030D-6E8A-4147-A177-3AD203B41FA5}">
                          <a16:colId xmlns:a16="http://schemas.microsoft.com/office/drawing/2014/main" val="789317065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2708303118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3320738127"/>
                        </a:ext>
                      </a:extLst>
                    </a:gridCol>
                    <a:gridCol w="1904998">
                      <a:extLst>
                        <a:ext uri="{9D8B030D-6E8A-4147-A177-3AD203B41FA5}">
                          <a16:colId xmlns:a16="http://schemas.microsoft.com/office/drawing/2014/main" val="24553926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br>
                            <a:rPr lang="en-US" b="1" dirty="0">
                              <a:ea typeface="Cambria Math" panose="02040503050406030204" pitchFamily="18" charset="0"/>
                            </a:rPr>
                          </a:b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⟶~(</m:t>
                                </m:r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3043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4871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19001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2676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1661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77951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8568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6373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73348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305788" y="1600200"/>
              <a:ext cx="8533411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7271">
                      <a:extLst>
                        <a:ext uri="{9D8B030D-6E8A-4147-A177-3AD203B41FA5}">
                          <a16:colId xmlns:a16="http://schemas.microsoft.com/office/drawing/2014/main" val="2361516618"/>
                        </a:ext>
                      </a:extLst>
                    </a:gridCol>
                    <a:gridCol w="1117271">
                      <a:extLst>
                        <a:ext uri="{9D8B030D-6E8A-4147-A177-3AD203B41FA5}">
                          <a16:colId xmlns:a16="http://schemas.microsoft.com/office/drawing/2014/main" val="2378334786"/>
                        </a:ext>
                      </a:extLst>
                    </a:gridCol>
                    <a:gridCol w="1117271">
                      <a:extLst>
                        <a:ext uri="{9D8B030D-6E8A-4147-A177-3AD203B41FA5}">
                          <a16:colId xmlns:a16="http://schemas.microsoft.com/office/drawing/2014/main" val="789317065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2708303118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3320738127"/>
                        </a:ext>
                      </a:extLst>
                    </a:gridCol>
                    <a:gridCol w="1904998">
                      <a:extLst>
                        <a:ext uri="{9D8B030D-6E8A-4147-A177-3AD203B41FA5}">
                          <a16:colId xmlns:a16="http://schemas.microsoft.com/office/drawing/2014/main" val="24553926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1639" r="-667760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639" r="-564130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1639" r="-467213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833" t="-1639" r="-217844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970" t="-1639" r="-118657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7604" t="-1639" r="-1597" b="-8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3043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101639" r="-66776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1639" r="-56413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101639" r="-467213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833" t="-101639" r="-217844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970" t="-101639" r="-118657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7604" t="-101639" r="-1597" b="-7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4871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201639" r="-66776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1639" r="-56413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201639" r="-467213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833" t="-201639" r="-217844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970" t="-201639" r="-11865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7604" t="-201639" r="-1597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9001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301639" r="-66776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01639" r="-56413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301639" r="-467213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833" t="-301639" r="-217844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970" t="-301639" r="-11865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7604" t="-301639" r="-1597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2676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408333" r="-667760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408333" r="-564130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408333" r="-467213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833" t="-408333" r="-217844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970" t="-408333" r="-118657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7604" t="-408333" r="-1597" b="-4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1661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500000" r="-66776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500000" r="-56413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500000" r="-467213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833" t="-500000" r="-217844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970" t="-500000" r="-118657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7604" t="-500000" r="-1597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7951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600000" r="-66776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600000" r="-56413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600000" r="-46721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833" t="-600000" r="-217844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970" t="-600000" r="-118657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7604" t="-600000" r="-1597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568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700000" r="-66776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00000" r="-56413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700000" r="-46721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833" t="-700000" r="-217844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970" t="-700000" r="-118657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7604" t="-700000" r="-1597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6373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6" t="-800000" r="-66776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00000" r="-56413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093" t="-800000" r="-46721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833" t="-800000" r="-21784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970" t="-800000" r="-118657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7604" t="-800000" r="-1597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73348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5788" y="1066800"/>
                <a:ext cx="87620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alatino Linotype" pitchFamily="18" charset="0"/>
                  </a:rPr>
                  <a:t>The truth table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⟶~(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>
                  <a:latin typeface="Palatino Linotyp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461665"/>
              </a:xfrm>
              <a:prstGeom prst="rect">
                <a:avLst/>
              </a:prstGeom>
              <a:blipFill>
                <a:blip r:embed="rId3"/>
                <a:stretch>
                  <a:fillRect l="-104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646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7039" y="421864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2.1: Logical Equivalence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16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5788" y="1066800"/>
                <a:ext cx="8762012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Example 3</a:t>
                </a:r>
                <a:r>
                  <a:rPr lang="en-US" sz="2400" dirty="0">
                    <a:latin typeface="Palatino Linotype" pitchFamily="18" charset="0"/>
                  </a:rPr>
                  <a:t>: Consider the statement form:</a:t>
                </a:r>
              </a:p>
              <a:p>
                <a:pPr algn="ctr"/>
                <a:r>
                  <a:rPr lang="en-US" sz="2400" dirty="0">
                    <a:latin typeface="Palatino Linotype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~(~</m:t>
                    </m:r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We can’t say what the truth value of the above form is unless we know the truth value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. </a:t>
                </a:r>
              </a:p>
              <a:p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For each truth value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, does the above form have the same truth value as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? </a:t>
                </a:r>
              </a:p>
              <a:p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The answer is yes because:</a:t>
                </a:r>
              </a:p>
              <a:p>
                <a:endParaRPr lang="en-US" sz="2400" dirty="0">
                  <a:latin typeface="Palatino Linotype" panose="020405020505050303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Palatino Linotype" panose="020405020505050303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Palatino Linotype" panose="020405020505050303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Palatino Linotype" panose="020405020505050303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In this case, we say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~(~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is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logically equivalent </a:t>
                </a:r>
                <a:r>
                  <a:rPr lang="en-US" sz="2400" dirty="0">
                    <a:latin typeface="Palatino Linotype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and write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~(~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</a:rPr>
                  <a:t>The above logical equivalence is called the </a:t>
                </a:r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</a:rPr>
                  <a:t>Double Negative Law</a:t>
                </a:r>
                <a:r>
                  <a:rPr lang="en-US" sz="2400" dirty="0">
                    <a:latin typeface="Palatino Linotype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5632311"/>
              </a:xfrm>
              <a:prstGeom prst="rect">
                <a:avLst/>
              </a:prstGeom>
              <a:blipFill>
                <a:blip r:embed="rId2"/>
                <a:stretch>
                  <a:fillRect l="-1043" t="-866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406290"/>
                  </p:ext>
                </p:extLst>
              </p:nvPr>
            </p:nvGraphicFramePr>
            <p:xfrm>
              <a:off x="3287484" y="3810000"/>
              <a:ext cx="2590800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600">
                      <a:extLst>
                        <a:ext uri="{9D8B030D-6E8A-4147-A177-3AD203B41FA5}">
                          <a16:colId xmlns:a16="http://schemas.microsoft.com/office/drawing/2014/main" val="2039226239"/>
                        </a:ext>
                      </a:extLst>
                    </a:gridCol>
                    <a:gridCol w="863600">
                      <a:extLst>
                        <a:ext uri="{9D8B030D-6E8A-4147-A177-3AD203B41FA5}">
                          <a16:colId xmlns:a16="http://schemas.microsoft.com/office/drawing/2014/main" val="2969111765"/>
                        </a:ext>
                      </a:extLst>
                    </a:gridCol>
                    <a:gridCol w="863600">
                      <a:extLst>
                        <a:ext uri="{9D8B030D-6E8A-4147-A177-3AD203B41FA5}">
                          <a16:colId xmlns:a16="http://schemas.microsoft.com/office/drawing/2014/main" val="1950984239"/>
                        </a:ext>
                      </a:extLst>
                    </a:gridCol>
                  </a:tblGrid>
                  <a:tr h="2970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~(~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6564744"/>
                      </a:ext>
                    </a:extLst>
                  </a:tr>
                  <a:tr h="2970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0424903"/>
                      </a:ext>
                    </a:extLst>
                  </a:tr>
                  <a:tr h="2970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40188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406290"/>
                  </p:ext>
                </p:extLst>
              </p:nvPr>
            </p:nvGraphicFramePr>
            <p:xfrm>
              <a:off x="3287484" y="3810000"/>
              <a:ext cx="2590800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600">
                      <a:extLst>
                        <a:ext uri="{9D8B030D-6E8A-4147-A177-3AD203B41FA5}">
                          <a16:colId xmlns:a16="http://schemas.microsoft.com/office/drawing/2014/main" val="2039226239"/>
                        </a:ext>
                      </a:extLst>
                    </a:gridCol>
                    <a:gridCol w="863600">
                      <a:extLst>
                        <a:ext uri="{9D8B030D-6E8A-4147-A177-3AD203B41FA5}">
                          <a16:colId xmlns:a16="http://schemas.microsoft.com/office/drawing/2014/main" val="2969111765"/>
                        </a:ext>
                      </a:extLst>
                    </a:gridCol>
                    <a:gridCol w="863600">
                      <a:extLst>
                        <a:ext uri="{9D8B030D-6E8A-4147-A177-3AD203B41FA5}">
                          <a16:colId xmlns:a16="http://schemas.microsoft.com/office/drawing/2014/main" val="19509842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4" t="-3333" r="-202817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704" t="-3333" r="-102817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04" t="-3333" r="-2817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65647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4" t="-103333" r="-202817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704" t="-103333" r="-102817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04" t="-103333" r="-2817" b="-1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4249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4" t="-203333" r="-202817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704" t="-203333" r="-102817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04" t="-203333" r="-2817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40188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5130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7039" y="421864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2.1: Logical Equivalence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17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5788" y="1066800"/>
                <a:ext cx="876201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alatino Linotype" pitchFamily="18" charset="0"/>
                  </a:rPr>
                  <a:t>Two </a:t>
                </a:r>
                <a:r>
                  <a:rPr lang="en-US" sz="2400" i="1" dirty="0">
                    <a:latin typeface="Palatino Linotype" pitchFamily="18" charset="0"/>
                  </a:rPr>
                  <a:t>statement forms </a:t>
                </a:r>
                <a:r>
                  <a:rPr lang="en-US" sz="2400" dirty="0">
                    <a:latin typeface="Palatino Linotype" pitchFamily="18" charset="0"/>
                  </a:rPr>
                  <a:t>are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logically equivalent </a:t>
                </a:r>
                <a:r>
                  <a:rPr lang="en-US" sz="2400" dirty="0">
                    <a:latin typeface="Palatino Linotype" pitchFamily="18" charset="0"/>
                  </a:rPr>
                  <a:t>if and only if they have the same truth values for all truth values of their statement variables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etc.).</a:t>
                </a:r>
              </a:p>
              <a:p>
                <a:r>
                  <a:rPr lang="en-US" sz="2400" b="0" dirty="0">
                    <a:latin typeface="Palatino Linotype" pitchFamily="18" charset="0"/>
                    <a:ea typeface="Cambria Math" panose="02040503050406030204" pitchFamily="18" charset="0"/>
                  </a:rPr>
                  <a:t>The logical equivalence of statement 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forms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b="0" dirty="0">
                    <a:latin typeface="Palatino Linotype" pitchFamily="18" charset="0"/>
                    <a:ea typeface="Cambria Math" panose="02040503050406030204" pitchFamily="18" charset="0"/>
                  </a:rPr>
                  <a:t> is denoted by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400" b="0" dirty="0">
                  <a:solidFill>
                    <a:srgbClr val="FF0000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latin typeface="Palatino Linotype" pitchFamily="18" charset="0"/>
                    <a:ea typeface="Cambria Math" panose="02040503050406030204" pitchFamily="18" charset="0"/>
                  </a:rPr>
                  <a:t>Two </a:t>
                </a:r>
                <a:r>
                  <a:rPr lang="en-US" sz="2400" b="0" i="1" dirty="0">
                    <a:latin typeface="Palatino Linotype" pitchFamily="18" charset="0"/>
                    <a:ea typeface="Cambria Math" panose="02040503050406030204" pitchFamily="18" charset="0"/>
                  </a:rPr>
                  <a:t>statements</a:t>
                </a:r>
                <a:r>
                  <a:rPr lang="en-US" sz="2400" b="0" dirty="0">
                    <a:latin typeface="Palatino Linotype" pitchFamily="18" charset="0"/>
                    <a:ea typeface="Cambria Math" panose="02040503050406030204" pitchFamily="18" charset="0"/>
                  </a:rPr>
                  <a:t> are called </a:t>
                </a:r>
                <a:r>
                  <a:rPr lang="en-US" sz="2400" b="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logically equivalent </a:t>
                </a:r>
                <a:r>
                  <a:rPr lang="en-US" sz="2400" b="0" dirty="0">
                    <a:latin typeface="Palatino Linotype" pitchFamily="18" charset="0"/>
                    <a:ea typeface="Cambria Math" panose="02040503050406030204" pitchFamily="18" charset="0"/>
                  </a:rPr>
                  <a:t>if and only if 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their statement forms are </a:t>
                </a:r>
                <a:r>
                  <a:rPr lang="en-US" sz="2400" b="0" dirty="0">
                    <a:latin typeface="Palatino Linotype" pitchFamily="18" charset="0"/>
                    <a:ea typeface="Cambria Math" panose="02040503050406030204" pitchFamily="18" charset="0"/>
                  </a:rPr>
                  <a:t>logically.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3046988"/>
              </a:xfrm>
              <a:prstGeom prst="rect">
                <a:avLst/>
              </a:prstGeom>
              <a:blipFill>
                <a:blip r:embed="rId2"/>
                <a:stretch>
                  <a:fillRect l="-1043" t="-1600" r="-834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69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7039" y="421864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2.1: Logical Equivalence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18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5788" y="990600"/>
                <a:ext cx="87620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Example 4</a:t>
                </a:r>
                <a:r>
                  <a:rPr lang="en-US" sz="2400" dirty="0">
                    <a:latin typeface="Palatino Linotype" pitchFamily="18" charset="0"/>
                  </a:rPr>
                  <a:t>: Is it true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∨~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latin typeface="Palatino Linotype" pitchFamily="18" charset="0"/>
                  </a:rPr>
                  <a:t>? Why?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990600"/>
                <a:ext cx="8762012" cy="461665"/>
              </a:xfrm>
              <a:prstGeom prst="rect">
                <a:avLst/>
              </a:prstGeom>
              <a:blipFill>
                <a:blip r:embed="rId2"/>
                <a:stretch>
                  <a:fillRect l="-1043" t="-106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675288"/>
                  </p:ext>
                </p:extLst>
              </p:nvPr>
            </p:nvGraphicFramePr>
            <p:xfrm>
              <a:off x="762000" y="1524000"/>
              <a:ext cx="784859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4880">
                      <a:extLst>
                        <a:ext uri="{9D8B030D-6E8A-4147-A177-3AD203B41FA5}">
                          <a16:colId xmlns:a16="http://schemas.microsoft.com/office/drawing/2014/main" val="3650577718"/>
                        </a:ext>
                      </a:extLst>
                    </a:gridCol>
                    <a:gridCol w="944880">
                      <a:extLst>
                        <a:ext uri="{9D8B030D-6E8A-4147-A177-3AD203B41FA5}">
                          <a16:colId xmlns:a16="http://schemas.microsoft.com/office/drawing/2014/main" val="4290252490"/>
                        </a:ext>
                      </a:extLst>
                    </a:gridCol>
                    <a:gridCol w="944880">
                      <a:extLst>
                        <a:ext uri="{9D8B030D-6E8A-4147-A177-3AD203B41FA5}">
                          <a16:colId xmlns:a16="http://schemas.microsoft.com/office/drawing/2014/main" val="646996797"/>
                        </a:ext>
                      </a:extLst>
                    </a:gridCol>
                    <a:gridCol w="944880">
                      <a:extLst>
                        <a:ext uri="{9D8B030D-6E8A-4147-A177-3AD203B41FA5}">
                          <a16:colId xmlns:a16="http://schemas.microsoft.com/office/drawing/2014/main" val="2956111012"/>
                        </a:ext>
                      </a:extLst>
                    </a:gridCol>
                    <a:gridCol w="944880">
                      <a:extLst>
                        <a:ext uri="{9D8B030D-6E8A-4147-A177-3AD203B41FA5}">
                          <a16:colId xmlns:a16="http://schemas.microsoft.com/office/drawing/2014/main" val="3325897418"/>
                        </a:ext>
                      </a:extLst>
                    </a:gridCol>
                    <a:gridCol w="1562098">
                      <a:extLst>
                        <a:ext uri="{9D8B030D-6E8A-4147-A177-3AD203B41FA5}">
                          <a16:colId xmlns:a16="http://schemas.microsoft.com/office/drawing/2014/main" val="589918922"/>
                        </a:ext>
                      </a:extLst>
                    </a:gridCol>
                    <a:gridCol w="1562098">
                      <a:extLst>
                        <a:ext uri="{9D8B030D-6E8A-4147-A177-3AD203B41FA5}">
                          <a16:colId xmlns:a16="http://schemas.microsoft.com/office/drawing/2014/main" val="30842015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1800" dirty="0">
                              <a:latin typeface="Palatino Linotype" pitchFamily="18" charset="0"/>
                            </a:rPr>
                            <a:t>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∨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∨~</m:t>
                              </m:r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1800" dirty="0">
                              <a:solidFill>
                                <a:srgbClr val="0000FF"/>
                              </a:solidFill>
                              <a:latin typeface="Palatino Linotype" pitchFamily="18" charset="0"/>
                            </a:rPr>
                            <a:t> </a:t>
                          </a:r>
                          <a:endParaRPr 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5506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5772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7793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8343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6738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675288"/>
                  </p:ext>
                </p:extLst>
              </p:nvPr>
            </p:nvGraphicFramePr>
            <p:xfrm>
              <a:off x="762000" y="1524000"/>
              <a:ext cx="784859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4880">
                      <a:extLst>
                        <a:ext uri="{9D8B030D-6E8A-4147-A177-3AD203B41FA5}">
                          <a16:colId xmlns:a16="http://schemas.microsoft.com/office/drawing/2014/main" val="3650577718"/>
                        </a:ext>
                      </a:extLst>
                    </a:gridCol>
                    <a:gridCol w="944880">
                      <a:extLst>
                        <a:ext uri="{9D8B030D-6E8A-4147-A177-3AD203B41FA5}">
                          <a16:colId xmlns:a16="http://schemas.microsoft.com/office/drawing/2014/main" val="4290252490"/>
                        </a:ext>
                      </a:extLst>
                    </a:gridCol>
                    <a:gridCol w="944880">
                      <a:extLst>
                        <a:ext uri="{9D8B030D-6E8A-4147-A177-3AD203B41FA5}">
                          <a16:colId xmlns:a16="http://schemas.microsoft.com/office/drawing/2014/main" val="646996797"/>
                        </a:ext>
                      </a:extLst>
                    </a:gridCol>
                    <a:gridCol w="944880">
                      <a:extLst>
                        <a:ext uri="{9D8B030D-6E8A-4147-A177-3AD203B41FA5}">
                          <a16:colId xmlns:a16="http://schemas.microsoft.com/office/drawing/2014/main" val="2956111012"/>
                        </a:ext>
                      </a:extLst>
                    </a:gridCol>
                    <a:gridCol w="944880">
                      <a:extLst>
                        <a:ext uri="{9D8B030D-6E8A-4147-A177-3AD203B41FA5}">
                          <a16:colId xmlns:a16="http://schemas.microsoft.com/office/drawing/2014/main" val="3325897418"/>
                        </a:ext>
                      </a:extLst>
                    </a:gridCol>
                    <a:gridCol w="1562098">
                      <a:extLst>
                        <a:ext uri="{9D8B030D-6E8A-4147-A177-3AD203B41FA5}">
                          <a16:colId xmlns:a16="http://schemas.microsoft.com/office/drawing/2014/main" val="589918922"/>
                        </a:ext>
                      </a:extLst>
                    </a:gridCol>
                    <a:gridCol w="1562098">
                      <a:extLst>
                        <a:ext uri="{9D8B030D-6E8A-4147-A177-3AD203B41FA5}">
                          <a16:colId xmlns:a16="http://schemas.microsoft.com/office/drawing/2014/main" val="30842015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90" t="-3279" r="-73354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90" t="-3279" r="-63354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90" t="-3279" r="-53354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90" t="-3279" r="-43354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290" t="-3279" r="-33354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335" t="-3279" r="-10116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3906" t="-3279" r="-1563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5506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90" t="-103279" r="-73354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90" t="-103279" r="-63354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90" t="-103279" r="-53354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90" t="-103279" r="-43354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290" t="-103279" r="-33354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335" t="-103279" r="-10116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3906" t="-103279" r="-1563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5772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90" t="-203279" r="-73354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90" t="-203279" r="-63354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90" t="-203279" r="-53354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90" t="-203279" r="-43354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290" t="-203279" r="-33354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335" t="-203279" r="-10116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3906" t="-203279" r="-1563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7793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90" t="-303279" r="-73354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90" t="-303279" r="-63354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90" t="-303279" r="-53354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90" t="-303279" r="-43354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290" t="-303279" r="-33354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335" t="-303279" r="-1011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3906" t="-303279" r="-1563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8343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90" t="-403279" r="-73354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290" t="-403279" r="-63354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90" t="-403279" r="-53354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90" t="-403279" r="-43354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290" t="-403279" r="-33354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335" t="-403279" r="-1011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3906" t="-403279" r="-156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6738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1413" y="3429000"/>
                <a:ext cx="876201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alatino Linotype" pitchFamily="18" charset="0"/>
                  </a:rPr>
                  <a:t>No,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&amp;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∨~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latin typeface="Palatino Linotype" pitchFamily="18" charset="0"/>
                  </a:rPr>
                  <a:t>are not logically equivalent because 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&amp;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∨~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latin typeface="Palatino Linotype" pitchFamily="18" charset="0"/>
                  </a:rPr>
                  <a:t> do not have the same truth </a:t>
                </a:r>
                <a:r>
                  <a:rPr lang="en-US" sz="2400">
                    <a:latin typeface="Palatino Linotype" pitchFamily="18" charset="0"/>
                  </a:rPr>
                  <a:t>values </a:t>
                </a:r>
              </a:p>
              <a:p>
                <a:r>
                  <a:rPr lang="en-US" sz="2400">
                    <a:latin typeface="Palatino Linotype" pitchFamily="18" charset="0"/>
                  </a:rPr>
                  <a:t>for </a:t>
                </a:r>
                <a:r>
                  <a:rPr lang="en-US" sz="2400" dirty="0">
                    <a:latin typeface="Palatino Linotype" pitchFamily="18" charset="0"/>
                  </a:rPr>
                  <a:t>all truth values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. </a:t>
                </a:r>
              </a:p>
              <a:p>
                <a:r>
                  <a:rPr lang="en-US" sz="2400" dirty="0">
                    <a:latin typeface="Palatino Linotype" pitchFamily="18" charset="0"/>
                  </a:rPr>
                  <a:t>For example (in </a:t>
                </a: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  <a:latin typeface="Palatino Linotype" pitchFamily="18" charset="0"/>
                  </a:rPr>
                  <a:t>row 2</a:t>
                </a:r>
                <a:r>
                  <a:rPr lang="en-US" sz="2400" dirty="0">
                    <a:latin typeface="Palatino Linotype" pitchFamily="18" charset="0"/>
                  </a:rPr>
                  <a:t>)</a:t>
                </a: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latin typeface="Palatino Linotype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is true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is false i.e. when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is false, but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∨~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latin typeface="Palatino Linotype" pitchFamily="18" charset="0"/>
                  </a:rPr>
                  <a:t>is true.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13" y="3429000"/>
                <a:ext cx="8762012" cy="2308324"/>
              </a:xfrm>
              <a:prstGeom prst="rect">
                <a:avLst/>
              </a:prstGeom>
              <a:blipFill>
                <a:blip r:embed="rId4"/>
                <a:stretch>
                  <a:fillRect l="-1113" t="-2116" b="-5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54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7039" y="421864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2.1: De Morgan’s Laws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19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5788" y="1066800"/>
                <a:ext cx="8762012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Example 5</a:t>
                </a:r>
                <a:r>
                  <a:rPr lang="en-US" sz="2400" dirty="0">
                    <a:latin typeface="Palatino Linotype" pitchFamily="18" charset="0"/>
                  </a:rPr>
                  <a:t>: What is the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negation</a:t>
                </a:r>
                <a:r>
                  <a:rPr lang="en-US" sz="2400" dirty="0">
                    <a:latin typeface="Palatino Linotype" pitchFamily="18" charset="0"/>
                  </a:rPr>
                  <a:t> of the following (inclusive) OR statement: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Either</a:t>
                </a:r>
                <a:r>
                  <a:rPr lang="en-US" sz="2400" dirty="0">
                    <a:latin typeface="Palatino Linotype" pitchFamily="18" charset="0"/>
                  </a:rPr>
                  <a:t> </a:t>
                </a:r>
                <a:r>
                  <a:rPr lang="en-US" sz="2400" b="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“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b="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t will rain today” OR “it will snow today”.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Answer: “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It will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neither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rain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nor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snow today</a:t>
                </a:r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.” In other words,</a:t>
                </a:r>
              </a:p>
              <a:p>
                <a:pPr algn="ctr"/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“It will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not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rain today”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AND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 “it will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not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snow today”.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This suggests the following: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~(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)≡~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∧~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which can be proved using truth tables.</a:t>
                </a:r>
              </a:p>
              <a:p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Example 6</a:t>
                </a:r>
                <a:r>
                  <a:rPr lang="en-US" sz="2400" dirty="0">
                    <a:latin typeface="Palatino Linotype" pitchFamily="18" charset="0"/>
                  </a:rPr>
                  <a:t>: What is the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negation</a:t>
                </a:r>
                <a:r>
                  <a:rPr lang="en-US" sz="2400" dirty="0">
                    <a:latin typeface="Palatino Linotype" pitchFamily="18" charset="0"/>
                  </a:rPr>
                  <a:t> of the following AND statement: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“It will rain today” AND “it will snow today”.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Answer:</a:t>
                </a:r>
                <a:r>
                  <a:rPr lang="en-US" sz="2400" dirty="0">
                    <a:solidFill>
                      <a:srgbClr val="FF33CC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Either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“it will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not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rain today”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OR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 “It will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not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snow today”.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This suggests the following: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~(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)≡~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which can be proved using truth tables.</a:t>
                </a:r>
                <a:endParaRPr lang="en-US" sz="2400" b="0" dirty="0">
                  <a:solidFill>
                    <a:srgbClr val="FF00FF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5632311"/>
              </a:xfrm>
              <a:prstGeom prst="rect">
                <a:avLst/>
              </a:prstGeom>
              <a:blipFill>
                <a:blip r:embed="rId2"/>
                <a:stretch>
                  <a:fillRect l="-1043" t="-866" r="-1808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16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143000"/>
            <a:ext cx="8686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alatino Linotype" pitchFamily="18" charset="0"/>
              </a:rPr>
              <a:t>Math 263 Section 8</a:t>
            </a:r>
          </a:p>
          <a:p>
            <a:pPr algn="ctr"/>
            <a:r>
              <a:rPr lang="en-US" sz="4000" dirty="0">
                <a:latin typeface="Palatino Linotype" pitchFamily="18" charset="0"/>
              </a:rPr>
              <a:t>Discrete Mathematics</a:t>
            </a:r>
          </a:p>
          <a:p>
            <a:pPr algn="ctr"/>
            <a:r>
              <a:rPr lang="en-US" sz="4000" dirty="0">
                <a:latin typeface="Palatino Linotype" pitchFamily="18" charset="0"/>
              </a:rPr>
              <a:t>Tuesdays and Thursdays        </a:t>
            </a:r>
          </a:p>
          <a:p>
            <a:pPr algn="ctr"/>
            <a:r>
              <a:rPr lang="en-US" sz="4000" dirty="0">
                <a:latin typeface="Palatino Linotype" pitchFamily="18" charset="0"/>
              </a:rPr>
              <a:t>2:00-3:15pm</a:t>
            </a:r>
          </a:p>
          <a:p>
            <a:pPr algn="ctr"/>
            <a:r>
              <a:rPr lang="en-US" sz="4000" dirty="0">
                <a:latin typeface="Palatino Linotype" pitchFamily="18" charset="0"/>
              </a:rPr>
              <a:t>YR-129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7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7039" y="421864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2.1: Double Negative, De Morgan’s Laws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20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5788" y="1066800"/>
                <a:ext cx="8762012" cy="5365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974975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~(~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           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Double Negative Law</a:t>
                </a:r>
              </a:p>
              <a:p>
                <a:pPr marL="2682875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~(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)≡~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∧~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       De Morgan’s Law</a:t>
                </a:r>
              </a:p>
              <a:p>
                <a:pPr marL="2682875">
                  <a:spcAft>
                    <a:spcPts val="500"/>
                  </a:spcAft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~(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)≡~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∨~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       De Morgan’s Law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Example 6: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Write the negation of the following statement:</a:t>
                </a:r>
              </a:p>
              <a:p>
                <a:pPr marL="461963"/>
                <a:r>
                  <a:rPr lang="en-US" sz="2400" i="1" dirty="0">
                    <a:latin typeface="Palatino Linotype" pitchFamily="18" charset="0"/>
                    <a:ea typeface="Cambria Math" panose="02040503050406030204" pitchFamily="18" charset="0"/>
                  </a:rPr>
                  <a:t>John is either healthy or wealthy, but he is not wise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>
                          <a:latin typeface="Palatino Linotype" pitchFamily="18" charset="0"/>
                          <a:ea typeface="Cambria Math" panose="02040503050406030204" pitchFamily="18" charset="0"/>
                        </a:rPr>
                        <m:t>Suppose</m:t>
                      </m:r>
                      <m:r>
                        <m:rPr>
                          <m:nor/>
                        </m:rPr>
                        <a:rPr lang="en-US" sz="2400" dirty="0">
                          <a:latin typeface="Palatino Linotype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>
                          <a:latin typeface="Palatino Linotype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00FF"/>
                          </a:solidFill>
                          <a:latin typeface="Palatino Linotype" pitchFamily="18" charset="0"/>
                          <a:ea typeface="Cambria Math" panose="02040503050406030204" pitchFamily="18" charset="0"/>
                        </a:rPr>
                        <m:t>John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00FF"/>
                          </a:solidFill>
                          <a:latin typeface="Palatino Linotype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00FF"/>
                          </a:solidFill>
                          <a:latin typeface="Palatino Linotype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00FF"/>
                          </a:solidFill>
                          <a:latin typeface="Palatino Linotype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00FF"/>
                          </a:solidFill>
                          <a:latin typeface="Palatino Linotype" pitchFamily="18" charset="0"/>
                          <a:ea typeface="Cambria Math" panose="02040503050406030204" pitchFamily="18" charset="0"/>
                        </a:rPr>
                        <m:t>healthy</m:t>
                      </m:r>
                      <m:r>
                        <m:rPr>
                          <m:nor/>
                        </m:rPr>
                        <a:rPr lang="en-US" sz="2400" dirty="0">
                          <a:latin typeface="Palatino Linotype" pitchFamily="18" charset="0"/>
                          <a:ea typeface="Cambria Math" panose="02040503050406030204" pitchFamily="18" charset="0"/>
                        </a:rPr>
                        <m:t>”, 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>
                          <a:latin typeface="Palatino Linotype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C00000"/>
                          </a:solidFill>
                          <a:latin typeface="Palatino Linotype" pitchFamily="18" charset="0"/>
                          <a:ea typeface="Cambria Math" panose="02040503050406030204" pitchFamily="18" charset="0"/>
                        </a:rPr>
                        <m:t>John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C00000"/>
                          </a:solidFill>
                          <a:latin typeface="Palatino Linotype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C00000"/>
                          </a:solidFill>
                          <a:latin typeface="Palatino Linotype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C00000"/>
                          </a:solidFill>
                          <a:latin typeface="Palatino Linotype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C00000"/>
                          </a:solidFill>
                          <a:latin typeface="Palatino Linotype" pitchFamily="18" charset="0"/>
                          <a:ea typeface="Cambria Math" panose="02040503050406030204" pitchFamily="18" charset="0"/>
                        </a:rPr>
                        <m:t>wealthy</m:t>
                      </m:r>
                      <m:r>
                        <m:rPr>
                          <m:nor/>
                        </m:rPr>
                        <a:rPr lang="en-US" sz="2400" dirty="0">
                          <a:latin typeface="Palatino Linotype" pitchFamily="18" charset="0"/>
                          <a:ea typeface="Cambria Math" panose="02040503050406030204" pitchFamily="18" charset="0"/>
                        </a:rPr>
                        <m:t>”, </m:t>
                      </m:r>
                      <m:r>
                        <m:rPr>
                          <m:nor/>
                        </m:rPr>
                        <a:rPr lang="en-US" sz="2400" dirty="0">
                          <a:latin typeface="Palatino Linotype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2400" dirty="0">
                          <a:latin typeface="Palatino Linotype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pPr marL="126206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>
                          <a:latin typeface="Palatino Linotype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B050"/>
                          </a:solidFill>
                          <a:latin typeface="Palatino Linotype" pitchFamily="18" charset="0"/>
                          <a:ea typeface="Cambria Math" panose="02040503050406030204" pitchFamily="18" charset="0"/>
                        </a:rPr>
                        <m:t>John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B050"/>
                          </a:solidFill>
                          <a:latin typeface="Palatino Linotype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B050"/>
                          </a:solidFill>
                          <a:latin typeface="Palatino Linotype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B050"/>
                          </a:solidFill>
                          <a:latin typeface="Palatino Linotype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B050"/>
                          </a:solidFill>
                          <a:latin typeface="Palatino Linotype" pitchFamily="18" charset="0"/>
                          <a:ea typeface="Cambria Math" panose="02040503050406030204" pitchFamily="18" charset="0"/>
                        </a:rPr>
                        <m:t>wise</m:t>
                      </m:r>
                      <m:r>
                        <m:rPr>
                          <m:nor/>
                        </m:rPr>
                        <a:rPr lang="en-US" sz="2400" dirty="0">
                          <a:latin typeface="Palatino Linotype" pitchFamily="18" charset="0"/>
                          <a:ea typeface="Cambria Math" panose="02040503050406030204" pitchFamily="18" charset="0"/>
                        </a:rPr>
                        <m:t>”.</m:t>
                      </m:r>
                    </m:oMath>
                  </m:oMathPara>
                </a14:m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dirty="0" smtClean="0">
                          <a:latin typeface="Palatino Linotype" pitchFamily="18" charset="0"/>
                          <a:ea typeface="Cambria Math" panose="02040503050406030204" pitchFamily="18" charset="0"/>
                        </a:rPr>
                        <m:t>Statement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latin typeface="Palatino Linotype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latin typeface="Palatino Linotype" pitchFamily="18" charset="0"/>
                          <a:ea typeface="Cambria Math" panose="02040503050406030204" pitchFamily="18" charset="0"/>
                        </a:rPr>
                        <m:t>form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latin typeface="Palatino Linotype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∧~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pPr marL="173038" indent="-603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∧~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by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Cambria Math" panose="02040503050406030204" pitchFamily="18" charset="0"/>
                        </a:rPr>
                        <m:t>Morgan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Cambria Math" panose="02040503050406030204" pitchFamily="18" charset="0"/>
                        </a:rPr>
                        <m:t>’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Cambria Math" panose="02040503050406030204" pitchFamily="18" charset="0"/>
                        </a:rPr>
                        <m:t>Law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pPr indent="523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≡~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by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chemeClr val="tx1"/>
                          </a:solidFill>
                          <a:latin typeface="Palatino Linotype" pitchFamily="18" charset="0"/>
                        </a:rPr>
                        <m:t>Double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chemeClr val="tx1"/>
                          </a:solidFill>
                          <a:latin typeface="Palatino Linotype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chemeClr val="tx1"/>
                          </a:solidFill>
                          <a:latin typeface="Palatino Linotype" pitchFamily="18" charset="0"/>
                        </a:rPr>
                        <m:t>Negative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Palatino Linotype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latin typeface="Palatino Linotype" pitchFamily="18" charset="0"/>
                          <a:ea typeface="Cambria Math" panose="02040503050406030204" pitchFamily="18" charset="0"/>
                        </a:rPr>
                        <m:t>Law</m:t>
                      </m:r>
                    </m:oMath>
                  </m:oMathPara>
                </a14:m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pPr indent="5238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by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latin typeface="Palatino Linotype" pitchFamily="18" charset="0"/>
                          <a:ea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en-US" sz="2400" dirty="0">
                          <a:latin typeface="Palatino Linotype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latin typeface="Palatino Linotype" pitchFamily="18" charset="0"/>
                          <a:ea typeface="Cambria Math" panose="02040503050406030204" pitchFamily="18" charset="0"/>
                        </a:rPr>
                        <m:t>Morgan</m:t>
                      </m:r>
                      <m:r>
                        <m:rPr>
                          <m:nor/>
                        </m:rPr>
                        <a:rPr lang="en-US" sz="2400" dirty="0">
                          <a:latin typeface="Palatino Linotype" pitchFamily="18" charset="0"/>
                          <a:ea typeface="Cambria Math" panose="02040503050406030204" pitchFamily="18" charset="0"/>
                        </a:rPr>
                        <m:t>’</m:t>
                      </m:r>
                      <m:r>
                        <m:rPr>
                          <m:nor/>
                        </m:rPr>
                        <a:rPr lang="en-US" sz="2400" dirty="0">
                          <a:latin typeface="Palatino Linotype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latin typeface="Palatino Linotype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400" dirty="0">
                          <a:latin typeface="Palatino Linotype" pitchFamily="18" charset="0"/>
                          <a:ea typeface="Cambria Math" panose="02040503050406030204" pitchFamily="18" charset="0"/>
                        </a:rPr>
                        <m:t>Law</m:t>
                      </m:r>
                    </m:oMath>
                  </m:oMathPara>
                </a14:m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pPr indent="52388"/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The negation of the given statement is:</a:t>
                </a:r>
              </a:p>
              <a:p>
                <a:pPr indent="52388"/>
                <a:r>
                  <a:rPr lang="en-US" sz="2400" i="1" dirty="0">
                    <a:latin typeface="Palatino Linotype" pitchFamily="18" charset="0"/>
                    <a:ea typeface="Cambria Math" panose="02040503050406030204" pitchFamily="18" charset="0"/>
                  </a:rPr>
                  <a:t>Either John is neither healthy nor wealthy, or he is wise.</a:t>
                </a:r>
                <a:endParaRPr lang="en-US" sz="2400" b="0" dirty="0">
                  <a:solidFill>
                    <a:srgbClr val="FF33CC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5365058"/>
              </a:xfrm>
              <a:prstGeom prst="rect">
                <a:avLst/>
              </a:prstGeom>
              <a:blipFill>
                <a:blip r:embed="rId2"/>
                <a:stretch>
                  <a:fillRect l="-1043" t="-909" b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06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2.1: Tautology and Contradiction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21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5788" y="1066800"/>
                <a:ext cx="8762012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Consider the statement:</a:t>
                </a:r>
              </a:p>
              <a:p>
                <a:pPr algn="ctr"/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“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It will snow today, or it will not snow today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”</a:t>
                </a:r>
              </a:p>
              <a:p>
                <a:r>
                  <a:rPr lang="en-US" sz="2400" b="0" dirty="0">
                    <a:solidFill>
                      <a:schemeClr val="tx1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The statement form of the above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∨~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b="0" dirty="0">
                  <a:solidFill>
                    <a:srgbClr val="FF0000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which is always true regardless of the truth values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. It’s called a tautology and the statement above is called a tautological statement.</a:t>
                </a:r>
              </a:p>
              <a:p>
                <a:endParaRPr lang="en-US" sz="2400" b="0" dirty="0">
                  <a:solidFill>
                    <a:schemeClr val="tx1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Definition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sz="2400" b="0" dirty="0">
                    <a:solidFill>
                      <a:schemeClr val="tx1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A statement form (an expression made of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&amp;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etc. and logical connectives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~, ∨, ∧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) is called a </a:t>
                </a:r>
                <a:r>
                  <a:rPr lang="en-US" sz="2400" b="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tautology</a:t>
                </a:r>
                <a:r>
                  <a:rPr lang="en-US" sz="2400" b="0" dirty="0">
                    <a:solidFill>
                      <a:schemeClr val="tx1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if it is always true regardless of what truth values are substituted for its statement variables. A statement whose form is a tautology is called a </a:t>
                </a:r>
                <a:r>
                  <a:rPr lang="en-US" sz="2400" b="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tautological statement</a:t>
                </a:r>
                <a:r>
                  <a:rPr lang="en-US" sz="2400" b="0" dirty="0">
                    <a:solidFill>
                      <a:schemeClr val="tx1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. </a:t>
                </a: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5262979"/>
              </a:xfrm>
              <a:prstGeom prst="rect">
                <a:avLst/>
              </a:prstGeom>
              <a:blipFill>
                <a:blip r:embed="rId2"/>
                <a:stretch>
                  <a:fillRect l="-1043" t="-927" r="-1321" b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09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22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5788" y="1066800"/>
                <a:ext cx="8762012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Definition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: A statement form (an expression made of variables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&amp;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etc. and logical connectives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~, ∨, ∧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) is called a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tautology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if it is always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true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regardless of what truth values are substituted for its statement variables. A statement whose form is a tautology is called a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tautological statement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. </a:t>
                </a:r>
              </a:p>
              <a:p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Definition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: A statement form (an expression made of variables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&amp;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etc. and logical connectives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~, ∨, ∧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) is called a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contradiction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if it is always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false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regardless of what truth values are substituted for its statement variables. A statement whose form is a contradiction is called a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contradictory statement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. </a:t>
                </a: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∧~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4893647"/>
              </a:xfrm>
              <a:prstGeom prst="rect">
                <a:avLst/>
              </a:prstGeom>
              <a:blipFill>
                <a:blip r:embed="rId2"/>
                <a:stretch>
                  <a:fillRect l="-1043" t="-996" r="-1321" b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2.1: Tautology and Contradiction</a:t>
            </a:r>
          </a:p>
        </p:txBody>
      </p:sp>
    </p:spTree>
    <p:extLst>
      <p:ext uri="{BB962C8B-B14F-4D97-AF65-F5344CB8AC3E}">
        <p14:creationId xmlns:p14="http://schemas.microsoft.com/office/powerpoint/2010/main" val="3105480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23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4150" y="1066800"/>
                <a:ext cx="8762012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Given any statement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&amp; 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, a tautology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, and a contradiction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, the following logical equivalences hold:</a:t>
                </a:r>
              </a:p>
              <a:p>
                <a:r>
                  <a:rPr lang="en-US" sz="2400" b="0" i="0" dirty="0">
                    <a:solidFill>
                      <a:schemeClr val="tx1"/>
                    </a:solidFill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1. Commutative Laws: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2. Associative Laws: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                      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3. Distributive Laws: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4. Identity Laws: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𝐭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5. Negation Laws: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𝐭</m:t>
                      </m:r>
                    </m:oMath>
                  </m:oMathPara>
                </a14:m>
                <a:endParaRPr lang="en-US" sz="2400" b="1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6. Double Negative Law: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)≡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50" y="1066800"/>
                <a:ext cx="8762012" cy="5632311"/>
              </a:xfrm>
              <a:prstGeom prst="rect">
                <a:avLst/>
              </a:prstGeom>
              <a:blipFill>
                <a:blip r:embed="rId2"/>
                <a:stretch>
                  <a:fillRect l="-1113" t="-866" b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2.1: Standard Logical Equivalences</a:t>
            </a:r>
          </a:p>
        </p:txBody>
      </p:sp>
    </p:spTree>
    <p:extLst>
      <p:ext uri="{BB962C8B-B14F-4D97-AF65-F5344CB8AC3E}">
        <p14:creationId xmlns:p14="http://schemas.microsoft.com/office/powerpoint/2010/main" val="128622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24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4150" y="1066800"/>
                <a:ext cx="8762012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Given any statement variables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&amp; 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, a tautology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, and a contradiction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, the following logical equivalences hold:</a:t>
                </a: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7</a:t>
                </a:r>
                <a:r>
                  <a:rPr lang="en-US" sz="2400" b="0" i="0" dirty="0">
                    <a:solidFill>
                      <a:schemeClr val="tx1"/>
                    </a:solidFill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. Idempotent Laws: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8. Universal Bound Laws: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𝐭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𝐭</m:t>
                      </m:r>
                    </m:oMath>
                  </m:oMathPara>
                </a14:m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9. De Morgan’s Laws: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10. Absorption Laws: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11. Negations of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</m:t>
                      </m:r>
                      <m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𝐭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𝐭</m:t>
                      </m:r>
                    </m:oMath>
                  </m:oMathPara>
                </a14:m>
                <a:endParaRPr lang="en-US" sz="2400" b="1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12. Negation of “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” Law: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50" y="1066800"/>
                <a:ext cx="8762012" cy="5632311"/>
              </a:xfrm>
              <a:prstGeom prst="rect">
                <a:avLst/>
              </a:prstGeom>
              <a:blipFill>
                <a:blip r:embed="rId2"/>
                <a:stretch>
                  <a:fillRect l="-1113" t="-866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2.1: Standard Logical Equivalences</a:t>
            </a:r>
          </a:p>
        </p:txBody>
      </p:sp>
    </p:spTree>
    <p:extLst>
      <p:ext uri="{BB962C8B-B14F-4D97-AF65-F5344CB8AC3E}">
        <p14:creationId xmlns:p14="http://schemas.microsoft.com/office/powerpoint/2010/main" val="240442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25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4150" y="1066800"/>
                <a:ext cx="8762012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Example 7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: Prove the following logical equivalence: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There are two methods. </a:t>
                </a: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The first is to construct the truth table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and show that it matches with column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. </a:t>
                </a:r>
              </a:p>
              <a:p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The second method is to use standard logical equivalences: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𝐿𝐻𝑆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   ~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28650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~(~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)∧~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         De Morgan’s Law</a:t>
                </a:r>
              </a:p>
              <a:p>
                <a:pPr marL="628650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       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∧~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rgbClr val="00CC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          Double Negative Law</a:t>
                </a:r>
              </a:p>
              <a:p>
                <a:pPr marL="628650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        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∧(~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                  Distributive Law</a:t>
                </a:r>
              </a:p>
              <a:p>
                <a:pPr marL="628650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        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∧( 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∨~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               Commutative Law</a:t>
                </a:r>
              </a:p>
              <a:p>
                <a:pPr marL="628650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        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∧</m:t>
                    </m:r>
                    <m:r>
                      <a:rPr lang="en-US" sz="2400" b="1">
                        <a:solidFill>
                          <a:srgbClr val="00CC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  <m:r>
                      <a:rPr lang="en-US" sz="2400" b="1">
                        <a:solidFill>
                          <a:srgbClr val="CC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                        Negation Law</a:t>
                </a:r>
              </a:p>
              <a:p>
                <a:pPr marL="628650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        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                                       Identity Law</a:t>
                </a:r>
              </a:p>
              <a:p>
                <a:pPr marL="6286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𝑅𝐻𝑆</m:t>
                      </m:r>
                    </m:oMath>
                  </m:oMathPara>
                </a14:m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50" y="1066800"/>
                <a:ext cx="8762012" cy="5632311"/>
              </a:xfrm>
              <a:prstGeom prst="rect">
                <a:avLst/>
              </a:prstGeom>
              <a:blipFill>
                <a:blip r:embed="rId2"/>
                <a:stretch>
                  <a:fillRect l="-1113" t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2.1: Standard Logical Equivalences</a:t>
            </a:r>
          </a:p>
        </p:txBody>
      </p:sp>
    </p:spTree>
    <p:extLst>
      <p:ext uri="{BB962C8B-B14F-4D97-AF65-F5344CB8AC3E}">
        <p14:creationId xmlns:p14="http://schemas.microsoft.com/office/powerpoint/2010/main" val="204369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0370" y="381000"/>
            <a:ext cx="881743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u="sng" dirty="0">
                <a:solidFill>
                  <a:srgbClr val="FF00FF"/>
                </a:solidFill>
                <a:latin typeface="Palatino Linotype" pitchFamily="18" charset="0"/>
              </a:rPr>
              <a:t>Agenda/Announcements/Reminders</a:t>
            </a:r>
            <a:r>
              <a:rPr lang="en-US" sz="2300" u="sng" dirty="0">
                <a:solidFill>
                  <a:srgbClr val="0000FF"/>
                </a:solidFill>
                <a:latin typeface="Palatino Linotype" pitchFamily="18" charset="0"/>
              </a:rPr>
              <a:t>:</a:t>
            </a:r>
          </a:p>
          <a:p>
            <a:endParaRPr lang="en-US" sz="2300" u="sng" dirty="0">
              <a:solidFill>
                <a:srgbClr val="D60093"/>
              </a:solidFill>
              <a:latin typeface="Palatino Linotype" pitchFamily="18" charset="0"/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2300" dirty="0">
                <a:latin typeface="Palatino Linotype" pitchFamily="18" charset="0"/>
              </a:rPr>
              <a:t>Recordings</a:t>
            </a:r>
            <a:r>
              <a:rPr lang="en-US" sz="2300" dirty="0">
                <a:solidFill>
                  <a:srgbClr val="FF00FF"/>
                </a:solidFill>
                <a:latin typeface="Palatino Linotype" pitchFamily="18" charset="0"/>
              </a:rPr>
              <a:t> </a:t>
            </a:r>
            <a:r>
              <a:rPr lang="en-US" sz="2300" dirty="0">
                <a:latin typeface="Palatino Linotype" pitchFamily="18" charset="0"/>
              </a:rPr>
              <a:t>of the class sessions and office hours will be available (with  delay) on Zoom under “Cloud Recordings”.</a:t>
            </a:r>
            <a:endParaRPr lang="en-US" sz="2300" dirty="0">
              <a:solidFill>
                <a:srgbClr val="FF00FF"/>
              </a:solidFill>
              <a:latin typeface="Palatino Linotype" pitchFamily="18" charset="0"/>
            </a:endParaRPr>
          </a:p>
          <a:p>
            <a:pPr marL="285750" lvl="1" indent="-285750">
              <a:buFont typeface="Arial" pitchFamily="34" charset="0"/>
              <a:buChar char="•"/>
            </a:pPr>
            <a:endParaRPr lang="en-US" sz="2300" dirty="0">
              <a:solidFill>
                <a:srgbClr val="FF0000"/>
              </a:solidFill>
              <a:latin typeface="Palatino Linotype" pitchFamily="18" charset="0"/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2300" dirty="0" err="1">
                <a:solidFill>
                  <a:srgbClr val="FF0000"/>
                </a:solidFill>
                <a:latin typeface="Palatino Linotype" pitchFamily="18" charset="0"/>
              </a:rPr>
              <a:t>Webassign</a:t>
            </a:r>
            <a:r>
              <a:rPr lang="en-US" sz="2300" dirty="0">
                <a:solidFill>
                  <a:srgbClr val="FF0000"/>
                </a:solidFill>
                <a:latin typeface="Palatino Linotype" pitchFamily="18" charset="0"/>
              </a:rPr>
              <a:t> &amp; PHW for 2.1 due on Monday 9/4 at 11:59pm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en-US" sz="2300" dirty="0">
              <a:solidFill>
                <a:srgbClr val="0000FF"/>
              </a:solidFill>
              <a:latin typeface="Palatino Linotype" pitchFamily="18" charset="0"/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2300" dirty="0">
                <a:solidFill>
                  <a:srgbClr val="0000FF"/>
                </a:solidFill>
                <a:latin typeface="Palatino Linotype" pitchFamily="18" charset="0"/>
              </a:rPr>
              <a:t>Quiz 0 on Thursday 8/31 in class covering </a:t>
            </a:r>
            <a:r>
              <a:rPr lang="en-US" sz="2300" dirty="0">
                <a:solidFill>
                  <a:srgbClr val="FF0000"/>
                </a:solidFill>
                <a:latin typeface="Palatino Linotype" pitchFamily="18" charset="0"/>
              </a:rPr>
              <a:t>Syllabus.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en-US" sz="2300" dirty="0">
              <a:solidFill>
                <a:srgbClr val="FF0000"/>
              </a:solidFill>
              <a:latin typeface="Palatino Linotype" pitchFamily="18" charset="0"/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2300" dirty="0">
                <a:latin typeface="Palatino Linotype" pitchFamily="18" charset="0"/>
              </a:rPr>
              <a:t>Please include your course and section # in all future emails. 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en-US" sz="2300" dirty="0">
              <a:latin typeface="Palatino Linotype" pitchFamily="18" charset="0"/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2300" dirty="0">
                <a:latin typeface="Palatino Linotype" pitchFamily="18" charset="0"/>
                <a:sym typeface="Wingdings" panose="05000000000000000000" pitchFamily="2" charset="2"/>
              </a:rPr>
              <a:t>While using Lecture Slides, download a fresh copy each time.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en-US" sz="2300" dirty="0">
              <a:latin typeface="Palatino Linotype" pitchFamily="18" charset="0"/>
              <a:sym typeface="Wingdings" panose="05000000000000000000" pitchFamily="2" charset="2"/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2300" dirty="0">
                <a:latin typeface="Palatino Linotype" pitchFamily="18" charset="0"/>
              </a:rPr>
              <a:t>You can get extra credit if you see me during office hours in the first week and discuss a problem.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</p:spTree>
    <p:extLst>
      <p:ext uri="{BB962C8B-B14F-4D97-AF65-F5344CB8AC3E}">
        <p14:creationId xmlns:p14="http://schemas.microsoft.com/office/powerpoint/2010/main" val="281051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0370" y="381000"/>
            <a:ext cx="881743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u="sng" dirty="0">
                <a:solidFill>
                  <a:srgbClr val="FF00FF"/>
                </a:solidFill>
                <a:latin typeface="Palatino Linotype" pitchFamily="18" charset="0"/>
              </a:rPr>
              <a:t>Agenda/Announcements/Reminders:</a:t>
            </a:r>
          </a:p>
          <a:p>
            <a:endParaRPr lang="en-US" sz="2300" u="sng" dirty="0">
              <a:solidFill>
                <a:srgbClr val="D60093"/>
              </a:solidFill>
              <a:latin typeface="Palatino Linotype" pitchFamily="18" charset="0"/>
            </a:endParaRPr>
          </a:p>
          <a:p>
            <a:r>
              <a:rPr lang="en-US" sz="2300" u="sng" dirty="0">
                <a:solidFill>
                  <a:srgbClr val="FF0000"/>
                </a:solidFill>
                <a:latin typeface="Palatino Linotype" pitchFamily="18" charset="0"/>
              </a:rPr>
              <a:t>Dr. Walia Office Hours (on Zoom)</a:t>
            </a:r>
          </a:p>
          <a:p>
            <a:r>
              <a:rPr lang="en-US" sz="2300" u="sng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</a:p>
          <a:p>
            <a:endParaRPr lang="en-US" sz="2300" u="sng" dirty="0">
              <a:solidFill>
                <a:srgbClr val="FF0000"/>
              </a:solidFill>
              <a:latin typeface="Palatino Linotype" pitchFamily="18" charset="0"/>
            </a:endParaRPr>
          </a:p>
          <a:p>
            <a:endParaRPr lang="en-US" sz="2300" dirty="0">
              <a:solidFill>
                <a:srgbClr val="FF0000"/>
              </a:solidFill>
              <a:latin typeface="Palatino Linotype" pitchFamily="18" charset="0"/>
            </a:endParaRPr>
          </a:p>
          <a:p>
            <a:endParaRPr lang="en-US" sz="2300" dirty="0">
              <a:solidFill>
                <a:srgbClr val="FF0000"/>
              </a:solidFill>
              <a:latin typeface="Palatino Linotype" pitchFamily="18" charset="0"/>
            </a:endParaRPr>
          </a:p>
          <a:p>
            <a:r>
              <a:rPr lang="en-US" sz="2300" dirty="0">
                <a:solidFill>
                  <a:srgbClr val="FF0000"/>
                </a:solidFill>
                <a:latin typeface="Palatino Linotype" pitchFamily="18" charset="0"/>
              </a:rPr>
              <a:t>and by appointment. </a:t>
            </a:r>
          </a:p>
          <a:p>
            <a:r>
              <a:rPr lang="en-US" sz="2300" dirty="0">
                <a:solidFill>
                  <a:srgbClr val="FF00FF"/>
                </a:solidFill>
                <a:latin typeface="Palatino Linotype" pitchFamily="18" charset="0"/>
              </a:rPr>
              <a:t>On </a:t>
            </a:r>
            <a:r>
              <a:rPr lang="en-US" sz="2300" dirty="0" err="1">
                <a:solidFill>
                  <a:srgbClr val="FF00FF"/>
                </a:solidFill>
                <a:latin typeface="Palatino Linotype" pitchFamily="18" charset="0"/>
              </a:rPr>
              <a:t>T,Th</a:t>
            </a:r>
            <a:r>
              <a:rPr lang="en-US" sz="2300" dirty="0">
                <a:solidFill>
                  <a:srgbClr val="FF00FF"/>
                </a:solidFill>
                <a:latin typeface="Palatino Linotype" pitchFamily="18" charset="0"/>
              </a:rPr>
              <a:t>, I’ll also be available in-person in my office YR-353 and might be a few minutes late. On Fridays, I might be able to hold office hours from 3:30-4:30pm if requested ahead of time. </a:t>
            </a:r>
          </a:p>
          <a:p>
            <a:r>
              <a:rPr lang="en-US" sz="2300" dirty="0">
                <a:solidFill>
                  <a:srgbClr val="FF0000"/>
                </a:solidFill>
                <a:latin typeface="Palatino Linotype" pitchFamily="18" charset="0"/>
              </a:rPr>
              <a:t>Please go to </a:t>
            </a:r>
            <a:r>
              <a:rPr lang="en-US" sz="2300" u="sng" dirty="0">
                <a:solidFill>
                  <a:srgbClr val="FF0000"/>
                </a:solidFill>
                <a:latin typeface="Palatino Linotype" pitchFamily="18" charset="0"/>
              </a:rPr>
              <a:t>blackboard</a:t>
            </a:r>
            <a:r>
              <a:rPr lang="en-US" sz="2300" dirty="0">
                <a:solidFill>
                  <a:srgbClr val="FF0000"/>
                </a:solidFill>
                <a:latin typeface="Palatino Linotype" pitchFamily="18" charset="0"/>
              </a:rPr>
              <a:t>, click on “</a:t>
            </a:r>
            <a:r>
              <a:rPr lang="en-US" sz="2300" u="sng" dirty="0">
                <a:solidFill>
                  <a:srgbClr val="FF0000"/>
                </a:solidFill>
                <a:latin typeface="Palatino Linotype" pitchFamily="18" charset="0"/>
              </a:rPr>
              <a:t>Zoom Meetings</a:t>
            </a:r>
            <a:r>
              <a:rPr lang="en-US" sz="2300" dirty="0">
                <a:solidFill>
                  <a:srgbClr val="FF0000"/>
                </a:solidFill>
                <a:latin typeface="Palatino Linotype" pitchFamily="18" charset="0"/>
              </a:rPr>
              <a:t>”, and then join the Zoom session “</a:t>
            </a:r>
            <a:r>
              <a:rPr lang="en-US" sz="2300" u="sng" dirty="0">
                <a:solidFill>
                  <a:srgbClr val="FF0000"/>
                </a:solidFill>
                <a:latin typeface="Palatino Linotype" pitchFamily="18" charset="0"/>
              </a:rPr>
              <a:t>Office Hours</a:t>
            </a:r>
            <a:r>
              <a:rPr lang="en-US" sz="2300" dirty="0">
                <a:solidFill>
                  <a:srgbClr val="FF0000"/>
                </a:solidFill>
                <a:latin typeface="Palatino Linotype" pitchFamily="18" charset="0"/>
              </a:rPr>
              <a:t>” for the day. Recordings will be available </a:t>
            </a:r>
            <a:r>
              <a:rPr lang="en-US" sz="2300">
                <a:solidFill>
                  <a:srgbClr val="FF0000"/>
                </a:solidFill>
                <a:latin typeface="Palatino Linotype" pitchFamily="18" charset="0"/>
              </a:rPr>
              <a:t>soon after. </a:t>
            </a:r>
            <a:endParaRPr lang="en-US" sz="2300" u="sng" dirty="0">
              <a:solidFill>
                <a:srgbClr val="FF33CC"/>
              </a:solidFill>
              <a:latin typeface="Palatino Linotype" pitchFamily="18" charset="0"/>
              <a:sym typeface="Wingdings" panose="05000000000000000000" pitchFamily="2" charset="2"/>
            </a:endParaRPr>
          </a:p>
          <a:p>
            <a:endParaRPr lang="en-US" sz="2300" dirty="0">
              <a:solidFill>
                <a:srgbClr val="0000FF"/>
              </a:solidFill>
              <a:latin typeface="Palatino Linotype" pitchFamily="18" charset="0"/>
              <a:sym typeface="Wingdings" panose="05000000000000000000" pitchFamily="2" charset="2"/>
            </a:endParaRPr>
          </a:p>
          <a:p>
            <a:r>
              <a:rPr lang="en-US" sz="2300" dirty="0">
                <a:solidFill>
                  <a:srgbClr val="0000FF"/>
                </a:solidFill>
                <a:latin typeface="Palatino Linotype" pitchFamily="18" charset="0"/>
                <a:sym typeface="Wingdings" panose="05000000000000000000" pitchFamily="2" charset="2"/>
                <a:hlinkClick r:id="rId2"/>
              </a:rPr>
              <a:t>Online Tutoring Center link</a:t>
            </a:r>
            <a:endParaRPr lang="en-US" sz="2300" u="sng" dirty="0">
              <a:solidFill>
                <a:srgbClr val="FF0000"/>
              </a:solidFill>
              <a:latin typeface="Palatino Linotype" pitchFamily="18" charset="0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A8E20-32A5-B1A7-7718-D0A02414A57A}"/>
              </a:ext>
            </a:extLst>
          </p:cNvPr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084606-7926-9943-E129-12DD82FD2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339777"/>
              </p:ext>
            </p:extLst>
          </p:nvPr>
        </p:nvGraphicFramePr>
        <p:xfrm>
          <a:off x="1219200" y="1676400"/>
          <a:ext cx="7315200" cy="1149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17081517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135310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27798501"/>
                    </a:ext>
                  </a:extLst>
                </a:gridCol>
              </a:tblGrid>
              <a:tr h="5970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Monday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Tuesday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Wednesday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Thursday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8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2:00-3:00pm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3:30-4:30pm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2:00-3:00pm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3:30-4:30pm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30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838212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alatino Linotype" pitchFamily="18" charset="0"/>
                  </a:rPr>
                  <a:t>A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statement (or proposition)</a:t>
                </a:r>
                <a:r>
                  <a:rPr lang="en-US" sz="2400" dirty="0">
                    <a:latin typeface="Palatino Linotype" pitchFamily="18" charset="0"/>
                  </a:rPr>
                  <a:t> is a sentence that is either true or false but not both. 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Example 1</a:t>
                </a:r>
                <a:r>
                  <a:rPr lang="en-US" sz="2400" dirty="0">
                    <a:latin typeface="Palatino Linotype" pitchFamily="18" charset="0"/>
                  </a:rPr>
                  <a:t>: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sz="2400" b="0" dirty="0">
                    <a:latin typeface="Palatino Linotype" pitchFamily="18" charset="0"/>
                    <a:ea typeface="Cambria Math" panose="02040503050406030204" pitchFamily="18" charset="0"/>
                  </a:rPr>
                  <a:t>“Sun rises in the east.”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“Sun rises in the west.”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“He is an excellent dancer.” </a:t>
                </a:r>
              </a:p>
              <a:p>
                <a:pPr marL="457200" indent="-457200">
                  <a:buFont typeface="+mj-lt"/>
                  <a:buAutoNum type="arabicParenR" startAt="4"/>
                </a:pPr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arenR" startAt="4"/>
                </a:pP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&lt;3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” </a:t>
                </a:r>
              </a:p>
              <a:p>
                <a:pPr marL="457200" indent="-457200">
                  <a:buFont typeface="+mj-lt"/>
                  <a:buAutoNum type="arabicParenR" startAt="5"/>
                </a:pPr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arenR" startAt="5"/>
                </a:pP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If it’s specified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is a fixed real number, then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&lt;3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” </a:t>
                </a:r>
              </a:p>
              <a:p>
                <a:pPr marL="461963"/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IS a statement.</a:t>
                </a:r>
              </a:p>
              <a:p>
                <a:pPr marL="461963" indent="-457200">
                  <a:buFont typeface="+mj-lt"/>
                  <a:buAutoNum type="arabicParenR" startAt="6"/>
                </a:pP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“Please get me a beer”</a:t>
                </a:r>
              </a:p>
              <a:p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Compound statements: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are statements (or statement variables), we define the following compound statements: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838212" cy="5632311"/>
              </a:xfrm>
              <a:prstGeom prst="rect">
                <a:avLst/>
              </a:prstGeom>
              <a:blipFill>
                <a:blip r:embed="rId2"/>
                <a:stretch>
                  <a:fillRect l="-1310" t="-866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77039" y="421864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2.1: Definitions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5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51054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  <a:latin typeface="Palatino Linotype" pitchFamily="18" charset="0"/>
              </a:rPr>
              <a:t>is not a statement.</a:t>
            </a:r>
            <a:endParaRPr lang="en-US" sz="2400" dirty="0">
              <a:solidFill>
                <a:srgbClr val="FF00FF"/>
              </a:solidFill>
              <a:latin typeface="Palatino Linotype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28956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  <a:latin typeface="Palatino Linotype" pitchFamily="18" charset="0"/>
                <a:ea typeface="Cambria Math" panose="02040503050406030204" pitchFamily="18" charset="0"/>
              </a:rPr>
              <a:t>                                                  </a:t>
            </a:r>
            <a:r>
              <a:rPr lang="en-US" sz="2400" dirty="0">
                <a:solidFill>
                  <a:srgbClr val="FF00FF"/>
                </a:solidFill>
                <a:latin typeface="Palatino Linotype" pitchFamily="18" charset="0"/>
                <a:ea typeface="Cambria Math" panose="02040503050406030204" pitchFamily="18" charset="0"/>
              </a:rPr>
              <a:t>is not a statement, because the it’s truth or falsity depends on the reference “He”.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39684" y="3634161"/>
                <a:ext cx="70757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is not a statement, because it’s not clear what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is.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684" y="3634161"/>
                <a:ext cx="7075715" cy="461665"/>
              </a:xfrm>
              <a:prstGeom prst="rect">
                <a:avLst/>
              </a:prstGeom>
              <a:blipFill>
                <a:blip r:embed="rId3"/>
                <a:stretch>
                  <a:fillRect l="-137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60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838212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Compound Statements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are statements (or statement variables), we define the following compound statements:</a:t>
                </a:r>
              </a:p>
              <a:p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rgbClr val="FF0000"/>
                    </a:solidFill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Order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of statements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: First evaluate parenthesis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then negations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dirty="0">
                    <a:latin typeface="Palatino Linotype" pitchFamily="18" charset="0"/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∨&amp;∧</m:t>
                    </m:r>
                  </m:oMath>
                </a14:m>
                <a:r>
                  <a:rPr lang="en-US" sz="2400" b="0" dirty="0">
                    <a:latin typeface="Palatino Linotype" pitchFamily="18" charset="0"/>
                    <a:ea typeface="Cambria Math" panose="02040503050406030204" pitchFamily="18" charset="0"/>
                  </a:rPr>
                  <a:t>, and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sz="2400" b="0" dirty="0">
                    <a:latin typeface="Palatino Linotype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838212" cy="5632311"/>
              </a:xfrm>
              <a:prstGeom prst="rect">
                <a:avLst/>
              </a:prstGeom>
              <a:blipFill>
                <a:blip r:embed="rId2"/>
                <a:stretch>
                  <a:fillRect l="-1034" t="-866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77039" y="421864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2.1: Definitions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6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57189"/>
                  </p:ext>
                </p:extLst>
              </p:nvPr>
            </p:nvGraphicFramePr>
            <p:xfrm>
              <a:off x="506184" y="1905000"/>
              <a:ext cx="8153400" cy="3916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3419">
                      <a:extLst>
                        <a:ext uri="{9D8B030D-6E8A-4147-A177-3AD203B41FA5}">
                          <a16:colId xmlns:a16="http://schemas.microsoft.com/office/drawing/2014/main" val="3074228960"/>
                        </a:ext>
                      </a:extLst>
                    </a:gridCol>
                    <a:gridCol w="2123281">
                      <a:extLst>
                        <a:ext uri="{9D8B030D-6E8A-4147-A177-3AD203B41FA5}">
                          <a16:colId xmlns:a16="http://schemas.microsoft.com/office/drawing/2014/main" val="2987671079"/>
                        </a:ext>
                      </a:extLst>
                    </a:gridCol>
                    <a:gridCol w="4076700">
                      <a:extLst>
                        <a:ext uri="{9D8B030D-6E8A-4147-A177-3AD203B41FA5}">
                          <a16:colId xmlns:a16="http://schemas.microsoft.com/office/drawing/2014/main" val="962663605"/>
                        </a:ext>
                      </a:extLst>
                    </a:gridCol>
                  </a:tblGrid>
                  <a:tr h="7400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Palatino Linotype" panose="02040502050505030304" pitchFamily="18" charset="0"/>
                            </a:rPr>
                            <a:t>Statement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Palatino Linotype" panose="02040502050505030304" pitchFamily="18" charset="0"/>
                            </a:rPr>
                            <a:t>Symbolic Representation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Palatino Linotype" panose="02040502050505030304" pitchFamily="18" charset="0"/>
                            </a:rPr>
                            <a:t>Definition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5175090"/>
                      </a:ext>
                    </a:extLst>
                  </a:tr>
                  <a:tr h="7077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Palatino Linotype" panose="02040502050505030304" pitchFamily="18" charset="0"/>
                            </a:rPr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dirty="0">
                              <a:latin typeface="Palatino Linotype" panose="02040502050505030304" pitchFamily="18" charset="0"/>
                            </a:rPr>
                            <a:t> (negation)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688975" indent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dirty="0">
                              <a:latin typeface="Palatino Linotype" panose="02040502050505030304" pitchFamily="18" charset="0"/>
                            </a:rPr>
                            <a:t> is true when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dirty="0">
                              <a:latin typeface="Palatino Linotype" panose="02040502050505030304" pitchFamily="18" charset="0"/>
                            </a:rPr>
                            <a:t> is false and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dirty="0">
                              <a:latin typeface="Palatino Linotype" panose="02040502050505030304" pitchFamily="18" charset="0"/>
                            </a:rPr>
                            <a:t> is false when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dirty="0">
                              <a:latin typeface="Palatino Linotype" panose="02040502050505030304" pitchFamily="18" charset="0"/>
                            </a:rPr>
                            <a:t> is true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56902700"/>
                      </a:ext>
                    </a:extLst>
                  </a:tr>
                  <a:tr h="4287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alatino Linotype" panose="02040502050505030304" pitchFamily="18" charset="0"/>
                            </a:rPr>
                            <a:t> either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dirty="0">
                              <a:latin typeface="Palatino Linotype" panose="02040502050505030304" pitchFamily="18" charset="0"/>
                            </a:rPr>
                            <a:t> (disjunction)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dirty="0">
                              <a:latin typeface="Palatino Linotype" panose="02040502050505030304" pitchFamily="18" charset="0"/>
                            </a:rPr>
                            <a:t> is true if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dirty="0">
                              <a:latin typeface="Palatino Linotype" panose="02040502050505030304" pitchFamily="18" charset="0"/>
                            </a:rPr>
                            <a:t> or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dirty="0">
                              <a:latin typeface="Palatino Linotype" panose="02040502050505030304" pitchFamily="18" charset="0"/>
                            </a:rPr>
                            <a:t> </a:t>
                          </a:r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or both </a:t>
                          </a:r>
                          <a:r>
                            <a:rPr lang="en-US" dirty="0">
                              <a:latin typeface="Palatino Linotype" panose="02040502050505030304" pitchFamily="18" charset="0"/>
                            </a:rPr>
                            <a:t>are true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dirty="0">
                              <a:latin typeface="Palatino Linotype" panose="02040502050505030304" pitchFamily="18" charset="0"/>
                            </a:rPr>
                            <a:t> is false if both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dirty="0">
                              <a:latin typeface="Palatino Linotype" panose="0204050205050503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dirty="0">
                              <a:latin typeface="Palatino Linotype" panose="02040502050505030304" pitchFamily="18" charset="0"/>
                            </a:rPr>
                            <a:t> are false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58797415"/>
                      </a:ext>
                    </a:extLst>
                  </a:tr>
                  <a:tr h="4287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dirty="0">
                              <a:latin typeface="Palatino Linotype" panose="02040502050505030304" pitchFamily="18" charset="0"/>
                            </a:rPr>
                            <a:t> (conjunction)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dirty="0">
                              <a:latin typeface="Palatino Linotype" panose="02040502050505030304" pitchFamily="18" charset="0"/>
                            </a:rPr>
                            <a:t> is true if both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dirty="0">
                              <a:latin typeface="Palatino Linotype" panose="0204050205050503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dirty="0">
                              <a:latin typeface="Palatino Linotype" panose="02040502050505030304" pitchFamily="18" charset="0"/>
                            </a:rPr>
                            <a:t> are true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dirty="0">
                              <a:latin typeface="Palatino Linotype" panose="02040502050505030304" pitchFamily="18" charset="0"/>
                            </a:rPr>
                            <a:t> is false if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dirty="0">
                              <a:latin typeface="Palatino Linotype" panose="02040502050505030304" pitchFamily="18" charset="0"/>
                            </a:rPr>
                            <a:t> or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dirty="0">
                              <a:latin typeface="Palatino Linotype" panose="02040502050505030304" pitchFamily="18" charset="0"/>
                            </a:rPr>
                            <a:t> 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</a:rPr>
                            <a:t>or both </a:t>
                          </a:r>
                          <a:r>
                            <a:rPr lang="en-US" dirty="0">
                              <a:latin typeface="Palatino Linotype" panose="02040502050505030304" pitchFamily="18" charset="0"/>
                            </a:rPr>
                            <a:t>are false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0392495"/>
                      </a:ext>
                    </a:extLst>
                  </a:tr>
                  <a:tr h="4287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then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dirty="0">
                              <a:latin typeface="Palatino Linotype" panose="02040502050505030304" pitchFamily="18" charset="0"/>
                            </a:rPr>
                            <a:t> (conditional)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dirty="0">
                              <a:latin typeface="Palatino Linotype" panose="02040502050505030304" pitchFamily="18" charset="0"/>
                            </a:rPr>
                            <a:t> is always true except in the </a:t>
                          </a:r>
                          <a:r>
                            <a:rPr lang="en-US" b="1" dirty="0">
                              <a:latin typeface="Palatino Linotype" panose="02040502050505030304" pitchFamily="18" charset="0"/>
                            </a:rPr>
                            <a:t>only</a:t>
                          </a:r>
                          <a:r>
                            <a:rPr lang="en-US" dirty="0">
                              <a:latin typeface="Palatino Linotype" panose="02040502050505030304" pitchFamily="18" charset="0"/>
                            </a:rPr>
                            <a:t> case when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dirty="0">
                              <a:latin typeface="Palatino Linotype" panose="02040502050505030304" pitchFamily="18" charset="0"/>
                            </a:rPr>
                            <a:t> is true but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dirty="0">
                              <a:latin typeface="Palatino Linotype" panose="02040502050505030304" pitchFamily="18" charset="0"/>
                            </a:rPr>
                            <a:t> is false. 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Palatino Linotype" panose="02040502050505030304" pitchFamily="18" charset="0"/>
                            </a:rPr>
                            <a:t>(This</a:t>
                          </a:r>
                          <a:r>
                            <a:rPr lang="en-US" baseline="0" dirty="0">
                              <a:solidFill>
                                <a:srgbClr val="FF0000"/>
                              </a:solidFill>
                              <a:latin typeface="Palatino Linotype" panose="02040502050505030304" pitchFamily="18" charset="0"/>
                            </a:rPr>
                            <a:t> means that if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baseline="0" dirty="0">
                              <a:solidFill>
                                <a:srgbClr val="FF0000"/>
                              </a:solidFill>
                              <a:latin typeface="Palatino Linotype" panose="02040502050505030304" pitchFamily="18" charset="0"/>
                            </a:rPr>
                            <a:t> is false,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Palatino Linotype" panose="02040502050505030304" pitchFamily="18" charset="0"/>
                            </a:rPr>
                            <a:t> is true regardless</a:t>
                          </a:r>
                          <a:r>
                            <a:rPr lang="en-US" baseline="0" dirty="0">
                              <a:solidFill>
                                <a:srgbClr val="FF0000"/>
                              </a:solidFill>
                              <a:latin typeface="Palatino Linotype" panose="02040502050505030304" pitchFamily="18" charset="0"/>
                            </a:rPr>
                            <a:t> of whether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Palatino Linotype" panose="02040502050505030304" pitchFamily="18" charset="0"/>
                            </a:rPr>
                            <a:t> is true.)</a:t>
                          </a:r>
                          <a:endParaRPr lang="en-US" dirty="0">
                            <a:latin typeface="Palatino Linotype" panose="0204050205050503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78013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57189"/>
                  </p:ext>
                </p:extLst>
              </p:nvPr>
            </p:nvGraphicFramePr>
            <p:xfrm>
              <a:off x="506184" y="1905000"/>
              <a:ext cx="8153400" cy="3916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3419">
                      <a:extLst>
                        <a:ext uri="{9D8B030D-6E8A-4147-A177-3AD203B41FA5}">
                          <a16:colId xmlns:a16="http://schemas.microsoft.com/office/drawing/2014/main" val="3074228960"/>
                        </a:ext>
                      </a:extLst>
                    </a:gridCol>
                    <a:gridCol w="2123281">
                      <a:extLst>
                        <a:ext uri="{9D8B030D-6E8A-4147-A177-3AD203B41FA5}">
                          <a16:colId xmlns:a16="http://schemas.microsoft.com/office/drawing/2014/main" val="2987671079"/>
                        </a:ext>
                      </a:extLst>
                    </a:gridCol>
                    <a:gridCol w="4076700">
                      <a:extLst>
                        <a:ext uri="{9D8B030D-6E8A-4147-A177-3AD203B41FA5}">
                          <a16:colId xmlns:a16="http://schemas.microsoft.com/office/drawing/2014/main" val="962663605"/>
                        </a:ext>
                      </a:extLst>
                    </a:gridCol>
                  </a:tblGrid>
                  <a:tr h="7400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Palatino Linotype" panose="02040502050505030304" pitchFamily="18" charset="0"/>
                            </a:rPr>
                            <a:t>Statement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Palatino Linotype" panose="02040502050505030304" pitchFamily="18" charset="0"/>
                            </a:rPr>
                            <a:t>Symbolic Representation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Palatino Linotype" panose="02040502050505030304" pitchFamily="18" charset="0"/>
                            </a:rPr>
                            <a:t>Definition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5175090"/>
                      </a:ext>
                    </a:extLst>
                  </a:tr>
                  <a:tr h="7077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23" t="-104274" r="-318069" b="-3598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2816" t="-104274" r="-193391" b="-3598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99" t="-104274" r="-598" b="-3598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69027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23" t="-227619" r="-318069" b="-3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2816" t="-227619" r="-193391" b="-3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99" t="-227619" r="-598" b="-30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79741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23" t="-327619" r="-318069" b="-2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2816" t="-327619" r="-193391" b="-2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99" t="-327619" r="-598" b="-20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0392495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23" t="-230256" r="-318069" b="-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2816" t="-230256" r="-193391" b="-8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99" t="-230256" r="-598" b="-8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80131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2831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alatino Linotype" pitchFamily="18" charset="0"/>
                  </a:rPr>
                  <a:t>A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statement form (or propositional form)</a:t>
                </a:r>
                <a:r>
                  <a:rPr lang="en-US" sz="2400" dirty="0">
                    <a:latin typeface="Palatino Linotype" pitchFamily="18" charset="0"/>
                  </a:rPr>
                  <a:t> is an expression made of statement variables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etc.) and logical connectives (such as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∨, ∧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) that becomes a statement when actual statements are substituted for component statement variables. </a:t>
                </a:r>
              </a:p>
              <a:p>
                <a:endParaRPr lang="en-US" sz="2400" dirty="0">
                  <a:latin typeface="Palatino Linotype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</a:rPr>
                  <a:t>The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truth table </a:t>
                </a:r>
                <a:r>
                  <a:rPr lang="en-US" sz="2400" dirty="0">
                    <a:latin typeface="Palatino Linotype" pitchFamily="18" charset="0"/>
                  </a:rPr>
                  <a:t>of a given statement form displays the truth values that corresponds to all possible combinations of truth values of its component statement variables.  </a:t>
                </a:r>
                <a:endParaRPr lang="en-US" sz="2400" b="0" dirty="0">
                  <a:latin typeface="Palatino Linotyp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3046988"/>
              </a:xfrm>
              <a:prstGeom prst="rect">
                <a:avLst/>
              </a:prstGeom>
              <a:blipFill>
                <a:blip r:embed="rId2"/>
                <a:stretch>
                  <a:fillRect l="-1043" t="-1600" r="-1321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77039" y="421864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2.1: Statement Forms &amp; Truth Tables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7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0626424"/>
                  </p:ext>
                </p:extLst>
              </p:nvPr>
            </p:nvGraphicFramePr>
            <p:xfrm>
              <a:off x="381000" y="4239342"/>
              <a:ext cx="2133600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039226239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2969111765"/>
                        </a:ext>
                      </a:extLst>
                    </a:gridCol>
                  </a:tblGrid>
                  <a:tr h="2970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6564744"/>
                      </a:ext>
                    </a:extLst>
                  </a:tr>
                  <a:tr h="2970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0424903"/>
                      </a:ext>
                    </a:extLst>
                  </a:tr>
                  <a:tr h="2970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40188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0626424"/>
                  </p:ext>
                </p:extLst>
              </p:nvPr>
            </p:nvGraphicFramePr>
            <p:xfrm>
              <a:off x="381000" y="4239342"/>
              <a:ext cx="2133600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039226239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296911176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8" t="-1667" r="-101705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43" t="-1667" r="-2286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65647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8" t="-100000" r="-10170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43" t="-100000" r="-2286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4249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8" t="-203333" r="-10170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43" t="-203333" r="-2286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40188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5709019"/>
                  </p:ext>
                </p:extLst>
              </p:nvPr>
            </p:nvGraphicFramePr>
            <p:xfrm>
              <a:off x="2743200" y="4239342"/>
              <a:ext cx="29718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3811287203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977460384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15869952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9595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4559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8170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0950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36330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5709019"/>
                  </p:ext>
                </p:extLst>
              </p:nvPr>
            </p:nvGraphicFramePr>
            <p:xfrm>
              <a:off x="2743200" y="4239342"/>
              <a:ext cx="29718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3811287203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977460384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15869952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27" t="-1639" r="-20184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852" t="-1639" r="-10308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13" t="-1639" r="-2454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9595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27" t="-101639" r="-20184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852" t="-101639" r="-10308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13" t="-101639" r="-2454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4559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27" t="-201639" r="-20184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852" t="-201639" r="-10308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13" t="-201639" r="-2454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8170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27" t="-301639" r="-20184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852" t="-301639" r="-10308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13" t="-301639" r="-245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20950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27" t="-401639" r="-20184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852" t="-401639" r="-10308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13" t="-401639" r="-245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6330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2664079"/>
                  </p:ext>
                </p:extLst>
              </p:nvPr>
            </p:nvGraphicFramePr>
            <p:xfrm>
              <a:off x="5943600" y="4241800"/>
              <a:ext cx="29718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3811287203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977460384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15869952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9595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4559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8170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0950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36330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2664079"/>
                  </p:ext>
                </p:extLst>
              </p:nvPr>
            </p:nvGraphicFramePr>
            <p:xfrm>
              <a:off x="5943600" y="4241800"/>
              <a:ext cx="29718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3811287203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977460384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15869952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27" t="-1639" r="-201840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852" t="-1639" r="-103086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613" t="-1639" r="-2454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9595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27" t="-101639" r="-20184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852" t="-101639" r="-103086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613" t="-101639" r="-2454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4559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27" t="-201639" r="-20184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852" t="-201639" r="-103086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613" t="-201639" r="-2454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8170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27" t="-301639" r="-20184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852" t="-301639" r="-103086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613" t="-301639" r="-2454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20950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27" t="-401639" r="-20184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852" t="-401639" r="-103086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613" t="-401639" r="-2454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6330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154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alatino Linotype" pitchFamily="18" charset="0"/>
                  </a:rPr>
                  <a:t>A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statement form (or propositional form)</a:t>
                </a:r>
                <a:r>
                  <a:rPr lang="en-US" sz="2400" dirty="0">
                    <a:latin typeface="Palatino Linotype" pitchFamily="18" charset="0"/>
                  </a:rPr>
                  <a:t> is an expression made of statement variables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etc.) and logical connectives (such as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∨, ∧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) that becomes a statement when actual statements are substituted for component statement variables. </a:t>
                </a:r>
              </a:p>
              <a:p>
                <a:endParaRPr lang="en-US" sz="2400" dirty="0">
                  <a:latin typeface="Palatino Linotype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</a:rPr>
                  <a:t>The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truth table </a:t>
                </a:r>
                <a:r>
                  <a:rPr lang="en-US" sz="2400" dirty="0">
                    <a:latin typeface="Palatino Linotype" pitchFamily="18" charset="0"/>
                  </a:rPr>
                  <a:t>of a given statement form displays the truth values that corresponds to all possible combinations of truth values of its component statement variables.  </a:t>
                </a:r>
                <a:endParaRPr lang="en-US" sz="2400" b="0" dirty="0">
                  <a:latin typeface="Palatino Linotyp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3046988"/>
              </a:xfrm>
              <a:prstGeom prst="rect">
                <a:avLst/>
              </a:prstGeom>
              <a:blipFill>
                <a:blip r:embed="rId2"/>
                <a:stretch>
                  <a:fillRect l="-1043" t="-1600" r="-1321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77039" y="421864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2.1: Statement Forms &amp; Truth Tables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8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6732294"/>
                  </p:ext>
                </p:extLst>
              </p:nvPr>
            </p:nvGraphicFramePr>
            <p:xfrm>
              <a:off x="2743200" y="4241800"/>
              <a:ext cx="29718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3811287203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977460384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15869952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⟶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9595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4559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8170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0950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36330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6732294"/>
                  </p:ext>
                </p:extLst>
              </p:nvPr>
            </p:nvGraphicFramePr>
            <p:xfrm>
              <a:off x="2743200" y="4241800"/>
              <a:ext cx="29718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3811287203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977460384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15869952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27" t="-1639" r="-201840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852" t="-1639" r="-103086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13" t="-1639" r="-2454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9595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27" t="-101639" r="-20184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852" t="-101639" r="-103086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13" t="-101639" r="-2454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4559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27" t="-201639" r="-20184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852" t="-201639" r="-103086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13" t="-201639" r="-2454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81706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27" t="-301639" r="-20184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852" t="-301639" r="-103086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13" t="-301639" r="-2454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20950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27" t="-401639" r="-20184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852" t="-401639" r="-103086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13" t="-401639" r="-2454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6330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14997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685812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Example 2:</a:t>
                </a: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“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John is healthy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”,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“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John is wealthy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”,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“</a:t>
                </a:r>
                <a:r>
                  <a:rPr lang="en-US" sz="2400" dirty="0">
                    <a:solidFill>
                      <a:srgbClr val="00B05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John is wise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”, write the statement forms of the following statements:</a:t>
                </a:r>
              </a:p>
              <a:p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pPr marL="919163" indent="-457200">
                  <a:buFont typeface="+mj-lt"/>
                  <a:buAutoNum type="alphaLcParenR"/>
                </a:pP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John is either healthy or wealthy, but he is not wise.</a:t>
                </a:r>
              </a:p>
              <a:p>
                <a:pPr marL="46196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∧~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pPr marL="919163" indent="-457200">
                  <a:buFont typeface="+mj-lt"/>
                  <a:buAutoNum type="alphaLcParenR" startAt="2"/>
                </a:pP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John is neither wealthy nor wise, but he is healthy.</a:t>
                </a:r>
              </a:p>
              <a:p>
                <a:pPr marL="46196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∧~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pPr marL="919163" indent="-457200">
                  <a:buFont typeface="+mj-lt"/>
                  <a:buAutoNum type="alphaLcParenR" startAt="3"/>
                </a:pP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John is wealthy, but he is not both healthy and wise.</a:t>
                </a:r>
              </a:p>
              <a:p>
                <a:pPr marL="46196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∧~(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pPr marL="919163" indent="-457200">
                  <a:buFont typeface="+mj-lt"/>
                  <a:buAutoNum type="alphaLcParenR" startAt="4"/>
                </a:pP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If John is wealthy, then he must not be wise.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685812" cy="4893647"/>
              </a:xfrm>
              <a:prstGeom prst="rect">
                <a:avLst/>
              </a:prstGeom>
              <a:blipFill>
                <a:blip r:embed="rId2"/>
                <a:stretch>
                  <a:fillRect l="-1053" t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77039" y="421864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2.1: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9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</p:spTree>
    <p:extLst>
      <p:ext uri="{BB962C8B-B14F-4D97-AF65-F5344CB8AC3E}">
        <p14:creationId xmlns:p14="http://schemas.microsoft.com/office/powerpoint/2010/main" val="167588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13400</TotalTime>
  <Words>2758</Words>
  <Application>Microsoft Office PowerPoint</Application>
  <PresentationFormat>On-screen Show (4:3)</PresentationFormat>
  <Paragraphs>597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Rajeev Walia</dc:creator>
  <cp:lastModifiedBy>Walia, Rajeev</cp:lastModifiedBy>
  <cp:revision>737</cp:revision>
  <dcterms:created xsi:type="dcterms:W3CDTF">2012-09-02T22:30:31Z</dcterms:created>
  <dcterms:modified xsi:type="dcterms:W3CDTF">2023-08-29T08:03:28Z</dcterms:modified>
</cp:coreProperties>
</file>