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67" r:id="rId2"/>
    <p:sldId id="275" r:id="rId3"/>
    <p:sldId id="319" r:id="rId4"/>
    <p:sldId id="320" r:id="rId5"/>
    <p:sldId id="353" r:id="rId6"/>
    <p:sldId id="356" r:id="rId7"/>
    <p:sldId id="357" r:id="rId8"/>
    <p:sldId id="359" r:id="rId9"/>
    <p:sldId id="354" r:id="rId10"/>
    <p:sldId id="363" r:id="rId11"/>
    <p:sldId id="362" r:id="rId12"/>
    <p:sldId id="364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5" autoAdjust="0"/>
    <p:restoredTop sz="84132" autoAdjust="0"/>
  </p:normalViewPr>
  <p:slideViewPr>
    <p:cSldViewPr>
      <p:cViewPr varScale="1">
        <p:scale>
          <a:sx n="69" d="100"/>
          <a:sy n="69" d="100"/>
        </p:scale>
        <p:origin x="16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DA31B-BA46-4D29-8D5F-0F39B643C71B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6D093-3C31-4630-B872-CC369C7A9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594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원진킴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6D093-3C31-4630-B872-CC369C7A93F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326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6D093-3C31-4630-B872-CC369C7A93F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73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6D093-3C31-4630-B872-CC369C7A93F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649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6D093-3C31-4630-B872-CC369C7A93F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25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6D093-3C31-4630-B872-CC369C7A93F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19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6D093-3C31-4630-B872-CC369C7A93F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64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6D093-3C31-4630-B872-CC369C7A93F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320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6D093-3C31-4630-B872-CC369C7A93F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782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6D093-3C31-4630-B872-CC369C7A93F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132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6D093-3C31-4630-B872-CC369C7A93F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114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6D093-3C31-4630-B872-CC369C7A93F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031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6D093-3C31-4630-B872-CC369C7A93F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317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208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47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0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09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6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01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49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44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3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22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25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2024-03-27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8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COSC 290 (Lab) #6</a:t>
            </a:r>
            <a:endParaRPr lang="ko-KR" altLang="en-US" dirty="0"/>
          </a:p>
        </p:txBody>
      </p:sp>
      <p:sp>
        <p:nvSpPr>
          <p:cNvPr id="5" name="부제목 2"/>
          <p:cNvSpPr>
            <a:spLocks noGrp="1"/>
          </p:cNvSpPr>
          <p:nvPr/>
        </p:nvSpPr>
        <p:spPr>
          <a:xfrm>
            <a:off x="1371600" y="4733418"/>
            <a:ext cx="6400800" cy="65077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457200" rtl="0" eaLnBrk="1" latinLnBrk="1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/>
              <a:t>Amaizu Gabriel</a:t>
            </a:r>
          </a:p>
          <a:p>
            <a:pPr algn="r"/>
            <a:r>
              <a:rPr lang="en-US" altLang="ko-KR" dirty="0"/>
              <a:t>gamaizu1@students.towson.edu</a:t>
            </a:r>
            <a:endParaRPr lang="ko-KR" altLang="en-US" dirty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654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 Flip-Flop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Description</a:t>
            </a:r>
          </a:p>
          <a:p>
            <a:pPr lvl="1"/>
            <a:r>
              <a:rPr lang="en-US" altLang="ko-KR" sz="2000" dirty="0"/>
              <a:t>Data (or Delay) Flip-Flop</a:t>
            </a:r>
          </a:p>
          <a:p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2974384"/>
                  </p:ext>
                </p:extLst>
              </p:nvPr>
            </p:nvGraphicFramePr>
            <p:xfrm>
              <a:off x="5076056" y="2738760"/>
              <a:ext cx="3491625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740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175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D FF</a:t>
                          </a:r>
                          <a:r>
                            <a:rPr lang="en-US" altLang="ko-KR" baseline="0" dirty="0">
                              <a:latin typeface="Times New Roman" pitchFamily="18" charset="0"/>
                              <a:cs typeface="Times New Roman" pitchFamily="18" charset="0"/>
                            </a:rPr>
                            <a:t>’s characteristic table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D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Action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  <a:cs typeface="Times New Roman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r>
                            <a:rPr lang="en-US" altLang="ko-KR" baseline="0" dirty="0">
                              <a:latin typeface="Times New Roman" pitchFamily="18" charset="0"/>
                              <a:cs typeface="Times New Roman" pitchFamily="18" charset="0"/>
                            </a:rPr>
                            <a:t> (reset)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 (set)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2974384"/>
                  </p:ext>
                </p:extLst>
              </p:nvPr>
            </p:nvGraphicFramePr>
            <p:xfrm>
              <a:off x="5076056" y="2738760"/>
              <a:ext cx="3491625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7406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221756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D FF</a:t>
                          </a:r>
                          <a:r>
                            <a:rPr lang="en-US" altLang="ko-KR" baseline="0" dirty="0">
                              <a:latin typeface="Times New Roman" pitchFamily="18" charset="0"/>
                              <a:cs typeface="Times New Roman" pitchFamily="18" charset="0"/>
                            </a:rPr>
                            <a:t>’s characteristic table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D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7534" t="-108197" r="-548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r>
                            <a:rPr lang="en-US" altLang="ko-KR" baseline="0" dirty="0">
                              <a:latin typeface="Times New Roman" pitchFamily="18" charset="0"/>
                              <a:cs typeface="Times New Roman" pitchFamily="18" charset="0"/>
                            </a:rPr>
                            <a:t> (reset)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 (set)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87BD3BF-0E19-C944-ACA7-EF7AE42030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3" y="2583054"/>
            <a:ext cx="4915064" cy="199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46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JK Flip-Flop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225" y="1052736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Description</a:t>
            </a:r>
          </a:p>
          <a:p>
            <a:pPr lvl="1"/>
            <a:r>
              <a:rPr lang="en-US" altLang="ko-KR" sz="2000" dirty="0"/>
              <a:t>Another alternative of SR FF</a:t>
            </a:r>
          </a:p>
          <a:p>
            <a:endParaRPr lang="ko-KR" altLang="en-US" sz="2400" dirty="0"/>
          </a:p>
          <a:p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9537857"/>
                  </p:ext>
                </p:extLst>
              </p:nvPr>
            </p:nvGraphicFramePr>
            <p:xfrm>
              <a:off x="1259633" y="4007464"/>
              <a:ext cx="5614217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582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131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4284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JK FF</a:t>
                          </a:r>
                          <a:r>
                            <a:rPr lang="en-US" altLang="ko-KR" baseline="0" dirty="0">
                              <a:latin typeface="Times New Roman" pitchFamily="18" charset="0"/>
                              <a:cs typeface="Times New Roman" pitchFamily="18" charset="0"/>
                            </a:rPr>
                            <a:t>’s characteristic table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J(set)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K(reset)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Action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Q = 0 (reset)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Q = 1 (set)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ko-KR" altLang="en-US" dirty="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en-US" altLang="ko-KR" dirty="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(toggle)</a:t>
                          </a:r>
                          <a:endParaRPr lang="ko-KR" altLang="en-US" dirty="0">
                            <a:solidFill>
                              <a:srgbClr val="FF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9537857"/>
                  </p:ext>
                </p:extLst>
              </p:nvPr>
            </p:nvGraphicFramePr>
            <p:xfrm>
              <a:off x="1259633" y="4007464"/>
              <a:ext cx="5614217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582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131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4284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JK FF</a:t>
                          </a:r>
                          <a:r>
                            <a:rPr lang="en-US" altLang="ko-KR" baseline="0" dirty="0">
                              <a:latin typeface="Times New Roman" pitchFamily="18" charset="0"/>
                              <a:cs typeface="Times New Roman" pitchFamily="18" charset="0"/>
                            </a:rPr>
                            <a:t>’s characteristic table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J(set)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K(reset)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US"/>
                        </a:p>
                      </a:txBody>
                      <a:tcPr>
                        <a:blipFill>
                          <a:blip r:embed="rId3"/>
                          <a:stretch>
                            <a:fillRect l="-42765" t="-103333" r="-322" b="-4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US"/>
                        </a:p>
                      </a:txBody>
                      <a:tcPr>
                        <a:blipFill>
                          <a:blip r:embed="rId3"/>
                          <a:stretch>
                            <a:fillRect l="-42765" t="-210345" r="-322" b="-3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Q = 0 (reset)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Q = 1 (set)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US"/>
                        </a:p>
                      </a:txBody>
                      <a:tcPr>
                        <a:blipFill>
                          <a:blip r:embed="rId3"/>
                          <a:stretch>
                            <a:fillRect l="-42765" t="-513793" r="-322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078" y="1874723"/>
            <a:ext cx="4679157" cy="207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3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 Flip-Flop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Description</a:t>
            </a:r>
          </a:p>
          <a:p>
            <a:pPr lvl="1"/>
            <a:r>
              <a:rPr lang="en-US" sz="2000" dirty="0"/>
              <a:t>Trigger-Flip-Flop using SR Latch</a:t>
            </a:r>
          </a:p>
          <a:p>
            <a:pPr lvl="1"/>
            <a:r>
              <a:rPr lang="en-US" sz="2000" dirty="0"/>
              <a:t>Operated only when trigger is 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532225"/>
            <a:ext cx="4104456" cy="161367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51520" y="3861048"/>
            <a:ext cx="1440160" cy="1100928"/>
            <a:chOff x="457200" y="3366359"/>
            <a:chExt cx="2603232" cy="14923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3366359"/>
              <a:ext cx="1942183" cy="1492392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>
              <a:stCxn id="5" idx="3"/>
              <a:endCxn id="4" idx="1"/>
            </p:cNvCxnSpPr>
            <p:nvPr/>
          </p:nvCxnSpPr>
          <p:spPr>
            <a:xfrm flipV="1">
              <a:off x="2399382" y="4014343"/>
              <a:ext cx="661050" cy="9821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691439"/>
              </p:ext>
            </p:extLst>
          </p:nvPr>
        </p:nvGraphicFramePr>
        <p:xfrm>
          <a:off x="5796136" y="3447008"/>
          <a:ext cx="32941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75">
                  <a:extLst>
                    <a:ext uri="{9D8B030D-6E8A-4147-A177-3AD203B41FA5}">
                      <a16:colId xmlns:a16="http://schemas.microsoft.com/office/drawing/2014/main" val="973782600"/>
                    </a:ext>
                  </a:extLst>
                </a:gridCol>
                <a:gridCol w="411475">
                  <a:extLst>
                    <a:ext uri="{9D8B030D-6E8A-4147-A177-3AD203B41FA5}">
                      <a16:colId xmlns:a16="http://schemas.microsoft.com/office/drawing/2014/main" val="2904355044"/>
                    </a:ext>
                  </a:extLst>
                </a:gridCol>
                <a:gridCol w="671004">
                  <a:extLst>
                    <a:ext uri="{9D8B030D-6E8A-4147-A177-3AD203B41FA5}">
                      <a16:colId xmlns:a16="http://schemas.microsoft.com/office/drawing/2014/main" val="2463197938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996096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</a:t>
                      </a:r>
                      <a:r>
                        <a:rPr lang="en-US" baseline="30000" dirty="0" err="1"/>
                        <a:t>next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298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Hold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45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Hold</a:t>
                      </a:r>
                      <a:r>
                        <a:rPr lang="en-US" baseline="0" dirty="0"/>
                        <a:t> 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Toggle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09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Toggle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628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53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Micro Computer Design</a:t>
            </a:r>
            <a:endParaRPr lang="ko-KR" altLang="en-US" dirty="0"/>
          </a:p>
        </p:txBody>
      </p:sp>
      <p:grpSp>
        <p:nvGrpSpPr>
          <p:cNvPr id="28" name="그룹 3"/>
          <p:cNvGrpSpPr/>
          <p:nvPr/>
        </p:nvGrpSpPr>
        <p:grpSpPr>
          <a:xfrm>
            <a:off x="556230" y="1616860"/>
            <a:ext cx="7887562" cy="4476182"/>
            <a:chOff x="611560" y="1124744"/>
            <a:chExt cx="9649072" cy="5475837"/>
          </a:xfrm>
        </p:grpSpPr>
        <p:sp>
          <p:nvSpPr>
            <p:cNvPr id="29" name="직사각형 4"/>
            <p:cNvSpPr/>
            <p:nvPr/>
          </p:nvSpPr>
          <p:spPr>
            <a:xfrm>
              <a:off x="611560" y="2060848"/>
              <a:ext cx="3096344" cy="2952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cs typeface="Times New Roman" pitchFamily="18" charset="0"/>
                </a:rPr>
                <a:t>Central Processor Unit (CPU)</a:t>
              </a:r>
              <a:endParaRPr lang="ko-KR" altLang="en-US" sz="28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30" name="직사각형 5"/>
            <p:cNvSpPr/>
            <p:nvPr/>
          </p:nvSpPr>
          <p:spPr>
            <a:xfrm>
              <a:off x="1199848" y="2132856"/>
              <a:ext cx="1944216" cy="585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cs typeface="Times New Roman" pitchFamily="18" charset="0"/>
                </a:rPr>
                <a:t>registers</a:t>
              </a:r>
              <a:endParaRPr lang="ko-KR" altLang="en-US" sz="20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31" name="직사각형 6"/>
            <p:cNvSpPr/>
            <p:nvPr/>
          </p:nvSpPr>
          <p:spPr>
            <a:xfrm>
              <a:off x="1651425" y="4365104"/>
              <a:ext cx="777484" cy="585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cs typeface="Times New Roman" pitchFamily="18" charset="0"/>
                </a:rPr>
                <a:t>CU</a:t>
              </a:r>
              <a:endParaRPr lang="ko-KR" altLang="en-US" sz="20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32" name="직사각형 7"/>
            <p:cNvSpPr/>
            <p:nvPr/>
          </p:nvSpPr>
          <p:spPr>
            <a:xfrm>
              <a:off x="2465341" y="4365104"/>
              <a:ext cx="1152128" cy="5856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cs typeface="Times New Roman" pitchFamily="18" charset="0"/>
                </a:rPr>
                <a:t>Clock</a:t>
              </a:r>
              <a:endParaRPr lang="ko-KR" altLang="en-US" sz="20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33" name="직사각형 8"/>
            <p:cNvSpPr/>
            <p:nvPr/>
          </p:nvSpPr>
          <p:spPr>
            <a:xfrm>
              <a:off x="678889" y="4365104"/>
              <a:ext cx="936104" cy="585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cs typeface="Times New Roman" pitchFamily="18" charset="0"/>
                </a:rPr>
                <a:t>ALU</a:t>
              </a:r>
              <a:endParaRPr lang="ko-KR" altLang="en-US" sz="20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34" name="직사각형 9"/>
            <p:cNvSpPr/>
            <p:nvPr/>
          </p:nvSpPr>
          <p:spPr>
            <a:xfrm>
              <a:off x="3995936" y="2060848"/>
              <a:ext cx="3096344" cy="295232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cs typeface="Times New Roman" pitchFamily="18" charset="0"/>
                </a:rPr>
                <a:t>Memory Storage Unit</a:t>
              </a:r>
              <a:endParaRPr lang="ko-KR" altLang="en-US" sz="28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35" name="직사각형 10"/>
            <p:cNvSpPr/>
            <p:nvPr/>
          </p:nvSpPr>
          <p:spPr>
            <a:xfrm>
              <a:off x="7308304" y="2060848"/>
              <a:ext cx="1224136" cy="2952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cs typeface="Times New Roman" pitchFamily="18" charset="0"/>
                </a:rPr>
                <a:t>I/O Device #1</a:t>
              </a:r>
              <a:endParaRPr lang="ko-KR" altLang="en-US" sz="28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36" name="직사각형 11"/>
            <p:cNvSpPr/>
            <p:nvPr/>
          </p:nvSpPr>
          <p:spPr>
            <a:xfrm>
              <a:off x="8748464" y="2060848"/>
              <a:ext cx="1224136" cy="2952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cs typeface="Times New Roman" pitchFamily="18" charset="0"/>
                </a:rPr>
                <a:t>I/O Device #2</a:t>
              </a:r>
              <a:endParaRPr lang="ko-KR" altLang="en-US" sz="28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cxnSp>
          <p:nvCxnSpPr>
            <p:cNvPr id="37" name="꺾인 연결선 12"/>
            <p:cNvCxnSpPr>
              <a:stCxn id="29" idx="0"/>
            </p:cNvCxnSpPr>
            <p:nvPr/>
          </p:nvCxnSpPr>
          <p:spPr>
            <a:xfrm rot="5400000" flipH="1" flipV="1">
              <a:off x="5994158" y="-2205626"/>
              <a:ext cx="432048" cy="8100900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13"/>
            <p:cNvCxnSpPr>
              <a:stCxn id="34" idx="0"/>
            </p:cNvCxnSpPr>
            <p:nvPr/>
          </p:nvCxnSpPr>
          <p:spPr>
            <a:xfrm flipV="1">
              <a:off x="5544108" y="1628800"/>
              <a:ext cx="0" cy="4320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14"/>
            <p:cNvCxnSpPr>
              <a:stCxn id="35" idx="0"/>
            </p:cNvCxnSpPr>
            <p:nvPr/>
          </p:nvCxnSpPr>
          <p:spPr>
            <a:xfrm flipV="1">
              <a:off x="7920372" y="1628800"/>
              <a:ext cx="0" cy="4320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15"/>
            <p:cNvCxnSpPr>
              <a:stCxn id="36" idx="0"/>
            </p:cNvCxnSpPr>
            <p:nvPr/>
          </p:nvCxnSpPr>
          <p:spPr>
            <a:xfrm flipV="1">
              <a:off x="9360532" y="1628800"/>
              <a:ext cx="0" cy="4320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꺾인 연결선 16"/>
            <p:cNvCxnSpPr/>
            <p:nvPr/>
          </p:nvCxnSpPr>
          <p:spPr>
            <a:xfrm>
              <a:off x="1651425" y="5013176"/>
              <a:ext cx="8609207" cy="720080"/>
            </a:xfrm>
            <a:prstGeom prst="bentConnector3">
              <a:avLst>
                <a:gd name="adj1" fmla="val -3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꺾인 연결선 17"/>
            <p:cNvCxnSpPr/>
            <p:nvPr/>
          </p:nvCxnSpPr>
          <p:spPr>
            <a:xfrm>
              <a:off x="2465341" y="5013176"/>
              <a:ext cx="7795291" cy="360040"/>
            </a:xfrm>
            <a:prstGeom prst="bentConnector3">
              <a:avLst>
                <a:gd name="adj1" fmla="val -19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18"/>
            <p:cNvCxnSpPr/>
            <p:nvPr/>
          </p:nvCxnSpPr>
          <p:spPr>
            <a:xfrm>
              <a:off x="6210182" y="5013176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19"/>
            <p:cNvCxnSpPr/>
            <p:nvPr/>
          </p:nvCxnSpPr>
          <p:spPr>
            <a:xfrm>
              <a:off x="8172400" y="5013176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20"/>
            <p:cNvCxnSpPr/>
            <p:nvPr/>
          </p:nvCxnSpPr>
          <p:spPr>
            <a:xfrm>
              <a:off x="9649799" y="5013176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21"/>
            <p:cNvCxnSpPr/>
            <p:nvPr/>
          </p:nvCxnSpPr>
          <p:spPr>
            <a:xfrm>
              <a:off x="4932040" y="5013176"/>
              <a:ext cx="0" cy="7200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22"/>
            <p:cNvCxnSpPr/>
            <p:nvPr/>
          </p:nvCxnSpPr>
          <p:spPr>
            <a:xfrm>
              <a:off x="7692493" y="5013176"/>
              <a:ext cx="0" cy="7200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23"/>
            <p:cNvCxnSpPr/>
            <p:nvPr/>
          </p:nvCxnSpPr>
          <p:spPr>
            <a:xfrm>
              <a:off x="9124478" y="5013176"/>
              <a:ext cx="0" cy="7200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24"/>
            <p:cNvSpPr/>
            <p:nvPr/>
          </p:nvSpPr>
          <p:spPr>
            <a:xfrm>
              <a:off x="4932039" y="1124744"/>
              <a:ext cx="2760453" cy="10165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cs typeface="Times New Roman" pitchFamily="18" charset="0"/>
                </a:rPr>
                <a:t>data bus, I/O bus</a:t>
              </a:r>
              <a:endParaRPr lang="ko-KR" altLang="en-US" sz="2400" dirty="0">
                <a:cs typeface="Times New Roman" pitchFamily="18" charset="0"/>
              </a:endParaRPr>
            </a:p>
          </p:txBody>
        </p:sp>
        <p:sp>
          <p:nvSpPr>
            <p:cNvPr id="50" name="직사각형 25"/>
            <p:cNvSpPr/>
            <p:nvPr/>
          </p:nvSpPr>
          <p:spPr>
            <a:xfrm>
              <a:off x="4470953" y="6035813"/>
              <a:ext cx="2991175" cy="5647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cs typeface="Times New Roman" pitchFamily="18" charset="0"/>
                </a:rPr>
                <a:t>address bus</a:t>
              </a:r>
              <a:endParaRPr lang="ko-KR" altLang="en-US" sz="2400" dirty="0">
                <a:cs typeface="Times New Roman" pitchFamily="18" charset="0"/>
              </a:endParaRPr>
            </a:p>
          </p:txBody>
        </p:sp>
        <p:sp>
          <p:nvSpPr>
            <p:cNvPr id="51" name="직사각형 26"/>
            <p:cNvSpPr/>
            <p:nvPr/>
          </p:nvSpPr>
          <p:spPr>
            <a:xfrm>
              <a:off x="2496938" y="4910812"/>
              <a:ext cx="2150566" cy="5647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cs typeface="Times New Roman" pitchFamily="18" charset="0"/>
                </a:rPr>
                <a:t>control bus</a:t>
              </a:r>
              <a:endParaRPr lang="ko-KR" altLang="en-US" sz="2400" dirty="0"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210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Combinational Logic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Definition</a:t>
            </a:r>
          </a:p>
          <a:p>
            <a:pPr lvl="1"/>
            <a:r>
              <a:rPr lang="en-US" altLang="ko-KR" sz="2400" dirty="0"/>
              <a:t>A circuit that its output is depended only on the inputs at the same instant of time</a:t>
            </a:r>
            <a:endParaRPr lang="ko-KR" altLang="en-US" sz="2400" dirty="0"/>
          </a:p>
          <a:p>
            <a:endParaRPr lang="en-US" dirty="0"/>
          </a:p>
        </p:txBody>
      </p:sp>
      <p:grpSp>
        <p:nvGrpSpPr>
          <p:cNvPr id="9" name="그룹 5"/>
          <p:cNvGrpSpPr/>
          <p:nvPr/>
        </p:nvGrpSpPr>
        <p:grpSpPr>
          <a:xfrm>
            <a:off x="2766359" y="3717032"/>
            <a:ext cx="3611281" cy="1368152"/>
            <a:chOff x="1320759" y="4581128"/>
            <a:chExt cx="3611281" cy="1368152"/>
          </a:xfrm>
        </p:grpSpPr>
        <p:sp>
          <p:nvSpPr>
            <p:cNvPr id="10" name="직사각형 6"/>
            <p:cNvSpPr/>
            <p:nvPr/>
          </p:nvSpPr>
          <p:spPr>
            <a:xfrm>
              <a:off x="2051720" y="4581128"/>
              <a:ext cx="2160240" cy="13681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Times New Roman" pitchFamily="18" charset="0"/>
                  <a:cs typeface="Times New Roman" pitchFamily="18" charset="0"/>
                </a:rPr>
                <a:t>Combinational Logic  Circuit</a:t>
              </a:r>
              <a:endParaRPr lang="ko-KR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" name="직선 화살표 연결선 7"/>
            <p:cNvCxnSpPr>
              <a:stCxn id="10" idx="3"/>
            </p:cNvCxnSpPr>
            <p:nvPr/>
          </p:nvCxnSpPr>
          <p:spPr>
            <a:xfrm>
              <a:off x="4211960" y="5265204"/>
              <a:ext cx="7200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직선 화살표 연결선 8"/>
            <p:cNvCxnSpPr>
              <a:endCxn id="10" idx="1"/>
            </p:cNvCxnSpPr>
            <p:nvPr/>
          </p:nvCxnSpPr>
          <p:spPr>
            <a:xfrm>
              <a:off x="1331640" y="5265204"/>
              <a:ext cx="7200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320759" y="486916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input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39952" y="486916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output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8005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Sequential Logic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Definition</a:t>
            </a:r>
          </a:p>
          <a:p>
            <a:pPr lvl="1"/>
            <a:r>
              <a:rPr lang="en-US" altLang="ko-KR" dirty="0"/>
              <a:t>A circuit that its output depends not only on the given inputs but also on the past history of inputs</a:t>
            </a:r>
          </a:p>
          <a:p>
            <a:endParaRPr lang="ko-KR" alt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913589" y="3487368"/>
            <a:ext cx="4765580" cy="2440117"/>
            <a:chOff x="913589" y="3027435"/>
            <a:chExt cx="4765580" cy="2440117"/>
          </a:xfrm>
        </p:grpSpPr>
        <p:sp>
          <p:nvSpPr>
            <p:cNvPr id="24" name="직사각형 17"/>
            <p:cNvSpPr/>
            <p:nvPr/>
          </p:nvSpPr>
          <p:spPr>
            <a:xfrm>
              <a:off x="2104992" y="4963496"/>
              <a:ext cx="1242872" cy="504056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Times New Roman" pitchFamily="18" charset="0"/>
                  <a:cs typeface="Times New Roman" pitchFamily="18" charset="0"/>
                </a:rPr>
                <a:t>Memory</a:t>
              </a:r>
              <a:endParaRPr lang="ko-KR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" name="꺾인 연결선 18"/>
            <p:cNvCxnSpPr>
              <a:endCxn id="24" idx="3"/>
            </p:cNvCxnSpPr>
            <p:nvPr/>
          </p:nvCxnSpPr>
          <p:spPr>
            <a:xfrm rot="5400000">
              <a:off x="3150242" y="4801878"/>
              <a:ext cx="611268" cy="2160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꺾인 연결선 19"/>
            <p:cNvCxnSpPr>
              <a:stCxn id="24" idx="1"/>
            </p:cNvCxnSpPr>
            <p:nvPr/>
          </p:nvCxnSpPr>
          <p:spPr>
            <a:xfrm rot="10800000">
              <a:off x="1907704" y="4604256"/>
              <a:ext cx="197288" cy="61126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563888" y="4865284"/>
              <a:ext cx="8315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Times New Roman" pitchFamily="18" charset="0"/>
                  <a:cs typeface="Times New Roman" pitchFamily="18" charset="0"/>
                </a:rPr>
                <a:t>Binary info</a:t>
              </a:r>
              <a:endParaRPr lang="ko-KR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" name="직선 화살표 연결선 21"/>
            <p:cNvCxnSpPr/>
            <p:nvPr/>
          </p:nvCxnSpPr>
          <p:spPr>
            <a:xfrm flipH="1">
              <a:off x="3806961" y="3509719"/>
              <a:ext cx="1177006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959089" y="3027435"/>
              <a:ext cx="720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Times New Roman" pitchFamily="18" charset="0"/>
                  <a:cs typeface="Times New Roman" pitchFamily="18" charset="0"/>
                </a:rPr>
                <a:t>Clock Signal</a:t>
              </a:r>
              <a:endParaRPr lang="ko-KR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0" name="그룹 23"/>
            <p:cNvGrpSpPr/>
            <p:nvPr/>
          </p:nvGrpSpPr>
          <p:grpSpPr>
            <a:xfrm>
              <a:off x="4668886" y="3189031"/>
              <a:ext cx="267140" cy="263082"/>
              <a:chOff x="4209789" y="5462804"/>
              <a:chExt cx="267140" cy="263082"/>
            </a:xfrm>
          </p:grpSpPr>
          <p:grpSp>
            <p:nvGrpSpPr>
              <p:cNvPr id="37" name="그룹 24"/>
              <p:cNvGrpSpPr/>
              <p:nvPr/>
            </p:nvGrpSpPr>
            <p:grpSpPr>
              <a:xfrm>
                <a:off x="4209789" y="5462804"/>
                <a:ext cx="267140" cy="263082"/>
                <a:chOff x="4005943" y="5462804"/>
                <a:chExt cx="267140" cy="263082"/>
              </a:xfrm>
            </p:grpSpPr>
            <p:cxnSp>
              <p:nvCxnSpPr>
                <p:cNvPr id="39" name="꺾인 연결선 26"/>
                <p:cNvCxnSpPr/>
                <p:nvPr/>
              </p:nvCxnSpPr>
              <p:spPr>
                <a:xfrm flipV="1">
                  <a:off x="4005943" y="5462804"/>
                  <a:ext cx="267140" cy="263082"/>
                </a:xfrm>
                <a:prstGeom prst="bentConnector3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27"/>
                <p:cNvCxnSpPr/>
                <p:nvPr/>
              </p:nvCxnSpPr>
              <p:spPr>
                <a:xfrm>
                  <a:off x="4273083" y="5462804"/>
                  <a:ext cx="0" cy="263082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직선 화살표 연결선 25"/>
              <p:cNvCxnSpPr/>
              <p:nvPr/>
            </p:nvCxnSpPr>
            <p:spPr>
              <a:xfrm flipV="1">
                <a:off x="4343359" y="5462804"/>
                <a:ext cx="0" cy="263082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그룹 5"/>
            <p:cNvGrpSpPr/>
            <p:nvPr/>
          </p:nvGrpSpPr>
          <p:grpSpPr>
            <a:xfrm>
              <a:off x="913589" y="3212976"/>
              <a:ext cx="3611281" cy="1368152"/>
              <a:chOff x="1320759" y="4581128"/>
              <a:chExt cx="3611281" cy="1368152"/>
            </a:xfrm>
          </p:grpSpPr>
          <p:sp>
            <p:nvSpPr>
              <p:cNvPr id="32" name="직사각형 6"/>
              <p:cNvSpPr/>
              <p:nvPr/>
            </p:nvSpPr>
            <p:spPr>
              <a:xfrm>
                <a:off x="2051720" y="4581128"/>
                <a:ext cx="2160240" cy="136815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atin typeface="Times New Roman" pitchFamily="18" charset="0"/>
                    <a:cs typeface="Times New Roman" pitchFamily="18" charset="0"/>
                  </a:rPr>
                  <a:t>Combinational Logic  Circuit</a:t>
                </a:r>
                <a:endParaRPr lang="ko-KR" alt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3" name="직선 화살표 연결선 7"/>
              <p:cNvCxnSpPr>
                <a:stCxn id="32" idx="3"/>
              </p:cNvCxnSpPr>
              <p:nvPr/>
            </p:nvCxnSpPr>
            <p:spPr>
              <a:xfrm>
                <a:off x="4211960" y="5265204"/>
                <a:ext cx="72008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8"/>
              <p:cNvCxnSpPr>
                <a:endCxn id="32" idx="1"/>
              </p:cNvCxnSpPr>
              <p:nvPr/>
            </p:nvCxnSpPr>
            <p:spPr>
              <a:xfrm>
                <a:off x="1331640" y="5265204"/>
                <a:ext cx="72008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1320759" y="4934731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input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139952" y="4934731"/>
                <a:ext cx="774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output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62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Sequential Logic Circuit (</a:t>
            </a:r>
            <a:r>
              <a:rPr lang="en-US" altLang="ko-KR" dirty="0" err="1"/>
              <a:t>cont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2400" dirty="0"/>
              <a:t>Memory Storage</a:t>
            </a:r>
          </a:p>
          <a:p>
            <a:pPr lvl="2">
              <a:buFont typeface="Calibri" pitchFamily="34" charset="0"/>
              <a:buChar char="–"/>
            </a:pPr>
            <a:r>
              <a:rPr lang="en-US" altLang="ko-KR" sz="2000" dirty="0"/>
              <a:t>Latch</a:t>
            </a:r>
          </a:p>
          <a:p>
            <a:pPr lvl="3"/>
            <a:r>
              <a:rPr lang="en-US" altLang="ko-KR" sz="1800" dirty="0"/>
              <a:t>Operated when the clock is active (i.e. clock = 1) </a:t>
            </a:r>
            <a:br>
              <a:rPr lang="en-US" altLang="ko-KR" sz="1800" dirty="0"/>
            </a:br>
            <a:r>
              <a:rPr lang="en-US" altLang="ko-KR" sz="1800" dirty="0">
                <a:sym typeface="Wingdings" pitchFamily="2" charset="2"/>
              </a:rPr>
              <a:t> Not synchronized within the computer system!</a:t>
            </a:r>
            <a:endParaRPr lang="en-US" altLang="ko-KR" sz="1800" dirty="0"/>
          </a:p>
          <a:p>
            <a:pPr lvl="2">
              <a:buFont typeface="Calibri" pitchFamily="34" charset="0"/>
              <a:buChar char="–"/>
            </a:pPr>
            <a:r>
              <a:rPr lang="en-US" altLang="ko-KR" sz="2000" dirty="0"/>
              <a:t>Flip-Flop</a:t>
            </a:r>
          </a:p>
          <a:p>
            <a:pPr lvl="3"/>
            <a:r>
              <a:rPr lang="en-US" altLang="ko-KR" sz="1800" dirty="0"/>
              <a:t>Operated only at the edges (rising or falling) of the clock</a:t>
            </a:r>
          </a:p>
          <a:p>
            <a:pPr lvl="2"/>
            <a:endParaRPr lang="en-US" altLang="ko-KR" sz="2000" dirty="0"/>
          </a:p>
          <a:p>
            <a:endParaRPr lang="ko-KR" alt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861048"/>
            <a:ext cx="6142768" cy="255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3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" t="2310" r="3470" b="30127"/>
          <a:stretch/>
        </p:blipFill>
        <p:spPr>
          <a:xfrm>
            <a:off x="559538" y="2780928"/>
            <a:ext cx="3744416" cy="187220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Difference between latch and Flip-Flops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988840"/>
            <a:ext cx="4295775" cy="2990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9078" y="4952212"/>
            <a:ext cx="310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waveform of Latch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09910" y="4941168"/>
            <a:ext cx="393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waveform of JK Flip-Flops</a:t>
            </a:r>
          </a:p>
        </p:txBody>
      </p:sp>
    </p:spTree>
    <p:extLst>
      <p:ext uri="{BB962C8B-B14F-4D97-AF65-F5344CB8AC3E}">
        <p14:creationId xmlns:p14="http://schemas.microsoft.com/office/powerpoint/2010/main" val="1113095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SR Latch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Set-Reset latch circuit diagram (1)</a:t>
            </a: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82" y="2445653"/>
            <a:ext cx="3838575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618053"/>
              </p:ext>
            </p:extLst>
          </p:nvPr>
        </p:nvGraphicFramePr>
        <p:xfrm>
          <a:off x="4932040" y="2420888"/>
          <a:ext cx="352737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6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NOR SR latch</a:t>
                      </a:r>
                      <a:r>
                        <a:rPr lang="en-US" altLang="ko-KR" baseline="0" dirty="0">
                          <a:latin typeface="Times New Roman" pitchFamily="18" charset="0"/>
                          <a:cs typeface="Times New Roman" pitchFamily="18" charset="0"/>
                        </a:rPr>
                        <a:t>’s characteristic table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Action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No change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Q = 0 (reset)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Q = 1 (set)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Forbidden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456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SR Latch (</a:t>
            </a:r>
            <a:r>
              <a:rPr lang="en-US" altLang="ko-KR" dirty="0" err="1"/>
              <a:t>cont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Set-Reset latch circuit diagram (2)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381000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9864370"/>
                  </p:ext>
                </p:extLst>
              </p:nvPr>
            </p:nvGraphicFramePr>
            <p:xfrm>
              <a:off x="4914898" y="2420888"/>
              <a:ext cx="3672242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91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991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739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NAND SR latch</a:t>
                          </a:r>
                          <a:r>
                            <a:rPr lang="en-US" altLang="ko-KR" baseline="0" dirty="0">
                              <a:latin typeface="Times New Roman" pitchFamily="18" charset="0"/>
                              <a:cs typeface="Times New Roman" pitchFamily="18" charset="0"/>
                            </a:rPr>
                            <a:t>’s characteristic table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i="1" dirty="0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dirty="0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𝑆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i="1" dirty="0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dirty="0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Action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Forbidden</a:t>
                          </a:r>
                          <a:endParaRPr lang="ko-KR" altLang="en-US" dirty="0">
                            <a:solidFill>
                              <a:srgbClr val="FF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Q = 1 (set)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Q = 0 (reset)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No change</a:t>
                          </a:r>
                          <a:endParaRPr lang="ko-KR" altLang="en-US" dirty="0">
                            <a:solidFill>
                              <a:srgbClr val="FF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9864370"/>
                  </p:ext>
                </p:extLst>
              </p:nvPr>
            </p:nvGraphicFramePr>
            <p:xfrm>
              <a:off x="4914898" y="2420888"/>
              <a:ext cx="3672242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9157"/>
                    <a:gridCol w="399157"/>
                    <a:gridCol w="2873928"/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NAND SR latch</a:t>
                          </a:r>
                          <a:r>
                            <a:rPr lang="en-US" altLang="ko-KR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’s characteristic table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15" t="-108197" r="-816667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3077" t="-108197" r="-729231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Action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Forbidden</a:t>
                          </a:r>
                          <a:endParaRPr lang="ko-KR" altLang="en-US" dirty="0" smtClean="0">
                            <a:solidFill>
                              <a:srgbClr val="FF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Q = 1 (set)</a:t>
                          </a:r>
                          <a:endParaRPr lang="ko-KR" altLang="en-US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Q = 0 (reset)</a:t>
                          </a:r>
                          <a:endParaRPr lang="ko-KR" altLang="en-US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No change</a:t>
                          </a:r>
                          <a:endParaRPr lang="ko-KR" altLang="en-US" dirty="0">
                            <a:solidFill>
                              <a:srgbClr val="FF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7475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SR Flip-Flop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Set-Reset flip-flop circuit diagram</a:t>
            </a:r>
          </a:p>
          <a:p>
            <a:endParaRPr lang="ko-KR" altLang="en-US" dirty="0"/>
          </a:p>
        </p:txBody>
      </p:sp>
      <p:graphicFrame>
        <p:nvGraphicFramePr>
          <p:cNvPr id="4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458209"/>
              </p:ext>
            </p:extLst>
          </p:nvPr>
        </p:nvGraphicFramePr>
        <p:xfrm>
          <a:off x="4211960" y="2577480"/>
          <a:ext cx="356284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2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SR FF</a:t>
                      </a:r>
                      <a:r>
                        <a:rPr lang="en-US" altLang="ko-KR" baseline="0" dirty="0">
                          <a:latin typeface="Times New Roman" pitchFamily="18" charset="0"/>
                          <a:cs typeface="Times New Roman" pitchFamily="18" charset="0"/>
                        </a:rPr>
                        <a:t>’s characteristic table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Action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No change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Q = 0 (reset)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Q = 1 (set)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Invalid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77480"/>
            <a:ext cx="3562846" cy="247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251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TU_template_02</Template>
  <TotalTime>4623</TotalTime>
  <Words>421</Words>
  <Application>Microsoft Office PowerPoint</Application>
  <PresentationFormat>On-screen Show (4:3)</PresentationFormat>
  <Paragraphs>159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맑은 고딕</vt:lpstr>
      <vt:lpstr>Arial</vt:lpstr>
      <vt:lpstr>Calibri</vt:lpstr>
      <vt:lpstr>Cambria Math</vt:lpstr>
      <vt:lpstr>Times New Roman</vt:lpstr>
      <vt:lpstr>Wingdings</vt:lpstr>
      <vt:lpstr>Office 테마</vt:lpstr>
      <vt:lpstr>COSC 290 (Lab) #6</vt:lpstr>
      <vt:lpstr>Basic Micro Computer Design</vt:lpstr>
      <vt:lpstr>Combinational Logic Circuit</vt:lpstr>
      <vt:lpstr>Sequential Logic Circuit</vt:lpstr>
      <vt:lpstr>Sequential Logic Circuit (cont)</vt:lpstr>
      <vt:lpstr>Difference between latch and Flip-Flops</vt:lpstr>
      <vt:lpstr>SR Latch</vt:lpstr>
      <vt:lpstr>SR Latch (cont)</vt:lpstr>
      <vt:lpstr>SR Flip-Flop</vt:lpstr>
      <vt:lpstr>D Flip-Flop</vt:lpstr>
      <vt:lpstr>JK Flip-Flop</vt:lpstr>
      <vt:lpstr>T Flip-Flop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Gabriel Amaizu</cp:lastModifiedBy>
  <cp:revision>243</cp:revision>
  <dcterms:created xsi:type="dcterms:W3CDTF">2006-10-05T04:04:58Z</dcterms:created>
  <dcterms:modified xsi:type="dcterms:W3CDTF">2024-03-27T04:39:55Z</dcterms:modified>
</cp:coreProperties>
</file>