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69"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2" autoAdjust="0"/>
    <p:restoredTop sz="94660"/>
  </p:normalViewPr>
  <p:slideViewPr>
    <p:cSldViewPr>
      <p:cViewPr varScale="1">
        <p:scale>
          <a:sx n="78" d="100"/>
          <a:sy n="78" d="100"/>
        </p:scale>
        <p:origin x="1541"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FE9DF3-AB14-4152-A572-1C8B8833CC64}" type="datetimeFigureOut">
              <a:rPr lang="en-US" smtClean="0"/>
              <a:t>1/12/2018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D2102-A263-401F-990B-4B243094905A}" type="slidenum">
              <a:rPr lang="en-US" smtClean="0"/>
              <a:t>‹#›</a:t>
            </a:fld>
            <a:endParaRPr lang="en-US" dirty="0"/>
          </a:p>
        </p:txBody>
      </p:sp>
    </p:spTree>
    <p:extLst>
      <p:ext uri="{BB962C8B-B14F-4D97-AF65-F5344CB8AC3E}">
        <p14:creationId xmlns:p14="http://schemas.microsoft.com/office/powerpoint/2010/main" val="2608499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Suitable</a:t>
            </a:r>
            <a:r>
              <a:rPr lang="en-US" baseline="0" dirty="0"/>
              <a:t> jobs &amp; to sustain their livelihoods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11D2102-A263-401F-990B-4B243094905A}" type="slidenum">
              <a:rPr lang="en-US" smtClean="0"/>
              <a:t>12</a:t>
            </a:fld>
            <a:endParaRPr lang="en-US" dirty="0"/>
          </a:p>
        </p:txBody>
      </p:sp>
    </p:spTree>
    <p:extLst>
      <p:ext uri="{BB962C8B-B14F-4D97-AF65-F5344CB8AC3E}">
        <p14:creationId xmlns:p14="http://schemas.microsoft.com/office/powerpoint/2010/main" val="228884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60C553-7E1D-477E-82A8-053BA37D0CD4}"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60C553-7E1D-477E-82A8-053BA37D0CD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EB60C553-7E1D-477E-82A8-053BA37D0CD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EB60C553-7E1D-477E-82A8-053BA37D0CD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60C553-7E1D-477E-82A8-053BA37D0CD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AEDABF3-2403-4B95-B4DD-557F01927550}" type="datetimeFigureOut">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60C553-7E1D-477E-82A8-053BA37D0CD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B60C553-7E1D-477E-82A8-053BA37D0CD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B60C553-7E1D-477E-82A8-053BA37D0CD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B60C553-7E1D-477E-82A8-053BA37D0CD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B60C553-7E1D-477E-82A8-053BA37D0CD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CAEDABF3-2403-4B95-B4DD-557F01927550}" type="datetimeFigureOut">
              <a:rPr lang="en-US" smtClean="0"/>
              <a:t>1/12/2018</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EB60C553-7E1D-477E-82A8-053BA37D0CD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CAEDABF3-2403-4B95-B4DD-557F01927550}" type="datetimeFigureOut">
              <a:rPr lang="en-US" smtClean="0"/>
              <a:t>1/12/2018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AEDABF3-2403-4B95-B4DD-557F01927550}" type="datetimeFigureOut">
              <a:rPr lang="en-US" smtClean="0"/>
              <a:t>1/12/2018</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B60C553-7E1D-477E-82A8-053BA37D0CD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ed.com/talks/kenneth_cukier_big_data_is_better_data?language=e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uYGQcmZUTa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ted.com/talks/kent_larson_brilliant_designs_to_fit_more_people_in_every_cit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4F94nqG3jXc" TargetMode="External"/><Relationship Id="rId2" Type="http://schemas.openxmlformats.org/officeDocument/2006/relationships/hyperlink" Target="https://www.youtube.com/watch?v=vz5CrGxLXz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PaEcrHiM0p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thalesgroup.com/en/worldwide/security/what-we-do/city/urban-security/hyperviso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planetanalog.com/author.asp?section_id=3175&amp;doc_id=563609"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Envisioning Intelligent Cities</a:t>
            </a:r>
          </a:p>
        </p:txBody>
      </p:sp>
      <p:sp>
        <p:nvSpPr>
          <p:cNvPr id="2" name="Title 1"/>
          <p:cNvSpPr>
            <a:spLocks noGrp="1"/>
          </p:cNvSpPr>
          <p:nvPr>
            <p:ph type="ctrTitle"/>
          </p:nvPr>
        </p:nvSpPr>
        <p:spPr>
          <a:xfrm>
            <a:off x="685800" y="457200"/>
            <a:ext cx="7772400" cy="1679575"/>
          </a:xfrm>
        </p:spPr>
        <p:txBody>
          <a:bodyPr>
            <a:normAutofit fontScale="90000"/>
          </a:bodyPr>
          <a:lstStyle/>
          <a:p>
            <a:r>
              <a:rPr lang="en-US" dirty="0"/>
              <a:t>Intelligent Cities:</a:t>
            </a:r>
            <a:br>
              <a:rPr lang="en-US" dirty="0"/>
            </a:br>
            <a:r>
              <a:rPr lang="en-US" dirty="0"/>
              <a:t>Enabling Tools and Technology</a:t>
            </a:r>
            <a:br>
              <a:rPr lang="en-US" dirty="0"/>
            </a:br>
            <a:r>
              <a:rPr lang="en-US" dirty="0"/>
              <a:t>Chapter 1</a:t>
            </a:r>
          </a:p>
        </p:txBody>
      </p:sp>
    </p:spTree>
    <p:extLst>
      <p:ext uri="{BB962C8B-B14F-4D97-AF65-F5344CB8AC3E}">
        <p14:creationId xmlns:p14="http://schemas.microsoft.com/office/powerpoint/2010/main" val="2785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with Less…</a:t>
            </a:r>
          </a:p>
        </p:txBody>
      </p:sp>
      <p:sp>
        <p:nvSpPr>
          <p:cNvPr id="3" name="Content Placeholder 2"/>
          <p:cNvSpPr>
            <a:spLocks noGrp="1"/>
          </p:cNvSpPr>
          <p:nvPr>
            <p:ph sz="quarter" idx="1"/>
          </p:nvPr>
        </p:nvSpPr>
        <p:spPr/>
        <p:txBody>
          <a:bodyPr>
            <a:normAutofit/>
          </a:bodyPr>
          <a:lstStyle/>
          <a:p>
            <a:r>
              <a:rPr lang="en-US" dirty="0"/>
              <a:t>Budget Cuts</a:t>
            </a:r>
          </a:p>
          <a:p>
            <a:r>
              <a:rPr lang="en-US" dirty="0"/>
              <a:t>Dissatisfaction</a:t>
            </a:r>
          </a:p>
          <a:p>
            <a:r>
              <a:rPr lang="en-US" dirty="0"/>
              <a:t>Deteriorating Cities</a:t>
            </a:r>
          </a:p>
          <a:p>
            <a:r>
              <a:rPr lang="en-US" dirty="0"/>
              <a:t>Rationalization</a:t>
            </a:r>
          </a:p>
          <a:p>
            <a:r>
              <a:rPr lang="en-US" dirty="0"/>
              <a:t>Simplification</a:t>
            </a:r>
          </a:p>
          <a:p>
            <a:r>
              <a:rPr lang="en-US" dirty="0"/>
              <a:t>Optimization</a:t>
            </a:r>
          </a:p>
          <a:p>
            <a:r>
              <a:rPr lang="en-US" dirty="0"/>
              <a:t>Standardization</a:t>
            </a:r>
          </a:p>
          <a:p>
            <a:r>
              <a:rPr lang="en-US" dirty="0"/>
              <a:t>Automation</a:t>
            </a:r>
          </a:p>
          <a:p>
            <a:r>
              <a:rPr lang="en-US" dirty="0"/>
              <a:t>Adoption &amp; Adaptation of IT</a:t>
            </a:r>
          </a:p>
        </p:txBody>
      </p:sp>
    </p:spTree>
    <p:extLst>
      <p:ext uri="{BB962C8B-B14F-4D97-AF65-F5344CB8AC3E}">
        <p14:creationId xmlns:p14="http://schemas.microsoft.com/office/powerpoint/2010/main" val="66141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Obstacles</a:t>
            </a:r>
          </a:p>
        </p:txBody>
      </p:sp>
      <p:sp>
        <p:nvSpPr>
          <p:cNvPr id="3" name="Content Placeholder 2"/>
          <p:cNvSpPr>
            <a:spLocks noGrp="1"/>
          </p:cNvSpPr>
          <p:nvPr>
            <p:ph sz="quarter" idx="1"/>
          </p:nvPr>
        </p:nvSpPr>
        <p:spPr/>
        <p:txBody>
          <a:bodyPr>
            <a:normAutofit/>
          </a:bodyPr>
          <a:lstStyle/>
          <a:p>
            <a:r>
              <a:rPr lang="en-US" sz="3400" dirty="0"/>
              <a:t>Environment sustainability &amp; Ecological degradation → Climate → Greenhouse gases → Carbon Dioxide &amp; Methane</a:t>
            </a:r>
          </a:p>
          <a:p>
            <a:r>
              <a:rPr lang="en-US" sz="3400" dirty="0"/>
              <a:t>Plethora of People &amp;  Scarcity of Resources</a:t>
            </a:r>
          </a:p>
          <a:p>
            <a:r>
              <a:rPr lang="en-US" sz="3400" dirty="0"/>
              <a:t>Rapid urbanization → exposing infrastructure weaknesses &amp; insufficiency</a:t>
            </a:r>
          </a:p>
        </p:txBody>
      </p:sp>
    </p:spTree>
    <p:extLst>
      <p:ext uri="{BB962C8B-B14F-4D97-AF65-F5344CB8AC3E}">
        <p14:creationId xmlns:p14="http://schemas.microsoft.com/office/powerpoint/2010/main" val="2481407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Trickling Urbanization Challenges</a:t>
            </a:r>
          </a:p>
        </p:txBody>
      </p:sp>
      <p:sp>
        <p:nvSpPr>
          <p:cNvPr id="3" name="Content Placeholder 2"/>
          <p:cNvSpPr>
            <a:spLocks noGrp="1"/>
          </p:cNvSpPr>
          <p:nvPr>
            <p:ph sz="quarter" idx="1"/>
          </p:nvPr>
        </p:nvSpPr>
        <p:spPr/>
        <p:txBody>
          <a:bodyPr>
            <a:noAutofit/>
          </a:bodyPr>
          <a:lstStyle/>
          <a:p>
            <a:r>
              <a:rPr lang="en-US" sz="3600" dirty="0"/>
              <a:t>Why are people flocking to cities?</a:t>
            </a:r>
          </a:p>
          <a:p>
            <a:endParaRPr lang="en-US" sz="3600" dirty="0"/>
          </a:p>
          <a:p>
            <a:r>
              <a:rPr lang="en-US" sz="3600" dirty="0"/>
              <a:t>Formulating &amp; Framing Policies</a:t>
            </a:r>
          </a:p>
          <a:p>
            <a:r>
              <a:rPr lang="en-US" sz="3600" dirty="0"/>
              <a:t>Developmental Roadmaps</a:t>
            </a:r>
          </a:p>
          <a:p>
            <a:r>
              <a:rPr lang="en-US" sz="3600" dirty="0"/>
              <a:t>Processes</a:t>
            </a:r>
          </a:p>
          <a:p>
            <a:endParaRPr lang="en-US" sz="3600" dirty="0"/>
          </a:p>
          <a:p>
            <a:r>
              <a:rPr lang="en-US" sz="3600" dirty="0"/>
              <a:t>By 2050, 70% will live in Cities!</a:t>
            </a:r>
          </a:p>
        </p:txBody>
      </p:sp>
    </p:spTree>
    <p:extLst>
      <p:ext uri="{BB962C8B-B14F-4D97-AF65-F5344CB8AC3E}">
        <p14:creationId xmlns:p14="http://schemas.microsoft.com/office/powerpoint/2010/main" val="63660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Factoids</a:t>
            </a:r>
          </a:p>
        </p:txBody>
      </p:sp>
      <p:sp>
        <p:nvSpPr>
          <p:cNvPr id="3" name="Content Placeholder 2"/>
          <p:cNvSpPr>
            <a:spLocks noGrp="1"/>
          </p:cNvSpPr>
          <p:nvPr>
            <p:ph sz="quarter" idx="1"/>
          </p:nvPr>
        </p:nvSpPr>
        <p:spPr/>
        <p:txBody>
          <a:bodyPr>
            <a:normAutofit lnSpcReduction="10000"/>
          </a:bodyPr>
          <a:lstStyle/>
          <a:p>
            <a:r>
              <a:rPr lang="en-US" sz="4000" dirty="0"/>
              <a:t>More people live in urban than rural areas since 2007</a:t>
            </a:r>
          </a:p>
          <a:p>
            <a:r>
              <a:rPr lang="en-US" sz="4000" dirty="0"/>
              <a:t>Urban spaces 2% of the Earth’s surface</a:t>
            </a:r>
          </a:p>
          <a:p>
            <a:r>
              <a:rPr lang="en-US" sz="4000" dirty="0"/>
              <a:t>60% of the World’s population</a:t>
            </a:r>
          </a:p>
          <a:p>
            <a:r>
              <a:rPr lang="en-US" sz="4000" dirty="0"/>
              <a:t>Consuming 75% of global energy</a:t>
            </a:r>
          </a:p>
          <a:p>
            <a:r>
              <a:rPr lang="en-US" sz="4000" dirty="0"/>
              <a:t>Emit 80% of CO</a:t>
            </a:r>
            <a:r>
              <a:rPr lang="en-US" sz="4000" baseline="-25000" dirty="0"/>
              <a:t>2</a:t>
            </a:r>
            <a:r>
              <a:rPr lang="en-US" sz="4000" dirty="0"/>
              <a:t> </a:t>
            </a:r>
          </a:p>
          <a:p>
            <a:endParaRPr lang="en-US" dirty="0"/>
          </a:p>
        </p:txBody>
      </p:sp>
    </p:spTree>
    <p:extLst>
      <p:ext uri="{BB962C8B-B14F-4D97-AF65-F5344CB8AC3E}">
        <p14:creationId xmlns:p14="http://schemas.microsoft.com/office/powerpoint/2010/main" val="3209272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Smarter Cites → Smarter World</a:t>
            </a:r>
          </a:p>
        </p:txBody>
      </p:sp>
      <p:sp>
        <p:nvSpPr>
          <p:cNvPr id="3" name="Text Placeholder 2"/>
          <p:cNvSpPr>
            <a:spLocks noGrp="1"/>
          </p:cNvSpPr>
          <p:nvPr>
            <p:ph sz="quarter" idx="1"/>
          </p:nvPr>
        </p:nvSpPr>
        <p:spPr/>
        <p:txBody>
          <a:bodyPr>
            <a:normAutofit/>
          </a:bodyPr>
          <a:lstStyle/>
          <a:p>
            <a:pPr marL="0" indent="0">
              <a:buNone/>
            </a:pPr>
            <a:r>
              <a:rPr lang="en-US" sz="4800" dirty="0">
                <a:solidFill>
                  <a:schemeClr val="tx1"/>
                </a:solidFill>
              </a:rPr>
              <a:t>“… cities also open up fresh opportunities for individuals, innovators, and institutions to contemplate and do different things for the betterment of societies and communities.” </a:t>
            </a:r>
            <a:r>
              <a:rPr lang="en-US" sz="1200" dirty="0">
                <a:solidFill>
                  <a:schemeClr val="tx1"/>
                </a:solidFill>
              </a:rPr>
              <a:t>(Page 8)</a:t>
            </a:r>
          </a:p>
          <a:p>
            <a:endParaRPr lang="en-US" dirty="0"/>
          </a:p>
        </p:txBody>
      </p:sp>
    </p:spTree>
    <p:extLst>
      <p:ext uri="{BB962C8B-B14F-4D97-AF65-F5344CB8AC3E}">
        <p14:creationId xmlns:p14="http://schemas.microsoft.com/office/powerpoint/2010/main" val="72411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City Renovations</a:t>
            </a:r>
          </a:p>
        </p:txBody>
      </p:sp>
      <p:sp>
        <p:nvSpPr>
          <p:cNvPr id="3" name="Content Placeholder 2"/>
          <p:cNvSpPr>
            <a:spLocks noGrp="1"/>
          </p:cNvSpPr>
          <p:nvPr>
            <p:ph sz="quarter" idx="1"/>
          </p:nvPr>
        </p:nvSpPr>
        <p:spPr/>
        <p:txBody>
          <a:bodyPr>
            <a:noAutofit/>
          </a:bodyPr>
          <a:lstStyle/>
          <a:p>
            <a:r>
              <a:rPr lang="en-US" sz="4000" dirty="0"/>
              <a:t>Infrastructure optimization</a:t>
            </a:r>
          </a:p>
          <a:p>
            <a:r>
              <a:rPr lang="en-US" sz="4000" dirty="0"/>
              <a:t>Technology adaptation and adoption</a:t>
            </a:r>
          </a:p>
          <a:p>
            <a:r>
              <a:rPr lang="en-US" sz="4000" dirty="0"/>
              <a:t>Process excellence</a:t>
            </a:r>
          </a:p>
          <a:p>
            <a:r>
              <a:rPr lang="en-US" sz="4000" dirty="0"/>
              <a:t>Architecture assimilation</a:t>
            </a:r>
          </a:p>
          <a:p>
            <a:r>
              <a:rPr lang="en-US" sz="4000" dirty="0"/>
              <a:t>Making sense of data and leveraging it for city efficiency</a:t>
            </a:r>
          </a:p>
        </p:txBody>
      </p:sp>
    </p:spTree>
    <p:extLst>
      <p:ext uri="{BB962C8B-B14F-4D97-AF65-F5344CB8AC3E}">
        <p14:creationId xmlns:p14="http://schemas.microsoft.com/office/powerpoint/2010/main" val="131777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Comprehensive Virtualization</a:t>
            </a:r>
          </a:p>
        </p:txBody>
      </p:sp>
      <p:sp>
        <p:nvSpPr>
          <p:cNvPr id="3" name="Content Placeholder 2"/>
          <p:cNvSpPr>
            <a:spLocks noGrp="1"/>
          </p:cNvSpPr>
          <p:nvPr>
            <p:ph sz="quarter" idx="1"/>
          </p:nvPr>
        </p:nvSpPr>
        <p:spPr/>
        <p:txBody>
          <a:bodyPr/>
          <a:lstStyle/>
          <a:p>
            <a:r>
              <a:rPr lang="en-US" sz="4000" dirty="0"/>
              <a:t>Involving every tangible element</a:t>
            </a:r>
          </a:p>
          <a:p>
            <a:r>
              <a:rPr lang="en-US" sz="4000" dirty="0"/>
              <a:t>Started with server virtualization</a:t>
            </a:r>
          </a:p>
          <a:p>
            <a:r>
              <a:rPr lang="en-US" sz="4000" dirty="0"/>
              <a:t>Moving towards: storage, networks, desktop, service, application, data, OS virtualization (alternatively termed as containerization)</a:t>
            </a:r>
          </a:p>
          <a:p>
            <a:endParaRPr lang="en-US" dirty="0"/>
          </a:p>
        </p:txBody>
      </p:sp>
    </p:spTree>
    <p:extLst>
      <p:ext uri="{BB962C8B-B14F-4D97-AF65-F5344CB8AC3E}">
        <p14:creationId xmlns:p14="http://schemas.microsoft.com/office/powerpoint/2010/main" val="59574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Infrastructure </a:t>
            </a:r>
            <a:r>
              <a:rPr lang="en-US" sz="1200" dirty="0"/>
              <a:t>(Page 9)</a:t>
            </a:r>
            <a:endParaRPr lang="en-US" dirty="0"/>
          </a:p>
        </p:txBody>
      </p:sp>
      <p:sp>
        <p:nvSpPr>
          <p:cNvPr id="3" name="Content Placeholder 2"/>
          <p:cNvSpPr>
            <a:spLocks noGrp="1"/>
          </p:cNvSpPr>
          <p:nvPr>
            <p:ph sz="quarter" idx="1"/>
          </p:nvPr>
        </p:nvSpPr>
        <p:spPr/>
        <p:txBody>
          <a:bodyPr>
            <a:noAutofit/>
          </a:bodyPr>
          <a:lstStyle/>
          <a:p>
            <a:r>
              <a:rPr lang="en-US" sz="2800" dirty="0"/>
              <a:t>Application  data infrastructure</a:t>
            </a:r>
          </a:p>
          <a:p>
            <a:pPr lvl="1"/>
            <a:r>
              <a:rPr lang="en-US" sz="2800" dirty="0"/>
              <a:t>Development, execution, and management platforms and containers, databases, cubes, marts, and warehouse…</a:t>
            </a:r>
          </a:p>
          <a:p>
            <a:r>
              <a:rPr lang="en-US" sz="2800" dirty="0"/>
              <a:t>Middleware &amp; management infrastructure</a:t>
            </a:r>
          </a:p>
          <a:p>
            <a:pPr lvl="1"/>
            <a:r>
              <a:rPr lang="en-US" sz="2800" dirty="0"/>
              <a:t>Integration hubs, buses, backbones, engines and fabrics, messaging brokers…</a:t>
            </a:r>
          </a:p>
          <a:p>
            <a:pPr lvl="1"/>
            <a:r>
              <a:rPr lang="en-US" sz="2800" dirty="0"/>
              <a:t>Intensifying complexity of IT space</a:t>
            </a:r>
          </a:p>
          <a:p>
            <a:pPr lvl="1"/>
            <a:r>
              <a:rPr lang="en-US" sz="2800" dirty="0"/>
              <a:t>Technologies, products, programming languages, design approaches, protocols, data formats…</a:t>
            </a:r>
          </a:p>
        </p:txBody>
      </p:sp>
    </p:spTree>
    <p:extLst>
      <p:ext uri="{BB962C8B-B14F-4D97-AF65-F5344CB8AC3E}">
        <p14:creationId xmlns:p14="http://schemas.microsoft.com/office/powerpoint/2010/main" val="353974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Adoption of Versatile Technologies: </a:t>
            </a:r>
            <a:r>
              <a:rPr lang="en-US" sz="2000" dirty="0"/>
              <a:t>(Page 10)</a:t>
            </a:r>
          </a:p>
        </p:txBody>
      </p:sp>
      <p:sp>
        <p:nvSpPr>
          <p:cNvPr id="3" name="Content Placeholder 2"/>
          <p:cNvSpPr>
            <a:spLocks noGrp="1"/>
          </p:cNvSpPr>
          <p:nvPr>
            <p:ph sz="quarter" idx="1"/>
          </p:nvPr>
        </p:nvSpPr>
        <p:spPr/>
        <p:txBody>
          <a:bodyPr>
            <a:normAutofit fontScale="92500"/>
          </a:bodyPr>
          <a:lstStyle/>
          <a:p>
            <a:pPr marL="514350" indent="-514350">
              <a:buFont typeface="+mj-lt"/>
              <a:buAutoNum type="arabicPeriod"/>
            </a:pPr>
            <a:r>
              <a:rPr lang="en-US" b="1" dirty="0"/>
              <a:t>Digitalization is spreading quickly </a:t>
            </a:r>
            <a:r>
              <a:rPr lang="en-US" sz="2800" dirty="0"/>
              <a:t>= self-, situation-, &amp; surroundings- aware technology </a:t>
            </a:r>
          </a:p>
          <a:p>
            <a:pPr marL="514350" indent="-514350">
              <a:buFont typeface="+mj-lt"/>
              <a:buAutoNum type="arabicPeriod"/>
            </a:pPr>
            <a:r>
              <a:rPr lang="en-US" b="1" dirty="0"/>
              <a:t>Digitalization toward sentient and smart </a:t>
            </a:r>
            <a:r>
              <a:rPr lang="en-US" dirty="0"/>
              <a:t>materials </a:t>
            </a:r>
            <a:r>
              <a:rPr lang="en-US" sz="2800" dirty="0"/>
              <a:t>= attaching digital sensors and actuators, stickers, tags, labels, motes, dots, specks…</a:t>
            </a:r>
          </a:p>
          <a:p>
            <a:pPr marL="514350" indent="-514350">
              <a:buFont typeface="+mj-lt"/>
              <a:buAutoNum type="arabicPeriod"/>
            </a:pPr>
            <a:r>
              <a:rPr lang="en-US" b="1" dirty="0"/>
              <a:t>Consumerization (extended device landscape) </a:t>
            </a:r>
            <a:r>
              <a:rPr lang="en-US" sz="2800" dirty="0"/>
              <a:t>= mobile, wearable, implantable, &amp; portable devices</a:t>
            </a:r>
          </a:p>
          <a:p>
            <a:pPr marL="514350" indent="-514350">
              <a:buFont typeface="+mj-lt"/>
              <a:buAutoNum type="arabicPeriod"/>
            </a:pPr>
            <a:r>
              <a:rPr lang="en-US" b="1" dirty="0"/>
              <a:t>Extreme and deeper connectivity </a:t>
            </a:r>
            <a:r>
              <a:rPr lang="en-US" sz="2800" dirty="0"/>
              <a:t>= ad hoc distributive connectivity</a:t>
            </a:r>
          </a:p>
          <a:p>
            <a:pPr marL="514350" indent="-514350">
              <a:buFont typeface="+mj-lt"/>
              <a:buAutoNum type="arabicPeriod"/>
            </a:pPr>
            <a:r>
              <a:rPr lang="en-US" b="1" dirty="0"/>
              <a:t>Cyber physical systems (CPSs) </a:t>
            </a:r>
            <a:r>
              <a:rPr lang="en-US" sz="2800" dirty="0"/>
              <a:t>= cyber-enabled</a:t>
            </a:r>
          </a:p>
          <a:p>
            <a:pPr marL="514350" indent="-51435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136738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Adoption of Versatile Technologies: Continued… </a:t>
            </a:r>
            <a:r>
              <a:rPr lang="en-US" sz="2000" dirty="0"/>
              <a:t>(Page 10 &amp; 11)</a:t>
            </a:r>
            <a:endParaRPr lang="en-US" dirty="0"/>
          </a:p>
        </p:txBody>
      </p:sp>
      <p:sp>
        <p:nvSpPr>
          <p:cNvPr id="3" name="Content Placeholder 2"/>
          <p:cNvSpPr>
            <a:spLocks noGrp="1"/>
          </p:cNvSpPr>
          <p:nvPr>
            <p:ph sz="quarter" idx="1"/>
          </p:nvPr>
        </p:nvSpPr>
        <p:spPr/>
        <p:txBody>
          <a:bodyPr>
            <a:normAutofit fontScale="92500" lnSpcReduction="20000"/>
          </a:bodyPr>
          <a:lstStyle/>
          <a:p>
            <a:pPr marL="514350" indent="-514350">
              <a:buFont typeface="+mj-lt"/>
              <a:buAutoNum type="arabicPeriod" startAt="6"/>
            </a:pPr>
            <a:r>
              <a:rPr lang="en-US" b="1" dirty="0"/>
              <a:t>Commoditization and industrialization </a:t>
            </a:r>
            <a:r>
              <a:rPr lang="en-US" sz="2600" dirty="0"/>
              <a:t>= components produced in massive volumes</a:t>
            </a:r>
          </a:p>
          <a:p>
            <a:pPr marL="514350" indent="-514350">
              <a:buFont typeface="+mj-lt"/>
              <a:buAutoNum type="arabicPeriod" startAt="6"/>
            </a:pPr>
            <a:r>
              <a:rPr lang="en-US" b="1" dirty="0"/>
              <a:t>Infrastructure optimization </a:t>
            </a:r>
            <a:r>
              <a:rPr lang="en-US" sz="2600" dirty="0"/>
              <a:t>= Cloud, Central, &amp; Next gen to be consolidated, converged, centralized yet federated (united), virtualized, automated, &amp; shared</a:t>
            </a:r>
          </a:p>
          <a:p>
            <a:pPr marL="514350" indent="-514350">
              <a:buFont typeface="+mj-lt"/>
              <a:buAutoNum type="arabicPeriod" startAt="6"/>
            </a:pPr>
            <a:r>
              <a:rPr lang="en-US" b="1" dirty="0"/>
              <a:t>Middleware solutions </a:t>
            </a:r>
            <a:r>
              <a:rPr lang="en-US" sz="2600" dirty="0"/>
              <a:t>= intermediation, aggregation, dissemination, arbitration, enrichment, collaboration, delivery, management, governance, brokering, id, &amp; security</a:t>
            </a:r>
          </a:p>
          <a:p>
            <a:pPr marL="514350" indent="-514350">
              <a:buFont typeface="+mj-lt"/>
              <a:buAutoNum type="arabicPeriod" startAt="6"/>
            </a:pPr>
            <a:r>
              <a:rPr lang="en-US" b="1" dirty="0"/>
              <a:t>New kinds of data-driven insights </a:t>
            </a:r>
            <a:r>
              <a:rPr lang="en-US" sz="2600" dirty="0"/>
              <a:t>= big &amp; fast data analytics</a:t>
            </a:r>
          </a:p>
          <a:p>
            <a:pPr marL="514350" indent="-514350">
              <a:buFont typeface="+mj-lt"/>
              <a:buAutoNum type="arabicPeriod" startAt="6"/>
            </a:pPr>
            <a:r>
              <a:rPr lang="en-US" b="1" dirty="0"/>
              <a:t>New kinds of databases </a:t>
            </a:r>
            <a:r>
              <a:rPr lang="en-US" sz="2600" dirty="0"/>
              <a:t>= analytical, clustered, parallel &amp; distributed</a:t>
            </a:r>
          </a:p>
          <a:p>
            <a:endParaRPr lang="en-US" dirty="0"/>
          </a:p>
        </p:txBody>
      </p:sp>
    </p:spTree>
    <p:extLst>
      <p:ext uri="{BB962C8B-B14F-4D97-AF65-F5344CB8AC3E}">
        <p14:creationId xmlns:p14="http://schemas.microsoft.com/office/powerpoint/2010/main" val="347555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Consider</a:t>
            </a:r>
          </a:p>
        </p:txBody>
      </p:sp>
      <p:sp>
        <p:nvSpPr>
          <p:cNvPr id="3" name="Content Placeholder 2"/>
          <p:cNvSpPr>
            <a:spLocks noGrp="1"/>
          </p:cNvSpPr>
          <p:nvPr>
            <p:ph sz="quarter" idx="1"/>
          </p:nvPr>
        </p:nvSpPr>
        <p:spPr/>
        <p:txBody>
          <a:bodyPr/>
          <a:lstStyle/>
          <a:p>
            <a:r>
              <a:rPr lang="en-US" sz="3200" dirty="0"/>
              <a:t>What is becoming “Smart”?</a:t>
            </a:r>
          </a:p>
          <a:p>
            <a:r>
              <a:rPr lang="en-US" sz="3200" dirty="0"/>
              <a:t>What type of everyday devices are “Smart”?</a:t>
            </a:r>
          </a:p>
          <a:p>
            <a:r>
              <a:rPr lang="en-US" sz="3200" dirty="0"/>
              <a:t>What are ICT – Information &amp; Communication Technologies?</a:t>
            </a:r>
          </a:p>
          <a:p>
            <a:r>
              <a:rPr lang="en-US" sz="3200" dirty="0"/>
              <a:t>Explain “remotely hosted software applications and data”.</a:t>
            </a:r>
          </a:p>
          <a:p>
            <a:r>
              <a:rPr lang="en-US" sz="3200" dirty="0"/>
              <a:t>We are living in an IoT (Internet of Things).</a:t>
            </a:r>
          </a:p>
          <a:p>
            <a:endParaRPr lang="en-US" dirty="0"/>
          </a:p>
        </p:txBody>
      </p:sp>
    </p:spTree>
    <p:extLst>
      <p:ext uri="{BB962C8B-B14F-4D97-AF65-F5344CB8AC3E}">
        <p14:creationId xmlns:p14="http://schemas.microsoft.com/office/powerpoint/2010/main" val="245321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“Everything is a Service!” Transformation</a:t>
            </a:r>
          </a:p>
        </p:txBody>
      </p:sp>
      <p:sp>
        <p:nvSpPr>
          <p:cNvPr id="3" name="Content Placeholder 2"/>
          <p:cNvSpPr>
            <a:spLocks noGrp="1"/>
          </p:cNvSpPr>
          <p:nvPr>
            <p:ph sz="quarter" idx="1"/>
          </p:nvPr>
        </p:nvSpPr>
        <p:spPr>
          <a:xfrm>
            <a:off x="533400" y="1524000"/>
            <a:ext cx="7848600" cy="4876800"/>
          </a:xfrm>
        </p:spPr>
        <p:txBody>
          <a:bodyPr>
            <a:normAutofit fontScale="92500"/>
          </a:bodyPr>
          <a:lstStyle/>
          <a:p>
            <a:r>
              <a:rPr lang="en-US" sz="3600" dirty="0"/>
              <a:t>“Data, applications, platforms, and even infrastructures are being consciously codified and commingled as publicly discoverable, remotely accessible, autonomous (independent), highly available, usable, reusable, and composable (combining) services.”</a:t>
            </a:r>
          </a:p>
          <a:p>
            <a:r>
              <a:rPr lang="en-US" sz="3600" dirty="0"/>
              <a:t>Services are Everything is a strategic shift</a:t>
            </a:r>
          </a:p>
        </p:txBody>
      </p:sp>
    </p:spTree>
    <p:extLst>
      <p:ext uri="{BB962C8B-B14F-4D97-AF65-F5344CB8AC3E}">
        <p14:creationId xmlns:p14="http://schemas.microsoft.com/office/powerpoint/2010/main" val="122999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“Tectonic Transition</a:t>
            </a:r>
          </a:p>
        </p:txBody>
      </p:sp>
      <p:sp>
        <p:nvSpPr>
          <p:cNvPr id="3" name="Content Placeholder 2"/>
          <p:cNvSpPr>
            <a:spLocks noGrp="1"/>
          </p:cNvSpPr>
          <p:nvPr>
            <p:ph sz="quarter" idx="1"/>
          </p:nvPr>
        </p:nvSpPr>
        <p:spPr/>
        <p:txBody>
          <a:bodyPr>
            <a:normAutofit/>
          </a:bodyPr>
          <a:lstStyle/>
          <a:p>
            <a:pPr marL="0" indent="0">
              <a:buNone/>
            </a:pPr>
            <a:r>
              <a:rPr lang="en-US" sz="4400" dirty="0">
                <a:latin typeface="+mj-lt"/>
                <a:ea typeface="+mj-ea"/>
                <a:cs typeface="+mj-cs"/>
              </a:rPr>
              <a:t>Empowers every service (thing) to dynamically find, understand, bind, and leverage the unique capabilities of services (things) over any network.” </a:t>
            </a:r>
            <a:r>
              <a:rPr lang="en-US" sz="1200" dirty="0">
                <a:latin typeface="+mj-lt"/>
                <a:ea typeface="+mj-ea"/>
                <a:cs typeface="+mj-cs"/>
              </a:rPr>
              <a:t>(Page 14)</a:t>
            </a:r>
          </a:p>
        </p:txBody>
      </p:sp>
    </p:spTree>
    <p:extLst>
      <p:ext uri="{BB962C8B-B14F-4D97-AF65-F5344CB8AC3E}">
        <p14:creationId xmlns:p14="http://schemas.microsoft.com/office/powerpoint/2010/main" val="3611267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Devices Should…</a:t>
            </a:r>
          </a:p>
        </p:txBody>
      </p:sp>
      <p:sp>
        <p:nvSpPr>
          <p:cNvPr id="3" name="Content Placeholder 2"/>
          <p:cNvSpPr>
            <a:spLocks noGrp="1"/>
          </p:cNvSpPr>
          <p:nvPr>
            <p:ph sz="quarter" idx="1"/>
          </p:nvPr>
        </p:nvSpPr>
        <p:spPr/>
        <p:txBody>
          <a:bodyPr>
            <a:normAutofit lnSpcReduction="10000"/>
          </a:bodyPr>
          <a:lstStyle/>
          <a:p>
            <a:pPr marL="0" indent="0">
              <a:buNone/>
            </a:pPr>
            <a:r>
              <a:rPr lang="en-US" sz="4000" dirty="0"/>
              <a:t>“Diverse, distributed, and decentralized devices, data sources, and applications are expected to dynamically find, deftly bind, and decisively leverage one another to derive and deliver highly smart and sophisticated services to people in the years to come.” </a:t>
            </a:r>
            <a:r>
              <a:rPr lang="en-US" sz="1200" dirty="0"/>
              <a:t>(Page 14)</a:t>
            </a:r>
            <a:endParaRPr lang="en-US" dirty="0"/>
          </a:p>
        </p:txBody>
      </p:sp>
    </p:spTree>
    <p:extLst>
      <p:ext uri="{BB962C8B-B14F-4D97-AF65-F5344CB8AC3E}">
        <p14:creationId xmlns:p14="http://schemas.microsoft.com/office/powerpoint/2010/main" val="3802425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sz="3600" dirty="0"/>
              <a:t>“Increasingly a variety of personal as well as professional devices are becoming intricately yet intimately linked to a growing array of cyber applications, sensor and actuation networks, policy and knowledge bases, social network sites, and data sources in cloud servers and storages.” </a:t>
            </a:r>
            <a:r>
              <a:rPr lang="en-US" sz="1200" dirty="0"/>
              <a:t>(Page 15)</a:t>
            </a:r>
          </a:p>
        </p:txBody>
      </p:sp>
    </p:spTree>
    <p:extLst>
      <p:ext uri="{BB962C8B-B14F-4D97-AF65-F5344CB8AC3E}">
        <p14:creationId xmlns:p14="http://schemas.microsoft.com/office/powerpoint/2010/main" val="1979476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Engineering &amp; Enhancement</a:t>
            </a:r>
          </a:p>
        </p:txBody>
      </p:sp>
      <p:sp>
        <p:nvSpPr>
          <p:cNvPr id="3" name="Content Placeholder 2"/>
          <p:cNvSpPr>
            <a:spLocks noGrp="1"/>
          </p:cNvSpPr>
          <p:nvPr>
            <p:ph sz="quarter" idx="1"/>
          </p:nvPr>
        </p:nvSpPr>
        <p:spPr/>
        <p:txBody>
          <a:bodyPr>
            <a:normAutofit/>
          </a:bodyPr>
          <a:lstStyle/>
          <a:p>
            <a:r>
              <a:rPr lang="en-US" sz="4400" dirty="0"/>
              <a:t>…Inscribing fresh process consolidation and orchestration, process innovation, control, reengineering, process governance, and management mechanisms.”</a:t>
            </a:r>
            <a:r>
              <a:rPr lang="en-US" sz="1200" dirty="0"/>
              <a:t> (Page 16)</a:t>
            </a:r>
            <a:endParaRPr lang="en-US" sz="4400" dirty="0"/>
          </a:p>
        </p:txBody>
      </p:sp>
    </p:spTree>
    <p:extLst>
      <p:ext uri="{BB962C8B-B14F-4D97-AF65-F5344CB8AC3E}">
        <p14:creationId xmlns:p14="http://schemas.microsoft.com/office/powerpoint/2010/main" val="127774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Measurable City Processes</a:t>
            </a:r>
          </a:p>
        </p:txBody>
      </p:sp>
      <p:sp>
        <p:nvSpPr>
          <p:cNvPr id="3" name="Content Placeholder 2"/>
          <p:cNvSpPr>
            <a:spLocks noGrp="1"/>
          </p:cNvSpPr>
          <p:nvPr>
            <p:ph sz="quarter" idx="1"/>
          </p:nvPr>
        </p:nvSpPr>
        <p:spPr/>
        <p:txBody>
          <a:bodyPr>
            <a:normAutofit/>
          </a:bodyPr>
          <a:lstStyle/>
          <a:p>
            <a:r>
              <a:rPr lang="en-US" sz="4000" dirty="0"/>
              <a:t>Lifestyle processes of the city population</a:t>
            </a:r>
          </a:p>
          <a:p>
            <a:r>
              <a:rPr lang="en-US" sz="4000" dirty="0"/>
              <a:t>Department services performance </a:t>
            </a:r>
          </a:p>
          <a:p>
            <a:r>
              <a:rPr lang="en-US" sz="4000" dirty="0"/>
              <a:t>Public sentiment may reveal design gaps</a:t>
            </a:r>
          </a:p>
          <a:p>
            <a:r>
              <a:rPr lang="en-US" sz="4000" dirty="0"/>
              <a:t>Constituents responses &amp; feedback </a:t>
            </a:r>
          </a:p>
        </p:txBody>
      </p:sp>
    </p:spTree>
    <p:extLst>
      <p:ext uri="{BB962C8B-B14F-4D97-AF65-F5344CB8AC3E}">
        <p14:creationId xmlns:p14="http://schemas.microsoft.com/office/powerpoint/2010/main" val="1172143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“Clusters of Services”</a:t>
            </a:r>
            <a:r>
              <a:rPr lang="en-US" sz="1200" dirty="0"/>
              <a:t>(page 16)</a:t>
            </a:r>
            <a:endParaRPr lang="en-US" dirty="0"/>
          </a:p>
        </p:txBody>
      </p:sp>
      <p:sp>
        <p:nvSpPr>
          <p:cNvPr id="3" name="Content Placeholder 2"/>
          <p:cNvSpPr>
            <a:spLocks noGrp="1"/>
          </p:cNvSpPr>
          <p:nvPr>
            <p:ph sz="quarter" idx="1"/>
          </p:nvPr>
        </p:nvSpPr>
        <p:spPr/>
        <p:txBody>
          <a:bodyPr>
            <a:normAutofit/>
          </a:bodyPr>
          <a:lstStyle/>
          <a:p>
            <a:r>
              <a:rPr lang="en-US" sz="4000" dirty="0"/>
              <a:t>People-centric</a:t>
            </a:r>
          </a:p>
          <a:p>
            <a:r>
              <a:rPr lang="en-US" sz="4000" dirty="0"/>
              <a:t>Streamline multi-process</a:t>
            </a:r>
          </a:p>
          <a:p>
            <a:r>
              <a:rPr lang="en-US" sz="4000" dirty="0"/>
              <a:t>Integrates services across departments</a:t>
            </a:r>
          </a:p>
          <a:p>
            <a:r>
              <a:rPr lang="en-US" sz="4000" dirty="0"/>
              <a:t>Seamlessly</a:t>
            </a:r>
          </a:p>
        </p:txBody>
      </p:sp>
    </p:spTree>
    <p:extLst>
      <p:ext uri="{BB962C8B-B14F-4D97-AF65-F5344CB8AC3E}">
        <p14:creationId xmlns:p14="http://schemas.microsoft.com/office/powerpoint/2010/main" val="3887965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0"/>
            <a:ext cx="7966154" cy="4656931"/>
          </a:xfrm>
        </p:spPr>
      </p:pic>
      <p:sp>
        <p:nvSpPr>
          <p:cNvPr id="5" name="TextBox 4"/>
          <p:cNvSpPr txBox="1"/>
          <p:nvPr/>
        </p:nvSpPr>
        <p:spPr>
          <a:xfrm>
            <a:off x="457200" y="6019800"/>
            <a:ext cx="8001000" cy="646331"/>
          </a:xfrm>
          <a:prstGeom prst="rect">
            <a:avLst/>
          </a:prstGeom>
          <a:noFill/>
        </p:spPr>
        <p:txBody>
          <a:bodyPr wrap="square" rtlCol="0">
            <a:spAutoFit/>
          </a:bodyPr>
          <a:lstStyle/>
          <a:p>
            <a:r>
              <a:rPr lang="en-US" dirty="0"/>
              <a:t>Note: Semi-structured data has some information missing, but not as much as unstructured! </a:t>
            </a:r>
          </a:p>
        </p:txBody>
      </p:sp>
    </p:spTree>
    <p:extLst>
      <p:ext uri="{BB962C8B-B14F-4D97-AF65-F5344CB8AC3E}">
        <p14:creationId xmlns:p14="http://schemas.microsoft.com/office/powerpoint/2010/main" val="370533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 Data is Better Data</a:t>
            </a:r>
            <a:br>
              <a:rPr lang="en-US" dirty="0"/>
            </a:br>
            <a:r>
              <a:rPr lang="en-US" dirty="0"/>
              <a:t>by Kenneth Cukier</a:t>
            </a:r>
          </a:p>
        </p:txBody>
      </p:sp>
      <p:sp>
        <p:nvSpPr>
          <p:cNvPr id="3" name="Content Placeholder 2"/>
          <p:cNvSpPr>
            <a:spLocks noGrp="1"/>
          </p:cNvSpPr>
          <p:nvPr>
            <p:ph sz="quarter" idx="1"/>
          </p:nvPr>
        </p:nvSpPr>
        <p:spPr/>
        <p:txBody>
          <a:bodyPr>
            <a:normAutofit/>
          </a:bodyPr>
          <a:lstStyle/>
          <a:p>
            <a:r>
              <a:rPr lang="en-US" dirty="0"/>
              <a:t>Ted Talks!</a:t>
            </a:r>
          </a:p>
          <a:p>
            <a:endParaRPr lang="en-US" dirty="0">
              <a:hlinkClick r:id="rId2"/>
            </a:endParaRPr>
          </a:p>
          <a:p>
            <a:r>
              <a:rPr lang="en-US" dirty="0">
                <a:hlinkClick r:id="rId2"/>
              </a:rPr>
              <a:t>https://www.ted.com/talks/kenneth_cukier_big_data_is_better_data?language=en</a:t>
            </a:r>
            <a:endParaRPr lang="en-US" dirty="0"/>
          </a:p>
          <a:p>
            <a:endParaRPr lang="en-US" dirty="0"/>
          </a:p>
          <a:p>
            <a:r>
              <a:rPr lang="en-US" dirty="0"/>
              <a:t>15:51 minutes</a:t>
            </a:r>
          </a:p>
          <a:p>
            <a:pPr marL="0" indent="0">
              <a:buNone/>
            </a:pPr>
            <a:endParaRPr lang="en-US" dirty="0"/>
          </a:p>
          <a:p>
            <a:r>
              <a:rPr lang="en-US" dirty="0"/>
              <a:t>“Capturing and capitalizing big data (greater data volume, variety, velocity, variability….)”</a:t>
            </a:r>
            <a:r>
              <a:rPr lang="en-US" sz="1200" dirty="0"/>
              <a:t>(Page 17)</a:t>
            </a:r>
            <a:endParaRPr lang="en-US" dirty="0"/>
          </a:p>
        </p:txBody>
      </p:sp>
    </p:spTree>
    <p:extLst>
      <p:ext uri="{BB962C8B-B14F-4D97-AF65-F5344CB8AC3E}">
        <p14:creationId xmlns:p14="http://schemas.microsoft.com/office/powerpoint/2010/main" val="1259957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sz="4400" dirty="0"/>
              <a:t> “Best practices, patterns, platforms, processes, and products are being unearthed and built to smooth the route toward the envisioned people-centric IT.” </a:t>
            </a:r>
            <a:r>
              <a:rPr lang="en-US" sz="1200" dirty="0"/>
              <a:t>(Page 18)</a:t>
            </a:r>
          </a:p>
        </p:txBody>
      </p:sp>
    </p:spTree>
    <p:extLst>
      <p:ext uri="{BB962C8B-B14F-4D97-AF65-F5344CB8AC3E}">
        <p14:creationId xmlns:p14="http://schemas.microsoft.com/office/powerpoint/2010/main" val="105407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Drivers / Trends</a:t>
            </a:r>
          </a:p>
        </p:txBody>
      </p:sp>
      <p:sp>
        <p:nvSpPr>
          <p:cNvPr id="3" name="Content Placeholder 2"/>
          <p:cNvSpPr>
            <a:spLocks noGrp="1"/>
          </p:cNvSpPr>
          <p:nvPr>
            <p:ph sz="quarter" idx="1"/>
          </p:nvPr>
        </p:nvSpPr>
        <p:spPr/>
        <p:txBody>
          <a:bodyPr/>
          <a:lstStyle/>
          <a:p>
            <a:r>
              <a:rPr lang="en-US" sz="4000" dirty="0"/>
              <a:t>Governments &amp; their Constituents</a:t>
            </a:r>
          </a:p>
          <a:p>
            <a:r>
              <a:rPr lang="en-US" sz="4000" dirty="0"/>
              <a:t>Versatile and Value-Added Technologies</a:t>
            </a:r>
          </a:p>
          <a:p>
            <a:r>
              <a:rPr lang="en-US" sz="4000" dirty="0"/>
              <a:t>Challenges of Smart Cities</a:t>
            </a:r>
          </a:p>
          <a:p>
            <a:endParaRPr lang="en-US" dirty="0"/>
          </a:p>
        </p:txBody>
      </p:sp>
    </p:spTree>
    <p:extLst>
      <p:ext uri="{BB962C8B-B14F-4D97-AF65-F5344CB8AC3E}">
        <p14:creationId xmlns:p14="http://schemas.microsoft.com/office/powerpoint/2010/main" val="4004737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Ambient Intelligence (AmI)</a:t>
            </a:r>
          </a:p>
        </p:txBody>
      </p:sp>
      <p:sp>
        <p:nvSpPr>
          <p:cNvPr id="3" name="Content Placeholder 2"/>
          <p:cNvSpPr>
            <a:spLocks noGrp="1"/>
          </p:cNvSpPr>
          <p:nvPr>
            <p:ph sz="quarter" idx="1"/>
          </p:nvPr>
        </p:nvSpPr>
        <p:spPr/>
        <p:txBody>
          <a:bodyPr>
            <a:normAutofit/>
          </a:bodyPr>
          <a:lstStyle/>
          <a:p>
            <a:r>
              <a:rPr lang="en-US" dirty="0"/>
              <a:t>Are not far away with the speed and astuteness with which scores of implementation technologies are being developed and sustained.”</a:t>
            </a:r>
          </a:p>
          <a:p>
            <a:r>
              <a:rPr lang="en-US" dirty="0"/>
              <a:t>“Fully knowledge-driven society”</a:t>
            </a:r>
          </a:p>
          <a:p>
            <a:r>
              <a:rPr lang="en-US" dirty="0"/>
              <a:t>“Knowledge systems &amp; networks are readied for autonomic systems.”</a:t>
            </a:r>
          </a:p>
          <a:p>
            <a:r>
              <a:rPr lang="en-US" dirty="0"/>
              <a:t>“Seamlessly connect, collaborate, corroborate, &amp; correlate to understand our mental, social, and physical needs…” </a:t>
            </a:r>
            <a:r>
              <a:rPr lang="en-US" sz="1300" dirty="0"/>
              <a:t>(Page 19)</a:t>
            </a:r>
          </a:p>
        </p:txBody>
      </p:sp>
    </p:spTree>
    <p:extLst>
      <p:ext uri="{BB962C8B-B14F-4D97-AF65-F5344CB8AC3E}">
        <p14:creationId xmlns:p14="http://schemas.microsoft.com/office/powerpoint/2010/main" val="10031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Environment </a:t>
            </a:r>
            <a:r>
              <a:rPr lang="en-US" sz="1200" dirty="0"/>
              <a:t>(Page 20)</a:t>
            </a:r>
          </a:p>
        </p:txBody>
      </p:sp>
      <p:sp>
        <p:nvSpPr>
          <p:cNvPr id="3" name="Content Placeholder 2"/>
          <p:cNvSpPr>
            <a:spLocks noGrp="1"/>
          </p:cNvSpPr>
          <p:nvPr>
            <p:ph sz="quarter" idx="1"/>
          </p:nvPr>
        </p:nvSpPr>
        <p:spPr/>
        <p:txBody>
          <a:bodyPr>
            <a:normAutofit/>
          </a:bodyPr>
          <a:lstStyle/>
          <a:p>
            <a:r>
              <a:rPr lang="en-US" dirty="0"/>
              <a:t>Hi-Def IP TVs</a:t>
            </a:r>
          </a:p>
          <a:p>
            <a:r>
              <a:rPr lang="en-US" dirty="0"/>
              <a:t>e-Clothes</a:t>
            </a:r>
          </a:p>
          <a:p>
            <a:r>
              <a:rPr lang="en-US" dirty="0"/>
              <a:t>“Everyday places will be informative, interactive, intuitive, and inspiring by embedding intelligence and autonomy into their constituents:</a:t>
            </a:r>
          </a:p>
          <a:p>
            <a:pPr lvl="1"/>
            <a:r>
              <a:rPr lang="en-US" dirty="0"/>
              <a:t>Audio/video/camera systems</a:t>
            </a:r>
          </a:p>
          <a:p>
            <a:pPr lvl="1"/>
            <a:r>
              <a:rPr lang="en-US" dirty="0"/>
              <a:t>Web appliances</a:t>
            </a:r>
          </a:p>
          <a:p>
            <a:pPr lvl="1"/>
            <a:r>
              <a:rPr lang="en-US" dirty="0"/>
              <a:t>Consumer &amp; household electronics</a:t>
            </a:r>
          </a:p>
          <a:p>
            <a:pPr lvl="1"/>
            <a:r>
              <a:rPr lang="en-US" dirty="0"/>
              <a:t>Other electronic gadgets (digitally augmented walls, floors, windows, doors, ceilings”, and other tangibles… </a:t>
            </a:r>
          </a:p>
          <a:p>
            <a:endParaRPr lang="en-US" dirty="0"/>
          </a:p>
        </p:txBody>
      </p:sp>
    </p:spTree>
    <p:extLst>
      <p:ext uri="{BB962C8B-B14F-4D97-AF65-F5344CB8AC3E}">
        <p14:creationId xmlns:p14="http://schemas.microsoft.com/office/powerpoint/2010/main" val="3852035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Tutorial</a:t>
            </a:r>
          </a:p>
        </p:txBody>
      </p:sp>
      <p:sp>
        <p:nvSpPr>
          <p:cNvPr id="3" name="Content Placeholder 2"/>
          <p:cNvSpPr>
            <a:spLocks noGrp="1"/>
          </p:cNvSpPr>
          <p:nvPr>
            <p:ph sz="quarter" idx="1"/>
          </p:nvPr>
        </p:nvSpPr>
        <p:spPr/>
        <p:txBody>
          <a:bodyPr/>
          <a:lstStyle/>
          <a:p>
            <a:endParaRPr lang="en-US" dirty="0"/>
          </a:p>
          <a:p>
            <a:r>
              <a:rPr lang="en-US" dirty="0">
                <a:hlinkClick r:id="rId2"/>
              </a:rPr>
              <a:t>https://www.youtube.com/watch?v=uYGQcmZUTaw</a:t>
            </a:r>
            <a:endParaRPr lang="en-US" dirty="0"/>
          </a:p>
          <a:p>
            <a:endParaRPr lang="en-US" dirty="0"/>
          </a:p>
          <a:p>
            <a:r>
              <a:rPr lang="en-US" dirty="0"/>
              <a:t>4:44 minutes</a:t>
            </a:r>
          </a:p>
        </p:txBody>
      </p:sp>
    </p:spTree>
    <p:extLst>
      <p:ext uri="{BB962C8B-B14F-4D97-AF65-F5344CB8AC3E}">
        <p14:creationId xmlns:p14="http://schemas.microsoft.com/office/powerpoint/2010/main" val="770496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of Systems”</a:t>
            </a:r>
          </a:p>
        </p:txBody>
      </p:sp>
      <p:sp>
        <p:nvSpPr>
          <p:cNvPr id="3" name="Content Placeholder 2"/>
          <p:cNvSpPr>
            <a:spLocks noGrp="1"/>
          </p:cNvSpPr>
          <p:nvPr>
            <p:ph sz="quarter" idx="1"/>
          </p:nvPr>
        </p:nvSpPr>
        <p:spPr/>
        <p:txBody>
          <a:bodyPr>
            <a:normAutofit/>
          </a:bodyPr>
          <a:lstStyle/>
          <a:p>
            <a:r>
              <a:rPr lang="en-US" sz="3200" dirty="0"/>
              <a:t>Combines modules (hospitals, companies, city infrastructure, stores, restaurants, bus stations, airports, resorts, and more)</a:t>
            </a:r>
          </a:p>
          <a:p>
            <a:r>
              <a:rPr lang="en-US" sz="3200" dirty="0"/>
              <a:t>Smart Homes</a:t>
            </a:r>
          </a:p>
          <a:p>
            <a:r>
              <a:rPr lang="en-US" sz="3200" dirty="0"/>
              <a:t>Security and Surveillance</a:t>
            </a:r>
          </a:p>
          <a:p>
            <a:r>
              <a:rPr lang="en-US" sz="3200" dirty="0"/>
              <a:t>Remote Asset Management</a:t>
            </a:r>
          </a:p>
          <a:p>
            <a:r>
              <a:rPr lang="en-US" sz="3200" dirty="0"/>
              <a:t>Connected Goods</a:t>
            </a:r>
          </a:p>
          <a:p>
            <a:r>
              <a:rPr lang="en-US" sz="3200" dirty="0"/>
              <a:t>Connected Consumer Electronics</a:t>
            </a:r>
          </a:p>
          <a:p>
            <a:endParaRPr lang="en-US" dirty="0"/>
          </a:p>
        </p:txBody>
      </p:sp>
    </p:spTree>
    <p:extLst>
      <p:ext uri="{BB962C8B-B14F-4D97-AF65-F5344CB8AC3E}">
        <p14:creationId xmlns:p14="http://schemas.microsoft.com/office/powerpoint/2010/main" val="542853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Brilliant designs to fit more people in every city</a:t>
            </a:r>
          </a:p>
        </p:txBody>
      </p:sp>
      <p:sp>
        <p:nvSpPr>
          <p:cNvPr id="3" name="Content Placeholder 2"/>
          <p:cNvSpPr>
            <a:spLocks noGrp="1"/>
          </p:cNvSpPr>
          <p:nvPr>
            <p:ph sz="quarter" idx="1"/>
          </p:nvPr>
        </p:nvSpPr>
        <p:spPr/>
        <p:txBody>
          <a:bodyPr>
            <a:normAutofit/>
          </a:bodyPr>
          <a:lstStyle/>
          <a:p>
            <a:r>
              <a:rPr lang="en-US" dirty="0"/>
              <a:t>By: Kent Larson</a:t>
            </a:r>
          </a:p>
          <a:p>
            <a:endParaRPr lang="en-US" dirty="0"/>
          </a:p>
          <a:p>
            <a:r>
              <a:rPr lang="en-US" dirty="0">
                <a:hlinkClick r:id="rId2"/>
              </a:rPr>
              <a:t>https://www.ted.com/talks/kent_larson_brilliant_designs_to_fit_more_people_in_every_city</a:t>
            </a:r>
            <a:endParaRPr lang="en-US" dirty="0"/>
          </a:p>
          <a:p>
            <a:endParaRPr lang="en-US" dirty="0"/>
          </a:p>
          <a:p>
            <a:r>
              <a:rPr lang="en-US" dirty="0"/>
              <a:t>16:35 minutes</a:t>
            </a:r>
          </a:p>
        </p:txBody>
      </p:sp>
    </p:spTree>
    <p:extLst>
      <p:ext uri="{BB962C8B-B14F-4D97-AF65-F5344CB8AC3E}">
        <p14:creationId xmlns:p14="http://schemas.microsoft.com/office/powerpoint/2010/main" val="3693362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Smarter Buildings</a:t>
            </a:r>
          </a:p>
        </p:txBody>
      </p:sp>
      <p:sp>
        <p:nvSpPr>
          <p:cNvPr id="3" name="Content Placeholder 2"/>
          <p:cNvSpPr>
            <a:spLocks noGrp="1"/>
          </p:cNvSpPr>
          <p:nvPr>
            <p:ph sz="quarter" idx="1"/>
          </p:nvPr>
        </p:nvSpPr>
        <p:spPr/>
        <p:txBody>
          <a:bodyPr>
            <a:normAutofit lnSpcReduction="10000"/>
          </a:bodyPr>
          <a:lstStyle/>
          <a:p>
            <a:r>
              <a:rPr lang="en-US" dirty="0"/>
              <a:t>Building automation system = automatic control of various electronic systems</a:t>
            </a:r>
          </a:p>
          <a:p>
            <a:r>
              <a:rPr lang="en-US" dirty="0"/>
              <a:t>Energy management system = efficiency power consumption</a:t>
            </a:r>
          </a:p>
          <a:p>
            <a:r>
              <a:rPr lang="en-US" dirty="0"/>
              <a:t>Security and safety of people and properties</a:t>
            </a:r>
          </a:p>
          <a:p>
            <a:r>
              <a:rPr lang="en-US" dirty="0"/>
              <a:t>Remote operations and management of multiple devices</a:t>
            </a:r>
          </a:p>
          <a:p>
            <a:r>
              <a:rPr lang="en-US" dirty="0"/>
              <a:t>Ambient assisted living (AAL) </a:t>
            </a:r>
          </a:p>
          <a:p>
            <a:r>
              <a:rPr lang="en-US" dirty="0"/>
              <a:t>Smart bus/train stations and ports</a:t>
            </a:r>
          </a:p>
          <a:p>
            <a:r>
              <a:rPr lang="en-US" dirty="0"/>
              <a:t>Smart traffic</a:t>
            </a:r>
          </a:p>
        </p:txBody>
      </p:sp>
    </p:spTree>
    <p:extLst>
      <p:ext uri="{BB962C8B-B14F-4D97-AF65-F5344CB8AC3E}">
        <p14:creationId xmlns:p14="http://schemas.microsoft.com/office/powerpoint/2010/main" val="1322356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Smarter City Infrastructures</a:t>
            </a:r>
            <a:r>
              <a:rPr lang="en-US" sz="1200" dirty="0"/>
              <a:t>(page 29 &amp; 30)</a:t>
            </a:r>
            <a:endParaRPr lang="en-US" dirty="0"/>
          </a:p>
        </p:txBody>
      </p:sp>
      <p:sp>
        <p:nvSpPr>
          <p:cNvPr id="3" name="Content Placeholder 2"/>
          <p:cNvSpPr>
            <a:spLocks noGrp="1"/>
          </p:cNvSpPr>
          <p:nvPr>
            <p:ph sz="quarter" idx="1"/>
          </p:nvPr>
        </p:nvSpPr>
        <p:spPr/>
        <p:txBody>
          <a:bodyPr>
            <a:normAutofit/>
          </a:bodyPr>
          <a:lstStyle/>
          <a:p>
            <a:r>
              <a:rPr lang="en-US" b="1" dirty="0"/>
              <a:t>IP Network Infrastructure </a:t>
            </a:r>
            <a:r>
              <a:rPr lang="en-US" dirty="0"/>
              <a:t>= set protocol &amp; fiber optics during building construction</a:t>
            </a:r>
          </a:p>
          <a:p>
            <a:r>
              <a:rPr lang="en-US" b="1" dirty="0"/>
              <a:t>Converged Communication </a:t>
            </a:r>
            <a:r>
              <a:rPr lang="en-US" dirty="0"/>
              <a:t>= VoD (Video on Demand)</a:t>
            </a:r>
          </a:p>
          <a:p>
            <a:r>
              <a:rPr lang="en-US" b="1" dirty="0"/>
              <a:t>Infrastructure and Platform Software Solutions </a:t>
            </a:r>
            <a:r>
              <a:rPr lang="en-US" dirty="0"/>
              <a:t>= empower all tangible things to behave intelligently</a:t>
            </a:r>
          </a:p>
          <a:p>
            <a:r>
              <a:rPr lang="en-US" b="1" dirty="0"/>
              <a:t>Cognitive Services to Citizens</a:t>
            </a:r>
            <a:r>
              <a:rPr lang="en-US" dirty="0"/>
              <a:t> = Create people-centric applications</a:t>
            </a:r>
          </a:p>
          <a:p>
            <a:endParaRPr lang="en-US" dirty="0"/>
          </a:p>
        </p:txBody>
      </p:sp>
    </p:spTree>
    <p:extLst>
      <p:ext uri="{BB962C8B-B14F-4D97-AF65-F5344CB8AC3E}">
        <p14:creationId xmlns:p14="http://schemas.microsoft.com/office/powerpoint/2010/main" val="3474510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City Goal</a:t>
            </a:r>
          </a:p>
        </p:txBody>
      </p:sp>
      <p:sp>
        <p:nvSpPr>
          <p:cNvPr id="3" name="Content Placeholder 2"/>
          <p:cNvSpPr>
            <a:spLocks noGrp="1"/>
          </p:cNvSpPr>
          <p:nvPr>
            <p:ph sz="quarter" idx="1"/>
          </p:nvPr>
        </p:nvSpPr>
        <p:spPr/>
        <p:txBody>
          <a:bodyPr/>
          <a:lstStyle/>
          <a:p>
            <a:pPr marL="0" indent="0">
              <a:buNone/>
            </a:pPr>
            <a:r>
              <a:rPr lang="en-US" sz="3600" dirty="0"/>
              <a:t>“… city-wide ambient, adaptive, and unified communications network is the base infrastructure to have connected cities wherein people find, bind, interact, participate, and collaborate with one another in realizing their unique necessities (temporal, spatial, physical, mental, etc.)” </a:t>
            </a:r>
            <a:r>
              <a:rPr lang="en-US" sz="1200" dirty="0"/>
              <a:t>(Page 30 &amp; 31)</a:t>
            </a:r>
            <a:endParaRPr lang="en-US" dirty="0"/>
          </a:p>
        </p:txBody>
      </p:sp>
    </p:spTree>
    <p:extLst>
      <p:ext uri="{BB962C8B-B14F-4D97-AF65-F5344CB8AC3E}">
        <p14:creationId xmlns:p14="http://schemas.microsoft.com/office/powerpoint/2010/main" val="403709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Leading Smart City Platforms</a:t>
            </a:r>
          </a:p>
        </p:txBody>
      </p:sp>
      <p:sp>
        <p:nvSpPr>
          <p:cNvPr id="3" name="Content Placeholder 2"/>
          <p:cNvSpPr>
            <a:spLocks noGrp="1"/>
          </p:cNvSpPr>
          <p:nvPr>
            <p:ph sz="quarter" idx="1"/>
          </p:nvPr>
        </p:nvSpPr>
        <p:spPr/>
        <p:txBody>
          <a:bodyPr/>
          <a:lstStyle/>
          <a:p>
            <a:pPr marL="0" indent="0">
              <a:buNone/>
            </a:pPr>
            <a:r>
              <a:rPr lang="en-US" sz="3600" dirty="0"/>
              <a:t>“A city needs to use the IT advancements effectively to deliver multipurpose services and actionable intelligence to its constituents. The GOAL of anytime, anywhere, any device, any network, any media, and any application access can be accomplished through the smart leverage of IT.” </a:t>
            </a:r>
            <a:r>
              <a:rPr lang="en-US" sz="1200" dirty="0"/>
              <a:t>(Page 31)</a:t>
            </a:r>
          </a:p>
        </p:txBody>
      </p:sp>
    </p:spTree>
    <p:extLst>
      <p:ext uri="{BB962C8B-B14F-4D97-AF65-F5344CB8AC3E}">
        <p14:creationId xmlns:p14="http://schemas.microsoft.com/office/powerpoint/2010/main" val="1991008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Intelligent Operations Center</a:t>
            </a:r>
          </a:p>
        </p:txBody>
      </p:sp>
      <p:sp>
        <p:nvSpPr>
          <p:cNvPr id="3" name="Content Placeholder 2"/>
          <p:cNvSpPr>
            <a:spLocks noGrp="1"/>
          </p:cNvSpPr>
          <p:nvPr>
            <p:ph sz="quarter" idx="1"/>
          </p:nvPr>
        </p:nvSpPr>
        <p:spPr/>
        <p:txBody>
          <a:bodyPr>
            <a:normAutofit/>
          </a:bodyPr>
          <a:lstStyle/>
          <a:p>
            <a:r>
              <a:rPr lang="en-US" dirty="0"/>
              <a:t>IBM Intelligent Operations Center for Emergency Management</a:t>
            </a:r>
          </a:p>
          <a:p>
            <a:r>
              <a:rPr lang="en-US" dirty="0">
                <a:hlinkClick r:id="rId2"/>
              </a:rPr>
              <a:t>https://www.youtube.com/watch?v=vz5CrGxLXzM</a:t>
            </a:r>
            <a:r>
              <a:rPr lang="en-US" dirty="0"/>
              <a:t> </a:t>
            </a:r>
          </a:p>
          <a:p>
            <a:r>
              <a:rPr lang="en-US" dirty="0"/>
              <a:t>3:59 minutes</a:t>
            </a:r>
          </a:p>
          <a:p>
            <a:endParaRPr lang="en-US" dirty="0"/>
          </a:p>
          <a:p>
            <a:r>
              <a:rPr lang="en-US" dirty="0"/>
              <a:t>IBM Edge2015 "Demo: IBM® Intelligent Operations Center" by IBM VP Deon Newman</a:t>
            </a:r>
          </a:p>
          <a:p>
            <a:r>
              <a:rPr lang="en-US" dirty="0">
                <a:hlinkClick r:id="rId3"/>
              </a:rPr>
              <a:t>https://www.youtube.com/watch?v=4F94nqG3jXc</a:t>
            </a:r>
            <a:r>
              <a:rPr lang="en-US" dirty="0"/>
              <a:t> </a:t>
            </a:r>
          </a:p>
          <a:p>
            <a:r>
              <a:rPr lang="en-US" dirty="0"/>
              <a:t>7:19 minutes</a:t>
            </a:r>
          </a:p>
        </p:txBody>
      </p:sp>
    </p:spTree>
    <p:extLst>
      <p:ext uri="{BB962C8B-B14F-4D97-AF65-F5344CB8AC3E}">
        <p14:creationId xmlns:p14="http://schemas.microsoft.com/office/powerpoint/2010/main" val="3004084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Intelligent City Stakeholders</a:t>
            </a:r>
          </a:p>
        </p:txBody>
      </p:sp>
      <p:sp>
        <p:nvSpPr>
          <p:cNvPr id="3" name="Content Placeholder 2"/>
          <p:cNvSpPr>
            <a:spLocks noGrp="1"/>
          </p:cNvSpPr>
          <p:nvPr>
            <p:ph sz="quarter" idx="1"/>
          </p:nvPr>
        </p:nvSpPr>
        <p:spPr/>
        <p:txBody>
          <a:bodyPr/>
          <a:lstStyle/>
          <a:p>
            <a:r>
              <a:rPr lang="en-US" sz="4000" dirty="0"/>
              <a:t>Immigrants</a:t>
            </a:r>
          </a:p>
          <a:p>
            <a:r>
              <a:rPr lang="en-US" sz="4000" dirty="0"/>
              <a:t>Skilled Workers</a:t>
            </a:r>
          </a:p>
          <a:p>
            <a:r>
              <a:rPr lang="en-US" sz="4000" dirty="0"/>
              <a:t>Innovators</a:t>
            </a:r>
          </a:p>
          <a:p>
            <a:r>
              <a:rPr lang="en-US" sz="4000" dirty="0"/>
              <a:t>Investors</a:t>
            </a:r>
          </a:p>
          <a:p>
            <a:r>
              <a:rPr lang="en-US" sz="4000" dirty="0"/>
              <a:t>Local governments</a:t>
            </a:r>
          </a:p>
          <a:p>
            <a:r>
              <a:rPr lang="en-US" sz="4000" dirty="0"/>
              <a:t>Entrepreneurs</a:t>
            </a:r>
          </a:p>
          <a:p>
            <a:endParaRPr lang="en-US" dirty="0"/>
          </a:p>
        </p:txBody>
      </p:sp>
    </p:spTree>
    <p:extLst>
      <p:ext uri="{BB962C8B-B14F-4D97-AF65-F5344CB8AC3E}">
        <p14:creationId xmlns:p14="http://schemas.microsoft.com/office/powerpoint/2010/main" val="28660214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IBM IOC</a:t>
            </a:r>
            <a:br>
              <a:rPr lang="en-US" dirty="0"/>
            </a:br>
            <a:r>
              <a:rPr lang="en-US" dirty="0"/>
              <a:t>(Intelligent Operations Center)</a:t>
            </a:r>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dirty="0"/>
              <a:t>Incident reporting &amp; tracking</a:t>
            </a:r>
          </a:p>
          <a:p>
            <a:pPr marL="514350" indent="-514350">
              <a:buFont typeface="+mj-lt"/>
              <a:buAutoNum type="arabicPeriod"/>
            </a:pPr>
            <a:r>
              <a:rPr lang="en-US" dirty="0"/>
              <a:t>Situational awareness &amp; reporting</a:t>
            </a:r>
          </a:p>
          <a:p>
            <a:pPr marL="514350" indent="-514350">
              <a:buFont typeface="+mj-lt"/>
              <a:buAutoNum type="arabicPeriod"/>
            </a:pPr>
            <a:r>
              <a:rPr lang="en-US" dirty="0"/>
              <a:t>Support for creating and  using standard operating procedures</a:t>
            </a:r>
          </a:p>
          <a:p>
            <a:pPr marL="514350" indent="-514350">
              <a:buFont typeface="+mj-lt"/>
              <a:buAutoNum type="arabicPeriod"/>
            </a:pPr>
            <a:r>
              <a:rPr lang="en-US" dirty="0"/>
              <a:t>Real-time collaboration</a:t>
            </a:r>
          </a:p>
          <a:p>
            <a:pPr marL="514350" indent="-514350">
              <a:buFont typeface="+mj-lt"/>
              <a:buAutoNum type="arabicPeriod"/>
            </a:pPr>
            <a:r>
              <a:rPr lang="en-US" dirty="0"/>
              <a:t>Resource &amp; critical asset management</a:t>
            </a:r>
          </a:p>
          <a:p>
            <a:pPr marL="514350" indent="-514350">
              <a:buFont typeface="+mj-lt"/>
              <a:buAutoNum type="arabicPeriod"/>
            </a:pPr>
            <a:r>
              <a:rPr lang="en-US" dirty="0"/>
              <a:t>Assessing &amp; displaying KPIs (key performance indicator)</a:t>
            </a:r>
          </a:p>
          <a:p>
            <a:pPr marL="514350" indent="-514350">
              <a:buFont typeface="+mj-lt"/>
              <a:buAutoNum type="arabicPeriod"/>
            </a:pPr>
            <a:r>
              <a:rPr lang="en-US" dirty="0"/>
              <a:t>Open standard connection</a:t>
            </a:r>
          </a:p>
          <a:p>
            <a:pPr marL="514350" indent="-514350">
              <a:buFont typeface="+mj-lt"/>
              <a:buAutoNum type="arabicPeriod"/>
            </a:pPr>
            <a:r>
              <a:rPr lang="en-US" dirty="0"/>
              <a:t>GUI</a:t>
            </a:r>
          </a:p>
        </p:txBody>
      </p:sp>
    </p:spTree>
    <p:extLst>
      <p:ext uri="{BB962C8B-B14F-4D97-AF65-F5344CB8AC3E}">
        <p14:creationId xmlns:p14="http://schemas.microsoft.com/office/powerpoint/2010/main" val="809196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Oracle City Platform</a:t>
            </a:r>
          </a:p>
        </p:txBody>
      </p:sp>
      <p:sp>
        <p:nvSpPr>
          <p:cNvPr id="3" name="Content Placeholder 2"/>
          <p:cNvSpPr>
            <a:spLocks noGrp="1"/>
          </p:cNvSpPr>
          <p:nvPr>
            <p:ph sz="quarter" idx="1"/>
          </p:nvPr>
        </p:nvSpPr>
        <p:spPr/>
        <p:txBody>
          <a:bodyPr>
            <a:normAutofit/>
          </a:bodyPr>
          <a:lstStyle/>
          <a:p>
            <a:r>
              <a:rPr lang="en-US" dirty="0"/>
              <a:t>City Infrastructure and Sustainable City</a:t>
            </a:r>
          </a:p>
          <a:p>
            <a:endParaRPr lang="en-US" dirty="0"/>
          </a:p>
          <a:p>
            <a:r>
              <a:rPr lang="en-US" dirty="0">
                <a:hlinkClick r:id="rId2"/>
              </a:rPr>
              <a:t>https://www.youtube.com/watch?v=PaEcrHiM0pg</a:t>
            </a:r>
            <a:endParaRPr lang="en-US" dirty="0"/>
          </a:p>
          <a:p>
            <a:endParaRPr lang="en-US" dirty="0"/>
          </a:p>
          <a:p>
            <a:r>
              <a:rPr lang="en-US" dirty="0"/>
              <a:t>9:40 minutes</a:t>
            </a:r>
          </a:p>
        </p:txBody>
      </p:sp>
    </p:spTree>
    <p:extLst>
      <p:ext uri="{BB962C8B-B14F-4D97-AF65-F5344CB8AC3E}">
        <p14:creationId xmlns:p14="http://schemas.microsoft.com/office/powerpoint/2010/main" val="556625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Oracle’s City Platform Benefits: </a:t>
            </a:r>
            <a:r>
              <a:rPr lang="en-US" sz="1300" dirty="0"/>
              <a:t>(Page 34)</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3200" dirty="0"/>
              <a:t>24/7 access to government services</a:t>
            </a:r>
          </a:p>
          <a:p>
            <a:pPr marL="514350" indent="-514350">
              <a:buFont typeface="+mj-lt"/>
              <a:buAutoNum type="arabicPeriod"/>
            </a:pPr>
            <a:r>
              <a:rPr lang="en-US" sz="3200" dirty="0"/>
              <a:t>Single non-emergency number (SNEN)</a:t>
            </a:r>
          </a:p>
          <a:p>
            <a:pPr marL="514350" indent="-514350">
              <a:buFont typeface="+mj-lt"/>
              <a:buAutoNum type="arabicPeriod"/>
            </a:pPr>
            <a:r>
              <a:rPr lang="en-US" sz="3200" dirty="0"/>
              <a:t>Face-to-face focused up-front personal connection for complex issues</a:t>
            </a:r>
          </a:p>
          <a:p>
            <a:pPr marL="514350" indent="-514350">
              <a:buFont typeface="+mj-lt"/>
              <a:buAutoNum type="arabicPeriod"/>
            </a:pPr>
            <a:r>
              <a:rPr lang="en-US" sz="3200" dirty="0"/>
              <a:t>Closed feedback loop for desired outcome</a:t>
            </a:r>
          </a:p>
          <a:p>
            <a:pPr marL="514350" indent="-514350">
              <a:buFont typeface="+mj-lt"/>
              <a:buAutoNum type="arabicPeriod"/>
            </a:pPr>
            <a:r>
              <a:rPr lang="en-US" sz="3200" dirty="0"/>
              <a:t>Constituents don’t need to understand government organizations to obtain service</a:t>
            </a:r>
          </a:p>
        </p:txBody>
      </p:sp>
    </p:spTree>
    <p:extLst>
      <p:ext uri="{BB962C8B-B14F-4D97-AF65-F5344CB8AC3E}">
        <p14:creationId xmlns:p14="http://schemas.microsoft.com/office/powerpoint/2010/main" val="1433820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Thales Hypervisor Supervision System</a:t>
            </a:r>
          </a:p>
        </p:txBody>
      </p:sp>
      <p:sp>
        <p:nvSpPr>
          <p:cNvPr id="3" name="Content Placeholder 2"/>
          <p:cNvSpPr>
            <a:spLocks noGrp="1"/>
          </p:cNvSpPr>
          <p:nvPr>
            <p:ph sz="quarter" idx="1"/>
          </p:nvPr>
        </p:nvSpPr>
        <p:spPr/>
        <p:txBody>
          <a:bodyPr>
            <a:normAutofit fontScale="55000" lnSpcReduction="20000"/>
          </a:bodyPr>
          <a:lstStyle/>
          <a:p>
            <a:pPr fontAlgn="base"/>
            <a:r>
              <a:rPr lang="en-US" sz="4100" dirty="0"/>
              <a:t>“Streamlining security and services to deliver operational efficiency </a:t>
            </a:r>
          </a:p>
          <a:p>
            <a:pPr fontAlgn="base"/>
            <a:r>
              <a:rPr lang="en-US" sz="4100" dirty="0"/>
              <a:t>Thales Hypervisor is an innovative, intelligent and modular integrated solution designed for the real time security and operation management of complex infrastructure (airports, energy and utilities, defense sites and government premises), transportation systems (including urban rail, main lines and roads) and cities (urban security and the protection of massive public gatherings).”</a:t>
            </a:r>
          </a:p>
          <a:p>
            <a:pPr fontAlgn="base"/>
            <a:r>
              <a:rPr lang="en-US" sz="4200" dirty="0">
                <a:hlinkClick r:id="rId2"/>
              </a:rPr>
              <a:t>https://www.thalesgroup.com/en/worldwide/security/what-we-do/city/urban-security/hypervisor</a:t>
            </a:r>
            <a:r>
              <a:rPr lang="en-US" sz="4200" dirty="0"/>
              <a:t> </a:t>
            </a:r>
          </a:p>
          <a:p>
            <a:pPr fontAlgn="base"/>
            <a:r>
              <a:rPr lang="en-US" sz="4200" dirty="0"/>
              <a:t>1:36 minutes</a:t>
            </a:r>
          </a:p>
          <a:p>
            <a:pPr fontAlgn="base"/>
            <a:r>
              <a:rPr lang="en-US" sz="4200" dirty="0"/>
              <a:t>See Features &amp; Benefits at the aforementioned link</a:t>
            </a:r>
          </a:p>
        </p:txBody>
      </p:sp>
    </p:spTree>
    <p:extLst>
      <p:ext uri="{BB962C8B-B14F-4D97-AF65-F5344CB8AC3E}">
        <p14:creationId xmlns:p14="http://schemas.microsoft.com/office/powerpoint/2010/main" val="3908943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Hitachi Smart City Platform Solution for Hitachi’s Reference Architecture</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36905" y="1447800"/>
            <a:ext cx="8529849" cy="4571999"/>
          </a:xfrm>
        </p:spPr>
      </p:pic>
      <p:sp>
        <p:nvSpPr>
          <p:cNvPr id="5" name="TextBox 4"/>
          <p:cNvSpPr txBox="1"/>
          <p:nvPr/>
        </p:nvSpPr>
        <p:spPr>
          <a:xfrm>
            <a:off x="609600" y="6019800"/>
            <a:ext cx="8229600" cy="381000"/>
          </a:xfrm>
          <a:prstGeom prst="rect">
            <a:avLst/>
          </a:prstGeom>
          <a:noFill/>
        </p:spPr>
        <p:txBody>
          <a:bodyPr wrap="square" rtlCol="0">
            <a:spAutoFit/>
          </a:bodyPr>
          <a:lstStyle/>
          <a:p>
            <a:r>
              <a:rPr lang="en-US" dirty="0">
                <a:hlinkClick r:id="rId3"/>
              </a:rPr>
              <a:t>http://www.planetanalog.com/author.asp?section_id=3175&amp;doc_id=563609</a:t>
            </a:r>
            <a:r>
              <a:rPr lang="en-US" dirty="0"/>
              <a:t> </a:t>
            </a:r>
          </a:p>
        </p:txBody>
      </p:sp>
    </p:spTree>
    <p:extLst>
      <p:ext uri="{BB962C8B-B14F-4D97-AF65-F5344CB8AC3E}">
        <p14:creationId xmlns:p14="http://schemas.microsoft.com/office/powerpoint/2010/main" val="1627962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 </a:t>
            </a:r>
            <a:r>
              <a:rPr lang="en-US" sz="1200" dirty="0"/>
              <a:t>(Page 37)</a:t>
            </a:r>
          </a:p>
        </p:txBody>
      </p:sp>
      <p:pic>
        <p:nvPicPr>
          <p:cNvPr id="4" name="Content Placeholder 3"/>
          <p:cNvPicPr>
            <a:picLocks noGrp="1" noChangeAspect="1"/>
          </p:cNvPicPr>
          <p:nvPr>
            <p:ph sz="quarter" idx="1"/>
          </p:nvPr>
        </p:nvPicPr>
        <p:blipFill rotWithShape="1">
          <a:blip r:embed="rId2">
            <a:extLst>
              <a:ext uri="{28A0092B-C50C-407E-A947-70E740481C1C}">
                <a14:useLocalDpi xmlns:a14="http://schemas.microsoft.com/office/drawing/2010/main" val="0"/>
              </a:ext>
            </a:extLst>
          </a:blip>
          <a:srcRect l="41122" t="38978" r="23003" b="19117"/>
          <a:stretch/>
        </p:blipFill>
        <p:spPr>
          <a:xfrm>
            <a:off x="381000" y="1524001"/>
            <a:ext cx="8382000" cy="5004181"/>
          </a:xfrm>
        </p:spPr>
      </p:pic>
    </p:spTree>
    <p:extLst>
      <p:ext uri="{BB962C8B-B14F-4D97-AF65-F5344CB8AC3E}">
        <p14:creationId xmlns:p14="http://schemas.microsoft.com/office/powerpoint/2010/main" val="1907117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Context-Aware Framework for Smart City Applications </a:t>
            </a:r>
            <a:r>
              <a:rPr lang="en-US" sz="1300" dirty="0"/>
              <a:t>(Pages 36 – 38) </a:t>
            </a:r>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US" sz="4000" dirty="0"/>
              <a:t>Data Collection &amp; Cleansing</a:t>
            </a:r>
          </a:p>
          <a:p>
            <a:pPr marL="514350" indent="-514350">
              <a:buFont typeface="+mj-lt"/>
              <a:buAutoNum type="arabicPeriod"/>
            </a:pPr>
            <a:r>
              <a:rPr lang="en-US" sz="4000" dirty="0"/>
              <a:t>Data Storage</a:t>
            </a:r>
          </a:p>
          <a:p>
            <a:pPr marL="514350" indent="-514350">
              <a:buFont typeface="+mj-lt"/>
              <a:buAutoNum type="arabicPeriod"/>
            </a:pPr>
            <a:r>
              <a:rPr lang="en-US" sz="4000" dirty="0"/>
              <a:t>Data Interpretation</a:t>
            </a:r>
          </a:p>
          <a:p>
            <a:pPr marL="514350" indent="-514350">
              <a:buFont typeface="+mj-lt"/>
              <a:buAutoNum type="arabicPeriod"/>
            </a:pPr>
            <a:r>
              <a:rPr lang="en-US" sz="4000" dirty="0"/>
              <a:t>Cloud-Based</a:t>
            </a:r>
          </a:p>
          <a:p>
            <a:pPr marL="514350" indent="-514350">
              <a:buFont typeface="+mj-lt"/>
              <a:buAutoNum type="arabicPeriod"/>
            </a:pPr>
            <a:r>
              <a:rPr lang="en-US" sz="4000" dirty="0"/>
              <a:t>Data Dissemination</a:t>
            </a:r>
          </a:p>
        </p:txBody>
      </p:sp>
    </p:spTree>
    <p:extLst>
      <p:ext uri="{BB962C8B-B14F-4D97-AF65-F5344CB8AC3E}">
        <p14:creationId xmlns:p14="http://schemas.microsoft.com/office/powerpoint/2010/main" val="4293935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make…?</a:t>
            </a:r>
          </a:p>
        </p:txBody>
      </p:sp>
      <p:sp>
        <p:nvSpPr>
          <p:cNvPr id="3" name="Content Placeholder 2"/>
          <p:cNvSpPr>
            <a:spLocks noGrp="1"/>
          </p:cNvSpPr>
          <p:nvPr>
            <p:ph sz="quarter" idx="1"/>
          </p:nvPr>
        </p:nvSpPr>
        <p:spPr/>
        <p:txBody>
          <a:bodyPr>
            <a:noAutofit/>
          </a:bodyPr>
          <a:lstStyle/>
          <a:p>
            <a:r>
              <a:rPr lang="en-US" sz="3600" dirty="0"/>
              <a:t>Smart Traffic</a:t>
            </a:r>
          </a:p>
          <a:p>
            <a:r>
              <a:rPr lang="en-US" sz="3600" dirty="0"/>
              <a:t>Smart Healthcare</a:t>
            </a:r>
          </a:p>
          <a:p>
            <a:r>
              <a:rPr lang="en-US" sz="3600" dirty="0"/>
              <a:t>Smart Safety / Security</a:t>
            </a:r>
          </a:p>
          <a:p>
            <a:r>
              <a:rPr lang="en-US" sz="3600" dirty="0"/>
              <a:t>Smart Services Delivery</a:t>
            </a:r>
          </a:p>
          <a:p>
            <a:r>
              <a:rPr lang="en-US" sz="3600" dirty="0"/>
              <a:t>Smart Energy</a:t>
            </a:r>
          </a:p>
          <a:p>
            <a:r>
              <a:rPr lang="en-US" sz="3600" dirty="0"/>
              <a:t>Smart Banking</a:t>
            </a:r>
          </a:p>
          <a:p>
            <a:r>
              <a:rPr lang="en-US" sz="3600" dirty="0"/>
              <a:t>Smart Businesses</a:t>
            </a:r>
          </a:p>
        </p:txBody>
      </p:sp>
    </p:spTree>
    <p:extLst>
      <p:ext uri="{BB962C8B-B14F-4D97-AF65-F5344CB8AC3E}">
        <p14:creationId xmlns:p14="http://schemas.microsoft.com/office/powerpoint/2010/main" val="114200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Newer &amp; Nimbler Techniques</a:t>
            </a:r>
          </a:p>
        </p:txBody>
      </p:sp>
      <p:sp>
        <p:nvSpPr>
          <p:cNvPr id="3" name="Content Placeholder 2"/>
          <p:cNvSpPr>
            <a:spLocks noGrp="1"/>
          </p:cNvSpPr>
          <p:nvPr>
            <p:ph sz="quarter" idx="1"/>
          </p:nvPr>
        </p:nvSpPr>
        <p:spPr/>
        <p:txBody>
          <a:bodyPr/>
          <a:lstStyle/>
          <a:p>
            <a:r>
              <a:rPr lang="en-US" sz="4000" dirty="0"/>
              <a:t>Stimulating &amp; Sustainable foundations</a:t>
            </a:r>
          </a:p>
          <a:p>
            <a:r>
              <a:rPr lang="en-US" sz="4000" dirty="0"/>
              <a:t>Knowledge generation</a:t>
            </a:r>
          </a:p>
          <a:p>
            <a:r>
              <a:rPr lang="en-US" sz="4000" dirty="0"/>
              <a:t>Corroboration</a:t>
            </a:r>
          </a:p>
          <a:p>
            <a:r>
              <a:rPr lang="en-US" sz="4000" dirty="0"/>
              <a:t>Correlation</a:t>
            </a:r>
          </a:p>
          <a:p>
            <a:r>
              <a:rPr lang="en-US" sz="4000" dirty="0"/>
              <a:t>Dissemination</a:t>
            </a:r>
          </a:p>
          <a:p>
            <a:endParaRPr lang="en-US" dirty="0"/>
          </a:p>
        </p:txBody>
      </p:sp>
    </p:spTree>
    <p:extLst>
      <p:ext uri="{BB962C8B-B14F-4D97-AF65-F5344CB8AC3E}">
        <p14:creationId xmlns:p14="http://schemas.microsoft.com/office/powerpoint/2010/main" val="201528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Clouds</a:t>
            </a:r>
          </a:p>
        </p:txBody>
      </p:sp>
      <p:sp>
        <p:nvSpPr>
          <p:cNvPr id="3" name="Content Placeholder 2"/>
          <p:cNvSpPr>
            <a:spLocks noGrp="1"/>
          </p:cNvSpPr>
          <p:nvPr>
            <p:ph sz="quarter" idx="1"/>
          </p:nvPr>
        </p:nvSpPr>
        <p:spPr/>
        <p:txBody>
          <a:bodyPr>
            <a:noAutofit/>
          </a:bodyPr>
          <a:lstStyle/>
          <a:p>
            <a:r>
              <a:rPr lang="en-US" sz="4000" dirty="0"/>
              <a:t>IT Infrastructure Central &amp; Core</a:t>
            </a:r>
          </a:p>
          <a:p>
            <a:r>
              <a:rPr lang="en-US" sz="4000" dirty="0"/>
              <a:t>Hosting</a:t>
            </a:r>
          </a:p>
          <a:p>
            <a:r>
              <a:rPr lang="en-US" sz="4000" dirty="0"/>
              <a:t>Managing</a:t>
            </a:r>
          </a:p>
          <a:p>
            <a:r>
              <a:rPr lang="en-US" sz="4000" dirty="0"/>
              <a:t>Delivering people-centric city services</a:t>
            </a:r>
          </a:p>
          <a:p>
            <a:r>
              <a:rPr lang="en-US" sz="4000" dirty="0"/>
              <a:t>Applications</a:t>
            </a:r>
          </a:p>
          <a:p>
            <a:r>
              <a:rPr lang="en-US" sz="4000" dirty="0"/>
              <a:t>Data</a:t>
            </a:r>
          </a:p>
        </p:txBody>
      </p:sp>
    </p:spTree>
    <p:extLst>
      <p:ext uri="{BB962C8B-B14F-4D97-AF65-F5344CB8AC3E}">
        <p14:creationId xmlns:p14="http://schemas.microsoft.com/office/powerpoint/2010/main" val="103264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Cloud Enablement = </a:t>
            </a:r>
            <a:br>
              <a:rPr lang="en-US" dirty="0"/>
            </a:br>
            <a:r>
              <a:rPr lang="en-US" dirty="0"/>
              <a:t>Service Enablement</a:t>
            </a:r>
          </a:p>
        </p:txBody>
      </p:sp>
      <p:sp>
        <p:nvSpPr>
          <p:cNvPr id="3" name="Content Placeholder 2"/>
          <p:cNvSpPr>
            <a:spLocks noGrp="1"/>
          </p:cNvSpPr>
          <p:nvPr>
            <p:ph sz="quarter" idx="1"/>
          </p:nvPr>
        </p:nvSpPr>
        <p:spPr/>
        <p:txBody>
          <a:bodyPr>
            <a:noAutofit/>
          </a:bodyPr>
          <a:lstStyle/>
          <a:p>
            <a:r>
              <a:rPr lang="en-US" sz="3600" dirty="0"/>
              <a:t>Accessibility</a:t>
            </a:r>
          </a:p>
          <a:p>
            <a:r>
              <a:rPr lang="en-US" sz="3600" dirty="0"/>
              <a:t>Simplicity</a:t>
            </a:r>
          </a:p>
          <a:p>
            <a:r>
              <a:rPr lang="en-US" sz="3600" dirty="0"/>
              <a:t>Consumability of city services</a:t>
            </a:r>
          </a:p>
          <a:p>
            <a:r>
              <a:rPr lang="en-US" sz="3600" dirty="0"/>
              <a:t>Intuitive &amp; Natural Interfaces</a:t>
            </a:r>
          </a:p>
          <a:p>
            <a:r>
              <a:rPr lang="en-US" sz="3600" dirty="0"/>
              <a:t>Service Implementation Platforms</a:t>
            </a:r>
          </a:p>
          <a:p>
            <a:pPr lvl="1"/>
            <a:r>
              <a:rPr lang="en-US" sz="3600" dirty="0"/>
              <a:t>Pervasive</a:t>
            </a:r>
          </a:p>
          <a:p>
            <a:pPr lvl="1"/>
            <a:r>
              <a:rPr lang="en-US" sz="3600" dirty="0"/>
              <a:t>Persuasive </a:t>
            </a:r>
          </a:p>
        </p:txBody>
      </p:sp>
    </p:spTree>
    <p:extLst>
      <p:ext uri="{BB962C8B-B14F-4D97-AF65-F5344CB8AC3E}">
        <p14:creationId xmlns:p14="http://schemas.microsoft.com/office/powerpoint/2010/main" val="21049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Government Future</a:t>
            </a:r>
          </a:p>
        </p:txBody>
      </p:sp>
      <p:sp>
        <p:nvSpPr>
          <p:cNvPr id="3" name="Content Placeholder 2"/>
          <p:cNvSpPr>
            <a:spLocks noGrp="1"/>
          </p:cNvSpPr>
          <p:nvPr>
            <p:ph sz="half" idx="1"/>
          </p:nvPr>
        </p:nvSpPr>
        <p:spPr/>
        <p:txBody>
          <a:bodyPr>
            <a:noAutofit/>
          </a:bodyPr>
          <a:lstStyle/>
          <a:p>
            <a:r>
              <a:rPr lang="en-US" sz="4000" dirty="0"/>
              <a:t>Transparent</a:t>
            </a:r>
          </a:p>
          <a:p>
            <a:r>
              <a:rPr lang="en-US" sz="4000" dirty="0"/>
              <a:t>Auditable</a:t>
            </a:r>
          </a:p>
          <a:p>
            <a:r>
              <a:rPr lang="en-US" sz="4000" dirty="0"/>
              <a:t>Responsible</a:t>
            </a:r>
          </a:p>
          <a:p>
            <a:r>
              <a:rPr lang="en-US" sz="4000" dirty="0"/>
              <a:t>Accountable</a:t>
            </a:r>
          </a:p>
        </p:txBody>
      </p:sp>
      <p:sp>
        <p:nvSpPr>
          <p:cNvPr id="6" name="Content Placeholder 5"/>
          <p:cNvSpPr>
            <a:spLocks noGrp="1"/>
          </p:cNvSpPr>
          <p:nvPr>
            <p:ph sz="half" idx="2"/>
          </p:nvPr>
        </p:nvSpPr>
        <p:spPr/>
        <p:txBody>
          <a:bodyPr/>
          <a:lstStyle/>
          <a:p>
            <a:r>
              <a:rPr lang="en-US" sz="4000" dirty="0"/>
              <a:t>Minimizing:</a:t>
            </a:r>
          </a:p>
          <a:p>
            <a:pPr lvl="1"/>
            <a:r>
              <a:rPr lang="en-US" sz="4000" dirty="0"/>
              <a:t>Wastage</a:t>
            </a:r>
          </a:p>
          <a:p>
            <a:pPr lvl="1"/>
            <a:r>
              <a:rPr lang="en-US" sz="4000" dirty="0"/>
              <a:t>Pilferage</a:t>
            </a:r>
          </a:p>
          <a:p>
            <a:pPr lvl="1"/>
            <a:r>
              <a:rPr lang="en-US" sz="4000" dirty="0"/>
              <a:t>Slippage</a:t>
            </a:r>
          </a:p>
          <a:p>
            <a:pPr lvl="1"/>
            <a:r>
              <a:rPr lang="en-US" sz="4000" dirty="0"/>
              <a:t>Shrinkages</a:t>
            </a:r>
          </a:p>
          <a:p>
            <a:endParaRPr lang="en-US" dirty="0"/>
          </a:p>
        </p:txBody>
      </p:sp>
    </p:spTree>
    <p:extLst>
      <p:ext uri="{BB962C8B-B14F-4D97-AF65-F5344CB8AC3E}">
        <p14:creationId xmlns:p14="http://schemas.microsoft.com/office/powerpoint/2010/main" val="13543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City-Specific Challenges: </a:t>
            </a:r>
            <a:br>
              <a:rPr lang="en-US" dirty="0"/>
            </a:br>
            <a:r>
              <a:rPr lang="en-US" dirty="0"/>
              <a:t>Rapid / Unbridled Urbanization</a:t>
            </a:r>
          </a:p>
        </p:txBody>
      </p:sp>
      <p:sp>
        <p:nvSpPr>
          <p:cNvPr id="3" name="Content Placeholder 2"/>
          <p:cNvSpPr>
            <a:spLocks noGrp="1"/>
          </p:cNvSpPr>
          <p:nvPr>
            <p:ph sz="quarter" idx="1"/>
          </p:nvPr>
        </p:nvSpPr>
        <p:spPr/>
        <p:txBody>
          <a:bodyPr>
            <a:normAutofit/>
          </a:bodyPr>
          <a:lstStyle/>
          <a:p>
            <a:r>
              <a:rPr lang="en-US" sz="3200" dirty="0"/>
              <a:t>Limited Resources (Energy &amp; Clean Water)</a:t>
            </a:r>
          </a:p>
          <a:p>
            <a:r>
              <a:rPr lang="en-US" sz="3200" dirty="0"/>
              <a:t>Continued Growth</a:t>
            </a:r>
          </a:p>
          <a:p>
            <a:r>
              <a:rPr lang="en-US" sz="3200" dirty="0"/>
              <a:t>Already Overloaded &amp; Overcrowded Cities</a:t>
            </a:r>
          </a:p>
          <a:p>
            <a:r>
              <a:rPr lang="en-US" sz="3200" dirty="0"/>
              <a:t>Global Warming</a:t>
            </a:r>
          </a:p>
          <a:p>
            <a:r>
              <a:rPr lang="en-US" sz="3200" dirty="0"/>
              <a:t>Lack of / Poor City Infrastructures</a:t>
            </a:r>
          </a:p>
          <a:p>
            <a:r>
              <a:rPr lang="en-US" sz="3200" dirty="0"/>
              <a:t>Decline in Security (People &amp; Property)</a:t>
            </a:r>
          </a:p>
          <a:p>
            <a:r>
              <a:rPr lang="en-US" sz="3200" dirty="0"/>
              <a:t>Slide in Seamless Transport</a:t>
            </a:r>
          </a:p>
        </p:txBody>
      </p:sp>
    </p:spTree>
    <p:extLst>
      <p:ext uri="{BB962C8B-B14F-4D97-AF65-F5344CB8AC3E}">
        <p14:creationId xmlns:p14="http://schemas.microsoft.com/office/powerpoint/2010/main" val="12917143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4107</TotalTime>
  <Words>1720</Words>
  <Application>Microsoft Office PowerPoint</Application>
  <PresentationFormat>On-screen Show (4:3)</PresentationFormat>
  <Paragraphs>251</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Calibri</vt:lpstr>
      <vt:lpstr>Georgia</vt:lpstr>
      <vt:lpstr>Wingdings</vt:lpstr>
      <vt:lpstr>Wingdings 2</vt:lpstr>
      <vt:lpstr>Civic</vt:lpstr>
      <vt:lpstr>Intelligent Cities: Enabling Tools and Technology Chapter 1</vt:lpstr>
      <vt:lpstr>Questions to Consider</vt:lpstr>
      <vt:lpstr>Key Drivers / Trends</vt:lpstr>
      <vt:lpstr>Intelligent City Stakeholders</vt:lpstr>
      <vt:lpstr>Newer &amp; Nimbler Techniques</vt:lpstr>
      <vt:lpstr>Clouds</vt:lpstr>
      <vt:lpstr>Cloud Enablement =  Service Enablement</vt:lpstr>
      <vt:lpstr>City Government Future</vt:lpstr>
      <vt:lpstr>City-Specific Challenges:  Rapid / Unbridled Urbanization</vt:lpstr>
      <vt:lpstr>More with Less…</vt:lpstr>
      <vt:lpstr>City Obstacles</vt:lpstr>
      <vt:lpstr>Trickling Urbanization Challenges</vt:lpstr>
      <vt:lpstr>City Factoids</vt:lpstr>
      <vt:lpstr>Smarter Cites → Smarter World</vt:lpstr>
      <vt:lpstr>Desired City Renovations</vt:lpstr>
      <vt:lpstr>Comprehensive Virtualization</vt:lpstr>
      <vt:lpstr>System Infrastructure (Page 9)</vt:lpstr>
      <vt:lpstr>Adoption of Versatile Technologies: (Page 10)</vt:lpstr>
      <vt:lpstr>Adoption of Versatile Technologies: Continued… (Page 10 &amp; 11)</vt:lpstr>
      <vt:lpstr>“Everything is a Service!” Transformation</vt:lpstr>
      <vt:lpstr>“Tectonic Transition</vt:lpstr>
      <vt:lpstr>Devices Should…</vt:lpstr>
      <vt:lpstr>PowerPoint Presentation</vt:lpstr>
      <vt:lpstr>“Process Engineering &amp; Enhancement</vt:lpstr>
      <vt:lpstr>Measurable City Processes</vt:lpstr>
      <vt:lpstr>“Clusters of Services”(page 16)</vt:lpstr>
      <vt:lpstr>Data Structure</vt:lpstr>
      <vt:lpstr>Big Data is Better Data by Kenneth Cukier</vt:lpstr>
      <vt:lpstr>PowerPoint Presentation</vt:lpstr>
      <vt:lpstr>“… Ambient Intelligence (AmI)</vt:lpstr>
      <vt:lpstr>Smart Environment (Page 20)</vt:lpstr>
      <vt:lpstr>Cloud Computing Tutorial</vt:lpstr>
      <vt:lpstr>“System of Systems”</vt:lpstr>
      <vt:lpstr>Brilliant designs to fit more people in every city</vt:lpstr>
      <vt:lpstr>Smarter Buildings</vt:lpstr>
      <vt:lpstr>Smarter City Infrastructures(page 29 &amp; 30)</vt:lpstr>
      <vt:lpstr>Smart City Goal</vt:lpstr>
      <vt:lpstr>Leading Smart City Platforms</vt:lpstr>
      <vt:lpstr>IBM Intelligent Operations Center</vt:lpstr>
      <vt:lpstr>IBM IOC (Intelligent Operations Center)</vt:lpstr>
      <vt:lpstr>Oracle City Platform</vt:lpstr>
      <vt:lpstr>Oracle’s City Platform Benefits: (Page 34)</vt:lpstr>
      <vt:lpstr>Thales Hypervisor Supervision System</vt:lpstr>
      <vt:lpstr>Hitachi Smart City Platform Solution for Hitachi’s Reference Architecture</vt:lpstr>
      <vt:lpstr>Figure 1.5 (Page 37)</vt:lpstr>
      <vt:lpstr>Context-Aware Framework for Smart City Applications (Pages 36 – 38) </vt:lpstr>
      <vt:lpstr>How would you make…?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Cheri</dc:creator>
  <cp:lastModifiedBy>Behrooz</cp:lastModifiedBy>
  <cp:revision>58</cp:revision>
  <dcterms:created xsi:type="dcterms:W3CDTF">2015-12-31T21:35:07Z</dcterms:created>
  <dcterms:modified xsi:type="dcterms:W3CDTF">2018-01-12T10:42:24Z</dcterms:modified>
</cp:coreProperties>
</file>