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6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96E2F0C-13CD-4ABF-A7E8-8A999CF23468}" type="datetimeFigureOut">
              <a:rPr lang="en-US" smtClean="0"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597155-84D2-4E66-B2F1-993C029C2A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5iXhS8vSm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IUsm3pJUHs" TargetMode="External"/><Relationship Id="rId2" Type="http://schemas.openxmlformats.org/officeDocument/2006/relationships/hyperlink" Target="https://www.youtube.com/watch?v=IoRQiNFzT0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41yNNnJhT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bBXWWukaTE" TargetMode="External"/><Relationship Id="rId2" Type="http://schemas.openxmlformats.org/officeDocument/2006/relationships/hyperlink" Target="https://www.youtube.com/watch?v=qp5il7yhM4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Kks3vfiy6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Technologies and Applications for intelligent cities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Intelligent Cities:</a:t>
            </a:r>
            <a:br>
              <a:rPr lang="en-US" dirty="0"/>
            </a:br>
            <a:r>
              <a:rPr lang="en-US" dirty="0"/>
              <a:t>Enabling Tools and Technology</a:t>
            </a:r>
            <a:br>
              <a:rPr lang="en-US" dirty="0"/>
            </a:br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7365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Energy Demands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STORE  Data in various meter data management systems</a:t>
            </a:r>
          </a:p>
          <a:p>
            <a:r>
              <a:rPr lang="en-US" sz="3200" dirty="0"/>
              <a:t>ROUTE Data for asset tracking &amp; management</a:t>
            </a:r>
          </a:p>
          <a:p>
            <a:r>
              <a:rPr lang="en-US" sz="3200" dirty="0"/>
              <a:t>ANALYZE usage patterns &amp; usage scenarios</a:t>
            </a:r>
          </a:p>
          <a:p>
            <a:r>
              <a:rPr lang="en-US" sz="3200" dirty="0"/>
              <a:t>USE Intelligence embedded in the platform</a:t>
            </a:r>
          </a:p>
          <a:p>
            <a:r>
              <a:rPr lang="en-US" sz="3200" dirty="0"/>
              <a:t>SEND Message Alerts</a:t>
            </a:r>
          </a:p>
          <a:p>
            <a:r>
              <a:rPr lang="en-US" sz="3200" dirty="0"/>
              <a:t>ROUTE the excess power</a:t>
            </a:r>
          </a:p>
        </p:txBody>
      </p:sp>
    </p:spTree>
    <p:extLst>
      <p:ext uri="{BB962C8B-B14F-4D97-AF65-F5344CB8AC3E}">
        <p14:creationId xmlns:p14="http://schemas.microsoft.com/office/powerpoint/2010/main" val="189497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BI (Business Intelligence)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Drivers (quick decisions, location-independent, &amp; available for analysis)</a:t>
            </a:r>
          </a:p>
          <a:p>
            <a:r>
              <a:rPr lang="en-US" sz="2800" dirty="0"/>
              <a:t>Key Trends (High-level of importance, Functionality drive, large-scale implementation, &amp; Collaboration)</a:t>
            </a:r>
          </a:p>
          <a:p>
            <a:r>
              <a:rPr lang="en-US" sz="2800" dirty="0"/>
              <a:t>Getting Started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Setting up or creating a data source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Dataset creation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Prediction model creation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Perdition result generation &amp; mobile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7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mHealth = Mobile Healthcare Applications </a:t>
            </a:r>
            <a:r>
              <a:rPr lang="en-US" sz="1300" dirty="0"/>
              <a:t>(Page 65 -66)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Education and awareness - communication</a:t>
            </a:r>
          </a:p>
          <a:p>
            <a:r>
              <a:rPr lang="en-US" sz="3200" dirty="0"/>
              <a:t>Remote data collection health department</a:t>
            </a:r>
          </a:p>
          <a:p>
            <a:r>
              <a:rPr lang="en-US" sz="3200" dirty="0"/>
              <a:t>Remote monitoring of various health parameters</a:t>
            </a:r>
          </a:p>
          <a:p>
            <a:r>
              <a:rPr lang="en-US" sz="3200" dirty="0"/>
              <a:t>Communication &amp; training for healthcare workers</a:t>
            </a:r>
          </a:p>
          <a:p>
            <a:r>
              <a:rPr lang="en-US" sz="3200" dirty="0"/>
              <a:t>Disease &amp; epidemic outbreak tracking</a:t>
            </a:r>
          </a:p>
          <a:p>
            <a:r>
              <a:rPr lang="en-US" sz="3200" dirty="0"/>
              <a:t>Diagnostics &amp; treatment support</a:t>
            </a:r>
          </a:p>
        </p:txBody>
      </p:sp>
    </p:spTree>
    <p:extLst>
      <p:ext uri="{BB962C8B-B14F-4D97-AF65-F5344CB8AC3E}">
        <p14:creationId xmlns:p14="http://schemas.microsoft.com/office/powerpoint/2010/main" val="425233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Chain for mHealth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Ministry of Application health agencies</a:t>
            </a:r>
          </a:p>
          <a:p>
            <a:r>
              <a:rPr lang="en-US" sz="3600" dirty="0"/>
              <a:t>Funders</a:t>
            </a:r>
          </a:p>
          <a:p>
            <a:r>
              <a:rPr lang="en-US" sz="3600" dirty="0"/>
              <a:t>Content providers</a:t>
            </a:r>
          </a:p>
          <a:p>
            <a:r>
              <a:rPr lang="en-US" sz="3600" dirty="0"/>
              <a:t>Application developer/platform developer</a:t>
            </a:r>
          </a:p>
          <a:p>
            <a:r>
              <a:rPr lang="en-US" sz="3600" dirty="0"/>
              <a:t>Mobile service providers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0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Fleet Management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Scheduled maintenance</a:t>
            </a:r>
          </a:p>
          <a:p>
            <a:r>
              <a:rPr lang="en-US" sz="4000" dirty="0"/>
              <a:t>Vehicle performance</a:t>
            </a:r>
          </a:p>
          <a:p>
            <a:r>
              <a:rPr lang="en-US" sz="4000" dirty="0"/>
              <a:t>Fuel economy</a:t>
            </a:r>
          </a:p>
          <a:p>
            <a:r>
              <a:rPr lang="en-US" sz="4000" dirty="0"/>
              <a:t>Wireless tracking of routes</a:t>
            </a:r>
          </a:p>
          <a:p>
            <a:r>
              <a:rPr lang="en-US" sz="4000" dirty="0"/>
              <a:t>Scheduled maintenance SMS alerts</a:t>
            </a:r>
          </a:p>
        </p:txBody>
      </p:sp>
    </p:spTree>
    <p:extLst>
      <p:ext uri="{BB962C8B-B14F-4D97-AF65-F5344CB8AC3E}">
        <p14:creationId xmlns:p14="http://schemas.microsoft.com/office/powerpoint/2010/main" val="16798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Mobile Augmented Reality System (MARS) Required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Camera = image acquisition &amp; rendering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MARS applications (Layar = most downloaded)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GPS (Global Positioning Systems) &amp; Accelerometer (identification &amp; tracking)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Magnetometer (determines mobile user’s facing position)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Gyroscope (mobile device’s orientation in space)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Augmented Reality – Solar System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https://www.youtube.com/watch?v=25iXhS8vSmM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1:30 minutes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5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(Global Positioning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GPS Works</a:t>
            </a:r>
          </a:p>
          <a:p>
            <a:r>
              <a:rPr lang="en-US" dirty="0">
                <a:hlinkClick r:id="rId2"/>
              </a:rPr>
              <a:t>https://www.youtube.com/watch?v=IoRQiNFzT0k</a:t>
            </a:r>
            <a:r>
              <a:rPr lang="en-US" dirty="0"/>
              <a:t> </a:t>
            </a:r>
          </a:p>
          <a:p>
            <a:r>
              <a:rPr lang="en-US" dirty="0"/>
              <a:t>3:45 minutes</a:t>
            </a:r>
          </a:p>
          <a:p>
            <a:endParaRPr lang="en-US" dirty="0"/>
          </a:p>
          <a:p>
            <a:r>
              <a:rPr lang="en-US" dirty="0"/>
              <a:t>10 Best GPS Trackers 2015</a:t>
            </a:r>
          </a:p>
          <a:p>
            <a:r>
              <a:rPr lang="en-US" dirty="0">
                <a:hlinkClick r:id="rId3"/>
              </a:rPr>
              <a:t>https://www.youtube.com/watch?v=oIUsm3pJUHs</a:t>
            </a:r>
            <a:endParaRPr lang="en-US" dirty="0"/>
          </a:p>
          <a:p>
            <a:r>
              <a:rPr lang="en-US" dirty="0"/>
              <a:t>3:56 minutes</a:t>
            </a:r>
          </a:p>
        </p:txBody>
      </p:sp>
    </p:spTree>
    <p:extLst>
      <p:ext uri="{BB962C8B-B14F-4D97-AF65-F5344CB8AC3E}">
        <p14:creationId xmlns:p14="http://schemas.microsoft.com/office/powerpoint/2010/main" val="244694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 </a:t>
            </a:r>
            <a:r>
              <a:rPr lang="en-US" sz="1200" dirty="0"/>
              <a:t>(Page 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MBaaS (Mobile backend as a service) = delivery model offering services for mobile application developers to set up, use &amp; operate </a:t>
            </a:r>
          </a:p>
          <a:p>
            <a:r>
              <a:rPr lang="en-US" dirty="0"/>
              <a:t>Example: Kony MBaaS Highlights</a:t>
            </a:r>
          </a:p>
          <a:p>
            <a:pPr marL="274320" lvl="1" indent="0">
              <a:buNone/>
            </a:pPr>
            <a:r>
              <a:rPr lang="en-US" dirty="0">
                <a:hlinkClick r:id="rId2"/>
              </a:rPr>
              <a:t>https://www.youtube.com/watch?v=w41yNNnJhT4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2:05 minutes</a:t>
            </a:r>
          </a:p>
          <a:p>
            <a:r>
              <a:rPr lang="en-US" dirty="0"/>
              <a:t>BaaS (Backend as a Service) = typically offers two categories of services</a:t>
            </a:r>
          </a:p>
          <a:p>
            <a:pPr lvl="1"/>
            <a:r>
              <a:rPr lang="en-US" dirty="0"/>
              <a:t>Consumer BaaS =  light weight mobile apps &amp; games</a:t>
            </a:r>
          </a:p>
          <a:p>
            <a:pPr lvl="1"/>
            <a:r>
              <a:rPr lang="en-US" dirty="0"/>
              <a:t>Enterprise BaaS = focuses on mobilizing business critical data from enterprise systems </a:t>
            </a:r>
          </a:p>
        </p:txBody>
      </p:sp>
    </p:spTree>
    <p:extLst>
      <p:ext uri="{BB962C8B-B14F-4D97-AF65-F5344CB8AC3E}">
        <p14:creationId xmlns:p14="http://schemas.microsoft.com/office/powerpoint/2010/main" val="156918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every sector of a city</a:t>
            </a:r>
          </a:p>
          <a:p>
            <a:r>
              <a:rPr lang="en-US" dirty="0"/>
              <a:t>Mobile device</a:t>
            </a:r>
          </a:p>
          <a:p>
            <a:r>
              <a:rPr lang="en-US" dirty="0"/>
              <a:t>Multiple Domains</a:t>
            </a:r>
          </a:p>
          <a:p>
            <a:pPr lvl="1"/>
            <a:r>
              <a:rPr lang="en-US" dirty="0"/>
              <a:t>Automotive</a:t>
            </a:r>
          </a:p>
          <a:p>
            <a:pPr lvl="1"/>
            <a:r>
              <a:rPr lang="en-US" dirty="0"/>
              <a:t>Utility Services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Financial transactions</a:t>
            </a:r>
          </a:p>
          <a:p>
            <a:r>
              <a:rPr lang="en-US" dirty="0"/>
              <a:t>Mobile Broadband</a:t>
            </a:r>
          </a:p>
          <a:p>
            <a:pPr lvl="1"/>
            <a:r>
              <a:rPr lang="en-US" dirty="0"/>
              <a:t>Volume of information</a:t>
            </a:r>
          </a:p>
          <a:p>
            <a:pPr lvl="1"/>
            <a:r>
              <a:rPr lang="en-US" dirty="0"/>
              <a:t>Seamless interconnectivity</a:t>
            </a:r>
          </a:p>
          <a:p>
            <a:pPr lvl="1"/>
            <a:r>
              <a:rPr lang="en-US" dirty="0"/>
              <a:t>Geographically dispersed regions</a:t>
            </a:r>
          </a:p>
        </p:txBody>
      </p:sp>
    </p:spTree>
    <p:extLst>
      <p:ext uri="{BB962C8B-B14F-4D97-AF65-F5344CB8AC3E}">
        <p14:creationId xmlns:p14="http://schemas.microsoft.com/office/powerpoint/2010/main" val="42248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IDC Predictions 2013:</a:t>
            </a:r>
            <a:br>
              <a:rPr lang="en-US" dirty="0"/>
            </a:br>
            <a:r>
              <a:rPr lang="en-US" dirty="0"/>
              <a:t>Competing on the 3</a:t>
            </a:r>
            <a:r>
              <a:rPr lang="en-US" baseline="30000" dirty="0"/>
              <a:t>rd</a:t>
            </a:r>
            <a:r>
              <a:rPr lang="en-US" dirty="0"/>
              <a:t> Platform </a:t>
            </a:r>
            <a:r>
              <a:rPr lang="en-US" sz="1300" dirty="0"/>
              <a:t>(Page 45 &amp; 46)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Mobile devices = 3</a:t>
            </a:r>
            <a:r>
              <a:rPr lang="en-US" baseline="30000" dirty="0"/>
              <a:t>rd</a:t>
            </a:r>
            <a:r>
              <a:rPr lang="en-US" dirty="0"/>
              <a:t> platform</a:t>
            </a:r>
          </a:p>
          <a:p>
            <a:pPr lvl="1"/>
            <a:r>
              <a:rPr lang="en-US" dirty="0"/>
              <a:t>40% of industry revenue</a:t>
            </a:r>
          </a:p>
          <a:p>
            <a:pPr lvl="1"/>
            <a:r>
              <a:rPr lang="en-US" dirty="0"/>
              <a:t>98% of industry growth</a:t>
            </a:r>
          </a:p>
          <a:p>
            <a:r>
              <a:rPr lang="en-US" dirty="0"/>
              <a:t>Over the next 4 years: </a:t>
            </a:r>
          </a:p>
          <a:p>
            <a:pPr lvl="1"/>
            <a:r>
              <a:rPr lang="en-US" dirty="0"/>
              <a:t># accessing thru PC </a:t>
            </a:r>
            <a:r>
              <a:rPr lang="en-US" dirty="0">
                <a:sym typeface="Wingdings"/>
              </a:rPr>
              <a:t> 15 Million</a:t>
            </a:r>
          </a:p>
          <a:p>
            <a:pPr lvl="1"/>
            <a:r>
              <a:rPr lang="en-US" dirty="0">
                <a:sym typeface="Wingdings"/>
              </a:rPr>
              <a:t># mobile user  91 Million</a:t>
            </a:r>
          </a:p>
          <a:p>
            <a:r>
              <a:rPr lang="en-US" dirty="0"/>
              <a:t>Sale of smart devices</a:t>
            </a:r>
          </a:p>
          <a:p>
            <a:pPr lvl="1"/>
            <a:r>
              <a:rPr lang="en-US" dirty="0">
                <a:sym typeface="Wingdings"/>
              </a:rPr>
              <a:t> 20% of ALL IT sales 2013</a:t>
            </a:r>
          </a:p>
          <a:p>
            <a:pPr lvl="1"/>
            <a:r>
              <a:rPr lang="en-US" dirty="0">
                <a:sym typeface="Wingdings"/>
              </a:rPr>
              <a:t> 57% of ALL IT market growth</a:t>
            </a:r>
          </a:p>
        </p:txBody>
      </p:sp>
    </p:spTree>
    <p:extLst>
      <p:ext uri="{BB962C8B-B14F-4D97-AF65-F5344CB8AC3E}">
        <p14:creationId xmlns:p14="http://schemas.microsoft.com/office/powerpoint/2010/main" val="3389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= Integrated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  <a:p>
            <a:pPr lvl="1"/>
            <a:r>
              <a:rPr lang="en-US" dirty="0"/>
              <a:t>iOS (9)</a:t>
            </a:r>
          </a:p>
          <a:p>
            <a:pPr lvl="1"/>
            <a:r>
              <a:rPr lang="en-US" dirty="0"/>
              <a:t>Android (Marshmallow)</a:t>
            </a:r>
          </a:p>
          <a:p>
            <a:pPr lvl="1"/>
            <a:r>
              <a:rPr lang="en-US" dirty="0"/>
              <a:t>Blackberry OS (10.3)</a:t>
            </a:r>
          </a:p>
          <a:p>
            <a:pPr lvl="1"/>
            <a:r>
              <a:rPr lang="en-US" dirty="0"/>
              <a:t>Windows (8.1)</a:t>
            </a:r>
          </a:p>
          <a:p>
            <a:r>
              <a:rPr lang="en-US" dirty="0"/>
              <a:t>Tools for mobile development</a:t>
            </a:r>
          </a:p>
          <a:p>
            <a:r>
              <a:rPr lang="en-US" dirty="0"/>
              <a:t>Allows write, text, &amp; deploy applications</a:t>
            </a:r>
          </a:p>
          <a:p>
            <a:r>
              <a:rPr lang="en-US" dirty="0"/>
              <a:t>Key cross-OS platforms - enable development multiple platforms at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Challenges of Smart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Monitor &amp; track energy consumption</a:t>
            </a:r>
          </a:p>
          <a:p>
            <a:r>
              <a:rPr lang="en-US" sz="3200" dirty="0"/>
              <a:t>Congestion – various transport options</a:t>
            </a:r>
          </a:p>
          <a:p>
            <a:r>
              <a:rPr lang="en-US" sz="3200" dirty="0"/>
              <a:t>Inefficient supply chain management</a:t>
            </a:r>
          </a:p>
          <a:p>
            <a:r>
              <a:rPr lang="en-US" sz="3200" dirty="0"/>
              <a:t>Missing anytime, anywhere healthcare facilities</a:t>
            </a:r>
          </a:p>
          <a:p>
            <a:r>
              <a:rPr lang="en-US" sz="3200" dirty="0"/>
              <a:t>Cost of maintenance of multichannel ticketing systems</a:t>
            </a:r>
          </a:p>
          <a:p>
            <a:r>
              <a:rPr lang="en-US" sz="3200" dirty="0"/>
              <a:t>Extracting data from multiple agencies</a:t>
            </a:r>
          </a:p>
        </p:txBody>
      </p:sp>
    </p:spTree>
    <p:extLst>
      <p:ext uri="{BB962C8B-B14F-4D97-AF65-F5344CB8AC3E}">
        <p14:creationId xmlns:p14="http://schemas.microsoft.com/office/powerpoint/2010/main" val="305520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Payment and Ticketing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Top 5 NFC Features: Explained!</a:t>
            </a:r>
          </a:p>
          <a:p>
            <a:r>
              <a:rPr lang="en-US" sz="2800" dirty="0">
                <a:hlinkClick r:id="rId2"/>
              </a:rPr>
              <a:t>https://www.youtube.com/watch?v=qp5il7yhM4Y</a:t>
            </a:r>
            <a:r>
              <a:rPr lang="en-US" sz="2800" dirty="0"/>
              <a:t> </a:t>
            </a:r>
          </a:p>
          <a:p>
            <a:r>
              <a:rPr lang="en-US" sz="2800" dirty="0"/>
              <a:t>6:40 minutes</a:t>
            </a:r>
          </a:p>
          <a:p>
            <a:endParaRPr lang="en-US" sz="2800" dirty="0"/>
          </a:p>
          <a:p>
            <a:r>
              <a:rPr lang="en-US" sz="2800" dirty="0"/>
              <a:t>NFCs explained!!!!</a:t>
            </a:r>
          </a:p>
          <a:p>
            <a:r>
              <a:rPr lang="en-US" sz="2800" dirty="0">
                <a:hlinkClick r:id="rId3"/>
              </a:rPr>
              <a:t>https://www.youtube.com/watch?v=FbBXWWukaTE</a:t>
            </a:r>
            <a:endParaRPr lang="en-US" sz="2800" dirty="0"/>
          </a:p>
          <a:p>
            <a:r>
              <a:rPr lang="en-US" sz="2800" dirty="0"/>
              <a:t>3:42 minutes</a:t>
            </a:r>
          </a:p>
        </p:txBody>
      </p:sp>
    </p:spTree>
    <p:extLst>
      <p:ext uri="{BB962C8B-B14F-4D97-AF65-F5344CB8AC3E}">
        <p14:creationId xmlns:p14="http://schemas.microsoft.com/office/powerpoint/2010/main" val="4007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 with NFC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NFC phones can steal your credit card info.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https://www.youtube.com/watch?v=EKks3vfiy6Q</a:t>
            </a:r>
            <a:endParaRPr lang="en-US" dirty="0"/>
          </a:p>
          <a:p>
            <a:endParaRPr lang="en-US" dirty="0"/>
          </a:p>
          <a:p>
            <a:r>
              <a:rPr lang="en-US" dirty="0"/>
              <a:t>4:04 minutes</a:t>
            </a:r>
          </a:p>
          <a:p>
            <a:endParaRPr lang="en-US" dirty="0"/>
          </a:p>
          <a:p>
            <a:r>
              <a:rPr lang="en-US" dirty="0"/>
              <a:t>Anti-virus software for Smart Phones / Devices</a:t>
            </a:r>
          </a:p>
        </p:txBody>
      </p:sp>
    </p:spTree>
    <p:extLst>
      <p:ext uri="{BB962C8B-B14F-4D97-AF65-F5344CB8AC3E}">
        <p14:creationId xmlns:p14="http://schemas.microsoft.com/office/powerpoint/2010/main" val="191468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Intelligent Energy Conservation Using Mobile Devices </a:t>
            </a:r>
            <a:r>
              <a:rPr lang="en-US" sz="1300" dirty="0"/>
              <a:t>(Page 58)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Excessive growth in customer demands – may need twice as much energy in 2050</a:t>
            </a:r>
          </a:p>
          <a:p>
            <a:r>
              <a:rPr lang="en-US" sz="3600" dirty="0"/>
              <a:t>Increase in infrastructure cost – support existing and new growth</a:t>
            </a:r>
          </a:p>
          <a:p>
            <a:r>
              <a:rPr lang="en-US" sz="3600" dirty="0"/>
              <a:t>Regulations imposed by government rules – reduce carbon footprint and greenhouse gases</a:t>
            </a:r>
          </a:p>
        </p:txBody>
      </p:sp>
    </p:spTree>
    <p:extLst>
      <p:ext uri="{BB962C8B-B14F-4D97-AF65-F5344CB8AC3E}">
        <p14:creationId xmlns:p14="http://schemas.microsoft.com/office/powerpoint/2010/main" val="53422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Devices &amp; Mobile Network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Provide Connectivity to leverage existing wireless network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Deliver Energy Consumption Alerts  for value-added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Leverage the existing capability to Transfer Data and Bill End-Users</a:t>
            </a:r>
          </a:p>
        </p:txBody>
      </p:sp>
    </p:spTree>
    <p:extLst>
      <p:ext uri="{BB962C8B-B14F-4D97-AF65-F5344CB8AC3E}">
        <p14:creationId xmlns:p14="http://schemas.microsoft.com/office/powerpoint/2010/main" val="172321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472</TotalTime>
  <Words>711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Georgia</vt:lpstr>
      <vt:lpstr>Wingdings</vt:lpstr>
      <vt:lpstr>Wingdings 2</vt:lpstr>
      <vt:lpstr>Civic</vt:lpstr>
      <vt:lpstr>Intelligent Cities: Enabling Tools and Technology Chapter 2</vt:lpstr>
      <vt:lpstr>Mobile Devices &amp; Technologies</vt:lpstr>
      <vt:lpstr>IDC Predictions 2013: Competing on the 3rd Platform (Page 45 &amp; 46)</vt:lpstr>
      <vt:lpstr>IDE = Integrated Development Environment</vt:lpstr>
      <vt:lpstr>Key Challenges of Smart Cities</vt:lpstr>
      <vt:lpstr>Mobile Payment and Ticketing</vt:lpstr>
      <vt:lpstr>Security Issues with NFC</vt:lpstr>
      <vt:lpstr>Intelligent Energy Conservation Using Mobile Devices (Page 58)</vt:lpstr>
      <vt:lpstr>Mobile Devices &amp; Mobile Network Operators</vt:lpstr>
      <vt:lpstr>Processing Energy Demands Data</vt:lpstr>
      <vt:lpstr>Mobile BI (Business Intelligence)</vt:lpstr>
      <vt:lpstr>mHealth = Mobile Healthcare Applications (Page 65 -66)</vt:lpstr>
      <vt:lpstr>Value Chain for mHealth</vt:lpstr>
      <vt:lpstr>Wireless Fleet Management Organization</vt:lpstr>
      <vt:lpstr>Mobile Augmented Reality System (MARS) Required Components</vt:lpstr>
      <vt:lpstr>GPS (Global Positioning System)</vt:lpstr>
      <vt:lpstr>Cloud Services (Page 75)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Cities: Enabling Tools and Technology Chapter 2</dc:title>
  <dc:creator>Cheri</dc:creator>
  <cp:lastModifiedBy>Behrooz</cp:lastModifiedBy>
  <cp:revision>24</cp:revision>
  <dcterms:created xsi:type="dcterms:W3CDTF">2016-01-05T19:17:21Z</dcterms:created>
  <dcterms:modified xsi:type="dcterms:W3CDTF">2018-01-12T10:46:05Z</dcterms:modified>
</cp:coreProperties>
</file>