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303" r:id="rId5"/>
    <p:sldId id="259" r:id="rId6"/>
    <p:sldId id="304" r:id="rId7"/>
    <p:sldId id="305" r:id="rId8"/>
    <p:sldId id="306" r:id="rId9"/>
    <p:sldId id="260" r:id="rId10"/>
    <p:sldId id="301" r:id="rId11"/>
    <p:sldId id="261" r:id="rId12"/>
    <p:sldId id="263" r:id="rId13"/>
    <p:sldId id="264" r:id="rId14"/>
    <p:sldId id="307" r:id="rId15"/>
    <p:sldId id="265" r:id="rId16"/>
    <p:sldId id="308" r:id="rId17"/>
    <p:sldId id="266" r:id="rId18"/>
    <p:sldId id="309" r:id="rId19"/>
    <p:sldId id="310" r:id="rId20"/>
    <p:sldId id="267" r:id="rId21"/>
    <p:sldId id="302" r:id="rId22"/>
    <p:sldId id="268" r:id="rId23"/>
    <p:sldId id="269" r:id="rId24"/>
    <p:sldId id="270" r:id="rId25"/>
    <p:sldId id="271" r:id="rId26"/>
    <p:sldId id="273" r:id="rId27"/>
    <p:sldId id="274" r:id="rId28"/>
    <p:sldId id="275" r:id="rId29"/>
    <p:sldId id="276" r:id="rId30"/>
    <p:sldId id="287" r:id="rId31"/>
    <p:sldId id="312" r:id="rId32"/>
    <p:sldId id="313" r:id="rId33"/>
    <p:sldId id="277" r:id="rId34"/>
    <p:sldId id="278" r:id="rId35"/>
    <p:sldId id="279" r:id="rId36"/>
    <p:sldId id="280" r:id="rId37"/>
    <p:sldId id="281" r:id="rId38"/>
    <p:sldId id="283" r:id="rId39"/>
    <p:sldId id="284" r:id="rId40"/>
    <p:sldId id="300" r:id="rId41"/>
    <p:sldId id="311" r:id="rId42"/>
    <p:sldId id="285" r:id="rId43"/>
    <p:sldId id="288" r:id="rId44"/>
    <p:sldId id="314" r:id="rId45"/>
    <p:sldId id="286" r:id="rId46"/>
  </p:sldIdLst>
  <p:sldSz cx="9144000" cy="6858000" type="screen4x3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4" d="100"/>
          <a:sy n="8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11AF38-8B03-42A8-B473-20B2BD949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1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A8CB00C-6954-42F0-BD0D-EBE18142A56F}" type="datetimeFigureOut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25938"/>
            <a:ext cx="5486400" cy="409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0803499-B7F9-4756-9DA6-67C370B51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27836C8-C512-4100-827C-44AA124C0F3A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7561C04-60CE-4785-8A67-2771CCCDA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6341B-7E31-4D4E-820D-FFE3F189F630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483DD-EE5A-42AF-8537-E45BF6EFA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DFC7-1CB0-44E3-9955-9A0B21956055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11564-6EEA-4567-B7BA-376B7FE65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8E49D-0E4E-446D-876D-8661CD8BFB46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C069-7CE2-4DFF-B694-E4B2834E1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08B2B63-568E-48A3-BD25-2F298BE53918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B267C8-F4CB-477D-A251-6794CDC92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9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0830C7C-D543-43D7-8877-E90740684188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C9F659-E6AF-4A08-A295-52BE142B6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0F79AB4-727A-4298-94B9-F1CA5757CAFD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40E4DD-CD47-4E84-980D-C1D2839CA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21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D062BB0-6C8A-4604-B996-A550FEC659CE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E4126A-B995-489D-A6B4-73B465650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A6A2C-4ED6-40C7-8AF3-DFD4974018C0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E5461-A90F-456F-A5CA-A076B7D21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734E31B-62C0-4BF5-AF8C-44D4C229CF3A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02B8AC-2C78-4A22-9F6F-8D29DD519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2DC68F8-9FE5-4B94-B704-4F751076B154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A6201A-734F-435C-A343-15629F358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C4F3CA9-A620-434C-BFBE-4120F7EC2C9D}" type="datetime1">
              <a:rPr lang="en-US"/>
              <a:pPr>
                <a:defRPr/>
              </a:pPr>
              <a:t>11/14/2016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 350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0C2BF04-1C39-4319-BCF6-88109C076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2" r:id="rId2"/>
    <p:sldLayoutId id="2147483767" r:id="rId3"/>
    <p:sldLayoutId id="2147483768" r:id="rId4"/>
    <p:sldLayoutId id="2147483769" r:id="rId5"/>
    <p:sldLayoutId id="2147483770" r:id="rId6"/>
    <p:sldLayoutId id="2147483763" r:id="rId7"/>
    <p:sldLayoutId id="2147483771" r:id="rId8"/>
    <p:sldLayoutId id="2147483772" r:id="rId9"/>
    <p:sldLayoutId id="2147483764" r:id="rId10"/>
    <p:sldLayoutId id="214748376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25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WAN Technologies and Routing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en-US" smtClean="0"/>
          </a:p>
          <a:p>
            <a:pPr marR="0" eaLnBrk="1" hangingPunct="1"/>
            <a:endParaRPr lang="en-US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 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362200" y="3124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2438400" y="4191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743200" y="3505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114800" y="3505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800600" y="3505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486400" y="3505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172200" y="3505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858000" y="3505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429000" y="3505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28956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35814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42672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49530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5638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63246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70104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2895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35814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267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49530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6324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70104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8956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5814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267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9530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5638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63246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70104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 flipV="1">
            <a:off x="4495800" y="2286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581400" y="1600200"/>
            <a:ext cx="1905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209800" y="17526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Control Unit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867400" y="1676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5867400" y="2209800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Switching table</a:t>
            </a:r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54864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1524000" y="25908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buffer</a:t>
            </a:r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2057400" y="2895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Freeform 40"/>
          <p:cNvSpPr>
            <a:spLocks/>
          </p:cNvSpPr>
          <p:nvPr/>
        </p:nvSpPr>
        <p:spPr bwMode="auto">
          <a:xfrm>
            <a:off x="2819400" y="2895600"/>
            <a:ext cx="4343400" cy="1905000"/>
          </a:xfrm>
          <a:custGeom>
            <a:avLst/>
            <a:gdLst>
              <a:gd name="T0" fmla="*/ 2147483647 w 2296"/>
              <a:gd name="T1" fmla="*/ 2147483647 h 1384"/>
              <a:gd name="T2" fmla="*/ 2147483647 w 2296"/>
              <a:gd name="T3" fmla="*/ 2147483647 h 1384"/>
              <a:gd name="T4" fmla="*/ 2147483647 w 2296"/>
              <a:gd name="T5" fmla="*/ 2147483647 h 1384"/>
              <a:gd name="T6" fmla="*/ 2147483647 w 2296"/>
              <a:gd name="T7" fmla="*/ 2147483647 h 1384"/>
              <a:gd name="T8" fmla="*/ 0 60000 65536"/>
              <a:gd name="T9" fmla="*/ 0 60000 65536"/>
              <a:gd name="T10" fmla="*/ 0 60000 65536"/>
              <a:gd name="T11" fmla="*/ 0 60000 65536"/>
              <a:gd name="T12" fmla="*/ 0 w 2296"/>
              <a:gd name="T13" fmla="*/ 0 h 1384"/>
              <a:gd name="T14" fmla="*/ 2296 w 2296"/>
              <a:gd name="T15" fmla="*/ 1384 h 1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6" h="1384">
                <a:moveTo>
                  <a:pt x="288" y="1384"/>
                </a:moveTo>
                <a:cubicBezTo>
                  <a:pt x="144" y="908"/>
                  <a:pt x="0" y="432"/>
                  <a:pt x="288" y="232"/>
                </a:cubicBezTo>
                <a:cubicBezTo>
                  <a:pt x="576" y="32"/>
                  <a:pt x="1736" y="0"/>
                  <a:pt x="2016" y="184"/>
                </a:cubicBezTo>
                <a:cubicBezTo>
                  <a:pt x="2296" y="368"/>
                  <a:pt x="1976" y="1144"/>
                  <a:pt x="1968" y="133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2667000" y="4800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Frame in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6248400" y="4648200"/>
            <a:ext cx="101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Frame out</a:t>
            </a: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3048000" y="685800"/>
            <a:ext cx="323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Layer 2 Switch Structure</a:t>
            </a:r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42672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56388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9530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3946525" y="5670550"/>
            <a:ext cx="2058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Local computers</a:t>
            </a:r>
          </a:p>
        </p:txBody>
      </p:sp>
      <p:sp>
        <p:nvSpPr>
          <p:cNvPr id="18480" name="Footer Placeholder 4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/>
              <a:t>Stores</a:t>
            </a:r>
            <a:r>
              <a:rPr lang="en-US" dirty="0" smtClean="0"/>
              <a:t> incoming packets in the input buffer and </a:t>
            </a:r>
            <a:r>
              <a:rPr lang="en-US" i="1" dirty="0" smtClean="0"/>
              <a:t>forwards</a:t>
            </a:r>
            <a:r>
              <a:rPr lang="en-US" dirty="0" smtClean="0"/>
              <a:t> the packets to another switch or computer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I/O hardware places a copy of packet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When forwarding, the processor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Examines the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Determines its 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Sends it to appropriate I/O interface 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 dirty="0"/>
              <a:t>Store-and-forward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f12_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554355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Similar to LAN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Data transmitted in </a:t>
            </a:r>
            <a:r>
              <a:rPr lang="en-US" sz="1800" i="1" smtClean="0"/>
              <a:t>packets</a:t>
            </a:r>
            <a:r>
              <a:rPr lang="en-US" sz="1800" smtClean="0"/>
              <a:t> (equivalent to frames)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packet has format with header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Packet header includes destination and source addresses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Many WANs use </a:t>
            </a:r>
            <a:r>
              <a:rPr lang="en-US" sz="2000" i="1" smtClean="0"/>
              <a:t>hierarchical addressing</a:t>
            </a:r>
            <a:r>
              <a:rPr lang="en-US" sz="2000" smtClean="0"/>
              <a:t> for efficiency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One part of address identifies destination switch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Other part of address identifies port on switch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practice, an address is represented as a single binary value with some bits of the binary value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used to represent a packet switch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and others used to identify a computer</a:t>
            </a:r>
          </a:p>
        </p:txBody>
      </p:sp>
      <p:sp>
        <p:nvSpPr>
          <p:cNvPr id="2048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Physical addressing in a WAN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Outgoing connection for forwarding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Direct packet delivery for a local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 another switch, forwards packets only to </a:t>
            </a:r>
            <a:r>
              <a:rPr lang="en-US" sz="2000" i="1" dirty="0" smtClean="0"/>
              <a:t>next hop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Choice based on destination address in packet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packet switch contains a </a:t>
            </a:r>
            <a:r>
              <a:rPr lang="en-US" sz="2400" dirty="0" smtClean="0">
                <a:solidFill>
                  <a:srgbClr val="FF0000"/>
                </a:solidFill>
              </a:rPr>
              <a:t>forwarding table or routing table</a:t>
            </a:r>
            <a:endParaRPr lang="en-US" sz="2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All possible packet switches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 next hop info for each switch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Next-hop forwarding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2166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 switches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Keep the next hop info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Examine destination address in each packet and forwards to next hop if not local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a two-part hierarchical addressing scheme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The first part of the destination address to the </a:t>
            </a:r>
            <a:r>
              <a:rPr lang="en-US" sz="1800" dirty="0" smtClean="0">
                <a:solidFill>
                  <a:srgbClr val="FF0000"/>
                </a:solidFill>
              </a:rPr>
              <a:t>final switch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The second part of the address is used to deliver the packet a specific computer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Choosing next hop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153987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201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hop to destination does not depend on source of packet </a:t>
            </a:r>
          </a:p>
          <a:p>
            <a:pPr eaLnBrk="1" hangingPunct="1"/>
            <a:r>
              <a:rPr lang="en-US" dirty="0" smtClean="0"/>
              <a:t>Allows fast, efficient routing </a:t>
            </a:r>
          </a:p>
          <a:p>
            <a:pPr eaLnBrk="1" hangingPunct="1"/>
            <a:r>
              <a:rPr lang="en-US" dirty="0" smtClean="0"/>
              <a:t>Packet switch keeps only next hop </a:t>
            </a:r>
          </a:p>
          <a:p>
            <a:pPr lvl="1" eaLnBrk="1" hangingPunct="1"/>
            <a:r>
              <a:rPr lang="en-US" dirty="0" smtClean="0"/>
              <a:t>Reduces the size of information to keep</a:t>
            </a:r>
          </a:p>
          <a:p>
            <a:pPr lvl="1" eaLnBrk="1" hangingPunct="1"/>
            <a:r>
              <a:rPr lang="en-US" dirty="0" smtClean="0"/>
              <a:t>Increases dynamic robustness - network can continue to function even if topology changes </a:t>
            </a:r>
            <a:r>
              <a:rPr lang="en-US" i="1" dirty="0" smtClean="0"/>
              <a:t>without</a:t>
            </a:r>
            <a:r>
              <a:rPr lang="en-US" dirty="0" smtClean="0"/>
              <a:t> notifying entire network 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COSC 350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Source independence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Forwarding table must guarantee the following: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Universal</a:t>
            </a:r>
            <a:r>
              <a:rPr lang="en-US" sz="2000" dirty="0" smtClean="0"/>
              <a:t>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Must contain a valid next-hop route for each possible destination address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Optimal</a:t>
            </a:r>
            <a:r>
              <a:rPr lang="en-US" sz="2000" dirty="0" smtClean="0"/>
              <a:t> routes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The next-hop value must point to the shortest path to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 case of Network failures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Forwarding should be changed to alternate available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Static</a:t>
            </a:r>
            <a:r>
              <a:rPr lang="en-US" sz="1800" dirty="0" smtClean="0"/>
              <a:t> values may not be used for flexibility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Reconfigures</a:t>
            </a:r>
            <a:r>
              <a:rPr lang="en-US" sz="1800" dirty="0" smtClean="0"/>
              <a:t> the forwarding tables automatically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Dynamic Routing Updates in a 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Routing software </a:t>
            </a:r>
            <a:r>
              <a:rPr lang="en-US" sz="2400" dirty="0" smtClean="0"/>
              <a:t>is used to </a:t>
            </a:r>
            <a:r>
              <a:rPr lang="en-US" sz="2400" dirty="0" smtClean="0">
                <a:solidFill>
                  <a:srgbClr val="FF0000"/>
                </a:solidFill>
              </a:rPr>
              <a:t>reconfigure </a:t>
            </a:r>
            <a:r>
              <a:rPr lang="en-US" sz="2400" dirty="0" smtClean="0"/>
              <a:t>forwarding tables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Route computation </a:t>
            </a:r>
            <a:r>
              <a:rPr lang="en-US" sz="2400" dirty="0" smtClean="0"/>
              <a:t>utilizes a graph that models the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Compute the shortest path to all possible destinations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</a:t>
            </a:r>
            <a:r>
              <a:rPr lang="en-US" sz="2400" dirty="0" smtClean="0">
                <a:solidFill>
                  <a:srgbClr val="FF0000"/>
                </a:solidFill>
              </a:rPr>
              <a:t>node</a:t>
            </a:r>
            <a:r>
              <a:rPr lang="en-US" sz="2400" dirty="0" smtClean="0"/>
              <a:t> in the graph corresponds to a packet switch in the network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edge</a:t>
            </a:r>
            <a:r>
              <a:rPr lang="en-US" sz="2400" dirty="0" smtClean="0"/>
              <a:t> between two nodes represents a direct connection between a pair of packet switches</a:t>
            </a:r>
            <a:endParaRPr lang="en-US" dirty="0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Dynamic Routing Updates in a 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LANs cannot be extended arbitrarily far or  handle arbitrarily many computers </a:t>
            </a:r>
          </a:p>
          <a:p>
            <a:pPr lvl="1" eaLnBrk="1" hangingPunct="1"/>
            <a:r>
              <a:rPr lang="en-US" smtClean="0"/>
              <a:t>Distance limitations even with extensions </a:t>
            </a:r>
          </a:p>
          <a:p>
            <a:pPr lvl="1" eaLnBrk="1" hangingPunct="1"/>
            <a:r>
              <a:rPr lang="en-US" smtClean="0"/>
              <a:t>Broadcast a problem </a:t>
            </a:r>
          </a:p>
          <a:p>
            <a:pPr eaLnBrk="1" hangingPunct="1"/>
            <a:r>
              <a:rPr lang="en-US" smtClean="0"/>
              <a:t>Need other technologies for larger networks </a:t>
            </a:r>
          </a:p>
          <a:p>
            <a:pPr eaLnBrk="1" hangingPunct="1"/>
            <a:endParaRPr lang="en-US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f12_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3325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02906" y="1676400"/>
            <a:ext cx="7772400" cy="106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Process of forwarding is called </a:t>
            </a:r>
            <a:r>
              <a:rPr lang="en-US" sz="2400" i="1" dirty="0" smtClean="0"/>
              <a:t>routing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Routing information is kept in </a:t>
            </a:r>
            <a:r>
              <a:rPr lang="en-US" sz="2400" i="1" dirty="0" smtClean="0"/>
              <a:t>routing table</a:t>
            </a:r>
            <a:r>
              <a:rPr lang="en-US" sz="2400" dirty="0" smtClean="0"/>
              <a:t> </a:t>
            </a:r>
          </a:p>
        </p:txBody>
      </p:sp>
      <p:sp>
        <p:nvSpPr>
          <p:cNvPr id="2867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Hierarchical address and routing</a:t>
            </a:r>
            <a:r>
              <a:rPr lang="en-US" sz="4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Note that many entries have same next hop </a:t>
            </a:r>
          </a:p>
          <a:p>
            <a:pPr eaLnBrk="1" hangingPunct="1"/>
            <a:r>
              <a:rPr lang="en-US" sz="2400" dirty="0" smtClean="0"/>
              <a:t>In particular, all destinations on same switch have same next hop </a:t>
            </a:r>
          </a:p>
          <a:p>
            <a:pPr eaLnBrk="1" hangingPunct="1"/>
            <a:r>
              <a:rPr lang="en-US" sz="2400" dirty="0" smtClean="0"/>
              <a:t>Routing table can be collapsed: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Hierarchical address and routing cont’</a:t>
            </a:r>
          </a:p>
        </p:txBody>
      </p:sp>
      <p:pic>
        <p:nvPicPr>
          <p:cNvPr id="29701" name="Picture 6" descr="f12_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816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As we add more computers, the volume of  traffic increases</a:t>
            </a:r>
          </a:p>
          <a:p>
            <a:pPr eaLnBrk="1" hangingPunct="1"/>
            <a:r>
              <a:rPr lang="en-US" sz="2400" smtClean="0"/>
              <a:t>Can add capacity to WAN by adding more links and packet switches </a:t>
            </a:r>
          </a:p>
          <a:p>
            <a:pPr eaLnBrk="1" hangingPunct="1"/>
            <a:r>
              <a:rPr lang="en-US" sz="2400" smtClean="0"/>
              <a:t>Packet switches may or may not have attached computers </a:t>
            </a:r>
          </a:p>
          <a:p>
            <a:pPr lvl="1" eaLnBrk="1" hangingPunct="1"/>
            <a:r>
              <a:rPr lang="en-US" sz="2000" i="1" smtClean="0"/>
              <a:t>Interior switch</a:t>
            </a:r>
            <a:r>
              <a:rPr lang="en-US" sz="2000" smtClean="0"/>
              <a:t> – forwarding traffic between switches </a:t>
            </a:r>
          </a:p>
          <a:p>
            <a:pPr lvl="1" eaLnBrk="1" hangingPunct="1"/>
            <a:r>
              <a:rPr lang="en-US" sz="2000" i="1" smtClean="0"/>
              <a:t>Exterior switch</a:t>
            </a:r>
            <a:r>
              <a:rPr lang="en-US" sz="2000" smtClean="0"/>
              <a:t> – forwarding to and from computers 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WAN architecture and capacity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interior and exterior switches: </a:t>
            </a:r>
          </a:p>
          <a:p>
            <a:pPr lvl="1" eaLnBrk="1" hangingPunct="1"/>
            <a:r>
              <a:rPr lang="en-US" smtClean="0"/>
              <a:t>Forward packets </a:t>
            </a:r>
          </a:p>
          <a:p>
            <a:pPr lvl="1" eaLnBrk="1" hangingPunct="1"/>
            <a:r>
              <a:rPr lang="en-US" smtClean="0"/>
              <a:t>Need routing tables </a:t>
            </a:r>
          </a:p>
          <a:p>
            <a:pPr eaLnBrk="1" hangingPunct="1"/>
            <a:r>
              <a:rPr lang="en-US" smtClean="0"/>
              <a:t>Must have: </a:t>
            </a:r>
          </a:p>
          <a:p>
            <a:pPr lvl="1" eaLnBrk="1" hangingPunct="1"/>
            <a:r>
              <a:rPr lang="en-US" i="1" smtClean="0"/>
              <a:t>Universal routing</a:t>
            </a:r>
            <a:r>
              <a:rPr lang="en-US" smtClean="0"/>
              <a:t> - next hop for each possible destination </a:t>
            </a:r>
          </a:p>
          <a:p>
            <a:pPr lvl="1" eaLnBrk="1" hangingPunct="1"/>
            <a:r>
              <a:rPr lang="en-US" i="1" smtClean="0"/>
              <a:t>Optimal routes</a:t>
            </a:r>
            <a:r>
              <a:rPr lang="en-US" smtClean="0"/>
              <a:t> - next hop in table must be on shortest path to destination 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Routing in a WAN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09708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Uses a graph </a:t>
            </a:r>
          </a:p>
          <a:p>
            <a:pPr eaLnBrk="1" hangingPunct="1"/>
            <a:r>
              <a:rPr lang="en-US" sz="2400" dirty="0" smtClean="0"/>
              <a:t>Nodes model switches </a:t>
            </a:r>
          </a:p>
          <a:p>
            <a:pPr eaLnBrk="1" hangingPunct="1"/>
            <a:r>
              <a:rPr lang="en-US" sz="2400" dirty="0" smtClean="0"/>
              <a:t>Edges model direct connections between switches </a:t>
            </a:r>
          </a:p>
          <a:p>
            <a:pPr eaLnBrk="1" hangingPunct="1"/>
            <a:r>
              <a:rPr lang="en-US" sz="2400" dirty="0" smtClean="0"/>
              <a:t>Captures essence of network, ignoring attached computers 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3277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Modeling a WAN 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182562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32774" name="Picture 6" descr="f12_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6308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 descr="f12_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3785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87375"/>
          </a:xfrm>
        </p:spPr>
        <p:txBody>
          <a:bodyPr/>
          <a:lstStyle/>
          <a:p>
            <a:pPr eaLnBrk="1" hangingPunct="1"/>
            <a:r>
              <a:rPr lang="en-US" sz="2000" smtClean="0"/>
              <a:t>Can represent routing table with edges: 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Route computation with a graph</a:t>
            </a:r>
            <a:r>
              <a:rPr lang="en-US" smtClean="0"/>
              <a:t>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62000" y="43434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sz="2000">
              <a:latin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000">
                <a:latin typeface="Times New Roman" pitchFamily="18" charset="0"/>
              </a:rPr>
              <a:t>Graph algorithms can be applied to find routes </a:t>
            </a:r>
          </a:p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0971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Can collapse routing table entries with a </a:t>
            </a:r>
            <a:r>
              <a:rPr lang="en-US" sz="2400" i="1" dirty="0" smtClean="0"/>
              <a:t>default route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If destination does not have an explicit routing table entry, use the default route: </a:t>
            </a:r>
          </a:p>
        </p:txBody>
      </p:sp>
      <p:sp>
        <p:nvSpPr>
          <p:cNvPr id="3584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Default routes 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182562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35846" name="Picture 6" descr="f12_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63785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 to enter information into routing tables: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Manual entry</a:t>
            </a:r>
            <a:r>
              <a:rPr lang="en-US" sz="2000" dirty="0" smtClean="0"/>
              <a:t> - initialization file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Dynamically</a:t>
            </a:r>
            <a:r>
              <a:rPr lang="en-US" sz="2000" dirty="0" smtClean="0"/>
              <a:t> - through runtime interface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 to compute routing table information: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Static routing</a:t>
            </a:r>
            <a:r>
              <a:rPr lang="en-US" sz="2000" dirty="0" smtClean="0"/>
              <a:t> - at boot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Dynamic routing</a:t>
            </a:r>
            <a:r>
              <a:rPr lang="en-US" sz="2000" dirty="0" smtClean="0"/>
              <a:t> - allow automatic updates by a program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Static is simpler; doesn't accommodate changes to network topology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Dynamic requires additional protocol(s); can work around network failures 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Building routing tables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2819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Assume graph representation of network at each node </a:t>
            </a:r>
          </a:p>
          <a:p>
            <a:pPr eaLnBrk="1" hangingPunct="1"/>
            <a:r>
              <a:rPr lang="en-US" sz="2400" dirty="0" smtClean="0"/>
              <a:t>Use </a:t>
            </a:r>
            <a:r>
              <a:rPr lang="en-US" sz="2400" i="1" dirty="0" smtClean="0">
                <a:solidFill>
                  <a:srgbClr val="FF0000"/>
                </a:solidFill>
              </a:rPr>
              <a:t>Dijkstra's algorithm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compute </a:t>
            </a:r>
            <a:r>
              <a:rPr lang="en-US" sz="2400" dirty="0" smtClean="0">
                <a:solidFill>
                  <a:srgbClr val="FF0000"/>
                </a:solidFill>
              </a:rPr>
              <a:t>the shortest path</a:t>
            </a:r>
            <a:r>
              <a:rPr lang="en-US" sz="2400" dirty="0" smtClean="0"/>
              <a:t> from each node to every other node </a:t>
            </a:r>
          </a:p>
          <a:p>
            <a:pPr eaLnBrk="1" hangingPunct="1"/>
            <a:r>
              <a:rPr lang="en-US" sz="2400" dirty="0" smtClean="0"/>
              <a:t>Extract next-hop information from resulting path information </a:t>
            </a:r>
          </a:p>
          <a:p>
            <a:pPr eaLnBrk="1" hangingPunct="1"/>
            <a:r>
              <a:rPr lang="en-US" sz="2400" dirty="0" smtClean="0"/>
              <a:t>Insert next-hop information into routing tables 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Computation of shortest path in a graph</a:t>
            </a:r>
            <a:r>
              <a:rPr lang="en-US" sz="4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7772400" cy="23923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Dijkstra's algorithm can accommodate </a:t>
            </a:r>
            <a:r>
              <a:rPr lang="en-US" sz="2400" i="1" dirty="0" smtClean="0"/>
              <a:t>weights</a:t>
            </a:r>
            <a:r>
              <a:rPr lang="en-US" sz="2400" dirty="0" smtClean="0"/>
              <a:t> on edges in graph </a:t>
            </a:r>
          </a:p>
          <a:p>
            <a:pPr eaLnBrk="1" hangingPunct="1"/>
            <a:r>
              <a:rPr lang="en-US" sz="2400" dirty="0" smtClean="0"/>
              <a:t>Shortest path is then the path with lowest total weight (sum of weights of all edges) </a:t>
            </a:r>
          </a:p>
          <a:p>
            <a:pPr eaLnBrk="1" hangingPunct="1"/>
            <a:r>
              <a:rPr lang="en-US" sz="2400" dirty="0" smtClean="0"/>
              <a:t>Shortest path not necessarily fewest edges (or hops)</a:t>
            </a:r>
            <a:endParaRPr lang="en-US" sz="2800" dirty="0" smtClean="0"/>
          </a:p>
        </p:txBody>
      </p:sp>
      <p:sp>
        <p:nvSpPr>
          <p:cNvPr id="3891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Weighted graph </a:t>
            </a:r>
          </a:p>
        </p:txBody>
      </p:sp>
      <p:pic>
        <p:nvPicPr>
          <p:cNvPr id="38917" name="Picture 5" descr="f12_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52689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Personal Area Network </a:t>
            </a:r>
            <a:r>
              <a:rPr lang="en-US" smtClean="0"/>
              <a:t>(PAN) – spans a region near an individual</a:t>
            </a:r>
            <a:endParaRPr lang="en-US" i="1" smtClean="0"/>
          </a:p>
          <a:p>
            <a:pPr eaLnBrk="1" hangingPunct="1"/>
            <a:r>
              <a:rPr lang="en-US" i="1" smtClean="0"/>
              <a:t>Local Area Network</a:t>
            </a:r>
            <a:r>
              <a:rPr lang="en-US" smtClean="0"/>
              <a:t> (LAN) - single building or a campus</a:t>
            </a:r>
          </a:p>
          <a:p>
            <a:pPr eaLnBrk="1" hangingPunct="1"/>
            <a:r>
              <a:rPr lang="en-US" i="1" smtClean="0"/>
              <a:t>Metropolitan Area Network</a:t>
            </a:r>
            <a:r>
              <a:rPr lang="en-US" smtClean="0"/>
              <a:t> (MAN) - intra city </a:t>
            </a:r>
          </a:p>
          <a:p>
            <a:pPr eaLnBrk="1" hangingPunct="1"/>
            <a:r>
              <a:rPr lang="en-US" i="1" smtClean="0"/>
              <a:t>Wide Area network</a:t>
            </a:r>
            <a:r>
              <a:rPr lang="en-US" smtClean="0"/>
              <a:t> (WAN) – inter-city, country, continent, planet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Characterizations of networks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dirty="0" smtClean="0"/>
              <a:t>Dijkstra (G, w, s)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Initialize-single-source(</a:t>
            </a:r>
            <a:r>
              <a:rPr lang="en-US" dirty="0" err="1" smtClean="0"/>
              <a:t>g,s</a:t>
            </a:r>
            <a:r>
              <a:rPr lang="en-US" dirty="0" smtClean="0"/>
              <a:t>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S  </a:t>
            </a:r>
            <a:r>
              <a:rPr lang="en-US" dirty="0" smtClean="0">
                <a:sym typeface="Symbol" pitchFamily="18" charset="2"/>
              </a:rPr>
              <a:t> 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Q  v[g]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While Q  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        Do u  extract-min(q)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               S  S 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{u}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               For each vertex v  </a:t>
            </a:r>
            <a:r>
              <a:rPr lang="en-US" dirty="0" err="1" smtClean="0">
                <a:sym typeface="Symbol" pitchFamily="18" charset="2"/>
              </a:rPr>
              <a:t>Adj</a:t>
            </a:r>
            <a:r>
              <a:rPr lang="en-US" dirty="0" smtClean="0">
                <a:sym typeface="Symbol" pitchFamily="18" charset="2"/>
              </a:rPr>
              <a:t>[u]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                       Do relax (u, v, w)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dirty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** Keep track of the two sets –&gt; S and Q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Single Source Shortest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dirty="0" err="1" smtClean="0"/>
              <a:t>Initialize_Single_Source</a:t>
            </a:r>
            <a:r>
              <a:rPr lang="en-US" dirty="0" smtClean="0"/>
              <a:t> (G, s)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for each vertex v ∈ V[G]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	do d[v] &lt;- ∞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el-GR" dirty="0" smtClean="0"/>
              <a:t>Π</a:t>
            </a:r>
            <a:r>
              <a:rPr lang="en-US" dirty="0" smtClean="0"/>
              <a:t>[v] &lt;- NIL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d[s] &lt;- 0</a:t>
            </a:r>
          </a:p>
          <a:p>
            <a:pPr marL="109537" indent="0">
              <a:buNone/>
            </a:pPr>
            <a:r>
              <a:rPr lang="en-US" dirty="0" smtClean="0"/>
              <a:t>Relax (u, v, w)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if d[v] &gt; d[u] + w(u, v)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	then d[v] &lt;- d[u] + w(u, v)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l-GR" dirty="0" smtClean="0"/>
              <a:t>Π</a:t>
            </a:r>
            <a:r>
              <a:rPr lang="en-US" dirty="0" smtClean="0"/>
              <a:t>[v] &lt;- 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subroutines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COSC 350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0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COSC 350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27533" y="2133600"/>
            <a:ext cx="411555" cy="4820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342" y="21899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9529" y="14909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0822" y="16756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6494" y="33203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6917" y="332038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98245" y="2866203"/>
            <a:ext cx="411555" cy="4820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2253" y="2929883"/>
            <a:ext cx="411555" cy="4820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6600" y="1803902"/>
            <a:ext cx="411555" cy="4820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9800" y="1803902"/>
            <a:ext cx="411555" cy="48209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5" idx="6"/>
            <a:endCxn id="12" idx="2"/>
          </p:cNvCxnSpPr>
          <p:nvPr/>
        </p:nvCxnSpPr>
        <p:spPr>
          <a:xfrm>
            <a:off x="1539088" y="2374649"/>
            <a:ext cx="1733165" cy="79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3" idx="3"/>
          </p:cNvCxnSpPr>
          <p:nvPr/>
        </p:nvCxnSpPr>
        <p:spPr>
          <a:xfrm flipV="1">
            <a:off x="2209800" y="2215398"/>
            <a:ext cx="1127071" cy="8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11" idx="7"/>
          </p:cNvCxnSpPr>
          <p:nvPr/>
        </p:nvCxnSpPr>
        <p:spPr>
          <a:xfrm flipH="1">
            <a:off x="2149529" y="2286000"/>
            <a:ext cx="266049" cy="6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5"/>
            <a:endCxn id="12" idx="3"/>
          </p:cNvCxnSpPr>
          <p:nvPr/>
        </p:nvCxnSpPr>
        <p:spPr>
          <a:xfrm>
            <a:off x="2149529" y="3277699"/>
            <a:ext cx="1182995" cy="6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11" idx="1"/>
          </p:cNvCxnSpPr>
          <p:nvPr/>
        </p:nvCxnSpPr>
        <p:spPr>
          <a:xfrm>
            <a:off x="1478817" y="2545096"/>
            <a:ext cx="379699" cy="39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13" idx="2"/>
          </p:cNvCxnSpPr>
          <p:nvPr/>
        </p:nvCxnSpPr>
        <p:spPr>
          <a:xfrm>
            <a:off x="2621355" y="2044951"/>
            <a:ext cx="65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4"/>
            <a:endCxn id="12" idx="0"/>
          </p:cNvCxnSpPr>
          <p:nvPr/>
        </p:nvCxnSpPr>
        <p:spPr>
          <a:xfrm flipH="1">
            <a:off x="3478031" y="2286000"/>
            <a:ext cx="4347" cy="64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  <a:endCxn id="14" idx="2"/>
          </p:cNvCxnSpPr>
          <p:nvPr/>
        </p:nvCxnSpPr>
        <p:spPr>
          <a:xfrm flipV="1">
            <a:off x="1539088" y="2044951"/>
            <a:ext cx="670712" cy="32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21572" y="196042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73972" y="232792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819031" y="186028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23502" y="236626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405705" y="242435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36581" y="322805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15795" y="264326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264445" y="236220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84993"/>
              </p:ext>
            </p:extLst>
          </p:nvPr>
        </p:nvGraphicFramePr>
        <p:xfrm>
          <a:off x="1343118" y="4343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6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Keep data structure with list of nodes and weights of paths to those nodes </a:t>
            </a:r>
          </a:p>
          <a:p>
            <a:pPr eaLnBrk="1" hangingPunct="1"/>
            <a:r>
              <a:rPr lang="en-US" smtClean="0"/>
              <a:t>Use </a:t>
            </a:r>
            <a:r>
              <a:rPr lang="en-US" i="1" smtClean="0"/>
              <a:t>infinity</a:t>
            </a:r>
            <a:r>
              <a:rPr lang="en-US" smtClean="0"/>
              <a:t> to represent a node in the set </a:t>
            </a:r>
            <a:r>
              <a:rPr lang="en-US" i="1" smtClean="0"/>
              <a:t>S</a:t>
            </a:r>
            <a:r>
              <a:rPr lang="en-US" smtClean="0"/>
              <a:t> of nodes for which a path has not yet been computed </a:t>
            </a:r>
          </a:p>
          <a:p>
            <a:pPr eaLnBrk="1" hangingPunct="1"/>
            <a:r>
              <a:rPr lang="en-US" smtClean="0"/>
              <a:t>At each iteration, find a node in </a:t>
            </a:r>
            <a:r>
              <a:rPr lang="en-US" i="1" smtClean="0"/>
              <a:t>S</a:t>
            </a:r>
            <a:r>
              <a:rPr lang="en-US" smtClean="0"/>
              <a:t>, compute the path to that node, and delete the node from </a:t>
            </a:r>
            <a:r>
              <a:rPr lang="en-US" i="1" smtClean="0"/>
              <a:t>Q</a:t>
            </a:r>
            <a:r>
              <a:rPr lang="en-US" smtClean="0"/>
              <a:t> </a:t>
            </a:r>
          </a:p>
          <a:p>
            <a:pPr eaLnBrk="1" hangingPunct="1"/>
            <a:endParaRPr lang="en-US" smtClean="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Synopsis of Dijkstra's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2133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Weights on graph edges reflect "cost" of traversing edge </a:t>
            </a:r>
          </a:p>
          <a:p>
            <a:pPr lvl="1" eaLnBrk="1" hangingPunct="1"/>
            <a:r>
              <a:rPr lang="en-US" sz="2000" dirty="0" smtClean="0"/>
              <a:t>Time (delay) </a:t>
            </a:r>
          </a:p>
          <a:p>
            <a:pPr lvl="1" eaLnBrk="1" hangingPunct="1"/>
            <a:r>
              <a:rPr lang="en-US" sz="2000" dirty="0" smtClean="0"/>
              <a:t>Cost</a:t>
            </a:r>
          </a:p>
          <a:p>
            <a:pPr lvl="1" eaLnBrk="1" hangingPunct="1"/>
            <a:r>
              <a:rPr lang="en-US" sz="2000" dirty="0" smtClean="0"/>
              <a:t>Hop count (weight == 1) </a:t>
            </a:r>
          </a:p>
          <a:p>
            <a:pPr eaLnBrk="1" hangingPunct="1"/>
            <a:r>
              <a:rPr lang="en-US" sz="2400" dirty="0" smtClean="0"/>
              <a:t>Resulting shortest path may not have fewest hops </a:t>
            </a:r>
          </a:p>
        </p:txBody>
      </p:sp>
      <p:sp>
        <p:nvSpPr>
          <p:cNvPr id="4198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Distance metrics 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17399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pic>
        <p:nvPicPr>
          <p:cNvPr id="41990" name="Picture 6" descr="f12_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52689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topology may change dynamically </a:t>
            </a:r>
          </a:p>
          <a:p>
            <a:pPr lvl="1" eaLnBrk="1" hangingPunct="1"/>
            <a:r>
              <a:rPr lang="en-US" smtClean="0"/>
              <a:t>Switches may be added </a:t>
            </a:r>
          </a:p>
          <a:p>
            <a:pPr lvl="1" eaLnBrk="1" hangingPunct="1"/>
            <a:r>
              <a:rPr lang="en-US" smtClean="0"/>
              <a:t>Connections may fail </a:t>
            </a:r>
          </a:p>
          <a:p>
            <a:pPr lvl="1" eaLnBrk="1" hangingPunct="1"/>
            <a:r>
              <a:rPr lang="en-US" smtClean="0"/>
              <a:t>Costs for connections may change </a:t>
            </a:r>
          </a:p>
          <a:p>
            <a:pPr eaLnBrk="1" hangingPunct="1"/>
            <a:r>
              <a:rPr lang="en-US" smtClean="0"/>
              <a:t>Switches must update routing tables based on topology changes 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Dynamic route computation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information about network topology between nodes </a:t>
            </a:r>
          </a:p>
          <a:p>
            <a:pPr eaLnBrk="1" hangingPunct="1"/>
            <a:r>
              <a:rPr lang="en-US" smtClean="0"/>
              <a:t>Update information periodically </a:t>
            </a:r>
          </a:p>
          <a:p>
            <a:pPr eaLnBrk="1" hangingPunct="1"/>
            <a:r>
              <a:rPr lang="en-US" smtClean="0"/>
              <a:t>Each node recomputes shortest paths and next hops </a:t>
            </a:r>
          </a:p>
          <a:p>
            <a:pPr eaLnBrk="1" hangingPunct="1"/>
            <a:r>
              <a:rPr lang="en-US" smtClean="0"/>
              <a:t>Inject changes into routing tables 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Distributed route computation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Knowledge about the whole network: </a:t>
            </a:r>
          </a:p>
          <a:p>
            <a:pPr lvl="1" eaLnBrk="1" hangingPunct="1"/>
            <a:r>
              <a:rPr lang="en-US" sz="2000" dirty="0" smtClean="0"/>
              <a:t>each packet switch(router)  sends out information about the entire network (whatever it has)</a:t>
            </a:r>
          </a:p>
          <a:p>
            <a:pPr eaLnBrk="1" hangingPunct="1"/>
            <a:r>
              <a:rPr lang="en-US" sz="2400" dirty="0" smtClean="0"/>
              <a:t>Routing only to neighbors</a:t>
            </a:r>
          </a:p>
          <a:p>
            <a:pPr lvl="1" eaLnBrk="1" hangingPunct="1"/>
            <a:r>
              <a:rPr lang="en-US" sz="2000" dirty="0" smtClean="0"/>
              <a:t>DVR messages are not broadcast</a:t>
            </a:r>
          </a:p>
          <a:p>
            <a:pPr lvl="1" eaLnBrk="1" hangingPunct="1"/>
            <a:r>
              <a:rPr lang="en-US" sz="2000" dirty="0" smtClean="0"/>
              <a:t>Sends out information only to the packet switches that have direct link</a:t>
            </a:r>
          </a:p>
          <a:p>
            <a:pPr eaLnBrk="1" hangingPunct="1"/>
            <a:r>
              <a:rPr lang="en-US" sz="2400" dirty="0" smtClean="0"/>
              <a:t>Information sharing at regular intervals</a:t>
            </a:r>
          </a:p>
          <a:p>
            <a:pPr lvl="1" eaLnBrk="1" hangingPunct="1"/>
            <a:r>
              <a:rPr lang="en-US" sz="2000" dirty="0" smtClean="0"/>
              <a:t>Sharing occurs whether or not the network has changed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COSC 350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Distance-vector Routing (DVR)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Knowledge about the neighborhood</a:t>
            </a:r>
          </a:p>
          <a:p>
            <a:pPr lvl="1" eaLnBrk="1" hangingPunct="1"/>
            <a:r>
              <a:rPr lang="en-US" sz="2000" smtClean="0"/>
              <a:t>each packet switch sends out information about its neighborhood only</a:t>
            </a:r>
          </a:p>
          <a:p>
            <a:pPr eaLnBrk="1" hangingPunct="1"/>
            <a:r>
              <a:rPr lang="en-US" sz="2400" smtClean="0"/>
              <a:t>To all packet switches</a:t>
            </a:r>
          </a:p>
          <a:p>
            <a:pPr lvl="1" eaLnBrk="1" hangingPunct="1"/>
            <a:r>
              <a:rPr lang="en-US" sz="2000" smtClean="0"/>
              <a:t>Sends information to every other packet switch on the internet (flooding)</a:t>
            </a:r>
          </a:p>
          <a:p>
            <a:pPr eaLnBrk="1" hangingPunct="1"/>
            <a:r>
              <a:rPr lang="en-US" sz="2400" smtClean="0"/>
              <a:t>Information sharing when there is a change</a:t>
            </a:r>
          </a:p>
          <a:p>
            <a:pPr lvl="1" eaLnBrk="1" hangingPunct="1"/>
            <a:r>
              <a:rPr lang="en-US" sz="2000" smtClean="0"/>
              <a:t>Sends out information only when there is a change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Link-state Routing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Distance-vector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Very simple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May have convergence problems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Used in </a:t>
            </a:r>
            <a:r>
              <a:rPr lang="en-US" i="1" dirty="0" smtClean="0"/>
              <a:t>RIP</a:t>
            </a:r>
            <a:r>
              <a:rPr lang="en-US" dirty="0" smtClean="0"/>
              <a:t> (routing information protocol)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Link-state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Much more complex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Switches perform independent computations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Used in </a:t>
            </a:r>
            <a:r>
              <a:rPr lang="en-US" i="1" dirty="0" smtClean="0"/>
              <a:t>OSPF</a:t>
            </a:r>
            <a:r>
              <a:rPr lang="en-US" dirty="0" smtClean="0"/>
              <a:t> (open shortest path first)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COSC 350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Comparison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key issue that separates WAN technologies from LAN technologies is </a:t>
            </a:r>
            <a:r>
              <a:rPr lang="en-US" sz="2400" smtClean="0">
                <a:solidFill>
                  <a:srgbClr val="FF0000"/>
                </a:solidFill>
              </a:rPr>
              <a:t>scalability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WAN must be able to grow as needed to connect many sites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spread across large geographic distances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technology is not classified as a WAN unless it can deliver reasonable performance for a large scale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WAN does not merely connect to many computers at many sites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it must provide sufficient capacity to permit all computers to communicate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a satellite bridge that connects a pair of PCs and printers is merely an </a:t>
            </a:r>
            <a:r>
              <a:rPr lang="en-US" sz="1800" smtClean="0">
                <a:solidFill>
                  <a:srgbClr val="FF0000"/>
                </a:solidFill>
              </a:rPr>
              <a:t>extended LAN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Large Spans and Wide Area Networks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Convergence problem in Distance Vector Algorithm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1143000" y="1676400"/>
            <a:ext cx="2813050" cy="533400"/>
            <a:chOff x="710" y="1319"/>
            <a:chExt cx="1772" cy="313"/>
          </a:xfrm>
        </p:grpSpPr>
        <p:grpSp>
          <p:nvGrpSpPr>
            <p:cNvPr id="48145" name="Group 4"/>
            <p:cNvGrpSpPr>
              <a:grpSpLocks/>
            </p:cNvGrpSpPr>
            <p:nvPr/>
          </p:nvGrpSpPr>
          <p:grpSpPr bwMode="auto">
            <a:xfrm>
              <a:off x="816" y="1584"/>
              <a:ext cx="1584" cy="48"/>
              <a:chOff x="816" y="1584"/>
              <a:chExt cx="1584" cy="48"/>
            </a:xfrm>
          </p:grpSpPr>
          <p:sp>
            <p:nvSpPr>
              <p:cNvPr id="48147" name="Line 5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8" name="Oval 6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9" name="Oval 7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0" name="Oval 8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1" name="Oval 9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Oval 10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6" name="Text Box 11"/>
            <p:cNvSpPr txBox="1">
              <a:spLocks noChangeArrowheads="1"/>
            </p:cNvSpPr>
            <p:nvPr/>
          </p:nvSpPr>
          <p:spPr bwMode="auto">
            <a:xfrm>
              <a:off x="710" y="1319"/>
              <a:ext cx="17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</a:rPr>
                <a:t>A         B       C       D      E</a:t>
              </a:r>
            </a:p>
          </p:txBody>
        </p:sp>
      </p:grpSp>
      <p:sp>
        <p:nvSpPr>
          <p:cNvPr id="48133" name="Text Box 12"/>
          <p:cNvSpPr txBox="1">
            <a:spLocks noChangeArrowheads="1"/>
          </p:cNvSpPr>
          <p:nvPr/>
        </p:nvSpPr>
        <p:spPr bwMode="auto">
          <a:xfrm>
            <a:off x="1752600" y="2286000"/>
            <a:ext cx="4464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</a:rPr>
              <a:t>1</a:t>
            </a:r>
          </a:p>
          <a:p>
            <a:pPr eaLnBrk="1" hangingPunct="1">
              <a:buFontTx/>
              <a:buAutoNum type="arabicPlain"/>
            </a:pPr>
            <a:r>
              <a:rPr lang="en-US">
                <a:latin typeface="Arial" pitchFamily="34" charset="0"/>
              </a:rPr>
              <a:t>    2</a:t>
            </a:r>
          </a:p>
          <a:p>
            <a:pPr eaLnBrk="1" hangingPunct="1"/>
            <a:r>
              <a:rPr lang="en-US">
                <a:latin typeface="Arial" pitchFamily="34" charset="0"/>
              </a:rPr>
              <a:t>1        2         3</a:t>
            </a:r>
          </a:p>
          <a:p>
            <a:pPr eaLnBrk="1" hangingPunct="1">
              <a:buFontTx/>
              <a:buAutoNum type="arabicPlain"/>
            </a:pPr>
            <a:r>
              <a:rPr lang="en-US">
                <a:latin typeface="Arial" pitchFamily="34" charset="0"/>
              </a:rPr>
              <a:t>     2         3      4       After 4 exchanges</a:t>
            </a:r>
          </a:p>
        </p:txBody>
      </p:sp>
      <p:grpSp>
        <p:nvGrpSpPr>
          <p:cNvPr id="48134" name="Group 13"/>
          <p:cNvGrpSpPr>
            <a:grpSpLocks/>
          </p:cNvGrpSpPr>
          <p:nvPr/>
        </p:nvGrpSpPr>
        <p:grpSpPr bwMode="auto">
          <a:xfrm>
            <a:off x="1295400" y="3733800"/>
            <a:ext cx="2813050" cy="533400"/>
            <a:chOff x="710" y="1319"/>
            <a:chExt cx="1772" cy="313"/>
          </a:xfrm>
        </p:grpSpPr>
        <p:grpSp>
          <p:nvGrpSpPr>
            <p:cNvPr id="48137" name="Group 14"/>
            <p:cNvGrpSpPr>
              <a:grpSpLocks/>
            </p:cNvGrpSpPr>
            <p:nvPr/>
          </p:nvGrpSpPr>
          <p:grpSpPr bwMode="auto">
            <a:xfrm>
              <a:off x="816" y="1584"/>
              <a:ext cx="1584" cy="48"/>
              <a:chOff x="816" y="1584"/>
              <a:chExt cx="1584" cy="48"/>
            </a:xfrm>
          </p:grpSpPr>
          <p:sp>
            <p:nvSpPr>
              <p:cNvPr id="48139" name="Line 15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0" name="Oval 16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Oval 17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Oval 18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Oval 19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4" name="Oval 20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38" name="Text Box 21"/>
            <p:cNvSpPr txBox="1">
              <a:spLocks noChangeArrowheads="1"/>
            </p:cNvSpPr>
            <p:nvPr/>
          </p:nvSpPr>
          <p:spPr bwMode="auto">
            <a:xfrm>
              <a:off x="710" y="1319"/>
              <a:ext cx="17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>
                  <a:latin typeface="Arial" pitchFamily="34" charset="0"/>
                </a:rPr>
                <a:t>A         B       C       D      E</a:t>
              </a:r>
            </a:p>
          </p:txBody>
        </p:sp>
      </p:grpSp>
      <p:sp>
        <p:nvSpPr>
          <p:cNvPr id="48135" name="Text Box 22"/>
          <p:cNvSpPr txBox="1">
            <a:spLocks noChangeArrowheads="1"/>
          </p:cNvSpPr>
          <p:nvPr/>
        </p:nvSpPr>
        <p:spPr bwMode="auto">
          <a:xfrm>
            <a:off x="1981200" y="4495800"/>
            <a:ext cx="66865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</a:rPr>
              <a:t>1        2         3       4     initial state and A goes down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3        2         3       4     - no response from A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3        4         3       4</a:t>
            </a:r>
          </a:p>
          <a:p>
            <a:pPr eaLnBrk="1" hangingPunct="1">
              <a:buFontTx/>
              <a:buAutoNum type="arabicPlain" startAt="5"/>
            </a:pPr>
            <a:r>
              <a:rPr lang="en-US" dirty="0">
                <a:latin typeface="Arial" pitchFamily="34" charset="0"/>
              </a:rPr>
              <a:t>     4         5       4       After 3 exchanges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5        6         5     </a:t>
            </a:r>
            <a:r>
              <a:rPr lang="en-US" dirty="0" smtClean="0">
                <a:latin typeface="Arial" pitchFamily="34" charset="0"/>
              </a:rPr>
              <a:t>  </a:t>
            </a:r>
            <a:r>
              <a:rPr lang="en-US" dirty="0">
                <a:latin typeface="Arial" pitchFamily="34" charset="0"/>
              </a:rPr>
              <a:t>6       </a:t>
            </a:r>
          </a:p>
          <a:p>
            <a:pPr eaLnBrk="1" hangingPunct="1">
              <a:buFontTx/>
              <a:buAutoNum type="arabicPlain" startAt="7"/>
            </a:pPr>
            <a:r>
              <a:rPr lang="en-US" dirty="0">
                <a:latin typeface="Arial" pitchFamily="34" charset="0"/>
              </a:rPr>
              <a:t>     6         7       6</a:t>
            </a:r>
          </a:p>
          <a:p>
            <a:pPr eaLnBrk="1" hangingPunct="1"/>
            <a:r>
              <a:rPr lang="en-US" dirty="0">
                <a:latin typeface="Arial" pitchFamily="34" charset="0"/>
              </a:rPr>
              <a:t>………………………     The problem is known as count to infinity</a:t>
            </a:r>
          </a:p>
        </p:txBody>
      </p:sp>
      <p:sp>
        <p:nvSpPr>
          <p:cNvPr id="48136" name="Text Box 23"/>
          <p:cNvSpPr txBox="1">
            <a:spLocks noChangeArrowheads="1"/>
          </p:cNvSpPr>
          <p:nvPr/>
        </p:nvSpPr>
        <p:spPr bwMode="auto">
          <a:xfrm>
            <a:off x="838200" y="1371600"/>
            <a:ext cx="636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</a:rPr>
              <a:t>Although it converges to the correct answer, it may so slowly.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305800" cy="4525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Most practical routing mechanisms contain constraints and </a:t>
            </a:r>
            <a:r>
              <a:rPr lang="en-US" sz="2400" dirty="0" smtClean="0">
                <a:solidFill>
                  <a:srgbClr val="FF0000"/>
                </a:solidFill>
              </a:rPr>
              <a:t>heuristics</a:t>
            </a:r>
            <a:r>
              <a:rPr lang="en-US" sz="2400" dirty="0" smtClean="0"/>
              <a:t> to prevent problems like routing loops</a:t>
            </a:r>
          </a:p>
          <a:p>
            <a:pPr eaLnBrk="1" hangingPunct="1"/>
            <a:r>
              <a:rPr lang="en-US" sz="2400" dirty="0" smtClean="0"/>
              <a:t>Some solutions:</a:t>
            </a:r>
          </a:p>
          <a:p>
            <a:pPr lvl="1" eaLnBrk="1" hangingPunct="1"/>
            <a:r>
              <a:rPr lang="en-US" sz="2000" dirty="0" smtClean="0"/>
              <a:t>DVR schemes employ </a:t>
            </a:r>
            <a:r>
              <a:rPr lang="en-US" sz="2000" dirty="0" smtClean="0">
                <a:solidFill>
                  <a:srgbClr val="FF0000"/>
                </a:solidFill>
              </a:rPr>
              <a:t>split horizon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(preventing routing loop)</a:t>
            </a:r>
          </a:p>
          <a:p>
            <a:pPr lvl="2" eaLnBrk="1" hangingPunct="1"/>
            <a:r>
              <a:rPr lang="en-US" sz="1800" dirty="0" smtClean="0"/>
              <a:t>a switch does not send information back to its origin</a:t>
            </a:r>
          </a:p>
          <a:p>
            <a:pPr lvl="1" eaLnBrk="1" hangingPunct="1"/>
            <a:r>
              <a:rPr lang="en-US" sz="2000" dirty="0" smtClean="0"/>
              <a:t>most practical routing systems introduce </a:t>
            </a:r>
            <a:r>
              <a:rPr lang="en-US" sz="2000" dirty="0" smtClean="0">
                <a:solidFill>
                  <a:srgbClr val="FF0000"/>
                </a:solidFill>
              </a:rPr>
              <a:t>hysteresis</a:t>
            </a:r>
            <a:r>
              <a:rPr lang="en-US" sz="2000" dirty="0" smtClean="0"/>
              <a:t> </a:t>
            </a:r>
          </a:p>
          <a:p>
            <a:pPr lvl="2" eaLnBrk="1" hangingPunct="1"/>
            <a:r>
              <a:rPr lang="en-US" sz="1800" dirty="0" smtClean="0"/>
              <a:t>prevents the software from making many changes in a short time</a:t>
            </a:r>
          </a:p>
          <a:p>
            <a:pPr eaLnBrk="1" hangingPunct="1"/>
            <a:r>
              <a:rPr lang="en-US" sz="2400" dirty="0" smtClean="0"/>
              <a:t>However, in a large network where many links fail and recover frequently, routing problems can occur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Routing Problems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Historical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ARPANET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Began in 1960s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Funded by </a:t>
            </a:r>
            <a:r>
              <a:rPr lang="en-US" sz="1200" i="1" dirty="0" smtClean="0"/>
              <a:t>Advanced Research Projects Agency</a:t>
            </a:r>
            <a:r>
              <a:rPr lang="en-US" sz="1200" dirty="0" smtClean="0"/>
              <a:t>, an organization of the US Defense Department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Incubator for many of current ideas, algorithms and internet technologies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X.25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Early standard for connection-oriented networking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Developed by </a:t>
            </a:r>
            <a:r>
              <a:rPr lang="en-US" sz="1200" i="1" dirty="0" smtClean="0"/>
              <a:t>ITU-T (formally CCITT) </a:t>
            </a:r>
            <a:r>
              <a:rPr lang="en-US" sz="1200" dirty="0" smtClean="0"/>
              <a:t>in 1976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Requires DTE (data terminal equipment) and DCE (data circuit-terminating equipment)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Uses virtual circuit for packet switching and statistical TDM for multiplexing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Uses plain old telephone service connection or ISDN connections as physical links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Mostly replaced by 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Frame Relay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Long-distance carrier service for delivering blocks of data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Connection-based service originally designed for ISDN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Typically 56Kbps or 1.5Mbps; can run to 100Mbps; mostly used in areas where DSL or cable modem services are lacking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Examples of WAN technology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SMDS - </a:t>
            </a:r>
            <a:r>
              <a:rPr lang="en-US" sz="2000" i="1" smtClean="0"/>
              <a:t>Switched Multi-megabit Data Service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Also a Long-distance carrier service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Connectionless service; any SMDS station can send a frame to any other station on the same SMDS "cloud"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Typically 1.5-100Mbps, cell technology (like ATM)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ATM - </a:t>
            </a:r>
            <a:r>
              <a:rPr lang="en-US" sz="2000" i="1" smtClean="0"/>
              <a:t>Asynchronous Transfer Mode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Designed as single technology for voice, video, data, ...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Low </a:t>
            </a:r>
            <a:r>
              <a:rPr lang="en-US" sz="1800" i="1" smtClean="0"/>
              <a:t>jitter</a:t>
            </a:r>
            <a:r>
              <a:rPr lang="en-US" sz="1800" smtClean="0"/>
              <a:t> (variance in delivery time) and high capacity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Uses fixed size, called </a:t>
            </a:r>
            <a:r>
              <a:rPr lang="en-US" sz="1800" i="1" smtClean="0"/>
              <a:t>cells</a:t>
            </a:r>
            <a:r>
              <a:rPr lang="en-US" sz="1800" smtClean="0"/>
              <a:t> - 48 octets data, 5 octets header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Can connect multiple ATM switches into a network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Gigabit Ethernet with Layer 7 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Uses fiber optics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Application monitoring and data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HTTP URI applications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Examples of WAN technology </a:t>
            </a:r>
            <a:r>
              <a:rPr lang="en-US" sz="3200" dirty="0" err="1" smtClean="0"/>
              <a:t>con’t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Multi-Protocol Label Switching (MPLS) and Tunneling</a:t>
            </a:r>
          </a:p>
          <a:p>
            <a:pPr lvl="1"/>
            <a:r>
              <a:rPr lang="en-US" dirty="0" smtClean="0"/>
              <a:t>An extra feature of conventional routers</a:t>
            </a:r>
          </a:p>
          <a:p>
            <a:pPr lvl="1"/>
            <a:r>
              <a:rPr lang="en-US" dirty="0" smtClean="0"/>
              <a:t>Take incoming packets and place each packet in a special wrapper that contain a label. </a:t>
            </a:r>
          </a:p>
          <a:p>
            <a:pPr lvl="1"/>
            <a:r>
              <a:rPr lang="en-US" dirty="0" smtClean="0"/>
              <a:t>Each labeled packet follows a label switched path</a:t>
            </a:r>
          </a:p>
          <a:p>
            <a:pPr lvl="1"/>
            <a:r>
              <a:rPr lang="en-US" dirty="0" smtClean="0"/>
              <a:t>To use this technology, each router must be equipped with MPLS capability. </a:t>
            </a:r>
          </a:p>
          <a:p>
            <a:pPr lvl="1"/>
            <a:r>
              <a:rPr lang="en-US" dirty="0" smtClean="0"/>
              <a:t>MPLS can be used selectively, e.g., between two branches of a big company</a:t>
            </a:r>
          </a:p>
          <a:p>
            <a:pPr lvl="1"/>
            <a:r>
              <a:rPr lang="en-US" dirty="0" smtClean="0"/>
              <a:t>Tunneling is defined as the transmission of traffic  that uses on a high-level protocol over another high-level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Examples of WAN technology </a:t>
            </a:r>
            <a:r>
              <a:rPr lang="en-US" sz="3600" dirty="0" err="1"/>
              <a:t>con’t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COSC 350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54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WAN can span arbitrary distances and interconnect arbitrarily many computers </a:t>
            </a:r>
          </a:p>
          <a:p>
            <a:pPr eaLnBrk="1" hangingPunct="1"/>
            <a:r>
              <a:rPr lang="en-US" sz="2000" smtClean="0"/>
              <a:t>Uses packet switches and point-to-point connections</a:t>
            </a:r>
          </a:p>
          <a:p>
            <a:pPr eaLnBrk="1" hangingPunct="1"/>
            <a:r>
              <a:rPr lang="en-US" sz="2000" smtClean="0"/>
              <a:t>Packets switches use store-and-forward and routing tables to deliver packets to destination </a:t>
            </a:r>
          </a:p>
          <a:p>
            <a:pPr eaLnBrk="1" hangingPunct="1"/>
            <a:r>
              <a:rPr lang="en-US" sz="2000" smtClean="0"/>
              <a:t>WANs use hierarchical addressing (two part address)</a:t>
            </a:r>
          </a:p>
          <a:p>
            <a:pPr eaLnBrk="1" hangingPunct="1"/>
            <a:r>
              <a:rPr lang="en-US" sz="2000" smtClean="0"/>
              <a:t>Graph algorithms can be used to compute routing tables </a:t>
            </a:r>
          </a:p>
          <a:p>
            <a:pPr eaLnBrk="1" hangingPunct="1"/>
            <a:r>
              <a:rPr lang="en-US" sz="2000" smtClean="0"/>
              <a:t>Two basic routing algorithm</a:t>
            </a:r>
          </a:p>
          <a:p>
            <a:pPr lvl="1" eaLnBrk="1" hangingPunct="1"/>
            <a:r>
              <a:rPr lang="en-US" sz="1800" smtClean="0"/>
              <a:t>Distance vector</a:t>
            </a:r>
          </a:p>
          <a:p>
            <a:pPr lvl="1" eaLnBrk="1" hangingPunct="1"/>
            <a:r>
              <a:rPr lang="en-US" sz="1800" smtClean="0"/>
              <a:t>Link state</a:t>
            </a:r>
          </a:p>
          <a:p>
            <a:pPr eaLnBrk="1" hangingPunct="1"/>
            <a:endParaRPr lang="en-US" sz="2000" smtClean="0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Summary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span long distances or many computers, network must replace </a:t>
            </a:r>
            <a:r>
              <a:rPr lang="en-US" i="1" smtClean="0"/>
              <a:t>shared medium</a:t>
            </a:r>
            <a:r>
              <a:rPr lang="en-US" smtClean="0"/>
              <a:t> with </a:t>
            </a:r>
            <a:r>
              <a:rPr lang="en-US" i="1" smtClean="0"/>
              <a:t>packet switches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Each switch moves an </a:t>
            </a:r>
            <a:r>
              <a:rPr lang="en-US" i="1" smtClean="0"/>
              <a:t>entire packet</a:t>
            </a:r>
            <a:r>
              <a:rPr lang="en-US" smtClean="0"/>
              <a:t> from one connection to another </a:t>
            </a:r>
          </a:p>
          <a:p>
            <a:pPr lvl="1" eaLnBrk="1" hangingPunct="1"/>
            <a:r>
              <a:rPr lang="en-US" smtClean="0"/>
              <a:t>A small computer with network interfaces, memory and program dedicated to packet switching function </a:t>
            </a:r>
          </a:p>
          <a:p>
            <a:pPr eaLnBrk="1" hangingPunct="1"/>
            <a:r>
              <a:rPr lang="en-US" smtClean="0"/>
              <a:t>Early packet switches were constructed from conventional computers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Packet switches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01040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A packet SW showing two parts:</a:t>
            </a:r>
          </a:p>
          <a:p>
            <a:pPr lvl="1" eaLnBrk="1" hangingPunct="1"/>
            <a:r>
              <a:rPr lang="en-US" sz="1800" smtClean="0"/>
              <a:t>A layer 2 SW that connects local computers</a:t>
            </a:r>
          </a:p>
          <a:p>
            <a:pPr lvl="1" eaLnBrk="1" hangingPunct="1"/>
            <a:r>
              <a:rPr lang="en-US" sz="1800" smtClean="0"/>
              <a:t>A router that connects to other sites</a:t>
            </a: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Traditional WAN architecture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9389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details of the interconnections depend on </a:t>
            </a:r>
          </a:p>
          <a:p>
            <a:pPr lvl="1" eaLnBrk="1" hangingPunct="1"/>
            <a:r>
              <a:rPr lang="en-US" sz="2000" smtClean="0"/>
              <a:t>the data rate needed</a:t>
            </a:r>
          </a:p>
          <a:p>
            <a:pPr lvl="1" eaLnBrk="1" hangingPunct="1"/>
            <a:r>
              <a:rPr lang="en-US" sz="2000" smtClean="0"/>
              <a:t>the distance spanned</a:t>
            </a:r>
          </a:p>
          <a:p>
            <a:pPr lvl="1" eaLnBrk="1" hangingPunct="1"/>
            <a:r>
              <a:rPr lang="en-US" sz="2000" smtClean="0"/>
              <a:t>and the delay</a:t>
            </a:r>
          </a:p>
          <a:p>
            <a:pPr eaLnBrk="1" hangingPunct="1"/>
            <a:r>
              <a:rPr lang="en-US" sz="2400" smtClean="0"/>
              <a:t>Many WANs use leased data circuits</a:t>
            </a:r>
          </a:p>
          <a:p>
            <a:pPr lvl="1" eaLnBrk="1" hangingPunct="1"/>
            <a:r>
              <a:rPr lang="en-US" sz="2000" smtClean="0"/>
              <a:t>Other forms also exist</a:t>
            </a:r>
          </a:p>
          <a:p>
            <a:pPr lvl="2" eaLnBrk="1" hangingPunct="1"/>
            <a:r>
              <a:rPr lang="en-US" sz="1800" smtClean="0"/>
              <a:t>Microwave, satellite channels</a:t>
            </a:r>
          </a:p>
          <a:p>
            <a:pPr eaLnBrk="1" hangingPunct="1"/>
            <a:r>
              <a:rPr lang="en-US" sz="2400" smtClean="0"/>
              <a:t>A network designer must choose a topology</a:t>
            </a:r>
          </a:p>
          <a:p>
            <a:pPr lvl="1" eaLnBrk="1" hangingPunct="1"/>
            <a:r>
              <a:rPr lang="en-US" sz="2000" smtClean="0"/>
              <a:t>For a given set of sites, many topologies are possible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Forming a 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f12_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096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 350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Connections to packet switches 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685800" y="1600200"/>
            <a:ext cx="7848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sz="2000" dirty="0" smtClean="0">
                <a:latin typeface="Times New Roman" pitchFamily="18" charset="0"/>
              </a:rPr>
              <a:t>Packet </a:t>
            </a:r>
            <a:r>
              <a:rPr lang="en-US" sz="2000" dirty="0">
                <a:latin typeface="Times New Roman" pitchFamily="18" charset="0"/>
              </a:rPr>
              <a:t>switches may connect to computers and to other packet switches 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Typically high speed connections to other packets switches, lower speed to computers 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Technology details depend on desired speed </a:t>
            </a:r>
            <a:r>
              <a:rPr lang="en-US" sz="2000" dirty="0" smtClean="0">
                <a:latin typeface="Times New Roman" pitchFamily="18" charset="0"/>
              </a:rPr>
              <a:t>(T3 circuit, OC-12, </a:t>
            </a:r>
            <a:r>
              <a:rPr lang="en-US" sz="2000" dirty="0" err="1">
                <a:latin typeface="Times New Roman" pitchFamily="18" charset="0"/>
              </a:rPr>
              <a:t>etc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Packet switches can be linked together to form WANs (scalability)</a:t>
            </a:r>
          </a:p>
          <a:p>
            <a:pPr>
              <a:buFontTx/>
              <a:buChar char="•"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1219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1455</TotalTime>
  <Words>2193</Words>
  <Application>Microsoft Office PowerPoint</Application>
  <PresentationFormat>On-screen Show (4:3)</PresentationFormat>
  <Paragraphs>381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WAN Technologies and Routing </vt:lpstr>
      <vt:lpstr>Introduction </vt:lpstr>
      <vt:lpstr>Characterizations of networks </vt:lpstr>
      <vt:lpstr>Large Spans and Wide Area Networks</vt:lpstr>
      <vt:lpstr>Packet switches </vt:lpstr>
      <vt:lpstr>PowerPoint Presentation</vt:lpstr>
      <vt:lpstr>Traditional WAN architecture</vt:lpstr>
      <vt:lpstr>Forming a WAN</vt:lpstr>
      <vt:lpstr>Connections to packet switches </vt:lpstr>
      <vt:lpstr>PowerPoint Presentation</vt:lpstr>
      <vt:lpstr>Store-and-forward switch</vt:lpstr>
      <vt:lpstr>Physical addressing in a WAN </vt:lpstr>
      <vt:lpstr>Next-hop forwarding </vt:lpstr>
      <vt:lpstr>PowerPoint Presentation</vt:lpstr>
      <vt:lpstr>Choosing next hop </vt:lpstr>
      <vt:lpstr>PowerPoint Presentation</vt:lpstr>
      <vt:lpstr>Source independence </vt:lpstr>
      <vt:lpstr>Dynamic Routing Updates in a WAN</vt:lpstr>
      <vt:lpstr>Dynamic Routing Updates in a WAN</vt:lpstr>
      <vt:lpstr>Hierarchical address and routing </vt:lpstr>
      <vt:lpstr>Hierarchical address and routing cont’</vt:lpstr>
      <vt:lpstr>WAN architecture and capacity </vt:lpstr>
      <vt:lpstr>Routing in a WAN </vt:lpstr>
      <vt:lpstr>Modeling a WAN </vt:lpstr>
      <vt:lpstr>Route computation with a graph </vt:lpstr>
      <vt:lpstr>Default routes </vt:lpstr>
      <vt:lpstr>Building routing tables </vt:lpstr>
      <vt:lpstr>Computation of shortest path in a graph </vt:lpstr>
      <vt:lpstr>Weighted graph </vt:lpstr>
      <vt:lpstr>Single Source Shortest Path</vt:lpstr>
      <vt:lpstr>Dijkstra’s algorithm subroutines</vt:lpstr>
      <vt:lpstr>Dijkstra Example</vt:lpstr>
      <vt:lpstr>Synopsis of Dijkstra's algorithm </vt:lpstr>
      <vt:lpstr>Distance metrics </vt:lpstr>
      <vt:lpstr>Dynamic route computation </vt:lpstr>
      <vt:lpstr>Distributed route computation </vt:lpstr>
      <vt:lpstr>Distance-vector Routing (DVR)</vt:lpstr>
      <vt:lpstr>Link-state Routing </vt:lpstr>
      <vt:lpstr>Comparison </vt:lpstr>
      <vt:lpstr>Convergence problem in Distance Vector Algorithm</vt:lpstr>
      <vt:lpstr>Routing Problems</vt:lpstr>
      <vt:lpstr>Examples of WAN technology </vt:lpstr>
      <vt:lpstr>Examples of WAN technology con’t</vt:lpstr>
      <vt:lpstr>Examples of WAN technology con’t</vt:lpstr>
      <vt:lpstr>Summary 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 Technologies and Routing</dc:title>
  <dc:creator>ysong</dc:creator>
  <cp:lastModifiedBy>Song, Yeong-tae</cp:lastModifiedBy>
  <cp:revision>62</cp:revision>
  <dcterms:created xsi:type="dcterms:W3CDTF">2001-11-05T19:50:29Z</dcterms:created>
  <dcterms:modified xsi:type="dcterms:W3CDTF">2016-11-14T23:25:31Z</dcterms:modified>
</cp:coreProperties>
</file>