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3"/>
  </p:notesMasterIdLst>
  <p:handoutMasterIdLst>
    <p:handoutMasterId r:id="rId24"/>
  </p:handoutMasterIdLst>
  <p:sldIdLst>
    <p:sldId id="257" r:id="rId2"/>
    <p:sldId id="269" r:id="rId3"/>
    <p:sldId id="298" r:id="rId4"/>
    <p:sldId id="301" r:id="rId5"/>
    <p:sldId id="302" r:id="rId6"/>
    <p:sldId id="320" r:id="rId7"/>
    <p:sldId id="270" r:id="rId8"/>
    <p:sldId id="303" r:id="rId9"/>
    <p:sldId id="304" r:id="rId10"/>
    <p:sldId id="305" r:id="rId11"/>
    <p:sldId id="306" r:id="rId12"/>
    <p:sldId id="311" r:id="rId13"/>
    <p:sldId id="299" r:id="rId14"/>
    <p:sldId id="312" r:id="rId15"/>
    <p:sldId id="313" r:id="rId16"/>
    <p:sldId id="314" r:id="rId17"/>
    <p:sldId id="316" r:id="rId18"/>
    <p:sldId id="317" r:id="rId19"/>
    <p:sldId id="321" r:id="rId20"/>
    <p:sldId id="318" r:id="rId21"/>
    <p:sldId id="319" r:id="rId22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9" autoAdjust="0"/>
  </p:normalViewPr>
  <p:slideViewPr>
    <p:cSldViewPr>
      <p:cViewPr varScale="1">
        <p:scale>
          <a:sx n="87" d="100"/>
          <a:sy n="87" d="100"/>
        </p:scale>
        <p:origin x="126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136931F-E6C7-49CC-820D-855A81B26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4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8B57E5D-E36D-4C6C-B258-52E2862EAB45}" type="datetimeFigureOut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A67FF62-7F22-47ED-8068-C6564E338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21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67FF62-7F22-47ED-8068-C6564E338E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1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D8DA3BE-C0F8-4471-A023-F226975C6C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FC0E5-77DE-4D39-9BF2-51507DBFCA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F9F6F-E4A7-4E32-9331-2DD7DD661F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8DE5-44F7-438B-A8D9-7F6C972E3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FDCCB-FFE9-4624-AD2B-2B22D61D8B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0F4E0-6323-48E0-8E2E-16B32BD4E9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5FD90-CE1A-46D2-A65E-E319174E4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04F779-2AB8-427D-9BA2-1B2AFDD009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F5486-1016-4BED-8971-71435AF4F7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77EF8-78F3-483D-BE15-91127A789D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B92FA-AF94-4044-9C2F-16D3812B8C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8CF27EA-9544-46C3-81D2-DF5D728825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D04D823-9682-4FB2-9A8D-C9DFB74C63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0CAcQjRxqFQoTCNm03cvQ1sgCFUozPgodK9QFcg&amp;url=https%3A%2F%2Ftwitter.com%2Ffake_g_dohrmann&amp;bvm=bv.105814755,d.dmo&amp;psig=AFQjCNE6JPoKiWYONB670m2YGnGv2iZowg&amp;ust=144562162810462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4175"/>
          </a:xfrm>
        </p:spPr>
        <p:txBody>
          <a:bodyPr/>
          <a:lstStyle/>
          <a:p>
            <a:pPr eaLnBrk="1" hangingPunct="1"/>
            <a:r>
              <a:rPr lang="en-US" b="1"/>
              <a:t>Wired LAN Technology</a:t>
            </a:r>
            <a:br>
              <a:rPr lang="en-US" b="1"/>
            </a:br>
            <a:r>
              <a:rPr lang="en-US" b="1"/>
              <a:t>(Ethernet and 802.3)</a:t>
            </a:r>
            <a:endParaRPr 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frame size in 802.3 Ethernet: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1514</a:t>
            </a:r>
            <a:r>
              <a:rPr lang="en-US" sz="2000"/>
              <a:t> bytes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same as conventional Ethernet: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maximum payload from </a:t>
            </a:r>
            <a:r>
              <a:rPr lang="en-US" sz="2000">
                <a:solidFill>
                  <a:srgbClr val="FF3300"/>
                </a:solidFill>
              </a:rPr>
              <a:t>1500</a:t>
            </a:r>
            <a:r>
              <a:rPr lang="en-US" sz="2000"/>
              <a:t> bytes to </a:t>
            </a:r>
            <a:r>
              <a:rPr lang="en-US" sz="2000">
                <a:solidFill>
                  <a:srgbClr val="FF3300"/>
                </a:solidFill>
              </a:rPr>
              <a:t>1492</a:t>
            </a:r>
            <a:r>
              <a:rPr lang="en-US" sz="2000"/>
              <a:t> bytes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SNAP header occupies the first </a:t>
            </a:r>
            <a:r>
              <a:rPr lang="en-US" sz="2000">
                <a:solidFill>
                  <a:srgbClr val="FF0000"/>
                </a:solidFill>
              </a:rPr>
              <a:t>8</a:t>
            </a:r>
            <a:r>
              <a:rPr lang="en-US" sz="2000"/>
              <a:t> bytes of the payload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To keep the two versions of Ethernet compatible, a convention is used: 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bytes </a:t>
            </a:r>
            <a:r>
              <a:rPr lang="en-US" sz="2000">
                <a:solidFill>
                  <a:srgbClr val="FF0000"/>
                </a:solidFill>
              </a:rPr>
              <a:t>13-14</a:t>
            </a:r>
            <a:r>
              <a:rPr lang="en-US" sz="2000"/>
              <a:t> of a frame contain a numeric value less than </a:t>
            </a:r>
            <a:r>
              <a:rPr lang="en-US" sz="2000">
                <a:solidFill>
                  <a:srgbClr val="FF0000"/>
                </a:solidFill>
              </a:rPr>
              <a:t>1500</a:t>
            </a:r>
            <a:endParaRPr lang="en-US" sz="2000"/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the field is interpreted as a packet length and the 802.3 standard applies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the field is interpreted as a type field </a:t>
            </a:r>
            <a:br>
              <a:rPr lang="en-US" sz="2000"/>
            </a:br>
            <a:endParaRPr lang="en-US" sz="200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/>
              <a:t>IEEE's Version of Ethernet (802.3) cont’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 A NIC handles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address recognition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CRC computation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frame</a:t>
            </a:r>
            <a:r>
              <a:rPr lang="en-US" sz="2000">
                <a:solidFill>
                  <a:srgbClr val="FF0000"/>
                </a:solidFill>
              </a:rPr>
              <a:t> recognition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sending/receiving frames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NIC consists of a </a:t>
            </a:r>
            <a:r>
              <a:rPr lang="en-US" sz="2400">
                <a:solidFill>
                  <a:srgbClr val="FF0000"/>
                </a:solidFill>
              </a:rPr>
              <a:t>circuit board </a:t>
            </a:r>
            <a:r>
              <a:rPr lang="en-US" sz="2400"/>
              <a:t>with separate processor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NIC is independent from the rest of the computer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Generally not replaceable (built-in)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Independent processing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 connections and NICs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third generation: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Uses a central electronic device separate from the computers attached to the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Uses twisted pair wiring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Informally known as twisted pair Ethernet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 general Ethernet means twisted pair Ethernet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electronic device known as a hub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Various size of hubs available, but recently replaced with switches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Twisted Pair Ethernet Wiring and Hubs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Twisted Pair Ethernet Wiring And Hubs</a:t>
            </a:r>
          </a:p>
        </p:txBody>
      </p:sp>
      <p:sp>
        <p:nvSpPr>
          <p:cNvPr id="18447" name="Rectangle 52"/>
          <p:cNvSpPr>
            <a:spLocks noGrp="1" noChangeArrowheads="1" noTextEdit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49" name="Footer Placeholder 1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219200" y="37338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819400" y="3276600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572000" y="3276600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6553200" y="3352800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Freeform 8"/>
          <p:cNvSpPr>
            <a:spLocks/>
          </p:cNvSpPr>
          <p:nvPr/>
        </p:nvSpPr>
        <p:spPr bwMode="auto">
          <a:xfrm>
            <a:off x="1676400" y="2933700"/>
            <a:ext cx="1752600" cy="800100"/>
          </a:xfrm>
          <a:custGeom>
            <a:avLst/>
            <a:gdLst>
              <a:gd name="T0" fmla="*/ 0 w 1104"/>
              <a:gd name="T1" fmla="*/ 1270158839 h 504"/>
              <a:gd name="T2" fmla="*/ 725804877 w 1104"/>
              <a:gd name="T3" fmla="*/ 181451256 h 504"/>
              <a:gd name="T4" fmla="*/ 2147483647 w 1104"/>
              <a:gd name="T5" fmla="*/ 181451256 h 504"/>
              <a:gd name="T6" fmla="*/ 2147483647 w 1104"/>
              <a:gd name="T7" fmla="*/ 544353817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504"/>
              <a:gd name="T14" fmla="*/ 1104 w 1104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504">
                <a:moveTo>
                  <a:pt x="0" y="504"/>
                </a:moveTo>
                <a:cubicBezTo>
                  <a:pt x="64" y="324"/>
                  <a:pt x="128" y="144"/>
                  <a:pt x="288" y="72"/>
                </a:cubicBezTo>
                <a:cubicBezTo>
                  <a:pt x="448" y="0"/>
                  <a:pt x="824" y="48"/>
                  <a:pt x="960" y="72"/>
                </a:cubicBezTo>
                <a:cubicBezTo>
                  <a:pt x="1096" y="96"/>
                  <a:pt x="1100" y="156"/>
                  <a:pt x="1104" y="2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9"/>
          <p:cNvSpPr>
            <a:spLocks/>
          </p:cNvSpPr>
          <p:nvPr/>
        </p:nvSpPr>
        <p:spPr bwMode="auto">
          <a:xfrm>
            <a:off x="1511300" y="2476500"/>
            <a:ext cx="3644900" cy="1257300"/>
          </a:xfrm>
          <a:custGeom>
            <a:avLst/>
            <a:gdLst>
              <a:gd name="T0" fmla="*/ 20161248 w 2296"/>
              <a:gd name="T1" fmla="*/ 1995963928 h 792"/>
              <a:gd name="T2" fmla="*/ 745966131 w 2296"/>
              <a:gd name="T3" fmla="*/ 302418756 h 792"/>
              <a:gd name="T4" fmla="*/ 2147483647 w 2296"/>
              <a:gd name="T5" fmla="*/ 181451244 h 792"/>
              <a:gd name="T6" fmla="*/ 2147483647 w 2296"/>
              <a:gd name="T7" fmla="*/ 665321243 h 792"/>
              <a:gd name="T8" fmla="*/ 2147483647 w 2296"/>
              <a:gd name="T9" fmla="*/ 1270158755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6"/>
              <a:gd name="T16" fmla="*/ 0 h 792"/>
              <a:gd name="T17" fmla="*/ 2296 w 2296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6" h="792">
                <a:moveTo>
                  <a:pt x="8" y="792"/>
                </a:moveTo>
                <a:cubicBezTo>
                  <a:pt x="4" y="516"/>
                  <a:pt x="0" y="240"/>
                  <a:pt x="296" y="120"/>
                </a:cubicBezTo>
                <a:cubicBezTo>
                  <a:pt x="592" y="0"/>
                  <a:pt x="1464" y="48"/>
                  <a:pt x="1784" y="72"/>
                </a:cubicBezTo>
                <a:cubicBezTo>
                  <a:pt x="2104" y="96"/>
                  <a:pt x="2136" y="192"/>
                  <a:pt x="2216" y="264"/>
                </a:cubicBezTo>
                <a:cubicBezTo>
                  <a:pt x="2296" y="336"/>
                  <a:pt x="2280" y="420"/>
                  <a:pt x="2264" y="50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Freeform 10"/>
          <p:cNvSpPr>
            <a:spLocks/>
          </p:cNvSpPr>
          <p:nvPr/>
        </p:nvSpPr>
        <p:spPr bwMode="auto">
          <a:xfrm>
            <a:off x="812800" y="2032000"/>
            <a:ext cx="6375400" cy="1701800"/>
          </a:xfrm>
          <a:custGeom>
            <a:avLst/>
            <a:gdLst>
              <a:gd name="T0" fmla="*/ 887095181 w 4016"/>
              <a:gd name="T1" fmla="*/ 2147483647 h 1072"/>
              <a:gd name="T2" fmla="*/ 1129030122 w 4016"/>
              <a:gd name="T3" fmla="*/ 403224916 h 1072"/>
              <a:gd name="T4" fmla="*/ 2147483647 w 4016"/>
              <a:gd name="T5" fmla="*/ 282257471 h 1072"/>
              <a:gd name="T6" fmla="*/ 2147483647 w 4016"/>
              <a:gd name="T7" fmla="*/ 766127349 h 1072"/>
              <a:gd name="T8" fmla="*/ 2147483647 w 4016"/>
              <a:gd name="T9" fmla="*/ 2096769839 h 10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16"/>
              <a:gd name="T16" fmla="*/ 0 h 1072"/>
              <a:gd name="T17" fmla="*/ 4016 w 4016"/>
              <a:gd name="T18" fmla="*/ 1072 h 10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16" h="1072">
                <a:moveTo>
                  <a:pt x="352" y="1072"/>
                </a:moveTo>
                <a:cubicBezTo>
                  <a:pt x="176" y="696"/>
                  <a:pt x="0" y="320"/>
                  <a:pt x="448" y="160"/>
                </a:cubicBezTo>
                <a:cubicBezTo>
                  <a:pt x="896" y="0"/>
                  <a:pt x="2472" y="88"/>
                  <a:pt x="3040" y="112"/>
                </a:cubicBezTo>
                <a:cubicBezTo>
                  <a:pt x="3608" y="136"/>
                  <a:pt x="3696" y="184"/>
                  <a:pt x="3856" y="304"/>
                </a:cubicBezTo>
                <a:cubicBezTo>
                  <a:pt x="4016" y="424"/>
                  <a:pt x="4008" y="628"/>
                  <a:pt x="4000" y="8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Text Box 11"/>
          <p:cNvSpPr txBox="1">
            <a:spLocks noChangeArrowheads="1"/>
          </p:cNvSpPr>
          <p:nvPr/>
        </p:nvSpPr>
        <p:spPr bwMode="auto">
          <a:xfrm>
            <a:off x="4937125" y="1784350"/>
            <a:ext cx="2365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Twisted pair wiring</a:t>
            </a:r>
          </a:p>
        </p:txBody>
      </p:sp>
      <p:sp>
        <p:nvSpPr>
          <p:cNvPr id="18443" name="Text Box 13"/>
          <p:cNvSpPr txBox="1">
            <a:spLocks noChangeArrowheads="1"/>
          </p:cNvSpPr>
          <p:nvPr/>
        </p:nvSpPr>
        <p:spPr bwMode="auto">
          <a:xfrm>
            <a:off x="1279525" y="368935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hub</a:t>
            </a:r>
          </a:p>
        </p:txBody>
      </p: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2803525" y="3460750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200"/>
              <a:t>Computer </a:t>
            </a:r>
          </a:p>
          <a:p>
            <a:r>
              <a:rPr lang="en-US" sz="1200"/>
              <a:t>With NIC</a:t>
            </a:r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6477000" y="3505200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200"/>
              <a:t>Computer </a:t>
            </a:r>
          </a:p>
          <a:p>
            <a:r>
              <a:rPr lang="en-US" sz="1200"/>
              <a:t>With NIC</a:t>
            </a:r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4495800" y="3429000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200"/>
              <a:t>Computer </a:t>
            </a:r>
          </a:p>
          <a:p>
            <a:r>
              <a:rPr lang="en-US" sz="1200"/>
              <a:t>With NIC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hub emulates a physical cable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making the entire system operate like a conventional Ethernet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system that uses a hub in CSMA/CD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receives a copy of each frame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uses the address to determine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whether to process or ignore the frame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Twisted pair Ethernet retains the same frame format as the previous versions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Software on a computer cannot distinguish between thick Ethernet, thin Ethernet, and twisted pair Ethernet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NIC handles the details and hides any differences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Twisted Pair Ethernet Wiring And Hubs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Twisted pair Ethernet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Physically follows a star topology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Hub emulates physical cable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Logically “</a:t>
            </a:r>
            <a:r>
              <a:rPr lang="en-US" sz="2000">
                <a:solidFill>
                  <a:srgbClr val="FF0000"/>
                </a:solidFill>
              </a:rPr>
              <a:t> bus in a box”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Physical and Logical Ethernet Topology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The type of wiring makes a major difference in terms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the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number of wires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the distance spanned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the cost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The three versions of Ethernet wiring illustrate the three principal forms that LANs use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Figure 15.7 depicts wiring on a floor of an office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Twisted pair Ethernet requires many individual cables to go between offices and a central point (</a:t>
            </a:r>
            <a:r>
              <a:rPr lang="en-US" sz="1800">
                <a:solidFill>
                  <a:srgbClr val="FF0000"/>
                </a:solidFill>
              </a:rPr>
              <a:t>wiring closet</a:t>
            </a:r>
            <a:r>
              <a:rPr lang="en-US" sz="1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Thus, twisted pair Ethernet requires careful labeling of cables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Wiring in an Office Building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3559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12" b="10883"/>
          <a:stretch>
            <a:fillRect/>
          </a:stretch>
        </p:blipFill>
        <p:spPr bwMode="auto">
          <a:xfrm>
            <a:off x="609600" y="1981200"/>
            <a:ext cx="80010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09600" y="457200"/>
            <a:ext cx="800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/>
              <a:t>Figure 15.7 Illustration of various LAN wiring schemes that have been used in an office building (Part II)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Higher-speed Ethernet technologies use an electronic device known as a </a:t>
            </a:r>
            <a:r>
              <a:rPr lang="en-US" sz="2400" dirty="0">
                <a:solidFill>
                  <a:srgbClr val="FF0000"/>
                </a:solidFill>
              </a:rPr>
              <a:t>switch</a:t>
            </a:r>
            <a:r>
              <a:rPr lang="en-US" sz="2400" dirty="0"/>
              <a:t> rather than a</a:t>
            </a:r>
            <a:r>
              <a:rPr lang="en-US" sz="2400" dirty="0">
                <a:solidFill>
                  <a:srgbClr val="FF0000"/>
                </a:solidFill>
              </a:rPr>
              <a:t> hub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To remain </a:t>
            </a:r>
            <a:r>
              <a:rPr lang="en-US" sz="2400" dirty="0">
                <a:solidFill>
                  <a:srgbClr val="FF0000"/>
                </a:solidFill>
              </a:rPr>
              <a:t>backward compatible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standards for the higher-speed versions specify how to determine speed automatically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slow down, if necessary, to accommodate older devices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For example, if an old device uses </a:t>
            </a:r>
            <a:r>
              <a:rPr lang="en-US" sz="2000" dirty="0">
                <a:solidFill>
                  <a:srgbClr val="FF0000"/>
                </a:solidFill>
              </a:rPr>
              <a:t>10BaseT</a:t>
            </a:r>
            <a:r>
              <a:rPr lang="en-US" sz="2000" dirty="0"/>
              <a:t> and a new device uses </a:t>
            </a:r>
            <a:r>
              <a:rPr lang="en-US" sz="2000" dirty="0">
                <a:solidFill>
                  <a:srgbClr val="FF0000"/>
                </a:solidFill>
              </a:rPr>
              <a:t>1000BaseT, </a:t>
            </a:r>
            <a:r>
              <a:rPr lang="en-US" sz="2000" dirty="0"/>
              <a:t>the new device will </a:t>
            </a:r>
            <a:r>
              <a:rPr lang="en-US" sz="2000" dirty="0">
                <a:solidFill>
                  <a:srgbClr val="FF0000"/>
                </a:solidFill>
              </a:rPr>
              <a:t>autosense</a:t>
            </a:r>
            <a:r>
              <a:rPr lang="en-US" sz="20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Variants of Twisted Pair Ethernet and Speeds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FD53-E1EB-553D-6FBA-F7EAF1CD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2" y="258762"/>
            <a:ext cx="8229600" cy="655638"/>
          </a:xfrm>
        </p:spPr>
        <p:txBody>
          <a:bodyPr>
            <a:normAutofit/>
          </a:bodyPr>
          <a:lstStyle/>
          <a:p>
            <a:r>
              <a:rPr lang="en-US" sz="3200" dirty="0"/>
              <a:t>Variants of Twisted Pair Ethernet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1FA7893B-7711-0B5F-CE8F-07DA323FD50D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62256433"/>
              </p:ext>
            </p:extLst>
          </p:nvPr>
        </p:nvGraphicFramePr>
        <p:xfrm>
          <a:off x="304800" y="914400"/>
          <a:ext cx="8382000" cy="5741993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38338455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1967342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0680471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391328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83865524"/>
                    </a:ext>
                  </a:extLst>
                </a:gridCol>
              </a:tblGrid>
              <a:tr h="261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  <a:highlight>
                            <a:srgbClr val="E5E5E5"/>
                          </a:highlight>
                        </a:rPr>
                        <a:t>Category</a:t>
                      </a:r>
                    </a:p>
                  </a:txBody>
                  <a:tcPr marL="18878" marR="18878" marT="18878" marB="18878" anchor="b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92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  <a:highlight>
                            <a:srgbClr val="E5E5E5"/>
                          </a:highlight>
                        </a:rPr>
                        <a:t>Max. Data Rate</a:t>
                      </a:r>
                    </a:p>
                  </a:txBody>
                  <a:tcPr marL="18878" marR="18878" marT="18878" marB="18878" anchor="b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  <a:highlight>
                            <a:srgbClr val="E5E5E5"/>
                          </a:highlight>
                        </a:rPr>
                        <a:t>Bandwidth</a:t>
                      </a:r>
                    </a:p>
                  </a:txBody>
                  <a:tcPr marL="18878" marR="18878" marT="18878" marB="18878" anchor="b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9A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  <a:highlight>
                            <a:srgbClr val="E5E5E5"/>
                          </a:highlight>
                        </a:rPr>
                        <a:t>Max. Distance</a:t>
                      </a:r>
                    </a:p>
                  </a:txBody>
                  <a:tcPr marL="18878" marR="18878" marT="18878" marB="18878" anchor="b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9B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>
                          <a:effectLst/>
                          <a:highlight>
                            <a:srgbClr val="E5E5E5"/>
                          </a:highlight>
                        </a:rPr>
                        <a:t>Usage</a:t>
                      </a:r>
                    </a:p>
                  </a:txBody>
                  <a:tcPr marL="18878" marR="18878" marT="18878" marB="18878" anchor="b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9A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82680"/>
                  </a:ext>
                </a:extLst>
              </a:tr>
              <a:tr h="47528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1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 Mbps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0.4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Telephone and modem lines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50"/>
                  </a:ext>
                </a:extLst>
              </a:tr>
              <a:tr h="47528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2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4 Mbps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4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 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LocalTalk &amp; Telephone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63421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3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 Mbps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16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 m (328 ft.)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10BaseT Ethernet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55228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4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16 Mbps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20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 m (328 ft.)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Token Ring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7182"/>
                  </a:ext>
                </a:extLst>
              </a:tr>
              <a:tr h="26140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5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 Mbps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 m (328 ft.)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100BaseT Ethernet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074068"/>
                  </a:ext>
                </a:extLst>
              </a:tr>
              <a:tr h="47528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5e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 Gbps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 m (328 ft.)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100BaseT Ethernet, residential homes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128317"/>
                  </a:ext>
                </a:extLst>
              </a:tr>
              <a:tr h="60150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6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 Gbps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250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100 m (328 ft.)</a:t>
                      </a:r>
                      <a:br>
                        <a:rPr lang="da-DK" sz="1200">
                          <a:effectLst/>
                        </a:rPr>
                      </a:br>
                      <a:r>
                        <a:rPr lang="da-DK" sz="1200">
                          <a:effectLst/>
                        </a:rPr>
                        <a:t>10Gb at 37 m (121 ft.)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Gigabit Ethernet, commercial buildings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51351"/>
                  </a:ext>
                </a:extLst>
              </a:tr>
              <a:tr h="90304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6a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 Gbps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500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 m (328 ft.)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Gigabit Ethernet in data centers and commercial buildings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2479"/>
                  </a:ext>
                </a:extLst>
              </a:tr>
              <a:tr h="47528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7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 Gbps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600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 m (328 ft.)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 Gbps Core Infrastructure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7730"/>
                  </a:ext>
                </a:extLst>
              </a:tr>
              <a:tr h="60150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7a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 Gbps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1000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a-DK" sz="1200">
                          <a:effectLst/>
                        </a:rPr>
                        <a:t>100 m (328 ft.)</a:t>
                      </a:r>
                      <a:br>
                        <a:rPr lang="da-DK" sz="1200">
                          <a:effectLst/>
                        </a:rPr>
                      </a:br>
                      <a:r>
                        <a:rPr lang="da-DK" sz="1200">
                          <a:effectLst/>
                        </a:rPr>
                        <a:t>40Gb at 50 m (164 ft.)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 Gbps Core Infrastructure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89920"/>
                  </a:ext>
                </a:extLst>
              </a:tr>
              <a:tr h="689166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Category 8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25 Gbps (Cat8.1)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40 Gbps (Cat8.2)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2000 MHz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30 m (98 ft.)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200" dirty="0">
                          <a:effectLst/>
                        </a:rPr>
                        <a:t>25 </a:t>
                      </a:r>
                      <a:r>
                        <a:rPr lang="fr-FR" sz="1200" dirty="0" err="1">
                          <a:effectLst/>
                        </a:rPr>
                        <a:t>Gbps</a:t>
                      </a:r>
                      <a:r>
                        <a:rPr lang="fr-FR" sz="1200" dirty="0">
                          <a:effectLst/>
                        </a:rPr>
                        <a:t>/40 </a:t>
                      </a:r>
                      <a:r>
                        <a:rPr lang="fr-FR" sz="1200" dirty="0" err="1">
                          <a:effectLst/>
                        </a:rPr>
                        <a:t>Gbps</a:t>
                      </a:r>
                      <a:r>
                        <a:rPr lang="fr-FR" sz="1200" dirty="0">
                          <a:effectLst/>
                        </a:rPr>
                        <a:t> </a:t>
                      </a:r>
                      <a:r>
                        <a:rPr lang="fr-FR" sz="1200" dirty="0" err="1">
                          <a:effectLst/>
                        </a:rPr>
                        <a:t>Core</a:t>
                      </a:r>
                      <a:r>
                        <a:rPr lang="fr-FR" sz="1200" dirty="0">
                          <a:effectLst/>
                        </a:rPr>
                        <a:t> Infrastructure</a:t>
                      </a:r>
                    </a:p>
                  </a:txBody>
                  <a:tcPr marL="18878" marR="18878" marT="18878" marB="18878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0716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C70CC-14A9-E6FA-78CA-3557D3F1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  <p:extLst>
      <p:ext uri="{BB962C8B-B14F-4D97-AF65-F5344CB8AC3E}">
        <p14:creationId xmlns:p14="http://schemas.microsoft.com/office/powerpoint/2010/main" val="97195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27063"/>
            <a:ext cx="914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600" b="1">
                <a:latin typeface="Times New Roman" pitchFamily="18" charset="0"/>
              </a:rPr>
              <a:t>Ethernet (IEEE 802.3)</a:t>
            </a:r>
            <a:r>
              <a:rPr lang="en-US" sz="11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381000" y="1447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Widely used LAN technology </a:t>
            </a:r>
          </a:p>
          <a:p>
            <a:pPr lvl="2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Invented at Xerox PARC (Palo Alto Research Center) in 1970s </a:t>
            </a:r>
          </a:p>
          <a:p>
            <a:pPr lvl="2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Defined in a standard by Xerox, Intel and Digital - </a:t>
            </a:r>
            <a:r>
              <a:rPr lang="en-US" sz="2000" i="1" dirty="0">
                <a:latin typeface="Times New Roman" pitchFamily="18" charset="0"/>
              </a:rPr>
              <a:t>DIX</a:t>
            </a:r>
            <a:r>
              <a:rPr lang="en-US" sz="2000" dirty="0">
                <a:latin typeface="Times New Roman" pitchFamily="18" charset="0"/>
              </a:rPr>
              <a:t> standard </a:t>
            </a:r>
          </a:p>
          <a:p>
            <a:pPr lvl="2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Standard now managed by IEEE - defines formats, voltages, cable lengths, ... 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Uses bus topology </a:t>
            </a:r>
          </a:p>
          <a:p>
            <a:pPr lvl="2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Single coax cable - the </a:t>
            </a:r>
            <a:r>
              <a:rPr lang="en-US" sz="2000" i="1" dirty="0">
                <a:latin typeface="Times New Roman" pitchFamily="18" charset="0"/>
              </a:rPr>
              <a:t>ether</a:t>
            </a:r>
            <a:r>
              <a:rPr lang="en-US" sz="2000" dirty="0">
                <a:latin typeface="Times New Roman" pitchFamily="18" charset="0"/>
              </a:rPr>
              <a:t> </a:t>
            </a:r>
          </a:p>
          <a:p>
            <a:pPr lvl="2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Multiple computers connect 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One Ethernet cable is sometimes called a </a:t>
            </a:r>
            <a:r>
              <a:rPr lang="en-US" sz="2000" i="1" dirty="0">
                <a:latin typeface="Times New Roman" pitchFamily="18" charset="0"/>
              </a:rPr>
              <a:t>segment</a:t>
            </a:r>
            <a:r>
              <a:rPr lang="en-US" sz="2000" dirty="0">
                <a:latin typeface="Times New Roman" pitchFamily="18" charset="0"/>
              </a:rPr>
              <a:t> </a:t>
            </a:r>
          </a:p>
          <a:p>
            <a:pPr lvl="2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Limited to 500 meters in length (for 10base5)</a:t>
            </a:r>
          </a:p>
          <a:p>
            <a:pPr lvl="3"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100 meters for Gigabit Ethernet and fast </a:t>
            </a:r>
            <a:r>
              <a:rPr lang="en-US" sz="2000" dirty="0" err="1">
                <a:latin typeface="Times New Roman" pitchFamily="18" charset="0"/>
              </a:rPr>
              <a:t>ethernet</a:t>
            </a:r>
            <a:r>
              <a:rPr lang="en-US" sz="2000">
                <a:latin typeface="Times New Roman" pitchFamily="18" charset="0"/>
              </a:rPr>
              <a:t>(over copper)</a:t>
            </a:r>
          </a:p>
          <a:p>
            <a:pPr lvl="2">
              <a:buFontTx/>
              <a:buChar char="•"/>
            </a:pPr>
            <a:r>
              <a:rPr lang="en-US" sz="2000">
                <a:latin typeface="Times New Roman" pitchFamily="18" charset="0"/>
              </a:rPr>
              <a:t>Minimum </a:t>
            </a:r>
            <a:r>
              <a:rPr lang="en-US" sz="2000" dirty="0">
                <a:latin typeface="Times New Roman" pitchFamily="18" charset="0"/>
              </a:rPr>
              <a:t>separation between connections is 3 meters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Twisted pair Ethernet uses </a:t>
            </a:r>
            <a:r>
              <a:rPr lang="en-US" sz="2000">
                <a:solidFill>
                  <a:srgbClr val="FF0000"/>
                </a:solidFill>
              </a:rPr>
              <a:t>RJ45</a:t>
            </a:r>
            <a:r>
              <a:rPr lang="en-US" sz="2000"/>
              <a:t> connectors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Telephones use </a:t>
            </a:r>
            <a:r>
              <a:rPr lang="en-US" sz="1800">
                <a:solidFill>
                  <a:srgbClr val="FF0000"/>
                </a:solidFill>
              </a:rPr>
              <a:t>RJ11</a:t>
            </a:r>
            <a:r>
              <a:rPr lang="en-US" sz="1800"/>
              <a:t> connectors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Two different cabling: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A </a:t>
            </a:r>
            <a:r>
              <a:rPr lang="en-US" sz="1800">
                <a:solidFill>
                  <a:srgbClr val="FF0000"/>
                </a:solidFill>
              </a:rPr>
              <a:t>straight</a:t>
            </a:r>
            <a:r>
              <a:rPr lang="en-US" sz="1800"/>
              <a:t> cable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/>
              <a:t>used between a computer and a switch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/>
              <a:t>connects each pin of the RJ45 directly to the corresponding pin on the RJ45 at the other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A </a:t>
            </a:r>
            <a:r>
              <a:rPr lang="en-US" sz="1800">
                <a:solidFill>
                  <a:srgbClr val="FF0000"/>
                </a:solidFill>
              </a:rPr>
              <a:t>crossed </a:t>
            </a:r>
            <a:r>
              <a:rPr lang="en-US" sz="1800"/>
              <a:t>cable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/>
              <a:t>Used to connect two switches</a:t>
            </a:r>
            <a:endParaRPr lang="en-US" sz="1200"/>
          </a:p>
          <a:p>
            <a:pPr lvl="2" eaLnBrk="1" hangingPunct="1">
              <a:lnSpc>
                <a:spcPct val="90000"/>
              </a:lnSpc>
            </a:pPr>
            <a:r>
              <a:rPr lang="en-US" sz="1400"/>
              <a:t>Connects each pin on one end to a different pin on the other end in reverse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To help technicians make the correct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individual wires in a </a:t>
            </a:r>
            <a:r>
              <a:rPr lang="en-US" sz="1800">
                <a:solidFill>
                  <a:srgbClr val="FF0000"/>
                </a:solidFill>
              </a:rPr>
              <a:t>Category 5 </a:t>
            </a:r>
            <a:r>
              <a:rPr lang="en-US" sz="1800"/>
              <a:t>or </a:t>
            </a:r>
            <a:r>
              <a:rPr lang="en-US" sz="1800">
                <a:solidFill>
                  <a:srgbClr val="FF0000"/>
                </a:solidFill>
              </a:rPr>
              <a:t>Category 6 </a:t>
            </a:r>
            <a:r>
              <a:rPr lang="en-US" sz="1800"/>
              <a:t>cable are coated with colored plastic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Figure 15.9 lists the color codes used with a straight cable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Twisted Pair Connectors and Cables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Twisted Pair Connectors and Cables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4"/>
          <a:stretch>
            <a:fillRect/>
          </a:stretch>
        </p:blipFill>
        <p:spPr bwMode="auto">
          <a:xfrm>
            <a:off x="1828800" y="1600200"/>
            <a:ext cx="495300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Footer Placeholder 1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Ethernet Frame Format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141413" y="2211388"/>
            <a:ext cx="7011987" cy="53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>
            <a:off x="25146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7772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1279525" y="2241550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header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3184525" y="2241550"/>
            <a:ext cx="334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46 – 1500 bytes of payload</a:t>
            </a:r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7924800" y="25146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7146925" y="3689350"/>
            <a:ext cx="149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4-byte CRC</a:t>
            </a: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838200" y="4495800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6 byte destination</a:t>
            </a:r>
          </a:p>
          <a:p>
            <a:r>
              <a:rPr lang="en-US"/>
              <a:t>address</a:t>
            </a:r>
          </a:p>
        </p:txBody>
      </p:sp>
      <p:sp>
        <p:nvSpPr>
          <p:cNvPr id="5131" name="Text Box 12"/>
          <p:cNvSpPr txBox="1">
            <a:spLocks noChangeArrowheads="1"/>
          </p:cNvSpPr>
          <p:nvPr/>
        </p:nvSpPr>
        <p:spPr bwMode="auto">
          <a:xfrm>
            <a:off x="3429000" y="4495800"/>
            <a:ext cx="1751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6 byte source</a:t>
            </a:r>
          </a:p>
          <a:p>
            <a:r>
              <a:rPr lang="en-US"/>
              <a:t>address</a:t>
            </a:r>
          </a:p>
        </p:txBody>
      </p:sp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5867400" y="4572000"/>
            <a:ext cx="150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2 byte type</a:t>
            </a:r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 flipH="1">
            <a:off x="1295400" y="2667000"/>
            <a:ext cx="304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1828800" y="259080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>
            <a:off x="2286000" y="2590800"/>
            <a:ext cx="4191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>
                <a:solidFill>
                  <a:srgbClr val="FF0000"/>
                </a:solidFill>
              </a:rPr>
              <a:t>type field </a:t>
            </a:r>
            <a:r>
              <a:rPr lang="en-US" sz="2400"/>
              <a:t>in an Ethernet frame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provides multiplexing and demultiplexing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Allows multiple protocols operating simultaneously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IP datagrams and ARP messages over Ethernet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hexadecimal </a:t>
            </a:r>
            <a:r>
              <a:rPr lang="en-US" sz="2000">
                <a:solidFill>
                  <a:srgbClr val="FF3300"/>
                </a:solidFill>
              </a:rPr>
              <a:t>0800</a:t>
            </a:r>
            <a:r>
              <a:rPr lang="en-US" sz="2000"/>
              <a:t> for IP datagrams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hexadecimal </a:t>
            </a:r>
            <a:r>
              <a:rPr lang="en-US" sz="2000">
                <a:solidFill>
                  <a:srgbClr val="FF3300"/>
                </a:solidFill>
              </a:rPr>
              <a:t>0806</a:t>
            </a:r>
            <a:r>
              <a:rPr lang="en-US" sz="2000"/>
              <a:t> for ARP messages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When transmitting a datagram in an Ethernet frame, the sender assigns a type </a:t>
            </a:r>
            <a:r>
              <a:rPr lang="en-US" sz="2000">
                <a:solidFill>
                  <a:srgbClr val="FF3300"/>
                </a:solidFill>
              </a:rPr>
              <a:t>0800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Upon arrival at its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examines the type field, and determine which software module should process the frame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/>
              <a:t>Ethernet Type Field and Demultiplexing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9342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 Resolution Protocol (ARP)</a:t>
            </a:r>
          </a:p>
        </p:txBody>
      </p:sp>
      <p:sp>
        <p:nvSpPr>
          <p:cNvPr id="6" name="AutoShape 4" descr="Image result for cartoon barking dog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676400"/>
            <a:ext cx="4933950" cy="4143375"/>
          </a:xfrm>
          <a:noFill/>
        </p:spPr>
      </p:pic>
      <p:pic>
        <p:nvPicPr>
          <p:cNvPr id="1030" name="Picture 6" descr="https://pbs.twimg.com/profile_images/1799662121/barking_dog_cartoon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1906645" cy="18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 rot="20362457">
            <a:off x="2153137" y="3019507"/>
            <a:ext cx="16514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ARP! ARP!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905000" y="3048000"/>
            <a:ext cx="915222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6578" y="3557773"/>
            <a:ext cx="762822" cy="2742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1527" y="3752629"/>
            <a:ext cx="841013" cy="5119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7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446088"/>
            <a:ext cx="914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sz="2600" b="1">
                <a:latin typeface="Times New Roman" pitchFamily="18" charset="0"/>
              </a:rPr>
              <a:t>Ethernet operation</a:t>
            </a:r>
            <a:r>
              <a:rPr lang="en-US" sz="11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1295400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en-US" sz="2000">
              <a:latin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2000">
                <a:latin typeface="Times New Roman" pitchFamily="18" charset="0"/>
              </a:rPr>
              <a:t>One computer transmits at a time </a:t>
            </a:r>
          </a:p>
          <a:p>
            <a:pPr lvl="1">
              <a:buFontTx/>
              <a:buChar char="•"/>
            </a:pPr>
            <a:r>
              <a:rPr lang="en-US" sz="2000">
                <a:latin typeface="Times New Roman" pitchFamily="18" charset="0"/>
              </a:rPr>
              <a:t>Signal is a modulated carrier which propagates from transmitter in both directions along length of segment </a:t>
            </a:r>
            <a:endParaRPr lang="en-US" sz="2400">
              <a:latin typeface="Times New Roman" pitchFamily="18" charset="0"/>
            </a:endParaRPr>
          </a:p>
        </p:txBody>
      </p:sp>
      <p:pic>
        <p:nvPicPr>
          <p:cNvPr id="8196" name="Picture 5" descr="f7_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616825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IEEE developed a standard for Ethernet (1983) and attempted to redefine the Ethernet frame format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IEEE 802.3 Ethernet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major difference is on the interpretation of the type field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802.3 standard: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/>
              <a:t>interprets “type” field as a packet length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>
                <a:solidFill>
                  <a:srgbClr val="FF0000"/>
                </a:solidFill>
              </a:rPr>
              <a:t>8</a:t>
            </a:r>
            <a:r>
              <a:rPr lang="en-US" sz="1600"/>
              <a:t>-byte extra header is added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The extra header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>
                <a:solidFill>
                  <a:srgbClr val="FF3300"/>
                </a:solidFill>
              </a:rPr>
              <a:t>Logical Link Control</a:t>
            </a:r>
            <a:r>
              <a:rPr lang="en-US" sz="1600"/>
              <a:t> / </a:t>
            </a:r>
            <a:r>
              <a:rPr lang="en-US" sz="1600">
                <a:solidFill>
                  <a:srgbClr val="FF3300"/>
                </a:solidFill>
              </a:rPr>
              <a:t>Sub-Network Attachment Point</a:t>
            </a:r>
            <a:r>
              <a:rPr lang="en-US" sz="1600"/>
              <a:t> (LLC/SNAP) header or simply SNAP header</a:t>
            </a:r>
            <a:endParaRPr lang="en-US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IEEE's Version of Ethernet (802.3)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/>
              <a:t>COSC350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IEEE's Version of Ethernet (802.3)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328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2052</TotalTime>
  <Words>1158</Words>
  <Application>Microsoft Office PowerPoint</Application>
  <PresentationFormat>On-screen Show (4:3)</PresentationFormat>
  <Paragraphs>214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Wired LAN Technology (Ethernet and 802.3)</vt:lpstr>
      <vt:lpstr>PowerPoint Presentation</vt:lpstr>
      <vt:lpstr>Ethernet Frame Format</vt:lpstr>
      <vt:lpstr>Ethernet Type Field and Demultiplexing</vt:lpstr>
      <vt:lpstr>PowerPoint Presentation</vt:lpstr>
      <vt:lpstr>Address Resolution Protocol (ARP)</vt:lpstr>
      <vt:lpstr>PowerPoint Presentation</vt:lpstr>
      <vt:lpstr>IEEE's Version of Ethernet (802.3)</vt:lpstr>
      <vt:lpstr>IEEE's Version of Ethernet (802.3)</vt:lpstr>
      <vt:lpstr>IEEE's Version of Ethernet (802.3) cont’</vt:lpstr>
      <vt:lpstr>LAN connections and NICs</vt:lpstr>
      <vt:lpstr>Twisted Pair Ethernet Wiring and Hubs</vt:lpstr>
      <vt:lpstr>Twisted Pair Ethernet Wiring And Hubs</vt:lpstr>
      <vt:lpstr>Twisted Pair Ethernet Wiring And Hubs</vt:lpstr>
      <vt:lpstr>Physical and Logical Ethernet Topology</vt:lpstr>
      <vt:lpstr>Wiring in an Office Building</vt:lpstr>
      <vt:lpstr>PowerPoint Presentation</vt:lpstr>
      <vt:lpstr>Variants of Twisted Pair Ethernet and Speeds</vt:lpstr>
      <vt:lpstr>Variants of Twisted Pair Ethernet</vt:lpstr>
      <vt:lpstr>Twisted Pair Connectors and Cables</vt:lpstr>
      <vt:lpstr>Twisted Pair Connectors and Cables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 Technologies and Network Topology</dc:title>
  <dc:creator>ysong</dc:creator>
  <cp:lastModifiedBy>Song, Yeong-Tae</cp:lastModifiedBy>
  <cp:revision>35</cp:revision>
  <dcterms:created xsi:type="dcterms:W3CDTF">2002-10-08T14:49:53Z</dcterms:created>
  <dcterms:modified xsi:type="dcterms:W3CDTF">2024-10-15T02:56:42Z</dcterms:modified>
</cp:coreProperties>
</file>