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49"/>
  </p:notesMasterIdLst>
  <p:sldIdLst>
    <p:sldId id="256" r:id="rId2"/>
    <p:sldId id="257" r:id="rId3"/>
    <p:sldId id="305" r:id="rId4"/>
    <p:sldId id="267" r:id="rId5"/>
    <p:sldId id="268" r:id="rId6"/>
    <p:sldId id="269" r:id="rId7"/>
    <p:sldId id="270" r:id="rId8"/>
    <p:sldId id="271" r:id="rId9"/>
    <p:sldId id="260" r:id="rId10"/>
    <p:sldId id="359" r:id="rId11"/>
    <p:sldId id="261" r:id="rId12"/>
    <p:sldId id="272" r:id="rId13"/>
    <p:sldId id="262" r:id="rId14"/>
    <p:sldId id="274" r:id="rId15"/>
    <p:sldId id="275" r:id="rId16"/>
    <p:sldId id="276" r:id="rId17"/>
    <p:sldId id="277" r:id="rId18"/>
    <p:sldId id="263" r:id="rId19"/>
    <p:sldId id="278" r:id="rId20"/>
    <p:sldId id="279" r:id="rId21"/>
    <p:sldId id="264" r:id="rId22"/>
    <p:sldId id="265" r:id="rId23"/>
    <p:sldId id="304" r:id="rId24"/>
    <p:sldId id="266" r:id="rId25"/>
    <p:sldId id="303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632A8AB-698F-4D48-8A55-BAEAE29078F2}" type="datetimeFigureOut">
              <a:rPr lang="en-US"/>
              <a:pPr>
                <a:defRPr/>
              </a:pPr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200A6FE-6919-4338-B11B-B705532CF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3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0A6FE-6919-4338-B11B-B705532CF11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00A6FE-6919-4338-B11B-B705532CF11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7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n-US"/>
              <a:t>10/24/2013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55A230-FA62-4FBB-8D5B-EB450A8449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114800" y="6477000"/>
            <a:ext cx="798617" cy="24622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1000" dirty="0"/>
              <a:t>COSC350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10/24/2013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Fall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D3FB1-2C3B-4E1E-B101-206E72B54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10/24/2013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Fall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F99C9-3DE4-46BE-85D8-AF42771413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10/24/2013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Fall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477FC-2218-4F77-9F20-1B5F4E2CA6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10/24/2013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Fall 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EBE7D-CAC2-47EA-BACA-B99B6B66D4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10/24/2013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Fall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7B6A4-89AB-418D-990E-4FE3552624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10/24/2013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Fall 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A735E-9966-4C3A-830F-C036329C4F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10/24/2013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Fall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0503F-6A58-4940-A6C6-A857C31F9D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10/24/2013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Fall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9C55D-6BCA-449E-AD21-32F38EEDF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r>
              <a:rPr lang="en-US"/>
              <a:t>10/24/2013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Fall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A144B-72D1-452D-9BBA-3487171970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en-US"/>
              <a:t>10/24/2013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>
                <a:solidFill>
                  <a:schemeClr val="tx1"/>
                </a:solidFill>
              </a:rPr>
              <a:t>Fall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9A3F9D-8E0E-454A-A0EE-D0C3FD0BC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en-US"/>
              <a:t>10/24/2013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r>
              <a:rPr kumimoji="0" lang="en-US" sz="1000">
                <a:solidFill>
                  <a:schemeClr val="tx1"/>
                </a:solidFill>
              </a:rPr>
              <a:t>Fall 2013</a:t>
            </a:r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FF1E979-44D9-4FF1-820C-2772B3C769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114800" y="6477000"/>
            <a:ext cx="798617" cy="24622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1000" dirty="0"/>
              <a:t>COSC350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hebestwirelessinternet.com/wimax-vs-lt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igbe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gnuradio.org/redmine/projects/gnuradio/wik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Wireless Networking Technologies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23E6825-B0D3-4D94-A567-0645DA8247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26C5C-A4EC-8DF2-0D6D-6480801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7D262-07FA-4688-8F71-BC7EFFB2A9FD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C3D22-BB5F-A198-C5D9-C7F89914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FAD9-16CC-95D0-0C65-ADF14EAD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CDCAA-67BB-41CD-81C3-EB9F41A31DB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B15B30-3F3C-3408-353F-5138BC62F847}"/>
              </a:ext>
            </a:extLst>
          </p:cNvPr>
          <p:cNvGraphicFramePr>
            <a:graphicFrameLocks noGrp="1"/>
          </p:cNvGraphicFramePr>
          <p:nvPr/>
        </p:nvGraphicFramePr>
        <p:xfrm>
          <a:off x="1314450" y="815471"/>
          <a:ext cx="6515100" cy="5382222"/>
        </p:xfrm>
        <a:graphic>
          <a:graphicData uri="http://schemas.openxmlformats.org/drawingml/2006/table">
            <a:tbl>
              <a:tblPr/>
              <a:tblGrid>
                <a:gridCol w="1303020">
                  <a:extLst>
                    <a:ext uri="{9D8B030D-6E8A-4147-A177-3AD203B41FA5}">
                      <a16:colId xmlns:a16="http://schemas.microsoft.com/office/drawing/2014/main" val="835352881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390425313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371131227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65534219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3916287156"/>
                    </a:ext>
                  </a:extLst>
                </a:gridCol>
              </a:tblGrid>
              <a:tr h="437346">
                <a:tc>
                  <a:txBody>
                    <a:bodyPr/>
                    <a:lstStyle/>
                    <a:p>
                      <a:r>
                        <a:rPr lang="en-US" sz="1400" b="1" dirty="0"/>
                        <a:t>Standard</a:t>
                      </a:r>
                    </a:p>
                  </a:txBody>
                  <a:tcPr marL="25868" marR="25868" marT="12933" marB="12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Frequency Band</a:t>
                      </a:r>
                    </a:p>
                  </a:txBody>
                  <a:tcPr marL="25868" marR="25868" marT="12933" marB="12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 Speed</a:t>
                      </a:r>
                    </a:p>
                  </a:txBody>
                  <a:tcPr marL="25868" marR="25868" marT="12933" marB="12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Main Features</a:t>
                      </a:r>
                    </a:p>
                  </a:txBody>
                  <a:tcPr marL="25868" marR="25868" marT="12933" marB="12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Use Cases</a:t>
                      </a:r>
                    </a:p>
                  </a:txBody>
                  <a:tcPr marL="25868" marR="25868" marT="12933" marB="12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457200"/>
                  </a:ext>
                </a:extLst>
              </a:tr>
              <a:tr h="832785">
                <a:tc>
                  <a:txBody>
                    <a:bodyPr/>
                    <a:lstStyle/>
                    <a:p>
                      <a:r>
                        <a:rPr lang="en-US" sz="1100" b="1" dirty="0"/>
                        <a:t>802.11ax (Wi-Fi 6/6E)  - 2019</a:t>
                      </a:r>
                      <a:endParaRPr lang="en-US" sz="1100" dirty="0"/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2.4 GHz, 5 GHz, 6 GHz (6E)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9.6 Gbps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OFDMA, MU-MIMO, 1024-QAM, BSS Coloring, TWT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IoT, smart homes, high-density environments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41629"/>
                  </a:ext>
                </a:extLst>
              </a:tr>
              <a:tr h="832785">
                <a:tc>
                  <a:txBody>
                    <a:bodyPr/>
                    <a:lstStyle/>
                    <a:p>
                      <a:r>
                        <a:rPr lang="en-US" sz="1100" b="1"/>
                        <a:t>802.11be (Wi-Fi 7)</a:t>
                      </a:r>
                      <a:endParaRPr lang="en-US" sz="1100"/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2.4 GHz, 5 GHz, 6 GHz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46 Gbps (theoretical)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320 MHz channels, 4K-QAM, Multi-Link Operation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AR/VR, 8K streaming, enterprise environments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08893"/>
                  </a:ext>
                </a:extLst>
              </a:tr>
              <a:tr h="1100466">
                <a:tc>
                  <a:txBody>
                    <a:bodyPr/>
                    <a:lstStyle/>
                    <a:p>
                      <a:r>
                        <a:rPr lang="en-US" sz="1100" b="1"/>
                        <a:t>802.11ad (WiGig)</a:t>
                      </a:r>
                      <a:endParaRPr lang="en-US" sz="1100"/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60 GHz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 Gbps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High-speed, short-range, ideal for point-to-point communication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Wireless VR, HD media streaming, docking stations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97761"/>
                  </a:ext>
                </a:extLst>
              </a:tr>
              <a:tr h="743559">
                <a:tc>
                  <a:txBody>
                    <a:bodyPr/>
                    <a:lstStyle/>
                    <a:p>
                      <a:r>
                        <a:rPr lang="en-US" sz="1100" b="1"/>
                        <a:t>802.11ay</a:t>
                      </a:r>
                      <a:endParaRPr lang="en-US" sz="1100"/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60 GHz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176 Gbps (theoretical)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Enhanced range and speed over 802.11ad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8K streaming, wireless data centers, VR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75180"/>
                  </a:ext>
                </a:extLst>
              </a:tr>
              <a:tr h="654330">
                <a:tc>
                  <a:txBody>
                    <a:bodyPr/>
                    <a:lstStyle/>
                    <a:p>
                      <a:r>
                        <a:rPr lang="en-US" sz="1100" b="1"/>
                        <a:t>802.11ah (HaLow)</a:t>
                      </a:r>
                      <a:endParaRPr lang="en-US" sz="1100"/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Sub-1 GHz (900 MHz)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347 Mbps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Low power, long-range, IoT-focused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IoT, smart cities, industrial automation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68780"/>
                  </a:ext>
                </a:extLst>
              </a:tr>
              <a:tr h="765711">
                <a:tc>
                  <a:txBody>
                    <a:bodyPr/>
                    <a:lstStyle/>
                    <a:p>
                      <a:r>
                        <a:rPr lang="en-US" sz="1100" b="1"/>
                        <a:t>802.11af (White-Fi)</a:t>
                      </a:r>
                      <a:endParaRPr lang="en-US" sz="1100"/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TV White Spaces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568 Mbps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Long-range, uses TV broadcast frequencies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Rural broadband, smart agriculture, IoT</a:t>
                      </a:r>
                    </a:p>
                  </a:txBody>
                  <a:tcPr marL="25868" marR="25868" marT="12933" marB="129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88459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DAE896B-997B-B832-7AE7-386BED5F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4144"/>
            <a:ext cx="668655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prstTxWarp prst="textNoShape">
              <a:avLst/>
            </a:prstTxWarp>
            <a:spAutoFit/>
          </a:bodyPr>
          <a:lstStyle/>
          <a:p>
            <a:pPr defTabSz="1371600"/>
            <a:r>
              <a:rPr lang="en-US" altLang="en-US" sz="2100" b="1" dirty="0">
                <a:latin typeface="Arial" panose="020B0604020202020204" pitchFamily="34" charset="0"/>
              </a:rPr>
              <a:t>Summary of Key Wi-Fi Standards:</a:t>
            </a:r>
          </a:p>
          <a:p>
            <a:pPr defTabSz="1371600"/>
            <a:endParaRPr lang="en-US" altLang="en-US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8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three building blocks: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Access points (AP) </a:t>
            </a:r>
            <a:r>
              <a:rPr lang="en-US" sz="2400" dirty="0"/>
              <a:t>– base station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 interconnection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set of wireless hosts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two types of wireless LANs are possible: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Ad hoc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Infrastructure based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Application: AP throughout buildings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3931FE8-4CD8-4D3C-A57D-42417BF30A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Wireless LAN architecture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BE379DD-52E4-4F21-B729-E2F1D1E245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6295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1828800" y="42672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2093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Basic service 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sz="2000"/>
              <a:t>More than one access point – overlap</a:t>
            </a:r>
          </a:p>
          <a:p>
            <a:pPr eaLnBrk="1" hangingPunct="1"/>
            <a:r>
              <a:rPr lang="en-US" sz="2000"/>
              <a:t>Area not covered by any access point – deadzone</a:t>
            </a:r>
          </a:p>
          <a:p>
            <a:pPr eaLnBrk="1" hangingPunct="1"/>
            <a:r>
              <a:rPr lang="en-US" sz="2000"/>
              <a:t>Associate with only one access point</a:t>
            </a:r>
          </a:p>
          <a:p>
            <a:pPr eaLnBrk="1" hangingPunct="1"/>
            <a:r>
              <a:rPr lang="en-US" sz="2000"/>
              <a:t>For internet access – needs router’s MAC address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1600"/>
              <a:t>CTL: Frame control (protocol version, type, etc)</a:t>
            </a:r>
          </a:p>
          <a:p>
            <a:pPr eaLnBrk="1" hangingPunct="1"/>
            <a:r>
              <a:rPr lang="en-US" sz="1600"/>
              <a:t>DUR: Duration ID</a:t>
            </a:r>
          </a:p>
        </p:txBody>
      </p:sp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1F1B30E-1C57-4096-8968-44B38D41FD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Overlap, Association, and 802.11 Frame Format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0"/>
          <a:stretch>
            <a:fillRect/>
          </a:stretch>
        </p:blipFill>
        <p:spPr bwMode="auto">
          <a:xfrm>
            <a:off x="228600" y="3200400"/>
            <a:ext cx="8915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080B391-EFA2-4402-9705-45EAC486BB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8580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200400" y="45720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143000" y="5715000"/>
            <a:ext cx="6511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Handoff from weaker signal strength to stronger signal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original 802.11 standard defined two general approaches for channel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 Coordinated Function (PCF)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Distributed Coordinated Function (DCF) for contention-based service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BSS uses a random access protocol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Hidden station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802.11 networks use CSMA/CA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Exchange</a:t>
            </a:r>
            <a:r>
              <a:rPr lang="en-US" sz="2000" dirty="0">
                <a:solidFill>
                  <a:srgbClr val="FF0000"/>
                </a:solidFill>
              </a:rPr>
              <a:t> RTS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CTS</a:t>
            </a:r>
            <a:r>
              <a:rPr lang="en-US" sz="2000" dirty="0"/>
              <a:t> messages before transmission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FD2BC0B-3A1D-44F6-8DE0-E794C36E467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Contention and Contention-Free Access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802.11 standard defines three timing parameters as follows:</a:t>
            </a:r>
          </a:p>
          <a:p>
            <a:pPr eaLnBrk="1" hangingPunct="1"/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Short Inter-Frame Space </a:t>
            </a:r>
            <a:r>
              <a:rPr lang="en-US" sz="2400" dirty="0"/>
              <a:t>(SIFS) of </a:t>
            </a:r>
            <a:r>
              <a:rPr lang="en-US" sz="2400" dirty="0">
                <a:solidFill>
                  <a:srgbClr val="FF3300"/>
                </a:solidFill>
              </a:rPr>
              <a:t>10</a:t>
            </a:r>
            <a:r>
              <a:rPr lang="en-US" sz="2400" dirty="0"/>
              <a:t> (or 16 in 11n and 11ac) µsec </a:t>
            </a:r>
          </a:p>
          <a:p>
            <a:pPr lvl="1" eaLnBrk="1" hangingPunct="1"/>
            <a:r>
              <a:rPr lang="en-US" sz="2000" dirty="0"/>
              <a:t>Time to wait before sending an ACK or other response</a:t>
            </a:r>
          </a:p>
          <a:p>
            <a:pPr eaLnBrk="1" hangingPunct="1"/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Distributed Inter-Frame Space</a:t>
            </a:r>
            <a:r>
              <a:rPr lang="en-US" sz="2400" dirty="0"/>
              <a:t> (DIFS) of </a:t>
            </a:r>
            <a:r>
              <a:rPr lang="en-US" sz="2400" dirty="0">
                <a:solidFill>
                  <a:srgbClr val="FF3300"/>
                </a:solidFill>
              </a:rPr>
              <a:t>50</a:t>
            </a:r>
            <a:r>
              <a:rPr lang="en-US" sz="2400" dirty="0"/>
              <a:t> (or 34 in 11n and 11ac) µsec</a:t>
            </a:r>
          </a:p>
          <a:p>
            <a:pPr lvl="1" eaLnBrk="1" hangingPunct="1"/>
            <a:r>
              <a:rPr lang="en-US" sz="2000" dirty="0"/>
              <a:t>Time to idle before a station can attempt transmission </a:t>
            </a:r>
          </a:p>
          <a:p>
            <a:pPr lvl="1" eaLnBrk="1" hangingPunct="1"/>
            <a:r>
              <a:rPr lang="en-US" sz="2000" dirty="0"/>
              <a:t>2 slot time plus SIFS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Slot Time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FF3300"/>
                </a:solidFill>
              </a:rPr>
              <a:t>20</a:t>
            </a:r>
            <a:r>
              <a:rPr lang="en-US" sz="2400" dirty="0"/>
              <a:t> (or 9 in 11a, 11n, 11ac) µsec </a:t>
            </a:r>
          </a:p>
          <a:p>
            <a:pPr eaLnBrk="1" hangingPunct="1"/>
            <a:endParaRPr lang="en-US" sz="2400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EBD8A49-54E9-4A3B-B924-F1E00C11F4F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Contention and Contention-Free Access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76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CDAD762-1A9A-4900-ABC3-208957EA94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5"/>
          <a:stretch>
            <a:fillRect/>
          </a:stretch>
        </p:blipFill>
        <p:spPr bwMode="auto">
          <a:xfrm>
            <a:off x="1295400" y="1066800"/>
            <a:ext cx="6096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IEEE standard 802.16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Fixed WiMAX – informally 802.16d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Doesn’t provide handoff among APs (service to a fixed location)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Mobile WiMAX – 802.16e-2005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Potential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Last mile alternative to DSL or cable modem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As a backup for a site’s Internet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interconnect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Backhaul (conn. Between a service provider and remote cell tower)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Private connection (multiple sites of a company)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Connection between small and large ISPs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hlinkClick r:id="rId2"/>
              </a:rPr>
              <a:t>Comparison between </a:t>
            </a:r>
            <a:r>
              <a:rPr lang="en-US" sz="2200" dirty="0" err="1">
                <a:hlinkClick r:id="rId2"/>
              </a:rPr>
              <a:t>WiMax</a:t>
            </a:r>
            <a:r>
              <a:rPr lang="en-US" sz="2200" dirty="0">
                <a:hlinkClick r:id="rId2"/>
              </a:rPr>
              <a:t> and LTE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WiMAX: low cost, 4G based on the IEEE 802.16, largely overtaken by LTE and 5G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LTE-A: backward compatible, true 4G technology (max of 1Gbps)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8E4CA14-471F-4FDF-8A00-3D7B3A38B7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Wireless MAN tech and WiMax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0C92D19-A4B0-49DD-B032-FDAF0280DC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Wireless MAN Technology and WiMax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2"/>
          <a:stretch>
            <a:fillRect/>
          </a:stretch>
        </p:blipFill>
        <p:spPr bwMode="auto">
          <a:xfrm>
            <a:off x="685800" y="1295400"/>
            <a:ext cx="78581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58CE2-CC5E-C931-205A-B278B3DEC6A8}"/>
              </a:ext>
            </a:extLst>
          </p:cNvPr>
          <p:cNvSpPr txBox="1"/>
          <p:nvPr/>
        </p:nvSpPr>
        <p:spPr>
          <a:xfrm>
            <a:off x="2667000" y="2971800"/>
            <a:ext cx="1957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(Non-line-of-sight)</a:t>
            </a:r>
          </a:p>
          <a:p>
            <a:r>
              <a:rPr lang="en-US" sz="1100" dirty="0" err="1"/>
              <a:t>WiMax</a:t>
            </a:r>
            <a:r>
              <a:rPr lang="en-US" sz="1100" dirty="0"/>
              <a:t>, LTE, 5G or MIMO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Wireless networks</a:t>
            </a:r>
          </a:p>
          <a:p>
            <a:pPr lvl="1" eaLnBrk="1" hangingPunct="1"/>
            <a:r>
              <a:rPr lang="en-US" dirty="0"/>
              <a:t>LAN</a:t>
            </a:r>
          </a:p>
          <a:p>
            <a:pPr lvl="1" eaLnBrk="1" hangingPunct="1"/>
            <a:r>
              <a:rPr lang="en-US" dirty="0"/>
              <a:t>MAN</a:t>
            </a:r>
          </a:p>
          <a:p>
            <a:pPr lvl="1" eaLnBrk="1" hangingPunct="1"/>
            <a:r>
              <a:rPr lang="en-US" dirty="0"/>
              <a:t>WAN</a:t>
            </a:r>
          </a:p>
          <a:p>
            <a:pPr lvl="1" eaLnBrk="1" hangingPunct="1"/>
            <a:r>
              <a:rPr lang="en-US" dirty="0"/>
              <a:t>PAN</a:t>
            </a:r>
          </a:p>
          <a:p>
            <a:pPr lvl="1" eaLnBrk="1" hangingPunct="1"/>
            <a:r>
              <a:rPr lang="en-US" dirty="0"/>
              <a:t>WSN (sensor networks)</a:t>
            </a:r>
          </a:p>
          <a:p>
            <a:pPr lvl="1" eaLnBrk="1" hangingPunct="1"/>
            <a:r>
              <a:rPr lang="en-US" dirty="0"/>
              <a:t>Cellular Networks</a:t>
            </a:r>
          </a:p>
          <a:p>
            <a:pPr lvl="1" eaLnBrk="1" hangingPunct="1"/>
            <a:r>
              <a:rPr lang="en-US" dirty="0"/>
              <a:t>Ad-Hoc Networks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82BD4E7-379C-47FA-9095-257B0A784C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Taxonomy of wireless networking technologies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key features of </a:t>
            </a:r>
            <a:r>
              <a:rPr lang="en-US" dirty="0" err="1"/>
              <a:t>WiMAX</a:t>
            </a:r>
            <a:r>
              <a:rPr lang="en-US" dirty="0"/>
              <a:t> can be summarized as follows: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Uses licensed spectrum (i.e., offered by carriers)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Each cell can cover a radius of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Km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Uses scalable </a:t>
            </a:r>
            <a:r>
              <a:rPr lang="en-US" dirty="0">
                <a:solidFill>
                  <a:srgbClr val="FF0000"/>
                </a:solidFill>
              </a:rPr>
              <a:t>orthogonal</a:t>
            </a:r>
            <a:r>
              <a:rPr lang="en-US" dirty="0"/>
              <a:t> FDM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Guarantees quality of services (for voice or video)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transport</a:t>
            </a:r>
            <a:r>
              <a:rPr lang="en-US" dirty="0">
                <a:solidFill>
                  <a:srgbClr val="FF0000"/>
                </a:solidFill>
              </a:rPr>
              <a:t> 70 </a:t>
            </a:r>
            <a:r>
              <a:rPr lang="en-US" dirty="0"/>
              <a:t>Mbps in each direction at short distances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Provides </a:t>
            </a:r>
            <a:r>
              <a:rPr lang="en-US" dirty="0">
                <a:solidFill>
                  <a:srgbClr val="FF3300"/>
                </a:solidFill>
              </a:rPr>
              <a:t>10</a:t>
            </a:r>
            <a:r>
              <a:rPr lang="en-US" dirty="0"/>
              <a:t> Mbps over a long distance (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Km)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79C80FD-5FE3-4EA4-866F-9F804CCD669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Wireless MAN Technology and WiMax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IEEE has assigned the number</a:t>
            </a:r>
            <a:r>
              <a:rPr lang="en-US" dirty="0">
                <a:solidFill>
                  <a:srgbClr val="FF0000"/>
                </a:solidFill>
              </a:rPr>
              <a:t> 802.15 </a:t>
            </a:r>
            <a:r>
              <a:rPr lang="en-US" dirty="0"/>
              <a:t>to PAN standards</a:t>
            </a:r>
          </a:p>
          <a:p>
            <a:pPr lvl="1" eaLnBrk="1" hangingPunct="1"/>
            <a:r>
              <a:rPr lang="en-US" dirty="0"/>
              <a:t>802.15.1a: Bluetooth (1Mbps, 2.4GHz)</a:t>
            </a:r>
          </a:p>
          <a:p>
            <a:pPr lvl="1" eaLnBrk="1" hangingPunct="1"/>
            <a:r>
              <a:rPr lang="en-US" dirty="0"/>
              <a:t>802.15.2-2003: </a:t>
            </a:r>
            <a:r>
              <a:rPr lang="en-US" dirty="0" err="1"/>
              <a:t>coexistance</a:t>
            </a:r>
            <a:r>
              <a:rPr lang="en-US" dirty="0"/>
              <a:t> among WPANs – task group went into “hibernation”</a:t>
            </a:r>
          </a:p>
          <a:p>
            <a:pPr lvl="1" eaLnBrk="1" hangingPunct="1"/>
            <a:r>
              <a:rPr lang="en-US" dirty="0"/>
              <a:t>802.15.3: High rate PAN (55Mbps, 2.4GHz)</a:t>
            </a:r>
          </a:p>
          <a:p>
            <a:pPr lvl="1" eaLnBrk="1" hangingPunct="1"/>
            <a:r>
              <a:rPr lang="en-US" dirty="0"/>
              <a:t>802.15.3a: Ultra Wideband(UWB) (110Mbps, 2.4GHz)</a:t>
            </a:r>
          </a:p>
          <a:p>
            <a:pPr lvl="1" eaLnBrk="1" hangingPunct="1"/>
            <a:r>
              <a:rPr lang="en-US" dirty="0"/>
              <a:t>802.15.4: </a:t>
            </a:r>
            <a:r>
              <a:rPr lang="en-US" dirty="0" err="1"/>
              <a:t>Zigbee</a:t>
            </a:r>
            <a:r>
              <a:rPr lang="en-US" dirty="0"/>
              <a:t> tech – low data rate for remote</a:t>
            </a:r>
          </a:p>
          <a:p>
            <a:pPr lvl="1" eaLnBrk="1" hangingPunct="1"/>
            <a:r>
              <a:rPr lang="en-US" dirty="0"/>
              <a:t>802.15.4a: alternative – low power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9F30992-D70E-414C-8128-78E9858E3F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PAN tech and Standards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Bluetooth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Short distance – usually up to 5 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Device is master or slave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Master grants permission to slave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Data rate is up to 721Kbps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UWB (Ultra-wide band) – PC peripherals, radar, imaging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Wide spectrum of frequencies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Short distance (2 to 10 meters)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Data rate 110Mbps at 10 meters, up to 500 at 2 meters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9458D07-6E1D-449C-8E11-EFCF02C49CA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PAN tech and Standards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  <p:pic>
        <p:nvPicPr>
          <p:cNvPr id="6" name="Picture 2" descr="http://www.cse.wustl.edu/~jain/cse574-08/ftp/uwb/fig-6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02874"/>
            <a:ext cx="3629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>
                <a:hlinkClick r:id="rId2"/>
              </a:rPr>
              <a:t>Zigbee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Wireless standard for remote control, not data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Industry/home automation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3 frequencies (</a:t>
            </a:r>
            <a:r>
              <a:rPr lang="en-US" sz="1800" dirty="0">
                <a:solidFill>
                  <a:srgbClr val="FF0000"/>
                </a:solidFill>
              </a:rPr>
              <a:t>868</a:t>
            </a:r>
            <a:r>
              <a:rPr lang="en-US" sz="1800" dirty="0"/>
              <a:t> MHz, </a:t>
            </a:r>
            <a:r>
              <a:rPr lang="en-US" sz="1800" dirty="0">
                <a:solidFill>
                  <a:srgbClr val="FF0000"/>
                </a:solidFill>
              </a:rPr>
              <a:t>915</a:t>
            </a:r>
            <a:r>
              <a:rPr lang="en-US" sz="1800" dirty="0"/>
              <a:t> MHz, and </a:t>
            </a:r>
            <a:r>
              <a:rPr lang="en-US" sz="1800" dirty="0">
                <a:solidFill>
                  <a:srgbClr val="FF0000"/>
                </a:solidFill>
              </a:rPr>
              <a:t>2.4</a:t>
            </a:r>
            <a:r>
              <a:rPr lang="en-US" sz="1800" dirty="0"/>
              <a:t> GHz)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Data rate 20, 40, 250Kbps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Low power consumption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Three levels of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477FC-2218-4F77-9F20-1B5F4E2CA66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 tech and Standards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8138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InfraRED – wavelength longer than visible light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Infrared data association (IrDA) has a set of standards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Data rates between 2.4Kbps(control) and 16Mbps(data)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Range of 1 to several 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Military: target acquisition, surveillance, night vision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Civilian: remote temperature sensing, remote control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A96596F-DB81-41AE-B339-4EBD11870F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Other Short Distance Comm. Tech.</a:t>
            </a:r>
          </a:p>
        </p:txBody>
      </p:sp>
      <p:pic>
        <p:nvPicPr>
          <p:cNvPr id="1026" name="Picture 2" descr="https://encrypted-tbn3.gstatic.com/images?q=tbn:ANd9GcRYbczdXJByX5DoJxB7yj-3sDV0WKVDt1XEu2tutoLq4TCmMc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35854"/>
            <a:ext cx="25717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o6E9L3Pi_EGNYJYyWG0ctbIUKQ-79_BsrcdNp8c6eWNJXQ75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35854"/>
            <a:ext cx="33432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Radio Frequency Identification (RFID) - A small tag contains ID info and a receiver can “pull” from the tag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Over 140 RFID standards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Passive RFID draw power from the signal sent by the reader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Uses frequencies from less than 100MHz to 868-954MHz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Uses for inventory, sensors, passports, etc</a:t>
            </a:r>
          </a:p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895B15B-A440-462C-8F20-A352B1DF50A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Other Short Distance Comm. Tech. cont’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Radio Frequency Identification (</a:t>
            </a:r>
            <a:r>
              <a:rPr lang="en-US" sz="2000" dirty="0">
                <a:solidFill>
                  <a:srgbClr val="FF0000"/>
                </a:solidFill>
              </a:rPr>
              <a:t>RFID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 small </a:t>
            </a:r>
            <a:r>
              <a:rPr lang="en-US" sz="1800" dirty="0">
                <a:solidFill>
                  <a:srgbClr val="FF3300"/>
                </a:solidFill>
              </a:rPr>
              <a:t>tag </a:t>
            </a:r>
            <a:r>
              <a:rPr lang="en-US" sz="1800" dirty="0"/>
              <a:t>contains identification information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features of RFID: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Over </a:t>
            </a:r>
            <a:r>
              <a:rPr lang="en-US" sz="1800" dirty="0">
                <a:solidFill>
                  <a:srgbClr val="FF3300"/>
                </a:solidFill>
              </a:rPr>
              <a:t>140</a:t>
            </a:r>
            <a:r>
              <a:rPr lang="en-US" sz="1800" dirty="0"/>
              <a:t> RFID standards exist for a variety of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3300"/>
                </a:solidFill>
              </a:rPr>
              <a:t>Passive RFIDs</a:t>
            </a:r>
            <a:r>
              <a:rPr lang="en-US" sz="1800" dirty="0"/>
              <a:t> draw power from the signal sent by the reader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3300"/>
                </a:solidFill>
              </a:rPr>
              <a:t>Active RFIDs</a:t>
            </a:r>
            <a:r>
              <a:rPr lang="en-US" sz="1800" dirty="0"/>
              <a:t> contain a battery (last up to 10 years)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Limited distance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Passive: 2ft ~ 20ft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Active : up to 1500ft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Frequencies from less than </a:t>
            </a:r>
            <a:r>
              <a:rPr lang="en-US" sz="1800" dirty="0">
                <a:solidFill>
                  <a:srgbClr val="FF3300"/>
                </a:solidFill>
              </a:rPr>
              <a:t>100</a:t>
            </a:r>
            <a:r>
              <a:rPr lang="en-US" sz="1800" dirty="0"/>
              <a:t> MHz to </a:t>
            </a:r>
            <a:r>
              <a:rPr lang="en-US" sz="1800" dirty="0">
                <a:solidFill>
                  <a:srgbClr val="FF3300"/>
                </a:solidFill>
              </a:rPr>
              <a:t>868-954</a:t>
            </a:r>
            <a:r>
              <a:rPr lang="en-US" sz="1800" dirty="0"/>
              <a:t> MHz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Used for </a:t>
            </a:r>
            <a:r>
              <a:rPr lang="en-US" sz="1600" dirty="0"/>
              <a:t>inventory control, sensors, passports, and other applications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ADC355C-022B-4E45-8617-FC42F491486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Other Short Distance Comm. Tech. cont’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Wireless WAN technologies can be divided into two categories:</a:t>
            </a:r>
          </a:p>
          <a:p>
            <a:pPr lvl="1" eaLnBrk="1" hangingPunct="1"/>
            <a:r>
              <a:rPr lang="en-US"/>
              <a:t>Cellular communication systems</a:t>
            </a:r>
          </a:p>
          <a:p>
            <a:pPr lvl="1" eaLnBrk="1" hangingPunct="1"/>
            <a:r>
              <a:rPr lang="en-US"/>
              <a:t>Satellite communication systems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420F693-272D-4453-9676-BC2624530DD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Wireless WAN Technologies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voice services to mobile 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interconnect cells to the public telephone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cellular systems provide data services and Internet connectivity 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terms of architecture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each </a:t>
            </a:r>
            <a:r>
              <a:rPr lang="en-US" sz="2000">
                <a:solidFill>
                  <a:srgbClr val="FF0000"/>
                </a:solidFill>
              </a:rPr>
              <a:t>cell</a:t>
            </a:r>
            <a:r>
              <a:rPr lang="en-US" sz="2000"/>
              <a:t> contains a tower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group of (usually adjacent) cells is connected to a </a:t>
            </a:r>
            <a:r>
              <a:rPr lang="en-US" sz="2000">
                <a:solidFill>
                  <a:srgbClr val="FF0000"/>
                </a:solidFill>
              </a:rPr>
              <a:t>Mobile Switching Center (MSC)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center tracks a mobile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manages handoff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0914531-4B5E-4CAB-BA53-9670822968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Wireless WAN Technologies</a:t>
            </a:r>
            <a:br>
              <a:rPr lang="en-US"/>
            </a:br>
            <a:r>
              <a:rPr lang="en-US" sz="3200"/>
              <a:t>- Cellular Communication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A46C02A-2EE2-4A70-AD18-4D18EA3BB0D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Cellular Communication Systems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747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Intended for a single user</a:t>
            </a:r>
          </a:p>
          <a:p>
            <a:pPr lvl="1"/>
            <a:r>
              <a:rPr lang="en-US" dirty="0"/>
              <a:t>Bluetooth: </a:t>
            </a:r>
          </a:p>
          <a:p>
            <a:pPr lvl="2"/>
            <a:r>
              <a:rPr lang="en-US" dirty="0"/>
              <a:t>short distance comm. between small devices</a:t>
            </a:r>
          </a:p>
          <a:p>
            <a:pPr lvl="1"/>
            <a:r>
              <a:rPr lang="en-US" dirty="0" err="1"/>
              <a:t>InfraRed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line-of-sight required, between small devices</a:t>
            </a:r>
          </a:p>
          <a:p>
            <a:pPr lvl="1"/>
            <a:r>
              <a:rPr lang="en-US" dirty="0"/>
              <a:t>ZigBee: </a:t>
            </a:r>
          </a:p>
          <a:p>
            <a:pPr lvl="2"/>
            <a:r>
              <a:rPr lang="en-US" dirty="0"/>
              <a:t>ZigBee is the only open, global wireless standard to provide the foundation for the Internet of Things by enabling simple and smart objects to work together</a:t>
            </a:r>
          </a:p>
          <a:p>
            <a:pPr lvl="1"/>
            <a:r>
              <a:rPr lang="en-US" sz="2400" dirty="0"/>
              <a:t>UWB (Ultra-wide band) </a:t>
            </a:r>
          </a:p>
          <a:p>
            <a:pPr lvl="2"/>
            <a:r>
              <a:rPr lang="en-US" sz="2200" dirty="0"/>
              <a:t>PC peripherals, radar, imaging </a:t>
            </a:r>
            <a:endParaRPr lang="en-US" dirty="0"/>
          </a:p>
          <a:p>
            <a:pPr lvl="1"/>
            <a:r>
              <a:rPr lang="en-US" dirty="0"/>
              <a:t>ISM wireless: </a:t>
            </a:r>
          </a:p>
          <a:p>
            <a:pPr lvl="2"/>
            <a:r>
              <a:rPr lang="en-US" dirty="0"/>
              <a:t>frequencies set aside for Industrial, Scientific and Medical devices, 3 ranges of freq.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477FC-2218-4F77-9F20-1B5F4E2CA6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Area Networks (PANs)</a:t>
            </a:r>
          </a:p>
        </p:txBody>
      </p:sp>
    </p:spTree>
    <p:extLst>
      <p:ext uri="{BB962C8B-B14F-4D97-AF65-F5344CB8AC3E}">
        <p14:creationId xmlns:p14="http://schemas.microsoft.com/office/powerpoint/2010/main" val="410030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Perfect cellular coverage occurs if each cell is a </a:t>
            </a:r>
            <a:r>
              <a:rPr lang="en-US">
                <a:solidFill>
                  <a:srgbClr val="FF3300"/>
                </a:solidFill>
              </a:rPr>
              <a:t>hexagon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the cells can be arranged in a honeycomb</a:t>
            </a:r>
          </a:p>
          <a:p>
            <a:pPr lvl="1" eaLnBrk="1" hangingPunct="1"/>
            <a:r>
              <a:rPr lang="en-US"/>
              <a:t>In practice, cellular coverage is imperfect</a:t>
            </a:r>
          </a:p>
          <a:p>
            <a:pPr eaLnBrk="1" hangingPunct="1"/>
            <a:r>
              <a:rPr lang="en-US"/>
              <a:t>Most cell towers use </a:t>
            </a:r>
            <a:r>
              <a:rPr lang="en-US">
                <a:solidFill>
                  <a:srgbClr val="FF0000"/>
                </a:solidFill>
              </a:rPr>
              <a:t>omnidirectional</a:t>
            </a:r>
            <a:r>
              <a:rPr lang="en-US"/>
              <a:t> antennas </a:t>
            </a:r>
          </a:p>
          <a:p>
            <a:pPr lvl="1" eaLnBrk="1" hangingPunct="1"/>
            <a:r>
              <a:rPr lang="en-US"/>
              <a:t>transmit in a circular pattern</a:t>
            </a:r>
          </a:p>
          <a:p>
            <a:pPr lvl="1" eaLnBrk="1" hangingPunct="1"/>
            <a:r>
              <a:rPr lang="en-US"/>
              <a:t>obstructions and electrical interference can attenuate a signal or cause an irregular pattern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0637D75-AA71-4A88-A715-1B2DA3566C9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Cellular Communication Systems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Variability in cell density (urban, rural setting)</a:t>
            </a:r>
          </a:p>
        </p:txBody>
      </p:sp>
      <p:sp>
        <p:nvSpPr>
          <p:cNvPr id="409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72466B5-2FEC-4D34-A0EA-615EDC11142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54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Cellular communication follows a key principle: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an </a:t>
            </a:r>
            <a:r>
              <a:rPr lang="en-US" sz="1800">
                <a:solidFill>
                  <a:srgbClr val="FF0000"/>
                </a:solidFill>
              </a:rPr>
              <a:t>adjacent pair </a:t>
            </a:r>
            <a:r>
              <a:rPr lang="en-US" sz="1800"/>
              <a:t>of cells do not use the same frequency 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To implement the principle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A </a:t>
            </a:r>
            <a:r>
              <a:rPr lang="en-US" sz="1800">
                <a:solidFill>
                  <a:srgbClr val="FF0000"/>
                </a:solidFill>
              </a:rPr>
              <a:t>cluster approach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a small pattern of cells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clusters of size </a:t>
            </a:r>
            <a:r>
              <a:rPr lang="en-US" sz="2000">
                <a:solidFill>
                  <a:srgbClr val="FF0000"/>
                </a:solidFill>
              </a:rPr>
              <a:t>3</a:t>
            </a:r>
            <a:r>
              <a:rPr lang="en-US" sz="2000"/>
              <a:t>,</a:t>
            </a:r>
            <a:r>
              <a:rPr lang="en-US" sz="2000">
                <a:solidFill>
                  <a:srgbClr val="FF0000"/>
                </a:solidFill>
              </a:rPr>
              <a:t> 4</a:t>
            </a:r>
            <a:r>
              <a:rPr lang="en-US" sz="2000"/>
              <a:t>,</a:t>
            </a:r>
            <a:r>
              <a:rPr lang="en-US" sz="2000">
                <a:solidFill>
                  <a:srgbClr val="FF0000"/>
                </a:solidFill>
              </a:rPr>
              <a:t> 7</a:t>
            </a:r>
            <a:r>
              <a:rPr lang="en-US" sz="2000"/>
              <a:t>, and </a:t>
            </a:r>
            <a:r>
              <a:rPr lang="en-US" sz="2000">
                <a:solidFill>
                  <a:srgbClr val="FF0000"/>
                </a:solidFill>
              </a:rPr>
              <a:t>12 </a:t>
            </a:r>
            <a:r>
              <a:rPr lang="en-US" sz="2000"/>
              <a:t>that are commonly used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34AD3A0-E9FC-49F5-A9D5-8E705F4B2CA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Cell Clusters and Frequency Reuse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2" b="27274"/>
          <a:stretch>
            <a:fillRect/>
          </a:stretch>
        </p:blipFill>
        <p:spPr bwMode="auto">
          <a:xfrm>
            <a:off x="1524000" y="4191000"/>
            <a:ext cx="548322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Clusters can cover an entire area without leaving any gaps</a:t>
            </a:r>
          </a:p>
          <a:p>
            <a:pPr eaLnBrk="1" hangingPunct="1"/>
            <a:r>
              <a:rPr lang="en-US" sz="2400" dirty="0"/>
              <a:t>each cell is assigned a </a:t>
            </a:r>
            <a:r>
              <a:rPr lang="en-US" sz="2400" dirty="0">
                <a:solidFill>
                  <a:srgbClr val="FF0000"/>
                </a:solidFill>
              </a:rPr>
              <a:t>unique frequency</a:t>
            </a:r>
            <a:endParaRPr lang="en-US" sz="2400" dirty="0"/>
          </a:p>
          <a:p>
            <a:pPr lvl="1" eaLnBrk="1" hangingPunct="1"/>
            <a:r>
              <a:rPr lang="en-US" sz="2000" dirty="0"/>
              <a:t>adjacent cells will not have the same frequency</a:t>
            </a:r>
          </a:p>
          <a:p>
            <a:pPr eaLnBrk="1" hangingPunct="1"/>
            <a:r>
              <a:rPr lang="en-US" sz="2400" dirty="0"/>
              <a:t>Figure 16.17 illustrates a replication of the </a:t>
            </a:r>
            <a:r>
              <a:rPr lang="en-US" sz="2400" dirty="0">
                <a:solidFill>
                  <a:srgbClr val="FF0000"/>
                </a:solidFill>
              </a:rPr>
              <a:t>7-</a:t>
            </a:r>
            <a:r>
              <a:rPr lang="en-US" sz="2400" dirty="0">
                <a:solidFill>
                  <a:srgbClr val="FF3300"/>
                </a:solidFill>
              </a:rPr>
              <a:t>cell</a:t>
            </a:r>
            <a:r>
              <a:rPr lang="en-US" sz="2400" dirty="0"/>
              <a:t> cluster </a:t>
            </a:r>
          </a:p>
          <a:p>
            <a:pPr eaLnBrk="1" hangingPunct="1"/>
            <a:endParaRPr lang="en-US" sz="2400" dirty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E980DF4-C007-4CDB-A10A-E56923F2083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Cell Clusters and Frequency Reuse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1428D96-29B2-497B-B0FD-BBD080A71EA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"/>
          <a:stretch>
            <a:fillRect/>
          </a:stretch>
        </p:blipFill>
        <p:spPr bwMode="auto">
          <a:xfrm>
            <a:off x="1219200" y="914400"/>
            <a:ext cx="6705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Four generations in cellular technologies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</a:rPr>
              <a:t>1G</a:t>
            </a:r>
            <a:r>
              <a:rPr lang="en-US" sz="1800" dirty="0"/>
              <a:t>,  </a:t>
            </a:r>
            <a:r>
              <a:rPr lang="en-US" sz="1800" dirty="0">
                <a:solidFill>
                  <a:srgbClr val="FF0000"/>
                </a:solidFill>
              </a:rPr>
              <a:t>2G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3G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4G,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FF0000"/>
                </a:solidFill>
              </a:rPr>
              <a:t> 5G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intermediate versions: </a:t>
            </a:r>
            <a:r>
              <a:rPr lang="en-US" sz="1800" dirty="0">
                <a:solidFill>
                  <a:srgbClr val="FF0000"/>
                </a:solidFill>
              </a:rPr>
              <a:t>2.5G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3.5G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1G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Began in the late 1970s, and extended through the 1980s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Originally called cellular mobile radio telephones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used analog signals to carry voice 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 2G and 2.5G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Began in the early 1990s and continues to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2G uses digital signals to carry voice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2.5G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some 3G features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C289DE7-434A-4A57-8000-B69A1504C12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Generations of Cellular Technologies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29600" cy="4530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3G and 3.5G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Began in the 2000s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higher-speed data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download rates of </a:t>
            </a:r>
            <a:r>
              <a:rPr lang="en-US" sz="2000" dirty="0">
                <a:solidFill>
                  <a:srgbClr val="FF0000"/>
                </a:solidFill>
              </a:rPr>
              <a:t>400</a:t>
            </a:r>
            <a:r>
              <a:rPr lang="en-US" sz="2000" dirty="0"/>
              <a:t> Kbps to 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/>
              <a:t> Mbps,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web browsing and photo sharing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roam across the world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4G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Began around 2008 – “IMT-Advanced” by ITU-R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Support for real-time multimedia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100Mbps while moving rapidly, 1Gbps while moving slowly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All-IP based mobile broadband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multiple connection technologies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Wi-Fi and satellite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5G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Peak data rate of 10Gbps but typically 100Mbps and 1 Gbps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Low latency – under 1 millisecond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Support 100 times more devices per square kilometer than 4G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Network slicing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0624820-FEA6-42F7-A15C-B3E2136AB0D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Generations of Cellular Technologies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/>
              <a:t>A variety of standards have evolved</a:t>
            </a:r>
          </a:p>
          <a:p>
            <a:pPr lvl="1" eaLnBrk="1" hangingPunct="1"/>
            <a:r>
              <a:rPr lang="en-US" sz="2000" dirty="0"/>
              <a:t>The  European Conference of Postal and Telecommunications Administrators selected Global System for Mobile Communications (</a:t>
            </a:r>
            <a:r>
              <a:rPr lang="en-US" sz="2000" dirty="0">
                <a:solidFill>
                  <a:srgbClr val="FF0000"/>
                </a:solidFill>
              </a:rPr>
              <a:t>GSM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/>
              <a:t>Motorola invented a TDMA system known as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iDEN</a:t>
            </a:r>
            <a:endParaRPr lang="en-US" sz="2000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sz="2000" dirty="0"/>
              <a:t>Most US and Asian carriers adopted a CDMA approach that was standardized as </a:t>
            </a:r>
            <a:r>
              <a:rPr lang="en-US" sz="2000" dirty="0">
                <a:solidFill>
                  <a:srgbClr val="FF3300"/>
                </a:solidFill>
              </a:rPr>
              <a:t>IS-95A</a:t>
            </a:r>
          </a:p>
          <a:p>
            <a:pPr lvl="1" eaLnBrk="1" hangingPunct="1"/>
            <a:r>
              <a:rPr lang="en-US" sz="2000" dirty="0"/>
              <a:t>Japan created a TDMA technology known as PDC (personal digital cellular)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757846-F504-49A4-BEAA-59AB544C998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Generations of Cellular Technologies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7706D7A-11EB-441B-B029-F27BCC5F72E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876357"/>
              </p:ext>
            </p:extLst>
          </p:nvPr>
        </p:nvGraphicFramePr>
        <p:xfrm>
          <a:off x="454323" y="1524000"/>
          <a:ext cx="7622876" cy="493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049">
                <a:tc>
                  <a:txBody>
                    <a:bodyPr/>
                    <a:lstStyle/>
                    <a:p>
                      <a:r>
                        <a:rPr lang="en-US" dirty="0"/>
                        <a:t>Approach/classification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98">
                <a:tc>
                  <a:txBody>
                    <a:bodyPr/>
                    <a:lstStyle/>
                    <a:p>
                      <a:r>
                        <a:rPr lang="en-US" dirty="0"/>
                        <a:t>GSM (a TDMA technology)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GSM, FPRS, EDGE, EDGE Evolution, HSCSD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85">
                <a:tc>
                  <a:txBody>
                    <a:bodyPr/>
                    <a:lstStyle/>
                    <a:p>
                      <a:r>
                        <a:rPr lang="en-US" dirty="0"/>
                        <a:t>CDMA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IS-95A, IS-95B (extended</a:t>
                      </a:r>
                      <a:r>
                        <a:rPr lang="en-US" baseline="0" dirty="0"/>
                        <a:t> to produce CDMA2000)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85">
                <a:tc>
                  <a:txBody>
                    <a:bodyPr/>
                    <a:lstStyle/>
                    <a:p>
                      <a:r>
                        <a:rPr lang="en-US" dirty="0"/>
                        <a:t>TDMA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iDEN</a:t>
                      </a:r>
                      <a:r>
                        <a:rPr lang="en-US" dirty="0"/>
                        <a:t>, IS-136, POC (push-to-talk over cellular)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385">
                <a:tc>
                  <a:txBody>
                    <a:bodyPr/>
                    <a:lstStyle/>
                    <a:p>
                      <a:r>
                        <a:rPr lang="en-US" dirty="0"/>
                        <a:t>WCDMA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UMTS, HSDPA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049">
                <a:tc>
                  <a:txBody>
                    <a:bodyPr/>
                    <a:lstStyle/>
                    <a:p>
                      <a:r>
                        <a:rPr lang="en-US" dirty="0"/>
                        <a:t>Can be advertised</a:t>
                      </a:r>
                      <a:r>
                        <a:rPr lang="en-US" baseline="0" dirty="0"/>
                        <a:t> as 4G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HSPA+, HTC EVO 4G, WiMAX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049">
                <a:tc>
                  <a:txBody>
                    <a:bodyPr/>
                    <a:lstStyle/>
                    <a:p>
                      <a:r>
                        <a:rPr lang="en-US" dirty="0"/>
                        <a:t>Adheres to IMT-Advanced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LTE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Advanced, WiMAX advanced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83121" y="5972273"/>
            <a:ext cx="3894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r>
              <a:rPr lang="en-US" sz="1400" baseline="30000" dirty="0">
                <a:solidFill>
                  <a:srgbClr val="FF0000"/>
                </a:solidFill>
              </a:rPr>
              <a:t>th</a:t>
            </a:r>
            <a:r>
              <a:rPr lang="en-US" sz="1400" dirty="0">
                <a:solidFill>
                  <a:srgbClr val="FF0000"/>
                </a:solidFill>
              </a:rPr>
              <a:t> generation cellular wireless standards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Basic communication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General Packet Radio Service </a:t>
            </a:r>
            <a:r>
              <a:rPr lang="en-US" sz="1800"/>
              <a:t>(GPRS) for Internet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/>
              <a:t>For 2G and 3G GSM, packet oriented best effort, 56-114 kbps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Short Message Service </a:t>
            </a:r>
            <a:r>
              <a:rPr lang="en-US" sz="1800"/>
              <a:t>(SMS) is used for texting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Wireless Application Service </a:t>
            </a:r>
            <a:r>
              <a:rPr lang="en-US" sz="1800"/>
              <a:t>(WAP) is used to access Internet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/>
              <a:t>WAP browser for cell phones, email, stocks, sports, etc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Multimedia Messaging service </a:t>
            </a:r>
            <a:r>
              <a:rPr lang="en-US" sz="1800"/>
              <a:t>(MMS) is used for multi-media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GPRS technologies evolved further (higher data rate):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Enhanced Data rate for GSM Evolution </a:t>
            </a:r>
            <a:r>
              <a:rPr lang="en-US" sz="1800"/>
              <a:t>(EDGE)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known as Enhanced GPRS (EGPRS)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EDGE Evolution, 236.8 kbps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For any packet switched application</a:t>
            </a:r>
          </a:p>
          <a:p>
            <a:pPr lvl="1" eaLnBrk="1" hangingPunct="1">
              <a:lnSpc>
                <a:spcPct val="90000"/>
              </a:lnSpc>
            </a:pPr>
            <a:endParaRPr lang="en-US" sz="1800"/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55612F4-A786-4960-AE65-A729C6DF0B2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Generations of Cellular Technologies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A region of electromagnetic spectrum is reserved for use by </a:t>
            </a:r>
            <a:r>
              <a:rPr lang="en-US" sz="2000">
                <a:solidFill>
                  <a:srgbClr val="FF3300"/>
                </a:solidFill>
              </a:rPr>
              <a:t>Industrial</a:t>
            </a:r>
            <a:r>
              <a:rPr lang="en-US" sz="2000"/>
              <a:t>,</a:t>
            </a:r>
            <a:r>
              <a:rPr lang="en-US" sz="2000">
                <a:solidFill>
                  <a:srgbClr val="FF3300"/>
                </a:solidFill>
              </a:rPr>
              <a:t> Scientific</a:t>
            </a:r>
            <a:r>
              <a:rPr lang="en-US" sz="2000"/>
              <a:t>, and </a:t>
            </a:r>
            <a:r>
              <a:rPr lang="en-US" sz="2000">
                <a:solidFill>
                  <a:srgbClr val="FF3300"/>
                </a:solidFill>
              </a:rPr>
              <a:t>Medical</a:t>
            </a:r>
            <a:r>
              <a:rPr lang="en-US" sz="2000"/>
              <a:t> (ISM) groups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Known as ISM wireless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Not licensed to specific carriers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available for LANs and PANs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Figure 16.3 (below) illustrates the ISM frequency ranges</a:t>
            </a:r>
          </a:p>
        </p:txBody>
      </p:sp>
      <p:sp>
        <p:nvSpPr>
          <p:cNvPr id="1536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2A5EB41-5986-4F23-A613-35C697474DF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ISM Wireless Bands Used by LANs and PANs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>
            <a:fillRect/>
          </a:stretch>
        </p:blipFill>
        <p:spPr bwMode="auto">
          <a:xfrm>
            <a:off x="685800" y="3962400"/>
            <a:ext cx="7826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Interoperability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 few key standards from 2G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IS-136, PDC, IS-95A, and EDGE all influenced the design of UMTS, a technology that uses </a:t>
            </a:r>
            <a:r>
              <a:rPr lang="en-US" sz="2000" dirty="0">
                <a:solidFill>
                  <a:srgbClr val="FF0000"/>
                </a:solidFill>
              </a:rPr>
              <a:t>Wideband CDMA </a:t>
            </a:r>
            <a:r>
              <a:rPr lang="en-US" sz="2000" dirty="0"/>
              <a:t>(WCDMA)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IS-95B was extended to produce </a:t>
            </a:r>
            <a:r>
              <a:rPr lang="en-US" sz="2000" dirty="0">
                <a:solidFill>
                  <a:srgbClr val="FF0000"/>
                </a:solidFill>
              </a:rPr>
              <a:t>CDMA 2000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Standards for 3G data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EVDO (Evolution Data Optimized or Evolution Data Only) and EVDV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Combined CDMA and FDM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High-Speed Downlink Packet Access (HSDPA) offers download speeds of </a:t>
            </a:r>
            <a:r>
              <a:rPr lang="en-US" sz="2000" dirty="0">
                <a:solidFill>
                  <a:srgbClr val="FF0000"/>
                </a:solidFill>
              </a:rPr>
              <a:t>14 </a:t>
            </a:r>
            <a:r>
              <a:rPr lang="en-US" sz="2000" dirty="0"/>
              <a:t>Mbps 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F1710A7-CE43-4F63-9269-A07EFDD81F0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Generations of Cellular Technologies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key to satellite communication is a </a:t>
            </a:r>
            <a:r>
              <a:rPr lang="en-US" dirty="0">
                <a:solidFill>
                  <a:srgbClr val="FF0000"/>
                </a:solidFill>
              </a:rPr>
              <a:t>parabolic dish antenna</a:t>
            </a:r>
          </a:p>
          <a:p>
            <a:pPr lvl="1" eaLnBrk="1" hangingPunct="1"/>
            <a:r>
              <a:rPr lang="en-US" dirty="0"/>
              <a:t>Very Small Aperture Terminal (VSAT) allows two-way satellite communication (mostly 75cm ~ 1.2m)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/>
              <a:t>Electromagnetic energy arriving from a distant satellite is reflected to a single focus point</a:t>
            </a:r>
          </a:p>
          <a:p>
            <a:pPr lvl="1" eaLnBrk="1" hangingPunct="1"/>
            <a:r>
              <a:rPr lang="en-US" dirty="0"/>
              <a:t>By aiming the dish at a satellite (geosynchronous) and placing a detector at the focus point</a:t>
            </a:r>
          </a:p>
          <a:p>
            <a:pPr lvl="2" eaLnBrk="1" hangingPunct="1"/>
            <a:endParaRPr lang="en-US" dirty="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EF81B18-61EC-4571-AE45-AFF9268C048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VSAT Satellite Technology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A8B3A5C-361C-40FD-869D-C76A8A747C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43863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VSAT satellites use three frequency ranges that differ in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strength of the signal delivered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sensitivity to rain and other atmospheric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area of the earth's surface covered (satellite's </a:t>
            </a:r>
            <a:r>
              <a:rPr lang="en-US" sz="2000" dirty="0">
                <a:solidFill>
                  <a:srgbClr val="FF0000"/>
                </a:solidFill>
              </a:rPr>
              <a:t>footprint</a:t>
            </a:r>
            <a:r>
              <a:rPr lang="en-US" sz="2000" dirty="0"/>
              <a:t>)</a:t>
            </a:r>
          </a:p>
        </p:txBody>
      </p:sp>
      <p:sp>
        <p:nvSpPr>
          <p:cNvPr id="542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21A81E6-ED06-4A7A-A860-4A7BE231CEE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VSAT Satellite Technology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1" b="10280"/>
          <a:stretch>
            <a:fillRect/>
          </a:stretch>
        </p:blipFill>
        <p:spPr bwMode="auto">
          <a:xfrm>
            <a:off x="1143000" y="3581400"/>
            <a:ext cx="7086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Global Positioning System </a:t>
            </a:r>
            <a:r>
              <a:rPr lang="en-US" sz="2400" dirty="0"/>
              <a:t>(GPS)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</a:rPr>
              <a:t>Navigation, location-based services (LBS) </a:t>
            </a:r>
            <a:r>
              <a:rPr lang="en-US" sz="2000" dirty="0"/>
              <a:t>for POI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key features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between </a:t>
            </a:r>
            <a:r>
              <a:rPr lang="en-US" sz="2000" dirty="0">
                <a:solidFill>
                  <a:srgbClr val="FF0000"/>
                </a:solidFill>
              </a:rPr>
              <a:t>2-20</a:t>
            </a:r>
            <a:r>
              <a:rPr lang="en-US" sz="2000" dirty="0"/>
              <a:t> meters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24 total satellites orbit the earth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 Satellites arranged in </a:t>
            </a:r>
            <a:r>
              <a:rPr lang="en-US" sz="2000" dirty="0">
                <a:solidFill>
                  <a:srgbClr val="FF0000"/>
                </a:solidFill>
              </a:rPr>
              <a:t>six</a:t>
            </a:r>
            <a:r>
              <a:rPr lang="en-US" sz="2000" dirty="0"/>
              <a:t> (6) orbital planes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 Provides time synchronization 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Obtaining position information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All GPS satellites orbit in well-known positions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Use the distance to three satellites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326176D-A7DC-4E7C-B4FE-46F4F171AB6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GPS Satellites</a:t>
            </a:r>
          </a:p>
        </p:txBody>
      </p:sp>
      <p:pic>
        <p:nvPicPr>
          <p:cNvPr id="1026" name="Picture 2" descr="https://upload.wikimedia.org/wikipedia/commons/thumb/1/17/Navstar.jpg/220px-Nav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33" y="4572000"/>
            <a:ext cx="20955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5550" y="6006923"/>
            <a:ext cx="2524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NAVSTAR GPS satellite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Special-purpose radio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antenna, transmitter, and receiver in a given device using predetermined frequencies 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cell phone with GSM, Wi-Fi, and CDMA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Must have three completely separate radio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Traditional radios are being replaced by radios that follow a  programmable paradigm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Features are controlled by software running on a processor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63840B-DA75-4A95-9A92-961009C6479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Software Radio and the Future of Wireless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73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7BAF61-937F-41D0-A09C-FD9548AA993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Software Radio and the Future of Wireless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086600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key technologies:</a:t>
            </a:r>
          </a:p>
          <a:p>
            <a:pPr lvl="1" eaLnBrk="1" hangingPunct="1"/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Tunable</a:t>
            </a:r>
            <a:r>
              <a:rPr lang="en-US" sz="2000" dirty="0"/>
              <a:t> analog filters and multiple antenna management</a:t>
            </a:r>
          </a:p>
          <a:p>
            <a:pPr lvl="2" eaLnBrk="1" hangingPunct="1"/>
            <a:r>
              <a:rPr lang="en-US" sz="1800" dirty="0"/>
              <a:t>Analog chips -&gt; tunable analog filters</a:t>
            </a:r>
          </a:p>
          <a:p>
            <a:pPr lvl="1" eaLnBrk="1" hangingPunct="1"/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Digital Signal Processors </a:t>
            </a:r>
            <a:r>
              <a:rPr lang="en-US" sz="2000" dirty="0"/>
              <a:t>(DSPs)</a:t>
            </a:r>
          </a:p>
          <a:p>
            <a:pPr lvl="1" eaLnBrk="1" hangingPunct="1"/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Multiple-Input Multiple-Output </a:t>
            </a:r>
            <a:r>
              <a:rPr lang="en-US" sz="2000" dirty="0"/>
              <a:t>(MIMO) </a:t>
            </a:r>
          </a:p>
          <a:p>
            <a:pPr lvl="2"/>
            <a:r>
              <a:rPr lang="en-US" sz="1800" dirty="0"/>
              <a:t>multiple antennas for both transmission and reception =&gt; spatial multiplexing</a:t>
            </a:r>
          </a:p>
          <a:p>
            <a:pPr lvl="1" eaLnBrk="1" hangingPunct="1"/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Universal Software Radio Peripheral </a:t>
            </a:r>
            <a:r>
              <a:rPr lang="en-US" sz="2000" dirty="0"/>
              <a:t>(USRP) and </a:t>
            </a:r>
            <a:r>
              <a:rPr lang="en-US" sz="2000" dirty="0">
                <a:solidFill>
                  <a:srgbClr val="FF0000"/>
                </a:solidFill>
                <a:hlinkClick r:id="rId3"/>
              </a:rPr>
              <a:t>GNU Radio</a:t>
            </a:r>
            <a:endParaRPr lang="en-US" sz="1800" dirty="0"/>
          </a:p>
          <a:p>
            <a:pPr lvl="2"/>
            <a:r>
              <a:rPr lang="en-US" sz="1800" dirty="0"/>
              <a:t>Uses software defined components such as mixers, filters, amplifiers, modulators/demodulators, detectors, etc.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52F30F7-C172-4779-BC24-B4D246ED348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Software Radio and the Future of Wireless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 variety of wireless LAN technologies utilizing:</a:t>
            </a:r>
          </a:p>
          <a:p>
            <a:pPr lvl="1" eaLnBrk="1" hangingPunct="1"/>
            <a:r>
              <a:rPr lang="en-US" sz="2000"/>
              <a:t>frequencies</a:t>
            </a:r>
          </a:p>
          <a:p>
            <a:pPr lvl="1" eaLnBrk="1" hangingPunct="1"/>
            <a:r>
              <a:rPr lang="en-US" sz="2000"/>
              <a:t>modulation techniques</a:t>
            </a:r>
          </a:p>
          <a:p>
            <a:pPr lvl="1" eaLnBrk="1" hangingPunct="1"/>
            <a:r>
              <a:rPr lang="en-US" sz="2000"/>
              <a:t>data rates</a:t>
            </a:r>
          </a:p>
          <a:p>
            <a:pPr eaLnBrk="1" hangingPunct="1"/>
            <a:r>
              <a:rPr lang="en-US" sz="2400"/>
              <a:t>Standardized by IEEE as </a:t>
            </a:r>
            <a:r>
              <a:rPr lang="en-US" sz="2400">
                <a:solidFill>
                  <a:srgbClr val="FF0000"/>
                </a:solidFill>
              </a:rPr>
              <a:t>IEEE 802.11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Wi-Fi Alliance</a:t>
            </a:r>
          </a:p>
          <a:p>
            <a:pPr lvl="1" eaLnBrk="1" hangingPunct="1"/>
            <a:r>
              <a:rPr lang="en-US" sz="2000"/>
              <a:t>a non-profit organization that tests and certifies wireless equipment using the 802.11 standards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427CF31-62C2-4E5A-AD73-06DD5EBBDA6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Wireless LAN Technologies and Wi-Fi</a:t>
            </a:r>
            <a:br>
              <a:rPr lang="en-US" sz="3600"/>
            </a:b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145544"/>
              </p:ext>
            </p:extLst>
          </p:nvPr>
        </p:nvGraphicFramePr>
        <p:xfrm>
          <a:off x="457200" y="1481138"/>
          <a:ext cx="8229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IEEE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r>
                        <a:rPr lang="en-US" baseline="0" dirty="0"/>
                        <a:t> Band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Modulation and multiplexing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  <a:r>
                        <a:rPr lang="en-US" baseline="0" dirty="0"/>
                        <a:t> 802.11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DSSS, FHSS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or 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FHSS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Infrared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or 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to 11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to 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OFDM, 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to 600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59D0762-092B-4FA4-B3D0-9CEF9BDF2F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wireless standards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Spread spectrum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the sender spreads data across multiple frequencies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the receiver combines the information obtained from multiple frequencies to reproduce the original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Increase overall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Make transmission more </a:t>
            </a:r>
            <a:r>
              <a:rPr lang="en-US" sz="1800" dirty="0">
                <a:solidFill>
                  <a:srgbClr val="FF0000"/>
                </a:solidFill>
              </a:rPr>
              <a:t>immune</a:t>
            </a:r>
            <a:r>
              <a:rPr lang="en-US" sz="1800" dirty="0"/>
              <a:t> to noise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three key multiplexing techniques used in Wi-Fi wireless networks 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FHSS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DSSS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OFDM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25E43E6-FD19-4E62-B49D-C4955D4E883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Spread Spectrum Techniques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BE4AC6B-8551-474F-9626-F0352C7A8F3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802.11e: improved </a:t>
            </a:r>
            <a:r>
              <a:rPr lang="en-US" sz="2400" dirty="0" err="1"/>
              <a:t>QoS</a:t>
            </a:r>
            <a:r>
              <a:rPr lang="en-US" sz="2400" dirty="0"/>
              <a:t> – low jitter</a:t>
            </a:r>
          </a:p>
          <a:p>
            <a:pPr eaLnBrk="1" hangingPunct="1"/>
            <a:r>
              <a:rPr lang="en-US" sz="2400" dirty="0"/>
              <a:t>802.11i: enhanced security</a:t>
            </a:r>
          </a:p>
          <a:p>
            <a:pPr eaLnBrk="1" hangingPunct="1"/>
            <a:r>
              <a:rPr lang="en-US" sz="2400" dirty="0"/>
              <a:t>802.11k: radio source management</a:t>
            </a:r>
          </a:p>
          <a:p>
            <a:pPr eaLnBrk="1" hangingPunct="1"/>
            <a:r>
              <a:rPr lang="en-US" sz="2400" dirty="0"/>
              <a:t>802.11n: data rate over 100Mbps (multimedia)</a:t>
            </a:r>
          </a:p>
          <a:p>
            <a:pPr eaLnBrk="1" hangingPunct="1"/>
            <a:r>
              <a:rPr lang="en-US" sz="2400" dirty="0"/>
              <a:t>802.11p: comm. Among  vehicles on a highway</a:t>
            </a:r>
          </a:p>
          <a:p>
            <a:pPr eaLnBrk="1" hangingPunct="1"/>
            <a:r>
              <a:rPr lang="en-US" sz="2400" dirty="0"/>
              <a:t>802.11r: improved roaming capability</a:t>
            </a:r>
          </a:p>
          <a:p>
            <a:pPr eaLnBrk="1" hangingPunct="1"/>
            <a:r>
              <a:rPr lang="en-US" sz="2400" dirty="0"/>
              <a:t>802.11s: proposed for mesh network</a:t>
            </a:r>
          </a:p>
          <a:p>
            <a:pPr eaLnBrk="1" hangingPunct="1"/>
            <a:r>
              <a:rPr lang="en-US" sz="2400" dirty="0"/>
              <a:t>802.11ac: use of 5GHz band. Max single link of 500megabits (up to 256 QAM)</a:t>
            </a:r>
          </a:p>
          <a:p>
            <a:pPr eaLnBrk="1" hangingPunct="1"/>
            <a:r>
              <a:rPr lang="en-US" sz="2400" dirty="0"/>
              <a:t>802.11ad: “</a:t>
            </a:r>
            <a:r>
              <a:rPr lang="en-US" sz="2400" dirty="0" err="1"/>
              <a:t>WiGig</a:t>
            </a:r>
            <a:r>
              <a:rPr lang="en-US" sz="2400" dirty="0"/>
              <a:t>” use of 60GHz, up to 7Gbps</a:t>
            </a:r>
          </a:p>
          <a:p>
            <a:pPr lvl="1"/>
            <a:r>
              <a:rPr lang="en-US" sz="2000" dirty="0"/>
              <a:t>“microwave Wi-Fi”, ranges from 1 to 10 meters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AA04C20-C23E-4943-A02E-B7C5BA992D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wireless standards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327166"/>
            <a:ext cx="207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IEEE 802.11ah and 802.11af, runs at just 900MHz and will offer very poor data speeds, but works across huge areas. While </a:t>
            </a:r>
            <a:r>
              <a:rPr lang="en-US" sz="1200" dirty="0" err="1"/>
              <a:t>WiGig</a:t>
            </a:r>
            <a:r>
              <a:rPr lang="en-US" sz="1200" dirty="0"/>
              <a:t> will supercharge homes, it's IEEE 802.11ah that will fuel what should probably be renamed the Wi-Fi </a:t>
            </a:r>
            <a:r>
              <a:rPr lang="en-US" sz="1200" b="1" dirty="0"/>
              <a:t>Internet of Everything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1075</TotalTime>
  <Words>2565</Words>
  <Application>Microsoft Office PowerPoint</Application>
  <PresentationFormat>On-screen Show (4:3)</PresentationFormat>
  <Paragraphs>441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Wireless Networking Technologies</vt:lpstr>
      <vt:lpstr>Taxonomy of wireless networking technologies</vt:lpstr>
      <vt:lpstr>Personal Area Networks (PANs)</vt:lpstr>
      <vt:lpstr>ISM Wireless Bands Used by LANs and PANs</vt:lpstr>
      <vt:lpstr>Wireless LAN Technologies and Wi-Fi </vt:lpstr>
      <vt:lpstr>Key wireless standards</vt:lpstr>
      <vt:lpstr>Spread Spectrum Techniques</vt:lpstr>
      <vt:lpstr>PowerPoint Presentation</vt:lpstr>
      <vt:lpstr>Other wireless standards</vt:lpstr>
      <vt:lpstr>PowerPoint Presentation</vt:lpstr>
      <vt:lpstr>Wireless LAN architecture</vt:lpstr>
      <vt:lpstr>PowerPoint Presentation</vt:lpstr>
      <vt:lpstr>Overlap, Association, and 802.11 Frame Format</vt:lpstr>
      <vt:lpstr>PowerPoint Presentation</vt:lpstr>
      <vt:lpstr>Contention and Contention-Free Access</vt:lpstr>
      <vt:lpstr>Contention and Contention-Free Access</vt:lpstr>
      <vt:lpstr>PowerPoint Presentation</vt:lpstr>
      <vt:lpstr>Wireless MAN tech and WiMax</vt:lpstr>
      <vt:lpstr>Wireless MAN Technology and WiMax</vt:lpstr>
      <vt:lpstr>Wireless MAN Technology and WiMax</vt:lpstr>
      <vt:lpstr>PAN tech and Standards</vt:lpstr>
      <vt:lpstr>PAN tech and Standards cont’</vt:lpstr>
      <vt:lpstr>PAN tech and Standards cont’</vt:lpstr>
      <vt:lpstr>Other Short Distance Comm. Tech.</vt:lpstr>
      <vt:lpstr>Other Short Distance Comm. Tech. cont’</vt:lpstr>
      <vt:lpstr>Other Short Distance Comm. Tech. cont’</vt:lpstr>
      <vt:lpstr>Wireless WAN Technologies</vt:lpstr>
      <vt:lpstr>Wireless WAN Technologies - Cellular Communication Systems</vt:lpstr>
      <vt:lpstr>Cellular Communication Systems</vt:lpstr>
      <vt:lpstr>Cellular Communication Systems</vt:lpstr>
      <vt:lpstr>PowerPoint Presentation</vt:lpstr>
      <vt:lpstr>Cell Clusters and Frequency Reuse</vt:lpstr>
      <vt:lpstr>Cell Clusters and Frequency Reuse</vt:lpstr>
      <vt:lpstr>PowerPoint Presentation</vt:lpstr>
      <vt:lpstr>Generations of Cellular Technologies</vt:lpstr>
      <vt:lpstr>Generations of Cellular Technologies</vt:lpstr>
      <vt:lpstr>Generations of Cellular Technologies</vt:lpstr>
      <vt:lpstr>PowerPoint Presentation</vt:lpstr>
      <vt:lpstr>Generations of Cellular Technologies</vt:lpstr>
      <vt:lpstr>Generations of Cellular Technologies    </vt:lpstr>
      <vt:lpstr>VSAT Satellite Technology</vt:lpstr>
      <vt:lpstr>PowerPoint Presentation</vt:lpstr>
      <vt:lpstr>VSAT Satellite Technology</vt:lpstr>
      <vt:lpstr>GPS Satellites</vt:lpstr>
      <vt:lpstr>Software Radio and the Future of Wireless</vt:lpstr>
      <vt:lpstr>Software Radio and the Future of Wireless</vt:lpstr>
      <vt:lpstr>Software Radio and the Future of Wireless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Networking Technologies</dc:title>
  <dc:creator>csuser</dc:creator>
  <cp:lastModifiedBy>Song, Yeong-Tae</cp:lastModifiedBy>
  <cp:revision>56</cp:revision>
  <dcterms:created xsi:type="dcterms:W3CDTF">2008-09-29T15:09:18Z</dcterms:created>
  <dcterms:modified xsi:type="dcterms:W3CDTF">2024-10-17T03:20:33Z</dcterms:modified>
</cp:coreProperties>
</file>