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7" r:id="rId2"/>
    <p:sldId id="282" r:id="rId3"/>
    <p:sldId id="258" r:id="rId4"/>
    <p:sldId id="260" r:id="rId5"/>
    <p:sldId id="261" r:id="rId6"/>
    <p:sldId id="271" r:id="rId7"/>
    <p:sldId id="262" r:id="rId8"/>
    <p:sldId id="263" r:id="rId9"/>
    <p:sldId id="264" r:id="rId10"/>
    <p:sldId id="265" r:id="rId11"/>
    <p:sldId id="266" r:id="rId12"/>
    <p:sldId id="267" r:id="rId13"/>
    <p:sldId id="281" r:id="rId14"/>
    <p:sldId id="268" r:id="rId15"/>
    <p:sldId id="269" r:id="rId16"/>
    <p:sldId id="270" r:id="rId17"/>
    <p:sldId id="274" r:id="rId18"/>
    <p:sldId id="275" r:id="rId19"/>
    <p:sldId id="273" r:id="rId20"/>
    <p:sldId id="276" r:id="rId21"/>
    <p:sldId id="277" r:id="rId22"/>
    <p:sldId id="278" r:id="rId23"/>
    <p:sldId id="272" r:id="rId24"/>
    <p:sldId id="283"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6" d="100"/>
          <a:sy n="116" d="100"/>
        </p:scale>
        <p:origin x="10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1"/>
            <a:ext cx="3037840" cy="466725"/>
          </a:xfrm>
          <a:prstGeom prst="rect">
            <a:avLst/>
          </a:prstGeom>
        </p:spPr>
        <p:txBody>
          <a:bodyPr vert="horz" lIns="91440" tIns="45720" rIns="91440" bIns="45720" rtlCol="0"/>
          <a:lstStyle>
            <a:lvl1pPr algn="r">
              <a:defRPr sz="1200"/>
            </a:lvl1pPr>
          </a:lstStyle>
          <a:p>
            <a:fld id="{0DE8829D-3145-4986-878D-E4B7CC85E9E2}" type="datetimeFigureOut">
              <a:rPr lang="en-US" smtClean="0"/>
              <a:t>4/27/2022</a:t>
            </a:fld>
            <a:endParaRPr lang="en-US"/>
          </a:p>
        </p:txBody>
      </p:sp>
      <p:sp>
        <p:nvSpPr>
          <p:cNvPr id="4" name="Footer Placeholder 3"/>
          <p:cNvSpPr>
            <a:spLocks noGrp="1"/>
          </p:cNvSpPr>
          <p:nvPr>
            <p:ph type="ftr" sz="quarter" idx="2"/>
          </p:nvPr>
        </p:nvSpPr>
        <p:spPr>
          <a:xfrm>
            <a:off x="0" y="8829676"/>
            <a:ext cx="303784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676"/>
            <a:ext cx="3037840" cy="466725"/>
          </a:xfrm>
          <a:prstGeom prst="rect">
            <a:avLst/>
          </a:prstGeom>
        </p:spPr>
        <p:txBody>
          <a:bodyPr vert="horz" lIns="91440" tIns="45720" rIns="91440" bIns="45720" rtlCol="0" anchor="b"/>
          <a:lstStyle>
            <a:lvl1pPr algn="r">
              <a:defRPr sz="1200"/>
            </a:lvl1pPr>
          </a:lstStyle>
          <a:p>
            <a:fld id="{2409EAB0-AEA2-4F1E-B56C-17707D76CD11}" type="slidenum">
              <a:rPr lang="en-US" smtClean="0"/>
              <a:t>‹#›</a:t>
            </a:fld>
            <a:endParaRPr lang="en-US"/>
          </a:p>
        </p:txBody>
      </p:sp>
    </p:spTree>
    <p:extLst>
      <p:ext uri="{BB962C8B-B14F-4D97-AF65-F5344CB8AC3E}">
        <p14:creationId xmlns:p14="http://schemas.microsoft.com/office/powerpoint/2010/main" val="79388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1440" tIns="45720" rIns="91440" bIns="45720" rtlCol="0"/>
          <a:lstStyle>
            <a:lvl1pPr algn="r">
              <a:defRPr sz="1200"/>
            </a:lvl1pPr>
          </a:lstStyle>
          <a:p>
            <a:fld id="{6F6235D4-F5BA-4395-BA8E-4CF7BB0549CA}" type="datetimeFigureOut">
              <a:rPr lang="en-US" smtClean="0"/>
              <a:t>4/27/2022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1440" tIns="45720" rIns="91440" bIns="45720" rtlCol="0" anchor="b"/>
          <a:lstStyle>
            <a:lvl1pPr algn="r">
              <a:defRPr sz="1200"/>
            </a:lvl1pPr>
          </a:lstStyle>
          <a:p>
            <a:fld id="{BBC71311-780E-414E-B47F-9114A99DE84B}" type="slidenum">
              <a:rPr lang="en-US" smtClean="0"/>
              <a:t>‹#›</a:t>
            </a:fld>
            <a:endParaRPr lang="en-US"/>
          </a:p>
        </p:txBody>
      </p:sp>
    </p:spTree>
    <p:extLst>
      <p:ext uri="{BB962C8B-B14F-4D97-AF65-F5344CB8AC3E}">
        <p14:creationId xmlns:p14="http://schemas.microsoft.com/office/powerpoint/2010/main" val="3330480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D0C428-DCF8-4BFE-85E5-ABB9B6C92837}" type="slidenum">
              <a:rPr lang="en-US" altLang="en-US"/>
              <a:pPr/>
              <a:t>11</a:t>
            </a:fld>
            <a:endParaRPr lang="en-US" alt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xfrm>
            <a:off x="934720" y="4415790"/>
            <a:ext cx="5140960" cy="4183380"/>
          </a:xfrm>
        </p:spPr>
        <p:txBody>
          <a:bodyPr/>
          <a:lstStyle/>
          <a:p>
            <a:r>
              <a:rPr lang="en-US" altLang="en-US"/>
              <a:t>Figure 5-16 Continuous, Absorption Line, and Emission Line Spectra</a:t>
            </a:r>
          </a:p>
          <a:p>
            <a:r>
              <a:rPr lang="en-US" altLang="en-US"/>
              <a:t>A hot, opaque body (like a blackbody) emits a continuous spectrum of</a:t>
            </a:r>
          </a:p>
          <a:p>
            <a:r>
              <a:rPr lang="en-US" altLang="en-US"/>
              <a:t>light (spectrum a). If this light is passed through a cloud</a:t>
            </a:r>
          </a:p>
          <a:p>
            <a:r>
              <a:rPr lang="en-US" altLang="en-US"/>
              <a:t>of a cooler gas, the cloud absorbs light of certain</a:t>
            </a:r>
          </a:p>
          <a:p>
            <a:r>
              <a:rPr lang="en-US" altLang="en-US"/>
              <a:t>specific wavelengths, and the spectrum of light that</a:t>
            </a:r>
          </a:p>
          <a:p>
            <a:r>
              <a:rPr lang="en-US" altLang="en-US"/>
              <a:t>passes directly through the cloud has dark absorption</a:t>
            </a:r>
          </a:p>
          <a:p>
            <a:r>
              <a:rPr lang="en-US" altLang="en-US"/>
              <a:t>lines (spectrum b). The cloud does not retain all the</a:t>
            </a:r>
          </a:p>
          <a:p>
            <a:r>
              <a:rPr lang="en-US" altLang="en-US"/>
              <a:t>light energy that it absorbs but radiates it outward in</a:t>
            </a:r>
          </a:p>
          <a:p>
            <a:r>
              <a:rPr lang="en-US" altLang="en-US"/>
              <a:t>all directions. The spectrum of this reradiated light</a:t>
            </a:r>
          </a:p>
          <a:p>
            <a:r>
              <a:rPr lang="en-US" altLang="en-US"/>
              <a:t>contains bright emission lines (spectrum c) with exactly</a:t>
            </a:r>
          </a:p>
          <a:p>
            <a:r>
              <a:rPr lang="en-US" altLang="en-US"/>
              <a:t>the same wavelengths as the dark absorption lines in</a:t>
            </a:r>
          </a:p>
          <a:p>
            <a:r>
              <a:rPr lang="en-US" altLang="en-US"/>
              <a:t>spectrum b. The specific wavelengths observed depend</a:t>
            </a:r>
          </a:p>
          <a:p>
            <a:r>
              <a:rPr lang="en-US" altLang="en-US"/>
              <a:t>on the chemical composition of the cloud.</a:t>
            </a:r>
          </a:p>
        </p:txBody>
      </p:sp>
    </p:spTree>
    <p:extLst>
      <p:ext uri="{BB962C8B-B14F-4D97-AF65-F5344CB8AC3E}">
        <p14:creationId xmlns:p14="http://schemas.microsoft.com/office/powerpoint/2010/main" val="1530582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defRPr>
            </a:lvl9pPr>
          </a:lstStyle>
          <a:p>
            <a:pPr eaLnBrk="1" hangingPunct="1"/>
            <a:fld id="{6550F9DE-A232-4501-85FD-BD0CD5FE2322}" type="slidenum">
              <a:rPr lang="en-US" altLang="en-US" smtClean="0">
                <a:solidFill>
                  <a:srgbClr val="000000"/>
                </a:solidFill>
                <a:latin typeface="Calibri" panose="020F0502020204030204" pitchFamily="34" charset="0"/>
              </a:rPr>
              <a:pPr eaLnBrk="1" hangingPunct="1"/>
              <a:t>21</a:t>
            </a:fld>
            <a:endParaRPr lang="en-US" altLang="en-US">
              <a:solidFill>
                <a:srgbClr val="000000"/>
              </a:solidFill>
              <a:latin typeface="Calibri" panose="020F0502020204030204" pitchFamily="34" charset="0"/>
            </a:endParaRPr>
          </a:p>
        </p:txBody>
      </p:sp>
      <p:sp>
        <p:nvSpPr>
          <p:cNvPr id="25603" name="Rectangle 1"/>
          <p:cNvSpPr>
            <a:spLocks noGrp="1" noRot="1" noChangeAspect="1" noChangeArrowheads="1" noTextEdit="1"/>
          </p:cNvSpPr>
          <p:nvPr>
            <p:ph type="sldImg"/>
          </p:nvPr>
        </p:nvSpPr>
        <p:spPr bwMode="auto">
          <a:xfrm>
            <a:off x="309563" y="687388"/>
            <a:ext cx="6102350" cy="34337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Text Box 2"/>
          <p:cNvSpPr>
            <a:spLocks noGrp="1" noChangeArrowheads="1"/>
          </p:cNvSpPr>
          <p:nvPr>
            <p:ph type="body" idx="1"/>
          </p:nvPr>
        </p:nvSpPr>
        <p:spPr bwMode="auto">
          <a:xfrm>
            <a:off x="671513" y="4349750"/>
            <a:ext cx="5376862" cy="4119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numCol="1" anchor="ctr" anchorCtr="0" compatLnSpc="1">
            <a:prstTxWarp prst="textNoShape">
              <a:avLst/>
            </a:prstTxWarp>
          </a:bodyPr>
          <a:lstStyle/>
          <a:p>
            <a:pPr eaLnBrk="1" hangingPunct="1">
              <a:spcBef>
                <a:spcPct val="0"/>
              </a:spcBef>
            </a:pPr>
            <a:r>
              <a:rPr lang="en-US" altLang="en-US" sz="1800" b="1">
                <a:latin typeface="Arial" panose="020B0604020202020204" pitchFamily="34" charset="0"/>
              </a:rPr>
              <a:t>FIGURE 13.16 </a:t>
            </a:r>
            <a:r>
              <a:rPr lang="en-US" altLang="en-US" sz="1800">
                <a:latin typeface="Arial" panose="020B0604020202020204" pitchFamily="34" charset="0"/>
              </a:rPr>
              <a:t>The layout of the H-R (Hertzsprung-Russell) diagram used to plot the properties of stars. More luminous stars are at the top of the diagram. Hotter stars are on the left. Stars of the same radius (R) lie along the dotted lines moving from upper left to lower right. Absolute magnitudes are discussed in Connections 13.1 and Appendix 6.</a:t>
            </a:r>
          </a:p>
        </p:txBody>
      </p:sp>
    </p:spTree>
    <p:extLst>
      <p:ext uri="{BB962C8B-B14F-4D97-AF65-F5344CB8AC3E}">
        <p14:creationId xmlns:p14="http://schemas.microsoft.com/office/powerpoint/2010/main" val="2383748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501A95-49EC-485E-A2FF-1FB8B100C5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A3AE7-89E4-4DF5-95FD-9E994D4421B6}" type="slidenum">
              <a:rPr lang="en-US" smtClean="0"/>
              <a:t>‹#›</a:t>
            </a:fld>
            <a:endParaRPr lang="en-US"/>
          </a:p>
        </p:txBody>
      </p:sp>
    </p:spTree>
    <p:extLst>
      <p:ext uri="{BB962C8B-B14F-4D97-AF65-F5344CB8AC3E}">
        <p14:creationId xmlns:p14="http://schemas.microsoft.com/office/powerpoint/2010/main" val="1606592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01A95-49EC-485E-A2FF-1FB8B100C5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A3AE7-89E4-4DF5-95FD-9E994D4421B6}" type="slidenum">
              <a:rPr lang="en-US" smtClean="0"/>
              <a:t>‹#›</a:t>
            </a:fld>
            <a:endParaRPr lang="en-US"/>
          </a:p>
        </p:txBody>
      </p:sp>
    </p:spTree>
    <p:extLst>
      <p:ext uri="{BB962C8B-B14F-4D97-AF65-F5344CB8AC3E}">
        <p14:creationId xmlns:p14="http://schemas.microsoft.com/office/powerpoint/2010/main" val="405321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01A95-49EC-485E-A2FF-1FB8B100C5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A3AE7-89E4-4DF5-95FD-9E994D4421B6}" type="slidenum">
              <a:rPr lang="en-US" smtClean="0"/>
              <a:t>‹#›</a:t>
            </a:fld>
            <a:endParaRPr lang="en-US"/>
          </a:p>
        </p:txBody>
      </p:sp>
    </p:spTree>
    <p:extLst>
      <p:ext uri="{BB962C8B-B14F-4D97-AF65-F5344CB8AC3E}">
        <p14:creationId xmlns:p14="http://schemas.microsoft.com/office/powerpoint/2010/main" val="175088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01A95-49EC-485E-A2FF-1FB8B100C5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A3AE7-89E4-4DF5-95FD-9E994D4421B6}" type="slidenum">
              <a:rPr lang="en-US" smtClean="0"/>
              <a:t>‹#›</a:t>
            </a:fld>
            <a:endParaRPr lang="en-US"/>
          </a:p>
        </p:txBody>
      </p:sp>
    </p:spTree>
    <p:extLst>
      <p:ext uri="{BB962C8B-B14F-4D97-AF65-F5344CB8AC3E}">
        <p14:creationId xmlns:p14="http://schemas.microsoft.com/office/powerpoint/2010/main" val="428165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501A95-49EC-485E-A2FF-1FB8B100C507}"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A3AE7-89E4-4DF5-95FD-9E994D4421B6}" type="slidenum">
              <a:rPr lang="en-US" smtClean="0"/>
              <a:t>‹#›</a:t>
            </a:fld>
            <a:endParaRPr lang="en-US"/>
          </a:p>
        </p:txBody>
      </p:sp>
    </p:spTree>
    <p:extLst>
      <p:ext uri="{BB962C8B-B14F-4D97-AF65-F5344CB8AC3E}">
        <p14:creationId xmlns:p14="http://schemas.microsoft.com/office/powerpoint/2010/main" val="84541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501A95-49EC-485E-A2FF-1FB8B100C50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A3AE7-89E4-4DF5-95FD-9E994D4421B6}" type="slidenum">
              <a:rPr lang="en-US" smtClean="0"/>
              <a:t>‹#›</a:t>
            </a:fld>
            <a:endParaRPr lang="en-US"/>
          </a:p>
        </p:txBody>
      </p:sp>
    </p:spTree>
    <p:extLst>
      <p:ext uri="{BB962C8B-B14F-4D97-AF65-F5344CB8AC3E}">
        <p14:creationId xmlns:p14="http://schemas.microsoft.com/office/powerpoint/2010/main" val="330430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501A95-49EC-485E-A2FF-1FB8B100C507}"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9A3AE7-89E4-4DF5-95FD-9E994D4421B6}" type="slidenum">
              <a:rPr lang="en-US" smtClean="0"/>
              <a:t>‹#›</a:t>
            </a:fld>
            <a:endParaRPr lang="en-US"/>
          </a:p>
        </p:txBody>
      </p:sp>
    </p:spTree>
    <p:extLst>
      <p:ext uri="{BB962C8B-B14F-4D97-AF65-F5344CB8AC3E}">
        <p14:creationId xmlns:p14="http://schemas.microsoft.com/office/powerpoint/2010/main" val="3497438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501A95-49EC-485E-A2FF-1FB8B100C507}"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9A3AE7-89E4-4DF5-95FD-9E994D4421B6}" type="slidenum">
              <a:rPr lang="en-US" smtClean="0"/>
              <a:t>‹#›</a:t>
            </a:fld>
            <a:endParaRPr lang="en-US"/>
          </a:p>
        </p:txBody>
      </p:sp>
    </p:spTree>
    <p:extLst>
      <p:ext uri="{BB962C8B-B14F-4D97-AF65-F5344CB8AC3E}">
        <p14:creationId xmlns:p14="http://schemas.microsoft.com/office/powerpoint/2010/main" val="150842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01A95-49EC-485E-A2FF-1FB8B100C507}" type="datetimeFigureOut">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9A3AE7-89E4-4DF5-95FD-9E994D4421B6}" type="slidenum">
              <a:rPr lang="en-US" smtClean="0"/>
              <a:t>‹#›</a:t>
            </a:fld>
            <a:endParaRPr lang="en-US"/>
          </a:p>
        </p:txBody>
      </p:sp>
    </p:spTree>
    <p:extLst>
      <p:ext uri="{BB962C8B-B14F-4D97-AF65-F5344CB8AC3E}">
        <p14:creationId xmlns:p14="http://schemas.microsoft.com/office/powerpoint/2010/main" val="3532089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501A95-49EC-485E-A2FF-1FB8B100C50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A3AE7-89E4-4DF5-95FD-9E994D4421B6}" type="slidenum">
              <a:rPr lang="en-US" smtClean="0"/>
              <a:t>‹#›</a:t>
            </a:fld>
            <a:endParaRPr lang="en-US"/>
          </a:p>
        </p:txBody>
      </p:sp>
    </p:spTree>
    <p:extLst>
      <p:ext uri="{BB962C8B-B14F-4D97-AF65-F5344CB8AC3E}">
        <p14:creationId xmlns:p14="http://schemas.microsoft.com/office/powerpoint/2010/main" val="400854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501A95-49EC-485E-A2FF-1FB8B100C507}"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A3AE7-89E4-4DF5-95FD-9E994D4421B6}" type="slidenum">
              <a:rPr lang="en-US" smtClean="0"/>
              <a:t>‹#›</a:t>
            </a:fld>
            <a:endParaRPr lang="en-US"/>
          </a:p>
        </p:txBody>
      </p:sp>
    </p:spTree>
    <p:extLst>
      <p:ext uri="{BB962C8B-B14F-4D97-AF65-F5344CB8AC3E}">
        <p14:creationId xmlns:p14="http://schemas.microsoft.com/office/powerpoint/2010/main" val="507178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01A95-49EC-485E-A2FF-1FB8B100C507}" type="datetimeFigureOut">
              <a:rPr lang="en-US" smtClean="0"/>
              <a:t>4/27/2022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9A3AE7-89E4-4DF5-95FD-9E994D4421B6}" type="slidenum">
              <a:rPr lang="en-US" smtClean="0"/>
              <a:t>‹#›</a:t>
            </a:fld>
            <a:endParaRPr lang="en-US"/>
          </a:p>
        </p:txBody>
      </p:sp>
    </p:spTree>
    <p:extLst>
      <p:ext uri="{BB962C8B-B14F-4D97-AF65-F5344CB8AC3E}">
        <p14:creationId xmlns:p14="http://schemas.microsoft.com/office/powerpoint/2010/main" val="2243595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9800" y="1066800"/>
            <a:ext cx="7772400" cy="2743200"/>
          </a:xfrm>
        </p:spPr>
        <p:txBody>
          <a:bodyPr anchor="ctr"/>
          <a:lstStyle/>
          <a:p>
            <a:pPr eaLnBrk="1" hangingPunct="1"/>
            <a:r>
              <a:rPr lang="en-US" altLang="en-US" sz="4400"/>
              <a:t>CHAPTER 13</a:t>
            </a:r>
            <a:br>
              <a:rPr lang="en-US" altLang="en-US" sz="4400"/>
            </a:br>
            <a:br>
              <a:rPr lang="en-US" altLang="en-US" sz="4400"/>
            </a:br>
            <a:endParaRPr lang="en-US" altLang="en-US" sz="4400"/>
          </a:p>
        </p:txBody>
      </p:sp>
      <p:sp>
        <p:nvSpPr>
          <p:cNvPr id="6147" name="Rectangle 3"/>
          <p:cNvSpPr>
            <a:spLocks noGrp="1" noChangeArrowheads="1"/>
          </p:cNvSpPr>
          <p:nvPr>
            <p:ph type="subTitle" idx="1"/>
          </p:nvPr>
        </p:nvSpPr>
        <p:spPr>
          <a:xfrm>
            <a:off x="2895600" y="3886200"/>
            <a:ext cx="6400800" cy="1752600"/>
          </a:xfrm>
        </p:spPr>
        <p:txBody>
          <a:bodyPr/>
          <a:lstStyle/>
          <a:p>
            <a:pPr eaLnBrk="1" hangingPunct="1"/>
            <a:r>
              <a:rPr lang="en-US" altLang="en-US" sz="3200"/>
              <a:t>TAKING THE MEASURE OF STARS</a:t>
            </a:r>
            <a:br>
              <a:rPr lang="en-US" altLang="en-US" sz="3200"/>
            </a:br>
            <a:endParaRPr lang="en-US" altLang="en-US" sz="3200"/>
          </a:p>
        </p:txBody>
      </p:sp>
    </p:spTree>
    <p:extLst>
      <p:ext uri="{BB962C8B-B14F-4D97-AF65-F5344CB8AC3E}">
        <p14:creationId xmlns:p14="http://schemas.microsoft.com/office/powerpoint/2010/main" val="199674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3368" y="357188"/>
            <a:ext cx="11694782" cy="6367462"/>
          </a:xfrm>
        </p:spPr>
      </p:pic>
    </p:spTree>
    <p:extLst>
      <p:ext uri="{BB962C8B-B14F-4D97-AF65-F5344CB8AC3E}">
        <p14:creationId xmlns:p14="http://schemas.microsoft.com/office/powerpoint/2010/main" val="1167394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figure 5-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0"/>
            <a:ext cx="8782328" cy="666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601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5" descr="6268_fig07-03b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0"/>
            <a:ext cx="5856288" cy="6427788"/>
          </a:xfrm>
          <a:prstGeom prst="rect">
            <a:avLst/>
          </a:prstGeom>
          <a:noFill/>
          <a:extLst>
            <a:ext uri="{909E8E84-426E-40DD-AFC4-6F175D3DCCD1}">
              <a14:hiddenFill xmlns:a14="http://schemas.microsoft.com/office/drawing/2010/main">
                <a:solidFill>
                  <a:srgbClr val="FFFFFF"/>
                </a:solidFill>
              </a14:hiddenFill>
            </a:ext>
          </a:extLst>
        </p:spPr>
      </p:pic>
      <p:sp>
        <p:nvSpPr>
          <p:cNvPr id="17415" name="Text Box 7"/>
          <p:cNvSpPr txBox="1">
            <a:spLocks noChangeArrowheads="1"/>
          </p:cNvSpPr>
          <p:nvPr/>
        </p:nvSpPr>
        <p:spPr bwMode="auto">
          <a:xfrm>
            <a:off x="8153399" y="533400"/>
            <a:ext cx="287135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dirty="0"/>
              <a:t>The spectrum of the atmosphere of Titan.</a:t>
            </a:r>
          </a:p>
        </p:txBody>
      </p:sp>
    </p:spTree>
    <p:extLst>
      <p:ext uri="{BB962C8B-B14F-4D97-AF65-F5344CB8AC3E}">
        <p14:creationId xmlns:p14="http://schemas.microsoft.com/office/powerpoint/2010/main" val="4159760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Documents and Settings\krause\My Documents\My Pictures\Fig17_10.JPG">
            <a:extLst>
              <a:ext uri="{FF2B5EF4-FFF2-40B4-BE49-F238E27FC236}">
                <a16:creationId xmlns:a16="http://schemas.microsoft.com/office/drawing/2014/main" id="{FFE41923-B04D-4FD1-B74B-370D3013F7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199" y="104775"/>
            <a:ext cx="7153276" cy="6645917"/>
          </a:xfr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8200" y="365126"/>
            <a:ext cx="10515600" cy="558800"/>
          </a:xfrm>
        </p:spPr>
        <p:txBody>
          <a:bodyPr/>
          <a:lstStyle/>
          <a:p>
            <a:pPr eaLnBrk="1" hangingPunct="1"/>
            <a:r>
              <a:rPr lang="en-US" altLang="en-US" sz="2400" dirty="0"/>
              <a:t>The Strengths of Absorption Lines</a:t>
            </a:r>
          </a:p>
        </p:txBody>
      </p:sp>
      <p:pic>
        <p:nvPicPr>
          <p:cNvPr id="29699" name="Picture 4" descr="FIG_00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4" y="809625"/>
            <a:ext cx="10154715"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704287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1981200" y="381001"/>
            <a:ext cx="8229600" cy="5745163"/>
          </a:xfrm>
        </p:spPr>
        <p:txBody>
          <a:bodyPr/>
          <a:lstStyle/>
          <a:p>
            <a:pPr marL="609600" indent="-609600">
              <a:buNone/>
            </a:pPr>
            <a:r>
              <a:rPr lang="en-US" altLang="en-US"/>
              <a:t>The absolute magnitude (M) of a star is most closely related to what other physical parameter of the star?</a:t>
            </a:r>
          </a:p>
          <a:p>
            <a:pPr marL="609600" indent="-609600">
              <a:buNone/>
            </a:pPr>
            <a:endParaRPr lang="en-US" altLang="en-US"/>
          </a:p>
          <a:p>
            <a:pPr marL="609600" indent="-609600">
              <a:buFontTx/>
              <a:buAutoNum type="arabicParenR"/>
            </a:pPr>
            <a:r>
              <a:rPr lang="en-US" altLang="en-US"/>
              <a:t>temperature		3)	mass</a:t>
            </a:r>
          </a:p>
          <a:p>
            <a:pPr marL="609600" indent="-609600">
              <a:buFontTx/>
              <a:buAutoNum type="arabicParenR"/>
            </a:pPr>
            <a:endParaRPr lang="en-US" altLang="en-US"/>
          </a:p>
          <a:p>
            <a:pPr marL="609600" indent="-609600">
              <a:buFontTx/>
              <a:buAutoNum type="arabicParenR" startAt="2"/>
            </a:pPr>
            <a:r>
              <a:rPr lang="en-US" altLang="en-US"/>
              <a:t>luminosity		4)	age</a:t>
            </a:r>
          </a:p>
          <a:p>
            <a:pPr marL="609600" indent="-609600">
              <a:buFontTx/>
              <a:buAutoNum type="arabicParenR" startAt="2"/>
            </a:pPr>
            <a:endParaRPr lang="en-US" altLang="en-US"/>
          </a:p>
          <a:p>
            <a:pPr marL="609600" indent="-609600">
              <a:buNone/>
            </a:pPr>
            <a:endParaRPr lang="en-US" altLang="en-US" sz="2400"/>
          </a:p>
          <a:p>
            <a:pPr marL="609600" indent="-609600"/>
            <a:endParaRPr lang="en-US" altLang="en-US" sz="2400"/>
          </a:p>
        </p:txBody>
      </p:sp>
    </p:spTree>
    <p:extLst>
      <p:ext uri="{BB962C8B-B14F-4D97-AF65-F5344CB8AC3E}">
        <p14:creationId xmlns:p14="http://schemas.microsoft.com/office/powerpoint/2010/main" val="36579057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981200" y="228601"/>
            <a:ext cx="8229600" cy="5897563"/>
          </a:xfrm>
        </p:spPr>
        <p:txBody>
          <a:bodyPr>
            <a:normAutofit/>
          </a:bodyPr>
          <a:lstStyle/>
          <a:p>
            <a:pPr marL="0" indent="0">
              <a:buNone/>
              <a:defRPr/>
            </a:pPr>
            <a:r>
              <a:rPr lang="en-US" dirty="0"/>
              <a:t>Which of the following atoms or ions produces strong absorption lines in the spectra of stars with relatively cool surface temperatures?</a:t>
            </a:r>
          </a:p>
          <a:p>
            <a:pPr marL="0" indent="0">
              <a:buNone/>
              <a:defRPr/>
            </a:pPr>
            <a:endParaRPr lang="en-US" dirty="0"/>
          </a:p>
          <a:p>
            <a:pPr marL="0" indent="0">
              <a:buNone/>
              <a:defRPr/>
            </a:pPr>
            <a:r>
              <a:rPr lang="en-US" dirty="0"/>
              <a:t>A)	</a:t>
            </a:r>
            <a:r>
              <a:rPr lang="en-US" dirty="0" err="1"/>
              <a:t>TiO</a:t>
            </a:r>
            <a:r>
              <a:rPr lang="en-US" dirty="0"/>
              <a:t>, molecules of titanium oxide</a:t>
            </a:r>
          </a:p>
          <a:p>
            <a:pPr marL="0" indent="0">
              <a:buNone/>
              <a:defRPr/>
            </a:pPr>
            <a:r>
              <a:rPr lang="en-US" dirty="0"/>
              <a:t>B)	Mg II, ionized magnesium</a:t>
            </a:r>
          </a:p>
          <a:p>
            <a:pPr marL="0" indent="0">
              <a:buNone/>
              <a:defRPr/>
            </a:pPr>
            <a:r>
              <a:rPr lang="en-US" dirty="0"/>
              <a:t>C)	</a:t>
            </a:r>
            <a:r>
              <a:rPr lang="en-US" dirty="0" err="1"/>
              <a:t>Ca</a:t>
            </a:r>
            <a:r>
              <a:rPr lang="en-US" dirty="0"/>
              <a:t> II, ionized calcium</a:t>
            </a:r>
          </a:p>
          <a:p>
            <a:pPr marL="0" indent="0">
              <a:buNone/>
              <a:defRPr/>
            </a:pPr>
            <a:r>
              <a:rPr lang="en-US" dirty="0"/>
              <a:t>D)	He I, neutral helium</a:t>
            </a:r>
          </a:p>
          <a:p>
            <a:pPr marL="0" indent="0">
              <a:buNone/>
              <a:defRPr/>
            </a:pPr>
            <a:endParaRPr lang="en-US" dirty="0"/>
          </a:p>
          <a:p>
            <a:pPr>
              <a:defRPr/>
            </a:pPr>
            <a:endParaRPr lang="en-US" dirty="0"/>
          </a:p>
        </p:txBody>
      </p:sp>
    </p:spTree>
    <p:extLst>
      <p:ext uri="{BB962C8B-B14F-4D97-AF65-F5344CB8AC3E}">
        <p14:creationId xmlns:p14="http://schemas.microsoft.com/office/powerpoint/2010/main" val="342552109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1746" name="Picture 2" descr="C:\Documents and Settings\krause\My Documents\astro2\AST_13.1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1" y="76200"/>
            <a:ext cx="3808413" cy="6629400"/>
          </a:xfr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5A4281D-B519-4727-8C7C-DE92DE297A13}"/>
              </a:ext>
            </a:extLst>
          </p:cNvPr>
          <p:cNvSpPr txBox="1"/>
          <p:nvPr/>
        </p:nvSpPr>
        <p:spPr>
          <a:xfrm>
            <a:off x="1228725" y="2781300"/>
            <a:ext cx="1828800" cy="369332"/>
          </a:xfrm>
          <a:prstGeom prst="rect">
            <a:avLst/>
          </a:prstGeom>
          <a:noFill/>
        </p:spPr>
        <p:txBody>
          <a:bodyPr wrap="square" rtlCol="0">
            <a:spAutoFit/>
          </a:bodyPr>
          <a:lstStyle/>
          <a:p>
            <a:r>
              <a:rPr lang="en-US" dirty="0">
                <a:latin typeface="Bookman Old Style" panose="02050604050505020204" pitchFamily="18" charset="0"/>
              </a:rPr>
              <a:t>Figure 13.10</a:t>
            </a:r>
          </a:p>
        </p:txBody>
      </p:sp>
    </p:spTree>
    <p:extLst>
      <p:ext uri="{BB962C8B-B14F-4D97-AF65-F5344CB8AC3E}">
        <p14:creationId xmlns:p14="http://schemas.microsoft.com/office/powerpoint/2010/main" val="164140914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2770" name="Picture 2" descr="C:\Documents and Settings\krause\My Documents\astro2\AST_13.1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49575" y="314325"/>
            <a:ext cx="8680450" cy="6400800"/>
          </a:xfr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BFE4859-F2A7-4867-9372-BB0237FD29F5}"/>
              </a:ext>
            </a:extLst>
          </p:cNvPr>
          <p:cNvSpPr txBox="1"/>
          <p:nvPr/>
        </p:nvSpPr>
        <p:spPr>
          <a:xfrm>
            <a:off x="495300" y="1704975"/>
            <a:ext cx="1685925" cy="369332"/>
          </a:xfrm>
          <a:prstGeom prst="rect">
            <a:avLst/>
          </a:prstGeom>
          <a:noFill/>
        </p:spPr>
        <p:txBody>
          <a:bodyPr wrap="square" rtlCol="0">
            <a:spAutoFit/>
          </a:bodyPr>
          <a:lstStyle/>
          <a:p>
            <a:r>
              <a:rPr lang="en-US" dirty="0">
                <a:latin typeface="Bookman Old Style" panose="02050604050505020204" pitchFamily="18" charset="0"/>
              </a:rPr>
              <a:t>Figure 13.11</a:t>
            </a:r>
          </a:p>
        </p:txBody>
      </p:sp>
    </p:spTree>
    <p:extLst>
      <p:ext uri="{BB962C8B-B14F-4D97-AF65-F5344CB8AC3E}">
        <p14:creationId xmlns:p14="http://schemas.microsoft.com/office/powerpoint/2010/main" val="136280323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1981200" y="152401"/>
            <a:ext cx="8229600" cy="5973763"/>
          </a:xfrm>
        </p:spPr>
        <p:txBody>
          <a:bodyPr/>
          <a:lstStyle/>
          <a:p>
            <a:pPr>
              <a:buFontTx/>
              <a:buNone/>
            </a:pPr>
            <a:r>
              <a:rPr lang="en-US" altLang="en-US" sz="2000"/>
              <a:t>What condition is necessary for us to see eclipses of stars in binary star systems?</a:t>
            </a:r>
          </a:p>
          <a:p>
            <a:pPr>
              <a:buFontTx/>
              <a:buNone/>
            </a:pPr>
            <a:endParaRPr lang="en-US" altLang="en-US" sz="2000"/>
          </a:p>
          <a:p>
            <a:pPr>
              <a:buFontTx/>
              <a:buNone/>
            </a:pPr>
            <a:r>
              <a:rPr lang="en-US" altLang="en-US" sz="2000"/>
              <a:t>1)		One of the stars must be much bigger than the other so that it can hide its smaller companion when the orbital plane is at a large angle to the line of sight.</a:t>
            </a:r>
          </a:p>
          <a:p>
            <a:pPr>
              <a:buFontTx/>
              <a:buNone/>
            </a:pPr>
            <a:endParaRPr lang="en-US" altLang="en-US" sz="2000"/>
          </a:p>
          <a:p>
            <a:pPr>
              <a:buFontTx/>
              <a:buNone/>
            </a:pPr>
            <a:r>
              <a:rPr lang="en-US" altLang="en-US" sz="2000"/>
              <a:t>2)		The stars must have very similar surface temperatures for us to see a significant eclipse whatever the inclination of the orbital plane to the line of sight.</a:t>
            </a:r>
          </a:p>
          <a:p>
            <a:pPr>
              <a:buFontTx/>
              <a:buNone/>
            </a:pPr>
            <a:endParaRPr lang="en-US" altLang="en-US" sz="2000"/>
          </a:p>
          <a:p>
            <a:pPr>
              <a:buFontTx/>
              <a:buNone/>
            </a:pPr>
            <a:r>
              <a:rPr lang="en-US" altLang="en-US" sz="2000"/>
              <a:t>3)		The line of sight from Earth to the star system must be in or very close to the orbital plane of the stars.</a:t>
            </a:r>
          </a:p>
          <a:p>
            <a:pPr>
              <a:buFontTx/>
              <a:buNone/>
            </a:pPr>
            <a:endParaRPr lang="en-US" altLang="en-US" sz="2000"/>
          </a:p>
          <a:p>
            <a:pPr>
              <a:buFontTx/>
              <a:buNone/>
            </a:pPr>
            <a:r>
              <a:rPr lang="en-US" altLang="en-US" sz="2000"/>
              <a:t>4)		The line of sight from Earth to the star system must be very close to perpendicular to the orbital plane of the stars.</a:t>
            </a:r>
          </a:p>
          <a:p>
            <a:pPr>
              <a:buFontTx/>
              <a:buNone/>
            </a:pPr>
            <a:endParaRPr lang="en-US" altLang="en-US" sz="2000"/>
          </a:p>
        </p:txBody>
      </p:sp>
    </p:spTree>
    <p:extLst>
      <p:ext uri="{BB962C8B-B14F-4D97-AF65-F5344CB8AC3E}">
        <p14:creationId xmlns:p14="http://schemas.microsoft.com/office/powerpoint/2010/main" val="24829980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Barnardstar">
            <a:extLst>
              <a:ext uri="{FF2B5EF4-FFF2-40B4-BE49-F238E27FC236}">
                <a16:creationId xmlns:a16="http://schemas.microsoft.com/office/drawing/2014/main" id="{1B2F78D3-B0EB-4E7C-AD0A-B2415ABFD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9144000" cy="672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362200" y="609600"/>
            <a:ext cx="8026400" cy="6019800"/>
          </a:xfrm>
        </p:spPr>
      </p:pic>
    </p:spTree>
    <p:extLst>
      <p:ext uri="{BB962C8B-B14F-4D97-AF65-F5344CB8AC3E}">
        <p14:creationId xmlns:p14="http://schemas.microsoft.com/office/powerpoint/2010/main" val="1757156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192.168.3.2\education\COMPOSITION\HIGHER_EDUCATION\Norton\170774 Hester\03_Files Processed\05_Art files\09_JPEG\Chapter13_300 dpi\21Ast4_FIG13.16_CH1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451" y="86101"/>
            <a:ext cx="6525209" cy="664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56497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1981200" y="0"/>
            <a:ext cx="8229600" cy="685800"/>
          </a:xfrm>
        </p:spPr>
        <p:txBody>
          <a:bodyPr/>
          <a:lstStyle/>
          <a:p>
            <a:pPr eaLnBrk="1" hangingPunct="1"/>
            <a:r>
              <a:rPr lang="en-US" altLang="en-US" sz="2400"/>
              <a:t>Hertzsprung Russell Diagrams</a:t>
            </a:r>
          </a:p>
        </p:txBody>
      </p:sp>
      <p:graphicFrame>
        <p:nvGraphicFramePr>
          <p:cNvPr id="26627" name="Object 3"/>
          <p:cNvGraphicFramePr>
            <a:graphicFrameLocks noGrp="1" noChangeAspect="1"/>
          </p:cNvGraphicFramePr>
          <p:nvPr>
            <p:ph idx="1"/>
          </p:nvPr>
        </p:nvGraphicFramePr>
        <p:xfrm>
          <a:off x="1524000" y="749300"/>
          <a:ext cx="9144000" cy="5907088"/>
        </p:xfrm>
        <a:graphic>
          <a:graphicData uri="http://schemas.openxmlformats.org/presentationml/2006/ole">
            <mc:AlternateContent xmlns:mc="http://schemas.openxmlformats.org/markup-compatibility/2006">
              <mc:Choice xmlns:v="urn:schemas-microsoft-com:vml" Requires="v">
                <p:oleObj spid="_x0000_s1032" name="Photo Editor Photo" r:id="rId3" imgW="9523810" imgH="6152381" progId="MSPhotoEd.3">
                  <p:embed/>
                </p:oleObj>
              </mc:Choice>
              <mc:Fallback>
                <p:oleObj name="Photo Editor Photo" r:id="rId3" imgW="9523810" imgH="6152381" progId="MSPhotoEd.3">
                  <p:embed/>
                  <p:pic>
                    <p:nvPicPr>
                      <p:cNvPr id="26627"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749300"/>
                        <a:ext cx="9144000" cy="5907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50761503"/>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278" y="264765"/>
            <a:ext cx="2339898" cy="1162592"/>
          </a:xfrm>
        </p:spPr>
        <p:txBody>
          <a:bodyPr>
            <a:normAutofit/>
          </a:bodyPr>
          <a:lstStyle/>
          <a:p>
            <a:r>
              <a:rPr lang="en-US" sz="2400" dirty="0">
                <a:latin typeface="Bookman Old Style" panose="02050604050505020204" pitchFamily="18" charset="0"/>
              </a:rPr>
              <a:t>Spectroscopic</a:t>
            </a:r>
            <a:br>
              <a:rPr lang="en-US" sz="2400" dirty="0">
                <a:latin typeface="Bookman Old Style" panose="02050604050505020204" pitchFamily="18" charset="0"/>
              </a:rPr>
            </a:br>
            <a:r>
              <a:rPr lang="en-US" sz="2400" dirty="0">
                <a:latin typeface="Bookman Old Style" panose="02050604050505020204" pitchFamily="18" charset="0"/>
              </a:rPr>
              <a:t> Parallax</a:t>
            </a:r>
            <a:br>
              <a:rPr lang="en-US" sz="2400" dirty="0">
                <a:latin typeface="Bookman Old Style" panose="02050604050505020204" pitchFamily="18" charset="0"/>
              </a:rPr>
            </a:br>
            <a:r>
              <a:rPr lang="en-US" sz="1200" dirty="0">
                <a:latin typeface="Bookman Old Style" panose="02050604050505020204" pitchFamily="18" charset="0"/>
              </a:rPr>
              <a:t>Guzman</a:t>
            </a:r>
            <a:endParaRPr lang="en-US" sz="2400" dirty="0">
              <a:latin typeface="Bookman Old Style" panose="0205060405050502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8478" y="369596"/>
            <a:ext cx="6654772" cy="6488404"/>
          </a:xfrm>
        </p:spPr>
      </p:pic>
      <p:sp>
        <p:nvSpPr>
          <p:cNvPr id="3" name="TextBox 2"/>
          <p:cNvSpPr txBox="1"/>
          <p:nvPr/>
        </p:nvSpPr>
        <p:spPr>
          <a:xfrm>
            <a:off x="390525" y="1743075"/>
            <a:ext cx="3009900" cy="1754326"/>
          </a:xfrm>
          <a:prstGeom prst="rect">
            <a:avLst/>
          </a:prstGeom>
          <a:noFill/>
        </p:spPr>
        <p:txBody>
          <a:bodyPr wrap="square" rtlCol="0">
            <a:spAutoFit/>
          </a:bodyPr>
          <a:lstStyle/>
          <a:p>
            <a:r>
              <a:rPr lang="en-US" sz="1200" dirty="0">
                <a:latin typeface="Bookman Old Style" panose="02050604050505020204" pitchFamily="18" charset="0"/>
              </a:rPr>
              <a:t>By “color” they are referring to the spectral classification of the star, determined mostly by temperature.  Observed brightness is related to apparent magnitude m.  “True” brightness is related to absolute magnitude M.  From these the distance modulus equation gives distance.</a:t>
            </a:r>
          </a:p>
        </p:txBody>
      </p:sp>
    </p:spTree>
    <p:extLst>
      <p:ext uri="{BB962C8B-B14F-4D97-AF65-F5344CB8AC3E}">
        <p14:creationId xmlns:p14="http://schemas.microsoft.com/office/powerpoint/2010/main" val="1305481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BBE6E90-596F-4E3D-84BD-16A7500CCCA5}"/>
              </a:ext>
            </a:extLst>
          </p:cNvPr>
          <p:cNvSpPr>
            <a:spLocks noGrp="1" noChangeArrowheads="1"/>
          </p:cNvSpPr>
          <p:nvPr>
            <p:ph type="title"/>
          </p:nvPr>
        </p:nvSpPr>
        <p:spPr>
          <a:xfrm>
            <a:off x="3124200" y="1"/>
            <a:ext cx="5638800" cy="1020763"/>
          </a:xfrm>
        </p:spPr>
        <p:txBody>
          <a:bodyPr/>
          <a:lstStyle/>
          <a:p>
            <a:r>
              <a:rPr lang="en-US" altLang="en-US" sz="2800"/>
              <a:t>The Final Exam</a:t>
            </a:r>
          </a:p>
        </p:txBody>
      </p:sp>
      <p:sp>
        <p:nvSpPr>
          <p:cNvPr id="11267" name="Rectangle 3">
            <a:extLst>
              <a:ext uri="{FF2B5EF4-FFF2-40B4-BE49-F238E27FC236}">
                <a16:creationId xmlns:a16="http://schemas.microsoft.com/office/drawing/2014/main" id="{9B8D41FD-4640-4331-AC3D-9894FBE28553}"/>
              </a:ext>
            </a:extLst>
          </p:cNvPr>
          <p:cNvSpPr>
            <a:spLocks noGrp="1" noChangeArrowheads="1"/>
          </p:cNvSpPr>
          <p:nvPr>
            <p:ph type="body" idx="1"/>
          </p:nvPr>
        </p:nvSpPr>
        <p:spPr>
          <a:xfrm>
            <a:off x="1981200" y="838201"/>
            <a:ext cx="8229600" cy="5287963"/>
          </a:xfrm>
        </p:spPr>
        <p:txBody>
          <a:bodyPr/>
          <a:lstStyle/>
          <a:p>
            <a:pPr>
              <a:buFontTx/>
              <a:buNone/>
            </a:pPr>
            <a:r>
              <a:rPr lang="en-US" altLang="en-US" sz="2400" dirty="0"/>
              <a:t>	40	Multiple Choice Questions  = 120 points</a:t>
            </a:r>
          </a:p>
          <a:p>
            <a:pPr>
              <a:buFontTx/>
              <a:buNone/>
            </a:pPr>
            <a:r>
              <a:rPr lang="en-US" altLang="en-US" sz="2400" dirty="0"/>
              <a:t>				</a:t>
            </a:r>
            <a:r>
              <a:rPr lang="en-US" altLang="en-US" sz="2400" u="sng" dirty="0"/>
              <a:t>new</a:t>
            </a:r>
            <a:r>
              <a:rPr lang="en-US" altLang="en-US" sz="2400" dirty="0"/>
              <a:t>			</a:t>
            </a:r>
            <a:r>
              <a:rPr lang="en-US" altLang="en-US" sz="2400" u="sng" dirty="0"/>
              <a:t>repeat</a:t>
            </a:r>
          </a:p>
          <a:p>
            <a:pPr>
              <a:buFontTx/>
              <a:buNone/>
            </a:pPr>
            <a:r>
              <a:rPr lang="en-US" altLang="en-US" sz="2400" dirty="0"/>
              <a:t>	CH 2-5		  6			    4</a:t>
            </a:r>
          </a:p>
          <a:p>
            <a:pPr>
              <a:buFontTx/>
              <a:buNone/>
            </a:pPr>
            <a:r>
              <a:rPr lang="en-US" altLang="en-US" sz="2400" dirty="0"/>
              <a:t>	CH 6-10		  6			    4</a:t>
            </a:r>
          </a:p>
          <a:p>
            <a:pPr>
              <a:buFontTx/>
              <a:buNone/>
            </a:pPr>
            <a:r>
              <a:rPr lang="en-US" altLang="en-US" sz="2400" dirty="0"/>
              <a:t>  	CH 11-13		  6			    4</a:t>
            </a:r>
          </a:p>
          <a:p>
            <a:pPr>
              <a:buFontTx/>
              <a:buNone/>
            </a:pPr>
            <a:r>
              <a:rPr lang="en-US" altLang="en-US" sz="2400" dirty="0"/>
              <a:t>	CH 14, 24		10</a:t>
            </a:r>
          </a:p>
          <a:p>
            <a:pPr>
              <a:buFontTx/>
              <a:buNone/>
            </a:pPr>
            <a:endParaRPr lang="en-US" altLang="en-US" sz="2400" dirty="0"/>
          </a:p>
          <a:p>
            <a:pPr>
              <a:buFontTx/>
              <a:buNone/>
            </a:pPr>
            <a:r>
              <a:rPr lang="en-US" altLang="en-US" sz="2400" dirty="0"/>
              <a:t>	40 points of other questions</a:t>
            </a:r>
          </a:p>
          <a:p>
            <a:pPr>
              <a:buFontTx/>
              <a:buNone/>
            </a:pPr>
            <a:r>
              <a:rPr lang="en-US" altLang="en-US" sz="2400" dirty="0"/>
              <a:t>  160 points total:  75% multiple choice, 25% other short answer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2473" cy="1325563"/>
          </a:xfrm>
        </p:spPr>
        <p:txBody>
          <a:bodyPr>
            <a:normAutofit/>
          </a:bodyPr>
          <a:lstStyle/>
          <a:p>
            <a:r>
              <a:rPr lang="en-US" sz="1800" dirty="0">
                <a:latin typeface="Bookman Old Style" panose="02050604050505020204" pitchFamily="18" charset="0"/>
              </a:rPr>
              <a:t>Parallax</a:t>
            </a:r>
            <a:br>
              <a:rPr lang="en-US" sz="1800" dirty="0">
                <a:latin typeface="Bookman Old Style" panose="02050604050505020204" pitchFamily="18" charset="0"/>
              </a:rPr>
            </a:br>
            <a:r>
              <a:rPr lang="en-US" sz="1200" dirty="0">
                <a:latin typeface="Bookman Old Style" panose="02050604050505020204" pitchFamily="18" charset="0"/>
              </a:rPr>
              <a:t>ESA</a:t>
            </a:r>
            <a:endParaRPr lang="en-US" sz="1800" dirty="0">
              <a:latin typeface="Bookman Old Style" panose="020506040505050202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59405" y="119488"/>
            <a:ext cx="7857363" cy="6609189"/>
          </a:xfrm>
        </p:spPr>
      </p:pic>
    </p:spTree>
    <p:extLst>
      <p:ext uri="{BB962C8B-B14F-4D97-AF65-F5344CB8AC3E}">
        <p14:creationId xmlns:p14="http://schemas.microsoft.com/office/powerpoint/2010/main" val="2060968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1981200" y="381001"/>
            <a:ext cx="8229600" cy="5745163"/>
          </a:xfrm>
        </p:spPr>
        <p:txBody>
          <a:bodyPr/>
          <a:lstStyle/>
          <a:p>
            <a:pPr eaLnBrk="1" hangingPunct="1">
              <a:buFontTx/>
              <a:buNone/>
            </a:pPr>
            <a:r>
              <a:rPr lang="en-US" altLang="en-US" sz="2400" dirty="0"/>
              <a:t>In order to measure the distance to a star by parallax it is necessary to know the direction to the star on two different days of the year and</a:t>
            </a:r>
          </a:p>
          <a:p>
            <a:pPr eaLnBrk="1" hangingPunct="1">
              <a:buFontTx/>
              <a:buNone/>
            </a:pPr>
            <a:endParaRPr lang="en-US" altLang="en-US" sz="2400" dirty="0"/>
          </a:p>
          <a:p>
            <a:pPr eaLnBrk="1" hangingPunct="1">
              <a:buFontTx/>
              <a:buNone/>
            </a:pPr>
            <a:r>
              <a:rPr lang="en-US" altLang="en-US" sz="2400" dirty="0"/>
              <a:t>1)		nothing else.</a:t>
            </a:r>
          </a:p>
          <a:p>
            <a:pPr eaLnBrk="1" hangingPunct="1">
              <a:buFontTx/>
              <a:buNone/>
            </a:pPr>
            <a:endParaRPr lang="en-US" altLang="en-US" sz="2400" dirty="0"/>
          </a:p>
          <a:p>
            <a:pPr eaLnBrk="1" hangingPunct="1">
              <a:buFontTx/>
              <a:buNone/>
            </a:pPr>
            <a:r>
              <a:rPr lang="en-US" altLang="en-US" sz="2400" dirty="0"/>
              <a:t>2)		the star’s luminosity (total energy output per 		second).</a:t>
            </a:r>
          </a:p>
          <a:p>
            <a:pPr eaLnBrk="1" hangingPunct="1">
              <a:buFontTx/>
              <a:buNone/>
            </a:pPr>
            <a:endParaRPr lang="en-US" altLang="en-US" sz="2400" dirty="0"/>
          </a:p>
          <a:p>
            <a:pPr eaLnBrk="1" hangingPunct="1">
              <a:buFontTx/>
              <a:buNone/>
            </a:pPr>
            <a:r>
              <a:rPr lang="en-US" altLang="en-US" sz="2400" dirty="0"/>
              <a:t>3)		the star’s surface temperature.</a:t>
            </a:r>
          </a:p>
          <a:p>
            <a:pPr eaLnBrk="1" hangingPunct="1">
              <a:buFontTx/>
              <a:buNone/>
            </a:pPr>
            <a:endParaRPr lang="en-US" altLang="en-US" sz="2400" dirty="0"/>
          </a:p>
          <a:p>
            <a:pPr eaLnBrk="1" hangingPunct="1">
              <a:buFontTx/>
              <a:buNone/>
            </a:pPr>
            <a:r>
              <a:rPr lang="en-US" altLang="en-US" sz="2400" dirty="0"/>
              <a:t>4)		the star’s spectrum.</a:t>
            </a:r>
          </a:p>
        </p:txBody>
      </p:sp>
    </p:spTree>
    <p:extLst>
      <p:ext uri="{BB962C8B-B14F-4D97-AF65-F5344CB8AC3E}">
        <p14:creationId xmlns:p14="http://schemas.microsoft.com/office/powerpoint/2010/main" val="397911897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75" y="203200"/>
            <a:ext cx="8680450" cy="6508750"/>
          </a:xfrm>
        </p:spPr>
      </p:pic>
    </p:spTree>
    <p:extLst>
      <p:ext uri="{BB962C8B-B14F-4D97-AF65-F5344CB8AC3E}">
        <p14:creationId xmlns:p14="http://schemas.microsoft.com/office/powerpoint/2010/main" val="262592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z="2400">
                <a:latin typeface="Bookman Old Style" panose="02050604050505020204" pitchFamily="18" charset="0"/>
              </a:rPr>
              <a:t>Inverse Square Law</a:t>
            </a:r>
          </a:p>
        </p:txBody>
      </p:sp>
      <p:pic>
        <p:nvPicPr>
          <p:cNvPr id="3789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601913" y="1393826"/>
            <a:ext cx="7027862" cy="4556125"/>
          </a:xfrm>
        </p:spPr>
      </p:pic>
    </p:spTree>
    <p:extLst>
      <p:ext uri="{BB962C8B-B14F-4D97-AF65-F5344CB8AC3E}">
        <p14:creationId xmlns:p14="http://schemas.microsoft.com/office/powerpoint/2010/main" val="4183590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0"/>
            <a:ext cx="8229600" cy="6324600"/>
          </a:xfrm>
        </p:spPr>
        <p:txBody>
          <a:bodyPr/>
          <a:lstStyle/>
          <a:p>
            <a:pPr marL="0" indent="0">
              <a:buNone/>
              <a:defRPr/>
            </a:pPr>
            <a:r>
              <a:rPr lang="en-US" dirty="0"/>
              <a:t>A star viewed a certain distance away is measured to have a brightness b</a:t>
            </a:r>
            <a:r>
              <a:rPr lang="en-US" baseline="-25000" dirty="0"/>
              <a:t>0</a:t>
            </a:r>
            <a:r>
              <a:rPr lang="en-US" dirty="0"/>
              <a:t>.  If this star were viewed from 6 times as far away its brightness would be measured as</a:t>
            </a:r>
          </a:p>
          <a:p>
            <a:pPr marL="0" indent="0">
              <a:buNone/>
              <a:defRPr/>
            </a:pPr>
            <a:endParaRPr lang="en-US" dirty="0"/>
          </a:p>
          <a:p>
            <a:pPr marL="514350" indent="-514350">
              <a:buFontTx/>
              <a:buAutoNum type="alphaUcParenR"/>
              <a:defRPr/>
            </a:pPr>
            <a:r>
              <a:rPr lang="en-US" dirty="0"/>
              <a:t>    b</a:t>
            </a:r>
            <a:r>
              <a:rPr lang="en-US" baseline="-25000" dirty="0"/>
              <a:t>0</a:t>
            </a:r>
            <a:r>
              <a:rPr lang="en-US" dirty="0"/>
              <a:t>			C)</a:t>
            </a:r>
            <a:r>
              <a:rPr lang="en-US" baseline="-25000" dirty="0"/>
              <a:t>	</a:t>
            </a:r>
            <a:r>
              <a:rPr lang="en-US" dirty="0"/>
              <a:t>b</a:t>
            </a:r>
            <a:r>
              <a:rPr lang="en-US" baseline="-25000" dirty="0"/>
              <a:t>0</a:t>
            </a:r>
            <a:r>
              <a:rPr lang="en-US" dirty="0"/>
              <a:t>/36</a:t>
            </a:r>
            <a:r>
              <a:rPr lang="en-US" baseline="-25000" dirty="0"/>
              <a:t>	</a:t>
            </a:r>
          </a:p>
          <a:p>
            <a:pPr marL="0" indent="0">
              <a:buNone/>
              <a:defRPr/>
            </a:pPr>
            <a:endParaRPr lang="en-US" dirty="0"/>
          </a:p>
          <a:p>
            <a:pPr marL="0" indent="0">
              <a:buNone/>
              <a:defRPr/>
            </a:pPr>
            <a:r>
              <a:rPr lang="en-US" dirty="0"/>
              <a:t>B)	b</a:t>
            </a:r>
            <a:r>
              <a:rPr lang="en-US" baseline="-25000" dirty="0"/>
              <a:t>0</a:t>
            </a:r>
            <a:r>
              <a:rPr lang="en-US" dirty="0"/>
              <a:t>/6</a:t>
            </a:r>
            <a:r>
              <a:rPr lang="en-US" baseline="-25000" dirty="0"/>
              <a:t>			</a:t>
            </a:r>
            <a:r>
              <a:rPr lang="en-US" dirty="0"/>
              <a:t>D)	6 b</a:t>
            </a:r>
            <a:r>
              <a:rPr lang="en-US" baseline="-25000" dirty="0"/>
              <a:t>0</a:t>
            </a:r>
            <a:endParaRPr lang="en-US" dirty="0"/>
          </a:p>
          <a:p>
            <a:pPr marL="0" indent="0">
              <a:buNone/>
              <a:defRPr/>
            </a:pPr>
            <a:endParaRPr lang="en-US" dirty="0"/>
          </a:p>
          <a:p>
            <a:pPr marL="0" indent="0">
              <a:buNone/>
              <a:defRPr/>
            </a:pPr>
            <a:r>
              <a:rPr lang="en-US" dirty="0"/>
              <a:t>	</a:t>
            </a:r>
          </a:p>
        </p:txBody>
      </p:sp>
    </p:spTree>
    <p:extLst>
      <p:ext uri="{BB962C8B-B14F-4D97-AF65-F5344CB8AC3E}">
        <p14:creationId xmlns:p14="http://schemas.microsoft.com/office/powerpoint/2010/main" val="198870468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1981200" y="914401"/>
            <a:ext cx="8229600" cy="5211763"/>
          </a:xfrm>
        </p:spPr>
        <p:txBody>
          <a:bodyPr/>
          <a:lstStyle/>
          <a:p>
            <a:pPr eaLnBrk="1" hangingPunct="1">
              <a:buFontTx/>
              <a:buNone/>
            </a:pPr>
            <a:r>
              <a:rPr lang="en-US" altLang="en-US"/>
              <a:t>Suppose a star is so distant that its apparent magnitude is greater by 5 than its absolute magnitude.  How far away is it?</a:t>
            </a:r>
          </a:p>
          <a:p>
            <a:pPr eaLnBrk="1" hangingPunct="1">
              <a:buFontTx/>
              <a:buNone/>
            </a:pPr>
            <a:endParaRPr lang="en-US" altLang="en-US"/>
          </a:p>
          <a:p>
            <a:pPr eaLnBrk="1" hangingPunct="1">
              <a:buFontTx/>
              <a:buNone/>
            </a:pPr>
            <a:r>
              <a:rPr lang="en-US" altLang="en-US"/>
              <a:t>1)		5 parsecs			2)	10 parsecs</a:t>
            </a:r>
          </a:p>
          <a:p>
            <a:pPr eaLnBrk="1" hangingPunct="1">
              <a:buFontTx/>
              <a:buNone/>
            </a:pPr>
            <a:endParaRPr lang="en-US" altLang="en-US"/>
          </a:p>
          <a:p>
            <a:pPr eaLnBrk="1" hangingPunct="1">
              <a:buFontTx/>
              <a:buNone/>
            </a:pPr>
            <a:r>
              <a:rPr lang="en-US" altLang="en-US"/>
              <a:t>3)		100 parsecs		4)	1000 parsecs</a:t>
            </a:r>
          </a:p>
        </p:txBody>
      </p:sp>
    </p:spTree>
    <p:extLst>
      <p:ext uri="{BB962C8B-B14F-4D97-AF65-F5344CB8AC3E}">
        <p14:creationId xmlns:p14="http://schemas.microsoft.com/office/powerpoint/2010/main" val="282219230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1981200" y="609601"/>
            <a:ext cx="8229600" cy="5516563"/>
          </a:xfrm>
        </p:spPr>
        <p:txBody>
          <a:bodyPr/>
          <a:lstStyle/>
          <a:p>
            <a:pPr eaLnBrk="1" hangingPunct="1">
              <a:buFontTx/>
              <a:buNone/>
            </a:pPr>
            <a:r>
              <a:rPr lang="en-US" altLang="en-US"/>
              <a:t>Deneb is a supergiant star in the Northern Cross.  It has an apparent magnitude of 1.25 and an absolute magnitude of -8.75.  How far away is it?</a:t>
            </a:r>
          </a:p>
          <a:p>
            <a:pPr eaLnBrk="1" hangingPunct="1">
              <a:buFontTx/>
              <a:buNone/>
            </a:pPr>
            <a:endParaRPr lang="en-US" altLang="en-US"/>
          </a:p>
          <a:p>
            <a:pPr eaLnBrk="1" hangingPunct="1">
              <a:buFontTx/>
              <a:buNone/>
            </a:pPr>
            <a:r>
              <a:rPr lang="en-US" altLang="en-US"/>
              <a:t>1)	1.3 pc		2)	100 pc</a:t>
            </a:r>
          </a:p>
          <a:p>
            <a:pPr eaLnBrk="1" hangingPunct="1">
              <a:buFontTx/>
              <a:buNone/>
            </a:pPr>
            <a:endParaRPr lang="en-US" altLang="en-US"/>
          </a:p>
          <a:p>
            <a:pPr eaLnBrk="1" hangingPunct="1">
              <a:buFontTx/>
              <a:buNone/>
            </a:pPr>
            <a:r>
              <a:rPr lang="en-US" altLang="en-US"/>
              <a:t>3)	246.8 pc		4)	1000 pc</a:t>
            </a:r>
          </a:p>
        </p:txBody>
      </p:sp>
    </p:spTree>
    <p:extLst>
      <p:ext uri="{BB962C8B-B14F-4D97-AF65-F5344CB8AC3E}">
        <p14:creationId xmlns:p14="http://schemas.microsoft.com/office/powerpoint/2010/main" val="646446112"/>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6049</TotalTime>
  <Words>850</Words>
  <Application>Microsoft Office PowerPoint</Application>
  <PresentationFormat>Widescreen</PresentationFormat>
  <Paragraphs>84</Paragraphs>
  <Slides>24</Slides>
  <Notes>2</Notes>
  <HiddenSlides>4</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Bookman Old Style</vt:lpstr>
      <vt:lpstr>Calibri</vt:lpstr>
      <vt:lpstr>Calibri Light</vt:lpstr>
      <vt:lpstr>Office Theme</vt:lpstr>
      <vt:lpstr>Photo Editor Photo</vt:lpstr>
      <vt:lpstr>CHAPTER 13  </vt:lpstr>
      <vt:lpstr>PowerPoint Presentation</vt:lpstr>
      <vt:lpstr>Parallax ESA</vt:lpstr>
      <vt:lpstr>PowerPoint Presentation</vt:lpstr>
      <vt:lpstr>PowerPoint Presentation</vt:lpstr>
      <vt:lpstr>Inverse Square Law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Strengths of Absorption 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Hertzsprung Russell Diagrams</vt:lpstr>
      <vt:lpstr>Spectroscopic  Parallax Guzman</vt:lpstr>
      <vt:lpstr>The Final Exam</vt:lpstr>
    </vt:vector>
  </TitlesOfParts>
  <Company>Towson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Krause, Thomas</dc:creator>
  <cp:lastModifiedBy>Krause, Thomas O.</cp:lastModifiedBy>
  <cp:revision>24</cp:revision>
  <cp:lastPrinted>2021-04-27T11:17:43Z</cp:lastPrinted>
  <dcterms:created xsi:type="dcterms:W3CDTF">2020-04-19T12:41:39Z</dcterms:created>
  <dcterms:modified xsi:type="dcterms:W3CDTF">2022-04-27T15:39:39Z</dcterms:modified>
</cp:coreProperties>
</file>