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autoAdjust="0"/>
    <p:restoredTop sz="90779" autoAdjust="0"/>
  </p:normalViewPr>
  <p:slideViewPr>
    <p:cSldViewPr>
      <p:cViewPr varScale="1">
        <p:scale>
          <a:sx n="103" d="100"/>
          <a:sy n="103" d="100"/>
        </p:scale>
        <p:origin x="174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fld id="{394546B4-7B11-4ED7-9774-DF7780457087}" type="slidenum">
              <a:rPr lang="en-US" altLang="en-US"/>
              <a:pPr>
                <a:defRPr/>
              </a:pPr>
              <a:t>‹#›</a:t>
            </a:fld>
            <a:endParaRPr lang="en-US" altLang="en-US"/>
          </a:p>
        </p:txBody>
      </p:sp>
    </p:spTree>
    <p:extLst>
      <p:ext uri="{BB962C8B-B14F-4D97-AF65-F5344CB8AC3E}">
        <p14:creationId xmlns:p14="http://schemas.microsoft.com/office/powerpoint/2010/main" val="3521711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54D1A14F-7A28-473B-BB64-1991D39D1EE4}" type="slidenum">
              <a:rPr lang="en-US" altLang="en-US" smtClean="0"/>
              <a:pPr algn="r" eaLnBrk="1" hangingPunct="1">
                <a:spcBef>
                  <a:spcPct val="0"/>
                </a:spcBef>
              </a:pPr>
              <a:t>2</a:t>
            </a:fld>
            <a:endParaRPr lang="en-US" altLang="en-US"/>
          </a:p>
        </p:txBody>
      </p:sp>
      <p:sp>
        <p:nvSpPr>
          <p:cNvPr id="46083" name="Rectangle 2"/>
          <p:cNvSpPr>
            <a:spLocks noGrp="1" noRot="1" noChangeAspect="1" noChangeArrowheads="1" noTextEdit="1"/>
          </p:cNvSpPr>
          <p:nvPr>
            <p:ph type="sldImg"/>
          </p:nvPr>
        </p:nvSpPr>
        <p:spPr>
          <a:xfrm>
            <a:off x="1144588" y="685800"/>
            <a:ext cx="4572000" cy="3429000"/>
          </a:xfrm>
          <a:ln/>
        </p:spPr>
      </p:sp>
      <p:sp>
        <p:nvSpPr>
          <p:cNvPr id="46084"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E575D23F-D0D4-44ED-B633-7E86633218CD}" type="slidenum">
              <a:rPr lang="en-US" altLang="en-US" smtClean="0"/>
              <a:pPr algn="r" eaLnBrk="1" hangingPunct="1">
                <a:spcBef>
                  <a:spcPct val="0"/>
                </a:spcBef>
              </a:pPr>
              <a:t>15</a:t>
            </a:fld>
            <a:endParaRPr lang="en-US" altLang="en-US"/>
          </a:p>
        </p:txBody>
      </p:sp>
      <p:sp>
        <p:nvSpPr>
          <p:cNvPr id="55299" name="Rectangle 2"/>
          <p:cNvSpPr>
            <a:spLocks noGrp="1" noRot="1" noChangeAspect="1" noChangeArrowheads="1" noTextEdit="1"/>
          </p:cNvSpPr>
          <p:nvPr>
            <p:ph type="sldImg"/>
          </p:nvPr>
        </p:nvSpPr>
        <p:spPr>
          <a:xfrm>
            <a:off x="1144588" y="685800"/>
            <a:ext cx="4572000" cy="3429000"/>
          </a:xfrm>
          <a:ln/>
        </p:spPr>
      </p:sp>
      <p:sp>
        <p:nvSpPr>
          <p:cNvPr id="55300" name="Rectangle 3"/>
          <p:cNvSpPr>
            <a:spLocks noGrp="1" noChangeArrowheads="1"/>
          </p:cNvSpPr>
          <p:nvPr>
            <p:ph type="body" idx="1"/>
          </p:nvPr>
        </p:nvSpPr>
        <p:spPr>
          <a:xfrm>
            <a:off x="914400" y="4343400"/>
            <a:ext cx="5029200" cy="4114800"/>
          </a:xfrm>
          <a:noFill/>
        </p:spPr>
        <p:txBody>
          <a:bodyPr/>
          <a:lstStyle/>
          <a:p>
            <a:pPr eaLnBrk="1" hangingPunct="1"/>
            <a:r>
              <a:rPr lang="en-US" altLang="en-US"/>
              <a:t>Don't spend much time talking about using these methods on a console Scanner.  We don't need that right now and it may confuse students.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A0A85331-AB63-46F0-9808-3DC942440478}" type="slidenum">
              <a:rPr lang="en-US" altLang="en-US" smtClean="0"/>
              <a:pPr algn="r" eaLnBrk="1" hangingPunct="1">
                <a:spcBef>
                  <a:spcPct val="0"/>
                </a:spcBef>
              </a:pPr>
              <a:t>16</a:t>
            </a:fld>
            <a:endParaRPr lang="en-US" altLang="en-US"/>
          </a:p>
        </p:txBody>
      </p:sp>
      <p:sp>
        <p:nvSpPr>
          <p:cNvPr id="56323" name="Rectangle 2"/>
          <p:cNvSpPr>
            <a:spLocks noGrp="1" noRot="1" noChangeAspect="1" noChangeArrowheads="1" noTextEdit="1"/>
          </p:cNvSpPr>
          <p:nvPr>
            <p:ph type="sldImg"/>
          </p:nvPr>
        </p:nvSpPr>
        <p:spPr>
          <a:xfrm>
            <a:off x="1144588" y="685800"/>
            <a:ext cx="4572000" cy="3429000"/>
          </a:xfrm>
          <a:ln/>
        </p:spPr>
      </p:sp>
      <p:sp>
        <p:nvSpPr>
          <p:cNvPr id="56324"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704CEE92-0839-481D-8073-B7C13119ACEA}" type="slidenum">
              <a:rPr lang="en-US" altLang="en-US" smtClean="0"/>
              <a:pPr algn="r" eaLnBrk="1" hangingPunct="1">
                <a:spcBef>
                  <a:spcPct val="0"/>
                </a:spcBef>
              </a:pPr>
              <a:t>18</a:t>
            </a:fld>
            <a:endParaRPr lang="en-US" altLang="en-US"/>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610DB0A-6C9F-41B7-9ADC-C84A5BE938F2}" type="slidenum">
              <a:rPr lang="en-US" altLang="en-US" smtClean="0"/>
              <a:pPr algn="r" eaLnBrk="1" hangingPunct="1">
                <a:spcBef>
                  <a:spcPct val="0"/>
                </a:spcBef>
              </a:pPr>
              <a:t>19</a:t>
            </a:fld>
            <a:endParaRPr lang="en-US" altLang="en-US"/>
          </a:p>
        </p:txBody>
      </p:sp>
      <p:sp>
        <p:nvSpPr>
          <p:cNvPr id="58371" name="Rectangle 2"/>
          <p:cNvSpPr>
            <a:spLocks noGrp="1" noRot="1" noChangeAspect="1" noChangeArrowheads="1" noTextEdit="1"/>
          </p:cNvSpPr>
          <p:nvPr>
            <p:ph type="sldImg"/>
          </p:nvPr>
        </p:nvSpPr>
        <p:spPr>
          <a:xfrm>
            <a:off x="1144588" y="685800"/>
            <a:ext cx="4572000" cy="3429000"/>
          </a:xfrm>
          <a:ln/>
        </p:spPr>
      </p:sp>
      <p:sp>
        <p:nvSpPr>
          <p:cNvPr id="58372" name="Rectangle 3"/>
          <p:cNvSpPr>
            <a:spLocks noGrp="1" noChangeArrowheads="1"/>
          </p:cNvSpPr>
          <p:nvPr>
            <p:ph type="body" idx="1"/>
          </p:nvPr>
        </p:nvSpPr>
        <p:spPr>
          <a:xfrm>
            <a:off x="914400" y="4343400"/>
            <a:ext cx="5029200" cy="4114800"/>
          </a:xfrm>
          <a:noFill/>
        </p:spPr>
        <p:txBody>
          <a:bodyPr/>
          <a:lstStyle/>
          <a:p>
            <a:pPr eaLnBrk="1" hangingPunct="1"/>
            <a:r>
              <a:rPr lang="en-US" altLang="en-US"/>
              <a:t>Some good initial steps / wrong versions of this program to think about:</a:t>
            </a:r>
          </a:p>
          <a:p>
            <a:pPr eaLnBrk="1" hangingPunct="1"/>
            <a:r>
              <a:rPr lang="en-US" altLang="en-US"/>
              <a:t>- unmodified version: reads a few numbers and then stops</a:t>
            </a:r>
          </a:p>
          <a:p>
            <a:pPr eaLnBrk="1" hangingPunct="1"/>
            <a:r>
              <a:rPr lang="en-US" altLang="en-US"/>
              <a:t>- change hasNextDouble to hasNext, but no if/else: reads some numbers and then crashes</a:t>
            </a:r>
          </a:p>
          <a:p>
            <a:pPr eaLnBrk="1" hangingPunct="1"/>
            <a:r>
              <a:rPr lang="en-US" altLang="en-US"/>
              <a:t>- add the if, but no else: reads numbers but gets "stuck" at first non-numeric token (use jGRASP debugger to see what is happening)</a:t>
            </a:r>
          </a:p>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13035087-67B5-4D85-A7BB-B622006D4F81}" type="slidenum">
              <a:rPr lang="en-US" altLang="en-US" smtClean="0"/>
              <a:pPr algn="r" eaLnBrk="1" hangingPunct="1">
                <a:spcBef>
                  <a:spcPct val="0"/>
                </a:spcBef>
              </a:pPr>
              <a:t>20</a:t>
            </a:fld>
            <a:endParaRPr lang="en-US" altLang="en-US"/>
          </a:p>
        </p:txBody>
      </p:sp>
      <p:sp>
        <p:nvSpPr>
          <p:cNvPr id="59395" name="Rectangle 2"/>
          <p:cNvSpPr>
            <a:spLocks noGrp="1" noRot="1" noChangeAspect="1" noChangeArrowheads="1" noTextEdit="1"/>
          </p:cNvSpPr>
          <p:nvPr>
            <p:ph type="sldImg"/>
          </p:nvPr>
        </p:nvSpPr>
        <p:spPr>
          <a:xfrm>
            <a:off x="1144588" y="685800"/>
            <a:ext cx="4572000" cy="3429000"/>
          </a:xfrm>
          <a:ln/>
        </p:spPr>
      </p:sp>
      <p:sp>
        <p:nvSpPr>
          <p:cNvPr id="59396"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6CB9A1E3-8150-4AAB-A834-1D770011ABD3}" type="slidenum">
              <a:rPr lang="en-US" altLang="en-US" smtClean="0"/>
              <a:pPr algn="r" eaLnBrk="1" hangingPunct="1">
                <a:spcBef>
                  <a:spcPct val="0"/>
                </a:spcBef>
              </a:pPr>
              <a:t>21</a:t>
            </a:fld>
            <a:endParaRPr lang="en-US" altLang="en-US"/>
          </a:p>
        </p:txBody>
      </p:sp>
      <p:sp>
        <p:nvSpPr>
          <p:cNvPr id="60419" name="Rectangle 2"/>
          <p:cNvSpPr>
            <a:spLocks noGrp="1" noRot="1" noChangeAspect="1" noChangeArrowheads="1" noTextEdit="1"/>
          </p:cNvSpPr>
          <p:nvPr>
            <p:ph type="sldImg"/>
          </p:nvPr>
        </p:nvSpPr>
        <p:spPr>
          <a:xfrm>
            <a:off x="1144588" y="685800"/>
            <a:ext cx="4572000" cy="3429000"/>
          </a:xfrm>
          <a:ln/>
        </p:spPr>
      </p:sp>
      <p:sp>
        <p:nvSpPr>
          <p:cNvPr id="60420" name="Rectangle 3"/>
          <p:cNvSpPr>
            <a:spLocks noGrp="1" noChangeArrowheads="1"/>
          </p:cNvSpPr>
          <p:nvPr>
            <p:ph type="body" idx="1"/>
          </p:nvPr>
        </p:nvSpPr>
        <p:spPr>
          <a:xfrm>
            <a:off x="914400" y="4343400"/>
            <a:ext cx="5029200" cy="4114800"/>
          </a:xfrm>
          <a:noFill/>
        </p:spPr>
        <p:txBody>
          <a:bodyPr/>
          <a:lstStyle/>
          <a:p>
            <a:pPr eaLnBrk="1" hangingPunct="1"/>
            <a:r>
              <a:rPr lang="en-US" altLang="en-US"/>
              <a:t>I don't usually have time to do this program in lecture.  It's just here in case I have extra time, or for students to look at later.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A239E3E-5461-4570-B8A1-37001C83EFFF}" type="slidenum">
              <a:rPr lang="en-US" altLang="en-US" smtClean="0"/>
              <a:pPr algn="r" eaLnBrk="1" hangingPunct="1">
                <a:spcBef>
                  <a:spcPct val="0"/>
                </a:spcBef>
              </a:pPr>
              <a:t>22</a:t>
            </a:fld>
            <a:endParaRPr lang="en-US" altLang="en-US"/>
          </a:p>
        </p:txBody>
      </p:sp>
      <p:sp>
        <p:nvSpPr>
          <p:cNvPr id="61443" name="Rectangle 2"/>
          <p:cNvSpPr>
            <a:spLocks noGrp="1" noRot="1" noChangeAspect="1" noChangeArrowheads="1" noTextEdit="1"/>
          </p:cNvSpPr>
          <p:nvPr>
            <p:ph type="sldImg"/>
          </p:nvPr>
        </p:nvSpPr>
        <p:spPr>
          <a:xfrm>
            <a:off x="1144588" y="685800"/>
            <a:ext cx="4572000" cy="3429000"/>
          </a:xfrm>
          <a:ln/>
        </p:spPr>
      </p:sp>
      <p:sp>
        <p:nvSpPr>
          <p:cNvPr id="61444"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17AC6069-A61F-48DD-AEEA-FB42E1C5740E}" type="slidenum">
              <a:rPr lang="en-US" altLang="en-US" smtClean="0"/>
              <a:pPr algn="r" eaLnBrk="1" hangingPunct="1">
                <a:spcBef>
                  <a:spcPct val="0"/>
                </a:spcBef>
              </a:pPr>
              <a:t>23</a:t>
            </a:fld>
            <a:endParaRPr lang="en-US" altLang="en-US"/>
          </a:p>
        </p:txBody>
      </p:sp>
      <p:sp>
        <p:nvSpPr>
          <p:cNvPr id="62467" name="Rectangle 2"/>
          <p:cNvSpPr>
            <a:spLocks noGrp="1" noRot="1" noChangeAspect="1" noChangeArrowheads="1" noTextEdit="1"/>
          </p:cNvSpPr>
          <p:nvPr>
            <p:ph type="sldImg"/>
          </p:nvPr>
        </p:nvSpPr>
        <p:spPr>
          <a:xfrm>
            <a:off x="1144588" y="685800"/>
            <a:ext cx="4572000" cy="3429000"/>
          </a:xfrm>
          <a:ln/>
        </p:spPr>
      </p:sp>
      <p:sp>
        <p:nvSpPr>
          <p:cNvPr id="62468"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D0CCD862-B3F8-43B5-A574-ABF43FEF158C}" type="slidenum">
              <a:rPr lang="en-US" altLang="en-US" smtClean="0"/>
              <a:pPr algn="r" eaLnBrk="1" hangingPunct="1">
                <a:spcBef>
                  <a:spcPct val="0"/>
                </a:spcBef>
              </a:pPr>
              <a:t>26</a:t>
            </a:fld>
            <a:endParaRPr lang="en-US" altLang="en-US"/>
          </a:p>
        </p:txBody>
      </p:sp>
      <p:sp>
        <p:nvSpPr>
          <p:cNvPr id="63491" name="Rectangle 2"/>
          <p:cNvSpPr>
            <a:spLocks noGrp="1" noRot="1" noChangeAspect="1" noChangeArrowheads="1" noTextEdit="1"/>
          </p:cNvSpPr>
          <p:nvPr>
            <p:ph type="sldImg"/>
          </p:nvPr>
        </p:nvSpPr>
        <p:spPr>
          <a:xfrm>
            <a:off x="1144588" y="685800"/>
            <a:ext cx="4572000" cy="3429000"/>
          </a:xfrm>
          <a:ln/>
        </p:spPr>
      </p:sp>
      <p:sp>
        <p:nvSpPr>
          <p:cNvPr id="63492"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E4FC1E08-A2C2-4D89-AA8C-8B2431D0634B}" type="slidenum">
              <a:rPr lang="en-US" altLang="en-US" smtClean="0"/>
              <a:pPr algn="r" eaLnBrk="1" hangingPunct="1">
                <a:spcBef>
                  <a:spcPct val="0"/>
                </a:spcBef>
              </a:pPr>
              <a:t>30</a:t>
            </a:fld>
            <a:endParaRPr lang="en-US" altLang="en-US"/>
          </a:p>
        </p:txBody>
      </p:sp>
      <p:sp>
        <p:nvSpPr>
          <p:cNvPr id="64515" name="Rectangle 2"/>
          <p:cNvSpPr>
            <a:spLocks noGrp="1" noRot="1" noChangeAspect="1" noChangeArrowheads="1" noTextEdit="1"/>
          </p:cNvSpPr>
          <p:nvPr>
            <p:ph type="sldImg"/>
          </p:nvPr>
        </p:nvSpPr>
        <p:spPr>
          <a:xfrm>
            <a:off x="1144588" y="685800"/>
            <a:ext cx="4572000" cy="3429000"/>
          </a:xfrm>
          <a:ln/>
        </p:spPr>
      </p:sp>
      <p:sp>
        <p:nvSpPr>
          <p:cNvPr id="64516" name="Rectangle 3"/>
          <p:cNvSpPr>
            <a:spLocks noGrp="1" noChangeArrowheads="1"/>
          </p:cNvSpPr>
          <p:nvPr>
            <p:ph type="body" idx="1"/>
          </p:nvPr>
        </p:nvSpPr>
        <p:spPr>
          <a:xfrm>
            <a:off x="914400" y="4343400"/>
            <a:ext cx="5029200" cy="4114800"/>
          </a:xfrm>
          <a:noFill/>
        </p:spPr>
        <p:txBody>
          <a:bodyPr/>
          <a:lstStyle/>
          <a:p>
            <a:pPr eaLnBrk="1" hangingPunct="1"/>
            <a:r>
              <a:rPr lang="en-US" altLang="en-US"/>
              <a:t>Draw a picture (or write it in the file as comments) of the two Scanners (input and lineScanner) as each one advances.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4F4594E1-A819-4530-A658-B8F04A180E57}" type="slidenum">
              <a:rPr lang="en-US" altLang="en-US" smtClean="0"/>
              <a:pPr algn="r" eaLnBrk="1" hangingPunct="1">
                <a:spcBef>
                  <a:spcPct val="0"/>
                </a:spcBef>
              </a:pPr>
              <a:t>3</a:t>
            </a:fld>
            <a:endParaRPr lang="en-US" altLang="en-US"/>
          </a:p>
        </p:txBody>
      </p:sp>
      <p:sp>
        <p:nvSpPr>
          <p:cNvPr id="47107" name="Rectangle 2"/>
          <p:cNvSpPr>
            <a:spLocks noGrp="1" noRot="1" noChangeAspect="1" noChangeArrowheads="1" noTextEdit="1"/>
          </p:cNvSpPr>
          <p:nvPr>
            <p:ph type="sldImg"/>
          </p:nvPr>
        </p:nvSpPr>
        <p:spPr>
          <a:xfrm>
            <a:off x="1144588" y="685800"/>
            <a:ext cx="4572000" cy="3429000"/>
          </a:xfrm>
          <a:ln/>
        </p:spPr>
      </p:sp>
      <p:sp>
        <p:nvSpPr>
          <p:cNvPr id="47108" name="Rectangle 3"/>
          <p:cNvSpPr>
            <a:spLocks noGrp="1" noChangeArrowheads="1"/>
          </p:cNvSpPr>
          <p:nvPr>
            <p:ph type="body" idx="1"/>
          </p:nvPr>
        </p:nvSpPr>
        <p:spPr>
          <a:xfrm>
            <a:off x="914400" y="4343400"/>
            <a:ext cx="5029200" cy="4114800"/>
          </a:xfrm>
          <a:noFill/>
        </p:spPr>
        <p:txBody>
          <a:bodyPr/>
          <a:lstStyle/>
          <a:p>
            <a:pPr eaLnBrk="1" hangingPunct="1"/>
            <a:r>
              <a:rPr lang="en-US" altLang="en-US"/>
              <a:t>It is nice that Java uses the same object to read files as it does to read the keyboard.  It's simpler and easier to learn.  Some languages (C, Python, etc.) don't do this.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6C550A6C-0385-4A30-A6A5-46C74C9D269A}" type="slidenum">
              <a:rPr lang="en-US" altLang="en-US" smtClean="0"/>
              <a:pPr algn="r" eaLnBrk="1" hangingPunct="1">
                <a:spcBef>
                  <a:spcPct val="0"/>
                </a:spcBef>
              </a:pPr>
              <a:t>31</a:t>
            </a:fld>
            <a:endParaRPr lang="en-US" altLang="en-US"/>
          </a:p>
        </p:txBody>
      </p:sp>
      <p:sp>
        <p:nvSpPr>
          <p:cNvPr id="65539" name="Rectangle 2"/>
          <p:cNvSpPr>
            <a:spLocks noGrp="1" noRot="1" noChangeAspect="1" noChangeArrowheads="1" noTextEdit="1"/>
          </p:cNvSpPr>
          <p:nvPr>
            <p:ph type="sldImg"/>
          </p:nvPr>
        </p:nvSpPr>
        <p:spPr>
          <a:xfrm>
            <a:off x="1144588" y="685800"/>
            <a:ext cx="4572000" cy="3429000"/>
          </a:xfrm>
          <a:ln/>
        </p:spPr>
      </p:sp>
      <p:sp>
        <p:nvSpPr>
          <p:cNvPr id="65540" name="Rectangle 3"/>
          <p:cNvSpPr>
            <a:spLocks noGrp="1" noChangeArrowheads="1"/>
          </p:cNvSpPr>
          <p:nvPr>
            <p:ph type="body" idx="1"/>
          </p:nvPr>
        </p:nvSpPr>
        <p:spPr>
          <a:xfrm>
            <a:off x="914400" y="4343400"/>
            <a:ext cx="5029200" cy="4114800"/>
          </a:xfrm>
          <a:noFill/>
        </p:spPr>
        <p:txBody>
          <a:bodyPr/>
          <a:lstStyle/>
          <a:p>
            <a:pPr eaLnBrk="1" hangingPunct="1"/>
            <a:r>
              <a:rPr lang="en-US" altLang="en-US"/>
              <a:t>common bugs here:</a:t>
            </a:r>
          </a:p>
          <a:p>
            <a:pPr eaLnBrk="1" hangingPunct="1"/>
            <a:r>
              <a:rPr lang="en-US" altLang="en-US"/>
              <a:t>- not understanding the difference between a String and a Scanner.  They try to call line.nextInt() or similar.</a:t>
            </a:r>
          </a:p>
          <a:p>
            <a:pPr eaLnBrk="1" hangingPunct="1"/>
            <a:r>
              <a:rPr lang="en-US" altLang="en-US"/>
              <a:t>- calling a method on the wrong Scanner.  e.g. They forget to change input to lineScan.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2BC6B608-02FA-475A-84D6-6D76BB015860}" type="slidenum">
              <a:rPr lang="en-US" altLang="en-US" smtClean="0"/>
              <a:pPr algn="r" eaLnBrk="1" hangingPunct="1">
                <a:spcBef>
                  <a:spcPct val="0"/>
                </a:spcBef>
              </a:pPr>
              <a:t>32</a:t>
            </a:fld>
            <a:endParaRPr lang="en-US" altLang="en-US"/>
          </a:p>
        </p:txBody>
      </p:sp>
      <p:sp>
        <p:nvSpPr>
          <p:cNvPr id="66563"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1413" indent="-227013"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01865B23-5E56-4CB8-A78E-01D0C909E553}" type="slidenum">
              <a:rPr lang="en-US" altLang="en-US">
                <a:latin typeface="Calibri" pitchFamily="34" charset="0"/>
                <a:cs typeface="Times New Roman" pitchFamily="18" charset="0"/>
              </a:rPr>
              <a:pPr algn="r" eaLnBrk="1" hangingPunct="1">
                <a:spcBef>
                  <a:spcPct val="0"/>
                </a:spcBef>
              </a:pPr>
              <a:t>32</a:t>
            </a:fld>
            <a:endParaRPr lang="en-US" altLang="en-US">
              <a:latin typeface="Calibri" pitchFamily="34" charset="0"/>
              <a:cs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389584ED-C02A-4270-AA26-EDBFDB67CF0D}" type="slidenum">
              <a:rPr lang="en-US" altLang="en-US" smtClean="0"/>
              <a:pPr algn="r" eaLnBrk="1" hangingPunct="1">
                <a:spcBef>
                  <a:spcPct val="0"/>
                </a:spcBef>
              </a:pPr>
              <a:t>34</a:t>
            </a:fld>
            <a:endParaRPr lang="en-US" altLang="en-US"/>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xfrm>
            <a:off x="914400" y="4343400"/>
            <a:ext cx="5029200" cy="4114800"/>
          </a:xfrm>
          <a:noFill/>
        </p:spPr>
        <p:txBody>
          <a:bodyPr/>
          <a:lstStyle/>
          <a:p>
            <a:pPr eaLnBrk="1" hangingPunct="1"/>
            <a:r>
              <a:rPr lang="en-US" altLang="en-US"/>
              <a:t>common PrintStream bug:</a:t>
            </a:r>
          </a:p>
          <a:p>
            <a:pPr eaLnBrk="1" hangingPunct="1"/>
            <a:r>
              <a:rPr lang="en-US" altLang="en-US"/>
              <a:t>- declaring it in a method that gets called many times.  This causes the file to be re-opened and wipes the past contents.  So only the last line shows up in the file.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AD6FA95-4050-4281-9E83-E50FB75ED482}" type="slidenum">
              <a:rPr lang="en-US" altLang="en-US" smtClean="0"/>
              <a:pPr algn="r" eaLnBrk="1" hangingPunct="1">
                <a:spcBef>
                  <a:spcPct val="0"/>
                </a:spcBef>
              </a:pPr>
              <a:t>36</a:t>
            </a:fld>
            <a:endParaRPr lang="en-US" altLang="en-US"/>
          </a:p>
        </p:txBody>
      </p:sp>
      <p:sp>
        <p:nvSpPr>
          <p:cNvPr id="68611" name="Rectangle 2"/>
          <p:cNvSpPr>
            <a:spLocks noGrp="1" noRot="1" noChangeAspect="1" noChangeArrowheads="1" noTextEdit="1"/>
          </p:cNvSpPr>
          <p:nvPr>
            <p:ph type="sldImg"/>
          </p:nvPr>
        </p:nvSpPr>
        <p:spPr>
          <a:xfrm>
            <a:off x="1144588" y="685800"/>
            <a:ext cx="4572000" cy="3429000"/>
          </a:xfrm>
          <a:ln/>
        </p:spPr>
      </p:sp>
      <p:sp>
        <p:nvSpPr>
          <p:cNvPr id="68612"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0A1E21BD-6C84-4956-BEE8-60E5A896A55D}" type="slidenum">
              <a:rPr lang="en-US" altLang="en-US" smtClean="0"/>
              <a:pPr algn="r" eaLnBrk="1" hangingPunct="1">
                <a:spcBef>
                  <a:spcPct val="0"/>
                </a:spcBef>
              </a:pPr>
              <a:t>37</a:t>
            </a:fld>
            <a:endParaRPr lang="en-US" altLang="en-US"/>
          </a:p>
        </p:txBody>
      </p:sp>
      <p:sp>
        <p:nvSpPr>
          <p:cNvPr id="69635" name="Rectangle 2"/>
          <p:cNvSpPr>
            <a:spLocks noGrp="1" noRot="1" noChangeAspect="1" noChangeArrowheads="1" noTextEdit="1"/>
          </p:cNvSpPr>
          <p:nvPr>
            <p:ph type="sldImg"/>
          </p:nvPr>
        </p:nvSpPr>
        <p:spPr>
          <a:xfrm>
            <a:off x="1144588" y="685800"/>
            <a:ext cx="4572000" cy="3429000"/>
          </a:xfrm>
          <a:ln/>
        </p:spPr>
      </p:sp>
      <p:sp>
        <p:nvSpPr>
          <p:cNvPr id="69636" name="Rectangle 3"/>
          <p:cNvSpPr>
            <a:spLocks noGrp="1" noChangeArrowheads="1"/>
          </p:cNvSpPr>
          <p:nvPr>
            <p:ph type="body" idx="1"/>
          </p:nvPr>
        </p:nvSpPr>
        <p:spPr>
          <a:xfrm>
            <a:off x="914400" y="4343400"/>
            <a:ext cx="5029200" cy="4114800"/>
          </a:xfrm>
          <a:noFill/>
        </p:spPr>
        <p:txBody>
          <a:bodyPr/>
          <a:lstStyle/>
          <a:p>
            <a:pPr eaLnBrk="1" hangingPunct="1"/>
            <a:r>
              <a:rPr lang="en-US" altLang="en-US"/>
              <a:t>You should also probably show them the version that has a static method for processing one person's data.  It takes a String line and a PrintStream as parameters.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7398EE08-E18D-453E-8CEA-12D8AAC01E3C}" type="slidenum">
              <a:rPr lang="en-US" altLang="en-US" smtClean="0"/>
              <a:pPr algn="r" eaLnBrk="1" hangingPunct="1">
                <a:spcBef>
                  <a:spcPct val="0"/>
                </a:spcBef>
              </a:pPr>
              <a:t>39</a:t>
            </a:fld>
            <a:endParaRPr lang="en-US" altLang="en-US"/>
          </a:p>
        </p:txBody>
      </p:sp>
      <p:sp>
        <p:nvSpPr>
          <p:cNvPr id="70659" name="Rectangle 2"/>
          <p:cNvSpPr>
            <a:spLocks noGrp="1" noRot="1" noChangeAspect="1" noChangeArrowheads="1" noTextEdit="1"/>
          </p:cNvSpPr>
          <p:nvPr>
            <p:ph type="sldImg"/>
          </p:nvPr>
        </p:nvSpPr>
        <p:spPr>
          <a:xfrm>
            <a:off x="1144588" y="685800"/>
            <a:ext cx="4572000" cy="3429000"/>
          </a:xfrm>
          <a:ln/>
        </p:spPr>
      </p:sp>
      <p:sp>
        <p:nvSpPr>
          <p:cNvPr id="70660" name="Rectangle 3"/>
          <p:cNvSpPr>
            <a:spLocks noGrp="1" noChangeArrowheads="1"/>
          </p:cNvSpPr>
          <p:nvPr>
            <p:ph type="body" idx="1"/>
          </p:nvPr>
        </p:nvSpPr>
        <p:spPr>
          <a:xfrm>
            <a:off x="914400" y="4343400"/>
            <a:ext cx="5029200" cy="4114800"/>
          </a:xfrm>
          <a:noFill/>
        </p:spPr>
        <p:txBody>
          <a:bodyPr/>
          <a:lstStyle/>
          <a:p>
            <a:pPr eaLnBrk="1" hangingPunct="1"/>
            <a:r>
              <a:rPr lang="en-US" altLang="en-US"/>
              <a:t>I don't intend to reach this in lecture; it's just extra information.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499A11D7-43F8-4682-8053-3E7CCB2268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2C74C4-7EA5-42D2-ACCC-8541DA968ABB}" type="slidenum">
              <a:rPr lang="en-US" altLang="en-US"/>
              <a:pPr>
                <a:spcBef>
                  <a:spcPct val="0"/>
                </a:spcBef>
              </a:pPr>
              <a:t>42</a:t>
            </a:fld>
            <a:endParaRPr lang="en-US" altLang="en-US"/>
          </a:p>
        </p:txBody>
      </p:sp>
      <p:sp>
        <p:nvSpPr>
          <p:cNvPr id="48131" name="Rectangle 2">
            <a:extLst>
              <a:ext uri="{FF2B5EF4-FFF2-40B4-BE49-F238E27FC236}">
                <a16:creationId xmlns:a16="http://schemas.microsoft.com/office/drawing/2014/main" id="{9023C4E2-AA93-47BE-9310-C418EE94C82B}"/>
              </a:ext>
            </a:extLst>
          </p:cNvPr>
          <p:cNvSpPr>
            <a:spLocks noChangeArrowheads="1" noTextEdit="1"/>
          </p:cNvSpPr>
          <p:nvPr>
            <p:ph type="sldImg"/>
          </p:nvPr>
        </p:nvSpPr>
        <p:spPr>
          <a:xfrm>
            <a:off x="1144588" y="685800"/>
            <a:ext cx="4572000" cy="3429000"/>
          </a:xfrm>
          <a:ln/>
        </p:spPr>
      </p:sp>
      <p:sp>
        <p:nvSpPr>
          <p:cNvPr id="48132" name="Rectangle 3">
            <a:extLst>
              <a:ext uri="{FF2B5EF4-FFF2-40B4-BE49-F238E27FC236}">
                <a16:creationId xmlns:a16="http://schemas.microsoft.com/office/drawing/2014/main" id="{2D168FE3-DFCE-443E-9575-2F9D3DE2926C}"/>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6" tIns="45712" rIns="91426" bIns="45712"/>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F212B430-0266-45B4-B225-74B41370E8CC}" type="slidenum">
              <a:rPr lang="en-US" altLang="en-US" smtClean="0"/>
              <a:pPr algn="r" eaLnBrk="1" hangingPunct="1">
                <a:spcBef>
                  <a:spcPct val="0"/>
                </a:spcBef>
              </a:pPr>
              <a:t>4</a:t>
            </a:fld>
            <a:endParaRPr lang="en-US" altLang="en-US"/>
          </a:p>
        </p:txBody>
      </p:sp>
      <p:sp>
        <p:nvSpPr>
          <p:cNvPr id="48131" name="Rectangle 2"/>
          <p:cNvSpPr>
            <a:spLocks noGrp="1" noRot="1" noChangeAspect="1" noChangeArrowheads="1" noTextEdit="1"/>
          </p:cNvSpPr>
          <p:nvPr>
            <p:ph type="sldImg"/>
          </p:nvPr>
        </p:nvSpPr>
        <p:spPr>
          <a:xfrm>
            <a:off x="1144588" y="685800"/>
            <a:ext cx="4572000" cy="3429000"/>
          </a:xfrm>
          <a:ln/>
        </p:spPr>
      </p:sp>
      <p:sp>
        <p:nvSpPr>
          <p:cNvPr id="48132"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69CBBAE0-3B2D-459F-A826-9F1D6C6585FB}" type="slidenum">
              <a:rPr lang="en-US" altLang="en-US" smtClean="0"/>
              <a:pPr algn="r" eaLnBrk="1" hangingPunct="1">
                <a:spcBef>
                  <a:spcPct val="0"/>
                </a:spcBef>
              </a:pPr>
              <a:t>6</a:t>
            </a:fld>
            <a:endParaRPr lang="en-US" altLang="en-US"/>
          </a:p>
        </p:txBody>
      </p:sp>
      <p:sp>
        <p:nvSpPr>
          <p:cNvPr id="49155" name="Rectangle 2"/>
          <p:cNvSpPr>
            <a:spLocks noGrp="1" noRot="1" noChangeAspect="1" noChangeArrowheads="1" noTextEdit="1"/>
          </p:cNvSpPr>
          <p:nvPr>
            <p:ph type="sldImg"/>
          </p:nvPr>
        </p:nvSpPr>
        <p:spPr>
          <a:xfrm>
            <a:off x="1144588" y="685800"/>
            <a:ext cx="4572000" cy="3429000"/>
          </a:xfrm>
          <a:ln/>
        </p:spPr>
      </p:sp>
      <p:sp>
        <p:nvSpPr>
          <p:cNvPr id="49156" name="Rectangle 3"/>
          <p:cNvSpPr>
            <a:spLocks noGrp="1" noChangeArrowheads="1"/>
          </p:cNvSpPr>
          <p:nvPr>
            <p:ph type="body" idx="1"/>
          </p:nvPr>
        </p:nvSpPr>
        <p:spPr>
          <a:xfrm>
            <a:off x="914400" y="4343400"/>
            <a:ext cx="5029200" cy="4114800"/>
          </a:xfrm>
          <a:noFill/>
        </p:spPr>
        <p:txBody>
          <a:bodyPr/>
          <a:lstStyle/>
          <a:p>
            <a:pPr lvl="1" eaLnBrk="1" hangingPunct="1">
              <a:lnSpc>
                <a:spcPct val="140000"/>
              </a:lnSpc>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EDF00A9-7FF3-41DD-8D30-1D0705F54BC2}" type="slidenum">
              <a:rPr lang="en-US" altLang="en-US" smtClean="0"/>
              <a:pPr algn="r" eaLnBrk="1" hangingPunct="1">
                <a:spcBef>
                  <a:spcPct val="0"/>
                </a:spcBef>
              </a:pPr>
              <a:t>7</a:t>
            </a:fld>
            <a:endParaRPr lang="en-US" altLang="en-US"/>
          </a:p>
        </p:txBody>
      </p:sp>
      <p:sp>
        <p:nvSpPr>
          <p:cNvPr id="50179" name="Rectangle 2"/>
          <p:cNvSpPr>
            <a:spLocks noGrp="1" noRot="1" noChangeAspect="1" noChangeArrowheads="1" noTextEdit="1"/>
          </p:cNvSpPr>
          <p:nvPr>
            <p:ph type="sldImg"/>
          </p:nvPr>
        </p:nvSpPr>
        <p:spPr>
          <a:xfrm>
            <a:off x="1144588" y="685800"/>
            <a:ext cx="4572000" cy="3429000"/>
          </a:xfrm>
          <a:ln/>
        </p:spPr>
      </p:sp>
      <p:sp>
        <p:nvSpPr>
          <p:cNvPr id="50180" name="Rectangle 3"/>
          <p:cNvSpPr>
            <a:spLocks noGrp="1" noChangeArrowheads="1"/>
          </p:cNvSpPr>
          <p:nvPr>
            <p:ph type="body" idx="1"/>
          </p:nvPr>
        </p:nvSpPr>
        <p:spPr>
          <a:xfrm>
            <a:off x="914400" y="4343400"/>
            <a:ext cx="5029200" cy="4114800"/>
          </a:xfrm>
          <a:noFill/>
        </p:spPr>
        <p:txBody>
          <a:bodyPr/>
          <a:lstStyle/>
          <a:p>
            <a:pPr eaLnBrk="1" hangingPunct="1"/>
            <a:r>
              <a:rPr lang="en-US" altLang="en-US"/>
              <a:t>analogy: A throws clause is like the legal waiver you sign before you go bungee jumping.  "I understand that I am taking a risk, and I promise not to sue!"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C309F92-FDEE-455D-91A4-6BE7C3756C98}" type="slidenum">
              <a:rPr lang="en-US" altLang="en-US" smtClean="0"/>
              <a:pPr algn="r" eaLnBrk="1" hangingPunct="1">
                <a:spcBef>
                  <a:spcPct val="0"/>
                </a:spcBef>
              </a:pPr>
              <a:t>8</a:t>
            </a:fld>
            <a:endParaRPr lang="en-US" altLang="en-US"/>
          </a:p>
        </p:txBody>
      </p:sp>
      <p:sp>
        <p:nvSpPr>
          <p:cNvPr id="51203" name="Rectangle 2"/>
          <p:cNvSpPr>
            <a:spLocks noGrp="1" noRot="1" noChangeAspect="1" noChangeArrowheads="1" noTextEdit="1"/>
          </p:cNvSpPr>
          <p:nvPr>
            <p:ph type="sldImg"/>
          </p:nvPr>
        </p:nvSpPr>
        <p:spPr>
          <a:xfrm>
            <a:off x="1144588" y="685800"/>
            <a:ext cx="4572000" cy="3429000"/>
          </a:xfrm>
          <a:ln/>
        </p:spPr>
      </p:sp>
      <p:sp>
        <p:nvSpPr>
          <p:cNvPr id="51204" name="Rectangle 3"/>
          <p:cNvSpPr>
            <a:spLocks noGrp="1" noChangeArrowheads="1"/>
          </p:cNvSpPr>
          <p:nvPr>
            <p:ph type="body" idx="1"/>
          </p:nvPr>
        </p:nvSpPr>
        <p:spPr>
          <a:xfrm>
            <a:off x="914400" y="4343400"/>
            <a:ext cx="5029200" cy="4114800"/>
          </a:xfrm>
          <a:noFill/>
        </p:spPr>
        <p:txBody>
          <a:bodyPr/>
          <a:lstStyle/>
          <a:p>
            <a:pPr eaLnBrk="1" hangingPunct="1"/>
            <a:r>
              <a:rPr lang="en-US" altLang="en-US"/>
              <a:t>Even though we think of 23 as being an int, it can be any of the three types: 23, 23.0, or "23".</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2B58F25A-B6E2-49FB-AC9D-889AFD600E89}" type="slidenum">
              <a:rPr lang="en-US" altLang="en-US" smtClean="0"/>
              <a:pPr algn="r" eaLnBrk="1" hangingPunct="1">
                <a:spcBef>
                  <a:spcPct val="0"/>
                </a:spcBef>
              </a:pPr>
              <a:t>9</a:t>
            </a:fld>
            <a:endParaRPr lang="en-US" altLang="en-US"/>
          </a:p>
        </p:txBody>
      </p:sp>
      <p:sp>
        <p:nvSpPr>
          <p:cNvPr id="52227" name="Rectangle 2"/>
          <p:cNvSpPr>
            <a:spLocks noGrp="1" noRot="1" noChangeAspect="1" noChangeArrowheads="1" noTextEdit="1"/>
          </p:cNvSpPr>
          <p:nvPr>
            <p:ph type="sldImg"/>
          </p:nvPr>
        </p:nvSpPr>
        <p:spPr>
          <a:xfrm>
            <a:off x="1144588" y="685800"/>
            <a:ext cx="4572000" cy="3429000"/>
          </a:xfrm>
          <a:ln/>
        </p:spPr>
      </p:sp>
      <p:sp>
        <p:nvSpPr>
          <p:cNvPr id="52228"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906ADFD5-742D-4F05-86FE-E9430626F89B}" type="slidenum">
              <a:rPr lang="en-US" altLang="en-US" smtClean="0"/>
              <a:pPr algn="r" eaLnBrk="1" hangingPunct="1">
                <a:spcBef>
                  <a:spcPct val="0"/>
                </a:spcBef>
              </a:pPr>
              <a:t>11</a:t>
            </a:fld>
            <a:endParaRPr lang="en-US" altLang="en-US"/>
          </a:p>
        </p:txBody>
      </p:sp>
      <p:sp>
        <p:nvSpPr>
          <p:cNvPr id="53251" name="Rectangle 2"/>
          <p:cNvSpPr>
            <a:spLocks noGrp="1" noRot="1" noChangeAspect="1" noChangeArrowheads="1" noTextEdit="1"/>
          </p:cNvSpPr>
          <p:nvPr>
            <p:ph type="sldImg"/>
          </p:nvPr>
        </p:nvSpPr>
        <p:spPr>
          <a:xfrm>
            <a:off x="1144588" y="685800"/>
            <a:ext cx="4572000" cy="3429000"/>
          </a:xfrm>
          <a:ln/>
        </p:spPr>
      </p:sp>
      <p:sp>
        <p:nvSpPr>
          <p:cNvPr id="53252" name="Rectangle 3"/>
          <p:cNvSpPr>
            <a:spLocks noGrp="1" noChangeArrowheads="1"/>
          </p:cNvSpPr>
          <p:nvPr>
            <p:ph type="body" idx="1"/>
          </p:nvPr>
        </p:nvSpPr>
        <p:spPr>
          <a:xfrm>
            <a:off x="914400" y="4343400"/>
            <a:ext cx="5029200" cy="4114800"/>
          </a:xfrm>
          <a:noFill/>
        </p:spPr>
        <p:txBody>
          <a:bodyPr/>
          <a:lstStyle/>
          <a:p>
            <a:pPr eaLnBrk="1" hangingPunct="1"/>
            <a:r>
              <a:rPr lang="en-US" altLang="en-US"/>
              <a:t>8 temperatures in the file, but 7 lines of output.  It's a fencepost problem in disguise.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9BA35A8A-3775-4BA1-9867-F01D50ED1AD7}" type="slidenum">
              <a:rPr lang="en-US" altLang="en-US" smtClean="0"/>
              <a:pPr algn="r" eaLnBrk="1" hangingPunct="1">
                <a:spcBef>
                  <a:spcPct val="0"/>
                </a:spcBef>
              </a:pPr>
              <a:t>12</a:t>
            </a:fld>
            <a:endParaRPr lang="en-US" altLang="en-US"/>
          </a:p>
        </p:txBody>
      </p:sp>
      <p:sp>
        <p:nvSpPr>
          <p:cNvPr id="54275" name="Rectangle 2"/>
          <p:cNvSpPr>
            <a:spLocks noGrp="1" noRot="1" noChangeAspect="1" noChangeArrowheads="1" noTextEdit="1"/>
          </p:cNvSpPr>
          <p:nvPr>
            <p:ph type="sldImg"/>
          </p:nvPr>
        </p:nvSpPr>
        <p:spPr>
          <a:xfrm>
            <a:off x="1144588" y="685800"/>
            <a:ext cx="4572000" cy="3429000"/>
          </a:xfrm>
          <a:ln/>
        </p:spPr>
      </p:sp>
      <p:sp>
        <p:nvSpPr>
          <p:cNvPr id="54276" name="Rectangle 3"/>
          <p:cNvSpPr>
            <a:spLocks noGrp="1" noChangeArrowheads="1"/>
          </p:cNvSpPr>
          <p:nvPr>
            <p:ph type="body" idx="1"/>
          </p:nvPr>
        </p:nvSpPr>
        <p:spPr>
          <a:xfrm>
            <a:off x="914400" y="4343400"/>
            <a:ext cx="5029200" cy="4114800"/>
          </a:xfrm>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pitchFamily="1" charset="0"/>
              <a:buNone/>
              <a:defRPr/>
            </a:pPr>
            <a:endParaRPr lang="en-US" altLang="en-US">
              <a:latin typeface="Tahoma" pitchFamily="34" charset="0"/>
              <a:cs typeface="Arial" charset="0"/>
            </a:endParaRPr>
          </a:p>
        </p:txBody>
      </p:sp>
      <p:sp>
        <p:nvSpPr>
          <p:cNvPr id="18435" name="Rectangle 3"/>
          <p:cNvSpPr>
            <a:spLocks noGrp="1" noChangeArrowheads="1"/>
          </p:cNvSpPr>
          <p:nvPr>
            <p:ph type="ctrTitle"/>
          </p:nvPr>
        </p:nvSpPr>
        <p:spPr>
          <a:xfrm>
            <a:off x="685800" y="1600200"/>
            <a:ext cx="7772400" cy="2286000"/>
          </a:xfrm>
        </p:spPr>
        <p:txBody>
          <a:bodyPr/>
          <a:lstStyle>
            <a:lvl1pPr>
              <a:defRPr>
                <a:solidFill>
                  <a:schemeClr val="tx1"/>
                </a:solidFill>
              </a:defRPr>
            </a:lvl1pPr>
          </a:lstStyle>
          <a:p>
            <a:pPr lvl="0"/>
            <a:r>
              <a:rPr lang="en-US" altLang="en-US" noProof="0"/>
              <a:t>Click to edit title style</a:t>
            </a:r>
          </a:p>
        </p:txBody>
      </p:sp>
      <p:sp>
        <p:nvSpPr>
          <p:cNvPr id="18436" name="Rectangle 4"/>
          <p:cNvSpPr>
            <a:spLocks noGrp="1" noChangeArrowheads="1"/>
          </p:cNvSpPr>
          <p:nvPr>
            <p:ph type="subTitle" idx="1"/>
          </p:nvPr>
        </p:nvSpPr>
        <p:spPr>
          <a:xfrm>
            <a:off x="1371600" y="40386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67730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627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256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02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4378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419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419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473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226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232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29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785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986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charset="0"/>
              </a:defRPr>
            </a:lvl1pPr>
            <a:lvl2pPr marL="742950" indent="-285750" algn="l" defTabSz="457200">
              <a:defRPr>
                <a:solidFill>
                  <a:schemeClr val="tx1"/>
                </a:solidFill>
                <a:latin typeface="Arial" charset="0"/>
              </a:defRPr>
            </a:lvl2pPr>
            <a:lvl3pPr marL="1143000" indent="-228600" algn="l" defTabSz="457200">
              <a:defRPr>
                <a:solidFill>
                  <a:schemeClr val="tx1"/>
                </a:solidFill>
                <a:latin typeface="Arial" charset="0"/>
              </a:defRPr>
            </a:lvl3pPr>
            <a:lvl4pPr marL="1598613" indent="-227013" algn="l" defTabSz="457200">
              <a:defRPr>
                <a:solidFill>
                  <a:schemeClr val="tx1"/>
                </a:solidFill>
                <a:latin typeface="Arial" charset="0"/>
              </a:defRPr>
            </a:lvl4pPr>
            <a:lvl5pPr marL="2057400" indent="-228600" algn="l" defTabSz="4572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nSpc>
                <a:spcPct val="93000"/>
              </a:lnSpc>
              <a:buClr>
                <a:srgbClr val="000000"/>
              </a:buClr>
              <a:buSzPct val="100000"/>
              <a:buFont typeface="Andale Mono" pitchFamily="1" charset="0"/>
              <a:buNone/>
              <a:defRPr/>
            </a:pPr>
            <a:endParaRPr lang="en-US" altLang="en-US">
              <a:latin typeface="Tahoma" pitchFamily="34" charset="0"/>
              <a:cs typeface="Arial" charset="0"/>
            </a:endParaRPr>
          </a:p>
        </p:txBody>
      </p:sp>
      <p:sp>
        <p:nvSpPr>
          <p:cNvPr id="1027"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8" name="Rectangle 3"/>
          <p:cNvSpPr>
            <a:spLocks noGrp="1" noChangeArrowheads="1"/>
          </p:cNvSpPr>
          <p:nvPr>
            <p:ph type="body" idx="1"/>
          </p:nvPr>
        </p:nvSpPr>
        <p:spPr bwMode="auto">
          <a:xfrm>
            <a:off x="152400" y="12954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Slide Number Placeholder 3"/>
          <p:cNvSpPr txBox="1">
            <a:spLocks noGrp="1"/>
          </p:cNvSpPr>
          <p:nvPr userDrawn="1"/>
        </p:nvSpPr>
        <p:spPr bwMode="auto">
          <a:xfrm>
            <a:off x="8229600" y="635635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spcBef>
                <a:spcPts val="500"/>
              </a:spcBef>
              <a:defRPr/>
            </a:pPr>
            <a:fld id="{41870A5C-21D2-4AD4-9870-A51668C5E999}" type="slidenum">
              <a:rPr lang="en-US" altLang="en-US" sz="1200" smtClean="0">
                <a:solidFill>
                  <a:srgbClr val="424242"/>
                </a:solidFill>
                <a:latin typeface="Verdana" pitchFamily="34" charset="0"/>
              </a:rPr>
              <a:pPr eaLnBrk="1" hangingPunct="1">
                <a:spcBef>
                  <a:spcPts val="500"/>
                </a:spcBef>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Tahoma" pitchFamily="34" charset="0"/>
        </a:defRPr>
      </a:lvl2pPr>
      <a:lvl3pPr algn="ctr" rtl="0" eaLnBrk="0" fontAlgn="base" hangingPunct="0">
        <a:spcBef>
          <a:spcPct val="0"/>
        </a:spcBef>
        <a:spcAft>
          <a:spcPct val="0"/>
        </a:spcAft>
        <a:defRPr sz="4400" b="1">
          <a:solidFill>
            <a:schemeClr val="bg1"/>
          </a:solidFill>
          <a:latin typeface="Tahoma" pitchFamily="34" charset="0"/>
        </a:defRPr>
      </a:lvl3pPr>
      <a:lvl4pPr algn="ctr" rtl="0" eaLnBrk="0" fontAlgn="base" hangingPunct="0">
        <a:spcBef>
          <a:spcPct val="0"/>
        </a:spcBef>
        <a:spcAft>
          <a:spcPct val="0"/>
        </a:spcAft>
        <a:defRPr sz="4400" b="1">
          <a:solidFill>
            <a:schemeClr val="bg1"/>
          </a:solidFill>
          <a:latin typeface="Tahoma" pitchFamily="34" charset="0"/>
        </a:defRPr>
      </a:lvl4pPr>
      <a:lvl5pPr algn="ctr" rtl="0" eaLnBrk="0" fontAlgn="base" hangingPunct="0">
        <a:spcBef>
          <a:spcPct val="0"/>
        </a:spcBef>
        <a:spcAft>
          <a:spcPct val="0"/>
        </a:spcAft>
        <a:defRPr sz="4400" b="1">
          <a:solidFill>
            <a:schemeClr val="bg1"/>
          </a:solidFill>
          <a:latin typeface="Tahoma" pitchFamily="34" charset="0"/>
        </a:defRPr>
      </a:lvl5pPr>
      <a:lvl6pPr marL="457200" algn="ctr" rtl="0" fontAlgn="base">
        <a:spcBef>
          <a:spcPct val="0"/>
        </a:spcBef>
        <a:spcAft>
          <a:spcPct val="0"/>
        </a:spcAft>
        <a:defRPr sz="4400" b="1">
          <a:solidFill>
            <a:schemeClr val="bg1"/>
          </a:solidFill>
          <a:latin typeface="Tahoma" pitchFamily="34" charset="0"/>
        </a:defRPr>
      </a:lvl6pPr>
      <a:lvl7pPr marL="914400" algn="ctr" rtl="0" fontAlgn="base">
        <a:spcBef>
          <a:spcPct val="0"/>
        </a:spcBef>
        <a:spcAft>
          <a:spcPct val="0"/>
        </a:spcAft>
        <a:defRPr sz="4400" b="1">
          <a:solidFill>
            <a:schemeClr val="bg1"/>
          </a:solidFill>
          <a:latin typeface="Tahoma" pitchFamily="34" charset="0"/>
        </a:defRPr>
      </a:lvl7pPr>
      <a:lvl8pPr marL="1371600" algn="ctr" rtl="0" fontAlgn="base">
        <a:spcBef>
          <a:spcPct val="0"/>
        </a:spcBef>
        <a:spcAft>
          <a:spcPct val="0"/>
        </a:spcAft>
        <a:defRPr sz="4400" b="1">
          <a:solidFill>
            <a:schemeClr val="bg1"/>
          </a:solidFill>
          <a:latin typeface="Tahoma" pitchFamily="34" charset="0"/>
        </a:defRPr>
      </a:lvl8pPr>
      <a:lvl9pPr marL="1828800" algn="ctr" rtl="0" fontAlgn="base">
        <a:spcBef>
          <a:spcPct val="0"/>
        </a:spcBef>
        <a:spcAft>
          <a:spcPct val="0"/>
        </a:spcAft>
        <a:defRPr sz="4400" b="1">
          <a:solidFill>
            <a:schemeClr val="bg1"/>
          </a:solidFill>
          <a:latin typeface="Tahoma" pitchFamily="34" charset="0"/>
        </a:defRPr>
      </a:lvl9pPr>
    </p:titleStyle>
    <p:bodyStyle>
      <a:lvl1pPr marL="231775" indent="-231775" algn="l" rtl="0" eaLnBrk="0" fontAlgn="base" hangingPunct="0">
        <a:spcBef>
          <a:spcPct val="20000"/>
        </a:spcBef>
        <a:spcAft>
          <a:spcPct val="0"/>
        </a:spcAft>
        <a:buChar char="•"/>
        <a:defRPr sz="2400">
          <a:solidFill>
            <a:schemeClr val="tx1"/>
          </a:solidFill>
          <a:latin typeface="+mn-lt"/>
          <a:ea typeface="+mn-ea"/>
          <a:cs typeface="+mn-cs"/>
        </a:defRPr>
      </a:lvl1pPr>
      <a:lvl2pPr marL="625475" indent="-279400" algn="l" rtl="0" eaLnBrk="0" fontAlgn="base" hangingPunct="0">
        <a:spcBef>
          <a:spcPct val="20000"/>
        </a:spcBef>
        <a:spcAft>
          <a:spcPct val="0"/>
        </a:spcAft>
        <a:buChar char="–"/>
        <a:defRPr sz="2200">
          <a:solidFill>
            <a:schemeClr val="tx1"/>
          </a:solidFill>
          <a:latin typeface="+mn-lt"/>
        </a:defRPr>
      </a:lvl2pPr>
      <a:lvl3pPr marL="914400" indent="-174625" algn="l" rtl="0" eaLnBrk="0" fontAlgn="base" hangingPunct="0">
        <a:spcBef>
          <a:spcPct val="20000"/>
        </a:spcBef>
        <a:spcAft>
          <a:spcPct val="0"/>
        </a:spcAft>
        <a:buChar char="•"/>
        <a:defRPr sz="2000">
          <a:solidFill>
            <a:schemeClr val="tx1"/>
          </a:solidFill>
          <a:latin typeface="+mn-lt"/>
        </a:defRPr>
      </a:lvl3pPr>
      <a:lvl4pPr marL="1203325" indent="-173038" algn="l" rtl="0" eaLnBrk="0" fontAlgn="base" hangingPunct="0">
        <a:spcBef>
          <a:spcPct val="20000"/>
        </a:spcBef>
        <a:spcAft>
          <a:spcPct val="0"/>
        </a:spcAft>
        <a:buChar char="–"/>
        <a:defRPr>
          <a:solidFill>
            <a:schemeClr val="tx1"/>
          </a:solidFill>
          <a:latin typeface="+mn-lt"/>
        </a:defRPr>
      </a:lvl4pPr>
      <a:lvl5pPr marL="1597025" indent="-220663" algn="l" rtl="0" eaLnBrk="0" fontAlgn="base" hangingPunct="0">
        <a:spcBef>
          <a:spcPct val="20000"/>
        </a:spcBef>
        <a:spcAft>
          <a:spcPct val="0"/>
        </a:spcAft>
        <a:buChar char="»"/>
        <a:defRPr>
          <a:solidFill>
            <a:schemeClr val="tx1"/>
          </a:solidFill>
          <a:latin typeface="+mn-lt"/>
        </a:defRPr>
      </a:lvl5pPr>
      <a:lvl6pPr marL="2054225" indent="-220663" algn="l" rtl="0" fontAlgn="base">
        <a:spcBef>
          <a:spcPct val="20000"/>
        </a:spcBef>
        <a:spcAft>
          <a:spcPct val="0"/>
        </a:spcAft>
        <a:buChar char="»"/>
        <a:defRPr>
          <a:solidFill>
            <a:schemeClr val="tx1"/>
          </a:solidFill>
          <a:latin typeface="+mn-lt"/>
        </a:defRPr>
      </a:lvl6pPr>
      <a:lvl7pPr marL="2511425" indent="-220663" algn="l" rtl="0" fontAlgn="base">
        <a:spcBef>
          <a:spcPct val="20000"/>
        </a:spcBef>
        <a:spcAft>
          <a:spcPct val="0"/>
        </a:spcAft>
        <a:buChar char="»"/>
        <a:defRPr>
          <a:solidFill>
            <a:schemeClr val="tx1"/>
          </a:solidFill>
          <a:latin typeface="+mn-lt"/>
        </a:defRPr>
      </a:lvl7pPr>
      <a:lvl8pPr marL="2968625" indent="-220663" algn="l" rtl="0" fontAlgn="base">
        <a:spcBef>
          <a:spcPct val="20000"/>
        </a:spcBef>
        <a:spcAft>
          <a:spcPct val="0"/>
        </a:spcAft>
        <a:buChar char="»"/>
        <a:defRPr>
          <a:solidFill>
            <a:schemeClr val="tx1"/>
          </a:solidFill>
          <a:latin typeface="+mn-lt"/>
        </a:defRPr>
      </a:lvl8pPr>
      <a:lvl9pPr marL="3425825" indent="-220663"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a:t>Building Java Programs</a:t>
            </a:r>
            <a:br>
              <a:rPr lang="en-US" altLang="en-US"/>
            </a:br>
            <a:r>
              <a:rPr lang="en-US" altLang="en-US"/>
              <a:t>Chapter 6</a:t>
            </a:r>
          </a:p>
        </p:txBody>
      </p:sp>
      <p:sp>
        <p:nvSpPr>
          <p:cNvPr id="3075" name="Rectangle 3"/>
          <p:cNvSpPr>
            <a:spLocks noGrp="1" noChangeArrowheads="1"/>
          </p:cNvSpPr>
          <p:nvPr>
            <p:ph type="subTitle" idx="1"/>
          </p:nvPr>
        </p:nvSpPr>
        <p:spPr/>
        <p:txBody>
          <a:bodyPr/>
          <a:lstStyle/>
          <a:p>
            <a:pPr eaLnBrk="1" hangingPunct="1"/>
            <a:r>
              <a:rPr lang="en-US" altLang="en-US"/>
              <a:t>File Processing</a:t>
            </a:r>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en-US" altLang="en-US"/>
              <a:t>Consuming tokens</a:t>
            </a:r>
          </a:p>
        </p:txBody>
      </p:sp>
      <p:sp>
        <p:nvSpPr>
          <p:cNvPr id="763909" name="Rectangle 5"/>
          <p:cNvSpPr>
            <a:spLocks noGrp="1" noChangeArrowheads="1"/>
          </p:cNvSpPr>
          <p:nvPr>
            <p:ph type="body" idx="1"/>
          </p:nvPr>
        </p:nvSpPr>
        <p:spPr/>
        <p:txBody>
          <a:bodyPr/>
          <a:lstStyle/>
          <a:p>
            <a:pPr eaLnBrk="1" hangingPunct="1"/>
            <a:r>
              <a:rPr lang="en-US" altLang="en-US" b="1"/>
              <a:t>consuming input</a:t>
            </a:r>
            <a:r>
              <a:rPr lang="en-US" altLang="en-US"/>
              <a:t>: </a:t>
            </a:r>
            <a:r>
              <a:rPr lang="en-US" altLang="en-US" sz="2300"/>
              <a:t>Reading input and advancing the cursor.</a:t>
            </a:r>
          </a:p>
          <a:p>
            <a:pPr lvl="1" eaLnBrk="1" hangingPunct="1"/>
            <a:r>
              <a:rPr lang="en-US" altLang="en-US"/>
              <a:t>Calling </a:t>
            </a:r>
            <a:r>
              <a:rPr lang="en-US" altLang="en-US">
                <a:latin typeface="Courier New" pitchFamily="49" charset="0"/>
              </a:rPr>
              <a:t>nextInt</a:t>
            </a:r>
            <a:r>
              <a:rPr lang="en-US" altLang="en-US"/>
              <a:t> etc. moves the cursor past the current token.</a:t>
            </a:r>
          </a:p>
          <a:p>
            <a:pPr lvl="1" eaLnBrk="1" hangingPunct="1">
              <a:buFontTx/>
              <a:buNone/>
            </a:pPr>
            <a:endParaRPr lang="en-US" altLang="en-US"/>
          </a:p>
          <a:p>
            <a:pPr lvl="1" eaLnBrk="1" hangingPunct="1">
              <a:lnSpc>
                <a:spcPct val="90000"/>
              </a:lnSpc>
              <a:buFontTx/>
              <a:buNone/>
            </a:pPr>
            <a:r>
              <a:rPr lang="en-US" altLang="en-US">
                <a:latin typeface="Courier New" pitchFamily="49" charset="0"/>
              </a:rPr>
              <a:t>	</a:t>
            </a:r>
            <a:r>
              <a:rPr lang="pt-BR" altLang="en-US">
                <a:latin typeface="Courier New" pitchFamily="49" charset="0"/>
              </a:rPr>
              <a:t>16.2   23.5\n19.1 7.4  22.8\n\n18.5  -1.8 14.9\n</a:t>
            </a:r>
            <a:endParaRPr lang="en-US" altLang="en-US">
              <a:latin typeface="Courier New" pitchFamily="49" charset="0"/>
            </a:endParaRPr>
          </a:p>
          <a:p>
            <a:pPr lvl="1" eaLnBrk="1" hangingPunct="1">
              <a:lnSpc>
                <a:spcPct val="90000"/>
              </a:lnSpc>
              <a:buFontTx/>
              <a:buNone/>
            </a:pPr>
            <a:r>
              <a:rPr lang="en-US" altLang="en-US" b="1">
                <a:latin typeface="Courier New" pitchFamily="49" charset="0"/>
              </a:rPr>
              <a:t>	^</a:t>
            </a:r>
          </a:p>
          <a:p>
            <a:pPr lvl="1" eaLnBrk="1" hangingPunct="1">
              <a:lnSpc>
                <a:spcPct val="90000"/>
              </a:lnSpc>
              <a:buFontTx/>
              <a:buNone/>
            </a:pPr>
            <a:endParaRPr lang="en-US" altLang="en-US">
              <a:latin typeface="Courier New" pitchFamily="49" charset="0"/>
            </a:endParaRPr>
          </a:p>
          <a:p>
            <a:pPr lvl="1" eaLnBrk="1" hangingPunct="1">
              <a:lnSpc>
                <a:spcPct val="90000"/>
              </a:lnSpc>
              <a:buFontTx/>
              <a:buNone/>
            </a:pPr>
            <a:r>
              <a:rPr lang="en-US" altLang="en-US" b="1">
                <a:latin typeface="Courier New" pitchFamily="49" charset="0"/>
              </a:rPr>
              <a:t>	double d = input.nextDouble();    </a:t>
            </a:r>
            <a:r>
              <a:rPr lang="en-US" altLang="en-US" b="1">
                <a:solidFill>
                  <a:srgbClr val="008080"/>
                </a:solidFill>
                <a:latin typeface="Courier New" pitchFamily="49" charset="0"/>
              </a:rPr>
              <a:t>// 16.2</a:t>
            </a:r>
          </a:p>
          <a:p>
            <a:pPr lvl="1" eaLnBrk="1" hangingPunct="1">
              <a:lnSpc>
                <a:spcPct val="90000"/>
              </a:lnSpc>
              <a:buFontTx/>
              <a:buNone/>
            </a:pPr>
            <a:r>
              <a:rPr lang="en-US" altLang="en-US" b="1">
                <a:latin typeface="Courier New" pitchFamily="49" charset="0"/>
              </a:rPr>
              <a:t>	</a:t>
            </a:r>
            <a:r>
              <a:rPr lang="pt-BR" altLang="en-US" b="1">
                <a:solidFill>
                  <a:srgbClr val="003399"/>
                </a:solidFill>
                <a:latin typeface="Courier New" pitchFamily="49" charset="0"/>
              </a:rPr>
              <a:t>16.2</a:t>
            </a:r>
            <a:r>
              <a:rPr lang="pt-BR" altLang="en-US">
                <a:latin typeface="Courier New" pitchFamily="49" charset="0"/>
              </a:rPr>
              <a:t>   23.5\n19.1 7.4  22.8\n\n18.5  -1.8 14.9\n</a:t>
            </a:r>
            <a:endParaRPr lang="en-US" altLang="en-US">
              <a:latin typeface="Courier New" pitchFamily="49" charset="0"/>
            </a:endParaRPr>
          </a:p>
          <a:p>
            <a:pPr lvl="1" eaLnBrk="1" hangingPunct="1">
              <a:lnSpc>
                <a:spcPct val="90000"/>
              </a:lnSpc>
              <a:buFontTx/>
              <a:buNone/>
            </a:pPr>
            <a:r>
              <a:rPr lang="en-US" altLang="en-US" b="1">
                <a:latin typeface="Courier New" pitchFamily="49" charset="0"/>
              </a:rPr>
              <a:t>	    ^</a:t>
            </a:r>
          </a:p>
          <a:p>
            <a:pPr lvl="1" eaLnBrk="1" hangingPunct="1">
              <a:lnSpc>
                <a:spcPct val="90000"/>
              </a:lnSpc>
              <a:buFontTx/>
              <a:buNone/>
            </a:pPr>
            <a:endParaRPr lang="en-US" altLang="en-US" b="1">
              <a:latin typeface="Courier New" pitchFamily="49" charset="0"/>
            </a:endParaRPr>
          </a:p>
          <a:p>
            <a:pPr lvl="1" eaLnBrk="1" hangingPunct="1">
              <a:lnSpc>
                <a:spcPct val="90000"/>
              </a:lnSpc>
              <a:buFontTx/>
              <a:buNone/>
            </a:pPr>
            <a:r>
              <a:rPr lang="en-US" altLang="en-US" b="1">
                <a:latin typeface="Courier New" pitchFamily="49" charset="0"/>
              </a:rPr>
              <a:t>	String s = input.next();          </a:t>
            </a:r>
            <a:r>
              <a:rPr lang="en-US" altLang="en-US" b="1">
                <a:solidFill>
                  <a:srgbClr val="008080"/>
                </a:solidFill>
                <a:latin typeface="Courier New" pitchFamily="49" charset="0"/>
              </a:rPr>
              <a:t>// "23.5"</a:t>
            </a:r>
          </a:p>
          <a:p>
            <a:pPr lvl="1" eaLnBrk="1" hangingPunct="1">
              <a:lnSpc>
                <a:spcPct val="90000"/>
              </a:lnSpc>
              <a:buFontTx/>
              <a:buNone/>
            </a:pPr>
            <a:r>
              <a:rPr lang="en-US" altLang="en-US">
                <a:latin typeface="Courier New" pitchFamily="49" charset="0"/>
              </a:rPr>
              <a:t>	</a:t>
            </a:r>
            <a:r>
              <a:rPr lang="pt-BR" altLang="en-US">
                <a:latin typeface="Courier New" pitchFamily="49" charset="0"/>
              </a:rPr>
              <a:t>16.2   </a:t>
            </a:r>
            <a:r>
              <a:rPr lang="pt-BR" altLang="en-US" b="1">
                <a:solidFill>
                  <a:srgbClr val="003399"/>
                </a:solidFill>
                <a:latin typeface="Courier New" pitchFamily="49" charset="0"/>
              </a:rPr>
              <a:t>23.5</a:t>
            </a:r>
            <a:r>
              <a:rPr lang="pt-BR" altLang="en-US">
                <a:latin typeface="Courier New" pitchFamily="49" charset="0"/>
              </a:rPr>
              <a:t>\n19.1 7.4  22.8\n\n18.5  -1.8 14.9\n</a:t>
            </a:r>
            <a:endParaRPr lang="en-US" altLang="en-US">
              <a:latin typeface="Courier New" pitchFamily="49" charset="0"/>
            </a:endParaRPr>
          </a:p>
          <a:p>
            <a:pPr lvl="1" eaLnBrk="1" hangingPunct="1">
              <a:lnSpc>
                <a:spcPct val="90000"/>
              </a:lnSpc>
              <a:buFontTx/>
              <a:buNone/>
            </a:pPr>
            <a:r>
              <a:rPr lang="en-US" altLang="en-US" b="1">
                <a:latin typeface="Courier New" pitchFamily="49" charset="0"/>
              </a:rPr>
              <a:t>	           ^</a:t>
            </a:r>
          </a:p>
        </p:txBody>
      </p:sp>
      <p:sp>
        <p:nvSpPr>
          <p:cNvPr id="12292" name="Rectangle 6"/>
          <p:cNvSpPr>
            <a:spLocks noChangeArrowheads="1"/>
          </p:cNvSpPr>
          <p:nvPr/>
        </p:nvSpPr>
        <p:spPr bwMode="auto">
          <a:xfrm>
            <a:off x="838200" y="2509838"/>
            <a:ext cx="8153400"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2400">
                <a:solidFill>
                  <a:schemeClr val="tx1"/>
                </a:solidFill>
                <a:latin typeface="Tahoma" pitchFamily="34" charset="0"/>
              </a:defRPr>
            </a:lvl1pPr>
            <a:lvl2pPr marL="742950" indent="-285750" algn="l" eaLnBrk="0" hangingPunct="0">
              <a:spcBef>
                <a:spcPct val="20000"/>
              </a:spcBef>
              <a:buChar char="–"/>
              <a:defRPr sz="2200">
                <a:solidFill>
                  <a:schemeClr val="tx1"/>
                </a:solidFill>
                <a:latin typeface="Tahoma" pitchFamily="34" charset="0"/>
              </a:defRPr>
            </a:lvl2pPr>
            <a:lvl3pPr marL="1143000" indent="-228600" algn="l" eaLnBrk="0" hangingPunct="0">
              <a:spcBef>
                <a:spcPct val="20000"/>
              </a:spcBef>
              <a:buChar char="•"/>
              <a:defRPr sz="2000">
                <a:solidFill>
                  <a:schemeClr val="tx1"/>
                </a:solidFill>
                <a:latin typeface="Tahoma" pitchFamily="34" charset="0"/>
              </a:defRPr>
            </a:lvl3pPr>
            <a:lvl4pPr marL="1600200" indent="-228600" algn="l" eaLnBrk="0" hangingPunct="0">
              <a:spcBef>
                <a:spcPct val="20000"/>
              </a:spcBef>
              <a:buChar char="–"/>
              <a:defRPr>
                <a:solidFill>
                  <a:schemeClr val="tx1"/>
                </a:solidFill>
                <a:latin typeface="Tahoma" pitchFamily="34" charset="0"/>
              </a:defRPr>
            </a:lvl4pPr>
            <a:lvl5pPr marL="2057400" indent="-228600" algn="l" eaLnBrk="0" hangingPunct="0">
              <a:spcBef>
                <a:spcPct val="20000"/>
              </a:spcBef>
              <a:buChar char="»"/>
              <a:defRPr>
                <a:solidFill>
                  <a:schemeClr val="tx1"/>
                </a:solidFill>
                <a:latin typeface="Tahoma" pitchFamily="34" charset="0"/>
              </a:defRPr>
            </a:lvl5pPr>
            <a:lvl6pPr marL="2514600" indent="-228600" eaLnBrk="0" fontAlgn="base" hangingPunct="0">
              <a:spcBef>
                <a:spcPct val="20000"/>
              </a:spcBef>
              <a:spcAft>
                <a:spcPct val="0"/>
              </a:spcAft>
              <a:buChar char="»"/>
              <a:defRPr>
                <a:solidFill>
                  <a:schemeClr val="tx1"/>
                </a:solidFill>
                <a:latin typeface="Tahoma" pitchFamily="34" charset="0"/>
              </a:defRPr>
            </a:lvl6pPr>
            <a:lvl7pPr marL="2971800" indent="-228600" eaLnBrk="0" fontAlgn="base" hangingPunct="0">
              <a:spcBef>
                <a:spcPct val="20000"/>
              </a:spcBef>
              <a:spcAft>
                <a:spcPct val="0"/>
              </a:spcAft>
              <a:buChar char="»"/>
              <a:defRPr>
                <a:solidFill>
                  <a:schemeClr val="tx1"/>
                </a:solidFill>
                <a:latin typeface="Tahoma" pitchFamily="34" charset="0"/>
              </a:defRPr>
            </a:lvl7pPr>
            <a:lvl8pPr marL="3429000" indent="-228600" eaLnBrk="0" fontAlgn="base" hangingPunct="0">
              <a:spcBef>
                <a:spcPct val="20000"/>
              </a:spcBef>
              <a:spcAft>
                <a:spcPct val="0"/>
              </a:spcAft>
              <a:buChar char="»"/>
              <a:defRPr>
                <a:solidFill>
                  <a:schemeClr val="tx1"/>
                </a:solidFill>
                <a:latin typeface="Tahoma" pitchFamily="34" charset="0"/>
              </a:defRPr>
            </a:lvl8pPr>
            <a:lvl9pPr marL="3886200" indent="-228600" eaLnBrk="0" fontAlgn="base" hangingPunct="0">
              <a:spcBef>
                <a:spcPct val="20000"/>
              </a:spcBef>
              <a:spcAft>
                <a:spcPct val="0"/>
              </a:spcAft>
              <a:buChar char="»"/>
              <a:defRPr>
                <a:solidFill>
                  <a:schemeClr val="tx1"/>
                </a:solidFill>
                <a:latin typeface="Tahoma" pitchFamily="34" charset="0"/>
              </a:defRPr>
            </a:lvl9pPr>
          </a:lstStyle>
          <a:p>
            <a:pPr algn="r" eaLnBrk="1" hangingPunct="1">
              <a:spcBef>
                <a:spcPct val="0"/>
              </a:spcBef>
              <a:buFontTx/>
              <a:buNone/>
            </a:pPr>
            <a:endParaRPr lang="en-US" altLang="en-US" sz="1800">
              <a:latin typeface="Arial" charset="0"/>
            </a:endParaRPr>
          </a:p>
        </p:txBody>
      </p:sp>
      <p:sp>
        <p:nvSpPr>
          <p:cNvPr id="12293" name="Rectangle 9"/>
          <p:cNvSpPr>
            <a:spLocks noChangeArrowheads="1"/>
          </p:cNvSpPr>
          <p:nvPr/>
        </p:nvSpPr>
        <p:spPr bwMode="auto">
          <a:xfrm>
            <a:off x="838200" y="4003675"/>
            <a:ext cx="8153400"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2400">
                <a:solidFill>
                  <a:schemeClr val="tx1"/>
                </a:solidFill>
                <a:latin typeface="Tahoma" pitchFamily="34" charset="0"/>
              </a:defRPr>
            </a:lvl1pPr>
            <a:lvl2pPr marL="742950" indent="-285750" algn="l" eaLnBrk="0" hangingPunct="0">
              <a:spcBef>
                <a:spcPct val="20000"/>
              </a:spcBef>
              <a:buChar char="–"/>
              <a:defRPr sz="2200">
                <a:solidFill>
                  <a:schemeClr val="tx1"/>
                </a:solidFill>
                <a:latin typeface="Tahoma" pitchFamily="34" charset="0"/>
              </a:defRPr>
            </a:lvl2pPr>
            <a:lvl3pPr marL="1143000" indent="-228600" algn="l" eaLnBrk="0" hangingPunct="0">
              <a:spcBef>
                <a:spcPct val="20000"/>
              </a:spcBef>
              <a:buChar char="•"/>
              <a:defRPr sz="2000">
                <a:solidFill>
                  <a:schemeClr val="tx1"/>
                </a:solidFill>
                <a:latin typeface="Tahoma" pitchFamily="34" charset="0"/>
              </a:defRPr>
            </a:lvl3pPr>
            <a:lvl4pPr marL="1600200" indent="-228600" algn="l" eaLnBrk="0" hangingPunct="0">
              <a:spcBef>
                <a:spcPct val="20000"/>
              </a:spcBef>
              <a:buChar char="–"/>
              <a:defRPr>
                <a:solidFill>
                  <a:schemeClr val="tx1"/>
                </a:solidFill>
                <a:latin typeface="Tahoma" pitchFamily="34" charset="0"/>
              </a:defRPr>
            </a:lvl4pPr>
            <a:lvl5pPr marL="2057400" indent="-228600" algn="l" eaLnBrk="0" hangingPunct="0">
              <a:spcBef>
                <a:spcPct val="20000"/>
              </a:spcBef>
              <a:buChar char="»"/>
              <a:defRPr>
                <a:solidFill>
                  <a:schemeClr val="tx1"/>
                </a:solidFill>
                <a:latin typeface="Tahoma" pitchFamily="34" charset="0"/>
              </a:defRPr>
            </a:lvl5pPr>
            <a:lvl6pPr marL="2514600" indent="-228600" eaLnBrk="0" fontAlgn="base" hangingPunct="0">
              <a:spcBef>
                <a:spcPct val="20000"/>
              </a:spcBef>
              <a:spcAft>
                <a:spcPct val="0"/>
              </a:spcAft>
              <a:buChar char="»"/>
              <a:defRPr>
                <a:solidFill>
                  <a:schemeClr val="tx1"/>
                </a:solidFill>
                <a:latin typeface="Tahoma" pitchFamily="34" charset="0"/>
              </a:defRPr>
            </a:lvl6pPr>
            <a:lvl7pPr marL="2971800" indent="-228600" eaLnBrk="0" fontAlgn="base" hangingPunct="0">
              <a:spcBef>
                <a:spcPct val="20000"/>
              </a:spcBef>
              <a:spcAft>
                <a:spcPct val="0"/>
              </a:spcAft>
              <a:buChar char="»"/>
              <a:defRPr>
                <a:solidFill>
                  <a:schemeClr val="tx1"/>
                </a:solidFill>
                <a:latin typeface="Tahoma" pitchFamily="34" charset="0"/>
              </a:defRPr>
            </a:lvl7pPr>
            <a:lvl8pPr marL="3429000" indent="-228600" eaLnBrk="0" fontAlgn="base" hangingPunct="0">
              <a:spcBef>
                <a:spcPct val="20000"/>
              </a:spcBef>
              <a:spcAft>
                <a:spcPct val="0"/>
              </a:spcAft>
              <a:buChar char="»"/>
              <a:defRPr>
                <a:solidFill>
                  <a:schemeClr val="tx1"/>
                </a:solidFill>
                <a:latin typeface="Tahoma" pitchFamily="34" charset="0"/>
              </a:defRPr>
            </a:lvl8pPr>
            <a:lvl9pPr marL="3886200" indent="-228600" eaLnBrk="0" fontAlgn="base" hangingPunct="0">
              <a:spcBef>
                <a:spcPct val="20000"/>
              </a:spcBef>
              <a:spcAft>
                <a:spcPct val="0"/>
              </a:spcAft>
              <a:buChar char="»"/>
              <a:defRPr>
                <a:solidFill>
                  <a:schemeClr val="tx1"/>
                </a:solidFill>
                <a:latin typeface="Tahoma" pitchFamily="34" charset="0"/>
              </a:defRPr>
            </a:lvl9pPr>
          </a:lstStyle>
          <a:p>
            <a:pPr algn="r" eaLnBrk="1" hangingPunct="1">
              <a:spcBef>
                <a:spcPct val="0"/>
              </a:spcBef>
              <a:buFontTx/>
              <a:buNone/>
            </a:pPr>
            <a:endParaRPr lang="en-US" altLang="en-US" sz="1800">
              <a:latin typeface="Arial" charset="0"/>
            </a:endParaRPr>
          </a:p>
        </p:txBody>
      </p:sp>
      <p:sp>
        <p:nvSpPr>
          <p:cNvPr id="12294" name="Rectangle 10"/>
          <p:cNvSpPr>
            <a:spLocks noChangeArrowheads="1"/>
          </p:cNvSpPr>
          <p:nvPr/>
        </p:nvSpPr>
        <p:spPr bwMode="auto">
          <a:xfrm>
            <a:off x="838200" y="5491163"/>
            <a:ext cx="8153400"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2400">
                <a:solidFill>
                  <a:schemeClr val="tx1"/>
                </a:solidFill>
                <a:latin typeface="Tahoma" pitchFamily="34" charset="0"/>
              </a:defRPr>
            </a:lvl1pPr>
            <a:lvl2pPr marL="742950" indent="-285750" algn="l" eaLnBrk="0" hangingPunct="0">
              <a:spcBef>
                <a:spcPct val="20000"/>
              </a:spcBef>
              <a:buChar char="–"/>
              <a:defRPr sz="2200">
                <a:solidFill>
                  <a:schemeClr val="tx1"/>
                </a:solidFill>
                <a:latin typeface="Tahoma" pitchFamily="34" charset="0"/>
              </a:defRPr>
            </a:lvl2pPr>
            <a:lvl3pPr marL="1143000" indent="-228600" algn="l" eaLnBrk="0" hangingPunct="0">
              <a:spcBef>
                <a:spcPct val="20000"/>
              </a:spcBef>
              <a:buChar char="•"/>
              <a:defRPr sz="2000">
                <a:solidFill>
                  <a:schemeClr val="tx1"/>
                </a:solidFill>
                <a:latin typeface="Tahoma" pitchFamily="34" charset="0"/>
              </a:defRPr>
            </a:lvl3pPr>
            <a:lvl4pPr marL="1600200" indent="-228600" algn="l" eaLnBrk="0" hangingPunct="0">
              <a:spcBef>
                <a:spcPct val="20000"/>
              </a:spcBef>
              <a:buChar char="–"/>
              <a:defRPr>
                <a:solidFill>
                  <a:schemeClr val="tx1"/>
                </a:solidFill>
                <a:latin typeface="Tahoma" pitchFamily="34" charset="0"/>
              </a:defRPr>
            </a:lvl4pPr>
            <a:lvl5pPr marL="2057400" indent="-228600" algn="l" eaLnBrk="0" hangingPunct="0">
              <a:spcBef>
                <a:spcPct val="20000"/>
              </a:spcBef>
              <a:buChar char="»"/>
              <a:defRPr>
                <a:solidFill>
                  <a:schemeClr val="tx1"/>
                </a:solidFill>
                <a:latin typeface="Tahoma" pitchFamily="34" charset="0"/>
              </a:defRPr>
            </a:lvl5pPr>
            <a:lvl6pPr marL="2514600" indent="-228600" eaLnBrk="0" fontAlgn="base" hangingPunct="0">
              <a:spcBef>
                <a:spcPct val="20000"/>
              </a:spcBef>
              <a:spcAft>
                <a:spcPct val="0"/>
              </a:spcAft>
              <a:buChar char="»"/>
              <a:defRPr>
                <a:solidFill>
                  <a:schemeClr val="tx1"/>
                </a:solidFill>
                <a:latin typeface="Tahoma" pitchFamily="34" charset="0"/>
              </a:defRPr>
            </a:lvl6pPr>
            <a:lvl7pPr marL="2971800" indent="-228600" eaLnBrk="0" fontAlgn="base" hangingPunct="0">
              <a:spcBef>
                <a:spcPct val="20000"/>
              </a:spcBef>
              <a:spcAft>
                <a:spcPct val="0"/>
              </a:spcAft>
              <a:buChar char="»"/>
              <a:defRPr>
                <a:solidFill>
                  <a:schemeClr val="tx1"/>
                </a:solidFill>
                <a:latin typeface="Tahoma" pitchFamily="34" charset="0"/>
              </a:defRPr>
            </a:lvl7pPr>
            <a:lvl8pPr marL="3429000" indent="-228600" eaLnBrk="0" fontAlgn="base" hangingPunct="0">
              <a:spcBef>
                <a:spcPct val="20000"/>
              </a:spcBef>
              <a:spcAft>
                <a:spcPct val="0"/>
              </a:spcAft>
              <a:buChar char="»"/>
              <a:defRPr>
                <a:solidFill>
                  <a:schemeClr val="tx1"/>
                </a:solidFill>
                <a:latin typeface="Tahoma" pitchFamily="34" charset="0"/>
              </a:defRPr>
            </a:lvl8pPr>
            <a:lvl9pPr marL="3886200" indent="-228600" eaLnBrk="0" fontAlgn="base" hangingPunct="0">
              <a:spcBef>
                <a:spcPct val="20000"/>
              </a:spcBef>
              <a:spcAft>
                <a:spcPct val="0"/>
              </a:spcAft>
              <a:buChar char="»"/>
              <a:defRPr>
                <a:solidFill>
                  <a:schemeClr val="tx1"/>
                </a:solidFill>
                <a:latin typeface="Tahoma" pitchFamily="34" charset="0"/>
              </a:defRPr>
            </a:lvl9pPr>
          </a:lstStyle>
          <a:p>
            <a:pPr algn="r" eaLnBrk="1" hangingPunct="1">
              <a:spcBef>
                <a:spcPct val="0"/>
              </a:spcBef>
              <a:buFontTx/>
              <a:buNone/>
            </a:pPr>
            <a:endParaRPr lang="en-US" altLang="en-US" sz="18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63909">
                                            <p:txEl>
                                              <p:pRg st="6" end="6"/>
                                            </p:txEl>
                                          </p:spTgt>
                                        </p:tgtEl>
                                        <p:attrNameLst>
                                          <p:attrName>style.visibility</p:attrName>
                                        </p:attrNameLst>
                                      </p:cBhvr>
                                      <p:to>
                                        <p:strVal val="visible"/>
                                      </p:to>
                                    </p:set>
                                    <p:animEffect transition="in" filter="fade">
                                      <p:cBhvr>
                                        <p:cTn id="7" dur="1000"/>
                                        <p:tgtEl>
                                          <p:spTgt spid="763909">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63909">
                                            <p:txEl>
                                              <p:pRg st="7" end="7"/>
                                            </p:txEl>
                                          </p:spTgt>
                                        </p:tgtEl>
                                        <p:attrNameLst>
                                          <p:attrName>style.visibility</p:attrName>
                                        </p:attrNameLst>
                                      </p:cBhvr>
                                      <p:to>
                                        <p:strVal val="visible"/>
                                      </p:to>
                                    </p:set>
                                    <p:animEffect transition="in" filter="fade">
                                      <p:cBhvr>
                                        <p:cTn id="10" dur="1000"/>
                                        <p:tgtEl>
                                          <p:spTgt spid="763909">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63909">
                                            <p:txEl>
                                              <p:pRg st="8" end="8"/>
                                            </p:txEl>
                                          </p:spTgt>
                                        </p:tgtEl>
                                        <p:attrNameLst>
                                          <p:attrName>style.visibility</p:attrName>
                                        </p:attrNameLst>
                                      </p:cBhvr>
                                      <p:to>
                                        <p:strVal val="visible"/>
                                      </p:to>
                                    </p:set>
                                    <p:animEffect transition="in" filter="fade">
                                      <p:cBhvr>
                                        <p:cTn id="13" dur="1000"/>
                                        <p:tgtEl>
                                          <p:spTgt spid="763909">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763909">
                                            <p:txEl>
                                              <p:pRg st="10" end="10"/>
                                            </p:txEl>
                                          </p:spTgt>
                                        </p:tgtEl>
                                        <p:attrNameLst>
                                          <p:attrName>style.visibility</p:attrName>
                                        </p:attrNameLst>
                                      </p:cBhvr>
                                      <p:to>
                                        <p:strVal val="visible"/>
                                      </p:to>
                                    </p:set>
                                    <p:animEffect transition="in" filter="fade">
                                      <p:cBhvr>
                                        <p:cTn id="18" dur="1000"/>
                                        <p:tgtEl>
                                          <p:spTgt spid="763909">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63909">
                                            <p:txEl>
                                              <p:pRg st="11" end="11"/>
                                            </p:txEl>
                                          </p:spTgt>
                                        </p:tgtEl>
                                        <p:attrNameLst>
                                          <p:attrName>style.visibility</p:attrName>
                                        </p:attrNameLst>
                                      </p:cBhvr>
                                      <p:to>
                                        <p:strVal val="visible"/>
                                      </p:to>
                                    </p:set>
                                    <p:animEffect transition="in" filter="fade">
                                      <p:cBhvr>
                                        <p:cTn id="21" dur="1000"/>
                                        <p:tgtEl>
                                          <p:spTgt spid="763909">
                                            <p:txEl>
                                              <p:pRg st="11" end="1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63909">
                                            <p:txEl>
                                              <p:pRg st="12" end="12"/>
                                            </p:txEl>
                                          </p:spTgt>
                                        </p:tgtEl>
                                        <p:attrNameLst>
                                          <p:attrName>style.visibility</p:attrName>
                                        </p:attrNameLst>
                                      </p:cBhvr>
                                      <p:to>
                                        <p:strVal val="visible"/>
                                      </p:to>
                                    </p:set>
                                    <p:animEffect transition="in" filter="fade">
                                      <p:cBhvr>
                                        <p:cTn id="24" dur="1000"/>
                                        <p:tgtEl>
                                          <p:spTgt spid="76390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File input question</a:t>
            </a:r>
          </a:p>
        </p:txBody>
      </p:sp>
      <p:sp>
        <p:nvSpPr>
          <p:cNvPr id="764931" name="Rectangle 3"/>
          <p:cNvSpPr>
            <a:spLocks noGrp="1" noChangeArrowheads="1"/>
          </p:cNvSpPr>
          <p:nvPr>
            <p:ph type="body" idx="1"/>
          </p:nvPr>
        </p:nvSpPr>
        <p:spPr>
          <a:xfrm>
            <a:off x="152400" y="1143000"/>
            <a:ext cx="8991600" cy="5410200"/>
          </a:xfrm>
        </p:spPr>
        <p:txBody>
          <a:bodyPr/>
          <a:lstStyle/>
          <a:p>
            <a:pPr eaLnBrk="1" hangingPunct="1"/>
            <a:r>
              <a:rPr lang="en-US" altLang="en-US"/>
              <a:t>Recall the input file </a:t>
            </a:r>
            <a:r>
              <a:rPr lang="en-US" altLang="en-US">
                <a:latin typeface="Courier New" pitchFamily="49" charset="0"/>
              </a:rPr>
              <a:t>weather.txt</a:t>
            </a:r>
            <a:r>
              <a:rPr lang="en-US" altLang="en-US"/>
              <a:t>:</a:t>
            </a:r>
          </a:p>
          <a:p>
            <a:pPr lvl="1" eaLnBrk="1" hangingPunct="1">
              <a:lnSpc>
                <a:spcPct val="90000"/>
              </a:lnSpc>
              <a:buFontTx/>
              <a:buNone/>
            </a:pPr>
            <a:r>
              <a:rPr lang="en-US" altLang="en-US">
                <a:latin typeface="Courier New" pitchFamily="49" charset="0"/>
              </a:rPr>
              <a:t>16.2   23.5</a:t>
            </a:r>
          </a:p>
          <a:p>
            <a:pPr lvl="1" eaLnBrk="1" hangingPunct="1">
              <a:lnSpc>
                <a:spcPct val="90000"/>
              </a:lnSpc>
              <a:buFontTx/>
              <a:buNone/>
            </a:pPr>
            <a:r>
              <a:rPr lang="en-US" altLang="en-US">
                <a:latin typeface="Courier New" pitchFamily="49" charset="0"/>
              </a:rPr>
              <a:t>   19.1 7.4  22.8</a:t>
            </a:r>
          </a:p>
          <a:p>
            <a:pPr lvl="1" eaLnBrk="1" hangingPunct="1">
              <a:lnSpc>
                <a:spcPct val="90000"/>
              </a:lnSpc>
              <a:buFontTx/>
              <a:buNone/>
            </a:pPr>
            <a:endParaRPr lang="en-US" altLang="en-US">
              <a:latin typeface="Courier New" pitchFamily="49" charset="0"/>
            </a:endParaRPr>
          </a:p>
          <a:p>
            <a:pPr lvl="1" eaLnBrk="1" hangingPunct="1">
              <a:lnSpc>
                <a:spcPct val="90000"/>
              </a:lnSpc>
              <a:buFontTx/>
              <a:buNone/>
            </a:pPr>
            <a:r>
              <a:rPr lang="en-US" altLang="en-US">
                <a:latin typeface="Courier New" pitchFamily="49" charset="0"/>
              </a:rPr>
              <a:t>18.5  -1.8 14.9</a:t>
            </a:r>
          </a:p>
          <a:p>
            <a:pPr lvl="1" eaLnBrk="1" hangingPunct="1">
              <a:lnSpc>
                <a:spcPct val="90000"/>
              </a:lnSpc>
              <a:buFontTx/>
              <a:buNone/>
            </a:pPr>
            <a:endParaRPr lang="en-US" altLang="en-US" sz="900">
              <a:latin typeface="Courier New" pitchFamily="49" charset="0"/>
            </a:endParaRPr>
          </a:p>
          <a:p>
            <a:pPr eaLnBrk="1" hangingPunct="1"/>
            <a:r>
              <a:rPr lang="en-US" altLang="en-US"/>
              <a:t>Write a program that prints the change in temperature between each pair of neighboring days.</a:t>
            </a:r>
            <a:endParaRPr lang="en-US" altLang="en-US" sz="1600" u="sng"/>
          </a:p>
          <a:p>
            <a:pPr lvl="1" eaLnBrk="1" hangingPunct="1">
              <a:lnSpc>
                <a:spcPct val="90000"/>
              </a:lnSpc>
              <a:buFontTx/>
              <a:buNone/>
            </a:pPr>
            <a:endParaRPr lang="en-US" altLang="en-US" sz="900">
              <a:latin typeface="Courier New" pitchFamily="49" charset="0"/>
            </a:endParaRPr>
          </a:p>
          <a:p>
            <a:pPr lvl="1" eaLnBrk="1" hangingPunct="1">
              <a:lnSpc>
                <a:spcPct val="80000"/>
              </a:lnSpc>
              <a:buFontTx/>
              <a:buNone/>
            </a:pPr>
            <a:r>
              <a:rPr lang="en-US" altLang="en-US">
                <a:latin typeface="Courier New" pitchFamily="49" charset="0"/>
              </a:rPr>
              <a:t>16.2 to 23.5, change = 7.3</a:t>
            </a:r>
          </a:p>
          <a:p>
            <a:pPr lvl="1" eaLnBrk="1" hangingPunct="1">
              <a:lnSpc>
                <a:spcPct val="80000"/>
              </a:lnSpc>
              <a:buFontTx/>
              <a:buNone/>
            </a:pPr>
            <a:r>
              <a:rPr lang="en-US" altLang="en-US">
                <a:latin typeface="Courier New" pitchFamily="49" charset="0"/>
              </a:rPr>
              <a:t>23.5 to 19.1, change = -4.4</a:t>
            </a:r>
          </a:p>
          <a:p>
            <a:pPr lvl="1" eaLnBrk="1" hangingPunct="1">
              <a:lnSpc>
                <a:spcPct val="80000"/>
              </a:lnSpc>
              <a:buFontTx/>
              <a:buNone/>
            </a:pPr>
            <a:r>
              <a:rPr lang="en-US" altLang="en-US">
                <a:latin typeface="Courier New" pitchFamily="49" charset="0"/>
              </a:rPr>
              <a:t>19.1 to 7.4, change = -11.7</a:t>
            </a:r>
          </a:p>
          <a:p>
            <a:pPr lvl="1" eaLnBrk="1" hangingPunct="1">
              <a:lnSpc>
                <a:spcPct val="80000"/>
              </a:lnSpc>
              <a:buFontTx/>
              <a:buNone/>
            </a:pPr>
            <a:r>
              <a:rPr lang="en-US" altLang="en-US">
                <a:latin typeface="Courier New" pitchFamily="49" charset="0"/>
              </a:rPr>
              <a:t>7.4 to 22.8, change = 15.4</a:t>
            </a:r>
          </a:p>
          <a:p>
            <a:pPr lvl="1" eaLnBrk="1" hangingPunct="1">
              <a:lnSpc>
                <a:spcPct val="80000"/>
              </a:lnSpc>
              <a:buFontTx/>
              <a:buNone/>
            </a:pPr>
            <a:r>
              <a:rPr lang="en-US" altLang="en-US">
                <a:latin typeface="Courier New" pitchFamily="49" charset="0"/>
              </a:rPr>
              <a:t>22.8 to 18.5, change = -4.3</a:t>
            </a:r>
          </a:p>
          <a:p>
            <a:pPr lvl="1" eaLnBrk="1" hangingPunct="1">
              <a:lnSpc>
                <a:spcPct val="80000"/>
              </a:lnSpc>
              <a:buFontTx/>
              <a:buNone/>
            </a:pPr>
            <a:r>
              <a:rPr lang="en-US" altLang="en-US">
                <a:latin typeface="Courier New" pitchFamily="49" charset="0"/>
              </a:rPr>
              <a:t>18.5 to -1.8, change = -20.3</a:t>
            </a:r>
          </a:p>
          <a:p>
            <a:pPr lvl="1" eaLnBrk="1" hangingPunct="1">
              <a:lnSpc>
                <a:spcPct val="80000"/>
              </a:lnSpc>
              <a:buFontTx/>
              <a:buNone/>
            </a:pPr>
            <a:r>
              <a:rPr lang="en-US" altLang="en-US">
                <a:latin typeface="Courier New" pitchFamily="49" charset="0"/>
              </a:rPr>
              <a:t>-1.8 to 14.9, change = 16.7</a:t>
            </a:r>
          </a:p>
        </p:txBody>
      </p:sp>
      <p:sp>
        <p:nvSpPr>
          <p:cNvPr id="13316" name="Rectangle 4"/>
          <p:cNvSpPr>
            <a:spLocks noChangeArrowheads="1"/>
          </p:cNvSpPr>
          <p:nvPr/>
        </p:nvSpPr>
        <p:spPr bwMode="auto">
          <a:xfrm>
            <a:off x="533400" y="1600200"/>
            <a:ext cx="2971800" cy="1524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2400">
                <a:solidFill>
                  <a:schemeClr val="tx1"/>
                </a:solidFill>
                <a:latin typeface="Tahoma" pitchFamily="34" charset="0"/>
              </a:defRPr>
            </a:lvl1pPr>
            <a:lvl2pPr marL="742950" indent="-285750" algn="l" eaLnBrk="0" hangingPunct="0">
              <a:spcBef>
                <a:spcPct val="20000"/>
              </a:spcBef>
              <a:buChar char="–"/>
              <a:defRPr sz="2200">
                <a:solidFill>
                  <a:schemeClr val="tx1"/>
                </a:solidFill>
                <a:latin typeface="Tahoma" pitchFamily="34" charset="0"/>
              </a:defRPr>
            </a:lvl2pPr>
            <a:lvl3pPr marL="1143000" indent="-228600" algn="l" eaLnBrk="0" hangingPunct="0">
              <a:spcBef>
                <a:spcPct val="20000"/>
              </a:spcBef>
              <a:buChar char="•"/>
              <a:defRPr sz="2000">
                <a:solidFill>
                  <a:schemeClr val="tx1"/>
                </a:solidFill>
                <a:latin typeface="Tahoma" pitchFamily="34" charset="0"/>
              </a:defRPr>
            </a:lvl3pPr>
            <a:lvl4pPr marL="1600200" indent="-228600" algn="l" eaLnBrk="0" hangingPunct="0">
              <a:spcBef>
                <a:spcPct val="20000"/>
              </a:spcBef>
              <a:buChar char="–"/>
              <a:defRPr>
                <a:solidFill>
                  <a:schemeClr val="tx1"/>
                </a:solidFill>
                <a:latin typeface="Tahoma" pitchFamily="34" charset="0"/>
              </a:defRPr>
            </a:lvl4pPr>
            <a:lvl5pPr marL="2057400" indent="-228600" algn="l" eaLnBrk="0" hangingPunct="0">
              <a:spcBef>
                <a:spcPct val="20000"/>
              </a:spcBef>
              <a:buChar char="»"/>
              <a:defRPr>
                <a:solidFill>
                  <a:schemeClr val="tx1"/>
                </a:solidFill>
                <a:latin typeface="Tahoma" pitchFamily="34" charset="0"/>
              </a:defRPr>
            </a:lvl5pPr>
            <a:lvl6pPr marL="2514600" indent="-228600" eaLnBrk="0" fontAlgn="base" hangingPunct="0">
              <a:spcBef>
                <a:spcPct val="20000"/>
              </a:spcBef>
              <a:spcAft>
                <a:spcPct val="0"/>
              </a:spcAft>
              <a:buChar char="»"/>
              <a:defRPr>
                <a:solidFill>
                  <a:schemeClr val="tx1"/>
                </a:solidFill>
                <a:latin typeface="Tahoma" pitchFamily="34" charset="0"/>
              </a:defRPr>
            </a:lvl6pPr>
            <a:lvl7pPr marL="2971800" indent="-228600" eaLnBrk="0" fontAlgn="base" hangingPunct="0">
              <a:spcBef>
                <a:spcPct val="20000"/>
              </a:spcBef>
              <a:spcAft>
                <a:spcPct val="0"/>
              </a:spcAft>
              <a:buChar char="»"/>
              <a:defRPr>
                <a:solidFill>
                  <a:schemeClr val="tx1"/>
                </a:solidFill>
                <a:latin typeface="Tahoma" pitchFamily="34" charset="0"/>
              </a:defRPr>
            </a:lvl7pPr>
            <a:lvl8pPr marL="3429000" indent="-228600" eaLnBrk="0" fontAlgn="base" hangingPunct="0">
              <a:spcBef>
                <a:spcPct val="20000"/>
              </a:spcBef>
              <a:spcAft>
                <a:spcPct val="0"/>
              </a:spcAft>
              <a:buChar char="»"/>
              <a:defRPr>
                <a:solidFill>
                  <a:schemeClr val="tx1"/>
                </a:solidFill>
                <a:latin typeface="Tahoma" pitchFamily="34" charset="0"/>
              </a:defRPr>
            </a:lvl8pPr>
            <a:lvl9pPr marL="3886200" indent="-228600" eaLnBrk="0" fontAlgn="base" hangingPunct="0">
              <a:spcBef>
                <a:spcPct val="20000"/>
              </a:spcBef>
              <a:spcAft>
                <a:spcPct val="0"/>
              </a:spcAft>
              <a:buChar char="»"/>
              <a:defRPr>
                <a:solidFill>
                  <a:schemeClr val="tx1"/>
                </a:solidFill>
                <a:latin typeface="Tahoma" pitchFamily="34" charset="0"/>
              </a:defRPr>
            </a:lvl9pPr>
          </a:lstStyle>
          <a:p>
            <a:pPr algn="r" eaLnBrk="1" hangingPunct="1">
              <a:spcBef>
                <a:spcPct val="0"/>
              </a:spcBef>
              <a:buFontTx/>
              <a:buNone/>
            </a:pPr>
            <a:endParaRPr lang="en-US" altLang="en-US" sz="18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64931">
                                            <p:txEl>
                                              <p:pRg st="6" end="6"/>
                                            </p:txEl>
                                          </p:spTgt>
                                        </p:tgtEl>
                                        <p:attrNameLst>
                                          <p:attrName>style.visibility</p:attrName>
                                        </p:attrNameLst>
                                      </p:cBhvr>
                                      <p:to>
                                        <p:strVal val="visible"/>
                                      </p:to>
                                    </p:set>
                                    <p:animEffect transition="in" filter="fade">
                                      <p:cBhvr>
                                        <p:cTn id="7" dur="500"/>
                                        <p:tgtEl>
                                          <p:spTgt spid="764931">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64931">
                                            <p:txEl>
                                              <p:pRg st="8" end="8"/>
                                            </p:txEl>
                                          </p:spTgt>
                                        </p:tgtEl>
                                        <p:attrNameLst>
                                          <p:attrName>style.visibility</p:attrName>
                                        </p:attrNameLst>
                                      </p:cBhvr>
                                      <p:to>
                                        <p:strVal val="visible"/>
                                      </p:to>
                                    </p:set>
                                    <p:animEffect transition="in" filter="fade">
                                      <p:cBhvr>
                                        <p:cTn id="10" dur="500"/>
                                        <p:tgtEl>
                                          <p:spTgt spid="764931">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64931">
                                            <p:txEl>
                                              <p:pRg st="9" end="9"/>
                                            </p:txEl>
                                          </p:spTgt>
                                        </p:tgtEl>
                                        <p:attrNameLst>
                                          <p:attrName>style.visibility</p:attrName>
                                        </p:attrNameLst>
                                      </p:cBhvr>
                                      <p:to>
                                        <p:strVal val="visible"/>
                                      </p:to>
                                    </p:set>
                                    <p:animEffect transition="in" filter="fade">
                                      <p:cBhvr>
                                        <p:cTn id="13" dur="500"/>
                                        <p:tgtEl>
                                          <p:spTgt spid="764931">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64931">
                                            <p:txEl>
                                              <p:pRg st="10" end="10"/>
                                            </p:txEl>
                                          </p:spTgt>
                                        </p:tgtEl>
                                        <p:attrNameLst>
                                          <p:attrName>style.visibility</p:attrName>
                                        </p:attrNameLst>
                                      </p:cBhvr>
                                      <p:to>
                                        <p:strVal val="visible"/>
                                      </p:to>
                                    </p:set>
                                    <p:animEffect transition="in" filter="fade">
                                      <p:cBhvr>
                                        <p:cTn id="16" dur="500"/>
                                        <p:tgtEl>
                                          <p:spTgt spid="764931">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64931">
                                            <p:txEl>
                                              <p:pRg st="11" end="11"/>
                                            </p:txEl>
                                          </p:spTgt>
                                        </p:tgtEl>
                                        <p:attrNameLst>
                                          <p:attrName>style.visibility</p:attrName>
                                        </p:attrNameLst>
                                      </p:cBhvr>
                                      <p:to>
                                        <p:strVal val="visible"/>
                                      </p:to>
                                    </p:set>
                                    <p:animEffect transition="in" filter="fade">
                                      <p:cBhvr>
                                        <p:cTn id="19" dur="500"/>
                                        <p:tgtEl>
                                          <p:spTgt spid="764931">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64931">
                                            <p:txEl>
                                              <p:pRg st="12" end="12"/>
                                            </p:txEl>
                                          </p:spTgt>
                                        </p:tgtEl>
                                        <p:attrNameLst>
                                          <p:attrName>style.visibility</p:attrName>
                                        </p:attrNameLst>
                                      </p:cBhvr>
                                      <p:to>
                                        <p:strVal val="visible"/>
                                      </p:to>
                                    </p:set>
                                    <p:animEffect transition="in" filter="fade">
                                      <p:cBhvr>
                                        <p:cTn id="22" dur="500"/>
                                        <p:tgtEl>
                                          <p:spTgt spid="764931">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64931">
                                            <p:txEl>
                                              <p:pRg st="13" end="13"/>
                                            </p:txEl>
                                          </p:spTgt>
                                        </p:tgtEl>
                                        <p:attrNameLst>
                                          <p:attrName>style.visibility</p:attrName>
                                        </p:attrNameLst>
                                      </p:cBhvr>
                                      <p:to>
                                        <p:strVal val="visible"/>
                                      </p:to>
                                    </p:set>
                                    <p:animEffect transition="in" filter="fade">
                                      <p:cBhvr>
                                        <p:cTn id="25" dur="500"/>
                                        <p:tgtEl>
                                          <p:spTgt spid="764931">
                                            <p:txEl>
                                              <p:pRg st="13" end="1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64931">
                                            <p:txEl>
                                              <p:pRg st="14" end="14"/>
                                            </p:txEl>
                                          </p:spTgt>
                                        </p:tgtEl>
                                        <p:attrNameLst>
                                          <p:attrName>style.visibility</p:attrName>
                                        </p:attrNameLst>
                                      </p:cBhvr>
                                      <p:to>
                                        <p:strVal val="visible"/>
                                      </p:to>
                                    </p:set>
                                    <p:animEffect transition="in" filter="fade">
                                      <p:cBhvr>
                                        <p:cTn id="28" dur="500"/>
                                        <p:tgtEl>
                                          <p:spTgt spid="7649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File input answer</a:t>
            </a:r>
          </a:p>
        </p:txBody>
      </p:sp>
      <p:sp>
        <p:nvSpPr>
          <p:cNvPr id="14339" name="Rectangle 3"/>
          <p:cNvSpPr>
            <a:spLocks noGrp="1" noChangeArrowheads="1"/>
          </p:cNvSpPr>
          <p:nvPr>
            <p:ph type="body" idx="1"/>
          </p:nvPr>
        </p:nvSpPr>
        <p:spPr/>
        <p:txBody>
          <a:bodyPr/>
          <a:lstStyle/>
          <a:p>
            <a:pPr marL="342900" indent="-342900" eaLnBrk="1" hangingPunct="1">
              <a:lnSpc>
                <a:spcPct val="75000"/>
              </a:lnSpc>
              <a:buFontTx/>
              <a:buNone/>
              <a:tabLst>
                <a:tab pos="4575175" algn="l"/>
              </a:tabLst>
            </a:pPr>
            <a:r>
              <a:rPr lang="en-US" altLang="en-US" sz="1800" b="1">
                <a:solidFill>
                  <a:srgbClr val="008080"/>
                </a:solidFill>
                <a:latin typeface="Courier New" pitchFamily="49" charset="0"/>
              </a:rPr>
              <a:t>// Displays changes in temperature from data in an input file.</a:t>
            </a:r>
          </a:p>
          <a:p>
            <a:pPr marL="342900" indent="-342900" eaLnBrk="1" hangingPunct="1">
              <a:lnSpc>
                <a:spcPct val="75000"/>
              </a:lnSpc>
              <a:buFontTx/>
              <a:buNone/>
              <a:tabLst>
                <a:tab pos="4575175" algn="l"/>
              </a:tabLst>
            </a:pPr>
            <a:endParaRPr lang="en-US" altLang="en-US" sz="800" b="1">
              <a:solidFill>
                <a:srgbClr val="008080"/>
              </a:solidFill>
              <a:latin typeface="Courier New" pitchFamily="49" charset="0"/>
            </a:endParaRPr>
          </a:p>
          <a:p>
            <a:pPr marL="342900" indent="-342900" eaLnBrk="1" hangingPunct="1">
              <a:lnSpc>
                <a:spcPct val="75000"/>
              </a:lnSpc>
              <a:buFontTx/>
              <a:buNone/>
              <a:tabLst>
                <a:tab pos="4575175" algn="l"/>
              </a:tabLst>
            </a:pPr>
            <a:r>
              <a:rPr lang="en-US" altLang="en-US" sz="1800" b="1">
                <a:latin typeface="Courier New" pitchFamily="49" charset="0"/>
              </a:rPr>
              <a:t>import java.io.*;    </a:t>
            </a:r>
            <a:r>
              <a:rPr lang="en-US" altLang="en-US" sz="1800" b="1">
                <a:solidFill>
                  <a:srgbClr val="008080"/>
                </a:solidFill>
                <a:latin typeface="Courier New" pitchFamily="49" charset="0"/>
              </a:rPr>
              <a:t>// for File</a:t>
            </a:r>
          </a:p>
          <a:p>
            <a:pPr marL="342900" indent="-342900" eaLnBrk="1" hangingPunct="1">
              <a:lnSpc>
                <a:spcPct val="75000"/>
              </a:lnSpc>
              <a:buFontTx/>
              <a:buNone/>
              <a:tabLst>
                <a:tab pos="4575175" algn="l"/>
              </a:tabLst>
            </a:pPr>
            <a:r>
              <a:rPr lang="en-US" altLang="en-US" sz="1800">
                <a:latin typeface="Courier New" pitchFamily="49" charset="0"/>
              </a:rPr>
              <a:t>import java.util.*;  </a:t>
            </a:r>
            <a:r>
              <a:rPr lang="en-US" altLang="en-US" sz="1800" b="1">
                <a:solidFill>
                  <a:srgbClr val="008080"/>
                </a:solidFill>
                <a:latin typeface="Courier New" pitchFamily="49" charset="0"/>
              </a:rPr>
              <a:t>// for Scanner</a:t>
            </a:r>
          </a:p>
          <a:p>
            <a:pPr marL="342900" indent="-342900" eaLnBrk="1" hangingPunct="1">
              <a:lnSpc>
                <a:spcPct val="75000"/>
              </a:lnSpc>
              <a:buFontTx/>
              <a:buNone/>
              <a:tabLst>
                <a:tab pos="4575175" algn="l"/>
              </a:tabLst>
            </a:pPr>
            <a:endParaRPr lang="en-US" altLang="en-US" sz="1800" b="1">
              <a:solidFill>
                <a:srgbClr val="008080"/>
              </a:solidFill>
              <a:latin typeface="Courier New" pitchFamily="49" charset="0"/>
            </a:endParaRPr>
          </a:p>
          <a:p>
            <a:pPr marL="342900" indent="-342900" eaLnBrk="1" hangingPunct="1">
              <a:lnSpc>
                <a:spcPct val="75000"/>
              </a:lnSpc>
              <a:buFontTx/>
              <a:buNone/>
              <a:tabLst>
                <a:tab pos="4575175" algn="l"/>
              </a:tabLst>
            </a:pPr>
            <a:r>
              <a:rPr lang="en-US" altLang="en-US" sz="1800">
                <a:latin typeface="Courier New" pitchFamily="49" charset="0"/>
              </a:rPr>
              <a:t>public class Temperatures {</a:t>
            </a:r>
          </a:p>
          <a:p>
            <a:pPr marL="342900" indent="-342900" eaLnBrk="1" hangingPunct="1">
              <a:lnSpc>
                <a:spcPct val="75000"/>
              </a:lnSpc>
              <a:buFontTx/>
              <a:buNone/>
              <a:tabLst>
                <a:tab pos="4575175" algn="l"/>
              </a:tabLst>
            </a:pPr>
            <a:r>
              <a:rPr lang="en-US" altLang="en-US" sz="1800">
                <a:latin typeface="Courier New" pitchFamily="49" charset="0"/>
              </a:rPr>
              <a:t>    public static void main(String[] args)</a:t>
            </a:r>
          </a:p>
          <a:p>
            <a:pPr marL="342900" indent="-342900" eaLnBrk="1" hangingPunct="1">
              <a:lnSpc>
                <a:spcPct val="75000"/>
              </a:lnSpc>
              <a:buFontTx/>
              <a:buNone/>
              <a:tabLst>
                <a:tab pos="4575175" algn="l"/>
              </a:tabLst>
            </a:pPr>
            <a:r>
              <a:rPr lang="en-US" altLang="en-US" sz="1800">
                <a:latin typeface="Courier New" pitchFamily="49" charset="0"/>
              </a:rPr>
              <a:t>            </a:t>
            </a:r>
            <a:r>
              <a:rPr lang="en-US" altLang="en-US" sz="1800" b="1">
                <a:latin typeface="Courier New" pitchFamily="49" charset="0"/>
              </a:rPr>
              <a:t>throws FileNotFoundException</a:t>
            </a:r>
            <a:r>
              <a:rPr lang="en-US" altLang="en-US" sz="1800">
                <a:latin typeface="Courier New" pitchFamily="49" charset="0"/>
              </a:rPr>
              <a:t> {</a:t>
            </a:r>
          </a:p>
          <a:p>
            <a:pPr marL="342900" indent="-342900" eaLnBrk="1" hangingPunct="1">
              <a:lnSpc>
                <a:spcPct val="75000"/>
              </a:lnSpc>
              <a:buFontTx/>
              <a:buNone/>
              <a:tabLst>
                <a:tab pos="4575175" algn="l"/>
              </a:tabLst>
            </a:pPr>
            <a:r>
              <a:rPr lang="en-US" altLang="en-US" sz="1800">
                <a:latin typeface="Courier New" pitchFamily="49" charset="0"/>
              </a:rPr>
              <a:t>        Scanner input = new Scanner(</a:t>
            </a:r>
            <a:r>
              <a:rPr lang="en-US" altLang="en-US" sz="1800" b="1">
                <a:latin typeface="Courier New" pitchFamily="49" charset="0"/>
              </a:rPr>
              <a:t>new File("weather.txt")</a:t>
            </a:r>
            <a:r>
              <a:rPr lang="en-US" altLang="en-US" sz="1800">
                <a:latin typeface="Courier New" pitchFamily="49" charset="0"/>
              </a:rPr>
              <a:t>);</a:t>
            </a:r>
          </a:p>
          <a:p>
            <a:pPr marL="342900" indent="-342900" eaLnBrk="1" hangingPunct="1">
              <a:lnSpc>
                <a:spcPct val="75000"/>
              </a:lnSpc>
              <a:buFontTx/>
              <a:buNone/>
              <a:tabLst>
                <a:tab pos="4575175" algn="l"/>
              </a:tabLst>
            </a:pPr>
            <a:r>
              <a:rPr lang="en-US" altLang="en-US" sz="1800">
                <a:latin typeface="Courier New" pitchFamily="49" charset="0"/>
              </a:rPr>
              <a:t>        double prev = </a:t>
            </a:r>
            <a:r>
              <a:rPr lang="en-US" altLang="en-US" sz="1800" b="1">
                <a:latin typeface="Courier New" pitchFamily="49" charset="0"/>
              </a:rPr>
              <a:t>input.nextDouble()</a:t>
            </a:r>
            <a:r>
              <a:rPr lang="en-US" altLang="en-US" sz="1800">
                <a:latin typeface="Courier New" pitchFamily="49" charset="0"/>
              </a:rPr>
              <a:t>;   </a:t>
            </a:r>
            <a:r>
              <a:rPr lang="en-US" altLang="en-US" sz="1800" b="1">
                <a:solidFill>
                  <a:srgbClr val="008080"/>
                </a:solidFill>
                <a:latin typeface="Courier New" pitchFamily="49" charset="0"/>
              </a:rPr>
              <a:t>// fencepost</a:t>
            </a:r>
          </a:p>
          <a:p>
            <a:pPr marL="342900" indent="-342900" eaLnBrk="1" hangingPunct="1">
              <a:lnSpc>
                <a:spcPct val="75000"/>
              </a:lnSpc>
              <a:buFontTx/>
              <a:buNone/>
              <a:tabLst>
                <a:tab pos="4575175" algn="l"/>
              </a:tabLst>
            </a:pPr>
            <a:r>
              <a:rPr lang="en-US" altLang="en-US" sz="1800">
                <a:latin typeface="Courier New" pitchFamily="49" charset="0"/>
              </a:rPr>
              <a:t>        for (int i = 1; i &lt;= 7; i++) {</a:t>
            </a:r>
          </a:p>
          <a:p>
            <a:pPr marL="342900" indent="-342900" eaLnBrk="1" hangingPunct="1">
              <a:lnSpc>
                <a:spcPct val="75000"/>
              </a:lnSpc>
              <a:buFontTx/>
              <a:buNone/>
              <a:tabLst>
                <a:tab pos="4575175" algn="l"/>
              </a:tabLst>
            </a:pPr>
            <a:r>
              <a:rPr lang="en-US" altLang="en-US" sz="1800">
                <a:latin typeface="Courier New" pitchFamily="49" charset="0"/>
              </a:rPr>
              <a:t>            double next = </a:t>
            </a:r>
            <a:r>
              <a:rPr lang="en-US" altLang="en-US" sz="1800" b="1">
                <a:latin typeface="Courier New" pitchFamily="49" charset="0"/>
              </a:rPr>
              <a:t>input.nextDouble()</a:t>
            </a:r>
            <a:r>
              <a:rPr lang="en-US" altLang="en-US" sz="1800">
                <a:latin typeface="Courier New" pitchFamily="49" charset="0"/>
              </a:rPr>
              <a:t>;</a:t>
            </a:r>
          </a:p>
          <a:p>
            <a:pPr marL="342900" indent="-342900" eaLnBrk="1" hangingPunct="1">
              <a:lnSpc>
                <a:spcPct val="75000"/>
              </a:lnSpc>
              <a:buFontTx/>
              <a:buNone/>
              <a:tabLst>
                <a:tab pos="4575175" algn="l"/>
              </a:tabLst>
            </a:pPr>
            <a:r>
              <a:rPr lang="en-US" altLang="en-US" sz="1800">
                <a:latin typeface="Courier New" pitchFamily="49" charset="0"/>
              </a:rPr>
              <a:t>            System.out.println(prev + " to " + next +</a:t>
            </a:r>
          </a:p>
          <a:p>
            <a:pPr marL="342900" indent="-342900" eaLnBrk="1" hangingPunct="1">
              <a:lnSpc>
                <a:spcPct val="75000"/>
              </a:lnSpc>
              <a:buFontTx/>
              <a:buNone/>
              <a:tabLst>
                <a:tab pos="4575175" algn="l"/>
              </a:tabLst>
            </a:pPr>
            <a:r>
              <a:rPr lang="en-US" altLang="en-US" sz="1800">
                <a:latin typeface="Courier New" pitchFamily="49" charset="0"/>
              </a:rPr>
              <a:t>                    ", change = " + (next - prev));</a:t>
            </a:r>
          </a:p>
          <a:p>
            <a:pPr marL="342900" indent="-342900" eaLnBrk="1" hangingPunct="1">
              <a:lnSpc>
                <a:spcPct val="75000"/>
              </a:lnSpc>
              <a:buFontTx/>
              <a:buNone/>
              <a:tabLst>
                <a:tab pos="4575175" algn="l"/>
              </a:tabLst>
            </a:pPr>
            <a:r>
              <a:rPr lang="en-US" altLang="en-US" sz="1800">
                <a:latin typeface="Courier New" pitchFamily="49" charset="0"/>
              </a:rPr>
              <a:t>            prev = next;</a:t>
            </a:r>
          </a:p>
          <a:p>
            <a:pPr marL="342900" indent="-342900" eaLnBrk="1" hangingPunct="1">
              <a:lnSpc>
                <a:spcPct val="75000"/>
              </a:lnSpc>
              <a:buFontTx/>
              <a:buNone/>
              <a:tabLst>
                <a:tab pos="4575175" algn="l"/>
              </a:tabLst>
            </a:pPr>
            <a:r>
              <a:rPr lang="en-US" altLang="en-US" sz="1800">
                <a:latin typeface="Courier New" pitchFamily="49" charset="0"/>
              </a:rPr>
              <a:t>        }</a:t>
            </a:r>
          </a:p>
          <a:p>
            <a:pPr marL="342900" indent="-342900" eaLnBrk="1" hangingPunct="1">
              <a:lnSpc>
                <a:spcPct val="75000"/>
              </a:lnSpc>
              <a:buFontTx/>
              <a:buNone/>
              <a:tabLst>
                <a:tab pos="4575175" algn="l"/>
              </a:tabLst>
            </a:pPr>
            <a:r>
              <a:rPr lang="en-US" altLang="en-US" sz="1800">
                <a:latin typeface="Courier New" pitchFamily="49" charset="0"/>
              </a:rPr>
              <a:t>    }</a:t>
            </a:r>
          </a:p>
          <a:p>
            <a:pPr marL="342900" indent="-342900" eaLnBrk="1" hangingPunct="1">
              <a:lnSpc>
                <a:spcPct val="75000"/>
              </a:lnSpc>
              <a:buFontTx/>
              <a:buNone/>
              <a:tabLst>
                <a:tab pos="4575175" algn="l"/>
              </a:tabLst>
            </a:pPr>
            <a:r>
              <a:rPr lang="en-US" altLang="en-US" sz="1800">
                <a:latin typeface="Courier New" pitchFamily="49" charset="0"/>
              </a:rPr>
              <a: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Reading an entire file</a:t>
            </a:r>
          </a:p>
        </p:txBody>
      </p:sp>
      <p:sp>
        <p:nvSpPr>
          <p:cNvPr id="769027" name="Rectangle 3"/>
          <p:cNvSpPr>
            <a:spLocks noGrp="1" noChangeArrowheads="1"/>
          </p:cNvSpPr>
          <p:nvPr>
            <p:ph type="body" idx="1"/>
          </p:nvPr>
        </p:nvSpPr>
        <p:spPr/>
        <p:txBody>
          <a:bodyPr/>
          <a:lstStyle/>
          <a:p>
            <a:pPr eaLnBrk="1" hangingPunct="1"/>
            <a:r>
              <a:rPr lang="en-US" altLang="en-US"/>
              <a:t>Suppose we want our program to work no matter how many numbers are in the file.</a:t>
            </a:r>
          </a:p>
          <a:p>
            <a:pPr lvl="1" eaLnBrk="1" hangingPunct="1"/>
            <a:r>
              <a:rPr lang="en-US" altLang="en-US"/>
              <a:t>Currently, if the file has more numbers, they will not be read.</a:t>
            </a:r>
          </a:p>
          <a:p>
            <a:pPr lvl="1" eaLnBrk="1" hangingPunct="1"/>
            <a:r>
              <a:rPr lang="en-US" altLang="en-US"/>
              <a:t>If the file has fewer numbers, what will happen?</a:t>
            </a:r>
          </a:p>
          <a:p>
            <a:pPr lvl="1" eaLnBrk="1" hangingPunct="1"/>
            <a:endParaRPr lang="en-US" altLang="en-US"/>
          </a:p>
          <a:p>
            <a:pPr lvl="1" eaLnBrk="1" hangingPunct="1">
              <a:buFontTx/>
              <a:buNone/>
            </a:pPr>
            <a:r>
              <a:rPr lang="en-US" altLang="en-US"/>
              <a:t>A crash!  Example output from a file with just 3 numbers:</a:t>
            </a:r>
            <a:endParaRPr lang="en-US" altLang="en-US" sz="2000">
              <a:latin typeface="Courier New" pitchFamily="49" charset="0"/>
            </a:endParaRPr>
          </a:p>
          <a:p>
            <a:pPr lvl="1" eaLnBrk="1" hangingPunct="1">
              <a:buFontTx/>
              <a:buNone/>
            </a:pPr>
            <a:endParaRPr lang="en-US" altLang="en-US" sz="900">
              <a:latin typeface="Courier New" pitchFamily="49" charset="0"/>
            </a:endParaRPr>
          </a:p>
          <a:p>
            <a:pPr lvl="1" eaLnBrk="1" hangingPunct="1">
              <a:lnSpc>
                <a:spcPct val="80000"/>
              </a:lnSpc>
              <a:buFontTx/>
              <a:buNone/>
            </a:pPr>
            <a:r>
              <a:rPr lang="en-US" altLang="en-US" sz="2000">
                <a:latin typeface="Courier New" pitchFamily="49" charset="0"/>
              </a:rPr>
              <a:t>16.2 to 23.5, change = 7.3</a:t>
            </a:r>
          </a:p>
          <a:p>
            <a:pPr lvl="1" eaLnBrk="1" hangingPunct="1">
              <a:lnSpc>
                <a:spcPct val="80000"/>
              </a:lnSpc>
              <a:buFontTx/>
              <a:buNone/>
            </a:pPr>
            <a:r>
              <a:rPr lang="en-US" altLang="en-US" sz="2000">
                <a:latin typeface="Courier New" pitchFamily="49" charset="0"/>
              </a:rPr>
              <a:t>23.5 to 19.1, change = -4.4</a:t>
            </a:r>
          </a:p>
          <a:p>
            <a:pPr lvl="1" eaLnBrk="1" hangingPunct="1">
              <a:lnSpc>
                <a:spcPct val="80000"/>
              </a:lnSpc>
              <a:buFontTx/>
              <a:buNone/>
            </a:pPr>
            <a:r>
              <a:rPr lang="en-US" altLang="en-US" sz="2000" b="1">
                <a:solidFill>
                  <a:srgbClr val="800000"/>
                </a:solidFill>
                <a:latin typeface="Courier New" pitchFamily="49" charset="0"/>
              </a:rPr>
              <a:t>Exception in thread "main" java.util.NoSuchElementException</a:t>
            </a:r>
          </a:p>
          <a:p>
            <a:pPr lvl="1" eaLnBrk="1" hangingPunct="1">
              <a:lnSpc>
                <a:spcPct val="80000"/>
              </a:lnSpc>
              <a:buFontTx/>
              <a:buNone/>
            </a:pPr>
            <a:r>
              <a:rPr lang="en-US" altLang="en-US" sz="2000" b="1">
                <a:solidFill>
                  <a:srgbClr val="800000"/>
                </a:solidFill>
                <a:latin typeface="Courier New" pitchFamily="49" charset="0"/>
              </a:rPr>
              <a:t>    at java.util.Scanner.throwFor(Scanner.java:838)</a:t>
            </a:r>
          </a:p>
          <a:p>
            <a:pPr lvl="1" eaLnBrk="1" hangingPunct="1">
              <a:lnSpc>
                <a:spcPct val="80000"/>
              </a:lnSpc>
              <a:buFontTx/>
              <a:buNone/>
            </a:pPr>
            <a:r>
              <a:rPr lang="en-US" altLang="en-US" sz="2000" b="1">
                <a:solidFill>
                  <a:srgbClr val="800000"/>
                </a:solidFill>
                <a:latin typeface="Courier New" pitchFamily="49" charset="0"/>
              </a:rPr>
              <a:t>    at java.util.Scanner.next(Scanner.java:1347)</a:t>
            </a:r>
          </a:p>
          <a:p>
            <a:pPr lvl="1" eaLnBrk="1" hangingPunct="1">
              <a:lnSpc>
                <a:spcPct val="80000"/>
              </a:lnSpc>
              <a:buFontTx/>
              <a:buNone/>
            </a:pPr>
            <a:r>
              <a:rPr lang="en-US" altLang="en-US" sz="2000" b="1">
                <a:solidFill>
                  <a:srgbClr val="800000"/>
                </a:solidFill>
                <a:latin typeface="Courier New" pitchFamily="49" charset="0"/>
              </a:rPr>
              <a:t>    at Temperatures.main(Temperatures.java:12)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69027">
                                            <p:txEl>
                                              <p:pRg st="4" end="4"/>
                                            </p:txEl>
                                          </p:spTgt>
                                        </p:tgtEl>
                                        <p:attrNameLst>
                                          <p:attrName>style.visibility</p:attrName>
                                        </p:attrNameLst>
                                      </p:cBhvr>
                                      <p:to>
                                        <p:strVal val="visible"/>
                                      </p:to>
                                    </p:set>
                                    <p:animEffect transition="in" filter="fade">
                                      <p:cBhvr>
                                        <p:cTn id="7" dur="1000"/>
                                        <p:tgtEl>
                                          <p:spTgt spid="76902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69027">
                                            <p:txEl>
                                              <p:pRg st="6" end="6"/>
                                            </p:txEl>
                                          </p:spTgt>
                                        </p:tgtEl>
                                        <p:attrNameLst>
                                          <p:attrName>style.visibility</p:attrName>
                                        </p:attrNameLst>
                                      </p:cBhvr>
                                      <p:to>
                                        <p:strVal val="visible"/>
                                      </p:to>
                                    </p:set>
                                    <p:animEffect transition="in" filter="fade">
                                      <p:cBhvr>
                                        <p:cTn id="10" dur="1000"/>
                                        <p:tgtEl>
                                          <p:spTgt spid="76902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69027">
                                            <p:txEl>
                                              <p:pRg st="7" end="7"/>
                                            </p:txEl>
                                          </p:spTgt>
                                        </p:tgtEl>
                                        <p:attrNameLst>
                                          <p:attrName>style.visibility</p:attrName>
                                        </p:attrNameLst>
                                      </p:cBhvr>
                                      <p:to>
                                        <p:strVal val="visible"/>
                                      </p:to>
                                    </p:set>
                                    <p:animEffect transition="in" filter="fade">
                                      <p:cBhvr>
                                        <p:cTn id="13" dur="1000"/>
                                        <p:tgtEl>
                                          <p:spTgt spid="76902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69027">
                                            <p:txEl>
                                              <p:pRg st="8" end="8"/>
                                            </p:txEl>
                                          </p:spTgt>
                                        </p:tgtEl>
                                        <p:attrNameLst>
                                          <p:attrName>style.visibility</p:attrName>
                                        </p:attrNameLst>
                                      </p:cBhvr>
                                      <p:to>
                                        <p:strVal val="visible"/>
                                      </p:to>
                                    </p:set>
                                    <p:animEffect transition="in" filter="fade">
                                      <p:cBhvr>
                                        <p:cTn id="16" dur="1000"/>
                                        <p:tgtEl>
                                          <p:spTgt spid="769027">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69027">
                                            <p:txEl>
                                              <p:pRg st="9" end="9"/>
                                            </p:txEl>
                                          </p:spTgt>
                                        </p:tgtEl>
                                        <p:attrNameLst>
                                          <p:attrName>style.visibility</p:attrName>
                                        </p:attrNameLst>
                                      </p:cBhvr>
                                      <p:to>
                                        <p:strVal val="visible"/>
                                      </p:to>
                                    </p:set>
                                    <p:animEffect transition="in" filter="fade">
                                      <p:cBhvr>
                                        <p:cTn id="19" dur="1000"/>
                                        <p:tgtEl>
                                          <p:spTgt spid="769027">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69027">
                                            <p:txEl>
                                              <p:pRg st="10" end="10"/>
                                            </p:txEl>
                                          </p:spTgt>
                                        </p:tgtEl>
                                        <p:attrNameLst>
                                          <p:attrName>style.visibility</p:attrName>
                                        </p:attrNameLst>
                                      </p:cBhvr>
                                      <p:to>
                                        <p:strVal val="visible"/>
                                      </p:to>
                                    </p:set>
                                    <p:animEffect transition="in" filter="fade">
                                      <p:cBhvr>
                                        <p:cTn id="22" dur="1000"/>
                                        <p:tgtEl>
                                          <p:spTgt spid="769027">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69027">
                                            <p:txEl>
                                              <p:pRg st="11" end="11"/>
                                            </p:txEl>
                                          </p:spTgt>
                                        </p:tgtEl>
                                        <p:attrNameLst>
                                          <p:attrName>style.visibility</p:attrName>
                                        </p:attrNameLst>
                                      </p:cBhvr>
                                      <p:to>
                                        <p:strVal val="visible"/>
                                      </p:to>
                                    </p:set>
                                    <p:animEffect transition="in" filter="fade">
                                      <p:cBhvr>
                                        <p:cTn id="25" dur="1000"/>
                                        <p:tgtEl>
                                          <p:spTgt spid="7690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latin typeface="Courier New" pitchFamily="49" charset="0"/>
              </a:rPr>
              <a:t>Scanner</a:t>
            </a:r>
            <a:r>
              <a:rPr lang="en-US" altLang="en-US"/>
              <a:t> exceptions</a:t>
            </a:r>
          </a:p>
        </p:txBody>
      </p:sp>
      <p:sp>
        <p:nvSpPr>
          <p:cNvPr id="770051" name="Rectangle 3"/>
          <p:cNvSpPr>
            <a:spLocks noGrp="1" noChangeArrowheads="1"/>
          </p:cNvSpPr>
          <p:nvPr>
            <p:ph type="body" idx="1"/>
          </p:nvPr>
        </p:nvSpPr>
        <p:spPr/>
        <p:txBody>
          <a:bodyPr/>
          <a:lstStyle/>
          <a:p>
            <a:pPr eaLnBrk="1" hangingPunct="1">
              <a:lnSpc>
                <a:spcPct val="80000"/>
              </a:lnSpc>
            </a:pPr>
            <a:r>
              <a:rPr lang="en-US" altLang="en-US">
                <a:latin typeface="Courier New" pitchFamily="49" charset="0"/>
              </a:rPr>
              <a:t>NoSuchElementException</a:t>
            </a:r>
          </a:p>
          <a:p>
            <a:pPr lvl="1" eaLnBrk="1" hangingPunct="1">
              <a:lnSpc>
                <a:spcPct val="80000"/>
              </a:lnSpc>
            </a:pPr>
            <a:r>
              <a:rPr lang="en-US" altLang="en-US"/>
              <a:t>You read past the end of the input.</a:t>
            </a:r>
          </a:p>
          <a:p>
            <a:pPr lvl="1" eaLnBrk="1" hangingPunct="1">
              <a:lnSpc>
                <a:spcPct val="90000"/>
              </a:lnSpc>
              <a:buFontTx/>
              <a:buNone/>
            </a:pPr>
            <a:endParaRPr lang="en-US" altLang="en-US"/>
          </a:p>
          <a:p>
            <a:pPr eaLnBrk="1" hangingPunct="1">
              <a:lnSpc>
                <a:spcPct val="80000"/>
              </a:lnSpc>
            </a:pPr>
            <a:r>
              <a:rPr lang="en-US" altLang="en-US">
                <a:latin typeface="Courier New" pitchFamily="49" charset="0"/>
              </a:rPr>
              <a:t>InputMismatchException</a:t>
            </a:r>
          </a:p>
          <a:p>
            <a:pPr lvl="1" eaLnBrk="1" hangingPunct="1">
              <a:lnSpc>
                <a:spcPct val="80000"/>
              </a:lnSpc>
            </a:pPr>
            <a:r>
              <a:rPr lang="en-US" altLang="en-US"/>
              <a:t>You read the wrong type of token (e.g. read </a:t>
            </a:r>
            <a:r>
              <a:rPr lang="en-US" altLang="en-US">
                <a:latin typeface="Courier New" pitchFamily="49" charset="0"/>
              </a:rPr>
              <a:t>"hi"</a:t>
            </a:r>
            <a:r>
              <a:rPr lang="en-US" altLang="en-US"/>
              <a:t> as an </a:t>
            </a:r>
            <a:r>
              <a:rPr lang="en-US" altLang="en-US">
                <a:latin typeface="Courier New" pitchFamily="49" charset="0"/>
              </a:rPr>
              <a:t>int</a:t>
            </a:r>
            <a:r>
              <a:rPr lang="en-US" altLang="en-US"/>
              <a:t>).</a:t>
            </a:r>
          </a:p>
          <a:p>
            <a:pPr lvl="1" eaLnBrk="1" hangingPunct="1">
              <a:lnSpc>
                <a:spcPct val="90000"/>
              </a:lnSpc>
              <a:buFontTx/>
              <a:buNone/>
            </a:pPr>
            <a:endParaRPr lang="en-US" altLang="en-US"/>
          </a:p>
          <a:p>
            <a:pPr eaLnBrk="1" hangingPunct="1">
              <a:lnSpc>
                <a:spcPct val="90000"/>
              </a:lnSpc>
            </a:pPr>
            <a:r>
              <a:rPr lang="en-US" altLang="en-US"/>
              <a:t>Finding and fixing these exceptions:</a:t>
            </a:r>
          </a:p>
          <a:p>
            <a:pPr lvl="1" eaLnBrk="1" hangingPunct="1"/>
            <a:r>
              <a:rPr lang="en-US" altLang="en-US"/>
              <a:t>Read the exception text for line numbers in your code</a:t>
            </a:r>
            <a:br>
              <a:rPr lang="en-US" altLang="en-US"/>
            </a:br>
            <a:r>
              <a:rPr lang="en-US" altLang="en-US"/>
              <a:t>(the first line that mentions your file; often near the bottom):</a:t>
            </a:r>
          </a:p>
          <a:p>
            <a:pPr lvl="1" eaLnBrk="1" hangingPunct="1">
              <a:lnSpc>
                <a:spcPct val="90000"/>
              </a:lnSpc>
              <a:buFontTx/>
              <a:buNone/>
            </a:pPr>
            <a:endParaRPr lang="en-US" altLang="en-US" sz="900">
              <a:latin typeface="Courier New" pitchFamily="49" charset="0"/>
            </a:endParaRPr>
          </a:p>
          <a:p>
            <a:pPr lvl="1" eaLnBrk="1" hangingPunct="1">
              <a:lnSpc>
                <a:spcPct val="80000"/>
              </a:lnSpc>
              <a:buFontTx/>
              <a:buNone/>
            </a:pPr>
            <a:r>
              <a:rPr lang="en-US" altLang="en-US" sz="2000">
                <a:solidFill>
                  <a:srgbClr val="800000"/>
                </a:solidFill>
                <a:latin typeface="Courier New" pitchFamily="49" charset="0"/>
              </a:rPr>
              <a:t>	Exception in thread "main" java.util.NoSuchElementException</a:t>
            </a:r>
          </a:p>
          <a:p>
            <a:pPr lvl="1" eaLnBrk="1" hangingPunct="1">
              <a:lnSpc>
                <a:spcPct val="80000"/>
              </a:lnSpc>
              <a:buFontTx/>
              <a:buNone/>
            </a:pPr>
            <a:r>
              <a:rPr lang="en-US" altLang="en-US" sz="2000">
                <a:solidFill>
                  <a:srgbClr val="800000"/>
                </a:solidFill>
                <a:latin typeface="Courier New" pitchFamily="49" charset="0"/>
              </a:rPr>
              <a:t>	    at java.util.Scanner.throwFor(Scanner.java:838)</a:t>
            </a:r>
          </a:p>
          <a:p>
            <a:pPr lvl="1" eaLnBrk="1" hangingPunct="1">
              <a:lnSpc>
                <a:spcPct val="80000"/>
              </a:lnSpc>
              <a:buFontTx/>
              <a:buNone/>
            </a:pPr>
            <a:r>
              <a:rPr lang="en-US" altLang="en-US" sz="2000">
                <a:solidFill>
                  <a:srgbClr val="800000"/>
                </a:solidFill>
                <a:latin typeface="Courier New" pitchFamily="49" charset="0"/>
              </a:rPr>
              <a:t>	    at java.util.Scanner.next(Scanner.java:1347)</a:t>
            </a:r>
          </a:p>
          <a:p>
            <a:pPr lvl="1" eaLnBrk="1" hangingPunct="1">
              <a:lnSpc>
                <a:spcPct val="80000"/>
              </a:lnSpc>
              <a:buFontTx/>
              <a:buNone/>
            </a:pPr>
            <a:r>
              <a:rPr lang="en-US" altLang="en-US" sz="2000" b="1">
                <a:solidFill>
                  <a:srgbClr val="003399"/>
                </a:solidFill>
                <a:latin typeface="Courier New" pitchFamily="49" charset="0"/>
              </a:rPr>
              <a:t>	    at MyProgram.myMethodName(MyProgram.java:19)</a:t>
            </a:r>
          </a:p>
          <a:p>
            <a:pPr lvl="1" eaLnBrk="1" hangingPunct="1">
              <a:lnSpc>
                <a:spcPct val="80000"/>
              </a:lnSpc>
              <a:buFontTx/>
              <a:buNone/>
            </a:pPr>
            <a:r>
              <a:rPr lang="en-US" altLang="en-US" sz="2000">
                <a:solidFill>
                  <a:srgbClr val="800000"/>
                </a:solidFill>
                <a:latin typeface="Courier New" pitchFamily="49" charset="0"/>
              </a:rPr>
              <a:t>	    at MyProgram.main(MyProgram.java:6)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Effect transition="in" filter="barn(inVertical)">
                                      <p:cBhvr>
                                        <p:cTn id="7" dur="500"/>
                                        <p:tgtEl>
                                          <p:spTgt spid="770051">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70051">
                                            <p:txEl>
                                              <p:pRg st="1" end="1"/>
                                            </p:txEl>
                                          </p:spTgt>
                                        </p:tgtEl>
                                        <p:attrNameLst>
                                          <p:attrName>style.visibility</p:attrName>
                                        </p:attrNameLst>
                                      </p:cBhvr>
                                      <p:to>
                                        <p:strVal val="visible"/>
                                      </p:to>
                                    </p:set>
                                    <p:animEffect transition="in" filter="barn(inVertical)">
                                      <p:cBhvr>
                                        <p:cTn id="10" dur="500"/>
                                        <p:tgtEl>
                                          <p:spTgt spid="7700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70051">
                                            <p:txEl>
                                              <p:pRg st="3" end="3"/>
                                            </p:txEl>
                                          </p:spTgt>
                                        </p:tgtEl>
                                        <p:attrNameLst>
                                          <p:attrName>style.visibility</p:attrName>
                                        </p:attrNameLst>
                                      </p:cBhvr>
                                      <p:to>
                                        <p:strVal val="visible"/>
                                      </p:to>
                                    </p:set>
                                    <p:animEffect transition="in" filter="barn(inVertical)">
                                      <p:cBhvr>
                                        <p:cTn id="15" dur="500"/>
                                        <p:tgtEl>
                                          <p:spTgt spid="770051">
                                            <p:txEl>
                                              <p:pRg st="3" end="3"/>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70051">
                                            <p:txEl>
                                              <p:pRg st="4" end="4"/>
                                            </p:txEl>
                                          </p:spTgt>
                                        </p:tgtEl>
                                        <p:attrNameLst>
                                          <p:attrName>style.visibility</p:attrName>
                                        </p:attrNameLst>
                                      </p:cBhvr>
                                      <p:to>
                                        <p:strVal val="visible"/>
                                      </p:to>
                                    </p:set>
                                    <p:animEffect transition="in" filter="barn(inVertical)">
                                      <p:cBhvr>
                                        <p:cTn id="18" dur="500"/>
                                        <p:tgtEl>
                                          <p:spTgt spid="77005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70051">
                                            <p:txEl>
                                              <p:pRg st="6" end="6"/>
                                            </p:txEl>
                                          </p:spTgt>
                                        </p:tgtEl>
                                        <p:attrNameLst>
                                          <p:attrName>style.visibility</p:attrName>
                                        </p:attrNameLst>
                                      </p:cBhvr>
                                      <p:to>
                                        <p:strVal val="visible"/>
                                      </p:to>
                                    </p:set>
                                    <p:animEffect transition="in" filter="barn(inVertical)">
                                      <p:cBhvr>
                                        <p:cTn id="23" dur="500"/>
                                        <p:tgtEl>
                                          <p:spTgt spid="770051">
                                            <p:txEl>
                                              <p:pRg st="6" end="6"/>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70051">
                                            <p:txEl>
                                              <p:pRg st="7" end="7"/>
                                            </p:txEl>
                                          </p:spTgt>
                                        </p:tgtEl>
                                        <p:attrNameLst>
                                          <p:attrName>style.visibility</p:attrName>
                                        </p:attrNameLst>
                                      </p:cBhvr>
                                      <p:to>
                                        <p:strVal val="visible"/>
                                      </p:to>
                                    </p:set>
                                    <p:animEffect transition="in" filter="barn(inVertical)">
                                      <p:cBhvr>
                                        <p:cTn id="26" dur="500"/>
                                        <p:tgtEl>
                                          <p:spTgt spid="770051">
                                            <p:txEl>
                                              <p:pRg st="7" end="7"/>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770051">
                                            <p:txEl>
                                              <p:pRg st="9" end="9"/>
                                            </p:txEl>
                                          </p:spTgt>
                                        </p:tgtEl>
                                        <p:attrNameLst>
                                          <p:attrName>style.visibility</p:attrName>
                                        </p:attrNameLst>
                                      </p:cBhvr>
                                      <p:to>
                                        <p:strVal val="visible"/>
                                      </p:to>
                                    </p:set>
                                    <p:animEffect transition="in" filter="barn(inVertical)">
                                      <p:cBhvr>
                                        <p:cTn id="29" dur="500"/>
                                        <p:tgtEl>
                                          <p:spTgt spid="770051">
                                            <p:txEl>
                                              <p:pRg st="9" end="9"/>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770051">
                                            <p:txEl>
                                              <p:pRg st="10" end="10"/>
                                            </p:txEl>
                                          </p:spTgt>
                                        </p:tgtEl>
                                        <p:attrNameLst>
                                          <p:attrName>style.visibility</p:attrName>
                                        </p:attrNameLst>
                                      </p:cBhvr>
                                      <p:to>
                                        <p:strVal val="visible"/>
                                      </p:to>
                                    </p:set>
                                    <p:animEffect transition="in" filter="barn(inVertical)">
                                      <p:cBhvr>
                                        <p:cTn id="32" dur="500"/>
                                        <p:tgtEl>
                                          <p:spTgt spid="770051">
                                            <p:txEl>
                                              <p:pRg st="10" end="10"/>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70051">
                                            <p:txEl>
                                              <p:pRg st="11" end="11"/>
                                            </p:txEl>
                                          </p:spTgt>
                                        </p:tgtEl>
                                        <p:attrNameLst>
                                          <p:attrName>style.visibility</p:attrName>
                                        </p:attrNameLst>
                                      </p:cBhvr>
                                      <p:to>
                                        <p:strVal val="visible"/>
                                      </p:to>
                                    </p:set>
                                    <p:animEffect transition="in" filter="barn(inVertical)">
                                      <p:cBhvr>
                                        <p:cTn id="35" dur="500"/>
                                        <p:tgtEl>
                                          <p:spTgt spid="770051">
                                            <p:txEl>
                                              <p:pRg st="11" end="11"/>
                                            </p:txEl>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770051">
                                            <p:txEl>
                                              <p:pRg st="12" end="12"/>
                                            </p:txEl>
                                          </p:spTgt>
                                        </p:tgtEl>
                                        <p:attrNameLst>
                                          <p:attrName>style.visibility</p:attrName>
                                        </p:attrNameLst>
                                      </p:cBhvr>
                                      <p:to>
                                        <p:strVal val="visible"/>
                                      </p:to>
                                    </p:set>
                                    <p:animEffect transition="in" filter="barn(inVertical)">
                                      <p:cBhvr>
                                        <p:cTn id="38" dur="500"/>
                                        <p:tgtEl>
                                          <p:spTgt spid="770051">
                                            <p:txEl>
                                              <p:pRg st="12" end="12"/>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770051">
                                            <p:txEl>
                                              <p:pRg st="13" end="13"/>
                                            </p:txEl>
                                          </p:spTgt>
                                        </p:tgtEl>
                                        <p:attrNameLst>
                                          <p:attrName>style.visibility</p:attrName>
                                        </p:attrNameLst>
                                      </p:cBhvr>
                                      <p:to>
                                        <p:strVal val="visible"/>
                                      </p:to>
                                    </p:set>
                                    <p:animEffect transition="in" filter="barn(inVertical)">
                                      <p:cBhvr>
                                        <p:cTn id="41" dur="500"/>
                                        <p:tgtEl>
                                          <p:spTgt spid="77005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latin typeface="Courier New" pitchFamily="49" charset="0"/>
              </a:rPr>
              <a:t>Scanner</a:t>
            </a:r>
            <a:r>
              <a:rPr lang="en-US" altLang="en-US"/>
              <a:t> tests for valid input</a:t>
            </a:r>
          </a:p>
        </p:txBody>
      </p:sp>
      <p:sp>
        <p:nvSpPr>
          <p:cNvPr id="771075" name="Rectangle 3"/>
          <p:cNvSpPr>
            <a:spLocks noGrp="1" noChangeArrowheads="1"/>
          </p:cNvSpPr>
          <p:nvPr>
            <p:ph type="body" idx="1"/>
          </p:nvPr>
        </p:nvSpPr>
        <p:spPr/>
        <p:txBody>
          <a:bodyPr/>
          <a:lstStyle/>
          <a:p>
            <a:pPr lvl="1" eaLnBrk="1" hangingPunct="1">
              <a:lnSpc>
                <a:spcPct val="110000"/>
              </a:lnSpc>
              <a:buFontTx/>
              <a:buNone/>
            </a:pPr>
            <a:endParaRPr lang="en-US" altLang="en-US" sz="2000"/>
          </a:p>
          <a:p>
            <a:pPr lvl="1" eaLnBrk="1" hangingPunct="1">
              <a:lnSpc>
                <a:spcPct val="110000"/>
              </a:lnSpc>
            </a:pPr>
            <a:endParaRPr lang="en-US" altLang="en-US" sz="2000"/>
          </a:p>
          <a:p>
            <a:pPr lvl="1" eaLnBrk="1" hangingPunct="1">
              <a:lnSpc>
                <a:spcPct val="110000"/>
              </a:lnSpc>
            </a:pPr>
            <a:endParaRPr lang="en-US" altLang="en-US" sz="2000"/>
          </a:p>
          <a:p>
            <a:pPr lvl="1" eaLnBrk="1" hangingPunct="1">
              <a:lnSpc>
                <a:spcPct val="110000"/>
              </a:lnSpc>
            </a:pPr>
            <a:endParaRPr lang="en-US" altLang="en-US" sz="2000"/>
          </a:p>
          <a:p>
            <a:pPr lvl="1" eaLnBrk="1" hangingPunct="1">
              <a:lnSpc>
                <a:spcPct val="110000"/>
              </a:lnSpc>
            </a:pPr>
            <a:endParaRPr lang="en-US" altLang="en-US" sz="2000"/>
          </a:p>
          <a:p>
            <a:pPr lvl="1" eaLnBrk="1" hangingPunct="1">
              <a:lnSpc>
                <a:spcPct val="110000"/>
              </a:lnSpc>
            </a:pPr>
            <a:endParaRPr lang="en-US" altLang="en-US" sz="2000"/>
          </a:p>
          <a:p>
            <a:pPr lvl="1" eaLnBrk="1" hangingPunct="1">
              <a:lnSpc>
                <a:spcPct val="110000"/>
              </a:lnSpc>
            </a:pPr>
            <a:endParaRPr lang="en-US" altLang="en-US" sz="2000"/>
          </a:p>
          <a:p>
            <a:pPr eaLnBrk="1" hangingPunct="1">
              <a:lnSpc>
                <a:spcPct val="120000"/>
              </a:lnSpc>
            </a:pPr>
            <a:r>
              <a:rPr lang="en-US" altLang="en-US" sz="2200"/>
              <a:t>These methods of the </a:t>
            </a:r>
            <a:r>
              <a:rPr lang="en-US" altLang="en-US">
                <a:latin typeface="Courier New" pitchFamily="49" charset="0"/>
              </a:rPr>
              <a:t>Scanner</a:t>
            </a:r>
            <a:r>
              <a:rPr lang="en-US" altLang="en-US"/>
              <a:t> </a:t>
            </a:r>
            <a:r>
              <a:rPr lang="en-US" altLang="en-US" sz="2200"/>
              <a:t>do not consume input;</a:t>
            </a:r>
            <a:br>
              <a:rPr lang="en-US" altLang="en-US" sz="2200"/>
            </a:br>
            <a:r>
              <a:rPr lang="en-US" altLang="en-US" sz="2200"/>
              <a:t>they just give information about what the next token will be.</a:t>
            </a:r>
          </a:p>
          <a:p>
            <a:pPr lvl="1" eaLnBrk="1" hangingPunct="1">
              <a:lnSpc>
                <a:spcPct val="120000"/>
              </a:lnSpc>
            </a:pPr>
            <a:r>
              <a:rPr lang="en-US" altLang="en-US" sz="2000"/>
              <a:t>Useful to see what input is coming, and to avoid crashes.</a:t>
            </a:r>
          </a:p>
          <a:p>
            <a:pPr lvl="1" eaLnBrk="1" hangingPunct="1">
              <a:lnSpc>
                <a:spcPct val="120000"/>
              </a:lnSpc>
            </a:pPr>
            <a:endParaRPr lang="en-US" altLang="en-US" sz="1300">
              <a:solidFill>
                <a:schemeClr val="tx2"/>
              </a:solidFill>
            </a:endParaRPr>
          </a:p>
          <a:p>
            <a:pPr lvl="1" eaLnBrk="1" hangingPunct="1">
              <a:lnSpc>
                <a:spcPct val="120000"/>
              </a:lnSpc>
            </a:pPr>
            <a:r>
              <a:rPr lang="en-US" altLang="en-US" sz="2000">
                <a:solidFill>
                  <a:schemeClr val="tx2"/>
                </a:solidFill>
              </a:rPr>
              <a:t>These methods can be used with a console </a:t>
            </a:r>
            <a:r>
              <a:rPr lang="en-US" altLang="en-US" sz="2000">
                <a:solidFill>
                  <a:schemeClr val="tx2"/>
                </a:solidFill>
                <a:latin typeface="Courier New" pitchFamily="49" charset="0"/>
              </a:rPr>
              <a:t>Scanner</a:t>
            </a:r>
            <a:r>
              <a:rPr lang="en-US" altLang="en-US" sz="2000">
                <a:solidFill>
                  <a:schemeClr val="tx2"/>
                </a:solidFill>
              </a:rPr>
              <a:t>, as well.</a:t>
            </a:r>
          </a:p>
          <a:p>
            <a:pPr lvl="2" eaLnBrk="1" hangingPunct="1">
              <a:lnSpc>
                <a:spcPct val="120000"/>
              </a:lnSpc>
            </a:pPr>
            <a:r>
              <a:rPr lang="en-US" altLang="en-US" sz="1800">
                <a:solidFill>
                  <a:schemeClr val="tx2"/>
                </a:solidFill>
              </a:rPr>
              <a:t>When called on the console, they sometimes pause waiting for input.</a:t>
            </a:r>
          </a:p>
        </p:txBody>
      </p:sp>
      <p:graphicFrame>
        <p:nvGraphicFramePr>
          <p:cNvPr id="771076" name="Group 4"/>
          <p:cNvGraphicFramePr>
            <a:graphicFrameLocks noGrp="1"/>
          </p:cNvGraphicFramePr>
          <p:nvPr/>
        </p:nvGraphicFramePr>
        <p:xfrm>
          <a:off x="609600" y="1447800"/>
          <a:ext cx="7924800" cy="2212975"/>
        </p:xfrm>
        <a:graphic>
          <a:graphicData uri="http://schemas.openxmlformats.org/drawingml/2006/table">
            <a:tbl>
              <a:tblPr/>
              <a:tblGrid>
                <a:gridCol w="26670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96297">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itchFamily="34" charset="0"/>
                        </a:rPr>
                        <a:t>Method</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itchFamily="34" charset="0"/>
                        </a:rPr>
                        <a:t>Description</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97">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itchFamily="49" charset="0"/>
                        </a:rPr>
                        <a:t>hasNext()</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itchFamily="34" charset="0"/>
                        </a:rPr>
                        <a:t>returns </a:t>
                      </a:r>
                      <a:r>
                        <a:rPr kumimoji="0" lang="en-US" altLang="en-US" sz="2000" b="0" i="0" u="none" strike="noStrike" cap="none" normalizeH="0" baseline="0">
                          <a:ln>
                            <a:noFill/>
                          </a:ln>
                          <a:solidFill>
                            <a:schemeClr val="tx1"/>
                          </a:solidFill>
                          <a:effectLst/>
                          <a:latin typeface="Courier New" pitchFamily="49" charset="0"/>
                        </a:rPr>
                        <a:t>true</a:t>
                      </a:r>
                      <a:r>
                        <a:rPr kumimoji="0" lang="en-US" altLang="en-US" sz="2000" b="0" i="0" u="none" strike="noStrike" cap="none" normalizeH="0" baseline="0">
                          <a:ln>
                            <a:noFill/>
                          </a:ln>
                          <a:solidFill>
                            <a:schemeClr val="tx1"/>
                          </a:solidFill>
                          <a:effectLst/>
                          <a:latin typeface="Tahoma" pitchFamily="34" charset="0"/>
                        </a:rPr>
                        <a:t> if there is a next token</a:t>
                      </a:r>
                      <a:endParaRPr kumimoji="0" lang="en-US" altLang="en-US" sz="1800" b="0" i="1" u="none" strike="noStrike" cap="none" normalizeH="0" baseline="0">
                        <a:ln>
                          <a:noFill/>
                        </a:ln>
                        <a:solidFill>
                          <a:srgbClr val="808080"/>
                        </a:solidFill>
                        <a:effectLst/>
                        <a:latin typeface="Tahoma" pitchFamily="34" charset="0"/>
                      </a:endParaRP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14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itchFamily="49" charset="0"/>
                        </a:rPr>
                        <a:t>hasNextInt()</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itchFamily="34" charset="0"/>
                        </a:rPr>
                        <a:t>returns </a:t>
                      </a:r>
                      <a:r>
                        <a:rPr kumimoji="0" lang="en-US" altLang="en-US" sz="2000" b="0" i="0" u="none" strike="noStrike" cap="none" normalizeH="0" baseline="0">
                          <a:ln>
                            <a:noFill/>
                          </a:ln>
                          <a:solidFill>
                            <a:schemeClr val="tx1"/>
                          </a:solidFill>
                          <a:effectLst/>
                          <a:latin typeface="Courier New" pitchFamily="49" charset="0"/>
                        </a:rPr>
                        <a:t>true</a:t>
                      </a:r>
                      <a:r>
                        <a:rPr kumimoji="0" lang="en-US" altLang="en-US" sz="2000" b="0" i="0" u="none" strike="noStrike" cap="none" normalizeH="0" baseline="0">
                          <a:ln>
                            <a:noFill/>
                          </a:ln>
                          <a:solidFill>
                            <a:schemeClr val="tx1"/>
                          </a:solidFill>
                          <a:effectLst/>
                          <a:latin typeface="Tahoma" pitchFamily="34" charset="0"/>
                        </a:rPr>
                        <a:t> if there is a next token</a:t>
                      </a:r>
                      <a:br>
                        <a:rPr kumimoji="0" lang="en-US" altLang="en-US" sz="2000" b="0" i="0" u="none" strike="noStrike" cap="none" normalizeH="0" baseline="0">
                          <a:ln>
                            <a:noFill/>
                          </a:ln>
                          <a:solidFill>
                            <a:schemeClr val="tx1"/>
                          </a:solidFill>
                          <a:effectLst/>
                          <a:latin typeface="Tahoma" pitchFamily="34" charset="0"/>
                        </a:rPr>
                      </a:br>
                      <a:r>
                        <a:rPr kumimoji="0" lang="en-US" altLang="en-US" sz="2000" b="0" i="0" u="none" strike="noStrike" cap="none" normalizeH="0" baseline="0">
                          <a:ln>
                            <a:noFill/>
                          </a:ln>
                          <a:solidFill>
                            <a:schemeClr val="tx1"/>
                          </a:solidFill>
                          <a:effectLst/>
                          <a:latin typeface="Tahoma" pitchFamily="34" charset="0"/>
                        </a:rPr>
                        <a:t>and it can be read as an </a:t>
                      </a:r>
                      <a:r>
                        <a:rPr kumimoji="0" lang="en-US" altLang="en-US" sz="2000" b="0" i="0" u="none" strike="noStrike" cap="none" normalizeH="0" baseline="0">
                          <a:ln>
                            <a:noFill/>
                          </a:ln>
                          <a:solidFill>
                            <a:schemeClr val="tx1"/>
                          </a:solidFill>
                          <a:effectLst/>
                          <a:latin typeface="Courier New" pitchFamily="49" charset="0"/>
                        </a:rPr>
                        <a:t>int</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14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itchFamily="49" charset="0"/>
                        </a:rPr>
                        <a:t>hasNextDouble()</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itchFamily="34" charset="0"/>
                        </a:rPr>
                        <a:t>returns </a:t>
                      </a:r>
                      <a:r>
                        <a:rPr kumimoji="0" lang="en-US" altLang="en-US" sz="2000" b="0" i="0" u="none" strike="noStrike" cap="none" normalizeH="0" baseline="0">
                          <a:ln>
                            <a:noFill/>
                          </a:ln>
                          <a:solidFill>
                            <a:schemeClr val="tx1"/>
                          </a:solidFill>
                          <a:effectLst/>
                          <a:latin typeface="Courier New" pitchFamily="49" charset="0"/>
                        </a:rPr>
                        <a:t>true</a:t>
                      </a:r>
                      <a:r>
                        <a:rPr kumimoji="0" lang="en-US" altLang="en-US" sz="2000" b="0" i="0" u="none" strike="noStrike" cap="none" normalizeH="0" baseline="0">
                          <a:ln>
                            <a:noFill/>
                          </a:ln>
                          <a:solidFill>
                            <a:schemeClr val="tx1"/>
                          </a:solidFill>
                          <a:effectLst/>
                          <a:latin typeface="Tahoma" pitchFamily="34" charset="0"/>
                        </a:rPr>
                        <a:t> if there is a next token</a:t>
                      </a:r>
                      <a:br>
                        <a:rPr kumimoji="0" lang="en-US" altLang="en-US" sz="2000" b="0" i="0" u="none" strike="noStrike" cap="none" normalizeH="0" baseline="0">
                          <a:ln>
                            <a:noFill/>
                          </a:ln>
                          <a:solidFill>
                            <a:schemeClr val="tx1"/>
                          </a:solidFill>
                          <a:effectLst/>
                          <a:latin typeface="Tahoma" pitchFamily="34" charset="0"/>
                        </a:rPr>
                      </a:br>
                      <a:r>
                        <a:rPr kumimoji="0" lang="en-US" altLang="en-US" sz="2000" b="0" i="0" u="none" strike="noStrike" cap="none" normalizeH="0" baseline="0">
                          <a:ln>
                            <a:noFill/>
                          </a:ln>
                          <a:solidFill>
                            <a:schemeClr val="tx1"/>
                          </a:solidFill>
                          <a:effectLst/>
                          <a:latin typeface="Tahoma" pitchFamily="34" charset="0"/>
                        </a:rPr>
                        <a:t>and it can be read as a </a:t>
                      </a:r>
                      <a:r>
                        <a:rPr kumimoji="0" lang="en-US" altLang="en-US" sz="2000" b="0" i="0" u="none" strike="noStrike" cap="none" normalizeH="0" baseline="0">
                          <a:ln>
                            <a:noFill/>
                          </a:ln>
                          <a:solidFill>
                            <a:schemeClr val="tx1"/>
                          </a:solidFill>
                          <a:effectLst/>
                          <a:latin typeface="Courier New" pitchFamily="49" charset="0"/>
                        </a:rPr>
                        <a:t>double</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1075">
                                            <p:txEl>
                                              <p:pRg st="10" end="10"/>
                                            </p:txEl>
                                          </p:spTgt>
                                        </p:tgtEl>
                                        <p:attrNameLst>
                                          <p:attrName>style.visibility</p:attrName>
                                        </p:attrNameLst>
                                      </p:cBhvr>
                                      <p:to>
                                        <p:strVal val="visible"/>
                                      </p:to>
                                    </p:set>
                                    <p:animEffect transition="in" filter="fade">
                                      <p:cBhvr>
                                        <p:cTn id="7" dur="1000"/>
                                        <p:tgtEl>
                                          <p:spTgt spid="771075">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1075">
                                            <p:txEl>
                                              <p:pRg st="11" end="11"/>
                                            </p:txEl>
                                          </p:spTgt>
                                        </p:tgtEl>
                                        <p:attrNameLst>
                                          <p:attrName>style.visibility</p:attrName>
                                        </p:attrNameLst>
                                      </p:cBhvr>
                                      <p:to>
                                        <p:strVal val="visible"/>
                                      </p:to>
                                    </p:set>
                                    <p:animEffect transition="in" filter="fade">
                                      <p:cBhvr>
                                        <p:cTn id="10" dur="1000"/>
                                        <p:tgtEl>
                                          <p:spTgt spid="7710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Using </a:t>
            </a:r>
            <a:r>
              <a:rPr lang="en-US" altLang="en-US">
                <a:latin typeface="Courier New" pitchFamily="49" charset="0"/>
              </a:rPr>
              <a:t>hasNext</a:t>
            </a:r>
            <a:r>
              <a:rPr lang="en-US" altLang="en-US"/>
              <a:t> methods</a:t>
            </a:r>
          </a:p>
        </p:txBody>
      </p:sp>
      <p:sp>
        <p:nvSpPr>
          <p:cNvPr id="773123" name="Rectangle 3"/>
          <p:cNvSpPr>
            <a:spLocks noGrp="1" noChangeArrowheads="1"/>
          </p:cNvSpPr>
          <p:nvPr>
            <p:ph type="body" idx="1"/>
          </p:nvPr>
        </p:nvSpPr>
        <p:spPr/>
        <p:txBody>
          <a:bodyPr/>
          <a:lstStyle/>
          <a:p>
            <a:pPr eaLnBrk="1" hangingPunct="1">
              <a:lnSpc>
                <a:spcPct val="90000"/>
              </a:lnSpc>
            </a:pPr>
            <a:r>
              <a:rPr lang="en-US" altLang="en-US"/>
              <a:t>Avoiding type mismatches:</a:t>
            </a:r>
            <a:endParaRPr lang="en-US" altLang="en-US" sz="2200">
              <a:latin typeface="Courier New" pitchFamily="49" charset="0"/>
            </a:endParaRPr>
          </a:p>
          <a:p>
            <a:pPr lvl="1" eaLnBrk="1" hangingPunct="1">
              <a:lnSpc>
                <a:spcPct val="80000"/>
              </a:lnSpc>
              <a:buFontTx/>
              <a:buNone/>
            </a:pPr>
            <a:endParaRPr lang="en-US" altLang="en-US" sz="900">
              <a:latin typeface="Courier New" pitchFamily="49" charset="0"/>
            </a:endParaRPr>
          </a:p>
          <a:p>
            <a:pPr lvl="1" eaLnBrk="1" hangingPunct="1">
              <a:lnSpc>
                <a:spcPct val="80000"/>
              </a:lnSpc>
              <a:buFontTx/>
              <a:buNone/>
            </a:pPr>
            <a:r>
              <a:rPr lang="en-US" altLang="en-US" sz="1800">
                <a:latin typeface="Courier New" pitchFamily="49" charset="0"/>
              </a:rPr>
              <a:t>	Scanner console = new Scanner(System.in);</a:t>
            </a:r>
          </a:p>
          <a:p>
            <a:pPr lvl="1" eaLnBrk="1" hangingPunct="1">
              <a:lnSpc>
                <a:spcPct val="80000"/>
              </a:lnSpc>
              <a:buFontTx/>
              <a:buNone/>
            </a:pPr>
            <a:r>
              <a:rPr lang="en-US" altLang="en-US" sz="1800">
                <a:latin typeface="Courier New" pitchFamily="49" charset="0"/>
              </a:rPr>
              <a:t>	System.out.print("How old are you? ");</a:t>
            </a:r>
          </a:p>
          <a:p>
            <a:pPr lvl="1" eaLnBrk="1" hangingPunct="1">
              <a:lnSpc>
                <a:spcPct val="80000"/>
              </a:lnSpc>
              <a:buFontTx/>
              <a:buNone/>
            </a:pPr>
            <a:r>
              <a:rPr lang="en-US" altLang="en-US" sz="1800">
                <a:latin typeface="Courier New" pitchFamily="49" charset="0"/>
              </a:rPr>
              <a:t>	if (</a:t>
            </a:r>
            <a:r>
              <a:rPr lang="en-US" altLang="en-US" sz="1800" b="1">
                <a:latin typeface="Courier New" pitchFamily="49" charset="0"/>
              </a:rPr>
              <a:t>console.hasNextInt()</a:t>
            </a:r>
            <a:r>
              <a:rPr lang="en-US" altLang="en-US" sz="1800">
                <a:latin typeface="Courier New" pitchFamily="49" charset="0"/>
              </a:rPr>
              <a:t>) {</a:t>
            </a:r>
          </a:p>
          <a:p>
            <a:pPr lvl="1" eaLnBrk="1" hangingPunct="1">
              <a:lnSpc>
                <a:spcPct val="80000"/>
              </a:lnSpc>
              <a:buFontTx/>
              <a:buNone/>
            </a:pPr>
            <a:r>
              <a:rPr lang="en-US" altLang="en-US" sz="1800">
                <a:latin typeface="Courier New" pitchFamily="49" charset="0"/>
              </a:rPr>
              <a:t>	    int age = </a:t>
            </a:r>
            <a:r>
              <a:rPr lang="en-US" altLang="en-US" sz="1800" b="1">
                <a:latin typeface="Courier New" pitchFamily="49" charset="0"/>
              </a:rPr>
              <a:t>console.nextInt()</a:t>
            </a:r>
            <a:r>
              <a:rPr lang="en-US" altLang="en-US" sz="1800">
                <a:latin typeface="Courier New" pitchFamily="49" charset="0"/>
              </a:rPr>
              <a:t>;   </a:t>
            </a:r>
            <a:r>
              <a:rPr lang="en-US" altLang="en-US" sz="1800" b="1">
                <a:solidFill>
                  <a:srgbClr val="008080"/>
                </a:solidFill>
                <a:latin typeface="Courier New" pitchFamily="49" charset="0"/>
              </a:rPr>
              <a:t>// will not crash!</a:t>
            </a:r>
          </a:p>
          <a:p>
            <a:pPr lvl="1" eaLnBrk="1" hangingPunct="1">
              <a:lnSpc>
                <a:spcPct val="80000"/>
              </a:lnSpc>
              <a:buFontTx/>
              <a:buNone/>
            </a:pPr>
            <a:r>
              <a:rPr lang="en-US" altLang="en-US" sz="1800">
                <a:latin typeface="Courier New" pitchFamily="49" charset="0"/>
              </a:rPr>
              <a:t>	    System.out.println("Wow, " + age + " is old!");</a:t>
            </a:r>
          </a:p>
          <a:p>
            <a:pPr lvl="1" eaLnBrk="1" hangingPunct="1">
              <a:lnSpc>
                <a:spcPct val="80000"/>
              </a:lnSpc>
              <a:buFontTx/>
              <a:buNone/>
            </a:pPr>
            <a:r>
              <a:rPr lang="en-US" altLang="en-US" sz="1800">
                <a:latin typeface="Courier New" pitchFamily="49" charset="0"/>
              </a:rPr>
              <a:t>	} else {</a:t>
            </a:r>
          </a:p>
          <a:p>
            <a:pPr lvl="1" eaLnBrk="1" hangingPunct="1">
              <a:lnSpc>
                <a:spcPct val="80000"/>
              </a:lnSpc>
              <a:buFontTx/>
              <a:buNone/>
            </a:pPr>
            <a:r>
              <a:rPr lang="en-US" altLang="en-US" sz="1800">
                <a:latin typeface="Courier New" pitchFamily="49" charset="0"/>
              </a:rPr>
              <a:t>	    System.out.println("You didn't type an integer.");</a:t>
            </a:r>
          </a:p>
          <a:p>
            <a:pPr lvl="1" eaLnBrk="1" hangingPunct="1">
              <a:lnSpc>
                <a:spcPct val="80000"/>
              </a:lnSpc>
              <a:buFontTx/>
              <a:buNone/>
            </a:pPr>
            <a:r>
              <a:rPr lang="en-US" altLang="en-US" sz="1800">
                <a:latin typeface="Courier New" pitchFamily="49" charset="0"/>
              </a:rPr>
              <a:t>	}</a:t>
            </a:r>
          </a:p>
          <a:p>
            <a:pPr lvl="1" eaLnBrk="1" hangingPunct="1">
              <a:lnSpc>
                <a:spcPct val="80000"/>
              </a:lnSpc>
              <a:buFontTx/>
              <a:buNone/>
            </a:pPr>
            <a:endParaRPr lang="en-US" altLang="en-US" sz="1800">
              <a:latin typeface="Courier New" pitchFamily="49" charset="0"/>
            </a:endParaRPr>
          </a:p>
          <a:p>
            <a:pPr eaLnBrk="1" hangingPunct="1">
              <a:lnSpc>
                <a:spcPct val="90000"/>
              </a:lnSpc>
            </a:pPr>
            <a:r>
              <a:rPr lang="en-US" altLang="en-US"/>
              <a:t>Avoiding reading past the end of a file:</a:t>
            </a:r>
            <a:endParaRPr lang="en-US" altLang="en-US">
              <a:latin typeface="Courier New" pitchFamily="49" charset="0"/>
            </a:endParaRPr>
          </a:p>
          <a:p>
            <a:pPr lvl="1" eaLnBrk="1" hangingPunct="1">
              <a:lnSpc>
                <a:spcPct val="80000"/>
              </a:lnSpc>
              <a:buFontTx/>
              <a:buNone/>
            </a:pPr>
            <a:endParaRPr lang="en-US" altLang="en-US" sz="900">
              <a:latin typeface="Courier New" pitchFamily="49" charset="0"/>
            </a:endParaRPr>
          </a:p>
          <a:p>
            <a:pPr lvl="1" eaLnBrk="1" hangingPunct="1">
              <a:lnSpc>
                <a:spcPct val="80000"/>
              </a:lnSpc>
              <a:buFontTx/>
              <a:buNone/>
            </a:pPr>
            <a:r>
              <a:rPr lang="en-US" altLang="en-US" sz="1800">
                <a:latin typeface="Courier New" pitchFamily="49" charset="0"/>
              </a:rPr>
              <a:t>	Scanner input = new Scanner(new File("example.txt"));</a:t>
            </a:r>
          </a:p>
          <a:p>
            <a:pPr lvl="1" eaLnBrk="1" hangingPunct="1">
              <a:lnSpc>
                <a:spcPct val="80000"/>
              </a:lnSpc>
              <a:buFontTx/>
              <a:buNone/>
            </a:pPr>
            <a:r>
              <a:rPr lang="en-US" altLang="en-US" sz="1800">
                <a:latin typeface="Courier New" pitchFamily="49" charset="0"/>
              </a:rPr>
              <a:t>	if (</a:t>
            </a:r>
            <a:r>
              <a:rPr lang="en-US" altLang="en-US" sz="1800" b="1">
                <a:latin typeface="Courier New" pitchFamily="49" charset="0"/>
              </a:rPr>
              <a:t>input.hasNext()</a:t>
            </a:r>
            <a:r>
              <a:rPr lang="en-US" altLang="en-US" sz="1800">
                <a:latin typeface="Courier New" pitchFamily="49" charset="0"/>
              </a:rPr>
              <a:t>) {</a:t>
            </a:r>
          </a:p>
          <a:p>
            <a:pPr lvl="1" eaLnBrk="1" hangingPunct="1">
              <a:lnSpc>
                <a:spcPct val="80000"/>
              </a:lnSpc>
              <a:buFontTx/>
              <a:buNone/>
            </a:pPr>
            <a:r>
              <a:rPr lang="en-US" altLang="en-US" sz="1800">
                <a:latin typeface="Courier New" pitchFamily="49" charset="0"/>
              </a:rPr>
              <a:t>	    String token = </a:t>
            </a:r>
            <a:r>
              <a:rPr lang="en-US" altLang="en-US" sz="1800" b="1">
                <a:latin typeface="Courier New" pitchFamily="49" charset="0"/>
              </a:rPr>
              <a:t>input.next()</a:t>
            </a:r>
            <a:r>
              <a:rPr lang="en-US" altLang="en-US" sz="1800">
                <a:latin typeface="Courier New" pitchFamily="49" charset="0"/>
              </a:rPr>
              <a:t>;   </a:t>
            </a:r>
            <a:r>
              <a:rPr lang="en-US" altLang="en-US" sz="1800" b="1">
                <a:solidFill>
                  <a:srgbClr val="008080"/>
                </a:solidFill>
                <a:latin typeface="Courier New" pitchFamily="49" charset="0"/>
              </a:rPr>
              <a:t>// will not crash!</a:t>
            </a:r>
          </a:p>
          <a:p>
            <a:pPr lvl="1" eaLnBrk="1" hangingPunct="1">
              <a:lnSpc>
                <a:spcPct val="80000"/>
              </a:lnSpc>
              <a:buFontTx/>
              <a:buNone/>
            </a:pPr>
            <a:r>
              <a:rPr lang="en-US" altLang="en-US" sz="1800">
                <a:latin typeface="Courier New" pitchFamily="49" charset="0"/>
              </a:rPr>
              <a:t>	    System.out.println("next token is " + token);</a:t>
            </a:r>
          </a:p>
          <a:p>
            <a:pPr lvl="1" eaLnBrk="1" hangingPunct="1">
              <a:lnSpc>
                <a:spcPct val="80000"/>
              </a:lnSpc>
              <a:buFontTx/>
              <a:buNone/>
            </a:pPr>
            <a:r>
              <a:rPr lang="en-US" altLang="en-US" sz="1800">
                <a:latin typeface="Courier New" pitchFamily="49" charset="0"/>
              </a:rPr>
              <a:t>	}</a:t>
            </a:r>
            <a:endParaRPr lang="en-US" altLang="en-US" sz="160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73123">
                                            <p:txEl>
                                              <p:pRg st="11" end="11"/>
                                            </p:txEl>
                                          </p:spTgt>
                                        </p:tgtEl>
                                        <p:attrNameLst>
                                          <p:attrName>style.visibility</p:attrName>
                                        </p:attrNameLst>
                                      </p:cBhvr>
                                      <p:to>
                                        <p:strVal val="visible"/>
                                      </p:to>
                                    </p:set>
                                    <p:animEffect transition="in" filter="fade">
                                      <p:cBhvr>
                                        <p:cTn id="7" dur="1000"/>
                                        <p:tgtEl>
                                          <p:spTgt spid="773123">
                                            <p:txEl>
                                              <p:pRg st="11" end="11"/>
                                            </p:txEl>
                                          </p:spTgt>
                                        </p:tgtEl>
                                      </p:cBhvr>
                                    </p:animEffect>
                                    <p:anim calcmode="lin" valueType="num">
                                      <p:cBhvr>
                                        <p:cTn id="8" dur="1000" fill="hold"/>
                                        <p:tgtEl>
                                          <p:spTgt spid="773123">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773123">
                                            <p:txEl>
                                              <p:pRg st="11"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73123">
                                            <p:txEl>
                                              <p:pRg st="13" end="13"/>
                                            </p:txEl>
                                          </p:spTgt>
                                        </p:tgtEl>
                                        <p:attrNameLst>
                                          <p:attrName>style.visibility</p:attrName>
                                        </p:attrNameLst>
                                      </p:cBhvr>
                                      <p:to>
                                        <p:strVal val="visible"/>
                                      </p:to>
                                    </p:set>
                                    <p:animEffect transition="in" filter="fade">
                                      <p:cBhvr>
                                        <p:cTn id="12" dur="1000"/>
                                        <p:tgtEl>
                                          <p:spTgt spid="773123">
                                            <p:txEl>
                                              <p:pRg st="13" end="13"/>
                                            </p:txEl>
                                          </p:spTgt>
                                        </p:tgtEl>
                                      </p:cBhvr>
                                    </p:animEffect>
                                    <p:anim calcmode="lin" valueType="num">
                                      <p:cBhvr>
                                        <p:cTn id="13" dur="1000" fill="hold"/>
                                        <p:tgtEl>
                                          <p:spTgt spid="773123">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773123">
                                            <p:txEl>
                                              <p:pRg st="13" end="1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73123">
                                            <p:txEl>
                                              <p:pRg st="14" end="14"/>
                                            </p:txEl>
                                          </p:spTgt>
                                        </p:tgtEl>
                                        <p:attrNameLst>
                                          <p:attrName>style.visibility</p:attrName>
                                        </p:attrNameLst>
                                      </p:cBhvr>
                                      <p:to>
                                        <p:strVal val="visible"/>
                                      </p:to>
                                    </p:set>
                                    <p:animEffect transition="in" filter="fade">
                                      <p:cBhvr>
                                        <p:cTn id="17" dur="1000"/>
                                        <p:tgtEl>
                                          <p:spTgt spid="773123">
                                            <p:txEl>
                                              <p:pRg st="14" end="14"/>
                                            </p:txEl>
                                          </p:spTgt>
                                        </p:tgtEl>
                                      </p:cBhvr>
                                    </p:animEffect>
                                    <p:anim calcmode="lin" valueType="num">
                                      <p:cBhvr>
                                        <p:cTn id="18" dur="1000" fill="hold"/>
                                        <p:tgtEl>
                                          <p:spTgt spid="773123">
                                            <p:txEl>
                                              <p:pRg st="14" end="14"/>
                                            </p:txEl>
                                          </p:spTgt>
                                        </p:tgtEl>
                                        <p:attrNameLst>
                                          <p:attrName>ppt_x</p:attrName>
                                        </p:attrNameLst>
                                      </p:cBhvr>
                                      <p:tavLst>
                                        <p:tav tm="0">
                                          <p:val>
                                            <p:strVal val="#ppt_x"/>
                                          </p:val>
                                        </p:tav>
                                        <p:tav tm="100000">
                                          <p:val>
                                            <p:strVal val="#ppt_x"/>
                                          </p:val>
                                        </p:tav>
                                      </p:tavLst>
                                    </p:anim>
                                    <p:anim calcmode="lin" valueType="num">
                                      <p:cBhvr>
                                        <p:cTn id="19" dur="1000" fill="hold"/>
                                        <p:tgtEl>
                                          <p:spTgt spid="773123">
                                            <p:txEl>
                                              <p:pRg st="14" end="1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73123">
                                            <p:txEl>
                                              <p:pRg st="15" end="15"/>
                                            </p:txEl>
                                          </p:spTgt>
                                        </p:tgtEl>
                                        <p:attrNameLst>
                                          <p:attrName>style.visibility</p:attrName>
                                        </p:attrNameLst>
                                      </p:cBhvr>
                                      <p:to>
                                        <p:strVal val="visible"/>
                                      </p:to>
                                    </p:set>
                                    <p:animEffect transition="in" filter="fade">
                                      <p:cBhvr>
                                        <p:cTn id="22" dur="1000"/>
                                        <p:tgtEl>
                                          <p:spTgt spid="773123">
                                            <p:txEl>
                                              <p:pRg st="15" end="15"/>
                                            </p:txEl>
                                          </p:spTgt>
                                        </p:tgtEl>
                                      </p:cBhvr>
                                    </p:animEffect>
                                    <p:anim calcmode="lin" valueType="num">
                                      <p:cBhvr>
                                        <p:cTn id="23" dur="1000" fill="hold"/>
                                        <p:tgtEl>
                                          <p:spTgt spid="773123">
                                            <p:txEl>
                                              <p:pRg st="15" end="15"/>
                                            </p:txEl>
                                          </p:spTgt>
                                        </p:tgtEl>
                                        <p:attrNameLst>
                                          <p:attrName>ppt_x</p:attrName>
                                        </p:attrNameLst>
                                      </p:cBhvr>
                                      <p:tavLst>
                                        <p:tav tm="0">
                                          <p:val>
                                            <p:strVal val="#ppt_x"/>
                                          </p:val>
                                        </p:tav>
                                        <p:tav tm="100000">
                                          <p:val>
                                            <p:strVal val="#ppt_x"/>
                                          </p:val>
                                        </p:tav>
                                      </p:tavLst>
                                    </p:anim>
                                    <p:anim calcmode="lin" valueType="num">
                                      <p:cBhvr>
                                        <p:cTn id="24" dur="1000" fill="hold"/>
                                        <p:tgtEl>
                                          <p:spTgt spid="773123">
                                            <p:txEl>
                                              <p:pRg st="15" end="1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73123">
                                            <p:txEl>
                                              <p:pRg st="16" end="16"/>
                                            </p:txEl>
                                          </p:spTgt>
                                        </p:tgtEl>
                                        <p:attrNameLst>
                                          <p:attrName>style.visibility</p:attrName>
                                        </p:attrNameLst>
                                      </p:cBhvr>
                                      <p:to>
                                        <p:strVal val="visible"/>
                                      </p:to>
                                    </p:set>
                                    <p:animEffect transition="in" filter="fade">
                                      <p:cBhvr>
                                        <p:cTn id="27" dur="1000"/>
                                        <p:tgtEl>
                                          <p:spTgt spid="773123">
                                            <p:txEl>
                                              <p:pRg st="16" end="16"/>
                                            </p:txEl>
                                          </p:spTgt>
                                        </p:tgtEl>
                                      </p:cBhvr>
                                    </p:animEffect>
                                    <p:anim calcmode="lin" valueType="num">
                                      <p:cBhvr>
                                        <p:cTn id="28" dur="1000" fill="hold"/>
                                        <p:tgtEl>
                                          <p:spTgt spid="773123">
                                            <p:txEl>
                                              <p:pRg st="16" end="16"/>
                                            </p:txEl>
                                          </p:spTgt>
                                        </p:tgtEl>
                                        <p:attrNameLst>
                                          <p:attrName>ppt_x</p:attrName>
                                        </p:attrNameLst>
                                      </p:cBhvr>
                                      <p:tavLst>
                                        <p:tav tm="0">
                                          <p:val>
                                            <p:strVal val="#ppt_x"/>
                                          </p:val>
                                        </p:tav>
                                        <p:tav tm="100000">
                                          <p:val>
                                            <p:strVal val="#ppt_x"/>
                                          </p:val>
                                        </p:tav>
                                      </p:tavLst>
                                    </p:anim>
                                    <p:anim calcmode="lin" valueType="num">
                                      <p:cBhvr>
                                        <p:cTn id="29" dur="1000" fill="hold"/>
                                        <p:tgtEl>
                                          <p:spTgt spid="773123">
                                            <p:txEl>
                                              <p:pRg st="16" end="1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73123">
                                            <p:txEl>
                                              <p:pRg st="17" end="17"/>
                                            </p:txEl>
                                          </p:spTgt>
                                        </p:tgtEl>
                                        <p:attrNameLst>
                                          <p:attrName>style.visibility</p:attrName>
                                        </p:attrNameLst>
                                      </p:cBhvr>
                                      <p:to>
                                        <p:strVal val="visible"/>
                                      </p:to>
                                    </p:set>
                                    <p:animEffect transition="in" filter="fade">
                                      <p:cBhvr>
                                        <p:cTn id="32" dur="1000"/>
                                        <p:tgtEl>
                                          <p:spTgt spid="773123">
                                            <p:txEl>
                                              <p:pRg st="17" end="17"/>
                                            </p:txEl>
                                          </p:spTgt>
                                        </p:tgtEl>
                                      </p:cBhvr>
                                    </p:animEffect>
                                    <p:anim calcmode="lin" valueType="num">
                                      <p:cBhvr>
                                        <p:cTn id="33" dur="1000" fill="hold"/>
                                        <p:tgtEl>
                                          <p:spTgt spid="773123">
                                            <p:txEl>
                                              <p:pRg st="17" end="17"/>
                                            </p:txEl>
                                          </p:spTgt>
                                        </p:tgtEl>
                                        <p:attrNameLst>
                                          <p:attrName>ppt_x</p:attrName>
                                        </p:attrNameLst>
                                      </p:cBhvr>
                                      <p:tavLst>
                                        <p:tav tm="0">
                                          <p:val>
                                            <p:strVal val="#ppt_x"/>
                                          </p:val>
                                        </p:tav>
                                        <p:tav tm="100000">
                                          <p:val>
                                            <p:strVal val="#ppt_x"/>
                                          </p:val>
                                        </p:tav>
                                      </p:tavLst>
                                    </p:anim>
                                    <p:anim calcmode="lin" valueType="num">
                                      <p:cBhvr>
                                        <p:cTn id="34" dur="1000" fill="hold"/>
                                        <p:tgtEl>
                                          <p:spTgt spid="77312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File input question 2</a:t>
            </a:r>
          </a:p>
        </p:txBody>
      </p:sp>
      <p:sp>
        <p:nvSpPr>
          <p:cNvPr id="19459" name="Rectangle 3"/>
          <p:cNvSpPr>
            <a:spLocks noGrp="1" noChangeArrowheads="1"/>
          </p:cNvSpPr>
          <p:nvPr>
            <p:ph type="body" idx="1"/>
          </p:nvPr>
        </p:nvSpPr>
        <p:spPr/>
        <p:txBody>
          <a:bodyPr/>
          <a:lstStyle/>
          <a:p>
            <a:pPr eaLnBrk="1" hangingPunct="1"/>
            <a:r>
              <a:rPr lang="en-US" altLang="en-US"/>
              <a:t>Modify the temperature program to process the entire file, regardless of how many numbers it contains.</a:t>
            </a:r>
          </a:p>
          <a:p>
            <a:pPr lvl="1" eaLnBrk="1" hangingPunct="1"/>
            <a:r>
              <a:rPr lang="en-US" altLang="en-US"/>
              <a:t>Example: If a ninth day's data is added, output might be:</a:t>
            </a:r>
            <a:endParaRPr lang="en-US" altLang="en-US" sz="900">
              <a:latin typeface="Courier New" pitchFamily="49" charset="0"/>
            </a:endParaRPr>
          </a:p>
          <a:p>
            <a:pPr lvl="1" eaLnBrk="1" hangingPunct="1">
              <a:lnSpc>
                <a:spcPct val="80000"/>
              </a:lnSpc>
              <a:buFontTx/>
              <a:buNone/>
            </a:pPr>
            <a:endParaRPr lang="en-US" altLang="en-US">
              <a:latin typeface="Courier New" pitchFamily="49" charset="0"/>
            </a:endParaRPr>
          </a:p>
          <a:p>
            <a:pPr lvl="1" eaLnBrk="1" hangingPunct="1">
              <a:lnSpc>
                <a:spcPct val="80000"/>
              </a:lnSpc>
              <a:buFontTx/>
              <a:buNone/>
            </a:pPr>
            <a:r>
              <a:rPr lang="en-US" altLang="en-US">
                <a:latin typeface="Courier New" pitchFamily="49" charset="0"/>
              </a:rPr>
              <a:t>	16.2 to 23.5, change = 7.3</a:t>
            </a:r>
          </a:p>
          <a:p>
            <a:pPr lvl="1" eaLnBrk="1" hangingPunct="1">
              <a:lnSpc>
                <a:spcPct val="80000"/>
              </a:lnSpc>
              <a:buFontTx/>
              <a:buNone/>
            </a:pPr>
            <a:r>
              <a:rPr lang="en-US" altLang="en-US">
                <a:latin typeface="Courier New" pitchFamily="49" charset="0"/>
              </a:rPr>
              <a:t>	23.5 to 19.1, change = -4.4</a:t>
            </a:r>
          </a:p>
          <a:p>
            <a:pPr lvl="1" eaLnBrk="1" hangingPunct="1">
              <a:lnSpc>
                <a:spcPct val="80000"/>
              </a:lnSpc>
              <a:buFontTx/>
              <a:buNone/>
            </a:pPr>
            <a:r>
              <a:rPr lang="en-US" altLang="en-US">
                <a:latin typeface="Courier New" pitchFamily="49" charset="0"/>
              </a:rPr>
              <a:t>	19.1 to 7.4, change = -11.7</a:t>
            </a:r>
          </a:p>
          <a:p>
            <a:pPr lvl="1" eaLnBrk="1" hangingPunct="1">
              <a:lnSpc>
                <a:spcPct val="80000"/>
              </a:lnSpc>
              <a:buFontTx/>
              <a:buNone/>
            </a:pPr>
            <a:r>
              <a:rPr lang="en-US" altLang="en-US">
                <a:latin typeface="Courier New" pitchFamily="49" charset="0"/>
              </a:rPr>
              <a:t>	7.4 to 22.8, change = 15.4</a:t>
            </a:r>
          </a:p>
          <a:p>
            <a:pPr lvl="1" eaLnBrk="1" hangingPunct="1">
              <a:lnSpc>
                <a:spcPct val="80000"/>
              </a:lnSpc>
              <a:buFontTx/>
              <a:buNone/>
            </a:pPr>
            <a:r>
              <a:rPr lang="en-US" altLang="en-US">
                <a:latin typeface="Courier New" pitchFamily="49" charset="0"/>
              </a:rPr>
              <a:t>	22.8 to 18.5, change = -4.3</a:t>
            </a:r>
          </a:p>
          <a:p>
            <a:pPr lvl="1" eaLnBrk="1" hangingPunct="1">
              <a:lnSpc>
                <a:spcPct val="80000"/>
              </a:lnSpc>
              <a:buFontTx/>
              <a:buNone/>
            </a:pPr>
            <a:r>
              <a:rPr lang="en-US" altLang="en-US">
                <a:latin typeface="Courier New" pitchFamily="49" charset="0"/>
              </a:rPr>
              <a:t>	18.5 to -1.8, change = -20.3</a:t>
            </a:r>
          </a:p>
          <a:p>
            <a:pPr lvl="1" eaLnBrk="1" hangingPunct="1">
              <a:lnSpc>
                <a:spcPct val="80000"/>
              </a:lnSpc>
              <a:buFontTx/>
              <a:buNone/>
            </a:pPr>
            <a:r>
              <a:rPr lang="en-US" altLang="en-US">
                <a:latin typeface="Courier New" pitchFamily="49" charset="0"/>
              </a:rPr>
              <a:t>	-1.8 to 14.9, change = 16.7</a:t>
            </a:r>
          </a:p>
          <a:p>
            <a:pPr lvl="1" eaLnBrk="1" hangingPunct="1">
              <a:lnSpc>
                <a:spcPct val="80000"/>
              </a:lnSpc>
              <a:buFontTx/>
              <a:buNone/>
            </a:pPr>
            <a:r>
              <a:rPr lang="en-US" altLang="en-US" b="1">
                <a:latin typeface="Courier New" pitchFamily="49" charset="0"/>
              </a:rPr>
              <a:t>	14.9 to 16.1, change = 1.2</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pPr eaLnBrk="1" hangingPunct="1"/>
            <a:r>
              <a:rPr lang="en-US" altLang="en-US"/>
              <a:t>File input answer 2</a:t>
            </a:r>
          </a:p>
        </p:txBody>
      </p:sp>
      <p:sp>
        <p:nvSpPr>
          <p:cNvPr id="20483" name="Rectangle 4"/>
          <p:cNvSpPr>
            <a:spLocks noGrp="1" noChangeArrowheads="1"/>
          </p:cNvSpPr>
          <p:nvPr>
            <p:ph type="body" idx="1"/>
          </p:nvPr>
        </p:nvSpPr>
        <p:spPr/>
        <p:txBody>
          <a:bodyPr/>
          <a:lstStyle/>
          <a:p>
            <a:pPr marL="342900" indent="-342900" eaLnBrk="1" hangingPunct="1">
              <a:lnSpc>
                <a:spcPct val="75000"/>
              </a:lnSpc>
              <a:buFontTx/>
              <a:buNone/>
              <a:tabLst>
                <a:tab pos="4575175" algn="l"/>
              </a:tabLst>
            </a:pPr>
            <a:r>
              <a:rPr lang="en-US" altLang="en-US" sz="1800" b="1">
                <a:solidFill>
                  <a:srgbClr val="008080"/>
                </a:solidFill>
                <a:latin typeface="Courier New" pitchFamily="49" charset="0"/>
              </a:rPr>
              <a:t>// Displays changes in temperature from data in an input file.</a:t>
            </a:r>
          </a:p>
          <a:p>
            <a:pPr marL="342900" indent="-342900" eaLnBrk="1" hangingPunct="1">
              <a:lnSpc>
                <a:spcPct val="75000"/>
              </a:lnSpc>
              <a:buFontTx/>
              <a:buNone/>
              <a:tabLst>
                <a:tab pos="4575175" algn="l"/>
              </a:tabLst>
            </a:pPr>
            <a:endParaRPr lang="en-US" altLang="en-US" sz="800" b="1">
              <a:solidFill>
                <a:srgbClr val="008080"/>
              </a:solidFill>
              <a:latin typeface="Courier New" pitchFamily="49" charset="0"/>
            </a:endParaRPr>
          </a:p>
          <a:p>
            <a:pPr marL="342900" indent="-342900" eaLnBrk="1" hangingPunct="1">
              <a:lnSpc>
                <a:spcPct val="75000"/>
              </a:lnSpc>
              <a:buFontTx/>
              <a:buNone/>
              <a:tabLst>
                <a:tab pos="4575175" algn="l"/>
              </a:tabLst>
            </a:pPr>
            <a:r>
              <a:rPr lang="en-US" altLang="en-US" sz="1800">
                <a:latin typeface="Courier New" pitchFamily="49" charset="0"/>
              </a:rPr>
              <a:t>import java.io.*;</a:t>
            </a:r>
            <a:r>
              <a:rPr lang="en-US" altLang="en-US" sz="1800" b="1">
                <a:latin typeface="Courier New" pitchFamily="49" charset="0"/>
              </a:rPr>
              <a:t>    </a:t>
            </a:r>
            <a:r>
              <a:rPr lang="en-US" altLang="en-US" sz="1800" b="1">
                <a:solidFill>
                  <a:srgbClr val="008080"/>
                </a:solidFill>
                <a:latin typeface="Courier New" pitchFamily="49" charset="0"/>
              </a:rPr>
              <a:t>// for File</a:t>
            </a:r>
          </a:p>
          <a:p>
            <a:pPr marL="342900" indent="-342900" eaLnBrk="1" hangingPunct="1">
              <a:lnSpc>
                <a:spcPct val="75000"/>
              </a:lnSpc>
              <a:buFontTx/>
              <a:buNone/>
              <a:tabLst>
                <a:tab pos="4575175" algn="l"/>
              </a:tabLst>
            </a:pPr>
            <a:r>
              <a:rPr lang="en-US" altLang="en-US" sz="1800">
                <a:latin typeface="Courier New" pitchFamily="49" charset="0"/>
              </a:rPr>
              <a:t>import java.util.*;  </a:t>
            </a:r>
            <a:r>
              <a:rPr lang="en-US" altLang="en-US" sz="1800" b="1">
                <a:solidFill>
                  <a:srgbClr val="008080"/>
                </a:solidFill>
                <a:latin typeface="Courier New" pitchFamily="49" charset="0"/>
              </a:rPr>
              <a:t>// for Scanner</a:t>
            </a:r>
          </a:p>
          <a:p>
            <a:pPr marL="342900" indent="-342900" eaLnBrk="1" hangingPunct="1">
              <a:lnSpc>
                <a:spcPct val="75000"/>
              </a:lnSpc>
              <a:buFontTx/>
              <a:buNone/>
              <a:tabLst>
                <a:tab pos="4575175" algn="l"/>
              </a:tabLst>
            </a:pPr>
            <a:endParaRPr lang="en-US" altLang="en-US" sz="1800" b="1">
              <a:solidFill>
                <a:srgbClr val="008080"/>
              </a:solidFill>
              <a:latin typeface="Courier New" pitchFamily="49" charset="0"/>
            </a:endParaRPr>
          </a:p>
          <a:p>
            <a:pPr marL="342900" indent="-342900" eaLnBrk="1" hangingPunct="1">
              <a:lnSpc>
                <a:spcPct val="75000"/>
              </a:lnSpc>
              <a:buFontTx/>
              <a:buNone/>
              <a:tabLst>
                <a:tab pos="4575175" algn="l"/>
              </a:tabLst>
            </a:pPr>
            <a:r>
              <a:rPr lang="en-US" altLang="en-US" sz="1800">
                <a:latin typeface="Courier New" pitchFamily="49" charset="0"/>
              </a:rPr>
              <a:t>public class Temperatures {</a:t>
            </a:r>
          </a:p>
          <a:p>
            <a:pPr marL="342900" indent="-342900" eaLnBrk="1" hangingPunct="1">
              <a:lnSpc>
                <a:spcPct val="75000"/>
              </a:lnSpc>
              <a:buFontTx/>
              <a:buNone/>
              <a:tabLst>
                <a:tab pos="4575175" algn="l"/>
              </a:tabLst>
            </a:pPr>
            <a:r>
              <a:rPr lang="en-US" altLang="en-US" sz="1800">
                <a:latin typeface="Courier New" pitchFamily="49" charset="0"/>
              </a:rPr>
              <a:t>    public static void main(String[] args)</a:t>
            </a:r>
          </a:p>
          <a:p>
            <a:pPr marL="342900" indent="-342900" eaLnBrk="1" hangingPunct="1">
              <a:lnSpc>
                <a:spcPct val="75000"/>
              </a:lnSpc>
              <a:buFontTx/>
              <a:buNone/>
              <a:tabLst>
                <a:tab pos="4575175" algn="l"/>
              </a:tabLst>
            </a:pPr>
            <a:r>
              <a:rPr lang="en-US" altLang="en-US" sz="1800">
                <a:latin typeface="Courier New" pitchFamily="49" charset="0"/>
              </a:rPr>
              <a:t>            throws FileNotFoundException {</a:t>
            </a:r>
          </a:p>
          <a:p>
            <a:pPr marL="342900" indent="-342900" eaLnBrk="1" hangingPunct="1">
              <a:lnSpc>
                <a:spcPct val="75000"/>
              </a:lnSpc>
              <a:buFontTx/>
              <a:buNone/>
              <a:tabLst>
                <a:tab pos="4575175" algn="l"/>
              </a:tabLst>
            </a:pPr>
            <a:r>
              <a:rPr lang="en-US" altLang="en-US" sz="1800">
                <a:latin typeface="Courier New" pitchFamily="49" charset="0"/>
              </a:rPr>
              <a:t>        Scanner input = new Scanner(new File("weather.txt"));</a:t>
            </a:r>
          </a:p>
          <a:p>
            <a:pPr marL="342900" indent="-342900" eaLnBrk="1" hangingPunct="1">
              <a:lnSpc>
                <a:spcPct val="75000"/>
              </a:lnSpc>
              <a:buFontTx/>
              <a:buNone/>
              <a:tabLst>
                <a:tab pos="4575175" algn="l"/>
              </a:tabLst>
            </a:pPr>
            <a:r>
              <a:rPr lang="en-US" altLang="en-US" sz="1800">
                <a:latin typeface="Courier New" pitchFamily="49" charset="0"/>
              </a:rPr>
              <a:t>        double prev = input.nextDouble();   </a:t>
            </a:r>
            <a:r>
              <a:rPr lang="en-US" altLang="en-US" sz="1800" b="1">
                <a:solidFill>
                  <a:srgbClr val="008080"/>
                </a:solidFill>
                <a:latin typeface="Courier New" pitchFamily="49" charset="0"/>
              </a:rPr>
              <a:t>// fencepost</a:t>
            </a:r>
          </a:p>
          <a:p>
            <a:pPr marL="342900" indent="-342900" eaLnBrk="1" hangingPunct="1">
              <a:lnSpc>
                <a:spcPct val="75000"/>
              </a:lnSpc>
              <a:buFontTx/>
              <a:buNone/>
              <a:tabLst>
                <a:tab pos="4575175" algn="l"/>
              </a:tabLst>
            </a:pPr>
            <a:r>
              <a:rPr lang="en-US" altLang="en-US" sz="1800">
                <a:latin typeface="Courier New" pitchFamily="49" charset="0"/>
              </a:rPr>
              <a:t>        </a:t>
            </a:r>
            <a:r>
              <a:rPr lang="en-US" altLang="en-US" sz="1800" b="1">
                <a:latin typeface="Courier New" pitchFamily="49" charset="0"/>
              </a:rPr>
              <a:t>while (input.hasNextDouble())</a:t>
            </a:r>
            <a:r>
              <a:rPr lang="en-US" altLang="en-US" sz="1800">
                <a:latin typeface="Courier New" pitchFamily="49" charset="0"/>
              </a:rPr>
              <a:t> {</a:t>
            </a:r>
          </a:p>
          <a:p>
            <a:pPr marL="342900" indent="-342900" eaLnBrk="1" hangingPunct="1">
              <a:lnSpc>
                <a:spcPct val="75000"/>
              </a:lnSpc>
              <a:buFontTx/>
              <a:buNone/>
              <a:tabLst>
                <a:tab pos="4575175" algn="l"/>
              </a:tabLst>
            </a:pPr>
            <a:r>
              <a:rPr lang="en-US" altLang="en-US" sz="1800">
                <a:latin typeface="Courier New" pitchFamily="49" charset="0"/>
              </a:rPr>
              <a:t>            double next = input.nextDouble();</a:t>
            </a:r>
          </a:p>
          <a:p>
            <a:pPr marL="342900" indent="-342900" eaLnBrk="1" hangingPunct="1">
              <a:lnSpc>
                <a:spcPct val="75000"/>
              </a:lnSpc>
              <a:buFontTx/>
              <a:buNone/>
              <a:tabLst>
                <a:tab pos="4575175" algn="l"/>
              </a:tabLst>
            </a:pPr>
            <a:r>
              <a:rPr lang="en-US" altLang="en-US" sz="1800">
                <a:latin typeface="Courier New" pitchFamily="49" charset="0"/>
              </a:rPr>
              <a:t>            System.out.println(prev + " to " + next +</a:t>
            </a:r>
          </a:p>
          <a:p>
            <a:pPr marL="342900" indent="-342900" eaLnBrk="1" hangingPunct="1">
              <a:lnSpc>
                <a:spcPct val="75000"/>
              </a:lnSpc>
              <a:buFontTx/>
              <a:buNone/>
              <a:tabLst>
                <a:tab pos="4575175" algn="l"/>
              </a:tabLst>
            </a:pPr>
            <a:r>
              <a:rPr lang="en-US" altLang="en-US" sz="1800">
                <a:latin typeface="Courier New" pitchFamily="49" charset="0"/>
              </a:rPr>
              <a:t>                    ", change = " + (next - prev));</a:t>
            </a:r>
          </a:p>
          <a:p>
            <a:pPr marL="342900" indent="-342900" eaLnBrk="1" hangingPunct="1">
              <a:lnSpc>
                <a:spcPct val="75000"/>
              </a:lnSpc>
              <a:buFontTx/>
              <a:buNone/>
              <a:tabLst>
                <a:tab pos="4575175" algn="l"/>
              </a:tabLst>
            </a:pPr>
            <a:r>
              <a:rPr lang="en-US" altLang="en-US" sz="1800">
                <a:latin typeface="Courier New" pitchFamily="49" charset="0"/>
              </a:rPr>
              <a:t>            prev = next;</a:t>
            </a:r>
          </a:p>
          <a:p>
            <a:pPr marL="342900" indent="-342900" eaLnBrk="1" hangingPunct="1">
              <a:lnSpc>
                <a:spcPct val="75000"/>
              </a:lnSpc>
              <a:buFontTx/>
              <a:buNone/>
              <a:tabLst>
                <a:tab pos="4575175" algn="l"/>
              </a:tabLst>
            </a:pPr>
            <a:r>
              <a:rPr lang="en-US" altLang="en-US" sz="1800">
                <a:latin typeface="Courier New" pitchFamily="49" charset="0"/>
              </a:rPr>
              <a:t>        }</a:t>
            </a:r>
          </a:p>
          <a:p>
            <a:pPr marL="342900" indent="-342900" eaLnBrk="1" hangingPunct="1">
              <a:lnSpc>
                <a:spcPct val="75000"/>
              </a:lnSpc>
              <a:buFontTx/>
              <a:buNone/>
              <a:tabLst>
                <a:tab pos="4575175" algn="l"/>
              </a:tabLst>
            </a:pPr>
            <a:r>
              <a:rPr lang="en-US" altLang="en-US" sz="1800">
                <a:latin typeface="Courier New" pitchFamily="49" charset="0"/>
              </a:rPr>
              <a:t>    }</a:t>
            </a:r>
          </a:p>
          <a:p>
            <a:pPr marL="342900" indent="-342900" eaLnBrk="1" hangingPunct="1">
              <a:lnSpc>
                <a:spcPct val="75000"/>
              </a:lnSpc>
              <a:buFontTx/>
              <a:buNone/>
              <a:tabLst>
                <a:tab pos="4575175" algn="l"/>
              </a:tabLst>
            </a:pPr>
            <a:r>
              <a:rPr lang="en-US" altLang="en-US" sz="1800">
                <a:latin typeface="Courier New" pitchFamily="49" charset="0"/>
              </a:rPr>
              <a: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File input question 3</a:t>
            </a:r>
          </a:p>
        </p:txBody>
      </p:sp>
      <p:sp>
        <p:nvSpPr>
          <p:cNvPr id="21507" name="Rectangle 3"/>
          <p:cNvSpPr>
            <a:spLocks noGrp="1" noChangeArrowheads="1"/>
          </p:cNvSpPr>
          <p:nvPr>
            <p:ph type="body" idx="1"/>
          </p:nvPr>
        </p:nvSpPr>
        <p:spPr/>
        <p:txBody>
          <a:bodyPr/>
          <a:lstStyle/>
          <a:p>
            <a:pPr eaLnBrk="1" hangingPunct="1"/>
            <a:r>
              <a:rPr lang="en-US" altLang="en-US"/>
              <a:t>Modify the temperature program to handle files that contain non-numeric tokens (by skipping them).</a:t>
            </a:r>
          </a:p>
          <a:p>
            <a:pPr lvl="1" eaLnBrk="1" hangingPunct="1"/>
            <a:endParaRPr lang="en-US" altLang="en-US"/>
          </a:p>
          <a:p>
            <a:pPr eaLnBrk="1" hangingPunct="1"/>
            <a:r>
              <a:rPr lang="en-US" altLang="en-US"/>
              <a:t>For example, it should produce the same output as before when given this input file, </a:t>
            </a:r>
            <a:r>
              <a:rPr lang="en-US" altLang="en-US">
                <a:latin typeface="Courier New" pitchFamily="49" charset="0"/>
              </a:rPr>
              <a:t>weather2.txt</a:t>
            </a:r>
            <a:r>
              <a:rPr lang="en-US" altLang="en-US"/>
              <a:t>:</a:t>
            </a:r>
          </a:p>
          <a:p>
            <a:pPr lvl="1" eaLnBrk="1" hangingPunct="1">
              <a:lnSpc>
                <a:spcPct val="90000"/>
              </a:lnSpc>
              <a:buFontTx/>
              <a:buNone/>
            </a:pPr>
            <a:endParaRPr lang="en-US" altLang="en-US" sz="2000">
              <a:latin typeface="Courier New" pitchFamily="49" charset="0"/>
            </a:endParaRPr>
          </a:p>
          <a:p>
            <a:pPr lvl="1" eaLnBrk="1" hangingPunct="1">
              <a:lnSpc>
                <a:spcPct val="80000"/>
              </a:lnSpc>
              <a:buFontTx/>
              <a:buNone/>
            </a:pPr>
            <a:r>
              <a:rPr lang="en-US" altLang="en-US">
                <a:latin typeface="Courier New" pitchFamily="49" charset="0"/>
              </a:rPr>
              <a:t>16.2   23.5</a:t>
            </a:r>
          </a:p>
          <a:p>
            <a:pPr lvl="1" eaLnBrk="1" hangingPunct="1">
              <a:lnSpc>
                <a:spcPct val="80000"/>
              </a:lnSpc>
              <a:buFontTx/>
              <a:buNone/>
            </a:pPr>
            <a:r>
              <a:rPr lang="en-US" altLang="en-US" b="1">
                <a:solidFill>
                  <a:srgbClr val="800000"/>
                </a:solidFill>
                <a:latin typeface="Courier New" pitchFamily="49" charset="0"/>
              </a:rPr>
              <a:t>Tuesday</a:t>
            </a:r>
            <a:r>
              <a:rPr lang="en-US" altLang="en-US">
                <a:latin typeface="Courier New" pitchFamily="49" charset="0"/>
              </a:rPr>
              <a:t>   19.1   </a:t>
            </a:r>
            <a:r>
              <a:rPr lang="en-US" altLang="en-US" b="1">
                <a:solidFill>
                  <a:srgbClr val="800000"/>
                </a:solidFill>
                <a:latin typeface="Courier New" pitchFamily="49" charset="0"/>
              </a:rPr>
              <a:t>Wed</a:t>
            </a:r>
            <a:r>
              <a:rPr lang="en-US" altLang="en-US">
                <a:latin typeface="Courier New" pitchFamily="49" charset="0"/>
              </a:rPr>
              <a:t> 7.4   </a:t>
            </a:r>
            <a:r>
              <a:rPr lang="en-US" altLang="en-US" b="1">
                <a:solidFill>
                  <a:srgbClr val="800000"/>
                </a:solidFill>
                <a:latin typeface="Courier New" pitchFamily="49" charset="0"/>
              </a:rPr>
              <a:t>THURS. TEMP:</a:t>
            </a:r>
            <a:r>
              <a:rPr lang="en-US" altLang="en-US">
                <a:latin typeface="Courier New" pitchFamily="49" charset="0"/>
              </a:rPr>
              <a:t> 22.8</a:t>
            </a:r>
          </a:p>
          <a:p>
            <a:pPr lvl="1" eaLnBrk="1" hangingPunct="1">
              <a:lnSpc>
                <a:spcPct val="80000"/>
              </a:lnSpc>
              <a:buFontTx/>
              <a:buNone/>
            </a:pPr>
            <a:endParaRPr lang="en-US" altLang="en-US">
              <a:latin typeface="Courier New" pitchFamily="49" charset="0"/>
            </a:endParaRPr>
          </a:p>
          <a:p>
            <a:pPr lvl="1" eaLnBrk="1" hangingPunct="1">
              <a:lnSpc>
                <a:spcPct val="80000"/>
              </a:lnSpc>
              <a:buFontTx/>
              <a:buNone/>
            </a:pPr>
            <a:r>
              <a:rPr lang="en-US" altLang="en-US">
                <a:latin typeface="Courier New" pitchFamily="49" charset="0"/>
              </a:rPr>
              <a:t>18.5  -1.8  </a:t>
            </a:r>
            <a:r>
              <a:rPr lang="en-US" altLang="en-US" b="1">
                <a:solidFill>
                  <a:srgbClr val="800000"/>
                </a:solidFill>
                <a:latin typeface="Courier New" pitchFamily="49" charset="0"/>
              </a:rPr>
              <a:t>&lt;-- Marty here is my data!  --Kim</a:t>
            </a:r>
          </a:p>
          <a:p>
            <a:pPr lvl="1" eaLnBrk="1" hangingPunct="1">
              <a:lnSpc>
                <a:spcPct val="80000"/>
              </a:lnSpc>
              <a:buFontTx/>
              <a:buNone/>
            </a:pPr>
            <a:r>
              <a:rPr lang="en-US" altLang="en-US">
                <a:latin typeface="Courier New" pitchFamily="49" charset="0"/>
              </a:rPr>
              <a:t>   14.9 </a:t>
            </a:r>
            <a:r>
              <a:rPr lang="en-US" altLang="en-US" b="1">
                <a:solidFill>
                  <a:srgbClr val="800000"/>
                </a:solidFill>
                <a:latin typeface="Courier New" pitchFamily="49" charset="0"/>
              </a:rPr>
              <a:t>:-)</a:t>
            </a:r>
            <a:r>
              <a:rPr lang="en-US" altLang="en-US">
                <a:latin typeface="Courier New" pitchFamily="49" charset="0"/>
              </a:rPr>
              <a:t> </a:t>
            </a:r>
          </a:p>
          <a:p>
            <a:pPr lvl="1" eaLnBrk="1" hangingPunct="1">
              <a:buFontTx/>
              <a:buNone/>
            </a:pPr>
            <a:endParaRPr lang="en-US" altLang="en-US" b="1">
              <a:solidFill>
                <a:srgbClr val="800000"/>
              </a:solidFill>
              <a:latin typeface="Courier New" pitchFamily="49" charset="0"/>
            </a:endParaRPr>
          </a:p>
          <a:p>
            <a:pPr lvl="1" eaLnBrk="1" hangingPunct="1"/>
            <a:r>
              <a:rPr lang="en-US" altLang="en-US"/>
              <a:t>You may assume that the file begins with a real number.</a:t>
            </a:r>
            <a:endParaRPr lang="en-US" altLang="en-US" b="1">
              <a:solidFill>
                <a:srgbClr val="800000"/>
              </a:solidFill>
              <a:latin typeface="Courier New" pitchFamily="49" charset="0"/>
            </a:endParaRPr>
          </a:p>
        </p:txBody>
      </p:sp>
      <p:sp>
        <p:nvSpPr>
          <p:cNvPr id="21508" name="Rectangle 4"/>
          <p:cNvSpPr>
            <a:spLocks noChangeArrowheads="1"/>
          </p:cNvSpPr>
          <p:nvPr/>
        </p:nvSpPr>
        <p:spPr bwMode="auto">
          <a:xfrm>
            <a:off x="533400" y="3581400"/>
            <a:ext cx="7696200" cy="1828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2400">
                <a:solidFill>
                  <a:schemeClr val="tx1"/>
                </a:solidFill>
                <a:latin typeface="Tahoma" pitchFamily="34" charset="0"/>
              </a:defRPr>
            </a:lvl1pPr>
            <a:lvl2pPr marL="742950" indent="-285750" algn="l" eaLnBrk="0" hangingPunct="0">
              <a:spcBef>
                <a:spcPct val="20000"/>
              </a:spcBef>
              <a:buChar char="–"/>
              <a:defRPr sz="2200">
                <a:solidFill>
                  <a:schemeClr val="tx1"/>
                </a:solidFill>
                <a:latin typeface="Tahoma" pitchFamily="34" charset="0"/>
              </a:defRPr>
            </a:lvl2pPr>
            <a:lvl3pPr marL="1143000" indent="-228600" algn="l" eaLnBrk="0" hangingPunct="0">
              <a:spcBef>
                <a:spcPct val="20000"/>
              </a:spcBef>
              <a:buChar char="•"/>
              <a:defRPr sz="2000">
                <a:solidFill>
                  <a:schemeClr val="tx1"/>
                </a:solidFill>
                <a:latin typeface="Tahoma" pitchFamily="34" charset="0"/>
              </a:defRPr>
            </a:lvl3pPr>
            <a:lvl4pPr marL="1600200" indent="-228600" algn="l" eaLnBrk="0" hangingPunct="0">
              <a:spcBef>
                <a:spcPct val="20000"/>
              </a:spcBef>
              <a:buChar char="–"/>
              <a:defRPr>
                <a:solidFill>
                  <a:schemeClr val="tx1"/>
                </a:solidFill>
                <a:latin typeface="Tahoma" pitchFamily="34" charset="0"/>
              </a:defRPr>
            </a:lvl4pPr>
            <a:lvl5pPr marL="2057400" indent="-228600" algn="l" eaLnBrk="0" hangingPunct="0">
              <a:spcBef>
                <a:spcPct val="20000"/>
              </a:spcBef>
              <a:buChar char="»"/>
              <a:defRPr>
                <a:solidFill>
                  <a:schemeClr val="tx1"/>
                </a:solidFill>
                <a:latin typeface="Tahoma" pitchFamily="34" charset="0"/>
              </a:defRPr>
            </a:lvl5pPr>
            <a:lvl6pPr marL="2514600" indent="-228600" eaLnBrk="0" fontAlgn="base" hangingPunct="0">
              <a:spcBef>
                <a:spcPct val="20000"/>
              </a:spcBef>
              <a:spcAft>
                <a:spcPct val="0"/>
              </a:spcAft>
              <a:buChar char="»"/>
              <a:defRPr>
                <a:solidFill>
                  <a:schemeClr val="tx1"/>
                </a:solidFill>
                <a:latin typeface="Tahoma" pitchFamily="34" charset="0"/>
              </a:defRPr>
            </a:lvl6pPr>
            <a:lvl7pPr marL="2971800" indent="-228600" eaLnBrk="0" fontAlgn="base" hangingPunct="0">
              <a:spcBef>
                <a:spcPct val="20000"/>
              </a:spcBef>
              <a:spcAft>
                <a:spcPct val="0"/>
              </a:spcAft>
              <a:buChar char="»"/>
              <a:defRPr>
                <a:solidFill>
                  <a:schemeClr val="tx1"/>
                </a:solidFill>
                <a:latin typeface="Tahoma" pitchFamily="34" charset="0"/>
              </a:defRPr>
            </a:lvl7pPr>
            <a:lvl8pPr marL="3429000" indent="-228600" eaLnBrk="0" fontAlgn="base" hangingPunct="0">
              <a:spcBef>
                <a:spcPct val="20000"/>
              </a:spcBef>
              <a:spcAft>
                <a:spcPct val="0"/>
              </a:spcAft>
              <a:buChar char="»"/>
              <a:defRPr>
                <a:solidFill>
                  <a:schemeClr val="tx1"/>
                </a:solidFill>
                <a:latin typeface="Tahoma" pitchFamily="34" charset="0"/>
              </a:defRPr>
            </a:lvl8pPr>
            <a:lvl9pPr marL="3886200" indent="-228600" eaLnBrk="0" fontAlgn="base" hangingPunct="0">
              <a:spcBef>
                <a:spcPct val="20000"/>
              </a:spcBef>
              <a:spcAft>
                <a:spcPct val="0"/>
              </a:spcAft>
              <a:buChar char="»"/>
              <a:defRPr>
                <a:solidFill>
                  <a:schemeClr val="tx1"/>
                </a:solidFill>
                <a:latin typeface="Tahoma" pitchFamily="34" charset="0"/>
              </a:defRPr>
            </a:lvl9pPr>
          </a:lstStyle>
          <a:p>
            <a:pPr algn="r" eaLnBrk="1" hangingPunct="1">
              <a:spcBef>
                <a:spcPct val="0"/>
              </a:spcBef>
              <a:buFontTx/>
              <a:buNone/>
            </a:pPr>
            <a:endParaRPr lang="en-US" altLang="en-US" sz="1800">
              <a:latin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Input/output (I/O)</a:t>
            </a:r>
          </a:p>
        </p:txBody>
      </p:sp>
      <p:sp>
        <p:nvSpPr>
          <p:cNvPr id="748547" name="Rectangle 3"/>
          <p:cNvSpPr>
            <a:spLocks noGrp="1" noChangeArrowheads="1"/>
          </p:cNvSpPr>
          <p:nvPr>
            <p:ph type="body" idx="1"/>
          </p:nvPr>
        </p:nvSpPr>
        <p:spPr/>
        <p:txBody>
          <a:bodyPr/>
          <a:lstStyle/>
          <a:p>
            <a:pPr eaLnBrk="1" hangingPunct="1">
              <a:lnSpc>
                <a:spcPct val="90000"/>
              </a:lnSpc>
              <a:buFontTx/>
              <a:buNone/>
            </a:pPr>
            <a:r>
              <a:rPr lang="en-US" altLang="en-US">
                <a:latin typeface="Courier New" pitchFamily="49" charset="0"/>
              </a:rPr>
              <a:t>	import java.io.*;</a:t>
            </a:r>
            <a:endParaRPr lang="en-US" altLang="en-US"/>
          </a:p>
          <a:p>
            <a:pPr eaLnBrk="1" hangingPunct="1">
              <a:lnSpc>
                <a:spcPct val="110000"/>
              </a:lnSpc>
            </a:pPr>
            <a:endParaRPr lang="en-US" altLang="en-US" sz="900"/>
          </a:p>
          <a:p>
            <a:pPr eaLnBrk="1" hangingPunct="1">
              <a:lnSpc>
                <a:spcPct val="110000"/>
              </a:lnSpc>
            </a:pPr>
            <a:r>
              <a:rPr lang="en-US" altLang="en-US"/>
              <a:t>Create a </a:t>
            </a:r>
            <a:r>
              <a:rPr lang="en-US" altLang="en-US">
                <a:latin typeface="Courier New" pitchFamily="49" charset="0"/>
              </a:rPr>
              <a:t>File</a:t>
            </a:r>
            <a:r>
              <a:rPr lang="en-US" altLang="en-US"/>
              <a:t> object to get info about a file on your drive.</a:t>
            </a:r>
          </a:p>
          <a:p>
            <a:pPr lvl="1" eaLnBrk="1" hangingPunct="1">
              <a:lnSpc>
                <a:spcPct val="110000"/>
              </a:lnSpc>
            </a:pPr>
            <a:r>
              <a:rPr lang="en-US" altLang="en-US" sz="2000"/>
              <a:t>(This doesn't actually create a new file on the hard disk.)</a:t>
            </a:r>
          </a:p>
          <a:p>
            <a:pPr lvl="1" eaLnBrk="1" hangingPunct="1">
              <a:lnSpc>
                <a:spcPct val="80000"/>
              </a:lnSpc>
              <a:buFontTx/>
              <a:buNone/>
            </a:pPr>
            <a:endParaRPr lang="en-US" altLang="en-US" sz="800">
              <a:latin typeface="Courier New" pitchFamily="49" charset="0"/>
            </a:endParaRPr>
          </a:p>
          <a:p>
            <a:pPr lvl="1" eaLnBrk="1" hangingPunct="1">
              <a:lnSpc>
                <a:spcPct val="80000"/>
              </a:lnSpc>
              <a:buFontTx/>
              <a:buNone/>
            </a:pPr>
            <a:r>
              <a:rPr lang="en-US" altLang="en-US">
                <a:latin typeface="Courier New" pitchFamily="49" charset="0"/>
              </a:rPr>
              <a:t>	</a:t>
            </a:r>
            <a:r>
              <a:rPr lang="en-US" altLang="en-US" b="1">
                <a:latin typeface="Courier New" pitchFamily="49" charset="0"/>
              </a:rPr>
              <a:t>File f</a:t>
            </a:r>
            <a:r>
              <a:rPr lang="en-US" altLang="en-US">
                <a:latin typeface="Courier New" pitchFamily="49" charset="0"/>
              </a:rPr>
              <a:t> = </a:t>
            </a:r>
            <a:r>
              <a:rPr lang="en-US" altLang="en-US" b="1">
                <a:latin typeface="Courier New" pitchFamily="49" charset="0"/>
              </a:rPr>
              <a:t>new File</a:t>
            </a:r>
            <a:r>
              <a:rPr lang="en-US" altLang="en-US">
                <a:latin typeface="Courier New" pitchFamily="49" charset="0"/>
              </a:rPr>
              <a:t>("example.txt");</a:t>
            </a:r>
          </a:p>
          <a:p>
            <a:pPr lvl="1" eaLnBrk="1" hangingPunct="1">
              <a:lnSpc>
                <a:spcPct val="80000"/>
              </a:lnSpc>
              <a:buFontTx/>
              <a:buNone/>
            </a:pPr>
            <a:r>
              <a:rPr lang="en-US" altLang="en-US">
                <a:latin typeface="Courier New" pitchFamily="49" charset="0"/>
              </a:rPr>
              <a:t>	if (</a:t>
            </a:r>
            <a:r>
              <a:rPr lang="en-US" altLang="en-US" b="1">
                <a:latin typeface="Courier New" pitchFamily="49" charset="0"/>
              </a:rPr>
              <a:t>f.exists()</a:t>
            </a:r>
            <a:r>
              <a:rPr lang="en-US" altLang="en-US">
                <a:latin typeface="Courier New" pitchFamily="49" charset="0"/>
              </a:rPr>
              <a:t> &amp;&amp; </a:t>
            </a:r>
            <a:r>
              <a:rPr lang="en-US" altLang="en-US" b="1">
                <a:latin typeface="Courier New" pitchFamily="49" charset="0"/>
              </a:rPr>
              <a:t>f.length()</a:t>
            </a:r>
            <a:r>
              <a:rPr lang="en-US" altLang="en-US">
                <a:latin typeface="Courier New" pitchFamily="49" charset="0"/>
              </a:rPr>
              <a:t> &gt; 1000) {</a:t>
            </a:r>
          </a:p>
          <a:p>
            <a:pPr lvl="1" eaLnBrk="1" hangingPunct="1">
              <a:lnSpc>
                <a:spcPct val="80000"/>
              </a:lnSpc>
              <a:buFontTx/>
              <a:buNone/>
            </a:pPr>
            <a:r>
              <a:rPr lang="en-US" altLang="en-US">
                <a:latin typeface="Courier New" pitchFamily="49" charset="0"/>
              </a:rPr>
              <a:t>	    </a:t>
            </a:r>
            <a:r>
              <a:rPr lang="en-US" altLang="en-US" b="1">
                <a:latin typeface="Courier New" pitchFamily="49" charset="0"/>
              </a:rPr>
              <a:t>f.delete()</a:t>
            </a:r>
            <a:r>
              <a:rPr lang="en-US" altLang="en-US">
                <a:latin typeface="Courier New" pitchFamily="49" charset="0"/>
              </a:rPr>
              <a:t>;</a:t>
            </a:r>
          </a:p>
          <a:p>
            <a:pPr lvl="1" eaLnBrk="1" hangingPunct="1">
              <a:lnSpc>
                <a:spcPct val="80000"/>
              </a:lnSpc>
              <a:buFontTx/>
              <a:buNone/>
            </a:pPr>
            <a:r>
              <a:rPr lang="en-US" altLang="en-US">
                <a:latin typeface="Courier New" pitchFamily="49" charset="0"/>
              </a:rPr>
              <a:t>	}</a:t>
            </a:r>
          </a:p>
        </p:txBody>
      </p:sp>
      <p:graphicFrame>
        <p:nvGraphicFramePr>
          <p:cNvPr id="748548" name="Group 4"/>
          <p:cNvGraphicFramePr>
            <a:graphicFrameLocks noGrp="1"/>
          </p:cNvGraphicFramePr>
          <p:nvPr/>
        </p:nvGraphicFramePr>
        <p:xfrm>
          <a:off x="1438275" y="4038600"/>
          <a:ext cx="6867525" cy="2346666"/>
        </p:xfrm>
        <a:graphic>
          <a:graphicData uri="http://schemas.openxmlformats.org/drawingml/2006/table">
            <a:tbl>
              <a:tblPr/>
              <a:tblGrid>
                <a:gridCol w="2414588">
                  <a:extLst>
                    <a:ext uri="{9D8B030D-6E8A-4147-A177-3AD203B41FA5}">
                      <a16:colId xmlns:a16="http://schemas.microsoft.com/office/drawing/2014/main" val="20000"/>
                    </a:ext>
                  </a:extLst>
                </a:gridCol>
                <a:gridCol w="4452937">
                  <a:extLst>
                    <a:ext uri="{9D8B030D-6E8A-4147-A177-3AD203B41FA5}">
                      <a16:colId xmlns:a16="http://schemas.microsoft.com/office/drawing/2014/main" val="20001"/>
                    </a:ext>
                  </a:extLst>
                </a:gridCol>
              </a:tblGrid>
              <a:tr h="335189">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ahoma" pitchFamily="34" charset="0"/>
                        </a:rPr>
                        <a:t>Method name</a:t>
                      </a:r>
                    </a:p>
                  </a:txBody>
                  <a:tcPr marT="45699" marB="4569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chemeClr val="tx1"/>
                          </a:solidFill>
                          <a:effectLst/>
                          <a:latin typeface="Tahoma" pitchFamily="34" charset="0"/>
                        </a:rPr>
                        <a:t>Description</a:t>
                      </a:r>
                    </a:p>
                  </a:txBody>
                  <a:tcPr marT="45699" marB="4569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189">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Courier New" pitchFamily="49" charset="0"/>
                        </a:rPr>
                        <a:t>canRead()</a:t>
                      </a:r>
                    </a:p>
                  </a:txBody>
                  <a:tcPr marT="45699" marB="4569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ahoma" pitchFamily="34" charset="0"/>
                        </a:rPr>
                        <a:t>returns whether file is able to be read</a:t>
                      </a:r>
                    </a:p>
                  </a:txBody>
                  <a:tcPr marT="45699" marB="4569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189">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itchFamily="49" charset="0"/>
                        </a:rPr>
                        <a:t>delete()</a:t>
                      </a:r>
                    </a:p>
                  </a:txBody>
                  <a:tcPr marT="45699" marB="4569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ahoma" pitchFamily="34" charset="0"/>
                        </a:rPr>
                        <a:t>removes file from disk</a:t>
                      </a:r>
                    </a:p>
                  </a:txBody>
                  <a:tcPr marT="45699" marB="4569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189">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Courier New" pitchFamily="49" charset="0"/>
                        </a:rPr>
                        <a:t>exists()</a:t>
                      </a:r>
                    </a:p>
                  </a:txBody>
                  <a:tcPr marT="45699" marB="4569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ahoma" pitchFamily="34" charset="0"/>
                        </a:rPr>
                        <a:t>whether this file exists on disk</a:t>
                      </a:r>
                    </a:p>
                  </a:txBody>
                  <a:tcPr marT="45699" marB="4569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5189">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Courier New" pitchFamily="49" charset="0"/>
                        </a:rPr>
                        <a:t>getName()</a:t>
                      </a:r>
                    </a:p>
                  </a:txBody>
                  <a:tcPr marT="45699" marB="4569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ahoma" pitchFamily="34" charset="0"/>
                        </a:rPr>
                        <a:t>returns file's name</a:t>
                      </a:r>
                    </a:p>
                  </a:txBody>
                  <a:tcPr marT="45699" marB="4569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35189">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Courier New" pitchFamily="49" charset="0"/>
                        </a:rPr>
                        <a:t>length()</a:t>
                      </a:r>
                    </a:p>
                  </a:txBody>
                  <a:tcPr marT="45699" marB="4569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ahoma" pitchFamily="34" charset="0"/>
                        </a:rPr>
                        <a:t>returns number of bytes in file</a:t>
                      </a:r>
                    </a:p>
                  </a:txBody>
                  <a:tcPr marT="45699" marB="4569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35189">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Courier New" pitchFamily="49" charset="0"/>
                        </a:rPr>
                        <a:t>renameTo(</a:t>
                      </a:r>
                      <a:r>
                        <a:rPr kumimoji="0" lang="en-US" altLang="en-US" sz="1600" b="0" i="1" u="none" strike="noStrike" cap="none" normalizeH="0" baseline="0">
                          <a:ln>
                            <a:noFill/>
                          </a:ln>
                          <a:solidFill>
                            <a:schemeClr val="tx1"/>
                          </a:solidFill>
                          <a:effectLst/>
                          <a:latin typeface="Tahoma" pitchFamily="34" charset="0"/>
                        </a:rPr>
                        <a:t>file</a:t>
                      </a:r>
                      <a:r>
                        <a:rPr kumimoji="0" lang="en-US" altLang="en-US" sz="1600" b="0" i="0" u="none" strike="noStrike" cap="none" normalizeH="0" baseline="0">
                          <a:ln>
                            <a:noFill/>
                          </a:ln>
                          <a:solidFill>
                            <a:schemeClr val="tx1"/>
                          </a:solidFill>
                          <a:effectLst/>
                          <a:latin typeface="Courier New" pitchFamily="49" charset="0"/>
                        </a:rPr>
                        <a:t>)</a:t>
                      </a:r>
                    </a:p>
                  </a:txBody>
                  <a:tcPr marT="45699" marB="4569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ahoma" pitchFamily="34" charset="0"/>
                        </a:rPr>
                        <a:t>changes name of file</a:t>
                      </a:r>
                    </a:p>
                  </a:txBody>
                  <a:tcPr marT="45699" marB="4569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8547">
                                            <p:txEl>
                                              <p:pRg st="5" end="5"/>
                                            </p:txEl>
                                          </p:spTgt>
                                        </p:tgtEl>
                                        <p:attrNameLst>
                                          <p:attrName>style.visibility</p:attrName>
                                        </p:attrNameLst>
                                      </p:cBhvr>
                                      <p:to>
                                        <p:strVal val="visible"/>
                                      </p:to>
                                    </p:set>
                                    <p:anim calcmode="lin" valueType="num">
                                      <p:cBhvr additive="base">
                                        <p:cTn id="7" dur="500" fill="hold"/>
                                        <p:tgtEl>
                                          <p:spTgt spid="74854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8547">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8547">
                                            <p:txEl>
                                              <p:pRg st="6" end="6"/>
                                            </p:txEl>
                                          </p:spTgt>
                                        </p:tgtEl>
                                        <p:attrNameLst>
                                          <p:attrName>style.visibility</p:attrName>
                                        </p:attrNameLst>
                                      </p:cBhvr>
                                      <p:to>
                                        <p:strVal val="visible"/>
                                      </p:to>
                                    </p:set>
                                    <p:anim calcmode="lin" valueType="num">
                                      <p:cBhvr additive="base">
                                        <p:cTn id="11" dur="500" fill="hold"/>
                                        <p:tgtEl>
                                          <p:spTgt spid="748547">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48547">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8547">
                                            <p:txEl>
                                              <p:pRg st="7" end="7"/>
                                            </p:txEl>
                                          </p:spTgt>
                                        </p:tgtEl>
                                        <p:attrNameLst>
                                          <p:attrName>style.visibility</p:attrName>
                                        </p:attrNameLst>
                                      </p:cBhvr>
                                      <p:to>
                                        <p:strVal val="visible"/>
                                      </p:to>
                                    </p:set>
                                    <p:anim calcmode="lin" valueType="num">
                                      <p:cBhvr additive="base">
                                        <p:cTn id="15" dur="500" fill="hold"/>
                                        <p:tgtEl>
                                          <p:spTgt spid="748547">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48547">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48547">
                                            <p:txEl>
                                              <p:pRg st="8" end="8"/>
                                            </p:txEl>
                                          </p:spTgt>
                                        </p:tgtEl>
                                        <p:attrNameLst>
                                          <p:attrName>style.visibility</p:attrName>
                                        </p:attrNameLst>
                                      </p:cBhvr>
                                      <p:to>
                                        <p:strVal val="visible"/>
                                      </p:to>
                                    </p:set>
                                    <p:anim calcmode="lin" valueType="num">
                                      <p:cBhvr additive="base">
                                        <p:cTn id="19" dur="500" fill="hold"/>
                                        <p:tgtEl>
                                          <p:spTgt spid="74854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85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48548"/>
                                        </p:tgtEl>
                                        <p:attrNameLst>
                                          <p:attrName>style.visibility</p:attrName>
                                        </p:attrNameLst>
                                      </p:cBhvr>
                                      <p:to>
                                        <p:strVal val="visible"/>
                                      </p:to>
                                    </p:set>
                                    <p:anim calcmode="lin" valueType="num">
                                      <p:cBhvr additive="base">
                                        <p:cTn id="25" dur="500" fill="hold"/>
                                        <p:tgtEl>
                                          <p:spTgt spid="748548"/>
                                        </p:tgtEl>
                                        <p:attrNameLst>
                                          <p:attrName>ppt_x</p:attrName>
                                        </p:attrNameLst>
                                      </p:cBhvr>
                                      <p:tavLst>
                                        <p:tav tm="0">
                                          <p:val>
                                            <p:strVal val="#ppt_x"/>
                                          </p:val>
                                        </p:tav>
                                        <p:tav tm="100000">
                                          <p:val>
                                            <p:strVal val="#ppt_x"/>
                                          </p:val>
                                        </p:tav>
                                      </p:tavLst>
                                    </p:anim>
                                    <p:anim calcmode="lin" valueType="num">
                                      <p:cBhvr additive="base">
                                        <p:cTn id="26" dur="500" fill="hold"/>
                                        <p:tgtEl>
                                          <p:spTgt spid="748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File input answer 3</a:t>
            </a:r>
          </a:p>
        </p:txBody>
      </p:sp>
      <p:sp>
        <p:nvSpPr>
          <p:cNvPr id="22531" name="Rectangle 3"/>
          <p:cNvSpPr>
            <a:spLocks noGrp="1" noChangeArrowheads="1"/>
          </p:cNvSpPr>
          <p:nvPr>
            <p:ph type="body" idx="1"/>
          </p:nvPr>
        </p:nvSpPr>
        <p:spPr/>
        <p:txBody>
          <a:bodyPr/>
          <a:lstStyle/>
          <a:p>
            <a:pPr marL="342900" indent="-342900" eaLnBrk="1" hangingPunct="1">
              <a:lnSpc>
                <a:spcPct val="70000"/>
              </a:lnSpc>
              <a:buFontTx/>
              <a:buNone/>
              <a:tabLst>
                <a:tab pos="4575175" algn="l"/>
              </a:tabLst>
            </a:pPr>
            <a:r>
              <a:rPr lang="en-US" altLang="en-US" sz="1800" b="1">
                <a:solidFill>
                  <a:srgbClr val="008080"/>
                </a:solidFill>
                <a:latin typeface="Courier New" pitchFamily="49" charset="0"/>
              </a:rPr>
              <a:t>// Displays changes in temperature from data in an input file.</a:t>
            </a:r>
          </a:p>
          <a:p>
            <a:pPr marL="342900" indent="-342900" eaLnBrk="1" hangingPunct="1">
              <a:lnSpc>
                <a:spcPct val="70000"/>
              </a:lnSpc>
              <a:buFontTx/>
              <a:buNone/>
              <a:tabLst>
                <a:tab pos="4575175" algn="l"/>
              </a:tabLst>
            </a:pPr>
            <a:endParaRPr lang="en-US" altLang="en-US" sz="800" b="1">
              <a:solidFill>
                <a:srgbClr val="008080"/>
              </a:solidFill>
              <a:latin typeface="Courier New" pitchFamily="49" charset="0"/>
            </a:endParaRPr>
          </a:p>
          <a:p>
            <a:pPr marL="342900" indent="-342900" eaLnBrk="1" hangingPunct="1">
              <a:lnSpc>
                <a:spcPct val="70000"/>
              </a:lnSpc>
              <a:buFontTx/>
              <a:buNone/>
              <a:tabLst>
                <a:tab pos="4575175" algn="l"/>
              </a:tabLst>
            </a:pPr>
            <a:r>
              <a:rPr lang="en-US" altLang="en-US" sz="1800">
                <a:latin typeface="Courier New" pitchFamily="49" charset="0"/>
              </a:rPr>
              <a:t>import java.io.*;</a:t>
            </a:r>
            <a:r>
              <a:rPr lang="en-US" altLang="en-US" sz="1800" b="1">
                <a:latin typeface="Courier New" pitchFamily="49" charset="0"/>
              </a:rPr>
              <a:t>    </a:t>
            </a:r>
            <a:r>
              <a:rPr lang="en-US" altLang="en-US" sz="1800" b="1">
                <a:solidFill>
                  <a:srgbClr val="008080"/>
                </a:solidFill>
                <a:latin typeface="Courier New" pitchFamily="49" charset="0"/>
              </a:rPr>
              <a:t>// for File</a:t>
            </a:r>
          </a:p>
          <a:p>
            <a:pPr marL="342900" indent="-342900" eaLnBrk="1" hangingPunct="1">
              <a:lnSpc>
                <a:spcPct val="70000"/>
              </a:lnSpc>
              <a:buFontTx/>
              <a:buNone/>
              <a:tabLst>
                <a:tab pos="4575175" algn="l"/>
              </a:tabLst>
            </a:pPr>
            <a:r>
              <a:rPr lang="en-US" altLang="en-US" sz="1800">
                <a:latin typeface="Courier New" pitchFamily="49" charset="0"/>
              </a:rPr>
              <a:t>import java.util.*;  </a:t>
            </a:r>
            <a:r>
              <a:rPr lang="en-US" altLang="en-US" sz="1800" b="1">
                <a:solidFill>
                  <a:srgbClr val="008080"/>
                </a:solidFill>
                <a:latin typeface="Courier New" pitchFamily="49" charset="0"/>
              </a:rPr>
              <a:t>// for Scanner</a:t>
            </a:r>
          </a:p>
          <a:p>
            <a:pPr marL="342900" indent="-342900" eaLnBrk="1" hangingPunct="1">
              <a:lnSpc>
                <a:spcPct val="70000"/>
              </a:lnSpc>
              <a:buFontTx/>
              <a:buNone/>
              <a:tabLst>
                <a:tab pos="4575175" algn="l"/>
              </a:tabLst>
            </a:pPr>
            <a:endParaRPr lang="en-US" altLang="en-US" sz="1800" b="1">
              <a:solidFill>
                <a:srgbClr val="008080"/>
              </a:solidFill>
              <a:latin typeface="Courier New" pitchFamily="49" charset="0"/>
            </a:endParaRPr>
          </a:p>
          <a:p>
            <a:pPr marL="342900" indent="-342900" eaLnBrk="1" hangingPunct="1">
              <a:lnSpc>
                <a:spcPct val="70000"/>
              </a:lnSpc>
              <a:buFontTx/>
              <a:buNone/>
              <a:tabLst>
                <a:tab pos="4575175" algn="l"/>
              </a:tabLst>
            </a:pPr>
            <a:r>
              <a:rPr lang="en-US" altLang="en-US" sz="1800">
                <a:latin typeface="Courier New" pitchFamily="49" charset="0"/>
              </a:rPr>
              <a:t>public class Temperatures2 {</a:t>
            </a:r>
          </a:p>
          <a:p>
            <a:pPr marL="342900" indent="-342900" eaLnBrk="1" hangingPunct="1">
              <a:lnSpc>
                <a:spcPct val="70000"/>
              </a:lnSpc>
              <a:buFontTx/>
              <a:buNone/>
              <a:tabLst>
                <a:tab pos="4575175" algn="l"/>
              </a:tabLst>
            </a:pPr>
            <a:r>
              <a:rPr lang="en-US" altLang="en-US" sz="1800">
                <a:latin typeface="Courier New" pitchFamily="49" charset="0"/>
              </a:rPr>
              <a:t>    public static void main(String[] args)</a:t>
            </a:r>
          </a:p>
          <a:p>
            <a:pPr marL="342900" indent="-342900" eaLnBrk="1" hangingPunct="1">
              <a:lnSpc>
                <a:spcPct val="70000"/>
              </a:lnSpc>
              <a:buFontTx/>
              <a:buNone/>
              <a:tabLst>
                <a:tab pos="4575175" algn="l"/>
              </a:tabLst>
            </a:pPr>
            <a:r>
              <a:rPr lang="en-US" altLang="en-US" sz="1800">
                <a:latin typeface="Courier New" pitchFamily="49" charset="0"/>
              </a:rPr>
              <a:t>            throws FileNotFoundException {</a:t>
            </a:r>
          </a:p>
          <a:p>
            <a:pPr marL="342900" indent="-342900" eaLnBrk="1" hangingPunct="1">
              <a:lnSpc>
                <a:spcPct val="70000"/>
              </a:lnSpc>
              <a:buFontTx/>
              <a:buNone/>
              <a:tabLst>
                <a:tab pos="4575175" algn="l"/>
              </a:tabLst>
            </a:pPr>
            <a:r>
              <a:rPr lang="en-US" altLang="en-US" sz="1800">
                <a:latin typeface="Courier New" pitchFamily="49" charset="0"/>
              </a:rPr>
              <a:t>        Scanner input = new Scanner(new File("weather.txt"));</a:t>
            </a:r>
          </a:p>
          <a:p>
            <a:pPr marL="342900" indent="-342900" eaLnBrk="1" hangingPunct="1">
              <a:lnSpc>
                <a:spcPct val="70000"/>
              </a:lnSpc>
              <a:buFontTx/>
              <a:buNone/>
              <a:tabLst>
                <a:tab pos="4575175" algn="l"/>
              </a:tabLst>
            </a:pPr>
            <a:r>
              <a:rPr lang="en-US" altLang="en-US" sz="1800">
                <a:latin typeface="Courier New" pitchFamily="49" charset="0"/>
              </a:rPr>
              <a:t>        double prev = input.nextDouble();   </a:t>
            </a:r>
            <a:r>
              <a:rPr lang="en-US" altLang="en-US" sz="1800" b="1">
                <a:solidFill>
                  <a:srgbClr val="008080"/>
                </a:solidFill>
                <a:latin typeface="Courier New" pitchFamily="49" charset="0"/>
              </a:rPr>
              <a:t>// fencepost</a:t>
            </a:r>
          </a:p>
          <a:p>
            <a:pPr marL="342900" indent="-342900" eaLnBrk="1" hangingPunct="1">
              <a:lnSpc>
                <a:spcPct val="70000"/>
              </a:lnSpc>
              <a:buFontTx/>
              <a:buNone/>
              <a:tabLst>
                <a:tab pos="4575175" algn="l"/>
              </a:tabLst>
            </a:pPr>
            <a:r>
              <a:rPr lang="en-US" altLang="en-US" sz="1800">
                <a:latin typeface="Courier New" pitchFamily="49" charset="0"/>
              </a:rPr>
              <a:t>        while (</a:t>
            </a:r>
            <a:r>
              <a:rPr lang="en-US" altLang="en-US" sz="1800" b="1">
                <a:latin typeface="Courier New" pitchFamily="49" charset="0"/>
              </a:rPr>
              <a:t>input.hasNext()</a:t>
            </a:r>
            <a:r>
              <a:rPr lang="en-US" altLang="en-US" sz="1800">
                <a:latin typeface="Courier New" pitchFamily="49" charset="0"/>
              </a:rPr>
              <a:t>) {</a:t>
            </a:r>
          </a:p>
          <a:p>
            <a:pPr marL="342900" indent="-342900" eaLnBrk="1" hangingPunct="1">
              <a:lnSpc>
                <a:spcPct val="70000"/>
              </a:lnSpc>
              <a:buFontTx/>
              <a:buNone/>
              <a:tabLst>
                <a:tab pos="4575175" algn="l"/>
              </a:tabLst>
            </a:pPr>
            <a:r>
              <a:rPr lang="en-US" altLang="en-US" sz="1800">
                <a:latin typeface="Courier New" pitchFamily="49" charset="0"/>
              </a:rPr>
              <a:t>            </a:t>
            </a:r>
            <a:r>
              <a:rPr lang="en-US" altLang="en-US" sz="1800" b="1">
                <a:latin typeface="Courier New" pitchFamily="49" charset="0"/>
              </a:rPr>
              <a:t>if (input.hasNextDouble()) {</a:t>
            </a:r>
          </a:p>
          <a:p>
            <a:pPr marL="342900" indent="-342900" eaLnBrk="1" hangingPunct="1">
              <a:lnSpc>
                <a:spcPct val="70000"/>
              </a:lnSpc>
              <a:buFontTx/>
              <a:buNone/>
              <a:tabLst>
                <a:tab pos="4575175" algn="l"/>
              </a:tabLst>
            </a:pPr>
            <a:r>
              <a:rPr lang="en-US" altLang="en-US" sz="1800">
                <a:latin typeface="Courier New" pitchFamily="49" charset="0"/>
              </a:rPr>
              <a:t>                double next = input.nextDouble();</a:t>
            </a:r>
          </a:p>
          <a:p>
            <a:pPr marL="342900" indent="-342900" eaLnBrk="1" hangingPunct="1">
              <a:lnSpc>
                <a:spcPct val="70000"/>
              </a:lnSpc>
              <a:buFontTx/>
              <a:buNone/>
              <a:tabLst>
                <a:tab pos="4575175" algn="l"/>
              </a:tabLst>
            </a:pPr>
            <a:r>
              <a:rPr lang="en-US" altLang="en-US" sz="1800">
                <a:latin typeface="Courier New" pitchFamily="49" charset="0"/>
              </a:rPr>
              <a:t>                System.out.println(prev + " to " + next +</a:t>
            </a:r>
          </a:p>
          <a:p>
            <a:pPr marL="342900" indent="-342900" eaLnBrk="1" hangingPunct="1">
              <a:lnSpc>
                <a:spcPct val="70000"/>
              </a:lnSpc>
              <a:buFontTx/>
              <a:buNone/>
              <a:tabLst>
                <a:tab pos="4575175" algn="l"/>
              </a:tabLst>
            </a:pPr>
            <a:r>
              <a:rPr lang="en-US" altLang="en-US" sz="1800">
                <a:latin typeface="Courier New" pitchFamily="49" charset="0"/>
              </a:rPr>
              <a:t>                        ", change = " + (next - prev));</a:t>
            </a:r>
          </a:p>
          <a:p>
            <a:pPr marL="342900" indent="-342900" eaLnBrk="1" hangingPunct="1">
              <a:lnSpc>
                <a:spcPct val="70000"/>
              </a:lnSpc>
              <a:buFontTx/>
              <a:buNone/>
              <a:tabLst>
                <a:tab pos="4575175" algn="l"/>
              </a:tabLst>
            </a:pPr>
            <a:r>
              <a:rPr lang="en-US" altLang="en-US" sz="1800">
                <a:latin typeface="Courier New" pitchFamily="49" charset="0"/>
              </a:rPr>
              <a:t>                prev = next;</a:t>
            </a:r>
          </a:p>
          <a:p>
            <a:pPr marL="342900" indent="-342900" eaLnBrk="1" hangingPunct="1">
              <a:lnSpc>
                <a:spcPct val="70000"/>
              </a:lnSpc>
              <a:buFontTx/>
              <a:buNone/>
              <a:tabLst>
                <a:tab pos="4575175" algn="l"/>
              </a:tabLst>
            </a:pPr>
            <a:r>
              <a:rPr lang="en-US" altLang="en-US" sz="1800">
                <a:latin typeface="Courier New" pitchFamily="49" charset="0"/>
              </a:rPr>
              <a:t>            </a:t>
            </a:r>
            <a:r>
              <a:rPr lang="en-US" altLang="en-US" sz="1800" b="1">
                <a:latin typeface="Courier New" pitchFamily="49" charset="0"/>
              </a:rPr>
              <a:t>} else {</a:t>
            </a:r>
          </a:p>
          <a:p>
            <a:pPr marL="342900" indent="-342900" eaLnBrk="1" hangingPunct="1">
              <a:lnSpc>
                <a:spcPct val="70000"/>
              </a:lnSpc>
              <a:buFontTx/>
              <a:buNone/>
              <a:tabLst>
                <a:tab pos="4575175" algn="l"/>
              </a:tabLst>
            </a:pPr>
            <a:r>
              <a:rPr lang="en-US" altLang="en-US" sz="1800">
                <a:latin typeface="Courier New" pitchFamily="49" charset="0"/>
              </a:rPr>
              <a:t>                </a:t>
            </a:r>
            <a:r>
              <a:rPr lang="en-US" altLang="en-US" sz="1800" b="1">
                <a:latin typeface="Courier New" pitchFamily="49" charset="0"/>
              </a:rPr>
              <a:t>input.next();</a:t>
            </a:r>
            <a:r>
              <a:rPr lang="en-US" altLang="en-US" sz="1800">
                <a:latin typeface="Courier New" pitchFamily="49" charset="0"/>
              </a:rPr>
              <a:t>  </a:t>
            </a:r>
            <a:r>
              <a:rPr lang="en-US" altLang="en-US" sz="1800" b="1">
                <a:solidFill>
                  <a:srgbClr val="008080"/>
                </a:solidFill>
                <a:latin typeface="Courier New" pitchFamily="49" charset="0"/>
              </a:rPr>
              <a:t>// throw away unwanted token</a:t>
            </a:r>
          </a:p>
          <a:p>
            <a:pPr marL="342900" indent="-342900" eaLnBrk="1" hangingPunct="1">
              <a:lnSpc>
                <a:spcPct val="70000"/>
              </a:lnSpc>
              <a:buFontTx/>
              <a:buNone/>
              <a:tabLst>
                <a:tab pos="4575175" algn="l"/>
              </a:tabLst>
            </a:pPr>
            <a:r>
              <a:rPr lang="en-US" altLang="en-US" sz="1800">
                <a:latin typeface="Courier New" pitchFamily="49" charset="0"/>
              </a:rPr>
              <a:t>            </a:t>
            </a:r>
            <a:r>
              <a:rPr lang="en-US" altLang="en-US" sz="1800" b="1">
                <a:latin typeface="Courier New" pitchFamily="49" charset="0"/>
              </a:rPr>
              <a:t>}</a:t>
            </a:r>
          </a:p>
          <a:p>
            <a:pPr marL="342900" indent="-342900" eaLnBrk="1" hangingPunct="1">
              <a:lnSpc>
                <a:spcPct val="70000"/>
              </a:lnSpc>
              <a:buFontTx/>
              <a:buNone/>
              <a:tabLst>
                <a:tab pos="4575175" algn="l"/>
              </a:tabLst>
            </a:pPr>
            <a:r>
              <a:rPr lang="en-US" altLang="en-US" sz="1800">
                <a:latin typeface="Courier New" pitchFamily="49" charset="0"/>
              </a:rPr>
              <a:t>        }</a:t>
            </a:r>
          </a:p>
          <a:p>
            <a:pPr marL="342900" indent="-342900" eaLnBrk="1" hangingPunct="1">
              <a:lnSpc>
                <a:spcPct val="70000"/>
              </a:lnSpc>
              <a:buFontTx/>
              <a:buNone/>
              <a:tabLst>
                <a:tab pos="4575175" algn="l"/>
              </a:tabLst>
            </a:pPr>
            <a:r>
              <a:rPr lang="en-US" altLang="en-US" sz="1800">
                <a:latin typeface="Courier New" pitchFamily="49" charset="0"/>
              </a:rPr>
              <a:t>    }</a:t>
            </a:r>
          </a:p>
          <a:p>
            <a:pPr marL="342900" indent="-342900" eaLnBrk="1" hangingPunct="1">
              <a:lnSpc>
                <a:spcPct val="70000"/>
              </a:lnSpc>
              <a:buFontTx/>
              <a:buNone/>
              <a:tabLst>
                <a:tab pos="4575175" algn="l"/>
              </a:tabLst>
            </a:pPr>
            <a:r>
              <a:rPr lang="en-US" altLang="en-US" sz="1800">
                <a:latin typeface="Courier New" pitchFamily="49" charset="0"/>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Election question</a:t>
            </a:r>
          </a:p>
        </p:txBody>
      </p:sp>
      <p:sp>
        <p:nvSpPr>
          <p:cNvPr id="23555" name="Rectangle 3"/>
          <p:cNvSpPr>
            <a:spLocks noGrp="1" noChangeArrowheads="1"/>
          </p:cNvSpPr>
          <p:nvPr>
            <p:ph type="body" idx="1"/>
          </p:nvPr>
        </p:nvSpPr>
        <p:spPr/>
        <p:txBody>
          <a:bodyPr/>
          <a:lstStyle/>
          <a:p>
            <a:pPr eaLnBrk="1" hangingPunct="1"/>
            <a:r>
              <a:rPr lang="en-US" altLang="en-US"/>
              <a:t>Write a program that reads a file </a:t>
            </a:r>
            <a:r>
              <a:rPr lang="en-US" altLang="en-US">
                <a:latin typeface="Courier New" pitchFamily="49" charset="0"/>
              </a:rPr>
              <a:t>poll.txt</a:t>
            </a:r>
            <a:r>
              <a:rPr lang="en-US" altLang="en-US"/>
              <a:t> of poll data.</a:t>
            </a:r>
          </a:p>
          <a:p>
            <a:pPr lvl="1" eaLnBrk="1" hangingPunct="1"/>
            <a:r>
              <a:rPr lang="en-US" altLang="en-US"/>
              <a:t>Format: </a:t>
            </a:r>
            <a:r>
              <a:rPr lang="en-US" altLang="en-US" i="1"/>
              <a:t>State  Obama%  McCain%  ElectoralVotes  Pollster</a:t>
            </a:r>
            <a:endParaRPr lang="en-US" altLang="en-US" sz="900" i="1">
              <a:latin typeface="Courier New" pitchFamily="49" charset="0"/>
            </a:endParaRPr>
          </a:p>
          <a:p>
            <a:pPr lvl="1" eaLnBrk="1" hangingPunct="1">
              <a:lnSpc>
                <a:spcPct val="80000"/>
              </a:lnSpc>
              <a:buFontTx/>
              <a:buNone/>
            </a:pPr>
            <a:endParaRPr lang="en-US" altLang="en-US">
              <a:latin typeface="Courier New" pitchFamily="49" charset="0"/>
            </a:endParaRPr>
          </a:p>
          <a:p>
            <a:pPr lvl="1" eaLnBrk="1" hangingPunct="1">
              <a:lnSpc>
                <a:spcPct val="80000"/>
              </a:lnSpc>
              <a:buFontTx/>
              <a:buNone/>
            </a:pPr>
            <a:r>
              <a:rPr lang="en-US" altLang="en-US">
                <a:latin typeface="Courier New" pitchFamily="49" charset="0"/>
              </a:rPr>
              <a:t>CT 56 31 7 Oct U. of Connecticut</a:t>
            </a:r>
          </a:p>
          <a:p>
            <a:pPr lvl="1" eaLnBrk="1" hangingPunct="1">
              <a:lnSpc>
                <a:spcPct val="80000"/>
              </a:lnSpc>
              <a:buFontTx/>
              <a:buNone/>
            </a:pPr>
            <a:r>
              <a:rPr lang="en-US" altLang="en-US">
                <a:latin typeface="Courier New" pitchFamily="49" charset="0"/>
              </a:rPr>
              <a:t>NE 37 56 5 Sep Rasmussen</a:t>
            </a:r>
          </a:p>
          <a:p>
            <a:pPr lvl="1" eaLnBrk="1" hangingPunct="1">
              <a:lnSpc>
                <a:spcPct val="80000"/>
              </a:lnSpc>
              <a:buFontTx/>
              <a:buNone/>
            </a:pPr>
            <a:r>
              <a:rPr lang="en-US" altLang="en-US">
                <a:latin typeface="Courier New" pitchFamily="49" charset="0"/>
              </a:rPr>
              <a:t>AZ 41 49 10 Oct Northern Arizona U.</a:t>
            </a:r>
          </a:p>
          <a:p>
            <a:pPr lvl="1" eaLnBrk="1" hangingPunct="1">
              <a:buFontTx/>
              <a:buNone/>
            </a:pPr>
            <a:endParaRPr lang="en-US" altLang="en-US">
              <a:latin typeface="Courier New" pitchFamily="49" charset="0"/>
            </a:endParaRPr>
          </a:p>
          <a:p>
            <a:pPr eaLnBrk="1" hangingPunct="1"/>
            <a:r>
              <a:rPr lang="en-US" altLang="en-US"/>
              <a:t>The program should print how many electoral votes each candidate leads in, and who is leading overall in the polls.</a:t>
            </a:r>
          </a:p>
          <a:p>
            <a:pPr lvl="1" eaLnBrk="1" hangingPunct="1">
              <a:buFontTx/>
              <a:buNone/>
            </a:pPr>
            <a:endParaRPr lang="en-US" altLang="en-US" sz="900">
              <a:latin typeface="Courier New" pitchFamily="49" charset="0"/>
            </a:endParaRPr>
          </a:p>
          <a:p>
            <a:pPr lvl="1" eaLnBrk="1" hangingPunct="1">
              <a:lnSpc>
                <a:spcPct val="80000"/>
              </a:lnSpc>
              <a:buFontTx/>
              <a:buNone/>
            </a:pPr>
            <a:r>
              <a:rPr lang="en-US" altLang="en-US">
                <a:latin typeface="Courier New" pitchFamily="49" charset="0"/>
              </a:rPr>
              <a:t>Obama : 214 votes</a:t>
            </a:r>
          </a:p>
          <a:p>
            <a:pPr lvl="1" eaLnBrk="1" hangingPunct="1">
              <a:lnSpc>
                <a:spcPct val="80000"/>
              </a:lnSpc>
              <a:buFontTx/>
              <a:buNone/>
            </a:pPr>
            <a:r>
              <a:rPr lang="en-US" altLang="en-US">
                <a:latin typeface="Courier New" pitchFamily="49" charset="0"/>
              </a:rPr>
              <a:t>McCain: 257 votes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Election answer</a:t>
            </a:r>
          </a:p>
        </p:txBody>
      </p:sp>
      <p:sp>
        <p:nvSpPr>
          <p:cNvPr id="24579" name="Rectangle 3"/>
          <p:cNvSpPr>
            <a:spLocks noGrp="1" noChangeArrowheads="1"/>
          </p:cNvSpPr>
          <p:nvPr>
            <p:ph type="body" idx="1"/>
          </p:nvPr>
        </p:nvSpPr>
        <p:spPr/>
        <p:txBody>
          <a:bodyPr/>
          <a:lstStyle/>
          <a:p>
            <a:pPr marL="342900" indent="-342900" eaLnBrk="1" hangingPunct="1">
              <a:lnSpc>
                <a:spcPct val="58000"/>
              </a:lnSpc>
              <a:buFontTx/>
              <a:buNone/>
              <a:tabLst>
                <a:tab pos="4575175" algn="l"/>
              </a:tabLst>
            </a:pPr>
            <a:r>
              <a:rPr lang="en-US" altLang="en-US" sz="1400" b="1">
                <a:solidFill>
                  <a:srgbClr val="008080"/>
                </a:solidFill>
                <a:latin typeface="Courier New" pitchFamily="49" charset="0"/>
              </a:rPr>
              <a:t>// Computes leader in presidential polls, based on input file such as:</a:t>
            </a:r>
          </a:p>
          <a:p>
            <a:pPr marL="342900" indent="-342900" eaLnBrk="1" hangingPunct="1">
              <a:lnSpc>
                <a:spcPct val="58000"/>
              </a:lnSpc>
              <a:buFontTx/>
              <a:buNone/>
              <a:tabLst>
                <a:tab pos="4575175" algn="l"/>
              </a:tabLst>
            </a:pPr>
            <a:r>
              <a:rPr lang="en-US" altLang="en-US" sz="1400" b="1">
                <a:solidFill>
                  <a:srgbClr val="008080"/>
                </a:solidFill>
                <a:latin typeface="Courier New" pitchFamily="49" charset="0"/>
              </a:rPr>
              <a:t>// AK 42 53 3 Oct Ivan Moore Research</a:t>
            </a:r>
          </a:p>
          <a:p>
            <a:pPr marL="342900" indent="-342900" eaLnBrk="1" hangingPunct="1">
              <a:lnSpc>
                <a:spcPct val="58000"/>
              </a:lnSpc>
              <a:buFontTx/>
              <a:buNone/>
              <a:tabLst>
                <a:tab pos="4575175" algn="l"/>
              </a:tabLst>
            </a:pPr>
            <a:endParaRPr lang="en-US" altLang="en-US" sz="700" b="1">
              <a:solidFill>
                <a:srgbClr val="008080"/>
              </a:solidFill>
              <a:latin typeface="Courier New" pitchFamily="49" charset="0"/>
            </a:endParaRPr>
          </a:p>
          <a:p>
            <a:pPr marL="342900" indent="-342900" eaLnBrk="1" hangingPunct="1">
              <a:lnSpc>
                <a:spcPct val="58000"/>
              </a:lnSpc>
              <a:buFontTx/>
              <a:buNone/>
              <a:tabLst>
                <a:tab pos="4575175" algn="l"/>
              </a:tabLst>
            </a:pPr>
            <a:r>
              <a:rPr lang="en-US" altLang="en-US" sz="1400">
                <a:latin typeface="Courier New" pitchFamily="49" charset="0"/>
              </a:rPr>
              <a:t>import java.io.*;     </a:t>
            </a:r>
            <a:r>
              <a:rPr lang="en-US" altLang="en-US" sz="1400" b="1">
                <a:solidFill>
                  <a:srgbClr val="008080"/>
                </a:solidFill>
                <a:latin typeface="Courier New" pitchFamily="49" charset="0"/>
              </a:rPr>
              <a:t>// for File</a:t>
            </a:r>
          </a:p>
          <a:p>
            <a:pPr marL="342900" indent="-342900" eaLnBrk="1" hangingPunct="1">
              <a:lnSpc>
                <a:spcPct val="58000"/>
              </a:lnSpc>
              <a:buFontTx/>
              <a:buNone/>
              <a:tabLst>
                <a:tab pos="4575175" algn="l"/>
              </a:tabLst>
            </a:pPr>
            <a:r>
              <a:rPr lang="en-US" altLang="en-US" sz="1400">
                <a:latin typeface="Courier New" pitchFamily="49" charset="0"/>
              </a:rPr>
              <a:t>import java.util.*;   </a:t>
            </a:r>
            <a:r>
              <a:rPr lang="en-US" altLang="en-US" sz="1400" b="1">
                <a:solidFill>
                  <a:srgbClr val="008080"/>
                </a:solidFill>
                <a:latin typeface="Courier New" pitchFamily="49" charset="0"/>
              </a:rPr>
              <a:t>// for Scanner</a:t>
            </a:r>
          </a:p>
          <a:p>
            <a:pPr marL="342900" indent="-342900" eaLnBrk="1" hangingPunct="1">
              <a:lnSpc>
                <a:spcPct val="58000"/>
              </a:lnSpc>
              <a:buFontTx/>
              <a:buNone/>
              <a:tabLst>
                <a:tab pos="4575175" algn="l"/>
              </a:tabLst>
            </a:pPr>
            <a:endParaRPr lang="en-US" altLang="en-US" sz="700" b="1">
              <a:solidFill>
                <a:srgbClr val="008080"/>
              </a:solidFill>
              <a:latin typeface="Courier New" pitchFamily="49" charset="0"/>
            </a:endParaRPr>
          </a:p>
          <a:p>
            <a:pPr marL="342900" indent="-342900" eaLnBrk="1" hangingPunct="1">
              <a:lnSpc>
                <a:spcPct val="58000"/>
              </a:lnSpc>
              <a:buFontTx/>
              <a:buNone/>
              <a:tabLst>
                <a:tab pos="4575175" algn="l"/>
              </a:tabLst>
            </a:pPr>
            <a:r>
              <a:rPr lang="en-US" altLang="en-US" sz="1400">
                <a:latin typeface="Courier New" pitchFamily="49" charset="0"/>
              </a:rPr>
              <a:t>public class Election {</a:t>
            </a:r>
          </a:p>
          <a:p>
            <a:pPr marL="342900" indent="-342900" eaLnBrk="1" hangingPunct="1">
              <a:lnSpc>
                <a:spcPct val="58000"/>
              </a:lnSpc>
              <a:buFontTx/>
              <a:buNone/>
              <a:tabLst>
                <a:tab pos="4575175" algn="l"/>
              </a:tabLst>
            </a:pPr>
            <a:r>
              <a:rPr lang="en-US" altLang="en-US" sz="1400">
                <a:latin typeface="Courier New" pitchFamily="49" charset="0"/>
              </a:rPr>
              <a:t>    public static void main(String[] args) throws FileNotFoundException {</a:t>
            </a:r>
          </a:p>
          <a:p>
            <a:pPr marL="342900" indent="-342900" eaLnBrk="1" hangingPunct="1">
              <a:lnSpc>
                <a:spcPct val="58000"/>
              </a:lnSpc>
              <a:buFontTx/>
              <a:buNone/>
              <a:tabLst>
                <a:tab pos="4575175" algn="l"/>
              </a:tabLst>
            </a:pPr>
            <a:r>
              <a:rPr lang="en-US" altLang="en-US" sz="1400">
                <a:latin typeface="Courier New" pitchFamily="49" charset="0"/>
              </a:rPr>
              <a:t>        Scanner input = new Scanner(new File("polls.txt"));</a:t>
            </a:r>
          </a:p>
          <a:p>
            <a:pPr marL="342900" indent="-342900" eaLnBrk="1" hangingPunct="1">
              <a:lnSpc>
                <a:spcPct val="58000"/>
              </a:lnSpc>
              <a:buFontTx/>
              <a:buNone/>
              <a:tabLst>
                <a:tab pos="4575175" algn="l"/>
              </a:tabLst>
            </a:pPr>
            <a:r>
              <a:rPr lang="en-US" altLang="en-US" sz="1400">
                <a:latin typeface="Courier New" pitchFamily="49" charset="0"/>
              </a:rPr>
              <a:t>        int obamaVotes = 0, mccainVotes = 0;</a:t>
            </a:r>
          </a:p>
          <a:p>
            <a:pPr marL="342900" indent="-342900" eaLnBrk="1" hangingPunct="1">
              <a:lnSpc>
                <a:spcPct val="58000"/>
              </a:lnSpc>
              <a:buFontTx/>
              <a:buNone/>
              <a:tabLst>
                <a:tab pos="4575175" algn="l"/>
              </a:tabLst>
            </a:pPr>
            <a:endParaRPr lang="en-US" altLang="en-US" sz="700">
              <a:latin typeface="Courier New" pitchFamily="49" charset="0"/>
            </a:endParaRPr>
          </a:p>
          <a:p>
            <a:pPr marL="342900" indent="-342900" eaLnBrk="1" hangingPunct="1">
              <a:lnSpc>
                <a:spcPct val="58000"/>
              </a:lnSpc>
              <a:buFontTx/>
              <a:buNone/>
              <a:tabLst>
                <a:tab pos="4575175" algn="l"/>
              </a:tabLst>
            </a:pPr>
            <a:r>
              <a:rPr lang="en-US" altLang="en-US" sz="1400">
                <a:latin typeface="Courier New" pitchFamily="49" charset="0"/>
              </a:rPr>
              <a:t>        while (input.hasNext()) {</a:t>
            </a:r>
          </a:p>
          <a:p>
            <a:pPr marL="342900" indent="-342900" eaLnBrk="1" hangingPunct="1">
              <a:lnSpc>
                <a:spcPct val="58000"/>
              </a:lnSpc>
              <a:buFontTx/>
              <a:buNone/>
              <a:tabLst>
                <a:tab pos="4575175" algn="l"/>
              </a:tabLst>
            </a:pPr>
            <a:r>
              <a:rPr lang="en-US" altLang="en-US" sz="1400">
                <a:latin typeface="Courier New" pitchFamily="49" charset="0"/>
              </a:rPr>
              <a:t>            if (input.hasNextInt()) {</a:t>
            </a:r>
          </a:p>
          <a:p>
            <a:pPr marL="342900" indent="-342900" eaLnBrk="1" hangingPunct="1">
              <a:lnSpc>
                <a:spcPct val="58000"/>
              </a:lnSpc>
              <a:buFontTx/>
              <a:buNone/>
              <a:tabLst>
                <a:tab pos="4575175" algn="l"/>
              </a:tabLst>
            </a:pPr>
            <a:r>
              <a:rPr lang="en-US" altLang="en-US" sz="1400">
                <a:latin typeface="Courier New" pitchFamily="49" charset="0"/>
              </a:rPr>
              <a:t>                int obama = input.nextInt();</a:t>
            </a:r>
          </a:p>
          <a:p>
            <a:pPr marL="342900" indent="-342900" eaLnBrk="1" hangingPunct="1">
              <a:lnSpc>
                <a:spcPct val="58000"/>
              </a:lnSpc>
              <a:buFontTx/>
              <a:buNone/>
              <a:tabLst>
                <a:tab pos="4575175" algn="l"/>
              </a:tabLst>
            </a:pPr>
            <a:r>
              <a:rPr lang="en-US" altLang="en-US" sz="1400">
                <a:latin typeface="Courier New" pitchFamily="49" charset="0"/>
              </a:rPr>
              <a:t>                int mccain = input.nextInt();</a:t>
            </a:r>
          </a:p>
          <a:p>
            <a:pPr marL="342900" indent="-342900" eaLnBrk="1" hangingPunct="1">
              <a:lnSpc>
                <a:spcPct val="58000"/>
              </a:lnSpc>
              <a:buFontTx/>
              <a:buNone/>
              <a:tabLst>
                <a:tab pos="4575175" algn="l"/>
              </a:tabLst>
            </a:pPr>
            <a:r>
              <a:rPr lang="en-US" altLang="en-US" sz="1400">
                <a:latin typeface="Courier New" pitchFamily="49" charset="0"/>
              </a:rPr>
              <a:t>                int eVotes = input.nextInt();</a:t>
            </a:r>
          </a:p>
          <a:p>
            <a:pPr marL="342900" indent="-342900" eaLnBrk="1" hangingPunct="1">
              <a:lnSpc>
                <a:spcPct val="58000"/>
              </a:lnSpc>
              <a:buFontTx/>
              <a:buNone/>
              <a:tabLst>
                <a:tab pos="4575175" algn="l"/>
              </a:tabLst>
            </a:pPr>
            <a:r>
              <a:rPr lang="en-US" altLang="en-US" sz="1400">
                <a:latin typeface="Courier New" pitchFamily="49" charset="0"/>
              </a:rPr>
              <a:t>                if (obama &gt; mccain) {</a:t>
            </a:r>
          </a:p>
          <a:p>
            <a:pPr marL="342900" indent="-342900" eaLnBrk="1" hangingPunct="1">
              <a:lnSpc>
                <a:spcPct val="58000"/>
              </a:lnSpc>
              <a:buFontTx/>
              <a:buNone/>
              <a:tabLst>
                <a:tab pos="4575175" algn="l"/>
              </a:tabLst>
            </a:pPr>
            <a:r>
              <a:rPr lang="en-US" altLang="en-US" sz="1400">
                <a:latin typeface="Courier New" pitchFamily="49" charset="0"/>
              </a:rPr>
              <a:t>                    obamaVotes = obamaVotes + eVotes;</a:t>
            </a:r>
          </a:p>
          <a:p>
            <a:pPr marL="342900" indent="-342900" eaLnBrk="1" hangingPunct="1">
              <a:lnSpc>
                <a:spcPct val="58000"/>
              </a:lnSpc>
              <a:buFontTx/>
              <a:buNone/>
              <a:tabLst>
                <a:tab pos="4575175" algn="l"/>
              </a:tabLst>
            </a:pPr>
            <a:r>
              <a:rPr lang="en-US" altLang="en-US" sz="1400">
                <a:latin typeface="Courier New" pitchFamily="49" charset="0"/>
              </a:rPr>
              <a:t>                } else if (mccain &gt; obama) {</a:t>
            </a:r>
          </a:p>
          <a:p>
            <a:pPr marL="342900" indent="-342900" eaLnBrk="1" hangingPunct="1">
              <a:lnSpc>
                <a:spcPct val="58000"/>
              </a:lnSpc>
              <a:buFontTx/>
              <a:buNone/>
              <a:tabLst>
                <a:tab pos="4575175" algn="l"/>
              </a:tabLst>
            </a:pPr>
            <a:r>
              <a:rPr lang="en-US" altLang="en-US" sz="1400">
                <a:latin typeface="Courier New" pitchFamily="49" charset="0"/>
              </a:rPr>
              <a:t>                    mccainVotes = mccainVotes + eVotes;</a:t>
            </a:r>
          </a:p>
          <a:p>
            <a:pPr marL="342900" indent="-342900" eaLnBrk="1" hangingPunct="1">
              <a:lnSpc>
                <a:spcPct val="58000"/>
              </a:lnSpc>
              <a:buFontTx/>
              <a:buNone/>
              <a:tabLst>
                <a:tab pos="4575175" algn="l"/>
              </a:tabLst>
            </a:pPr>
            <a:r>
              <a:rPr lang="en-US" altLang="en-US" sz="1400">
                <a:latin typeface="Courier New" pitchFamily="49" charset="0"/>
              </a:rPr>
              <a:t>                }</a:t>
            </a:r>
          </a:p>
          <a:p>
            <a:pPr marL="342900" indent="-342900" eaLnBrk="1" hangingPunct="1">
              <a:lnSpc>
                <a:spcPct val="58000"/>
              </a:lnSpc>
              <a:buFontTx/>
              <a:buNone/>
              <a:tabLst>
                <a:tab pos="4575175" algn="l"/>
              </a:tabLst>
            </a:pPr>
            <a:r>
              <a:rPr lang="en-US" altLang="en-US" sz="1400">
                <a:latin typeface="Courier New" pitchFamily="49" charset="0"/>
              </a:rPr>
              <a:t>            } else {</a:t>
            </a:r>
          </a:p>
          <a:p>
            <a:pPr marL="342900" indent="-342900" eaLnBrk="1" hangingPunct="1">
              <a:lnSpc>
                <a:spcPct val="58000"/>
              </a:lnSpc>
              <a:buFontTx/>
              <a:buNone/>
              <a:tabLst>
                <a:tab pos="4575175" algn="l"/>
              </a:tabLst>
            </a:pPr>
            <a:r>
              <a:rPr lang="en-US" altLang="en-US" sz="1400">
                <a:latin typeface="Courier New" pitchFamily="49" charset="0"/>
              </a:rPr>
              <a:t>                input.next();   </a:t>
            </a:r>
            <a:r>
              <a:rPr lang="en-US" altLang="en-US" sz="1400" b="1">
                <a:solidFill>
                  <a:srgbClr val="008080"/>
                </a:solidFill>
                <a:latin typeface="Courier New" pitchFamily="49" charset="0"/>
              </a:rPr>
              <a:t>// skip non-integer token</a:t>
            </a:r>
          </a:p>
          <a:p>
            <a:pPr marL="342900" indent="-342900" eaLnBrk="1" hangingPunct="1">
              <a:lnSpc>
                <a:spcPct val="58000"/>
              </a:lnSpc>
              <a:buFontTx/>
              <a:buNone/>
              <a:tabLst>
                <a:tab pos="4575175" algn="l"/>
              </a:tabLst>
            </a:pPr>
            <a:r>
              <a:rPr lang="en-US" altLang="en-US" sz="1400">
                <a:latin typeface="Courier New" pitchFamily="49" charset="0"/>
              </a:rPr>
              <a:t>            }</a:t>
            </a:r>
          </a:p>
          <a:p>
            <a:pPr marL="342900" indent="-342900" eaLnBrk="1" hangingPunct="1">
              <a:lnSpc>
                <a:spcPct val="58000"/>
              </a:lnSpc>
              <a:buFontTx/>
              <a:buNone/>
              <a:tabLst>
                <a:tab pos="4575175" algn="l"/>
              </a:tabLst>
            </a:pPr>
            <a:r>
              <a:rPr lang="en-US" altLang="en-US" sz="1400">
                <a:latin typeface="Courier New" pitchFamily="49" charset="0"/>
              </a:rPr>
              <a:t>        }</a:t>
            </a:r>
          </a:p>
          <a:p>
            <a:pPr marL="342900" indent="-342900" eaLnBrk="1" hangingPunct="1">
              <a:lnSpc>
                <a:spcPct val="58000"/>
              </a:lnSpc>
              <a:buFontTx/>
              <a:buNone/>
              <a:tabLst>
                <a:tab pos="4575175" algn="l"/>
              </a:tabLst>
            </a:pPr>
            <a:r>
              <a:rPr lang="en-US" altLang="en-US" sz="700">
                <a:latin typeface="Courier New" pitchFamily="49" charset="0"/>
              </a:rPr>
              <a:t>        </a:t>
            </a:r>
          </a:p>
          <a:p>
            <a:pPr marL="342900" indent="-342900" eaLnBrk="1" hangingPunct="1">
              <a:lnSpc>
                <a:spcPct val="58000"/>
              </a:lnSpc>
              <a:buFontTx/>
              <a:buNone/>
              <a:tabLst>
                <a:tab pos="4575175" algn="l"/>
              </a:tabLst>
            </a:pPr>
            <a:r>
              <a:rPr lang="en-US" altLang="en-US" sz="1400">
                <a:latin typeface="Courier New" pitchFamily="49" charset="0"/>
              </a:rPr>
              <a:t>        System.out.println("Obama : " + obamaVotes + " votes");</a:t>
            </a:r>
          </a:p>
          <a:p>
            <a:pPr marL="342900" indent="-342900" eaLnBrk="1" hangingPunct="1">
              <a:lnSpc>
                <a:spcPct val="58000"/>
              </a:lnSpc>
              <a:buFontTx/>
              <a:buNone/>
              <a:tabLst>
                <a:tab pos="4575175" algn="l"/>
              </a:tabLst>
            </a:pPr>
            <a:r>
              <a:rPr lang="en-US" altLang="en-US" sz="1400">
                <a:latin typeface="Courier New" pitchFamily="49" charset="0"/>
              </a:rPr>
              <a:t>        System.out.println("McCain: " + mccainVotes + " votes");</a:t>
            </a:r>
          </a:p>
          <a:p>
            <a:pPr marL="342900" indent="-342900" eaLnBrk="1" hangingPunct="1">
              <a:lnSpc>
                <a:spcPct val="58000"/>
              </a:lnSpc>
              <a:buFontTx/>
              <a:buNone/>
              <a:tabLst>
                <a:tab pos="4575175" algn="l"/>
              </a:tabLst>
            </a:pPr>
            <a:r>
              <a:rPr lang="en-US" altLang="en-US" sz="1400">
                <a:latin typeface="Courier New" pitchFamily="49" charset="0"/>
              </a:rPr>
              <a:t>    }</a:t>
            </a:r>
          </a:p>
          <a:p>
            <a:pPr marL="342900" indent="-342900" eaLnBrk="1" hangingPunct="1">
              <a:lnSpc>
                <a:spcPct val="58000"/>
              </a:lnSpc>
              <a:buFontTx/>
              <a:buNone/>
              <a:tabLst>
                <a:tab pos="4575175" algn="l"/>
              </a:tabLst>
            </a:pPr>
            <a:r>
              <a:rPr lang="en-US" altLang="en-US" sz="1400">
                <a:latin typeface="Courier New" pitchFamily="49" charset="0"/>
              </a:rPr>
              <a: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Hours question</a:t>
            </a:r>
          </a:p>
        </p:txBody>
      </p:sp>
      <p:sp>
        <p:nvSpPr>
          <p:cNvPr id="25603" name="Rectangle 3"/>
          <p:cNvSpPr>
            <a:spLocks noGrp="1" noChangeArrowheads="1"/>
          </p:cNvSpPr>
          <p:nvPr>
            <p:ph type="body" idx="1"/>
          </p:nvPr>
        </p:nvSpPr>
        <p:spPr/>
        <p:txBody>
          <a:bodyPr/>
          <a:lstStyle/>
          <a:p>
            <a:pPr eaLnBrk="1" hangingPunct="1">
              <a:lnSpc>
                <a:spcPct val="90000"/>
              </a:lnSpc>
            </a:pPr>
            <a:r>
              <a:rPr lang="en-US" altLang="en-US"/>
              <a:t>Given a file </a:t>
            </a:r>
            <a:r>
              <a:rPr lang="en-US" altLang="en-US">
                <a:latin typeface="Courier New" pitchFamily="49" charset="0"/>
              </a:rPr>
              <a:t>hours.txt</a:t>
            </a:r>
            <a:r>
              <a:rPr lang="en-US" altLang="en-US"/>
              <a:t> with the following contents:</a:t>
            </a:r>
          </a:p>
          <a:p>
            <a:pPr lvl="1" eaLnBrk="1" hangingPunct="1">
              <a:lnSpc>
                <a:spcPct val="90000"/>
              </a:lnSpc>
              <a:buFontTx/>
              <a:buNone/>
            </a:pPr>
            <a:endParaRPr lang="en-US" altLang="en-US" sz="900">
              <a:latin typeface="Courier New" pitchFamily="49" charset="0"/>
            </a:endParaRPr>
          </a:p>
          <a:p>
            <a:pPr lvl="1" eaLnBrk="1" hangingPunct="1">
              <a:lnSpc>
                <a:spcPct val="90000"/>
              </a:lnSpc>
              <a:buFontTx/>
              <a:buNone/>
            </a:pPr>
            <a:r>
              <a:rPr lang="en-US" altLang="en-US">
                <a:latin typeface="Courier New" pitchFamily="49" charset="0"/>
              </a:rPr>
              <a:t>	123 Kim 12.5 8.1 7.6 3.2</a:t>
            </a:r>
          </a:p>
          <a:p>
            <a:pPr lvl="1" eaLnBrk="1" hangingPunct="1">
              <a:lnSpc>
                <a:spcPct val="90000"/>
              </a:lnSpc>
              <a:buFontTx/>
              <a:buNone/>
            </a:pPr>
            <a:r>
              <a:rPr lang="en-US" altLang="en-US">
                <a:latin typeface="Courier New" pitchFamily="49" charset="0"/>
              </a:rPr>
              <a:t>	456 Eric 4.0 11.6 6.5 2.7 12</a:t>
            </a:r>
          </a:p>
          <a:p>
            <a:pPr lvl="1" eaLnBrk="1" hangingPunct="1">
              <a:lnSpc>
                <a:spcPct val="90000"/>
              </a:lnSpc>
              <a:buFontTx/>
              <a:buNone/>
            </a:pPr>
            <a:r>
              <a:rPr lang="en-US" altLang="en-US">
                <a:latin typeface="Courier New" pitchFamily="49" charset="0"/>
              </a:rPr>
              <a:t>	789 Stef 8.0 8.0 8.0 8.0 7.5</a:t>
            </a:r>
          </a:p>
          <a:p>
            <a:pPr lvl="1" eaLnBrk="1" hangingPunct="1">
              <a:lnSpc>
                <a:spcPct val="90000"/>
              </a:lnSpc>
              <a:buFontTx/>
              <a:buNone/>
            </a:pPr>
            <a:endParaRPr lang="en-US" altLang="en-US">
              <a:latin typeface="Courier New" pitchFamily="49" charset="0"/>
            </a:endParaRPr>
          </a:p>
          <a:p>
            <a:pPr lvl="1" eaLnBrk="1" hangingPunct="1">
              <a:lnSpc>
                <a:spcPct val="90000"/>
              </a:lnSpc>
            </a:pPr>
            <a:r>
              <a:rPr lang="en-US" altLang="en-US"/>
              <a:t>Consider the task of computing hours worked by each person:</a:t>
            </a:r>
            <a:endParaRPr lang="en-US" altLang="en-US" sz="900">
              <a:latin typeface="Courier New" pitchFamily="49" charset="0"/>
            </a:endParaRPr>
          </a:p>
          <a:p>
            <a:pPr lvl="1" eaLnBrk="1" hangingPunct="1">
              <a:lnSpc>
                <a:spcPct val="90000"/>
              </a:lnSpc>
            </a:pPr>
            <a:endParaRPr lang="en-US" altLang="en-US" sz="900">
              <a:latin typeface="Courier New" pitchFamily="49" charset="0"/>
            </a:endParaRPr>
          </a:p>
          <a:p>
            <a:pPr lvl="1" eaLnBrk="1" hangingPunct="1">
              <a:lnSpc>
                <a:spcPct val="90000"/>
              </a:lnSpc>
              <a:buFontTx/>
              <a:buNone/>
            </a:pPr>
            <a:r>
              <a:rPr lang="en-US" altLang="en-US">
                <a:latin typeface="Courier New" pitchFamily="49" charset="0"/>
              </a:rPr>
              <a:t>	Kim (ID#123) worked 31.4 hours (7.85 hours/day)</a:t>
            </a:r>
            <a:endParaRPr lang="en-US" altLang="en-US" sz="900"/>
          </a:p>
          <a:p>
            <a:pPr lvl="1" eaLnBrk="1" hangingPunct="1">
              <a:lnSpc>
                <a:spcPct val="90000"/>
              </a:lnSpc>
              <a:buFontTx/>
              <a:buNone/>
            </a:pPr>
            <a:r>
              <a:rPr lang="en-US" altLang="en-US">
                <a:latin typeface="Courier New" pitchFamily="49" charset="0"/>
              </a:rPr>
              <a:t>	Eric (ID#456) worked 36.8 hours (7.36 hours/day)</a:t>
            </a:r>
            <a:endParaRPr lang="en-US" altLang="en-US" sz="900"/>
          </a:p>
          <a:p>
            <a:pPr lvl="1" eaLnBrk="1" hangingPunct="1">
              <a:lnSpc>
                <a:spcPct val="90000"/>
              </a:lnSpc>
              <a:buFontTx/>
              <a:buNone/>
            </a:pPr>
            <a:r>
              <a:rPr lang="en-US" altLang="en-US">
                <a:latin typeface="Courier New" pitchFamily="49" charset="0"/>
              </a:rPr>
              <a:t>	Stef (ID#789) worked 39.5 hours (7.9 hours/day)</a:t>
            </a:r>
          </a:p>
          <a:p>
            <a:pPr lvl="1" eaLnBrk="1" hangingPunct="1">
              <a:lnSpc>
                <a:spcPct val="90000"/>
              </a:lnSpc>
              <a:buFontTx/>
              <a:buNone/>
            </a:pPr>
            <a:endParaRPr lang="en-US" altLang="en-US">
              <a:latin typeface="Courier New" pitchFamily="49" charset="0"/>
            </a:endParaRPr>
          </a:p>
          <a:p>
            <a:pPr lvl="1" eaLnBrk="1" hangingPunct="1">
              <a:lnSpc>
                <a:spcPct val="90000"/>
              </a:lnSpc>
              <a:buFontTx/>
              <a:buNone/>
            </a:pPr>
            <a:endParaRPr lang="en-US" altLang="en-US">
              <a:latin typeface="Courier New" pitchFamily="49" charset="0"/>
            </a:endParaRPr>
          </a:p>
          <a:p>
            <a:pPr eaLnBrk="1" hangingPunct="1">
              <a:lnSpc>
                <a:spcPct val="90000"/>
              </a:lnSpc>
            </a:pPr>
            <a:r>
              <a:rPr lang="en-US" altLang="en-US"/>
              <a:t>Let's try to solve this problem token-by-token ...</a:t>
            </a:r>
          </a:p>
          <a:p>
            <a:pPr lvl="1" eaLnBrk="1" hangingPunct="1">
              <a:lnSpc>
                <a:spcPct val="90000"/>
              </a:lnSpc>
              <a:buFontTx/>
              <a:buNone/>
            </a:pPr>
            <a:endParaRPr lang="en-US" altLang="en-US" sz="90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Hours answer (flawed)</a:t>
            </a:r>
          </a:p>
        </p:txBody>
      </p:sp>
      <p:sp>
        <p:nvSpPr>
          <p:cNvPr id="26627" name="Rectangle 3"/>
          <p:cNvSpPr>
            <a:spLocks noGrp="1" noChangeArrowheads="1"/>
          </p:cNvSpPr>
          <p:nvPr>
            <p:ph type="body" idx="1"/>
          </p:nvPr>
        </p:nvSpPr>
        <p:spPr/>
        <p:txBody>
          <a:bodyPr/>
          <a:lstStyle/>
          <a:p>
            <a:pPr lvl="1" eaLnBrk="1" hangingPunct="1">
              <a:lnSpc>
                <a:spcPct val="70000"/>
              </a:lnSpc>
              <a:buFontTx/>
              <a:buNone/>
            </a:pPr>
            <a:r>
              <a:rPr lang="en-US" altLang="en-US" sz="1600" b="1">
                <a:solidFill>
                  <a:srgbClr val="008080"/>
                </a:solidFill>
                <a:latin typeface="Courier New" pitchFamily="49" charset="0"/>
              </a:rPr>
              <a:t>// This solution does not work!</a:t>
            </a:r>
            <a:endParaRPr lang="en-US" altLang="en-US" sz="1600">
              <a:latin typeface="Courier New" pitchFamily="49" charset="0"/>
            </a:endParaRPr>
          </a:p>
          <a:p>
            <a:pPr lvl="1" eaLnBrk="1" hangingPunct="1">
              <a:lnSpc>
                <a:spcPct val="70000"/>
              </a:lnSpc>
              <a:buFontTx/>
              <a:buNone/>
            </a:pPr>
            <a:r>
              <a:rPr lang="en-US" altLang="en-US" sz="1600">
                <a:latin typeface="Courier New" pitchFamily="49" charset="0"/>
              </a:rPr>
              <a:t>import java.io.*;               </a:t>
            </a:r>
            <a:r>
              <a:rPr lang="en-US" altLang="en-US" sz="1600" b="1">
                <a:solidFill>
                  <a:srgbClr val="008080"/>
                </a:solidFill>
                <a:latin typeface="Courier New" pitchFamily="49" charset="0"/>
              </a:rPr>
              <a:t>// for File</a:t>
            </a:r>
          </a:p>
          <a:p>
            <a:pPr lvl="1" eaLnBrk="1" hangingPunct="1">
              <a:lnSpc>
                <a:spcPct val="70000"/>
              </a:lnSpc>
              <a:buFontTx/>
              <a:buNone/>
            </a:pPr>
            <a:r>
              <a:rPr lang="en-US" altLang="en-US" sz="1600">
                <a:latin typeface="Courier New" pitchFamily="49" charset="0"/>
              </a:rPr>
              <a:t>import java.util.*;             </a:t>
            </a:r>
            <a:r>
              <a:rPr lang="en-US" altLang="en-US" sz="1600" b="1">
                <a:solidFill>
                  <a:srgbClr val="008080"/>
                </a:solidFill>
                <a:latin typeface="Courier New" pitchFamily="49" charset="0"/>
              </a:rPr>
              <a:t>// for Scanner</a:t>
            </a:r>
          </a:p>
          <a:p>
            <a:pPr lvl="1" eaLnBrk="1" hangingPunct="1">
              <a:lnSpc>
                <a:spcPct val="70000"/>
              </a:lnSpc>
              <a:buFontTx/>
              <a:buNone/>
            </a:pPr>
            <a:endParaRPr lang="en-US" altLang="en-US" sz="600">
              <a:latin typeface="Courier New" pitchFamily="49" charset="0"/>
            </a:endParaRPr>
          </a:p>
          <a:p>
            <a:pPr lvl="1" eaLnBrk="1" hangingPunct="1">
              <a:lnSpc>
                <a:spcPct val="70000"/>
              </a:lnSpc>
              <a:buFontTx/>
              <a:buNone/>
            </a:pPr>
            <a:r>
              <a:rPr lang="en-US" altLang="en-US" sz="1600">
                <a:latin typeface="Courier New" pitchFamily="49" charset="0"/>
              </a:rPr>
              <a:t>public class HoursWorked {</a:t>
            </a:r>
            <a:endParaRPr lang="en-US" altLang="en-US" sz="1600" b="1">
              <a:solidFill>
                <a:srgbClr val="008080"/>
              </a:solidFill>
              <a:latin typeface="Courier New" pitchFamily="49" charset="0"/>
            </a:endParaRPr>
          </a:p>
          <a:p>
            <a:pPr lvl="1" eaLnBrk="1" hangingPunct="1">
              <a:lnSpc>
                <a:spcPct val="70000"/>
              </a:lnSpc>
              <a:buFontTx/>
              <a:buNone/>
            </a:pPr>
            <a:r>
              <a:rPr lang="en-US" altLang="en-US" sz="1600">
                <a:latin typeface="Courier New" pitchFamily="49" charset="0"/>
              </a:rPr>
              <a:t>    public static void main(String[] args)</a:t>
            </a:r>
          </a:p>
          <a:p>
            <a:pPr lvl="1" eaLnBrk="1" hangingPunct="1">
              <a:lnSpc>
                <a:spcPct val="70000"/>
              </a:lnSpc>
              <a:buFontTx/>
              <a:buNone/>
            </a:pPr>
            <a:r>
              <a:rPr lang="en-US" altLang="en-US" sz="1600">
                <a:latin typeface="Courier New" pitchFamily="49" charset="0"/>
              </a:rPr>
              <a:t>            throws FileNotFoundException {</a:t>
            </a:r>
          </a:p>
          <a:p>
            <a:pPr lvl="1" eaLnBrk="1" hangingPunct="1">
              <a:lnSpc>
                <a:spcPct val="70000"/>
              </a:lnSpc>
              <a:buFontTx/>
              <a:buNone/>
            </a:pPr>
            <a:r>
              <a:rPr lang="en-US" altLang="en-US" sz="1600">
                <a:latin typeface="Courier New" pitchFamily="49" charset="0"/>
              </a:rPr>
              <a:t>        Scanner input = new Scanner(new File("hours.txt"));</a:t>
            </a:r>
          </a:p>
          <a:p>
            <a:pPr lvl="1" eaLnBrk="1" hangingPunct="1">
              <a:lnSpc>
                <a:spcPct val="70000"/>
              </a:lnSpc>
              <a:buFontTx/>
              <a:buNone/>
            </a:pPr>
            <a:r>
              <a:rPr lang="en-US" altLang="en-US" sz="1600">
                <a:latin typeface="Courier New" pitchFamily="49" charset="0"/>
              </a:rPr>
              <a:t>        while (input.hasNext()) {</a:t>
            </a:r>
          </a:p>
          <a:p>
            <a:pPr lvl="1" eaLnBrk="1" hangingPunct="1">
              <a:lnSpc>
                <a:spcPct val="70000"/>
              </a:lnSpc>
              <a:buFontTx/>
              <a:buNone/>
            </a:pPr>
            <a:r>
              <a:rPr lang="en-US" altLang="en-US" sz="1600" b="1">
                <a:solidFill>
                  <a:srgbClr val="008080"/>
                </a:solidFill>
                <a:latin typeface="Courier New" pitchFamily="49" charset="0"/>
              </a:rPr>
              <a:t>            // process one person</a:t>
            </a:r>
          </a:p>
          <a:p>
            <a:pPr lvl="1" eaLnBrk="1" hangingPunct="1">
              <a:lnSpc>
                <a:spcPct val="70000"/>
              </a:lnSpc>
              <a:buFontTx/>
              <a:buNone/>
            </a:pPr>
            <a:r>
              <a:rPr lang="en-US" altLang="en-US" sz="1600">
                <a:latin typeface="Courier New" pitchFamily="49" charset="0"/>
              </a:rPr>
              <a:t>            int id = input.nextInt();</a:t>
            </a:r>
          </a:p>
          <a:p>
            <a:pPr lvl="1" eaLnBrk="1" hangingPunct="1">
              <a:lnSpc>
                <a:spcPct val="70000"/>
              </a:lnSpc>
              <a:buFontTx/>
              <a:buNone/>
            </a:pPr>
            <a:r>
              <a:rPr lang="en-US" altLang="en-US" sz="1600">
                <a:latin typeface="Courier New" pitchFamily="49" charset="0"/>
              </a:rPr>
              <a:t>            String name = input.next();</a:t>
            </a:r>
          </a:p>
          <a:p>
            <a:pPr lvl="1" eaLnBrk="1" hangingPunct="1">
              <a:lnSpc>
                <a:spcPct val="70000"/>
              </a:lnSpc>
              <a:buFontTx/>
              <a:buNone/>
            </a:pPr>
            <a:r>
              <a:rPr lang="en-US" altLang="en-US" sz="1600">
                <a:latin typeface="Courier New" pitchFamily="49" charset="0"/>
              </a:rPr>
              <a:t>            double totalHours = 0.0;</a:t>
            </a:r>
          </a:p>
          <a:p>
            <a:pPr lvl="1" eaLnBrk="1" hangingPunct="1">
              <a:lnSpc>
                <a:spcPct val="70000"/>
              </a:lnSpc>
              <a:buFontTx/>
              <a:buNone/>
            </a:pPr>
            <a:r>
              <a:rPr lang="en-US" altLang="en-US" sz="1600">
                <a:latin typeface="Courier New" pitchFamily="49" charset="0"/>
              </a:rPr>
              <a:t>            int days = 0;</a:t>
            </a:r>
          </a:p>
          <a:p>
            <a:pPr lvl="1" eaLnBrk="1" hangingPunct="1">
              <a:lnSpc>
                <a:spcPct val="70000"/>
              </a:lnSpc>
              <a:buFontTx/>
              <a:buNone/>
            </a:pPr>
            <a:r>
              <a:rPr lang="en-US" altLang="en-US" sz="1600">
                <a:solidFill>
                  <a:srgbClr val="800000"/>
                </a:solidFill>
                <a:latin typeface="Courier New" pitchFamily="49" charset="0"/>
              </a:rPr>
              <a:t>            while (</a:t>
            </a:r>
            <a:r>
              <a:rPr lang="en-US" altLang="en-US" sz="1600" b="1">
                <a:solidFill>
                  <a:srgbClr val="800000"/>
                </a:solidFill>
                <a:latin typeface="Courier New" pitchFamily="49" charset="0"/>
              </a:rPr>
              <a:t>input.hasNextDouble()</a:t>
            </a:r>
            <a:r>
              <a:rPr lang="en-US" altLang="en-US" sz="1600">
                <a:solidFill>
                  <a:srgbClr val="800000"/>
                </a:solidFill>
                <a:latin typeface="Courier New" pitchFamily="49" charset="0"/>
              </a:rPr>
              <a:t>) {</a:t>
            </a:r>
          </a:p>
          <a:p>
            <a:pPr lvl="1" eaLnBrk="1" hangingPunct="1">
              <a:lnSpc>
                <a:spcPct val="70000"/>
              </a:lnSpc>
              <a:buFontTx/>
              <a:buNone/>
            </a:pPr>
            <a:r>
              <a:rPr lang="en-US" altLang="en-US" sz="1600">
                <a:solidFill>
                  <a:srgbClr val="800000"/>
                </a:solidFill>
                <a:latin typeface="Courier New" pitchFamily="49" charset="0"/>
              </a:rPr>
              <a:t>                totalHours += </a:t>
            </a:r>
            <a:r>
              <a:rPr lang="en-US" altLang="en-US" sz="1600" b="1">
                <a:solidFill>
                  <a:srgbClr val="800000"/>
                </a:solidFill>
                <a:latin typeface="Courier New" pitchFamily="49" charset="0"/>
              </a:rPr>
              <a:t>input.nextDouble()</a:t>
            </a:r>
            <a:r>
              <a:rPr lang="en-US" altLang="en-US" sz="1600">
                <a:solidFill>
                  <a:srgbClr val="800000"/>
                </a:solidFill>
                <a:latin typeface="Courier New" pitchFamily="49" charset="0"/>
              </a:rPr>
              <a:t>;</a:t>
            </a:r>
          </a:p>
          <a:p>
            <a:pPr lvl="1" eaLnBrk="1" hangingPunct="1">
              <a:lnSpc>
                <a:spcPct val="70000"/>
              </a:lnSpc>
              <a:buFontTx/>
              <a:buNone/>
            </a:pPr>
            <a:r>
              <a:rPr lang="en-US" altLang="en-US" sz="1600">
                <a:solidFill>
                  <a:srgbClr val="800000"/>
                </a:solidFill>
                <a:latin typeface="Courier New" pitchFamily="49" charset="0"/>
              </a:rPr>
              <a:t>                days++;</a:t>
            </a:r>
          </a:p>
          <a:p>
            <a:pPr lvl="1" eaLnBrk="1" hangingPunct="1">
              <a:lnSpc>
                <a:spcPct val="70000"/>
              </a:lnSpc>
              <a:buFontTx/>
              <a:buNone/>
            </a:pPr>
            <a:r>
              <a:rPr lang="en-US" altLang="en-US" sz="1600">
                <a:solidFill>
                  <a:srgbClr val="800000"/>
                </a:solidFill>
                <a:latin typeface="Courier New" pitchFamily="49" charset="0"/>
              </a:rPr>
              <a:t>            }</a:t>
            </a:r>
          </a:p>
          <a:p>
            <a:pPr lvl="1" eaLnBrk="1" hangingPunct="1">
              <a:lnSpc>
                <a:spcPct val="70000"/>
              </a:lnSpc>
              <a:buFontTx/>
              <a:buNone/>
            </a:pPr>
            <a:r>
              <a:rPr lang="en-US" altLang="en-US" sz="1600">
                <a:latin typeface="Courier New" pitchFamily="49" charset="0"/>
              </a:rPr>
              <a:t>            System.out.println(name + " (ID#" + id + </a:t>
            </a:r>
          </a:p>
          <a:p>
            <a:pPr lvl="1" eaLnBrk="1" hangingPunct="1">
              <a:lnSpc>
                <a:spcPct val="70000"/>
              </a:lnSpc>
              <a:buFontTx/>
              <a:buNone/>
            </a:pPr>
            <a:r>
              <a:rPr lang="en-US" altLang="en-US" sz="1600">
                <a:latin typeface="Courier New" pitchFamily="49" charset="0"/>
              </a:rPr>
              <a:t>                    ") worked " + totalHours + " hours (" +</a:t>
            </a:r>
          </a:p>
          <a:p>
            <a:pPr lvl="1" eaLnBrk="1" hangingPunct="1">
              <a:lnSpc>
                <a:spcPct val="70000"/>
              </a:lnSpc>
              <a:buFontTx/>
              <a:buNone/>
            </a:pPr>
            <a:r>
              <a:rPr lang="en-US" altLang="en-US" sz="1600">
                <a:latin typeface="Courier New" pitchFamily="49" charset="0"/>
              </a:rPr>
              <a:t>                    (totalHours / days) + " hours/day)");</a:t>
            </a:r>
          </a:p>
          <a:p>
            <a:pPr lvl="1" eaLnBrk="1" hangingPunct="1">
              <a:lnSpc>
                <a:spcPct val="70000"/>
              </a:lnSpc>
              <a:buFontTx/>
              <a:buNone/>
            </a:pPr>
            <a:r>
              <a:rPr lang="en-US" altLang="en-US" sz="1600">
                <a:latin typeface="Courier New" pitchFamily="49" charset="0"/>
              </a:rPr>
              <a:t>        }</a:t>
            </a:r>
          </a:p>
          <a:p>
            <a:pPr lvl="1" eaLnBrk="1" hangingPunct="1">
              <a:lnSpc>
                <a:spcPct val="70000"/>
              </a:lnSpc>
              <a:buFontTx/>
              <a:buNone/>
            </a:pPr>
            <a:r>
              <a:rPr lang="en-US" altLang="en-US" sz="1600">
                <a:latin typeface="Courier New" pitchFamily="49" charset="0"/>
              </a:rPr>
              <a:t>    }</a:t>
            </a:r>
          </a:p>
          <a:p>
            <a:pPr lvl="1" eaLnBrk="1" hangingPunct="1">
              <a:lnSpc>
                <a:spcPct val="70000"/>
              </a:lnSpc>
              <a:buFontTx/>
              <a:buNone/>
            </a:pPr>
            <a:r>
              <a:rPr lang="en-US" altLang="en-US" sz="1600">
                <a:latin typeface="Courier New" pitchFamily="49" charset="0"/>
              </a:rPr>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Flawed output</a:t>
            </a:r>
          </a:p>
        </p:txBody>
      </p:sp>
      <p:sp>
        <p:nvSpPr>
          <p:cNvPr id="789507" name="Rectangle 3"/>
          <p:cNvSpPr>
            <a:spLocks noGrp="1" noChangeArrowheads="1"/>
          </p:cNvSpPr>
          <p:nvPr>
            <p:ph type="body" idx="1"/>
          </p:nvPr>
        </p:nvSpPr>
        <p:spPr/>
        <p:txBody>
          <a:bodyPr/>
          <a:lstStyle/>
          <a:p>
            <a:pPr lvl="1" eaLnBrk="1" hangingPunct="1">
              <a:lnSpc>
                <a:spcPct val="70000"/>
              </a:lnSpc>
              <a:buFontTx/>
              <a:buNone/>
            </a:pPr>
            <a:r>
              <a:rPr lang="en-US" altLang="en-US" sz="2000">
                <a:solidFill>
                  <a:srgbClr val="800000"/>
                </a:solidFill>
                <a:latin typeface="Courier New" pitchFamily="49" charset="0"/>
              </a:rPr>
              <a:t>Susan (ID#123) worked </a:t>
            </a:r>
            <a:r>
              <a:rPr lang="en-US" altLang="en-US" sz="2000" b="1">
                <a:solidFill>
                  <a:srgbClr val="800000"/>
                </a:solidFill>
                <a:latin typeface="Courier New" pitchFamily="49" charset="0"/>
              </a:rPr>
              <a:t>487.4</a:t>
            </a:r>
            <a:r>
              <a:rPr lang="en-US" altLang="en-US" sz="2000">
                <a:solidFill>
                  <a:srgbClr val="800000"/>
                </a:solidFill>
                <a:latin typeface="Courier New" pitchFamily="49" charset="0"/>
              </a:rPr>
              <a:t> hours (</a:t>
            </a:r>
            <a:r>
              <a:rPr lang="en-US" altLang="en-US" sz="2000" b="1">
                <a:solidFill>
                  <a:srgbClr val="800000"/>
                </a:solidFill>
                <a:latin typeface="Courier New" pitchFamily="49" charset="0"/>
              </a:rPr>
              <a:t>97.48</a:t>
            </a:r>
            <a:r>
              <a:rPr lang="en-US" altLang="en-US" sz="2000">
                <a:solidFill>
                  <a:srgbClr val="800000"/>
                </a:solidFill>
                <a:latin typeface="Courier New" pitchFamily="49" charset="0"/>
              </a:rPr>
              <a:t> hours/day)</a:t>
            </a:r>
          </a:p>
          <a:p>
            <a:pPr lvl="1" eaLnBrk="1" hangingPunct="1">
              <a:lnSpc>
                <a:spcPct val="70000"/>
              </a:lnSpc>
              <a:buFontTx/>
              <a:buNone/>
            </a:pPr>
            <a:r>
              <a:rPr lang="en-US" altLang="en-US" sz="2000">
                <a:solidFill>
                  <a:srgbClr val="800000"/>
                </a:solidFill>
                <a:latin typeface="Courier New" pitchFamily="49" charset="0"/>
              </a:rPr>
              <a:t>Exception in thread "main"</a:t>
            </a:r>
          </a:p>
          <a:p>
            <a:pPr lvl="1" eaLnBrk="1" hangingPunct="1">
              <a:lnSpc>
                <a:spcPct val="70000"/>
              </a:lnSpc>
              <a:buFontTx/>
              <a:buNone/>
            </a:pPr>
            <a:r>
              <a:rPr lang="en-US" altLang="en-US" sz="2000">
                <a:solidFill>
                  <a:srgbClr val="800000"/>
                </a:solidFill>
                <a:latin typeface="Courier New" pitchFamily="49" charset="0"/>
              </a:rPr>
              <a:t>java.util.InputMismatchException</a:t>
            </a:r>
          </a:p>
          <a:p>
            <a:pPr lvl="1" eaLnBrk="1" hangingPunct="1">
              <a:lnSpc>
                <a:spcPct val="70000"/>
              </a:lnSpc>
              <a:buFontTx/>
              <a:buNone/>
            </a:pPr>
            <a:r>
              <a:rPr lang="en-US" altLang="en-US" sz="2000">
                <a:solidFill>
                  <a:srgbClr val="800000"/>
                </a:solidFill>
                <a:latin typeface="Courier New" pitchFamily="49" charset="0"/>
              </a:rPr>
              <a:t>        at java.util.Scanner.throwFor(Scanner.java:840)</a:t>
            </a:r>
          </a:p>
          <a:p>
            <a:pPr lvl="1" eaLnBrk="1" hangingPunct="1">
              <a:lnSpc>
                <a:spcPct val="70000"/>
              </a:lnSpc>
              <a:buFontTx/>
              <a:buNone/>
            </a:pPr>
            <a:r>
              <a:rPr lang="en-US" altLang="en-US" sz="2000">
                <a:solidFill>
                  <a:srgbClr val="800000"/>
                </a:solidFill>
                <a:latin typeface="Courier New" pitchFamily="49" charset="0"/>
              </a:rPr>
              <a:t>        at java.util.Scanner.next(Scanner.java:1461)</a:t>
            </a:r>
          </a:p>
          <a:p>
            <a:pPr lvl="1" eaLnBrk="1" hangingPunct="1">
              <a:lnSpc>
                <a:spcPct val="70000"/>
              </a:lnSpc>
              <a:buFontTx/>
              <a:buNone/>
            </a:pPr>
            <a:r>
              <a:rPr lang="en-US" altLang="en-US" sz="2000">
                <a:solidFill>
                  <a:srgbClr val="800000"/>
                </a:solidFill>
                <a:latin typeface="Courier New" pitchFamily="49" charset="0"/>
              </a:rPr>
              <a:t>        at java.util.Scanner.nextInt(Scanner.java:2091)</a:t>
            </a:r>
          </a:p>
          <a:p>
            <a:pPr lvl="1" eaLnBrk="1" hangingPunct="1">
              <a:lnSpc>
                <a:spcPct val="70000"/>
              </a:lnSpc>
              <a:buFontTx/>
              <a:buNone/>
            </a:pPr>
            <a:r>
              <a:rPr lang="en-US" altLang="en-US" sz="2000">
                <a:solidFill>
                  <a:srgbClr val="800000"/>
                </a:solidFill>
                <a:latin typeface="Courier New" pitchFamily="49" charset="0"/>
              </a:rPr>
              <a:t>        at HoursWorked.main(HoursBad.java:9)</a:t>
            </a:r>
          </a:p>
          <a:p>
            <a:pPr lvl="1" eaLnBrk="1" hangingPunct="1">
              <a:buFontTx/>
              <a:buNone/>
            </a:pPr>
            <a:endParaRPr lang="en-US" altLang="en-US" sz="800">
              <a:solidFill>
                <a:srgbClr val="800000"/>
              </a:solidFill>
              <a:latin typeface="Courier New" pitchFamily="49" charset="0"/>
            </a:endParaRPr>
          </a:p>
          <a:p>
            <a:pPr lvl="1" eaLnBrk="1" hangingPunct="1"/>
            <a:r>
              <a:rPr lang="en-US" altLang="en-US"/>
              <a:t>The inner </a:t>
            </a:r>
            <a:r>
              <a:rPr lang="en-US" altLang="en-US">
                <a:latin typeface="Courier New" pitchFamily="49" charset="0"/>
              </a:rPr>
              <a:t>while</a:t>
            </a:r>
            <a:r>
              <a:rPr lang="en-US" altLang="en-US"/>
              <a:t> loop is grabbing the next person's ID.</a:t>
            </a:r>
          </a:p>
          <a:p>
            <a:pPr lvl="1" eaLnBrk="1" hangingPunct="1"/>
            <a:r>
              <a:rPr lang="en-US" altLang="en-US"/>
              <a:t>We want to process the tokens, but we also care about the line breaks (they mark the end of a person's data).</a:t>
            </a:r>
          </a:p>
          <a:p>
            <a:pPr lvl="1" eaLnBrk="1" hangingPunct="1">
              <a:lnSpc>
                <a:spcPct val="110000"/>
              </a:lnSpc>
            </a:pPr>
            <a:endParaRPr lang="en-US" altLang="en-US"/>
          </a:p>
          <a:p>
            <a:pPr eaLnBrk="1" hangingPunct="1">
              <a:lnSpc>
                <a:spcPct val="110000"/>
              </a:lnSpc>
            </a:pPr>
            <a:r>
              <a:rPr lang="en-US" altLang="en-US"/>
              <a:t>A better solution is a hybrid approach:</a:t>
            </a:r>
          </a:p>
          <a:p>
            <a:pPr lvl="1" eaLnBrk="1" hangingPunct="1">
              <a:lnSpc>
                <a:spcPct val="110000"/>
              </a:lnSpc>
            </a:pPr>
            <a:r>
              <a:rPr lang="en-US" altLang="en-US"/>
              <a:t>First, break the overall input into lines.</a:t>
            </a:r>
          </a:p>
          <a:p>
            <a:pPr lvl="1" eaLnBrk="1" hangingPunct="1">
              <a:lnSpc>
                <a:spcPct val="110000"/>
              </a:lnSpc>
            </a:pPr>
            <a:r>
              <a:rPr lang="en-US" altLang="en-US"/>
              <a:t>Then break each line into tokens.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89507">
                                            <p:txEl>
                                              <p:pRg st="11" end="11"/>
                                            </p:txEl>
                                          </p:spTgt>
                                        </p:tgtEl>
                                        <p:attrNameLst>
                                          <p:attrName>style.visibility</p:attrName>
                                        </p:attrNameLst>
                                      </p:cBhvr>
                                      <p:to>
                                        <p:strVal val="visible"/>
                                      </p:to>
                                    </p:set>
                                    <p:animEffect transition="in" filter="fade">
                                      <p:cBhvr>
                                        <p:cTn id="7" dur="1000"/>
                                        <p:tgtEl>
                                          <p:spTgt spid="789507">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9507">
                                            <p:txEl>
                                              <p:pRg st="12" end="12"/>
                                            </p:txEl>
                                          </p:spTgt>
                                        </p:tgtEl>
                                        <p:attrNameLst>
                                          <p:attrName>style.visibility</p:attrName>
                                        </p:attrNameLst>
                                      </p:cBhvr>
                                      <p:to>
                                        <p:strVal val="visible"/>
                                      </p:to>
                                    </p:set>
                                    <p:animEffect transition="in" filter="fade">
                                      <p:cBhvr>
                                        <p:cTn id="10" dur="1000"/>
                                        <p:tgtEl>
                                          <p:spTgt spid="789507">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89507">
                                            <p:txEl>
                                              <p:pRg st="13" end="13"/>
                                            </p:txEl>
                                          </p:spTgt>
                                        </p:tgtEl>
                                        <p:attrNameLst>
                                          <p:attrName>style.visibility</p:attrName>
                                        </p:attrNameLst>
                                      </p:cBhvr>
                                      <p:to>
                                        <p:strVal val="visible"/>
                                      </p:to>
                                    </p:set>
                                    <p:animEffect transition="in" filter="fade">
                                      <p:cBhvr>
                                        <p:cTn id="13" dur="1000"/>
                                        <p:tgtEl>
                                          <p:spTgt spid="78950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Line-based </a:t>
            </a:r>
            <a:r>
              <a:rPr lang="en-US" altLang="en-US">
                <a:latin typeface="Courier New" pitchFamily="49" charset="0"/>
              </a:rPr>
              <a:t>Scanner</a:t>
            </a:r>
            <a:r>
              <a:rPr lang="en-US" altLang="en-US"/>
              <a:t>s</a:t>
            </a:r>
          </a:p>
        </p:txBody>
      </p:sp>
      <p:sp>
        <p:nvSpPr>
          <p:cNvPr id="28675" name="Rectangle 3"/>
          <p:cNvSpPr>
            <a:spLocks noGrp="1" noChangeArrowheads="1"/>
          </p:cNvSpPr>
          <p:nvPr>
            <p:ph type="body" idx="1"/>
          </p:nvPr>
        </p:nvSpPr>
        <p:spPr/>
        <p:txBody>
          <a:bodyPr/>
          <a:lstStyle/>
          <a:p>
            <a:pPr lvl="1" eaLnBrk="1" hangingPunct="1">
              <a:lnSpc>
                <a:spcPct val="110000"/>
              </a:lnSpc>
            </a:pPr>
            <a:endParaRPr lang="en-US" altLang="en-US"/>
          </a:p>
          <a:p>
            <a:pPr lvl="1" eaLnBrk="1" hangingPunct="1">
              <a:lnSpc>
                <a:spcPct val="110000"/>
              </a:lnSpc>
            </a:pPr>
            <a:endParaRPr lang="en-US" altLang="en-US"/>
          </a:p>
          <a:p>
            <a:pPr lvl="1" eaLnBrk="1" hangingPunct="1">
              <a:lnSpc>
                <a:spcPct val="110000"/>
              </a:lnSpc>
            </a:pPr>
            <a:endParaRPr lang="en-US" altLang="en-US"/>
          </a:p>
          <a:p>
            <a:pPr lvl="1" eaLnBrk="1" hangingPunct="1">
              <a:lnSpc>
                <a:spcPct val="110000"/>
              </a:lnSpc>
            </a:pPr>
            <a:endParaRPr lang="en-US" altLang="en-US"/>
          </a:p>
          <a:p>
            <a:pPr lvl="1" eaLnBrk="1" hangingPunct="1">
              <a:lnSpc>
                <a:spcPct val="110000"/>
              </a:lnSpc>
            </a:pPr>
            <a:endParaRPr lang="en-US" altLang="en-US"/>
          </a:p>
          <a:p>
            <a:pPr lvl="1" eaLnBrk="1" hangingPunct="1">
              <a:lnSpc>
                <a:spcPct val="110000"/>
              </a:lnSpc>
            </a:pPr>
            <a:endParaRPr lang="en-US" altLang="en-US"/>
          </a:p>
          <a:p>
            <a:pPr lvl="1" eaLnBrk="1" hangingPunct="1">
              <a:lnSpc>
                <a:spcPct val="110000"/>
              </a:lnSpc>
              <a:buFontTx/>
              <a:buNone/>
            </a:pPr>
            <a:r>
              <a:rPr lang="en-US" altLang="en-US">
                <a:latin typeface="Courier New" pitchFamily="49" charset="0"/>
              </a:rPr>
              <a:t>Scanner input = new Scanner(new File("</a:t>
            </a:r>
            <a:r>
              <a:rPr lang="en-US" altLang="en-US" b="1"/>
              <a:t>file name</a:t>
            </a:r>
            <a:r>
              <a:rPr lang="en-US" altLang="en-US">
                <a:latin typeface="Courier New" pitchFamily="49" charset="0"/>
              </a:rPr>
              <a:t>"));</a:t>
            </a:r>
          </a:p>
          <a:p>
            <a:pPr lvl="1" eaLnBrk="1" hangingPunct="1">
              <a:lnSpc>
                <a:spcPct val="90000"/>
              </a:lnSpc>
              <a:buFontTx/>
              <a:buNone/>
            </a:pPr>
            <a:r>
              <a:rPr lang="en-US" altLang="en-US">
                <a:latin typeface="Courier New" pitchFamily="49" charset="0"/>
              </a:rPr>
              <a:t>while (</a:t>
            </a:r>
            <a:r>
              <a:rPr lang="en-US" altLang="en-US" b="1">
                <a:latin typeface="Courier New" pitchFamily="49" charset="0"/>
              </a:rPr>
              <a:t>input.hasNextLine()</a:t>
            </a:r>
            <a:r>
              <a:rPr lang="en-US" altLang="en-US">
                <a:latin typeface="Courier New" pitchFamily="49" charset="0"/>
              </a:rPr>
              <a:t>) {</a:t>
            </a:r>
          </a:p>
          <a:p>
            <a:pPr lvl="1" eaLnBrk="1" hangingPunct="1">
              <a:lnSpc>
                <a:spcPct val="90000"/>
              </a:lnSpc>
              <a:buFontTx/>
              <a:buNone/>
            </a:pPr>
            <a:r>
              <a:rPr lang="en-US" altLang="en-US">
                <a:latin typeface="Courier New" pitchFamily="49" charset="0"/>
              </a:rPr>
              <a:t>    String line = </a:t>
            </a:r>
            <a:r>
              <a:rPr lang="en-US" altLang="en-US" b="1">
                <a:latin typeface="Courier New" pitchFamily="49" charset="0"/>
              </a:rPr>
              <a:t>input.nextLine()</a:t>
            </a:r>
            <a:r>
              <a:rPr lang="en-US" altLang="en-US">
                <a:latin typeface="Courier New" pitchFamily="49" charset="0"/>
              </a:rPr>
              <a:t>;</a:t>
            </a:r>
          </a:p>
          <a:p>
            <a:pPr lvl="1" eaLnBrk="1" hangingPunct="1">
              <a:lnSpc>
                <a:spcPct val="90000"/>
              </a:lnSpc>
              <a:buFontTx/>
              <a:buNone/>
            </a:pPr>
            <a:r>
              <a:rPr lang="en-US" altLang="en-US">
                <a:latin typeface="Courier New" pitchFamily="49" charset="0"/>
              </a:rPr>
              <a:t>    </a:t>
            </a:r>
            <a:r>
              <a:rPr lang="en-US" altLang="en-US" b="1"/>
              <a:t>process this line</a:t>
            </a:r>
            <a:r>
              <a:rPr lang="en-US" altLang="en-US">
                <a:latin typeface="Courier New" pitchFamily="49" charset="0"/>
              </a:rPr>
              <a:t>;</a:t>
            </a:r>
          </a:p>
          <a:p>
            <a:pPr lvl="1" eaLnBrk="1" hangingPunct="1">
              <a:lnSpc>
                <a:spcPct val="90000"/>
              </a:lnSpc>
              <a:buFontTx/>
              <a:buNone/>
            </a:pPr>
            <a:r>
              <a:rPr lang="en-US" altLang="en-US">
                <a:latin typeface="Courier New" pitchFamily="49" charset="0"/>
              </a:rPr>
              <a:t>}</a:t>
            </a:r>
            <a:endParaRPr lang="en-US" altLang="en-US"/>
          </a:p>
        </p:txBody>
      </p:sp>
      <p:graphicFrame>
        <p:nvGraphicFramePr>
          <p:cNvPr id="790532" name="Group 4"/>
          <p:cNvGraphicFramePr>
            <a:graphicFrameLocks noGrp="1"/>
          </p:cNvGraphicFramePr>
          <p:nvPr/>
        </p:nvGraphicFramePr>
        <p:xfrm>
          <a:off x="219075" y="1614488"/>
          <a:ext cx="8696325" cy="1665287"/>
        </p:xfrm>
        <a:graphic>
          <a:graphicData uri="http://schemas.openxmlformats.org/drawingml/2006/table">
            <a:tbl>
              <a:tblPr/>
              <a:tblGrid>
                <a:gridCol w="2165350">
                  <a:extLst>
                    <a:ext uri="{9D8B030D-6E8A-4147-A177-3AD203B41FA5}">
                      <a16:colId xmlns:a16="http://schemas.microsoft.com/office/drawing/2014/main" val="20000"/>
                    </a:ext>
                  </a:extLst>
                </a:gridCol>
                <a:gridCol w="6530975">
                  <a:extLst>
                    <a:ext uri="{9D8B030D-6E8A-4147-A177-3AD203B41FA5}">
                      <a16:colId xmlns:a16="http://schemas.microsoft.com/office/drawing/2014/main" val="20001"/>
                    </a:ext>
                  </a:extLst>
                </a:gridCol>
              </a:tblGrid>
              <a:tr h="396391">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itchFamily="34" charset="0"/>
                        </a:rPr>
                        <a:t>Method</a:t>
                      </a:r>
                    </a:p>
                  </a:txBody>
                  <a:tcPr marT="45737" marB="4573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Tahoma" pitchFamily="34" charset="0"/>
                        </a:rPr>
                        <a:t>Description</a:t>
                      </a:r>
                    </a:p>
                  </a:txBody>
                  <a:tcPr marT="45737" marB="4573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6606">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itchFamily="49" charset="0"/>
                        </a:rPr>
                        <a:t>nextLine()</a:t>
                      </a:r>
                    </a:p>
                  </a:txBody>
                  <a:tcPr marT="45737" marB="4573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itchFamily="34" charset="0"/>
                        </a:rPr>
                        <a:t>returns next entire line of input  </a:t>
                      </a:r>
                      <a:r>
                        <a:rPr kumimoji="0" lang="en-US" altLang="en-US" sz="1600" b="0" i="0" u="none" strike="noStrike" cap="none" normalizeH="0" baseline="0">
                          <a:ln>
                            <a:noFill/>
                          </a:ln>
                          <a:solidFill>
                            <a:srgbClr val="404040"/>
                          </a:solidFill>
                          <a:effectLst/>
                          <a:latin typeface="Tahoma" pitchFamily="34" charset="0"/>
                        </a:rPr>
                        <a:t>(from cursor to </a:t>
                      </a:r>
                      <a:r>
                        <a:rPr kumimoji="0" lang="en-US" altLang="en-US" sz="1600" b="0" i="0" u="none" strike="noStrike" cap="none" normalizeH="0" baseline="0">
                          <a:ln>
                            <a:noFill/>
                          </a:ln>
                          <a:solidFill>
                            <a:srgbClr val="404040"/>
                          </a:solidFill>
                          <a:effectLst/>
                          <a:latin typeface="Courier New" pitchFamily="49" charset="0"/>
                        </a:rPr>
                        <a:t>\n</a:t>
                      </a:r>
                      <a:r>
                        <a:rPr kumimoji="0" lang="en-US" altLang="en-US" sz="1600" b="0" i="0" u="none" strike="noStrike" cap="none" normalizeH="0" baseline="0">
                          <a:ln>
                            <a:noFill/>
                          </a:ln>
                          <a:solidFill>
                            <a:srgbClr val="404040"/>
                          </a:solidFill>
                          <a:effectLst/>
                          <a:latin typeface="Tahoma" pitchFamily="34" charset="0"/>
                        </a:rPr>
                        <a:t>)</a:t>
                      </a:r>
                      <a:endParaRPr kumimoji="0" lang="en-US" altLang="en-US" sz="1600" b="0" i="1" u="none" strike="noStrike" cap="none" normalizeH="0" baseline="0">
                        <a:ln>
                          <a:noFill/>
                        </a:ln>
                        <a:solidFill>
                          <a:srgbClr val="404040"/>
                        </a:solidFill>
                        <a:effectLst/>
                        <a:latin typeface="Tahoma" pitchFamily="34" charset="0"/>
                      </a:endParaRPr>
                    </a:p>
                  </a:txBody>
                  <a:tcPr marT="45737" marB="4573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29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Courier New" pitchFamily="49" charset="0"/>
                        </a:rPr>
                        <a:t>hasNextLine()</a:t>
                      </a:r>
                    </a:p>
                  </a:txBody>
                  <a:tcPr marT="45737" marB="4573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itchFamily="34" charset="0"/>
                        </a:rPr>
                        <a:t>returns </a:t>
                      </a:r>
                      <a:r>
                        <a:rPr kumimoji="0" lang="en-US" altLang="en-US" sz="2000" b="0" i="0" u="none" strike="noStrike" cap="none" normalizeH="0" baseline="0">
                          <a:ln>
                            <a:noFill/>
                          </a:ln>
                          <a:solidFill>
                            <a:schemeClr val="tx1"/>
                          </a:solidFill>
                          <a:effectLst/>
                          <a:latin typeface="Courier New" pitchFamily="49" charset="0"/>
                        </a:rPr>
                        <a:t>true</a:t>
                      </a:r>
                      <a:r>
                        <a:rPr kumimoji="0" lang="en-US" altLang="en-US" sz="2000" b="0" i="0" u="none" strike="noStrike" cap="none" normalizeH="0" baseline="0">
                          <a:ln>
                            <a:noFill/>
                          </a:ln>
                          <a:solidFill>
                            <a:schemeClr val="tx1"/>
                          </a:solidFill>
                          <a:effectLst/>
                          <a:latin typeface="Tahoma" pitchFamily="34" charset="0"/>
                        </a:rPr>
                        <a:t> if there are any more lines of input to read   </a:t>
                      </a:r>
                      <a:r>
                        <a:rPr kumimoji="0" lang="en-US" altLang="en-US" sz="1800" b="0" i="0" u="none" strike="noStrike" cap="none" normalizeH="0" baseline="0">
                          <a:ln>
                            <a:noFill/>
                          </a:ln>
                          <a:solidFill>
                            <a:srgbClr val="808080"/>
                          </a:solidFill>
                          <a:effectLst/>
                          <a:latin typeface="Tahoma" pitchFamily="34" charset="0"/>
                        </a:rPr>
                        <a:t>(always true for console input)</a:t>
                      </a:r>
                    </a:p>
                  </a:txBody>
                  <a:tcPr marT="45737" marB="4573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t>Consuming lines of input</a:t>
            </a:r>
          </a:p>
        </p:txBody>
      </p:sp>
      <p:sp>
        <p:nvSpPr>
          <p:cNvPr id="792579" name="Rectangle 3"/>
          <p:cNvSpPr>
            <a:spLocks noGrp="1" noChangeArrowheads="1"/>
          </p:cNvSpPr>
          <p:nvPr>
            <p:ph type="body" idx="1"/>
          </p:nvPr>
        </p:nvSpPr>
        <p:spPr/>
        <p:txBody>
          <a:bodyPr/>
          <a:lstStyle/>
          <a:p>
            <a:pPr lvl="1" eaLnBrk="1" hangingPunct="1">
              <a:lnSpc>
                <a:spcPct val="80000"/>
              </a:lnSpc>
              <a:buFontTx/>
              <a:buNone/>
            </a:pPr>
            <a:r>
              <a:rPr lang="en-US" altLang="en-US">
                <a:latin typeface="Courier New" pitchFamily="49" charset="0"/>
              </a:rPr>
              <a:t>		23   3.14 John Smith   "Hello" world</a:t>
            </a:r>
          </a:p>
          <a:p>
            <a:pPr lvl="1" eaLnBrk="1" hangingPunct="1">
              <a:lnSpc>
                <a:spcPct val="80000"/>
              </a:lnSpc>
              <a:buFontTx/>
              <a:buNone/>
            </a:pPr>
            <a:r>
              <a:rPr lang="en-US" altLang="en-US">
                <a:latin typeface="Courier New" pitchFamily="49" charset="0"/>
              </a:rPr>
              <a:t>			        45.2	19</a:t>
            </a:r>
          </a:p>
          <a:p>
            <a:pPr lvl="1" eaLnBrk="1" hangingPunct="1">
              <a:lnSpc>
                <a:spcPct val="140000"/>
              </a:lnSpc>
              <a:buFontTx/>
              <a:buNone/>
            </a:pPr>
            <a:endParaRPr lang="en-US" altLang="en-US">
              <a:latin typeface="Courier New" pitchFamily="49" charset="0"/>
            </a:endParaRPr>
          </a:p>
          <a:p>
            <a:pPr eaLnBrk="1" hangingPunct="1">
              <a:lnSpc>
                <a:spcPct val="80000"/>
              </a:lnSpc>
            </a:pPr>
            <a:r>
              <a:rPr lang="en-US" altLang="en-US"/>
              <a:t>The </a:t>
            </a:r>
            <a:r>
              <a:rPr lang="en-US" altLang="en-US">
                <a:latin typeface="Courier New" pitchFamily="49" charset="0"/>
              </a:rPr>
              <a:t>Scanner</a:t>
            </a:r>
            <a:r>
              <a:rPr lang="en-US" altLang="en-US"/>
              <a:t> reads the lines as follows:</a:t>
            </a:r>
          </a:p>
          <a:p>
            <a:pPr lvl="1" eaLnBrk="1" hangingPunct="1">
              <a:lnSpc>
                <a:spcPct val="80000"/>
              </a:lnSpc>
              <a:buFontTx/>
              <a:buNone/>
            </a:pPr>
            <a:endParaRPr lang="en-US" altLang="en-US" sz="900">
              <a:latin typeface="Courier New" pitchFamily="49" charset="0"/>
            </a:endParaRPr>
          </a:p>
          <a:p>
            <a:pPr lvl="1" eaLnBrk="1" hangingPunct="1">
              <a:lnSpc>
                <a:spcPct val="80000"/>
              </a:lnSpc>
              <a:buFontTx/>
              <a:buNone/>
            </a:pPr>
            <a:r>
              <a:rPr lang="en-US" altLang="en-US" sz="2000">
                <a:latin typeface="Courier New" pitchFamily="49" charset="0"/>
              </a:rPr>
              <a:t>	23\t3.14 John Smith\t"Hello" world</a:t>
            </a:r>
            <a:r>
              <a:rPr lang="en-US" altLang="en-US" sz="2000">
                <a:solidFill>
                  <a:srgbClr val="003399"/>
                </a:solidFill>
                <a:latin typeface="Courier New" pitchFamily="49" charset="0"/>
              </a:rPr>
              <a:t>\n</a:t>
            </a:r>
            <a:r>
              <a:rPr lang="en-US" altLang="en-US" sz="2000">
                <a:latin typeface="Courier New" pitchFamily="49" charset="0"/>
              </a:rPr>
              <a:t>\t\t45.2  19</a:t>
            </a:r>
            <a:r>
              <a:rPr lang="en-US" altLang="en-US" sz="2000">
                <a:solidFill>
                  <a:srgbClr val="003399"/>
                </a:solidFill>
                <a:latin typeface="Courier New" pitchFamily="49" charset="0"/>
              </a:rPr>
              <a:t>\n</a:t>
            </a:r>
          </a:p>
          <a:p>
            <a:pPr lvl="1" eaLnBrk="1" hangingPunct="1">
              <a:lnSpc>
                <a:spcPct val="80000"/>
              </a:lnSpc>
              <a:buFontTx/>
              <a:buNone/>
            </a:pPr>
            <a:r>
              <a:rPr lang="en-US" altLang="en-US" sz="2000">
                <a:latin typeface="Courier New" pitchFamily="49" charset="0"/>
              </a:rPr>
              <a:t>	</a:t>
            </a:r>
            <a:r>
              <a:rPr lang="en-US" altLang="en-US" sz="2000" b="1">
                <a:latin typeface="Courier New" pitchFamily="49" charset="0"/>
              </a:rPr>
              <a:t>^</a:t>
            </a:r>
          </a:p>
          <a:p>
            <a:pPr lvl="1" eaLnBrk="1" hangingPunct="1">
              <a:lnSpc>
                <a:spcPct val="80000"/>
              </a:lnSpc>
              <a:buFontTx/>
              <a:buNone/>
            </a:pPr>
            <a:endParaRPr lang="en-US" altLang="en-US" sz="800">
              <a:latin typeface="Courier New" pitchFamily="49" charset="0"/>
            </a:endParaRPr>
          </a:p>
          <a:p>
            <a:pPr lvl="1" eaLnBrk="1" hangingPunct="1">
              <a:lnSpc>
                <a:spcPct val="80000"/>
              </a:lnSpc>
            </a:pPr>
            <a:r>
              <a:rPr lang="en-US" altLang="en-US" sz="2000">
                <a:latin typeface="Courier New" pitchFamily="49" charset="0"/>
              </a:rPr>
              <a:t>String line = input.nextLine();</a:t>
            </a:r>
          </a:p>
          <a:p>
            <a:pPr lvl="1" eaLnBrk="1" hangingPunct="1">
              <a:lnSpc>
                <a:spcPct val="80000"/>
              </a:lnSpc>
              <a:buFontTx/>
              <a:buNone/>
            </a:pPr>
            <a:r>
              <a:rPr lang="en-US" altLang="en-US" sz="2000">
                <a:latin typeface="Courier New" pitchFamily="49" charset="0"/>
              </a:rPr>
              <a:t>	</a:t>
            </a:r>
            <a:r>
              <a:rPr lang="en-US" altLang="en-US" sz="2000" b="1" u="sng">
                <a:latin typeface="Courier New" pitchFamily="49" charset="0"/>
              </a:rPr>
              <a:t>23\t3.14 John Smith\t"Hello" world</a:t>
            </a:r>
            <a:r>
              <a:rPr lang="en-US" altLang="en-US" sz="2000">
                <a:solidFill>
                  <a:srgbClr val="003399"/>
                </a:solidFill>
                <a:latin typeface="Courier New" pitchFamily="49" charset="0"/>
              </a:rPr>
              <a:t>\n</a:t>
            </a:r>
            <a:r>
              <a:rPr lang="en-US" altLang="en-US" sz="2000">
                <a:latin typeface="Courier New" pitchFamily="49" charset="0"/>
              </a:rPr>
              <a:t>\t\t45.2  19</a:t>
            </a:r>
            <a:r>
              <a:rPr lang="en-US" altLang="en-US" sz="2000">
                <a:solidFill>
                  <a:srgbClr val="003399"/>
                </a:solidFill>
                <a:latin typeface="Courier New" pitchFamily="49" charset="0"/>
              </a:rPr>
              <a:t>\n</a:t>
            </a:r>
          </a:p>
          <a:p>
            <a:pPr lvl="1" eaLnBrk="1" hangingPunct="1">
              <a:lnSpc>
                <a:spcPct val="80000"/>
              </a:lnSpc>
              <a:buFontTx/>
              <a:buNone/>
            </a:pPr>
            <a:r>
              <a:rPr lang="en-US" altLang="en-US" sz="2000" b="1">
                <a:latin typeface="Courier New" pitchFamily="49" charset="0"/>
              </a:rPr>
              <a:t>	                                    ^</a:t>
            </a:r>
            <a:endParaRPr lang="en-US" altLang="en-US" sz="2000">
              <a:latin typeface="Courier New" pitchFamily="49" charset="0"/>
            </a:endParaRPr>
          </a:p>
          <a:p>
            <a:pPr lvl="1" eaLnBrk="1" hangingPunct="1">
              <a:lnSpc>
                <a:spcPct val="80000"/>
              </a:lnSpc>
              <a:buFontTx/>
              <a:buNone/>
            </a:pPr>
            <a:endParaRPr lang="en-US" altLang="en-US" sz="800">
              <a:latin typeface="Courier New" pitchFamily="49" charset="0"/>
            </a:endParaRPr>
          </a:p>
          <a:p>
            <a:pPr lvl="1" eaLnBrk="1" hangingPunct="1">
              <a:lnSpc>
                <a:spcPct val="80000"/>
              </a:lnSpc>
            </a:pPr>
            <a:r>
              <a:rPr lang="en-US" altLang="en-US" sz="2000">
                <a:latin typeface="Courier New" pitchFamily="49" charset="0"/>
              </a:rPr>
              <a:t>String line2 = input.nextLine();</a:t>
            </a:r>
          </a:p>
          <a:p>
            <a:pPr lvl="1" eaLnBrk="1" hangingPunct="1">
              <a:lnSpc>
                <a:spcPct val="80000"/>
              </a:lnSpc>
              <a:buFontTx/>
              <a:buNone/>
            </a:pPr>
            <a:r>
              <a:rPr lang="en-US" altLang="en-US" sz="2000">
                <a:latin typeface="Courier New" pitchFamily="49" charset="0"/>
              </a:rPr>
              <a:t>	23\t3.14 John Smith\t"Hello" world</a:t>
            </a:r>
            <a:r>
              <a:rPr lang="en-US" altLang="en-US" sz="2000">
                <a:solidFill>
                  <a:srgbClr val="003399"/>
                </a:solidFill>
                <a:latin typeface="Courier New" pitchFamily="49" charset="0"/>
              </a:rPr>
              <a:t>\n</a:t>
            </a:r>
            <a:r>
              <a:rPr lang="en-US" altLang="en-US" sz="2000" b="1" u="sng">
                <a:latin typeface="Courier New" pitchFamily="49" charset="0"/>
              </a:rPr>
              <a:t>\t\t45.2  19</a:t>
            </a:r>
            <a:r>
              <a:rPr lang="en-US" altLang="en-US" sz="2000">
                <a:solidFill>
                  <a:srgbClr val="003399"/>
                </a:solidFill>
                <a:latin typeface="Courier New" pitchFamily="49" charset="0"/>
              </a:rPr>
              <a:t>\n</a:t>
            </a:r>
          </a:p>
          <a:p>
            <a:pPr lvl="1" eaLnBrk="1" hangingPunct="1">
              <a:lnSpc>
                <a:spcPct val="80000"/>
              </a:lnSpc>
              <a:buFontTx/>
              <a:buNone/>
            </a:pPr>
            <a:r>
              <a:rPr lang="en-US" altLang="en-US" sz="2000" b="1">
                <a:latin typeface="Courier New" pitchFamily="49" charset="0"/>
              </a:rPr>
              <a:t>	                                                  ^</a:t>
            </a:r>
          </a:p>
          <a:p>
            <a:pPr lvl="1" eaLnBrk="1" hangingPunct="1">
              <a:lnSpc>
                <a:spcPct val="90000"/>
              </a:lnSpc>
              <a:buFontTx/>
              <a:buNone/>
            </a:pPr>
            <a:endParaRPr lang="en-US" altLang="en-US" sz="800"/>
          </a:p>
          <a:p>
            <a:pPr lvl="1" eaLnBrk="1" hangingPunct="1">
              <a:lnSpc>
                <a:spcPct val="90000"/>
              </a:lnSpc>
            </a:pPr>
            <a:r>
              <a:rPr lang="en-US" altLang="en-US" sz="2000"/>
              <a:t>Each </a:t>
            </a:r>
            <a:r>
              <a:rPr lang="en-US" altLang="en-US" sz="2000">
                <a:latin typeface="Courier New" pitchFamily="49" charset="0"/>
              </a:rPr>
              <a:t>\n</a:t>
            </a:r>
            <a:r>
              <a:rPr lang="en-US" altLang="en-US" sz="2000"/>
              <a:t> character is consumed but not returned.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92579">
                                            <p:txEl>
                                              <p:pRg st="8" end="8"/>
                                            </p:txEl>
                                          </p:spTgt>
                                        </p:tgtEl>
                                        <p:attrNameLst>
                                          <p:attrName>style.visibility</p:attrName>
                                        </p:attrNameLst>
                                      </p:cBhvr>
                                      <p:to>
                                        <p:strVal val="visible"/>
                                      </p:to>
                                    </p:set>
                                    <p:animEffect transition="in" filter="fade">
                                      <p:cBhvr>
                                        <p:cTn id="7" dur="1000"/>
                                        <p:tgtEl>
                                          <p:spTgt spid="792579">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92579">
                                            <p:txEl>
                                              <p:pRg st="9" end="9"/>
                                            </p:txEl>
                                          </p:spTgt>
                                        </p:tgtEl>
                                        <p:attrNameLst>
                                          <p:attrName>style.visibility</p:attrName>
                                        </p:attrNameLst>
                                      </p:cBhvr>
                                      <p:to>
                                        <p:strVal val="visible"/>
                                      </p:to>
                                    </p:set>
                                    <p:animEffect transition="in" filter="fade">
                                      <p:cBhvr>
                                        <p:cTn id="10" dur="1000"/>
                                        <p:tgtEl>
                                          <p:spTgt spid="792579">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92579">
                                            <p:txEl>
                                              <p:pRg st="10" end="10"/>
                                            </p:txEl>
                                          </p:spTgt>
                                        </p:tgtEl>
                                        <p:attrNameLst>
                                          <p:attrName>style.visibility</p:attrName>
                                        </p:attrNameLst>
                                      </p:cBhvr>
                                      <p:to>
                                        <p:strVal val="visible"/>
                                      </p:to>
                                    </p:set>
                                    <p:animEffect transition="in" filter="fade">
                                      <p:cBhvr>
                                        <p:cTn id="13" dur="1000"/>
                                        <p:tgtEl>
                                          <p:spTgt spid="792579">
                                            <p:txEl>
                                              <p:pRg st="10" end="1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792579">
                                            <p:txEl>
                                              <p:pRg st="12" end="12"/>
                                            </p:txEl>
                                          </p:spTgt>
                                        </p:tgtEl>
                                        <p:attrNameLst>
                                          <p:attrName>style.visibility</p:attrName>
                                        </p:attrNameLst>
                                      </p:cBhvr>
                                      <p:to>
                                        <p:strVal val="visible"/>
                                      </p:to>
                                    </p:set>
                                    <p:animEffect transition="in" filter="fade">
                                      <p:cBhvr>
                                        <p:cTn id="18" dur="1000"/>
                                        <p:tgtEl>
                                          <p:spTgt spid="792579">
                                            <p:txEl>
                                              <p:pRg st="12" end="1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92579">
                                            <p:txEl>
                                              <p:pRg st="13" end="13"/>
                                            </p:txEl>
                                          </p:spTgt>
                                        </p:tgtEl>
                                        <p:attrNameLst>
                                          <p:attrName>style.visibility</p:attrName>
                                        </p:attrNameLst>
                                      </p:cBhvr>
                                      <p:to>
                                        <p:strVal val="visible"/>
                                      </p:to>
                                    </p:set>
                                    <p:animEffect transition="in" filter="fade">
                                      <p:cBhvr>
                                        <p:cTn id="21" dur="1000"/>
                                        <p:tgtEl>
                                          <p:spTgt spid="792579">
                                            <p:txEl>
                                              <p:pRg st="13" end="1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92579">
                                            <p:txEl>
                                              <p:pRg st="14" end="14"/>
                                            </p:txEl>
                                          </p:spTgt>
                                        </p:tgtEl>
                                        <p:attrNameLst>
                                          <p:attrName>style.visibility</p:attrName>
                                        </p:attrNameLst>
                                      </p:cBhvr>
                                      <p:to>
                                        <p:strVal val="visible"/>
                                      </p:to>
                                    </p:set>
                                    <p:animEffect transition="in" filter="fade">
                                      <p:cBhvr>
                                        <p:cTn id="24" dur="1000"/>
                                        <p:tgtEl>
                                          <p:spTgt spid="792579">
                                            <p:txEl>
                                              <p:pRg st="14" end="14"/>
                                            </p:txEl>
                                          </p:spTgt>
                                        </p:tgtEl>
                                      </p:cBhvr>
                                    </p:animEffect>
                                  </p:childTnLst>
                                </p:cTn>
                              </p:par>
                            </p:childTnLst>
                          </p:cTn>
                        </p:par>
                        <p:par>
                          <p:cTn id="25" fill="hold" nodeType="afterGroup">
                            <p:stCondLst>
                              <p:cond delay="1000"/>
                            </p:stCondLst>
                            <p:childTnLst>
                              <p:par>
                                <p:cTn id="26" presetID="10" presetClass="entr" presetSubtype="0" fill="hold" nodeType="afterEffect">
                                  <p:stCondLst>
                                    <p:cond delay="0"/>
                                  </p:stCondLst>
                                  <p:childTnLst>
                                    <p:set>
                                      <p:cBhvr>
                                        <p:cTn id="27" dur="1" fill="hold">
                                          <p:stCondLst>
                                            <p:cond delay="0"/>
                                          </p:stCondLst>
                                        </p:cTn>
                                        <p:tgtEl>
                                          <p:spTgt spid="792579">
                                            <p:txEl>
                                              <p:pRg st="16" end="16"/>
                                            </p:txEl>
                                          </p:spTgt>
                                        </p:tgtEl>
                                        <p:attrNameLst>
                                          <p:attrName>style.visibility</p:attrName>
                                        </p:attrNameLst>
                                      </p:cBhvr>
                                      <p:to>
                                        <p:strVal val="visible"/>
                                      </p:to>
                                    </p:set>
                                    <p:animEffect transition="in" filter="fade">
                                      <p:cBhvr>
                                        <p:cTn id="28" dur="2000"/>
                                        <p:tgtEl>
                                          <p:spTgt spid="79257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Scanners on Strings</a:t>
            </a:r>
          </a:p>
        </p:txBody>
      </p:sp>
      <p:sp>
        <p:nvSpPr>
          <p:cNvPr id="30723" name="Rectangle 3"/>
          <p:cNvSpPr>
            <a:spLocks noGrp="1" noChangeArrowheads="1"/>
          </p:cNvSpPr>
          <p:nvPr>
            <p:ph type="body" idx="1"/>
          </p:nvPr>
        </p:nvSpPr>
        <p:spPr/>
        <p:txBody>
          <a:bodyPr/>
          <a:lstStyle/>
          <a:p>
            <a:pPr eaLnBrk="1" hangingPunct="1">
              <a:lnSpc>
                <a:spcPct val="120000"/>
              </a:lnSpc>
            </a:pPr>
            <a:r>
              <a:rPr lang="en-US" altLang="en-US"/>
              <a:t>A </a:t>
            </a:r>
            <a:r>
              <a:rPr lang="en-US" altLang="en-US">
                <a:latin typeface="Courier New" pitchFamily="49" charset="0"/>
              </a:rPr>
              <a:t>Scanner</a:t>
            </a:r>
            <a:r>
              <a:rPr lang="en-US" altLang="en-US"/>
              <a:t> can tokenize the contents of a </a:t>
            </a:r>
            <a:r>
              <a:rPr lang="en-US" altLang="en-US">
                <a:latin typeface="Courier New" pitchFamily="49" charset="0"/>
              </a:rPr>
              <a:t>String</a:t>
            </a:r>
            <a:r>
              <a:rPr lang="en-US" altLang="en-US"/>
              <a:t>:</a:t>
            </a:r>
            <a:endParaRPr lang="en-US" altLang="en-US">
              <a:latin typeface="Courier New" pitchFamily="49" charset="0"/>
            </a:endParaRPr>
          </a:p>
          <a:p>
            <a:pPr lvl="1" eaLnBrk="1" hangingPunct="1">
              <a:lnSpc>
                <a:spcPct val="80000"/>
              </a:lnSpc>
              <a:buFontTx/>
              <a:buNone/>
            </a:pPr>
            <a:endParaRPr lang="en-US" altLang="en-US" sz="900">
              <a:latin typeface="Courier New" pitchFamily="49" charset="0"/>
            </a:endParaRPr>
          </a:p>
          <a:p>
            <a:pPr lvl="1" eaLnBrk="1" hangingPunct="1">
              <a:lnSpc>
                <a:spcPct val="80000"/>
              </a:lnSpc>
              <a:buFontTx/>
              <a:buNone/>
            </a:pPr>
            <a:r>
              <a:rPr lang="en-US" altLang="en-US">
                <a:latin typeface="Courier New" pitchFamily="49" charset="0"/>
              </a:rPr>
              <a:t>	Scanner </a:t>
            </a:r>
            <a:r>
              <a:rPr lang="en-US" altLang="en-US" b="1"/>
              <a:t>name</a:t>
            </a:r>
            <a:r>
              <a:rPr lang="en-US" altLang="en-US">
                <a:latin typeface="Courier New" pitchFamily="49" charset="0"/>
              </a:rPr>
              <a:t> = new Scanner(</a:t>
            </a:r>
            <a:r>
              <a:rPr lang="en-US" altLang="en-US" b="1"/>
              <a:t>String</a:t>
            </a:r>
            <a:r>
              <a:rPr lang="en-US" altLang="en-US">
                <a:latin typeface="Courier New" pitchFamily="49" charset="0"/>
              </a:rPr>
              <a:t>);</a:t>
            </a:r>
            <a:endParaRPr lang="en-US" altLang="en-US" sz="900"/>
          </a:p>
          <a:p>
            <a:pPr lvl="1" eaLnBrk="1" hangingPunct="1">
              <a:lnSpc>
                <a:spcPct val="80000"/>
              </a:lnSpc>
              <a:buFontTx/>
              <a:buNone/>
            </a:pPr>
            <a:endParaRPr lang="en-US" altLang="en-US"/>
          </a:p>
          <a:p>
            <a:pPr lvl="1" eaLnBrk="1" hangingPunct="1">
              <a:lnSpc>
                <a:spcPct val="80000"/>
              </a:lnSpc>
              <a:buFontTx/>
              <a:buNone/>
            </a:pPr>
            <a:endParaRPr lang="en-US" altLang="en-US"/>
          </a:p>
          <a:p>
            <a:pPr lvl="1" eaLnBrk="1" hangingPunct="1">
              <a:lnSpc>
                <a:spcPct val="80000"/>
              </a:lnSpc>
            </a:pPr>
            <a:r>
              <a:rPr lang="en-US" altLang="en-US"/>
              <a:t>Example:</a:t>
            </a:r>
          </a:p>
          <a:p>
            <a:pPr lvl="1" eaLnBrk="1" hangingPunct="1">
              <a:lnSpc>
                <a:spcPct val="80000"/>
              </a:lnSpc>
              <a:buFontTx/>
              <a:buNone/>
            </a:pPr>
            <a:endParaRPr lang="en-US" altLang="en-US" sz="900">
              <a:latin typeface="Courier New" pitchFamily="49" charset="0"/>
            </a:endParaRPr>
          </a:p>
          <a:p>
            <a:pPr lvl="1" eaLnBrk="1" hangingPunct="1">
              <a:lnSpc>
                <a:spcPct val="80000"/>
              </a:lnSpc>
              <a:buFontTx/>
              <a:buNone/>
            </a:pPr>
            <a:r>
              <a:rPr lang="en-US" altLang="en-US">
                <a:latin typeface="Courier New" pitchFamily="49" charset="0"/>
              </a:rPr>
              <a:t>	String text = "15  3.2 hello   9  27.5";</a:t>
            </a:r>
          </a:p>
          <a:p>
            <a:pPr lvl="1" eaLnBrk="1" hangingPunct="1">
              <a:lnSpc>
                <a:spcPct val="80000"/>
              </a:lnSpc>
              <a:buFontTx/>
              <a:buNone/>
            </a:pPr>
            <a:r>
              <a:rPr lang="en-US" altLang="en-US">
                <a:latin typeface="Courier New" pitchFamily="49" charset="0"/>
              </a:rPr>
              <a:t>	Scanner scan = </a:t>
            </a:r>
            <a:r>
              <a:rPr lang="en-US" altLang="en-US" b="1">
                <a:latin typeface="Courier New" pitchFamily="49" charset="0"/>
              </a:rPr>
              <a:t>new Scanner(text)</a:t>
            </a:r>
            <a:r>
              <a:rPr lang="en-US" altLang="en-US">
                <a:latin typeface="Courier New" pitchFamily="49" charset="0"/>
              </a:rPr>
              <a:t>;</a:t>
            </a:r>
          </a:p>
          <a:p>
            <a:pPr lvl="1" eaLnBrk="1" hangingPunct="1">
              <a:lnSpc>
                <a:spcPct val="80000"/>
              </a:lnSpc>
              <a:buFontTx/>
              <a:buNone/>
            </a:pPr>
            <a:endParaRPr lang="en-US" altLang="en-US" sz="900">
              <a:latin typeface="Courier New" pitchFamily="49" charset="0"/>
            </a:endParaRPr>
          </a:p>
          <a:p>
            <a:pPr lvl="1" eaLnBrk="1" hangingPunct="1">
              <a:lnSpc>
                <a:spcPct val="80000"/>
              </a:lnSpc>
              <a:buFontTx/>
              <a:buNone/>
            </a:pPr>
            <a:r>
              <a:rPr lang="en-US" altLang="en-US">
                <a:latin typeface="Courier New" pitchFamily="49" charset="0"/>
              </a:rPr>
              <a:t>	int num = scan.nextInt();</a:t>
            </a:r>
          </a:p>
          <a:p>
            <a:pPr lvl="1" eaLnBrk="1" hangingPunct="1">
              <a:lnSpc>
                <a:spcPct val="80000"/>
              </a:lnSpc>
              <a:buFontTx/>
              <a:buNone/>
            </a:pPr>
            <a:r>
              <a:rPr lang="en-US" altLang="en-US">
                <a:latin typeface="Courier New" pitchFamily="49" charset="0"/>
              </a:rPr>
              <a:t>	System.out.println(num);           </a:t>
            </a:r>
            <a:r>
              <a:rPr lang="en-US" altLang="en-US" b="1">
                <a:solidFill>
                  <a:srgbClr val="008080"/>
                </a:solidFill>
                <a:latin typeface="Courier New" pitchFamily="49" charset="0"/>
              </a:rPr>
              <a:t>// 15</a:t>
            </a:r>
          </a:p>
          <a:p>
            <a:pPr lvl="1" eaLnBrk="1" hangingPunct="1">
              <a:lnSpc>
                <a:spcPct val="80000"/>
              </a:lnSpc>
              <a:buFontTx/>
              <a:buNone/>
            </a:pPr>
            <a:endParaRPr lang="en-US" altLang="en-US" sz="900">
              <a:latin typeface="Courier New" pitchFamily="49" charset="0"/>
            </a:endParaRPr>
          </a:p>
          <a:p>
            <a:pPr lvl="1" eaLnBrk="1" hangingPunct="1">
              <a:lnSpc>
                <a:spcPct val="80000"/>
              </a:lnSpc>
              <a:buFontTx/>
              <a:buNone/>
            </a:pPr>
            <a:r>
              <a:rPr lang="en-US" altLang="en-US">
                <a:latin typeface="Courier New" pitchFamily="49" charset="0"/>
              </a:rPr>
              <a:t>	double num2 = scan.nextDouble();</a:t>
            </a:r>
          </a:p>
          <a:p>
            <a:pPr lvl="1" eaLnBrk="1" hangingPunct="1">
              <a:lnSpc>
                <a:spcPct val="80000"/>
              </a:lnSpc>
              <a:buFontTx/>
              <a:buNone/>
            </a:pPr>
            <a:r>
              <a:rPr lang="en-US" altLang="en-US">
                <a:latin typeface="Courier New" pitchFamily="49" charset="0"/>
              </a:rPr>
              <a:t>	System.out.println(num2);          </a:t>
            </a:r>
            <a:r>
              <a:rPr lang="en-US" altLang="en-US" b="1">
                <a:solidFill>
                  <a:srgbClr val="008080"/>
                </a:solidFill>
                <a:latin typeface="Courier New" pitchFamily="49" charset="0"/>
              </a:rPr>
              <a:t>// 3.2</a:t>
            </a:r>
          </a:p>
          <a:p>
            <a:pPr lvl="1" eaLnBrk="1" hangingPunct="1">
              <a:lnSpc>
                <a:spcPct val="80000"/>
              </a:lnSpc>
              <a:buFontTx/>
              <a:buNone/>
            </a:pPr>
            <a:endParaRPr lang="en-US" altLang="en-US" sz="900">
              <a:latin typeface="Courier New" pitchFamily="49" charset="0"/>
            </a:endParaRPr>
          </a:p>
          <a:p>
            <a:pPr lvl="1" eaLnBrk="1" hangingPunct="1">
              <a:lnSpc>
                <a:spcPct val="80000"/>
              </a:lnSpc>
              <a:buFontTx/>
              <a:buNone/>
            </a:pPr>
            <a:r>
              <a:rPr lang="en-US" altLang="en-US">
                <a:latin typeface="Courier New" pitchFamily="49" charset="0"/>
              </a:rPr>
              <a:t>	String word = scan.next();</a:t>
            </a:r>
          </a:p>
          <a:p>
            <a:pPr lvl="1" eaLnBrk="1" hangingPunct="1">
              <a:lnSpc>
                <a:spcPct val="80000"/>
              </a:lnSpc>
              <a:buFontTx/>
              <a:buNone/>
            </a:pPr>
            <a:r>
              <a:rPr lang="en-US" altLang="en-US">
                <a:latin typeface="Courier New" pitchFamily="49" charset="0"/>
              </a:rPr>
              <a:t>	System.out.println(word);          </a:t>
            </a:r>
            <a:r>
              <a:rPr lang="en-US" altLang="en-US" b="1">
                <a:solidFill>
                  <a:srgbClr val="008080"/>
                </a:solidFill>
                <a:latin typeface="Courier New" pitchFamily="49" charset="0"/>
              </a:rPr>
              <a:t>// hello</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Mixing lines and tokens</a:t>
            </a:r>
          </a:p>
        </p:txBody>
      </p:sp>
      <p:sp>
        <p:nvSpPr>
          <p:cNvPr id="31747" name="Rectangle 3"/>
          <p:cNvSpPr>
            <a:spLocks noGrp="1" noChangeArrowheads="1"/>
          </p:cNvSpPr>
          <p:nvPr>
            <p:ph type="body" idx="1"/>
          </p:nvPr>
        </p:nvSpPr>
        <p:spPr/>
        <p:txBody>
          <a:bodyPr/>
          <a:lstStyle/>
          <a:p>
            <a:pPr eaLnBrk="1" hangingPunct="1">
              <a:lnSpc>
                <a:spcPct val="60000"/>
              </a:lnSpc>
              <a:buFontTx/>
              <a:buNone/>
            </a:pPr>
            <a:endParaRPr lang="en-US" altLang="en-US" sz="2200" b="1">
              <a:solidFill>
                <a:srgbClr val="008080"/>
              </a:solidFill>
              <a:latin typeface="Courier New" pitchFamily="49" charset="0"/>
            </a:endParaRPr>
          </a:p>
          <a:p>
            <a:pPr eaLnBrk="1" hangingPunct="1">
              <a:lnSpc>
                <a:spcPct val="60000"/>
              </a:lnSpc>
              <a:buFontTx/>
              <a:buNone/>
            </a:pPr>
            <a:endParaRPr lang="en-US" altLang="en-US" sz="2200" b="1">
              <a:solidFill>
                <a:srgbClr val="008080"/>
              </a:solidFill>
              <a:latin typeface="Courier New" pitchFamily="49" charset="0"/>
            </a:endParaRPr>
          </a:p>
          <a:p>
            <a:pPr eaLnBrk="1" hangingPunct="1">
              <a:lnSpc>
                <a:spcPct val="60000"/>
              </a:lnSpc>
              <a:buFontTx/>
              <a:buNone/>
            </a:pPr>
            <a:endParaRPr lang="en-US" altLang="en-US" sz="2200" b="1">
              <a:solidFill>
                <a:srgbClr val="008080"/>
              </a:solidFill>
              <a:latin typeface="Courier New" pitchFamily="49" charset="0"/>
            </a:endParaRPr>
          </a:p>
          <a:p>
            <a:pPr eaLnBrk="1" hangingPunct="1">
              <a:lnSpc>
                <a:spcPct val="60000"/>
              </a:lnSpc>
              <a:buFontTx/>
              <a:buNone/>
            </a:pPr>
            <a:endParaRPr lang="en-US" altLang="en-US" sz="2200" b="1">
              <a:solidFill>
                <a:srgbClr val="008080"/>
              </a:solidFill>
              <a:latin typeface="Courier New" pitchFamily="49" charset="0"/>
            </a:endParaRPr>
          </a:p>
          <a:p>
            <a:pPr eaLnBrk="1" hangingPunct="1">
              <a:lnSpc>
                <a:spcPct val="60000"/>
              </a:lnSpc>
              <a:buFontTx/>
              <a:buNone/>
            </a:pPr>
            <a:endParaRPr lang="en-US" altLang="en-US" sz="2200" b="1">
              <a:solidFill>
                <a:srgbClr val="008080"/>
              </a:solidFill>
              <a:latin typeface="Courier New" pitchFamily="49" charset="0"/>
            </a:endParaRPr>
          </a:p>
          <a:p>
            <a:pPr eaLnBrk="1" hangingPunct="1">
              <a:lnSpc>
                <a:spcPct val="60000"/>
              </a:lnSpc>
              <a:buFontTx/>
              <a:buNone/>
            </a:pPr>
            <a:endParaRPr lang="en-US" altLang="en-US" sz="2200" b="1">
              <a:solidFill>
                <a:srgbClr val="008080"/>
              </a:solidFill>
              <a:latin typeface="Courier New" pitchFamily="49" charset="0"/>
            </a:endParaRPr>
          </a:p>
          <a:p>
            <a:pPr eaLnBrk="1" hangingPunct="1">
              <a:lnSpc>
                <a:spcPct val="70000"/>
              </a:lnSpc>
              <a:buFontTx/>
              <a:buNone/>
            </a:pPr>
            <a:r>
              <a:rPr lang="en-US" altLang="en-US" sz="2200" b="1">
                <a:solidFill>
                  <a:srgbClr val="008080"/>
                </a:solidFill>
                <a:latin typeface="Courier New" pitchFamily="49" charset="0"/>
              </a:rPr>
              <a:t>	</a:t>
            </a:r>
            <a:r>
              <a:rPr lang="en-US" altLang="en-US" sz="1800" b="1">
                <a:solidFill>
                  <a:srgbClr val="008080"/>
                </a:solidFill>
                <a:latin typeface="Courier New" pitchFamily="49" charset="0"/>
              </a:rPr>
              <a:t>// Counts the words on each line of a file</a:t>
            </a:r>
          </a:p>
          <a:p>
            <a:pPr eaLnBrk="1" hangingPunct="1">
              <a:lnSpc>
                <a:spcPct val="70000"/>
              </a:lnSpc>
              <a:buFontTx/>
              <a:buNone/>
            </a:pPr>
            <a:r>
              <a:rPr lang="en-US" altLang="en-US" sz="1800">
                <a:latin typeface="Courier New" pitchFamily="49" charset="0"/>
              </a:rPr>
              <a:t>	Scanner input = new Scanner(new File("input.txt"));</a:t>
            </a:r>
          </a:p>
          <a:p>
            <a:pPr eaLnBrk="1" hangingPunct="1">
              <a:lnSpc>
                <a:spcPct val="70000"/>
              </a:lnSpc>
              <a:buFontTx/>
              <a:buNone/>
            </a:pPr>
            <a:r>
              <a:rPr lang="en-US" altLang="en-US" sz="1800">
                <a:latin typeface="Courier New" pitchFamily="49" charset="0"/>
              </a:rPr>
              <a:t>	while (input.hasNextLine()) {</a:t>
            </a:r>
          </a:p>
          <a:p>
            <a:pPr eaLnBrk="1" hangingPunct="1">
              <a:lnSpc>
                <a:spcPct val="70000"/>
              </a:lnSpc>
              <a:buFontTx/>
              <a:buNone/>
            </a:pPr>
            <a:r>
              <a:rPr lang="en-US" altLang="en-US" sz="1800">
                <a:latin typeface="Courier New" pitchFamily="49" charset="0"/>
              </a:rPr>
              <a:t>	    String line = input.nextLine();</a:t>
            </a:r>
          </a:p>
          <a:p>
            <a:pPr eaLnBrk="1" hangingPunct="1">
              <a:lnSpc>
                <a:spcPct val="70000"/>
              </a:lnSpc>
              <a:buFontTx/>
              <a:buNone/>
            </a:pPr>
            <a:r>
              <a:rPr lang="en-US" altLang="en-US" sz="1800" b="1">
                <a:latin typeface="Courier New" pitchFamily="49" charset="0"/>
              </a:rPr>
              <a:t>	    Scanner lineScan = new Scanner(line);</a:t>
            </a:r>
          </a:p>
          <a:p>
            <a:pPr eaLnBrk="1" hangingPunct="1">
              <a:lnSpc>
                <a:spcPct val="70000"/>
              </a:lnSpc>
              <a:buFontTx/>
              <a:buNone/>
            </a:pPr>
            <a:endParaRPr lang="en-US" altLang="en-US" sz="800" b="1">
              <a:latin typeface="Courier New" pitchFamily="49" charset="0"/>
            </a:endParaRPr>
          </a:p>
          <a:p>
            <a:pPr eaLnBrk="1" hangingPunct="1">
              <a:lnSpc>
                <a:spcPct val="70000"/>
              </a:lnSpc>
              <a:buFontTx/>
              <a:buNone/>
            </a:pPr>
            <a:r>
              <a:rPr lang="en-US" altLang="en-US" sz="1800" b="1">
                <a:solidFill>
                  <a:srgbClr val="008080"/>
                </a:solidFill>
                <a:latin typeface="Courier New" pitchFamily="49" charset="0"/>
              </a:rPr>
              <a:t>	    // process the contents of this line</a:t>
            </a:r>
          </a:p>
          <a:p>
            <a:pPr eaLnBrk="1" hangingPunct="1">
              <a:lnSpc>
                <a:spcPct val="70000"/>
              </a:lnSpc>
              <a:buFontTx/>
              <a:buNone/>
            </a:pPr>
            <a:r>
              <a:rPr lang="en-US" altLang="en-US" sz="1800">
                <a:latin typeface="Courier New" pitchFamily="49" charset="0"/>
              </a:rPr>
              <a:t>	    int count = 0;</a:t>
            </a:r>
          </a:p>
          <a:p>
            <a:pPr eaLnBrk="1" hangingPunct="1">
              <a:lnSpc>
                <a:spcPct val="70000"/>
              </a:lnSpc>
              <a:buFontTx/>
              <a:buNone/>
            </a:pPr>
            <a:r>
              <a:rPr lang="en-US" altLang="en-US" sz="1800" b="1">
                <a:latin typeface="Courier New" pitchFamily="49" charset="0"/>
              </a:rPr>
              <a:t>	    while (lineScan.hasNext()) {</a:t>
            </a:r>
          </a:p>
          <a:p>
            <a:pPr eaLnBrk="1" hangingPunct="1">
              <a:lnSpc>
                <a:spcPct val="70000"/>
              </a:lnSpc>
              <a:buFontTx/>
              <a:buNone/>
            </a:pPr>
            <a:r>
              <a:rPr lang="en-US" altLang="en-US" sz="1800">
                <a:latin typeface="Courier New" pitchFamily="49" charset="0"/>
              </a:rPr>
              <a:t>	        String word = </a:t>
            </a:r>
            <a:r>
              <a:rPr lang="en-US" altLang="en-US" sz="1800" b="1">
                <a:latin typeface="Courier New" pitchFamily="49" charset="0"/>
              </a:rPr>
              <a:t>lineScan.next();</a:t>
            </a:r>
          </a:p>
          <a:p>
            <a:pPr eaLnBrk="1" hangingPunct="1">
              <a:lnSpc>
                <a:spcPct val="70000"/>
              </a:lnSpc>
              <a:buFontTx/>
              <a:buNone/>
            </a:pPr>
            <a:r>
              <a:rPr lang="en-US" altLang="en-US" sz="1800">
                <a:latin typeface="Courier New" pitchFamily="49" charset="0"/>
              </a:rPr>
              <a:t>	        count++;</a:t>
            </a:r>
          </a:p>
          <a:p>
            <a:pPr eaLnBrk="1" hangingPunct="1">
              <a:lnSpc>
                <a:spcPct val="70000"/>
              </a:lnSpc>
              <a:buFontTx/>
              <a:buNone/>
            </a:pPr>
            <a:r>
              <a:rPr lang="en-US" altLang="en-US" sz="1800" b="1">
                <a:latin typeface="Courier New" pitchFamily="49" charset="0"/>
              </a:rPr>
              <a:t>	    }</a:t>
            </a:r>
          </a:p>
          <a:p>
            <a:pPr eaLnBrk="1" hangingPunct="1">
              <a:lnSpc>
                <a:spcPct val="70000"/>
              </a:lnSpc>
              <a:buFontTx/>
              <a:buNone/>
            </a:pPr>
            <a:r>
              <a:rPr lang="en-US" altLang="en-US" sz="1800">
                <a:latin typeface="Courier New" pitchFamily="49" charset="0"/>
              </a:rPr>
              <a:t>	    System.out.println("Line has " + count + " words");</a:t>
            </a:r>
          </a:p>
          <a:p>
            <a:pPr eaLnBrk="1" hangingPunct="1">
              <a:lnSpc>
                <a:spcPct val="70000"/>
              </a:lnSpc>
              <a:buFontTx/>
              <a:buNone/>
            </a:pPr>
            <a:r>
              <a:rPr lang="en-US" altLang="en-US" sz="1800">
                <a:latin typeface="Courier New" pitchFamily="49" charset="0"/>
              </a:rPr>
              <a:t>	}</a:t>
            </a:r>
          </a:p>
        </p:txBody>
      </p:sp>
      <p:graphicFrame>
        <p:nvGraphicFramePr>
          <p:cNvPr id="794628" name="Group 4"/>
          <p:cNvGraphicFramePr>
            <a:graphicFrameLocks noGrp="1"/>
          </p:cNvGraphicFramePr>
          <p:nvPr/>
        </p:nvGraphicFramePr>
        <p:xfrm>
          <a:off x="708025" y="1476375"/>
          <a:ext cx="7683500" cy="1066800"/>
        </p:xfrm>
        <a:graphic>
          <a:graphicData uri="http://schemas.openxmlformats.org/drawingml/2006/table">
            <a:tbl>
              <a:tblPr/>
              <a:tblGrid>
                <a:gridCol w="5060950">
                  <a:extLst>
                    <a:ext uri="{9D8B030D-6E8A-4147-A177-3AD203B41FA5}">
                      <a16:colId xmlns:a16="http://schemas.microsoft.com/office/drawing/2014/main" val="20000"/>
                    </a:ext>
                  </a:extLst>
                </a:gridCol>
                <a:gridCol w="2622550">
                  <a:extLst>
                    <a:ext uri="{9D8B030D-6E8A-4147-A177-3AD203B41FA5}">
                      <a16:colId xmlns:a16="http://schemas.microsoft.com/office/drawing/2014/main" val="20001"/>
                    </a:ext>
                  </a:extLst>
                </a:gridCol>
              </a:tblGrid>
              <a:tr h="304800">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itchFamily="34" charset="0"/>
                        </a:rPr>
                        <a:t>Input file </a:t>
                      </a:r>
                      <a:r>
                        <a:rPr kumimoji="0" lang="en-US" altLang="en-US" sz="2000" b="0" i="0" u="none" strike="noStrike" cap="none" normalizeH="0" baseline="0">
                          <a:ln>
                            <a:noFill/>
                          </a:ln>
                          <a:solidFill>
                            <a:schemeClr val="tx1"/>
                          </a:solidFill>
                          <a:effectLst/>
                          <a:latin typeface="Courier New" pitchFamily="49" charset="0"/>
                        </a:rPr>
                        <a:t>input.txt</a:t>
                      </a:r>
                      <a:r>
                        <a:rPr kumimoji="0" lang="en-US" altLang="en-US" sz="2000" b="0" i="0" u="none" strike="noStrike" cap="none" normalizeH="0" baseline="0">
                          <a:ln>
                            <a:noFill/>
                          </a:ln>
                          <a:solidFill>
                            <a:schemeClr val="tx1"/>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itchFamily="34" charset="0"/>
                        </a:rPr>
                        <a:t>Output to console: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5925">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itchFamily="49" charset="0"/>
                        </a:rPr>
                        <a:t>The quick brown fox jumps over</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itchFamily="49" charset="0"/>
                        </a:rPr>
                        <a:t>the lazy dog.</a:t>
                      </a:r>
                      <a:endParaRPr kumimoji="0" lang="en-US" altLang="en-US" sz="1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itchFamily="34" charset="0"/>
                        </a:defRPr>
                      </a:lvl1pPr>
                      <a:lvl2pPr algn="l">
                        <a:spcBef>
                          <a:spcPct val="20000"/>
                        </a:spcBef>
                        <a:defRPr sz="2000">
                          <a:solidFill>
                            <a:schemeClr val="tx1"/>
                          </a:solidFill>
                          <a:latin typeface="Tahoma" pitchFamily="34" charset="0"/>
                        </a:defRPr>
                      </a:lvl2pPr>
                      <a:lvl3pPr algn="l">
                        <a:spcBef>
                          <a:spcPct val="20000"/>
                        </a:spcBef>
                        <a:defRPr>
                          <a:solidFill>
                            <a:schemeClr val="tx1"/>
                          </a:solidFill>
                          <a:latin typeface="Tahoma" pitchFamily="34" charset="0"/>
                        </a:defRPr>
                      </a:lvl3pPr>
                      <a:lvl4pPr algn="l">
                        <a:spcBef>
                          <a:spcPct val="20000"/>
                        </a:spcBef>
                        <a:defRPr sz="1600">
                          <a:solidFill>
                            <a:schemeClr val="tx1"/>
                          </a:solidFill>
                          <a:latin typeface="Tahoma" pitchFamily="34" charset="0"/>
                        </a:defRPr>
                      </a:lvl4pPr>
                      <a:lvl5pPr algn="l">
                        <a:spcBef>
                          <a:spcPct val="20000"/>
                        </a:spcBef>
                        <a:defRPr sz="1600">
                          <a:solidFill>
                            <a:schemeClr val="tx1"/>
                          </a:solidFill>
                          <a:latin typeface="Tahoma" pitchFamily="34" charset="0"/>
                        </a:defRPr>
                      </a:lvl5pPr>
                      <a:lvl6pPr fontAlgn="base">
                        <a:spcBef>
                          <a:spcPct val="20000"/>
                        </a:spcBef>
                        <a:spcAft>
                          <a:spcPct val="0"/>
                        </a:spcAft>
                        <a:defRPr sz="1600">
                          <a:solidFill>
                            <a:schemeClr val="tx1"/>
                          </a:solidFill>
                          <a:latin typeface="Tahoma" pitchFamily="34" charset="0"/>
                        </a:defRPr>
                      </a:lvl6pPr>
                      <a:lvl7pPr fontAlgn="base">
                        <a:spcBef>
                          <a:spcPct val="20000"/>
                        </a:spcBef>
                        <a:spcAft>
                          <a:spcPct val="0"/>
                        </a:spcAft>
                        <a:defRPr sz="1600">
                          <a:solidFill>
                            <a:schemeClr val="tx1"/>
                          </a:solidFill>
                          <a:latin typeface="Tahoma" pitchFamily="34" charset="0"/>
                        </a:defRPr>
                      </a:lvl7pPr>
                      <a:lvl8pPr fontAlgn="base">
                        <a:spcBef>
                          <a:spcPct val="20000"/>
                        </a:spcBef>
                        <a:spcAft>
                          <a:spcPct val="0"/>
                        </a:spcAft>
                        <a:defRPr sz="1600">
                          <a:solidFill>
                            <a:schemeClr val="tx1"/>
                          </a:solidFill>
                          <a:latin typeface="Tahoma" pitchFamily="34" charset="0"/>
                        </a:defRPr>
                      </a:lvl8pPr>
                      <a:lvl9pPr fontAlgn="base">
                        <a:spcBef>
                          <a:spcPct val="20000"/>
                        </a:spcBef>
                        <a:spcAft>
                          <a:spcPct val="0"/>
                        </a:spcAft>
                        <a:defRPr sz="1600">
                          <a:solidFill>
                            <a:schemeClr val="tx1"/>
                          </a:solidFill>
                          <a:latin typeface="Tahoma"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itchFamily="49" charset="0"/>
                        </a:rPr>
                        <a:t>Line has 6 words</a:t>
                      </a:r>
                    </a:p>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itchFamily="49" charset="0"/>
                        </a:rPr>
                        <a:t>Line has 3 words</a:t>
                      </a:r>
                      <a:endParaRPr kumimoji="0" lang="en-US" alt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p:txBody>
          <a:bodyPr/>
          <a:lstStyle/>
          <a:p>
            <a:pPr eaLnBrk="1" hangingPunct="1"/>
            <a:r>
              <a:rPr lang="en-US" altLang="en-US"/>
              <a:t>Reading files</a:t>
            </a:r>
          </a:p>
        </p:txBody>
      </p:sp>
      <p:sp>
        <p:nvSpPr>
          <p:cNvPr id="750596" name="Rectangle 4"/>
          <p:cNvSpPr>
            <a:spLocks noGrp="1" noChangeArrowheads="1"/>
          </p:cNvSpPr>
          <p:nvPr>
            <p:ph type="body" idx="1"/>
          </p:nvPr>
        </p:nvSpPr>
        <p:spPr/>
        <p:txBody>
          <a:bodyPr/>
          <a:lstStyle/>
          <a:p>
            <a:pPr eaLnBrk="1" hangingPunct="1"/>
            <a:r>
              <a:rPr lang="en-US" altLang="en-US"/>
              <a:t>To read a file, pass a </a:t>
            </a:r>
            <a:r>
              <a:rPr lang="en-US" altLang="en-US">
                <a:latin typeface="Courier New" pitchFamily="49" charset="0"/>
              </a:rPr>
              <a:t>File</a:t>
            </a:r>
            <a:r>
              <a:rPr lang="en-US" altLang="en-US"/>
              <a:t> when constructing a </a:t>
            </a:r>
            <a:r>
              <a:rPr lang="en-US" altLang="en-US">
                <a:latin typeface="Courier New" pitchFamily="49" charset="0"/>
              </a:rPr>
              <a:t>Scanner</a:t>
            </a:r>
            <a:r>
              <a:rPr lang="en-US" altLang="en-US"/>
              <a:t>. </a:t>
            </a:r>
          </a:p>
          <a:p>
            <a:pPr lvl="1" eaLnBrk="1" hangingPunct="1">
              <a:buFontTx/>
              <a:buNone/>
            </a:pPr>
            <a:r>
              <a:rPr lang="en-US" altLang="en-US" sz="2000">
                <a:latin typeface="Courier New" pitchFamily="49" charset="0"/>
              </a:rPr>
              <a:t>	Scanner </a:t>
            </a:r>
            <a:r>
              <a:rPr lang="en-US" altLang="en-US" sz="2000" b="1"/>
              <a:t>name</a:t>
            </a:r>
            <a:r>
              <a:rPr lang="en-US" altLang="en-US" sz="2000">
                <a:latin typeface="Courier New" pitchFamily="49" charset="0"/>
              </a:rPr>
              <a:t> = new Scanner(new File("</a:t>
            </a:r>
            <a:r>
              <a:rPr lang="en-US" altLang="en-US" sz="2000" b="1"/>
              <a:t>file name</a:t>
            </a:r>
            <a:r>
              <a:rPr lang="en-US" altLang="en-US" sz="2000">
                <a:latin typeface="Courier New" pitchFamily="49" charset="0"/>
              </a:rPr>
              <a:t>"));</a:t>
            </a:r>
          </a:p>
          <a:p>
            <a:pPr lvl="1" eaLnBrk="1" hangingPunct="1">
              <a:buFontTx/>
              <a:buNone/>
            </a:pPr>
            <a:endParaRPr lang="en-US" altLang="en-US" sz="2000"/>
          </a:p>
          <a:p>
            <a:pPr lvl="1" eaLnBrk="1" hangingPunct="1"/>
            <a:r>
              <a:rPr lang="en-US" altLang="en-US"/>
              <a:t>Example:</a:t>
            </a:r>
          </a:p>
          <a:p>
            <a:pPr lvl="1" eaLnBrk="1" hangingPunct="1">
              <a:lnSpc>
                <a:spcPct val="90000"/>
              </a:lnSpc>
              <a:buFontTx/>
              <a:buNone/>
            </a:pPr>
            <a:r>
              <a:rPr lang="en-US" altLang="en-US" sz="2000">
                <a:latin typeface="Courier New" pitchFamily="49" charset="0"/>
              </a:rPr>
              <a:t>	File file = new File("mydata.txt");</a:t>
            </a:r>
          </a:p>
          <a:p>
            <a:pPr lvl="1" eaLnBrk="1" hangingPunct="1">
              <a:lnSpc>
                <a:spcPct val="90000"/>
              </a:lnSpc>
              <a:buFontTx/>
              <a:buNone/>
            </a:pPr>
            <a:r>
              <a:rPr lang="en-US" altLang="en-US" sz="2000">
                <a:latin typeface="Courier New" pitchFamily="49" charset="0"/>
              </a:rPr>
              <a:t>	Scanner input = new Scanner(</a:t>
            </a:r>
            <a:r>
              <a:rPr lang="en-US" altLang="en-US" sz="2000" b="1">
                <a:latin typeface="Courier New" pitchFamily="49" charset="0"/>
              </a:rPr>
              <a:t>file</a:t>
            </a:r>
            <a:r>
              <a:rPr lang="en-US" altLang="en-US" sz="2000">
                <a:latin typeface="Courier New" pitchFamily="49" charset="0"/>
              </a:rPr>
              <a:t>);</a:t>
            </a:r>
          </a:p>
          <a:p>
            <a:pPr lvl="1" eaLnBrk="1" hangingPunct="1">
              <a:buFontTx/>
              <a:buNone/>
            </a:pPr>
            <a:endParaRPr lang="en-US" altLang="en-US" sz="2000">
              <a:latin typeface="Courier New" pitchFamily="49" charset="0"/>
            </a:endParaRPr>
          </a:p>
          <a:p>
            <a:pPr lvl="1" eaLnBrk="1" hangingPunct="1"/>
            <a:r>
              <a:rPr lang="en-US" altLang="en-US"/>
              <a:t>or (shorter):</a:t>
            </a:r>
            <a:endParaRPr lang="en-US" altLang="en-US">
              <a:latin typeface="Courier New" pitchFamily="49" charset="0"/>
            </a:endParaRPr>
          </a:p>
          <a:p>
            <a:pPr lvl="1" eaLnBrk="1" hangingPunct="1">
              <a:buFontTx/>
              <a:buNone/>
            </a:pPr>
            <a:r>
              <a:rPr lang="en-US" altLang="en-US" sz="2000">
                <a:latin typeface="Courier New" pitchFamily="49" charset="0"/>
              </a:rPr>
              <a:t>	Scanner input = new Scanner(</a:t>
            </a:r>
            <a:r>
              <a:rPr lang="en-US" altLang="en-US" sz="2000" b="1">
                <a:latin typeface="Courier New" pitchFamily="49" charset="0"/>
              </a:rPr>
              <a:t>new File("mydata.txt")</a:t>
            </a:r>
            <a:r>
              <a:rPr lang="en-US" altLang="en-US" sz="2000">
                <a:latin typeface="Courier New"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0596">
                                            <p:txEl>
                                              <p:pRg st="3" end="3"/>
                                            </p:txEl>
                                          </p:spTgt>
                                        </p:tgtEl>
                                        <p:attrNameLst>
                                          <p:attrName>style.visibility</p:attrName>
                                        </p:attrNameLst>
                                      </p:cBhvr>
                                      <p:to>
                                        <p:strVal val="visible"/>
                                      </p:to>
                                    </p:set>
                                    <p:anim calcmode="lin" valueType="num">
                                      <p:cBhvr additive="base">
                                        <p:cTn id="7" dur="500" fill="hold"/>
                                        <p:tgtEl>
                                          <p:spTgt spid="75059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059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0596">
                                            <p:txEl>
                                              <p:pRg st="4" end="4"/>
                                            </p:txEl>
                                          </p:spTgt>
                                        </p:tgtEl>
                                        <p:attrNameLst>
                                          <p:attrName>style.visibility</p:attrName>
                                        </p:attrNameLst>
                                      </p:cBhvr>
                                      <p:to>
                                        <p:strVal val="visible"/>
                                      </p:to>
                                    </p:set>
                                    <p:anim calcmode="lin" valueType="num">
                                      <p:cBhvr additive="base">
                                        <p:cTn id="11" dur="500" fill="hold"/>
                                        <p:tgtEl>
                                          <p:spTgt spid="75059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059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0596">
                                            <p:txEl>
                                              <p:pRg st="5" end="5"/>
                                            </p:txEl>
                                          </p:spTgt>
                                        </p:tgtEl>
                                        <p:attrNameLst>
                                          <p:attrName>style.visibility</p:attrName>
                                        </p:attrNameLst>
                                      </p:cBhvr>
                                      <p:to>
                                        <p:strVal val="visible"/>
                                      </p:to>
                                    </p:set>
                                    <p:anim calcmode="lin" valueType="num">
                                      <p:cBhvr additive="base">
                                        <p:cTn id="15" dur="500" fill="hold"/>
                                        <p:tgtEl>
                                          <p:spTgt spid="75059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05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50596">
                                            <p:txEl>
                                              <p:pRg st="7" end="7"/>
                                            </p:txEl>
                                          </p:spTgt>
                                        </p:tgtEl>
                                        <p:attrNameLst>
                                          <p:attrName>style.visibility</p:attrName>
                                        </p:attrNameLst>
                                      </p:cBhvr>
                                      <p:to>
                                        <p:strVal val="visible"/>
                                      </p:to>
                                    </p:set>
                                    <p:anim calcmode="lin" valueType="num">
                                      <p:cBhvr additive="base">
                                        <p:cTn id="21" dur="500" fill="hold"/>
                                        <p:tgtEl>
                                          <p:spTgt spid="750596">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50596">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50596">
                                            <p:txEl>
                                              <p:pRg st="8" end="8"/>
                                            </p:txEl>
                                          </p:spTgt>
                                        </p:tgtEl>
                                        <p:attrNameLst>
                                          <p:attrName>style.visibility</p:attrName>
                                        </p:attrNameLst>
                                      </p:cBhvr>
                                      <p:to>
                                        <p:strVal val="visible"/>
                                      </p:to>
                                    </p:set>
                                    <p:anim calcmode="lin" valueType="num">
                                      <p:cBhvr additive="base">
                                        <p:cTn id="25" dur="500" fill="hold"/>
                                        <p:tgtEl>
                                          <p:spTgt spid="75059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059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Hours question</a:t>
            </a:r>
          </a:p>
        </p:txBody>
      </p:sp>
      <p:sp>
        <p:nvSpPr>
          <p:cNvPr id="32771" name="Rectangle 3"/>
          <p:cNvSpPr>
            <a:spLocks noGrp="1" noChangeArrowheads="1"/>
          </p:cNvSpPr>
          <p:nvPr>
            <p:ph type="body" idx="1"/>
          </p:nvPr>
        </p:nvSpPr>
        <p:spPr/>
        <p:txBody>
          <a:bodyPr/>
          <a:lstStyle/>
          <a:p>
            <a:pPr eaLnBrk="1" hangingPunct="1">
              <a:lnSpc>
                <a:spcPct val="90000"/>
              </a:lnSpc>
            </a:pPr>
            <a:r>
              <a:rPr lang="en-US" altLang="en-US"/>
              <a:t>Fix the </a:t>
            </a:r>
            <a:r>
              <a:rPr lang="en-US" altLang="en-US">
                <a:latin typeface="Courier New" pitchFamily="49" charset="0"/>
              </a:rPr>
              <a:t>Hours</a:t>
            </a:r>
            <a:r>
              <a:rPr lang="en-US" altLang="en-US"/>
              <a:t> program to read the input file properly:</a:t>
            </a:r>
          </a:p>
          <a:p>
            <a:pPr lvl="1" eaLnBrk="1" hangingPunct="1">
              <a:lnSpc>
                <a:spcPct val="90000"/>
              </a:lnSpc>
              <a:buFontTx/>
              <a:buNone/>
            </a:pPr>
            <a:endParaRPr lang="en-US" altLang="en-US" sz="900">
              <a:latin typeface="Courier New" pitchFamily="49" charset="0"/>
            </a:endParaRPr>
          </a:p>
          <a:p>
            <a:pPr lvl="1" eaLnBrk="1" hangingPunct="1">
              <a:lnSpc>
                <a:spcPct val="90000"/>
              </a:lnSpc>
              <a:buFontTx/>
              <a:buNone/>
            </a:pPr>
            <a:r>
              <a:rPr lang="en-US" altLang="en-US">
                <a:latin typeface="Courier New" pitchFamily="49" charset="0"/>
              </a:rPr>
              <a:t>	123 Kim 12.5 8.1 7.6 3.2</a:t>
            </a:r>
          </a:p>
          <a:p>
            <a:pPr lvl="1" eaLnBrk="1" hangingPunct="1">
              <a:lnSpc>
                <a:spcPct val="90000"/>
              </a:lnSpc>
              <a:buFontTx/>
              <a:buNone/>
            </a:pPr>
            <a:r>
              <a:rPr lang="en-US" altLang="en-US">
                <a:latin typeface="Courier New" pitchFamily="49" charset="0"/>
              </a:rPr>
              <a:t>	456 Eric 4.0 11.6 6.5 2.7 12</a:t>
            </a:r>
          </a:p>
          <a:p>
            <a:pPr lvl="1" eaLnBrk="1" hangingPunct="1">
              <a:lnSpc>
                <a:spcPct val="90000"/>
              </a:lnSpc>
              <a:buFontTx/>
              <a:buNone/>
            </a:pPr>
            <a:r>
              <a:rPr lang="en-US" altLang="en-US">
                <a:latin typeface="Courier New" pitchFamily="49" charset="0"/>
              </a:rPr>
              <a:t>	789 Stef 8.0 8.0 8.0 8.0 7.5</a:t>
            </a:r>
          </a:p>
          <a:p>
            <a:pPr lvl="1" eaLnBrk="1" hangingPunct="1">
              <a:lnSpc>
                <a:spcPct val="90000"/>
              </a:lnSpc>
              <a:buFontTx/>
              <a:buNone/>
            </a:pPr>
            <a:endParaRPr lang="en-US" altLang="en-US">
              <a:latin typeface="Courier New" pitchFamily="49" charset="0"/>
            </a:endParaRPr>
          </a:p>
          <a:p>
            <a:pPr lvl="1" eaLnBrk="1" hangingPunct="1">
              <a:lnSpc>
                <a:spcPct val="90000"/>
              </a:lnSpc>
            </a:pPr>
            <a:r>
              <a:rPr lang="en-US" altLang="en-US"/>
              <a:t>Recall, it should produce the following output:</a:t>
            </a:r>
            <a:endParaRPr lang="en-US" altLang="en-US" sz="900">
              <a:latin typeface="Courier New" pitchFamily="49" charset="0"/>
            </a:endParaRPr>
          </a:p>
          <a:p>
            <a:pPr lvl="1" eaLnBrk="1" hangingPunct="1">
              <a:lnSpc>
                <a:spcPct val="90000"/>
              </a:lnSpc>
            </a:pPr>
            <a:endParaRPr lang="en-US" altLang="en-US" sz="900">
              <a:latin typeface="Courier New" pitchFamily="49" charset="0"/>
            </a:endParaRPr>
          </a:p>
          <a:p>
            <a:pPr lvl="1" eaLnBrk="1" hangingPunct="1">
              <a:lnSpc>
                <a:spcPct val="90000"/>
              </a:lnSpc>
              <a:buFontTx/>
              <a:buNone/>
            </a:pPr>
            <a:r>
              <a:rPr lang="en-US" altLang="en-US">
                <a:latin typeface="Courier New" pitchFamily="49" charset="0"/>
              </a:rPr>
              <a:t>	Kim (ID#123) worked 31.4 hours (7.85 hours/day)</a:t>
            </a:r>
            <a:endParaRPr lang="en-US" altLang="en-US" sz="900"/>
          </a:p>
          <a:p>
            <a:pPr lvl="1" eaLnBrk="1" hangingPunct="1">
              <a:lnSpc>
                <a:spcPct val="90000"/>
              </a:lnSpc>
              <a:buFontTx/>
              <a:buNone/>
            </a:pPr>
            <a:r>
              <a:rPr lang="en-US" altLang="en-US">
                <a:latin typeface="Courier New" pitchFamily="49" charset="0"/>
              </a:rPr>
              <a:t>	Eric (ID#456) worked 36.8 hours (7.36 hours/day)</a:t>
            </a:r>
            <a:endParaRPr lang="en-US" altLang="en-US" sz="900"/>
          </a:p>
          <a:p>
            <a:pPr lvl="1" eaLnBrk="1" hangingPunct="1">
              <a:lnSpc>
                <a:spcPct val="90000"/>
              </a:lnSpc>
              <a:buFontTx/>
              <a:buNone/>
            </a:pPr>
            <a:r>
              <a:rPr lang="en-US" altLang="en-US">
                <a:latin typeface="Courier New" pitchFamily="49" charset="0"/>
              </a:rPr>
              <a:t>	Stef (ID#789) worked 39.5 hours (7.9 hours/day)</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Hours answer, corrected</a:t>
            </a:r>
          </a:p>
        </p:txBody>
      </p:sp>
      <p:sp>
        <p:nvSpPr>
          <p:cNvPr id="33795" name="Rectangle 3"/>
          <p:cNvSpPr>
            <a:spLocks noGrp="1" noChangeArrowheads="1"/>
          </p:cNvSpPr>
          <p:nvPr>
            <p:ph type="body" idx="1"/>
          </p:nvPr>
        </p:nvSpPr>
        <p:spPr/>
        <p:txBody>
          <a:bodyPr/>
          <a:lstStyle/>
          <a:p>
            <a:pPr eaLnBrk="1" hangingPunct="1">
              <a:lnSpc>
                <a:spcPct val="68000"/>
              </a:lnSpc>
              <a:buFontTx/>
              <a:buNone/>
            </a:pPr>
            <a:r>
              <a:rPr lang="en-US" altLang="en-US" sz="1400" b="1">
                <a:solidFill>
                  <a:srgbClr val="008080"/>
                </a:solidFill>
                <a:latin typeface="Courier New" pitchFamily="49" charset="0"/>
              </a:rPr>
              <a:t>// Processes an employee input file and outputs each employee's hours.</a:t>
            </a:r>
          </a:p>
          <a:p>
            <a:pPr eaLnBrk="1" hangingPunct="1">
              <a:lnSpc>
                <a:spcPct val="68000"/>
              </a:lnSpc>
              <a:buFontTx/>
              <a:buNone/>
            </a:pPr>
            <a:r>
              <a:rPr lang="en-US" altLang="en-US" sz="1400">
                <a:latin typeface="Courier New" pitchFamily="49" charset="0"/>
              </a:rPr>
              <a:t>import java.io.*;    </a:t>
            </a:r>
            <a:r>
              <a:rPr lang="en-US" altLang="en-US" sz="1400" b="1">
                <a:solidFill>
                  <a:srgbClr val="008080"/>
                </a:solidFill>
                <a:latin typeface="Courier New" pitchFamily="49" charset="0"/>
              </a:rPr>
              <a:t>// for File</a:t>
            </a:r>
          </a:p>
          <a:p>
            <a:pPr eaLnBrk="1" hangingPunct="1">
              <a:lnSpc>
                <a:spcPct val="68000"/>
              </a:lnSpc>
              <a:buFontTx/>
              <a:buNone/>
            </a:pPr>
            <a:r>
              <a:rPr lang="en-US" altLang="en-US" sz="1400">
                <a:latin typeface="Courier New" pitchFamily="49" charset="0"/>
              </a:rPr>
              <a:t>import java.util.*;  </a:t>
            </a:r>
            <a:r>
              <a:rPr lang="en-US" altLang="en-US" sz="1400" b="1">
                <a:solidFill>
                  <a:srgbClr val="008080"/>
                </a:solidFill>
                <a:latin typeface="Courier New" pitchFamily="49" charset="0"/>
              </a:rPr>
              <a:t>// for Scanner</a:t>
            </a:r>
          </a:p>
          <a:p>
            <a:pPr eaLnBrk="1" hangingPunct="1">
              <a:lnSpc>
                <a:spcPct val="68000"/>
              </a:lnSpc>
              <a:buFontTx/>
              <a:buNone/>
            </a:pPr>
            <a:endParaRPr lang="en-US" altLang="en-US" sz="700" b="1">
              <a:solidFill>
                <a:srgbClr val="008080"/>
              </a:solidFill>
              <a:latin typeface="Courier New" pitchFamily="49" charset="0"/>
            </a:endParaRPr>
          </a:p>
          <a:p>
            <a:pPr eaLnBrk="1" hangingPunct="1">
              <a:lnSpc>
                <a:spcPct val="68000"/>
              </a:lnSpc>
              <a:buFontTx/>
              <a:buNone/>
            </a:pPr>
            <a:r>
              <a:rPr lang="en-US" altLang="en-US" sz="1400">
                <a:latin typeface="Courier New" pitchFamily="49" charset="0"/>
              </a:rPr>
              <a:t>public class Hours {</a:t>
            </a:r>
          </a:p>
          <a:p>
            <a:pPr eaLnBrk="1" hangingPunct="1">
              <a:lnSpc>
                <a:spcPct val="68000"/>
              </a:lnSpc>
              <a:buFontTx/>
              <a:buNone/>
            </a:pPr>
            <a:r>
              <a:rPr lang="en-US" altLang="en-US" sz="1400">
                <a:latin typeface="Courier New" pitchFamily="49" charset="0"/>
              </a:rPr>
              <a:t>    public static void main(String[] args) throws FileNotFoundException {</a:t>
            </a:r>
          </a:p>
          <a:p>
            <a:pPr eaLnBrk="1" hangingPunct="1">
              <a:lnSpc>
                <a:spcPct val="68000"/>
              </a:lnSpc>
              <a:buFontTx/>
              <a:buNone/>
            </a:pPr>
            <a:r>
              <a:rPr lang="en-US" altLang="en-US" sz="1400">
                <a:latin typeface="Courier New" pitchFamily="49" charset="0"/>
              </a:rPr>
              <a:t>        Scanner input = new Scanner(new File("hours.txt"));</a:t>
            </a:r>
          </a:p>
          <a:p>
            <a:pPr eaLnBrk="1" hangingPunct="1">
              <a:lnSpc>
                <a:spcPct val="68000"/>
              </a:lnSpc>
              <a:buFontTx/>
              <a:buNone/>
            </a:pPr>
            <a:r>
              <a:rPr lang="en-US" altLang="en-US" sz="1400">
                <a:latin typeface="Courier New" pitchFamily="49" charset="0"/>
              </a:rPr>
              <a:t>        while (input.hasNextLine()) {</a:t>
            </a:r>
          </a:p>
          <a:p>
            <a:pPr eaLnBrk="1" hangingPunct="1">
              <a:lnSpc>
                <a:spcPct val="68000"/>
              </a:lnSpc>
              <a:buFontTx/>
              <a:buNone/>
            </a:pPr>
            <a:r>
              <a:rPr lang="en-US" altLang="en-US" sz="1400">
                <a:latin typeface="Courier New" pitchFamily="49" charset="0"/>
              </a:rPr>
              <a:t>            String line = input.nextLine();</a:t>
            </a:r>
          </a:p>
          <a:p>
            <a:pPr eaLnBrk="1" hangingPunct="1">
              <a:lnSpc>
                <a:spcPct val="68000"/>
              </a:lnSpc>
              <a:buFontTx/>
              <a:buNone/>
            </a:pPr>
            <a:r>
              <a:rPr lang="en-US" altLang="en-US" sz="1400">
                <a:latin typeface="Courier New" pitchFamily="49" charset="0"/>
              </a:rPr>
              <a:t>            </a:t>
            </a:r>
            <a:r>
              <a:rPr lang="en-US" altLang="en-US" sz="1400" b="1">
                <a:latin typeface="Courier New" pitchFamily="49" charset="0"/>
              </a:rPr>
              <a:t>Scanner lineScan = new Scanner(line);</a:t>
            </a:r>
          </a:p>
          <a:p>
            <a:pPr eaLnBrk="1" hangingPunct="1">
              <a:lnSpc>
                <a:spcPct val="68000"/>
              </a:lnSpc>
              <a:buFontTx/>
              <a:buNone/>
            </a:pPr>
            <a:r>
              <a:rPr lang="en-US" altLang="en-US" sz="1400">
                <a:latin typeface="Courier New" pitchFamily="49" charset="0"/>
              </a:rPr>
              <a:t>            int id = </a:t>
            </a:r>
            <a:r>
              <a:rPr lang="en-US" altLang="en-US" sz="1400" b="1">
                <a:latin typeface="Courier New" pitchFamily="49" charset="0"/>
              </a:rPr>
              <a:t>lineScan</a:t>
            </a:r>
            <a:r>
              <a:rPr lang="en-US" altLang="en-US" sz="1400">
                <a:latin typeface="Courier New" pitchFamily="49" charset="0"/>
              </a:rPr>
              <a:t>.nextInt();          </a:t>
            </a:r>
            <a:r>
              <a:rPr lang="en-US" altLang="en-US" sz="1400" b="1">
                <a:solidFill>
                  <a:srgbClr val="008080"/>
                </a:solidFill>
                <a:latin typeface="Courier New" pitchFamily="49" charset="0"/>
              </a:rPr>
              <a:t>// e.g. 456</a:t>
            </a:r>
          </a:p>
          <a:p>
            <a:pPr eaLnBrk="1" hangingPunct="1">
              <a:lnSpc>
                <a:spcPct val="68000"/>
              </a:lnSpc>
              <a:buFontTx/>
              <a:buNone/>
            </a:pPr>
            <a:r>
              <a:rPr lang="en-US" altLang="en-US" sz="1400">
                <a:latin typeface="Courier New" pitchFamily="49" charset="0"/>
              </a:rPr>
              <a:t>            String name = </a:t>
            </a:r>
            <a:r>
              <a:rPr lang="en-US" altLang="en-US" sz="1400" b="1">
                <a:latin typeface="Courier New" pitchFamily="49" charset="0"/>
              </a:rPr>
              <a:t>lineScan</a:t>
            </a:r>
            <a:r>
              <a:rPr lang="en-US" altLang="en-US" sz="1400">
                <a:latin typeface="Courier New" pitchFamily="49" charset="0"/>
              </a:rPr>
              <a:t>.next();        </a:t>
            </a:r>
            <a:r>
              <a:rPr lang="en-US" altLang="en-US" sz="1400" b="1">
                <a:solidFill>
                  <a:srgbClr val="008080"/>
                </a:solidFill>
                <a:latin typeface="Courier New" pitchFamily="49" charset="0"/>
              </a:rPr>
              <a:t>// e.g. "Eric"</a:t>
            </a:r>
          </a:p>
          <a:p>
            <a:pPr eaLnBrk="1" hangingPunct="1">
              <a:lnSpc>
                <a:spcPct val="68000"/>
              </a:lnSpc>
              <a:buFontTx/>
              <a:buNone/>
            </a:pPr>
            <a:r>
              <a:rPr lang="en-US" altLang="en-US" sz="1400">
                <a:latin typeface="Courier New" pitchFamily="49" charset="0"/>
              </a:rPr>
              <a:t>            double sum = 0.0;</a:t>
            </a:r>
          </a:p>
          <a:p>
            <a:pPr eaLnBrk="1" hangingPunct="1">
              <a:lnSpc>
                <a:spcPct val="68000"/>
              </a:lnSpc>
              <a:buFontTx/>
              <a:buNone/>
            </a:pPr>
            <a:r>
              <a:rPr lang="en-US" altLang="en-US" sz="1400">
                <a:latin typeface="Courier New" pitchFamily="49" charset="0"/>
              </a:rPr>
              <a:t>            int count = 0;</a:t>
            </a:r>
          </a:p>
          <a:p>
            <a:pPr eaLnBrk="1" hangingPunct="1">
              <a:lnSpc>
                <a:spcPct val="68000"/>
              </a:lnSpc>
              <a:buFontTx/>
              <a:buNone/>
            </a:pPr>
            <a:r>
              <a:rPr lang="en-US" altLang="en-US" sz="1400">
                <a:latin typeface="Courier New" pitchFamily="49" charset="0"/>
              </a:rPr>
              <a:t>            while (</a:t>
            </a:r>
            <a:r>
              <a:rPr lang="en-US" altLang="en-US" sz="1400" b="1">
                <a:latin typeface="Courier New" pitchFamily="49" charset="0"/>
              </a:rPr>
              <a:t>lineScan</a:t>
            </a:r>
            <a:r>
              <a:rPr lang="en-US" altLang="en-US" sz="1400">
                <a:latin typeface="Courier New" pitchFamily="49" charset="0"/>
              </a:rPr>
              <a:t>.hasNextDouble()) {</a:t>
            </a:r>
          </a:p>
          <a:p>
            <a:pPr eaLnBrk="1" hangingPunct="1">
              <a:lnSpc>
                <a:spcPct val="68000"/>
              </a:lnSpc>
              <a:buFontTx/>
              <a:buNone/>
            </a:pPr>
            <a:r>
              <a:rPr lang="en-US" altLang="en-US" sz="1400">
                <a:latin typeface="Courier New" pitchFamily="49" charset="0"/>
              </a:rPr>
              <a:t>                sum = sum + </a:t>
            </a:r>
            <a:r>
              <a:rPr lang="en-US" altLang="en-US" sz="1400" b="1">
                <a:latin typeface="Courier New" pitchFamily="49" charset="0"/>
              </a:rPr>
              <a:t>lineScan</a:t>
            </a:r>
            <a:r>
              <a:rPr lang="en-US" altLang="en-US" sz="1400">
                <a:latin typeface="Courier New" pitchFamily="49" charset="0"/>
              </a:rPr>
              <a:t>.nextDouble();</a:t>
            </a:r>
          </a:p>
          <a:p>
            <a:pPr eaLnBrk="1" hangingPunct="1">
              <a:lnSpc>
                <a:spcPct val="68000"/>
              </a:lnSpc>
              <a:buFontTx/>
              <a:buNone/>
            </a:pPr>
            <a:r>
              <a:rPr lang="en-US" altLang="en-US" sz="1400">
                <a:latin typeface="Courier New" pitchFamily="49" charset="0"/>
              </a:rPr>
              <a:t>                count++;</a:t>
            </a:r>
          </a:p>
          <a:p>
            <a:pPr eaLnBrk="1" hangingPunct="1">
              <a:lnSpc>
                <a:spcPct val="68000"/>
              </a:lnSpc>
              <a:buFontTx/>
              <a:buNone/>
            </a:pPr>
            <a:r>
              <a:rPr lang="en-US" altLang="en-US" sz="1400">
                <a:latin typeface="Courier New" pitchFamily="49" charset="0"/>
              </a:rPr>
              <a:t>            }</a:t>
            </a:r>
          </a:p>
          <a:p>
            <a:pPr eaLnBrk="1" hangingPunct="1">
              <a:lnSpc>
                <a:spcPct val="68000"/>
              </a:lnSpc>
              <a:buFontTx/>
              <a:buNone/>
            </a:pPr>
            <a:endParaRPr lang="en-US" altLang="en-US" sz="700">
              <a:latin typeface="Courier New" pitchFamily="49" charset="0"/>
            </a:endParaRPr>
          </a:p>
          <a:p>
            <a:pPr eaLnBrk="1" hangingPunct="1">
              <a:lnSpc>
                <a:spcPct val="68000"/>
              </a:lnSpc>
              <a:buFontTx/>
              <a:buNone/>
            </a:pPr>
            <a:r>
              <a:rPr lang="en-US" altLang="en-US" sz="1400">
                <a:latin typeface="Courier New" pitchFamily="49" charset="0"/>
              </a:rPr>
              <a:t>            double average = sum / count;</a:t>
            </a:r>
          </a:p>
          <a:p>
            <a:pPr eaLnBrk="1" hangingPunct="1">
              <a:lnSpc>
                <a:spcPct val="68000"/>
              </a:lnSpc>
              <a:buFontTx/>
              <a:buNone/>
            </a:pPr>
            <a:r>
              <a:rPr lang="en-US" altLang="en-US" sz="1400">
                <a:latin typeface="Courier New" pitchFamily="49" charset="0"/>
              </a:rPr>
              <a:t>            System.out.println(name + " (ID#" + id + ") worked " +</a:t>
            </a:r>
          </a:p>
          <a:p>
            <a:pPr eaLnBrk="1" hangingPunct="1">
              <a:lnSpc>
                <a:spcPct val="68000"/>
              </a:lnSpc>
              <a:buFontTx/>
              <a:buNone/>
            </a:pPr>
            <a:r>
              <a:rPr lang="en-US" altLang="en-US" sz="1400">
                <a:latin typeface="Courier New" pitchFamily="49" charset="0"/>
              </a:rPr>
              <a:t>                    sum + " hours (" + average + " hours/day)");</a:t>
            </a:r>
          </a:p>
          <a:p>
            <a:pPr eaLnBrk="1" hangingPunct="1">
              <a:lnSpc>
                <a:spcPct val="68000"/>
              </a:lnSpc>
              <a:buFontTx/>
              <a:buNone/>
            </a:pPr>
            <a:r>
              <a:rPr lang="en-US" altLang="en-US" sz="1400">
                <a:latin typeface="Courier New" pitchFamily="49" charset="0"/>
              </a:rPr>
              <a:t>        }</a:t>
            </a:r>
          </a:p>
          <a:p>
            <a:pPr eaLnBrk="1" hangingPunct="1">
              <a:lnSpc>
                <a:spcPct val="68000"/>
              </a:lnSpc>
              <a:buFontTx/>
              <a:buNone/>
            </a:pPr>
            <a:r>
              <a:rPr lang="en-US" altLang="en-US" sz="1400">
                <a:latin typeface="Courier New" pitchFamily="49" charset="0"/>
              </a:rPr>
              <a:t>    }</a:t>
            </a:r>
          </a:p>
          <a:p>
            <a:pPr eaLnBrk="1" hangingPunct="1">
              <a:lnSpc>
                <a:spcPct val="68000"/>
              </a:lnSpc>
              <a:buFontTx/>
              <a:buNone/>
            </a:pPr>
            <a:r>
              <a:rPr lang="en-US" altLang="en-US" sz="1400">
                <a:latin typeface="Courier New" pitchFamily="49" charset="0"/>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idx="4294967295"/>
          </p:nvPr>
        </p:nvSpPr>
        <p:spPr>
          <a:xfrm>
            <a:off x="685800" y="1219200"/>
            <a:ext cx="7772400" cy="1470025"/>
          </a:xfrm>
        </p:spPr>
        <p:txBody>
          <a:bodyPr lIns="0" rIns="0" bIns="0" anchor="b"/>
          <a:lstStyle/>
          <a:p>
            <a:pPr eaLnBrk="1" hangingPunct="1"/>
            <a:r>
              <a:rPr lang="en-US" altLang="en-US">
                <a:solidFill>
                  <a:schemeClr val="tx1"/>
                </a:solidFill>
              </a:rPr>
              <a:t>File output</a:t>
            </a:r>
          </a:p>
        </p:txBody>
      </p:sp>
      <p:sp>
        <p:nvSpPr>
          <p:cNvPr id="34819" name="Rectangle 3"/>
          <p:cNvSpPr>
            <a:spLocks noGrp="1" noChangeArrowheads="1"/>
          </p:cNvSpPr>
          <p:nvPr>
            <p:ph type="subTitle" idx="4294967295"/>
          </p:nvPr>
        </p:nvSpPr>
        <p:spPr>
          <a:xfrm>
            <a:off x="539750" y="3016250"/>
            <a:ext cx="7905750" cy="1851025"/>
          </a:xfrm>
        </p:spPr>
        <p:txBody>
          <a:bodyPr/>
          <a:lstStyle/>
          <a:p>
            <a:pPr marL="0" indent="0" algn="ctr" eaLnBrk="1" hangingPunct="1">
              <a:buFontTx/>
              <a:buNone/>
            </a:pPr>
            <a:endParaRPr lang="en-US" altLang="en-US" b="1"/>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lIns="0" rIns="0" bIns="0" anchor="b"/>
          <a:lstStyle/>
          <a:p>
            <a:pPr eaLnBrk="1" hangingPunct="1"/>
            <a:r>
              <a:rPr lang="en-US" altLang="en-US"/>
              <a:t>Output to files</a:t>
            </a:r>
          </a:p>
        </p:txBody>
      </p:sp>
      <p:sp>
        <p:nvSpPr>
          <p:cNvPr id="801795" name="Rectangle 3"/>
          <p:cNvSpPr>
            <a:spLocks noGrp="1" noChangeArrowheads="1"/>
          </p:cNvSpPr>
          <p:nvPr>
            <p:ph idx="4294967295"/>
          </p:nvPr>
        </p:nvSpPr>
        <p:spPr/>
        <p:txBody>
          <a:bodyPr/>
          <a:lstStyle/>
          <a:p>
            <a:pPr marL="273050" indent="-273050" eaLnBrk="1" hangingPunct="1">
              <a:lnSpc>
                <a:spcPct val="110000"/>
              </a:lnSpc>
            </a:pPr>
            <a:r>
              <a:rPr lang="en-US" altLang="en-US" b="1">
                <a:latin typeface="Courier New" pitchFamily="49" charset="0"/>
              </a:rPr>
              <a:t>PrintStream</a:t>
            </a:r>
            <a:r>
              <a:rPr lang="en-US" altLang="en-US"/>
              <a:t>: An object in the </a:t>
            </a:r>
            <a:r>
              <a:rPr lang="en-US" altLang="en-US">
                <a:latin typeface="Courier New" pitchFamily="49" charset="0"/>
              </a:rPr>
              <a:t>java.io</a:t>
            </a:r>
            <a:r>
              <a:rPr lang="en-US" altLang="en-US"/>
              <a:t> package that lets you print output to a destination such as a file.</a:t>
            </a:r>
          </a:p>
          <a:p>
            <a:pPr marL="639763" lvl="1" indent="-246063" eaLnBrk="1" hangingPunct="1">
              <a:lnSpc>
                <a:spcPct val="110000"/>
              </a:lnSpc>
              <a:buFontTx/>
              <a:buNone/>
            </a:pPr>
            <a:endParaRPr lang="en-US" altLang="en-US" sz="900"/>
          </a:p>
          <a:p>
            <a:pPr marL="639763" lvl="1" indent="-246063" eaLnBrk="1" hangingPunct="1">
              <a:lnSpc>
                <a:spcPct val="110000"/>
              </a:lnSpc>
            </a:pPr>
            <a:r>
              <a:rPr lang="en-US" altLang="en-US"/>
              <a:t>Any methods you have used on </a:t>
            </a:r>
            <a:r>
              <a:rPr lang="en-US" altLang="en-US">
                <a:latin typeface="Courier New" pitchFamily="49" charset="0"/>
              </a:rPr>
              <a:t>System.out</a:t>
            </a:r>
            <a:br>
              <a:rPr lang="en-US" altLang="en-US"/>
            </a:br>
            <a:r>
              <a:rPr lang="en-US" altLang="en-US"/>
              <a:t>(such as </a:t>
            </a:r>
            <a:r>
              <a:rPr lang="en-US" altLang="en-US">
                <a:latin typeface="Courier New" pitchFamily="49" charset="0"/>
              </a:rPr>
              <a:t>print</a:t>
            </a:r>
            <a:r>
              <a:rPr lang="en-US" altLang="en-US"/>
              <a:t>, </a:t>
            </a:r>
            <a:r>
              <a:rPr lang="en-US" altLang="en-US">
                <a:latin typeface="Courier New" pitchFamily="49" charset="0"/>
              </a:rPr>
              <a:t>println</a:t>
            </a:r>
            <a:r>
              <a:rPr lang="en-US" altLang="en-US"/>
              <a:t>) will work on a </a:t>
            </a:r>
            <a:r>
              <a:rPr lang="en-US" altLang="en-US">
                <a:latin typeface="Courier New" pitchFamily="49" charset="0"/>
              </a:rPr>
              <a:t>PrintStream</a:t>
            </a:r>
            <a:r>
              <a:rPr lang="en-US" altLang="en-US"/>
              <a:t>.</a:t>
            </a:r>
          </a:p>
          <a:p>
            <a:pPr marL="639763" lvl="1" indent="-246063" eaLnBrk="1" hangingPunct="1">
              <a:lnSpc>
                <a:spcPct val="80000"/>
              </a:lnSpc>
              <a:buFontTx/>
              <a:buNone/>
            </a:pPr>
            <a:endParaRPr lang="en-US" altLang="en-US"/>
          </a:p>
          <a:p>
            <a:pPr marL="639763" lvl="1" indent="-246063" eaLnBrk="1" hangingPunct="1">
              <a:lnSpc>
                <a:spcPct val="80000"/>
              </a:lnSpc>
              <a:buFontTx/>
              <a:buNone/>
            </a:pPr>
            <a:endParaRPr lang="en-US" altLang="en-US"/>
          </a:p>
          <a:p>
            <a:pPr marL="273050" indent="-273050" eaLnBrk="1" hangingPunct="1">
              <a:lnSpc>
                <a:spcPct val="80000"/>
              </a:lnSpc>
            </a:pPr>
            <a:r>
              <a:rPr lang="en-US" altLang="en-US" sz="2200"/>
              <a:t>Syntax:</a:t>
            </a:r>
          </a:p>
          <a:p>
            <a:pPr marL="639763" lvl="1" indent="-246063" eaLnBrk="1" hangingPunct="1">
              <a:lnSpc>
                <a:spcPct val="80000"/>
              </a:lnSpc>
              <a:buFontTx/>
              <a:buNone/>
            </a:pPr>
            <a:endParaRPr lang="en-US" altLang="en-US" sz="900">
              <a:latin typeface="Courier New" pitchFamily="49" charset="0"/>
            </a:endParaRPr>
          </a:p>
          <a:p>
            <a:pPr marL="639763" lvl="1" indent="-246063" eaLnBrk="1" hangingPunct="1">
              <a:lnSpc>
                <a:spcPct val="80000"/>
              </a:lnSpc>
              <a:buFontTx/>
              <a:buNone/>
            </a:pPr>
            <a:r>
              <a:rPr lang="en-US" altLang="en-US" sz="1800">
                <a:latin typeface="Courier New" pitchFamily="49" charset="0"/>
              </a:rPr>
              <a:t>PrintStream </a:t>
            </a:r>
            <a:r>
              <a:rPr lang="en-US" altLang="en-US" sz="1800" b="1"/>
              <a:t>name</a:t>
            </a:r>
            <a:r>
              <a:rPr lang="en-US" altLang="en-US" sz="1800">
                <a:latin typeface="Courier New" pitchFamily="49" charset="0"/>
              </a:rPr>
              <a:t> = new PrintStream(new File("</a:t>
            </a:r>
            <a:r>
              <a:rPr lang="en-US" altLang="en-US" sz="1800" b="1"/>
              <a:t>file name</a:t>
            </a:r>
            <a:r>
              <a:rPr lang="en-US" altLang="en-US" sz="1800">
                <a:latin typeface="Courier New" pitchFamily="49" charset="0"/>
              </a:rPr>
              <a:t>"));</a:t>
            </a:r>
            <a:endParaRPr lang="en-US" altLang="en-US" sz="1600">
              <a:latin typeface="Courier New" pitchFamily="49" charset="0"/>
            </a:endParaRPr>
          </a:p>
          <a:p>
            <a:pPr marL="273050" indent="-273050" eaLnBrk="1" hangingPunct="1">
              <a:buFontTx/>
              <a:buNone/>
            </a:pPr>
            <a:endParaRPr lang="en-US" altLang="en-US" sz="1600">
              <a:latin typeface="Courier New" pitchFamily="49" charset="0"/>
            </a:endParaRPr>
          </a:p>
          <a:p>
            <a:pPr marL="639763" lvl="1" indent="-246063" eaLnBrk="1" hangingPunct="1">
              <a:buFontTx/>
              <a:buNone/>
            </a:pPr>
            <a:r>
              <a:rPr lang="en-US" altLang="en-US" sz="2000"/>
              <a:t>Example:</a:t>
            </a:r>
          </a:p>
          <a:p>
            <a:pPr marL="639763" lvl="1" indent="-246063" eaLnBrk="1" hangingPunct="1">
              <a:lnSpc>
                <a:spcPct val="80000"/>
              </a:lnSpc>
              <a:buFontTx/>
              <a:buNone/>
            </a:pPr>
            <a:r>
              <a:rPr lang="en-US" altLang="en-US" sz="1800">
                <a:latin typeface="Courier New" pitchFamily="49" charset="0"/>
              </a:rPr>
              <a:t>PrintStream output = new PrintStream(new File("out.txt"));</a:t>
            </a:r>
          </a:p>
          <a:p>
            <a:pPr marL="639763" lvl="1" indent="-246063" eaLnBrk="1" hangingPunct="1">
              <a:lnSpc>
                <a:spcPct val="80000"/>
              </a:lnSpc>
              <a:buFontTx/>
              <a:buNone/>
            </a:pPr>
            <a:r>
              <a:rPr lang="en-US" altLang="en-US" sz="1800">
                <a:latin typeface="Courier New" pitchFamily="49" charset="0"/>
              </a:rPr>
              <a:t>output.println("Hello, file!");</a:t>
            </a:r>
          </a:p>
          <a:p>
            <a:pPr marL="639763" lvl="1" indent="-246063" eaLnBrk="1" hangingPunct="1">
              <a:lnSpc>
                <a:spcPct val="80000"/>
              </a:lnSpc>
              <a:buFontTx/>
              <a:buNone/>
            </a:pPr>
            <a:r>
              <a:rPr lang="en-US" altLang="en-US" sz="1800">
                <a:latin typeface="Courier New" pitchFamily="49" charset="0"/>
              </a:rPr>
              <a:t>output.println("This is a second line of output.");</a:t>
            </a:r>
            <a:endParaRPr lang="en-US"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01795">
                                            <p:txEl>
                                              <p:pRg st="5" end="5"/>
                                            </p:txEl>
                                          </p:spTgt>
                                        </p:tgtEl>
                                        <p:attrNameLst>
                                          <p:attrName>style.visibility</p:attrName>
                                        </p:attrNameLst>
                                      </p:cBhvr>
                                      <p:to>
                                        <p:strVal val="visible"/>
                                      </p:to>
                                    </p:set>
                                    <p:animEffect transition="in" filter="barn(inVertical)">
                                      <p:cBhvr>
                                        <p:cTn id="7" dur="500"/>
                                        <p:tgtEl>
                                          <p:spTgt spid="801795">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01795">
                                            <p:txEl>
                                              <p:pRg st="7" end="7"/>
                                            </p:txEl>
                                          </p:spTgt>
                                        </p:tgtEl>
                                        <p:attrNameLst>
                                          <p:attrName>style.visibility</p:attrName>
                                        </p:attrNameLst>
                                      </p:cBhvr>
                                      <p:to>
                                        <p:strVal val="visible"/>
                                      </p:to>
                                    </p:set>
                                    <p:animEffect transition="in" filter="barn(inVertical)">
                                      <p:cBhvr>
                                        <p:cTn id="10" dur="500"/>
                                        <p:tgtEl>
                                          <p:spTgt spid="801795">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01795">
                                            <p:txEl>
                                              <p:pRg st="9" end="9"/>
                                            </p:txEl>
                                          </p:spTgt>
                                        </p:tgtEl>
                                        <p:attrNameLst>
                                          <p:attrName>style.visibility</p:attrName>
                                        </p:attrNameLst>
                                      </p:cBhvr>
                                      <p:to>
                                        <p:strVal val="visible"/>
                                      </p:to>
                                    </p:set>
                                    <p:animEffect transition="in" filter="barn(inVertical)">
                                      <p:cBhvr>
                                        <p:cTn id="13" dur="500"/>
                                        <p:tgtEl>
                                          <p:spTgt spid="801795">
                                            <p:txEl>
                                              <p:pRg st="9" end="9"/>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801795">
                                            <p:txEl>
                                              <p:pRg st="10" end="10"/>
                                            </p:txEl>
                                          </p:spTgt>
                                        </p:tgtEl>
                                        <p:attrNameLst>
                                          <p:attrName>style.visibility</p:attrName>
                                        </p:attrNameLst>
                                      </p:cBhvr>
                                      <p:to>
                                        <p:strVal val="visible"/>
                                      </p:to>
                                    </p:set>
                                    <p:animEffect transition="in" filter="barn(inVertical)">
                                      <p:cBhvr>
                                        <p:cTn id="16" dur="500"/>
                                        <p:tgtEl>
                                          <p:spTgt spid="801795">
                                            <p:txEl>
                                              <p:pRg st="10" end="10"/>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801795">
                                            <p:txEl>
                                              <p:pRg st="11" end="11"/>
                                            </p:txEl>
                                          </p:spTgt>
                                        </p:tgtEl>
                                        <p:attrNameLst>
                                          <p:attrName>style.visibility</p:attrName>
                                        </p:attrNameLst>
                                      </p:cBhvr>
                                      <p:to>
                                        <p:strVal val="visible"/>
                                      </p:to>
                                    </p:set>
                                    <p:animEffect transition="in" filter="barn(inVertical)">
                                      <p:cBhvr>
                                        <p:cTn id="19" dur="500"/>
                                        <p:tgtEl>
                                          <p:spTgt spid="801795">
                                            <p:txEl>
                                              <p:pRg st="11" end="11"/>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801795">
                                            <p:txEl>
                                              <p:pRg st="12" end="12"/>
                                            </p:txEl>
                                          </p:spTgt>
                                        </p:tgtEl>
                                        <p:attrNameLst>
                                          <p:attrName>style.visibility</p:attrName>
                                        </p:attrNameLst>
                                      </p:cBhvr>
                                      <p:to>
                                        <p:strVal val="visible"/>
                                      </p:to>
                                    </p:set>
                                    <p:animEffect transition="in" filter="barn(inVertical)">
                                      <p:cBhvr>
                                        <p:cTn id="22" dur="500"/>
                                        <p:tgtEl>
                                          <p:spTgt spid="8017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Details about </a:t>
            </a:r>
            <a:r>
              <a:rPr lang="en-US" altLang="en-US">
                <a:latin typeface="Courier New" pitchFamily="49" charset="0"/>
              </a:rPr>
              <a:t>PrintStream</a:t>
            </a:r>
          </a:p>
        </p:txBody>
      </p:sp>
      <p:sp>
        <p:nvSpPr>
          <p:cNvPr id="802819" name="Rectangle 3"/>
          <p:cNvSpPr>
            <a:spLocks noGrp="1" noChangeArrowheads="1"/>
          </p:cNvSpPr>
          <p:nvPr>
            <p:ph type="body" idx="1"/>
          </p:nvPr>
        </p:nvSpPr>
        <p:spPr/>
        <p:txBody>
          <a:bodyPr/>
          <a:lstStyle/>
          <a:p>
            <a:pPr lvl="1" eaLnBrk="1" hangingPunct="1">
              <a:lnSpc>
                <a:spcPct val="80000"/>
              </a:lnSpc>
              <a:buFontTx/>
              <a:buNone/>
            </a:pPr>
            <a:endParaRPr lang="en-US" altLang="en-US" sz="2000">
              <a:latin typeface="Courier New" pitchFamily="49" charset="0"/>
            </a:endParaRPr>
          </a:p>
          <a:p>
            <a:pPr lvl="1" eaLnBrk="1" hangingPunct="1">
              <a:lnSpc>
                <a:spcPct val="80000"/>
              </a:lnSpc>
              <a:buFontTx/>
              <a:buNone/>
            </a:pPr>
            <a:r>
              <a:rPr lang="en-US" altLang="en-US" sz="1800">
                <a:latin typeface="Courier New" pitchFamily="49" charset="0"/>
              </a:rPr>
              <a:t>PrintStream </a:t>
            </a:r>
            <a:r>
              <a:rPr lang="en-US" altLang="en-US" sz="1800" b="1"/>
              <a:t>name</a:t>
            </a:r>
            <a:r>
              <a:rPr lang="en-US" altLang="en-US" sz="1800">
                <a:latin typeface="Courier New" pitchFamily="49" charset="0"/>
              </a:rPr>
              <a:t> = new PrintStream(new File("</a:t>
            </a:r>
            <a:r>
              <a:rPr lang="en-US" altLang="en-US" sz="1800" b="1"/>
              <a:t>file name</a:t>
            </a:r>
            <a:r>
              <a:rPr lang="en-US" altLang="en-US" sz="1800">
                <a:latin typeface="Courier New" pitchFamily="49" charset="0"/>
              </a:rPr>
              <a:t>"));</a:t>
            </a:r>
          </a:p>
          <a:p>
            <a:pPr lvl="1" eaLnBrk="1" hangingPunct="1">
              <a:lnSpc>
                <a:spcPct val="80000"/>
              </a:lnSpc>
              <a:buFont typeface="Wingdings" pitchFamily="2" charset="2"/>
              <a:buNone/>
            </a:pPr>
            <a:endParaRPr lang="en-US" altLang="en-US" sz="1800"/>
          </a:p>
          <a:p>
            <a:pPr lvl="1" eaLnBrk="1" hangingPunct="1">
              <a:lnSpc>
                <a:spcPct val="110000"/>
              </a:lnSpc>
            </a:pPr>
            <a:r>
              <a:rPr lang="en-US" altLang="en-US"/>
              <a:t>If the given file does not exist, it is created.</a:t>
            </a:r>
          </a:p>
          <a:p>
            <a:pPr lvl="1" eaLnBrk="1" hangingPunct="1">
              <a:lnSpc>
                <a:spcPct val="110000"/>
              </a:lnSpc>
            </a:pPr>
            <a:r>
              <a:rPr lang="en-US" altLang="en-US"/>
              <a:t>If the given file already exists, it is overwritten.</a:t>
            </a:r>
          </a:p>
          <a:p>
            <a:pPr lvl="1" eaLnBrk="1" hangingPunct="1">
              <a:lnSpc>
                <a:spcPct val="80000"/>
              </a:lnSpc>
              <a:buFont typeface="Wingdings" pitchFamily="2" charset="2"/>
              <a:buNone/>
            </a:pPr>
            <a:endParaRPr lang="en-US" altLang="en-US"/>
          </a:p>
          <a:p>
            <a:pPr lvl="1" eaLnBrk="1" hangingPunct="1">
              <a:lnSpc>
                <a:spcPct val="110000"/>
              </a:lnSpc>
            </a:pPr>
            <a:r>
              <a:rPr lang="en-US" altLang="en-US"/>
              <a:t>The output you print appears in a file, not on the console.</a:t>
            </a:r>
            <a:br>
              <a:rPr lang="en-US" altLang="en-US"/>
            </a:br>
            <a:r>
              <a:rPr lang="en-US" altLang="en-US"/>
              <a:t>You will have to open the file with an editor to see it.</a:t>
            </a:r>
          </a:p>
          <a:p>
            <a:pPr lvl="2" eaLnBrk="1" hangingPunct="1">
              <a:lnSpc>
                <a:spcPct val="110000"/>
              </a:lnSpc>
            </a:pPr>
            <a:endParaRPr lang="en-US" altLang="en-US"/>
          </a:p>
          <a:p>
            <a:pPr lvl="1" eaLnBrk="1" hangingPunct="1">
              <a:lnSpc>
                <a:spcPct val="110000"/>
              </a:lnSpc>
            </a:pPr>
            <a:r>
              <a:rPr lang="en-US" altLang="en-US"/>
              <a:t>Do not open the same file for both reading (</a:t>
            </a:r>
            <a:r>
              <a:rPr lang="en-US" altLang="en-US">
                <a:latin typeface="Courier New" pitchFamily="49" charset="0"/>
              </a:rPr>
              <a:t>Scanner</a:t>
            </a:r>
            <a:r>
              <a:rPr lang="en-US" altLang="en-US"/>
              <a:t>)</a:t>
            </a:r>
            <a:br>
              <a:rPr lang="en-US" altLang="en-US"/>
            </a:br>
            <a:r>
              <a:rPr lang="en-US" altLang="en-US"/>
              <a:t>and writing (</a:t>
            </a:r>
            <a:r>
              <a:rPr lang="en-US" altLang="en-US">
                <a:latin typeface="Courier New" pitchFamily="49" charset="0"/>
              </a:rPr>
              <a:t>PrintStream</a:t>
            </a:r>
            <a:r>
              <a:rPr lang="en-US" altLang="en-US"/>
              <a:t>) at the same time.</a:t>
            </a:r>
          </a:p>
          <a:p>
            <a:pPr lvl="2" eaLnBrk="1" hangingPunct="1">
              <a:lnSpc>
                <a:spcPct val="110000"/>
              </a:lnSpc>
            </a:pPr>
            <a:r>
              <a:rPr lang="en-US" altLang="en-US"/>
              <a:t>You will overwrite your input file with an empty file (0 bytes).</a:t>
            </a:r>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02819">
                                            <p:txEl>
                                              <p:pRg st="3" end="3"/>
                                            </p:txEl>
                                          </p:spTgt>
                                        </p:tgtEl>
                                        <p:attrNameLst>
                                          <p:attrName>style.visibility</p:attrName>
                                        </p:attrNameLst>
                                      </p:cBhvr>
                                      <p:to>
                                        <p:strVal val="visible"/>
                                      </p:to>
                                    </p:set>
                                    <p:animEffect transition="in" filter="barn(inVertical)">
                                      <p:cBhvr>
                                        <p:cTn id="7" dur="500"/>
                                        <p:tgtEl>
                                          <p:spTgt spid="80281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02819">
                                            <p:txEl>
                                              <p:pRg st="4" end="4"/>
                                            </p:txEl>
                                          </p:spTgt>
                                        </p:tgtEl>
                                        <p:attrNameLst>
                                          <p:attrName>style.visibility</p:attrName>
                                        </p:attrNameLst>
                                      </p:cBhvr>
                                      <p:to>
                                        <p:strVal val="visible"/>
                                      </p:to>
                                    </p:set>
                                    <p:animEffect transition="in" filter="barn(inVertical)">
                                      <p:cBhvr>
                                        <p:cTn id="12" dur="500"/>
                                        <p:tgtEl>
                                          <p:spTgt spid="80281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02819">
                                            <p:txEl>
                                              <p:pRg st="6" end="6"/>
                                            </p:txEl>
                                          </p:spTgt>
                                        </p:tgtEl>
                                        <p:attrNameLst>
                                          <p:attrName>style.visibility</p:attrName>
                                        </p:attrNameLst>
                                      </p:cBhvr>
                                      <p:to>
                                        <p:strVal val="visible"/>
                                      </p:to>
                                    </p:set>
                                    <p:animEffect transition="in" filter="barn(inVertical)">
                                      <p:cBhvr>
                                        <p:cTn id="17" dur="500"/>
                                        <p:tgtEl>
                                          <p:spTgt spid="802819">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802819">
                                            <p:txEl>
                                              <p:pRg st="8" end="8"/>
                                            </p:txEl>
                                          </p:spTgt>
                                        </p:tgtEl>
                                        <p:attrNameLst>
                                          <p:attrName>style.visibility</p:attrName>
                                        </p:attrNameLst>
                                      </p:cBhvr>
                                      <p:to>
                                        <p:strVal val="visible"/>
                                      </p:to>
                                    </p:set>
                                    <p:animEffect transition="in" filter="barn(inVertical)">
                                      <p:cBhvr>
                                        <p:cTn id="22" dur="500"/>
                                        <p:tgtEl>
                                          <p:spTgt spid="802819">
                                            <p:txEl>
                                              <p:pRg st="8" end="8"/>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802819">
                                            <p:txEl>
                                              <p:pRg st="9" end="9"/>
                                            </p:txEl>
                                          </p:spTgt>
                                        </p:tgtEl>
                                        <p:attrNameLst>
                                          <p:attrName>style.visibility</p:attrName>
                                        </p:attrNameLst>
                                      </p:cBhvr>
                                      <p:to>
                                        <p:strVal val="visible"/>
                                      </p:to>
                                    </p:set>
                                    <p:animEffect transition="in" filter="barn(inVertical)">
                                      <p:cBhvr>
                                        <p:cTn id="25" dur="500"/>
                                        <p:tgtEl>
                                          <p:spTgt spid="802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lIns="0" rIns="0" bIns="0" anchor="b"/>
          <a:lstStyle/>
          <a:p>
            <a:pPr eaLnBrk="1" hangingPunct="1"/>
            <a:r>
              <a:rPr lang="en-US" altLang="en-US" sz="4000">
                <a:latin typeface="Courier New" pitchFamily="49" charset="0"/>
              </a:rPr>
              <a:t>System.out</a:t>
            </a:r>
            <a:r>
              <a:rPr lang="en-US" altLang="en-US" sz="4000"/>
              <a:t> and </a:t>
            </a:r>
            <a:r>
              <a:rPr lang="en-US" altLang="en-US" sz="4000">
                <a:latin typeface="Courier New" pitchFamily="49" charset="0"/>
              </a:rPr>
              <a:t>PrintStream</a:t>
            </a:r>
          </a:p>
        </p:txBody>
      </p:sp>
      <p:sp>
        <p:nvSpPr>
          <p:cNvPr id="37891" name="Rectangle 3"/>
          <p:cNvSpPr>
            <a:spLocks noGrp="1" noChangeArrowheads="1"/>
          </p:cNvSpPr>
          <p:nvPr>
            <p:ph idx="4294967295"/>
          </p:nvPr>
        </p:nvSpPr>
        <p:spPr/>
        <p:txBody>
          <a:bodyPr/>
          <a:lstStyle/>
          <a:p>
            <a:pPr marL="273050" indent="-273050" eaLnBrk="1" hangingPunct="1"/>
            <a:r>
              <a:rPr lang="en-US" altLang="en-US"/>
              <a:t>The console output object, </a:t>
            </a:r>
            <a:r>
              <a:rPr lang="en-US" altLang="en-US">
                <a:latin typeface="Courier New" pitchFamily="49" charset="0"/>
              </a:rPr>
              <a:t>System.out</a:t>
            </a:r>
            <a:r>
              <a:rPr lang="en-US" altLang="en-US"/>
              <a:t>, is a </a:t>
            </a:r>
            <a:r>
              <a:rPr lang="en-US" altLang="en-US">
                <a:latin typeface="Courier New" pitchFamily="49" charset="0"/>
              </a:rPr>
              <a:t>PrintStream</a:t>
            </a:r>
            <a:r>
              <a:rPr lang="en-US" altLang="en-US"/>
              <a:t>.</a:t>
            </a:r>
          </a:p>
          <a:p>
            <a:pPr marL="639763" lvl="1" indent="-246063" eaLnBrk="1" hangingPunct="1">
              <a:lnSpc>
                <a:spcPct val="80000"/>
              </a:lnSpc>
              <a:buFontTx/>
              <a:buNone/>
            </a:pPr>
            <a:endParaRPr lang="en-US" altLang="en-US" sz="2000" b="1"/>
          </a:p>
          <a:p>
            <a:pPr marL="639763" lvl="1" indent="-246063" eaLnBrk="1" hangingPunct="1">
              <a:lnSpc>
                <a:spcPct val="80000"/>
              </a:lnSpc>
              <a:buFontTx/>
              <a:buNone/>
            </a:pPr>
            <a:r>
              <a:rPr lang="en-US" altLang="en-US" sz="1800" b="1">
                <a:latin typeface="Courier New" pitchFamily="49" charset="0"/>
              </a:rPr>
              <a:t>PrintStream out1 = System.out;</a:t>
            </a:r>
          </a:p>
          <a:p>
            <a:pPr marL="639763" lvl="1" indent="-246063" eaLnBrk="1" hangingPunct="1">
              <a:lnSpc>
                <a:spcPct val="80000"/>
              </a:lnSpc>
              <a:buFontTx/>
              <a:buNone/>
            </a:pPr>
            <a:r>
              <a:rPr lang="en-US" altLang="en-US" sz="1800">
                <a:latin typeface="Courier New" pitchFamily="49" charset="0"/>
              </a:rPr>
              <a:t>PrintStream out2 = new PrintStream(new File("data.txt"));</a:t>
            </a:r>
          </a:p>
          <a:p>
            <a:pPr marL="639763" lvl="1" indent="-246063" eaLnBrk="1" hangingPunct="1">
              <a:lnSpc>
                <a:spcPct val="80000"/>
              </a:lnSpc>
              <a:buFontTx/>
              <a:buNone/>
            </a:pPr>
            <a:r>
              <a:rPr lang="en-US" altLang="en-US" sz="1800">
                <a:latin typeface="Courier New" pitchFamily="49" charset="0"/>
              </a:rPr>
              <a:t>out1.println("Hello, console!");   </a:t>
            </a:r>
            <a:r>
              <a:rPr lang="en-US" altLang="en-US" sz="1800" b="1">
                <a:solidFill>
                  <a:srgbClr val="008080"/>
                </a:solidFill>
                <a:latin typeface="Courier New" pitchFamily="49" charset="0"/>
              </a:rPr>
              <a:t>// goes to console</a:t>
            </a:r>
          </a:p>
          <a:p>
            <a:pPr marL="639763" lvl="1" indent="-246063" eaLnBrk="1" hangingPunct="1">
              <a:lnSpc>
                <a:spcPct val="80000"/>
              </a:lnSpc>
              <a:buFontTx/>
              <a:buNone/>
            </a:pPr>
            <a:r>
              <a:rPr lang="en-US" altLang="en-US" sz="1800">
                <a:latin typeface="Courier New" pitchFamily="49" charset="0"/>
              </a:rPr>
              <a:t>out2.println("Hello, file!");   </a:t>
            </a:r>
            <a:r>
              <a:rPr lang="en-US" altLang="en-US" sz="1800" b="1">
                <a:solidFill>
                  <a:srgbClr val="008080"/>
                </a:solidFill>
                <a:latin typeface="Courier New" pitchFamily="49" charset="0"/>
              </a:rPr>
              <a:t>   // goes to file</a:t>
            </a:r>
            <a:endParaRPr lang="en-US" altLang="en-US" sz="1800"/>
          </a:p>
          <a:p>
            <a:pPr marL="639763" lvl="1" indent="-246063" eaLnBrk="1" hangingPunct="1">
              <a:lnSpc>
                <a:spcPct val="80000"/>
              </a:lnSpc>
              <a:buFont typeface="Wingdings" pitchFamily="2" charset="2"/>
              <a:buNone/>
            </a:pPr>
            <a:endParaRPr lang="en-US" altLang="en-US" sz="1800"/>
          </a:p>
          <a:p>
            <a:pPr marL="639763" lvl="1" indent="-246063" eaLnBrk="1" hangingPunct="1">
              <a:lnSpc>
                <a:spcPct val="80000"/>
              </a:lnSpc>
              <a:buFont typeface="Wingdings" pitchFamily="2" charset="2"/>
              <a:buNone/>
            </a:pPr>
            <a:endParaRPr lang="en-US" altLang="en-US" sz="2000"/>
          </a:p>
          <a:p>
            <a:pPr marL="639763" lvl="1" indent="-246063" eaLnBrk="1" hangingPunct="1">
              <a:lnSpc>
                <a:spcPct val="110000"/>
              </a:lnSpc>
            </a:pPr>
            <a:r>
              <a:rPr lang="en-US" altLang="en-US"/>
              <a:t>A reference to it can be stored in a </a:t>
            </a:r>
            <a:r>
              <a:rPr lang="en-US" altLang="en-US">
                <a:latin typeface="Courier New" pitchFamily="49" charset="0"/>
              </a:rPr>
              <a:t>PrintStream</a:t>
            </a:r>
            <a:r>
              <a:rPr lang="en-US" altLang="en-US"/>
              <a:t> variable.</a:t>
            </a:r>
          </a:p>
          <a:p>
            <a:pPr marL="1143000" lvl="2" indent="-228600" eaLnBrk="1" hangingPunct="1">
              <a:lnSpc>
                <a:spcPct val="110000"/>
              </a:lnSpc>
            </a:pPr>
            <a:r>
              <a:rPr lang="en-US" altLang="en-US"/>
              <a:t>Printing to that variable causes console output to appear.</a:t>
            </a:r>
          </a:p>
          <a:p>
            <a:pPr marL="1143000" lvl="2" indent="-228600" eaLnBrk="1" hangingPunct="1">
              <a:lnSpc>
                <a:spcPct val="110000"/>
              </a:lnSpc>
            </a:pPr>
            <a:endParaRPr lang="en-US" altLang="en-US"/>
          </a:p>
          <a:p>
            <a:pPr marL="639763" lvl="1" indent="-246063" eaLnBrk="1" hangingPunct="1">
              <a:lnSpc>
                <a:spcPct val="110000"/>
              </a:lnSpc>
            </a:pPr>
            <a:r>
              <a:rPr lang="en-US" altLang="en-US"/>
              <a:t>You can pass </a:t>
            </a:r>
            <a:r>
              <a:rPr lang="en-US" altLang="en-US">
                <a:latin typeface="Courier New" pitchFamily="49" charset="0"/>
              </a:rPr>
              <a:t>System.out</a:t>
            </a:r>
            <a:r>
              <a:rPr lang="en-US" altLang="en-US"/>
              <a:t> to a method as a </a:t>
            </a:r>
            <a:r>
              <a:rPr lang="en-US" altLang="en-US">
                <a:latin typeface="Courier New" pitchFamily="49" charset="0"/>
              </a:rPr>
              <a:t>PrintStream</a:t>
            </a:r>
            <a:r>
              <a:rPr lang="en-US" altLang="en-US"/>
              <a:t>.</a:t>
            </a:r>
          </a:p>
          <a:p>
            <a:pPr marL="1143000" lvl="2" indent="-228600" eaLnBrk="1" hangingPunct="1">
              <a:lnSpc>
                <a:spcPct val="110000"/>
              </a:lnSpc>
            </a:pPr>
            <a:r>
              <a:rPr lang="en-US" altLang="en-US"/>
              <a:t>Allows a method to send output to the console or a file.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a:latin typeface="Courier New" pitchFamily="49" charset="0"/>
              </a:rPr>
              <a:t>PrintStream</a:t>
            </a:r>
            <a:r>
              <a:rPr lang="en-US" altLang="en-US"/>
              <a:t> question</a:t>
            </a:r>
          </a:p>
        </p:txBody>
      </p:sp>
      <p:sp>
        <p:nvSpPr>
          <p:cNvPr id="38915" name="Rectangle 3"/>
          <p:cNvSpPr>
            <a:spLocks noGrp="1" noChangeArrowheads="1"/>
          </p:cNvSpPr>
          <p:nvPr>
            <p:ph type="body" idx="1"/>
          </p:nvPr>
        </p:nvSpPr>
        <p:spPr/>
        <p:txBody>
          <a:bodyPr/>
          <a:lstStyle/>
          <a:p>
            <a:pPr eaLnBrk="1" hangingPunct="1">
              <a:lnSpc>
                <a:spcPct val="110000"/>
              </a:lnSpc>
            </a:pPr>
            <a:r>
              <a:rPr lang="en-US" altLang="en-US"/>
              <a:t>Modify our previous Hours program to use a </a:t>
            </a:r>
            <a:r>
              <a:rPr lang="en-US" altLang="en-US">
                <a:latin typeface="Courier New" pitchFamily="49" charset="0"/>
              </a:rPr>
              <a:t>PrintStream</a:t>
            </a:r>
            <a:r>
              <a:rPr lang="en-US" altLang="en-US"/>
              <a:t> to send its output to the file </a:t>
            </a:r>
            <a:r>
              <a:rPr lang="en-US" altLang="en-US">
                <a:latin typeface="Courier New" pitchFamily="49" charset="0"/>
              </a:rPr>
              <a:t>hours_out.txt</a:t>
            </a:r>
            <a:r>
              <a:rPr lang="en-US" altLang="en-US"/>
              <a:t>.</a:t>
            </a:r>
          </a:p>
          <a:p>
            <a:pPr lvl="1" eaLnBrk="1" hangingPunct="1">
              <a:lnSpc>
                <a:spcPct val="110000"/>
              </a:lnSpc>
            </a:pPr>
            <a:endParaRPr lang="en-US" altLang="en-US" sz="900"/>
          </a:p>
          <a:p>
            <a:pPr lvl="1" eaLnBrk="1" hangingPunct="1">
              <a:lnSpc>
                <a:spcPct val="110000"/>
              </a:lnSpc>
            </a:pPr>
            <a:r>
              <a:rPr lang="en-US" altLang="en-US"/>
              <a:t>The program will produce no console output.</a:t>
            </a:r>
          </a:p>
          <a:p>
            <a:pPr lvl="1" eaLnBrk="1" hangingPunct="1">
              <a:lnSpc>
                <a:spcPct val="110000"/>
              </a:lnSpc>
            </a:pPr>
            <a:r>
              <a:rPr lang="en-US" altLang="en-US"/>
              <a:t>But the file </a:t>
            </a:r>
            <a:r>
              <a:rPr lang="en-US" altLang="en-US">
                <a:latin typeface="Courier New" pitchFamily="49" charset="0"/>
              </a:rPr>
              <a:t>hours_out.txt</a:t>
            </a:r>
            <a:r>
              <a:rPr lang="en-US" altLang="en-US"/>
              <a:t> will be created with the text:</a:t>
            </a:r>
          </a:p>
          <a:p>
            <a:pPr lvl="1" eaLnBrk="1" hangingPunct="1">
              <a:lnSpc>
                <a:spcPct val="90000"/>
              </a:lnSpc>
              <a:buFontTx/>
              <a:buNone/>
            </a:pPr>
            <a:endParaRPr lang="en-US" altLang="en-US" sz="900">
              <a:latin typeface="Courier New" pitchFamily="49" charset="0"/>
            </a:endParaRPr>
          </a:p>
          <a:p>
            <a:pPr lvl="1" eaLnBrk="1" hangingPunct="1">
              <a:lnSpc>
                <a:spcPct val="90000"/>
              </a:lnSpc>
              <a:buFontTx/>
              <a:buNone/>
            </a:pPr>
            <a:endParaRPr lang="en-US" altLang="en-US" sz="900">
              <a:latin typeface="Courier New" pitchFamily="49" charset="0"/>
            </a:endParaRPr>
          </a:p>
          <a:p>
            <a:pPr lvl="1" eaLnBrk="1" hangingPunct="1">
              <a:lnSpc>
                <a:spcPct val="90000"/>
              </a:lnSpc>
              <a:buFontTx/>
              <a:buNone/>
            </a:pPr>
            <a:r>
              <a:rPr lang="en-US" altLang="en-US">
                <a:latin typeface="Courier New" pitchFamily="49" charset="0"/>
              </a:rPr>
              <a:t>	Kim (ID#123) worked 31.4 hours (7.85 hours/day)</a:t>
            </a:r>
            <a:endParaRPr lang="en-US" altLang="en-US" sz="900"/>
          </a:p>
          <a:p>
            <a:pPr lvl="1" eaLnBrk="1" hangingPunct="1">
              <a:lnSpc>
                <a:spcPct val="90000"/>
              </a:lnSpc>
              <a:buFontTx/>
              <a:buNone/>
            </a:pPr>
            <a:r>
              <a:rPr lang="en-US" altLang="en-US">
                <a:latin typeface="Courier New" pitchFamily="49" charset="0"/>
              </a:rPr>
              <a:t>	Eric (ID#456) worked 36.8 hours (7.36 hours/day)</a:t>
            </a:r>
            <a:endParaRPr lang="en-US" altLang="en-US" sz="900"/>
          </a:p>
          <a:p>
            <a:pPr lvl="1" eaLnBrk="1" hangingPunct="1">
              <a:lnSpc>
                <a:spcPct val="90000"/>
              </a:lnSpc>
              <a:buFontTx/>
              <a:buNone/>
            </a:pPr>
            <a:r>
              <a:rPr lang="en-US" altLang="en-US">
                <a:latin typeface="Courier New" pitchFamily="49" charset="0"/>
              </a:rPr>
              <a:t>	Stef (ID#789) worked 39.5 hours (7.9 hours/day)</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latin typeface="Courier New" pitchFamily="49" charset="0"/>
              </a:rPr>
              <a:t>PrintStream</a:t>
            </a:r>
            <a:r>
              <a:rPr lang="en-US" altLang="en-US"/>
              <a:t> answer</a:t>
            </a:r>
          </a:p>
        </p:txBody>
      </p:sp>
      <p:sp>
        <p:nvSpPr>
          <p:cNvPr id="39939" name="Rectangle 3"/>
          <p:cNvSpPr>
            <a:spLocks noGrp="1" noChangeArrowheads="1"/>
          </p:cNvSpPr>
          <p:nvPr>
            <p:ph type="body" idx="1"/>
          </p:nvPr>
        </p:nvSpPr>
        <p:spPr/>
        <p:txBody>
          <a:bodyPr/>
          <a:lstStyle/>
          <a:p>
            <a:pPr eaLnBrk="1" hangingPunct="1">
              <a:lnSpc>
                <a:spcPct val="68000"/>
              </a:lnSpc>
              <a:buFontTx/>
              <a:buNone/>
            </a:pPr>
            <a:r>
              <a:rPr lang="en-US" altLang="en-US" sz="1400" b="1">
                <a:solidFill>
                  <a:srgbClr val="008080"/>
                </a:solidFill>
                <a:latin typeface="Courier New" pitchFamily="49" charset="0"/>
              </a:rPr>
              <a:t>// Processes an employee input file and outputs each employee's hours.</a:t>
            </a:r>
          </a:p>
          <a:p>
            <a:pPr eaLnBrk="1" hangingPunct="1">
              <a:lnSpc>
                <a:spcPct val="68000"/>
              </a:lnSpc>
              <a:buFontTx/>
              <a:buNone/>
            </a:pPr>
            <a:r>
              <a:rPr lang="en-US" altLang="en-US" sz="1400">
                <a:latin typeface="Courier New" pitchFamily="49" charset="0"/>
              </a:rPr>
              <a:t>import java.io.*;    </a:t>
            </a:r>
            <a:r>
              <a:rPr lang="en-US" altLang="en-US" sz="1400" b="1">
                <a:solidFill>
                  <a:srgbClr val="008080"/>
                </a:solidFill>
                <a:latin typeface="Courier New" pitchFamily="49" charset="0"/>
              </a:rPr>
              <a:t>// for File</a:t>
            </a:r>
          </a:p>
          <a:p>
            <a:pPr eaLnBrk="1" hangingPunct="1">
              <a:lnSpc>
                <a:spcPct val="68000"/>
              </a:lnSpc>
              <a:buFontTx/>
              <a:buNone/>
            </a:pPr>
            <a:r>
              <a:rPr lang="en-US" altLang="en-US" sz="1400">
                <a:latin typeface="Courier New" pitchFamily="49" charset="0"/>
              </a:rPr>
              <a:t>import java.util.*;  </a:t>
            </a:r>
            <a:r>
              <a:rPr lang="en-US" altLang="en-US" sz="1400" b="1">
                <a:solidFill>
                  <a:srgbClr val="008080"/>
                </a:solidFill>
                <a:latin typeface="Courier New" pitchFamily="49" charset="0"/>
              </a:rPr>
              <a:t>// for Scanner</a:t>
            </a:r>
          </a:p>
          <a:p>
            <a:pPr eaLnBrk="1" hangingPunct="1">
              <a:lnSpc>
                <a:spcPct val="68000"/>
              </a:lnSpc>
              <a:buFontTx/>
              <a:buNone/>
            </a:pPr>
            <a:endParaRPr lang="en-US" altLang="en-US" sz="700" b="1">
              <a:solidFill>
                <a:srgbClr val="008080"/>
              </a:solidFill>
              <a:latin typeface="Courier New" pitchFamily="49" charset="0"/>
            </a:endParaRPr>
          </a:p>
          <a:p>
            <a:pPr eaLnBrk="1" hangingPunct="1">
              <a:lnSpc>
                <a:spcPct val="68000"/>
              </a:lnSpc>
              <a:buFontTx/>
              <a:buNone/>
            </a:pPr>
            <a:r>
              <a:rPr lang="en-US" altLang="en-US" sz="1400">
                <a:latin typeface="Courier New" pitchFamily="49" charset="0"/>
              </a:rPr>
              <a:t>public class Hours2 {</a:t>
            </a:r>
          </a:p>
          <a:p>
            <a:pPr eaLnBrk="1" hangingPunct="1">
              <a:lnSpc>
                <a:spcPct val="68000"/>
              </a:lnSpc>
              <a:buFontTx/>
              <a:buNone/>
            </a:pPr>
            <a:r>
              <a:rPr lang="en-US" altLang="en-US" sz="1400">
                <a:latin typeface="Courier New" pitchFamily="49" charset="0"/>
              </a:rPr>
              <a:t>    public static void main(String[] args) throws FileNotFoundException {</a:t>
            </a:r>
          </a:p>
          <a:p>
            <a:pPr eaLnBrk="1" hangingPunct="1">
              <a:lnSpc>
                <a:spcPct val="68000"/>
              </a:lnSpc>
              <a:buFontTx/>
              <a:buNone/>
            </a:pPr>
            <a:r>
              <a:rPr lang="en-US" altLang="en-US" sz="1400">
                <a:latin typeface="Courier New" pitchFamily="49" charset="0"/>
              </a:rPr>
              <a:t>        Scanner input = new Scanner(new File("hours.txt"));</a:t>
            </a:r>
          </a:p>
          <a:p>
            <a:pPr eaLnBrk="1" hangingPunct="1">
              <a:lnSpc>
                <a:spcPct val="68000"/>
              </a:lnSpc>
              <a:buFontTx/>
              <a:buNone/>
            </a:pPr>
            <a:r>
              <a:rPr lang="en-US" altLang="en-US" sz="1400" b="1">
                <a:latin typeface="Courier New" pitchFamily="49" charset="0"/>
              </a:rPr>
              <a:t>        PrintStream out = new PrintStream(new File("hours_out.txt"));</a:t>
            </a:r>
          </a:p>
          <a:p>
            <a:pPr eaLnBrk="1" hangingPunct="1">
              <a:lnSpc>
                <a:spcPct val="68000"/>
              </a:lnSpc>
              <a:buFontTx/>
              <a:buNone/>
            </a:pPr>
            <a:r>
              <a:rPr lang="en-US" altLang="en-US" sz="1400">
                <a:latin typeface="Courier New" pitchFamily="49" charset="0"/>
              </a:rPr>
              <a:t>        while (input.hasNextLine()) {</a:t>
            </a:r>
          </a:p>
          <a:p>
            <a:pPr eaLnBrk="1" hangingPunct="1">
              <a:lnSpc>
                <a:spcPct val="68000"/>
              </a:lnSpc>
              <a:buFontTx/>
              <a:buNone/>
            </a:pPr>
            <a:r>
              <a:rPr lang="en-US" altLang="en-US" sz="1400">
                <a:latin typeface="Courier New" pitchFamily="49" charset="0"/>
              </a:rPr>
              <a:t>            String line = input.nextLine();</a:t>
            </a:r>
          </a:p>
          <a:p>
            <a:pPr eaLnBrk="1" hangingPunct="1">
              <a:lnSpc>
                <a:spcPct val="68000"/>
              </a:lnSpc>
              <a:buFontTx/>
              <a:buNone/>
            </a:pPr>
            <a:r>
              <a:rPr lang="en-US" altLang="en-US" sz="1400">
                <a:latin typeface="Courier New" pitchFamily="49" charset="0"/>
              </a:rPr>
              <a:t>            Scanner lineScan = new Scanner(line);</a:t>
            </a:r>
          </a:p>
          <a:p>
            <a:pPr eaLnBrk="1" hangingPunct="1">
              <a:lnSpc>
                <a:spcPct val="68000"/>
              </a:lnSpc>
              <a:buFontTx/>
              <a:buNone/>
            </a:pPr>
            <a:r>
              <a:rPr lang="en-US" altLang="en-US" sz="1400">
                <a:latin typeface="Courier New" pitchFamily="49" charset="0"/>
              </a:rPr>
              <a:t>            int id = lineScan.nextInt();          </a:t>
            </a:r>
            <a:r>
              <a:rPr lang="en-US" altLang="en-US" sz="1400" b="1">
                <a:solidFill>
                  <a:srgbClr val="008080"/>
                </a:solidFill>
                <a:latin typeface="Courier New" pitchFamily="49" charset="0"/>
              </a:rPr>
              <a:t>// e.g. 456</a:t>
            </a:r>
          </a:p>
          <a:p>
            <a:pPr eaLnBrk="1" hangingPunct="1">
              <a:lnSpc>
                <a:spcPct val="68000"/>
              </a:lnSpc>
              <a:buFontTx/>
              <a:buNone/>
            </a:pPr>
            <a:r>
              <a:rPr lang="en-US" altLang="en-US" sz="1400">
                <a:latin typeface="Courier New" pitchFamily="49" charset="0"/>
              </a:rPr>
              <a:t>            String name = lineScan.next();        </a:t>
            </a:r>
            <a:r>
              <a:rPr lang="en-US" altLang="en-US" sz="1400" b="1">
                <a:solidFill>
                  <a:srgbClr val="008080"/>
                </a:solidFill>
                <a:latin typeface="Courier New" pitchFamily="49" charset="0"/>
              </a:rPr>
              <a:t>// e.g. "Eric"</a:t>
            </a:r>
          </a:p>
          <a:p>
            <a:pPr eaLnBrk="1" hangingPunct="1">
              <a:lnSpc>
                <a:spcPct val="68000"/>
              </a:lnSpc>
              <a:buFontTx/>
              <a:buNone/>
            </a:pPr>
            <a:r>
              <a:rPr lang="en-US" altLang="en-US" sz="1400">
                <a:latin typeface="Courier New" pitchFamily="49" charset="0"/>
              </a:rPr>
              <a:t>            double sum = 0.0;</a:t>
            </a:r>
          </a:p>
          <a:p>
            <a:pPr eaLnBrk="1" hangingPunct="1">
              <a:lnSpc>
                <a:spcPct val="68000"/>
              </a:lnSpc>
              <a:buFontTx/>
              <a:buNone/>
            </a:pPr>
            <a:r>
              <a:rPr lang="en-US" altLang="en-US" sz="1400">
                <a:latin typeface="Courier New" pitchFamily="49" charset="0"/>
              </a:rPr>
              <a:t>            int count = 0;</a:t>
            </a:r>
          </a:p>
          <a:p>
            <a:pPr eaLnBrk="1" hangingPunct="1">
              <a:lnSpc>
                <a:spcPct val="68000"/>
              </a:lnSpc>
              <a:buFontTx/>
              <a:buNone/>
            </a:pPr>
            <a:r>
              <a:rPr lang="en-US" altLang="en-US" sz="1400">
                <a:latin typeface="Courier New" pitchFamily="49" charset="0"/>
              </a:rPr>
              <a:t>            while (lineScan.hasNextDouble()) {</a:t>
            </a:r>
          </a:p>
          <a:p>
            <a:pPr eaLnBrk="1" hangingPunct="1">
              <a:lnSpc>
                <a:spcPct val="68000"/>
              </a:lnSpc>
              <a:buFontTx/>
              <a:buNone/>
            </a:pPr>
            <a:r>
              <a:rPr lang="en-US" altLang="en-US" sz="1400">
                <a:latin typeface="Courier New" pitchFamily="49" charset="0"/>
              </a:rPr>
              <a:t>                sum = sum + lineScan.nextDouble();</a:t>
            </a:r>
          </a:p>
          <a:p>
            <a:pPr eaLnBrk="1" hangingPunct="1">
              <a:lnSpc>
                <a:spcPct val="68000"/>
              </a:lnSpc>
              <a:buFontTx/>
              <a:buNone/>
            </a:pPr>
            <a:r>
              <a:rPr lang="en-US" altLang="en-US" sz="1400">
                <a:latin typeface="Courier New" pitchFamily="49" charset="0"/>
              </a:rPr>
              <a:t>                count++;</a:t>
            </a:r>
          </a:p>
          <a:p>
            <a:pPr eaLnBrk="1" hangingPunct="1">
              <a:lnSpc>
                <a:spcPct val="68000"/>
              </a:lnSpc>
              <a:buFontTx/>
              <a:buNone/>
            </a:pPr>
            <a:r>
              <a:rPr lang="en-US" altLang="en-US" sz="1400">
                <a:latin typeface="Courier New" pitchFamily="49" charset="0"/>
              </a:rPr>
              <a:t>            }</a:t>
            </a:r>
          </a:p>
          <a:p>
            <a:pPr eaLnBrk="1" hangingPunct="1">
              <a:lnSpc>
                <a:spcPct val="68000"/>
              </a:lnSpc>
              <a:buFontTx/>
              <a:buNone/>
            </a:pPr>
            <a:endParaRPr lang="en-US" altLang="en-US" sz="700">
              <a:latin typeface="Courier New" pitchFamily="49" charset="0"/>
            </a:endParaRPr>
          </a:p>
          <a:p>
            <a:pPr eaLnBrk="1" hangingPunct="1">
              <a:lnSpc>
                <a:spcPct val="68000"/>
              </a:lnSpc>
              <a:buFontTx/>
              <a:buNone/>
            </a:pPr>
            <a:r>
              <a:rPr lang="en-US" altLang="en-US" sz="1400">
                <a:latin typeface="Courier New" pitchFamily="49" charset="0"/>
              </a:rPr>
              <a:t>            double average = sum / count;</a:t>
            </a:r>
          </a:p>
          <a:p>
            <a:pPr eaLnBrk="1" hangingPunct="1">
              <a:lnSpc>
                <a:spcPct val="68000"/>
              </a:lnSpc>
              <a:buFontTx/>
              <a:buNone/>
            </a:pPr>
            <a:r>
              <a:rPr lang="en-US" altLang="en-US" sz="1400">
                <a:latin typeface="Courier New" pitchFamily="49" charset="0"/>
              </a:rPr>
              <a:t>            </a:t>
            </a:r>
            <a:r>
              <a:rPr lang="en-US" altLang="en-US" sz="1400" b="1">
                <a:latin typeface="Courier New" pitchFamily="49" charset="0"/>
              </a:rPr>
              <a:t>out.println</a:t>
            </a:r>
            <a:r>
              <a:rPr lang="en-US" altLang="en-US" sz="1400">
                <a:latin typeface="Courier New" pitchFamily="49" charset="0"/>
              </a:rPr>
              <a:t>(name + " (ID#" + id + ") worked " +</a:t>
            </a:r>
          </a:p>
          <a:p>
            <a:pPr eaLnBrk="1" hangingPunct="1">
              <a:lnSpc>
                <a:spcPct val="68000"/>
              </a:lnSpc>
              <a:buFontTx/>
              <a:buNone/>
            </a:pPr>
            <a:r>
              <a:rPr lang="en-US" altLang="en-US" sz="1400">
                <a:latin typeface="Courier New" pitchFamily="49" charset="0"/>
              </a:rPr>
              <a:t>                        sum + " hours (" + average + " hours/day)");</a:t>
            </a:r>
          </a:p>
          <a:p>
            <a:pPr eaLnBrk="1" hangingPunct="1">
              <a:lnSpc>
                <a:spcPct val="68000"/>
              </a:lnSpc>
              <a:buFontTx/>
              <a:buNone/>
            </a:pPr>
            <a:r>
              <a:rPr lang="en-US" altLang="en-US" sz="1400">
                <a:latin typeface="Courier New" pitchFamily="49" charset="0"/>
              </a:rPr>
              <a:t>        }</a:t>
            </a:r>
          </a:p>
          <a:p>
            <a:pPr eaLnBrk="1" hangingPunct="1">
              <a:lnSpc>
                <a:spcPct val="68000"/>
              </a:lnSpc>
              <a:buFontTx/>
              <a:buNone/>
            </a:pPr>
            <a:r>
              <a:rPr lang="en-US" altLang="en-US" sz="1400">
                <a:latin typeface="Courier New" pitchFamily="49" charset="0"/>
              </a:rPr>
              <a:t>    }</a:t>
            </a:r>
          </a:p>
          <a:p>
            <a:pPr eaLnBrk="1" hangingPunct="1">
              <a:lnSpc>
                <a:spcPct val="68000"/>
              </a:lnSpc>
              <a:buFontTx/>
              <a:buNone/>
            </a:pPr>
            <a:r>
              <a:rPr lang="en-US" altLang="en-US" sz="1400">
                <a:latin typeface="Courier New" pitchFamily="49" charset="0"/>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lIns="0" rIns="0" bIns="0" anchor="b"/>
          <a:lstStyle/>
          <a:p>
            <a:pPr eaLnBrk="1" hangingPunct="1"/>
            <a:r>
              <a:rPr lang="en-US" altLang="en-US"/>
              <a:t>Prompting for a file name</a:t>
            </a:r>
          </a:p>
        </p:txBody>
      </p:sp>
      <p:sp>
        <p:nvSpPr>
          <p:cNvPr id="809987" name="Rectangle 3"/>
          <p:cNvSpPr>
            <a:spLocks noGrp="1" noChangeArrowheads="1"/>
          </p:cNvSpPr>
          <p:nvPr>
            <p:ph idx="4294967295"/>
          </p:nvPr>
        </p:nvSpPr>
        <p:spPr/>
        <p:txBody>
          <a:bodyPr/>
          <a:lstStyle/>
          <a:p>
            <a:pPr marL="273050" indent="-273050" eaLnBrk="1" hangingPunct="1"/>
            <a:r>
              <a:rPr lang="en-US" altLang="en-US"/>
              <a:t>We can ask the user to tell us the file to read.</a:t>
            </a:r>
          </a:p>
          <a:p>
            <a:pPr marL="639763" lvl="1" indent="-246063" eaLnBrk="1" hangingPunct="1"/>
            <a:r>
              <a:rPr lang="en-US" altLang="en-US"/>
              <a:t>The filename might have spaces; use </a:t>
            </a:r>
            <a:r>
              <a:rPr lang="en-US" altLang="en-US">
                <a:latin typeface="Courier New" pitchFamily="49" charset="0"/>
              </a:rPr>
              <a:t>nextLine()</a:t>
            </a:r>
            <a:r>
              <a:rPr lang="en-US" altLang="en-US"/>
              <a:t>, not </a:t>
            </a:r>
            <a:r>
              <a:rPr lang="en-US" altLang="en-US">
                <a:latin typeface="Courier New" pitchFamily="49" charset="0"/>
              </a:rPr>
              <a:t>next()</a:t>
            </a:r>
            <a:endParaRPr lang="en-US" altLang="en-US"/>
          </a:p>
          <a:p>
            <a:pPr marL="639763" lvl="1" indent="-246063" eaLnBrk="1" hangingPunct="1">
              <a:lnSpc>
                <a:spcPct val="70000"/>
              </a:lnSpc>
              <a:buFont typeface="Wingdings" pitchFamily="2" charset="2"/>
              <a:buNone/>
            </a:pPr>
            <a:r>
              <a:rPr lang="en-US" altLang="en-US">
                <a:latin typeface="Courier New" pitchFamily="49" charset="0"/>
              </a:rPr>
              <a:t>	</a:t>
            </a:r>
          </a:p>
          <a:p>
            <a:pPr marL="639763" lvl="1" indent="-246063" eaLnBrk="1" hangingPunct="1">
              <a:lnSpc>
                <a:spcPct val="70000"/>
              </a:lnSpc>
              <a:buFont typeface="Wingdings" pitchFamily="2" charset="2"/>
              <a:buNone/>
            </a:pPr>
            <a:r>
              <a:rPr lang="en-US" altLang="en-US" b="1">
                <a:solidFill>
                  <a:srgbClr val="008080"/>
                </a:solidFill>
                <a:latin typeface="Courier New" pitchFamily="49" charset="0"/>
              </a:rPr>
              <a:t>	// prompt for input file name</a:t>
            </a:r>
          </a:p>
          <a:p>
            <a:pPr marL="639763" lvl="1" indent="-246063" eaLnBrk="1" hangingPunct="1">
              <a:lnSpc>
                <a:spcPct val="70000"/>
              </a:lnSpc>
              <a:buFont typeface="Wingdings" pitchFamily="2" charset="2"/>
              <a:buNone/>
            </a:pPr>
            <a:r>
              <a:rPr lang="en-US" altLang="en-US">
                <a:latin typeface="Courier New" pitchFamily="49" charset="0"/>
              </a:rPr>
              <a:t>	Scanner console = new Scanner(System.in); </a:t>
            </a:r>
          </a:p>
          <a:p>
            <a:pPr marL="639763" lvl="1" indent="-246063" eaLnBrk="1" hangingPunct="1">
              <a:lnSpc>
                <a:spcPct val="70000"/>
              </a:lnSpc>
              <a:buFont typeface="Wingdings" pitchFamily="2" charset="2"/>
              <a:buNone/>
            </a:pPr>
            <a:r>
              <a:rPr lang="en-US" altLang="en-US" b="1">
                <a:latin typeface="Courier New" pitchFamily="49" charset="0"/>
              </a:rPr>
              <a:t>	System.out.print("Type a file name to use: ");</a:t>
            </a:r>
          </a:p>
          <a:p>
            <a:pPr marL="639763" lvl="1" indent="-246063" eaLnBrk="1" hangingPunct="1">
              <a:lnSpc>
                <a:spcPct val="70000"/>
              </a:lnSpc>
              <a:buFont typeface="Wingdings" pitchFamily="2" charset="2"/>
              <a:buNone/>
            </a:pPr>
            <a:r>
              <a:rPr lang="en-US" altLang="en-US" b="1">
                <a:latin typeface="Courier New" pitchFamily="49" charset="0"/>
              </a:rPr>
              <a:t>	String filename = console.nextLine();</a:t>
            </a:r>
            <a:endParaRPr lang="en-US" altLang="en-US">
              <a:latin typeface="Courier New" pitchFamily="49" charset="0"/>
            </a:endParaRPr>
          </a:p>
          <a:p>
            <a:pPr marL="639763" lvl="1" indent="-246063" eaLnBrk="1" hangingPunct="1">
              <a:lnSpc>
                <a:spcPct val="70000"/>
              </a:lnSpc>
              <a:buFont typeface="Wingdings" pitchFamily="2" charset="2"/>
              <a:buNone/>
            </a:pPr>
            <a:r>
              <a:rPr lang="en-US" altLang="en-US">
                <a:latin typeface="Courier New" pitchFamily="49" charset="0"/>
              </a:rPr>
              <a:t>	Scanner input = new Scanner(new File(</a:t>
            </a:r>
            <a:r>
              <a:rPr lang="en-US" altLang="en-US" b="1">
                <a:latin typeface="Courier New" pitchFamily="49" charset="0"/>
              </a:rPr>
              <a:t>filename</a:t>
            </a:r>
            <a:r>
              <a:rPr lang="en-US" altLang="en-US">
                <a:latin typeface="Courier New" pitchFamily="49" charset="0"/>
              </a:rPr>
              <a:t>));</a:t>
            </a:r>
          </a:p>
          <a:p>
            <a:pPr marL="639763" lvl="1" indent="-246063" eaLnBrk="1" hangingPunct="1">
              <a:lnSpc>
                <a:spcPct val="70000"/>
              </a:lnSpc>
              <a:buFont typeface="Wingdings" pitchFamily="2" charset="2"/>
              <a:buNone/>
            </a:pPr>
            <a:endParaRPr lang="en-US" altLang="en-US">
              <a:latin typeface="Courier New" pitchFamily="49" charset="0"/>
            </a:endParaRPr>
          </a:p>
          <a:p>
            <a:pPr marL="273050" indent="-273050" eaLnBrk="1" hangingPunct="1">
              <a:lnSpc>
                <a:spcPct val="90000"/>
              </a:lnSpc>
            </a:pPr>
            <a:r>
              <a:rPr lang="en-US" altLang="en-US">
                <a:latin typeface="Courier New" pitchFamily="49" charset="0"/>
              </a:rPr>
              <a:t>File</a:t>
            </a:r>
            <a:r>
              <a:rPr lang="en-US" altLang="en-US"/>
              <a:t>s have an </a:t>
            </a:r>
            <a:r>
              <a:rPr lang="en-US" altLang="en-US">
                <a:latin typeface="Courier New" pitchFamily="49" charset="0"/>
              </a:rPr>
              <a:t>exists</a:t>
            </a:r>
            <a:r>
              <a:rPr lang="en-US" altLang="en-US"/>
              <a:t> method to test for file-not-found:</a:t>
            </a:r>
            <a:endParaRPr lang="en-US" altLang="en-US">
              <a:latin typeface="Courier New" pitchFamily="49" charset="0"/>
            </a:endParaRPr>
          </a:p>
          <a:p>
            <a:pPr marL="639763" lvl="1" indent="-246063" eaLnBrk="1" hangingPunct="1">
              <a:lnSpc>
                <a:spcPct val="70000"/>
              </a:lnSpc>
              <a:buFontTx/>
              <a:buNone/>
            </a:pPr>
            <a:endParaRPr lang="en-US" altLang="en-US" sz="1000">
              <a:latin typeface="Courier New" pitchFamily="49" charset="0"/>
            </a:endParaRPr>
          </a:p>
          <a:p>
            <a:pPr marL="639763" lvl="1" indent="-246063" eaLnBrk="1" hangingPunct="1">
              <a:lnSpc>
                <a:spcPct val="70000"/>
              </a:lnSpc>
              <a:spcBef>
                <a:spcPts val="200"/>
              </a:spcBef>
              <a:buFont typeface="Wingdings" pitchFamily="2" charset="2"/>
              <a:buNone/>
            </a:pPr>
            <a:r>
              <a:rPr lang="en-US" altLang="en-US">
                <a:latin typeface="Courier New" pitchFamily="49" charset="0"/>
              </a:rPr>
              <a:t>	File file = new File("hours.txt");</a:t>
            </a:r>
          </a:p>
          <a:p>
            <a:pPr marL="639763" lvl="1" indent="-246063" eaLnBrk="1" hangingPunct="1">
              <a:lnSpc>
                <a:spcPct val="70000"/>
              </a:lnSpc>
              <a:spcBef>
                <a:spcPts val="200"/>
              </a:spcBef>
              <a:buFont typeface="Wingdings" pitchFamily="2" charset="2"/>
              <a:buNone/>
            </a:pPr>
            <a:endParaRPr lang="en-US" altLang="en-US" sz="1000">
              <a:latin typeface="Courier New" pitchFamily="49" charset="0"/>
            </a:endParaRPr>
          </a:p>
          <a:p>
            <a:pPr marL="639763" lvl="1" indent="-246063" eaLnBrk="1" hangingPunct="1">
              <a:lnSpc>
                <a:spcPct val="70000"/>
              </a:lnSpc>
              <a:spcBef>
                <a:spcPts val="200"/>
              </a:spcBef>
              <a:buFont typeface="Wingdings" pitchFamily="2" charset="2"/>
              <a:buNone/>
            </a:pPr>
            <a:r>
              <a:rPr lang="en-US" altLang="en-US" b="1">
                <a:latin typeface="Courier New" pitchFamily="49" charset="0"/>
              </a:rPr>
              <a:t>	if (!file.exists()) {</a:t>
            </a:r>
          </a:p>
          <a:p>
            <a:pPr marL="639763" lvl="1" indent="-246063" eaLnBrk="1" hangingPunct="1">
              <a:lnSpc>
                <a:spcPct val="70000"/>
              </a:lnSpc>
              <a:spcBef>
                <a:spcPts val="200"/>
              </a:spcBef>
              <a:buFont typeface="Wingdings" pitchFamily="2" charset="2"/>
              <a:buNone/>
            </a:pPr>
            <a:r>
              <a:rPr lang="en-US" altLang="en-US">
                <a:latin typeface="Courier New" pitchFamily="49" charset="0"/>
              </a:rPr>
              <a:t>	    </a:t>
            </a:r>
            <a:r>
              <a:rPr lang="en-US" altLang="en-US" b="1">
                <a:solidFill>
                  <a:srgbClr val="008080"/>
                </a:solidFill>
                <a:latin typeface="Courier New" pitchFamily="49" charset="0"/>
              </a:rPr>
              <a:t>// try a second input file as a backup</a:t>
            </a:r>
          </a:p>
          <a:p>
            <a:pPr marL="639763" lvl="1" indent="-246063" eaLnBrk="1" hangingPunct="1">
              <a:lnSpc>
                <a:spcPct val="70000"/>
              </a:lnSpc>
              <a:spcBef>
                <a:spcPts val="200"/>
              </a:spcBef>
              <a:buFont typeface="Wingdings" pitchFamily="2" charset="2"/>
              <a:buNone/>
            </a:pPr>
            <a:r>
              <a:rPr lang="en-US" altLang="en-US">
                <a:latin typeface="Courier New" pitchFamily="49" charset="0"/>
              </a:rPr>
              <a:t>	    System.out.print("hours file not found!");</a:t>
            </a:r>
          </a:p>
          <a:p>
            <a:pPr marL="639763" lvl="1" indent="-246063" eaLnBrk="1" hangingPunct="1">
              <a:lnSpc>
                <a:spcPct val="70000"/>
              </a:lnSpc>
              <a:spcBef>
                <a:spcPts val="200"/>
              </a:spcBef>
              <a:buFont typeface="Wingdings" pitchFamily="2" charset="2"/>
              <a:buNone/>
            </a:pPr>
            <a:r>
              <a:rPr lang="en-US" altLang="en-US">
                <a:latin typeface="Courier New" pitchFamily="49" charset="0"/>
              </a:rPr>
              <a:t>	    file = new File("hours2.txt");</a:t>
            </a:r>
          </a:p>
          <a:p>
            <a:pPr marL="639763" lvl="1" indent="-246063" eaLnBrk="1" hangingPunct="1">
              <a:lnSpc>
                <a:spcPct val="70000"/>
              </a:lnSpc>
              <a:spcBef>
                <a:spcPts val="200"/>
              </a:spcBef>
              <a:buFont typeface="Wingdings" pitchFamily="2" charset="2"/>
              <a:buNone/>
            </a:pPr>
            <a:r>
              <a:rPr lang="en-US" altLang="en-US" b="1">
                <a:latin typeface="Courier New"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09987">
                                            <p:txEl>
                                              <p:pRg st="9" end="9"/>
                                            </p:txEl>
                                          </p:spTgt>
                                        </p:tgtEl>
                                        <p:attrNameLst>
                                          <p:attrName>style.visibility</p:attrName>
                                        </p:attrNameLst>
                                      </p:cBhvr>
                                      <p:to>
                                        <p:strVal val="visible"/>
                                      </p:to>
                                    </p:set>
                                    <p:animEffect transition="in" filter="fade">
                                      <p:cBhvr>
                                        <p:cTn id="7" dur="1000"/>
                                        <p:tgtEl>
                                          <p:spTgt spid="809987">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09987">
                                            <p:txEl>
                                              <p:pRg st="11" end="11"/>
                                            </p:txEl>
                                          </p:spTgt>
                                        </p:tgtEl>
                                        <p:attrNameLst>
                                          <p:attrName>style.visibility</p:attrName>
                                        </p:attrNameLst>
                                      </p:cBhvr>
                                      <p:to>
                                        <p:strVal val="visible"/>
                                      </p:to>
                                    </p:set>
                                    <p:animEffect transition="in" filter="fade">
                                      <p:cBhvr>
                                        <p:cTn id="10" dur="1000"/>
                                        <p:tgtEl>
                                          <p:spTgt spid="809987">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09987">
                                            <p:txEl>
                                              <p:pRg st="13" end="13"/>
                                            </p:txEl>
                                          </p:spTgt>
                                        </p:tgtEl>
                                        <p:attrNameLst>
                                          <p:attrName>style.visibility</p:attrName>
                                        </p:attrNameLst>
                                      </p:cBhvr>
                                      <p:to>
                                        <p:strVal val="visible"/>
                                      </p:to>
                                    </p:set>
                                    <p:animEffect transition="in" filter="fade">
                                      <p:cBhvr>
                                        <p:cTn id="13" dur="1000"/>
                                        <p:tgtEl>
                                          <p:spTgt spid="809987">
                                            <p:txEl>
                                              <p:pRg st="13" end="1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09987">
                                            <p:txEl>
                                              <p:pRg st="14" end="14"/>
                                            </p:txEl>
                                          </p:spTgt>
                                        </p:tgtEl>
                                        <p:attrNameLst>
                                          <p:attrName>style.visibility</p:attrName>
                                        </p:attrNameLst>
                                      </p:cBhvr>
                                      <p:to>
                                        <p:strVal val="visible"/>
                                      </p:to>
                                    </p:set>
                                    <p:animEffect transition="in" filter="fade">
                                      <p:cBhvr>
                                        <p:cTn id="16" dur="1000"/>
                                        <p:tgtEl>
                                          <p:spTgt spid="809987">
                                            <p:txEl>
                                              <p:pRg st="14" end="1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09987">
                                            <p:txEl>
                                              <p:pRg st="15" end="15"/>
                                            </p:txEl>
                                          </p:spTgt>
                                        </p:tgtEl>
                                        <p:attrNameLst>
                                          <p:attrName>style.visibility</p:attrName>
                                        </p:attrNameLst>
                                      </p:cBhvr>
                                      <p:to>
                                        <p:strVal val="visible"/>
                                      </p:to>
                                    </p:set>
                                    <p:animEffect transition="in" filter="fade">
                                      <p:cBhvr>
                                        <p:cTn id="19" dur="1000"/>
                                        <p:tgtEl>
                                          <p:spTgt spid="809987">
                                            <p:txEl>
                                              <p:pRg st="15" end="1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09987">
                                            <p:txEl>
                                              <p:pRg st="16" end="16"/>
                                            </p:txEl>
                                          </p:spTgt>
                                        </p:tgtEl>
                                        <p:attrNameLst>
                                          <p:attrName>style.visibility</p:attrName>
                                        </p:attrNameLst>
                                      </p:cBhvr>
                                      <p:to>
                                        <p:strVal val="visible"/>
                                      </p:to>
                                    </p:set>
                                    <p:animEffect transition="in" filter="fade">
                                      <p:cBhvr>
                                        <p:cTn id="22" dur="1000"/>
                                        <p:tgtEl>
                                          <p:spTgt spid="809987">
                                            <p:txEl>
                                              <p:pRg st="16" end="1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09987">
                                            <p:txEl>
                                              <p:pRg st="17" end="17"/>
                                            </p:txEl>
                                          </p:spTgt>
                                        </p:tgtEl>
                                        <p:attrNameLst>
                                          <p:attrName>style.visibility</p:attrName>
                                        </p:attrNameLst>
                                      </p:cBhvr>
                                      <p:to>
                                        <p:strVal val="visible"/>
                                      </p:to>
                                    </p:set>
                                    <p:animEffect transition="in" filter="fade">
                                      <p:cBhvr>
                                        <p:cTn id="25" dur="1000"/>
                                        <p:tgtEl>
                                          <p:spTgt spid="80998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Mixing tokens and lines</a:t>
            </a:r>
          </a:p>
        </p:txBody>
      </p:sp>
      <p:sp>
        <p:nvSpPr>
          <p:cNvPr id="811011" name="Rectangle 3"/>
          <p:cNvSpPr>
            <a:spLocks noGrp="1" noChangeArrowheads="1"/>
          </p:cNvSpPr>
          <p:nvPr>
            <p:ph type="body" idx="1"/>
          </p:nvPr>
        </p:nvSpPr>
        <p:spPr/>
        <p:txBody>
          <a:bodyPr/>
          <a:lstStyle/>
          <a:p>
            <a:pPr marL="228600" indent="-228600" eaLnBrk="1" hangingPunct="1">
              <a:lnSpc>
                <a:spcPct val="110000"/>
              </a:lnSpc>
            </a:pPr>
            <a:r>
              <a:rPr lang="en-US" altLang="en-US"/>
              <a:t>Using </a:t>
            </a:r>
            <a:r>
              <a:rPr lang="en-US" altLang="en-US">
                <a:latin typeface="Courier New" pitchFamily="49" charset="0"/>
              </a:rPr>
              <a:t>nextLine</a:t>
            </a:r>
            <a:r>
              <a:rPr lang="en-US" altLang="en-US"/>
              <a:t> in conjunction with the token-based methods on the same </a:t>
            </a:r>
            <a:r>
              <a:rPr lang="en-US" altLang="en-US">
                <a:latin typeface="Courier New" pitchFamily="49" charset="0"/>
              </a:rPr>
              <a:t>Scanner</a:t>
            </a:r>
            <a:r>
              <a:rPr lang="en-US" altLang="en-US"/>
              <a:t> can cause bad results.</a:t>
            </a:r>
          </a:p>
          <a:p>
            <a:pPr marL="228600" indent="-228600" eaLnBrk="1" hangingPunct="1">
              <a:lnSpc>
                <a:spcPct val="110000"/>
              </a:lnSpc>
              <a:buFontTx/>
              <a:buNone/>
            </a:pPr>
            <a:endParaRPr lang="en-US" altLang="en-US" sz="800">
              <a:latin typeface="Courier New" pitchFamily="49" charset="0"/>
            </a:endParaRPr>
          </a:p>
          <a:p>
            <a:pPr marL="742950" lvl="1" indent="-285750" eaLnBrk="1" hangingPunct="1">
              <a:lnSpc>
                <a:spcPct val="110000"/>
              </a:lnSpc>
              <a:buFontTx/>
              <a:buNone/>
            </a:pPr>
            <a:r>
              <a:rPr lang="en-US" altLang="en-US" sz="1800">
                <a:latin typeface="Courier New" pitchFamily="49" charset="0"/>
              </a:rPr>
              <a:t>	23   3.14</a:t>
            </a:r>
            <a:br>
              <a:rPr lang="en-US" altLang="en-US" sz="1800">
                <a:latin typeface="Courier New" pitchFamily="49" charset="0"/>
              </a:rPr>
            </a:br>
            <a:r>
              <a:rPr lang="en-US" altLang="en-US" sz="1800">
                <a:latin typeface="Courier New" pitchFamily="49" charset="0"/>
              </a:rPr>
              <a:t>Joe   "Hello" world</a:t>
            </a:r>
            <a:br>
              <a:rPr lang="en-US" altLang="en-US" sz="1800">
                <a:latin typeface="Courier New" pitchFamily="49" charset="0"/>
              </a:rPr>
            </a:br>
            <a:r>
              <a:rPr lang="en-US" altLang="en-US" sz="1800">
                <a:latin typeface="Courier New" pitchFamily="49" charset="0"/>
              </a:rPr>
              <a:t>	        45.2	19</a:t>
            </a:r>
            <a:br>
              <a:rPr lang="en-US" altLang="en-US" sz="1800">
                <a:latin typeface="Courier New" pitchFamily="49" charset="0"/>
              </a:rPr>
            </a:br>
            <a:endParaRPr lang="en-US" altLang="en-US" sz="1800">
              <a:latin typeface="Courier New" pitchFamily="49" charset="0"/>
            </a:endParaRPr>
          </a:p>
          <a:p>
            <a:pPr marL="742950" lvl="1" indent="-285750" eaLnBrk="1" hangingPunct="1">
              <a:lnSpc>
                <a:spcPct val="110000"/>
              </a:lnSpc>
            </a:pPr>
            <a:r>
              <a:rPr lang="en-US" altLang="en-US" sz="2000"/>
              <a:t>You'd think you could read </a:t>
            </a:r>
            <a:r>
              <a:rPr lang="en-US" altLang="en-US" sz="2000">
                <a:latin typeface="Courier New" pitchFamily="49" charset="0"/>
              </a:rPr>
              <a:t>23</a:t>
            </a:r>
            <a:r>
              <a:rPr lang="en-US" altLang="en-US" sz="2000"/>
              <a:t> and </a:t>
            </a:r>
            <a:r>
              <a:rPr lang="en-US" altLang="en-US" sz="2000">
                <a:latin typeface="Courier New" pitchFamily="49" charset="0"/>
              </a:rPr>
              <a:t>3.14</a:t>
            </a:r>
            <a:r>
              <a:rPr lang="en-US" altLang="en-US" sz="2000"/>
              <a:t> with </a:t>
            </a:r>
            <a:r>
              <a:rPr lang="en-US" altLang="en-US" sz="2000">
                <a:latin typeface="Courier New" pitchFamily="49" charset="0"/>
              </a:rPr>
              <a:t>nextInt</a:t>
            </a:r>
            <a:r>
              <a:rPr lang="en-US" altLang="en-US" sz="2000"/>
              <a:t> and </a:t>
            </a:r>
            <a:r>
              <a:rPr lang="en-US" altLang="en-US" sz="2000">
                <a:latin typeface="Courier New" pitchFamily="49" charset="0"/>
              </a:rPr>
              <a:t>nextDouble</a:t>
            </a:r>
            <a:r>
              <a:rPr lang="en-US" altLang="en-US" sz="2000"/>
              <a:t>, then read </a:t>
            </a:r>
            <a:r>
              <a:rPr lang="en-US" altLang="en-US" sz="2000">
                <a:latin typeface="Courier New" pitchFamily="49" charset="0"/>
              </a:rPr>
              <a:t>Joe "Hello" world</a:t>
            </a:r>
            <a:r>
              <a:rPr lang="en-US" altLang="en-US" sz="2000"/>
              <a:t> with </a:t>
            </a:r>
            <a:r>
              <a:rPr lang="en-US" altLang="en-US" sz="2000">
                <a:latin typeface="Courier New" pitchFamily="49" charset="0"/>
              </a:rPr>
              <a:t>nextLine</a:t>
            </a:r>
            <a:r>
              <a:rPr lang="en-US" altLang="en-US" sz="2000"/>
              <a:t> .</a:t>
            </a:r>
          </a:p>
          <a:p>
            <a:pPr marL="742950" lvl="1" indent="-285750" eaLnBrk="1" hangingPunct="1">
              <a:lnSpc>
                <a:spcPct val="110000"/>
              </a:lnSpc>
              <a:buFontTx/>
              <a:buNone/>
            </a:pPr>
            <a:endParaRPr lang="en-US" altLang="en-US" sz="800">
              <a:latin typeface="Courier New" pitchFamily="49" charset="0"/>
            </a:endParaRPr>
          </a:p>
          <a:p>
            <a:pPr marL="742950" lvl="1" indent="-285750" eaLnBrk="1" hangingPunct="1">
              <a:lnSpc>
                <a:spcPct val="110000"/>
              </a:lnSpc>
              <a:buFontTx/>
              <a:buNone/>
            </a:pPr>
            <a:r>
              <a:rPr lang="en-US" altLang="en-US" sz="1800">
                <a:latin typeface="Courier New" pitchFamily="49" charset="0"/>
              </a:rPr>
              <a:t>	System.out.println(input.nextInt());      </a:t>
            </a:r>
            <a:r>
              <a:rPr lang="en-US" altLang="en-US" sz="1800" b="1">
                <a:solidFill>
                  <a:srgbClr val="008080"/>
                </a:solidFill>
                <a:latin typeface="Courier New" pitchFamily="49" charset="0"/>
              </a:rPr>
              <a:t>// 23</a:t>
            </a:r>
          </a:p>
          <a:p>
            <a:pPr marL="742950" lvl="1" indent="-285750" eaLnBrk="1" hangingPunct="1">
              <a:lnSpc>
                <a:spcPct val="110000"/>
              </a:lnSpc>
              <a:buFontTx/>
              <a:buNone/>
            </a:pPr>
            <a:r>
              <a:rPr lang="en-US" altLang="en-US" sz="1800" b="1">
                <a:solidFill>
                  <a:srgbClr val="008080"/>
                </a:solidFill>
                <a:latin typeface="Courier New" pitchFamily="49" charset="0"/>
              </a:rPr>
              <a:t>	</a:t>
            </a:r>
            <a:r>
              <a:rPr lang="en-US" altLang="en-US" sz="1800">
                <a:latin typeface="Courier New" pitchFamily="49" charset="0"/>
              </a:rPr>
              <a:t>System.out.println(input.nextDouble());   </a:t>
            </a:r>
            <a:r>
              <a:rPr lang="en-US" altLang="en-US" sz="1800" b="1">
                <a:solidFill>
                  <a:srgbClr val="008080"/>
                </a:solidFill>
                <a:latin typeface="Courier New" pitchFamily="49" charset="0"/>
              </a:rPr>
              <a:t>// 3.14</a:t>
            </a:r>
          </a:p>
          <a:p>
            <a:pPr marL="742950" lvl="1" indent="-285750" eaLnBrk="1" hangingPunct="1">
              <a:lnSpc>
                <a:spcPct val="110000"/>
              </a:lnSpc>
              <a:buFontTx/>
              <a:buNone/>
            </a:pPr>
            <a:r>
              <a:rPr lang="en-US" altLang="en-US" sz="1800" b="1">
                <a:solidFill>
                  <a:srgbClr val="008080"/>
                </a:solidFill>
                <a:latin typeface="Courier New" pitchFamily="49" charset="0"/>
              </a:rPr>
              <a:t>	</a:t>
            </a:r>
            <a:r>
              <a:rPr lang="en-US" altLang="en-US" sz="1800">
                <a:latin typeface="Courier New" pitchFamily="49" charset="0"/>
              </a:rPr>
              <a:t>System.out.println(input.nextLine());     </a:t>
            </a:r>
            <a:r>
              <a:rPr lang="en-US" altLang="en-US" sz="1800" b="1">
                <a:solidFill>
                  <a:srgbClr val="008080"/>
                </a:solidFill>
                <a:latin typeface="Courier New" pitchFamily="49" charset="0"/>
              </a:rPr>
              <a:t>// </a:t>
            </a:r>
          </a:p>
          <a:p>
            <a:pPr marL="742950" lvl="1" indent="-285750" eaLnBrk="1" hangingPunct="1">
              <a:lnSpc>
                <a:spcPct val="110000"/>
              </a:lnSpc>
              <a:buFontTx/>
              <a:buNone/>
            </a:pPr>
            <a:endParaRPr lang="en-US" altLang="en-US" sz="1800" b="1">
              <a:solidFill>
                <a:srgbClr val="008080"/>
              </a:solidFill>
              <a:latin typeface="Courier New" pitchFamily="49" charset="0"/>
            </a:endParaRPr>
          </a:p>
          <a:p>
            <a:pPr marL="742950" lvl="1" indent="-285750" eaLnBrk="1" hangingPunct="1">
              <a:lnSpc>
                <a:spcPct val="110000"/>
              </a:lnSpc>
            </a:pPr>
            <a:r>
              <a:rPr lang="en-US" altLang="en-US"/>
              <a:t>But the </a:t>
            </a:r>
            <a:r>
              <a:rPr lang="en-US" altLang="en-US">
                <a:latin typeface="Courier New" pitchFamily="49" charset="0"/>
              </a:rPr>
              <a:t>nextLine</a:t>
            </a:r>
            <a:r>
              <a:rPr lang="en-US" altLang="en-US"/>
              <a:t> call produces no output!  Why?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101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1011">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1011">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11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File paths</a:t>
            </a:r>
          </a:p>
        </p:txBody>
      </p:sp>
      <p:sp>
        <p:nvSpPr>
          <p:cNvPr id="752643" name="Rectangle 3"/>
          <p:cNvSpPr>
            <a:spLocks noGrp="1" noChangeArrowheads="1"/>
          </p:cNvSpPr>
          <p:nvPr>
            <p:ph type="body" idx="1"/>
          </p:nvPr>
        </p:nvSpPr>
        <p:spPr/>
        <p:txBody>
          <a:bodyPr/>
          <a:lstStyle/>
          <a:p>
            <a:pPr marL="273050" indent="-273050" eaLnBrk="1" hangingPunct="1">
              <a:tabLst>
                <a:tab pos="3429000" algn="l"/>
              </a:tabLst>
              <a:defRPr/>
            </a:pPr>
            <a:r>
              <a:rPr lang="en-US" altLang="en-US" b="1" dirty="0"/>
              <a:t>absolute path</a:t>
            </a:r>
            <a:r>
              <a:rPr lang="en-US" altLang="en-US" dirty="0"/>
              <a:t>: specifies a drive or a top </a:t>
            </a:r>
            <a:r>
              <a:rPr lang="en-US" altLang="en-US" dirty="0">
                <a:latin typeface="Courier New" pitchFamily="49" charset="0"/>
              </a:rPr>
              <a:t>"/"</a:t>
            </a:r>
            <a:r>
              <a:rPr lang="en-US" altLang="en-US" dirty="0"/>
              <a:t> folder</a:t>
            </a:r>
          </a:p>
          <a:p>
            <a:pPr marL="639763" lvl="1" indent="-246063" eaLnBrk="1" hangingPunct="1">
              <a:buFontTx/>
              <a:buNone/>
              <a:tabLst>
                <a:tab pos="3429000" algn="l"/>
              </a:tabLst>
              <a:defRPr/>
            </a:pPr>
            <a:r>
              <a:rPr lang="en-US" altLang="en-US" dirty="0">
                <a:latin typeface="Courier New" pitchFamily="49" charset="0"/>
              </a:rPr>
              <a:t>	C:/Documents/smith/hw6/input/data.csv</a:t>
            </a:r>
          </a:p>
          <a:p>
            <a:pPr marL="639763" lvl="1" indent="-246063" eaLnBrk="1" hangingPunct="1">
              <a:tabLst>
                <a:tab pos="3429000" algn="l"/>
              </a:tabLst>
              <a:defRPr/>
            </a:pPr>
            <a:r>
              <a:rPr lang="en-US" altLang="en-US" dirty="0"/>
              <a:t>Windows can also use backslashes to separate folders.</a:t>
            </a:r>
          </a:p>
          <a:p>
            <a:pPr marL="393700" lvl="1" indent="0" eaLnBrk="1" hangingPunct="1">
              <a:buFontTx/>
              <a:buNone/>
              <a:tabLst>
                <a:tab pos="3429000" algn="l"/>
              </a:tabLst>
              <a:defRPr/>
            </a:pPr>
            <a:endParaRPr lang="en-US" altLang="en-US" dirty="0"/>
          </a:p>
          <a:p>
            <a:pPr marL="273050" indent="-273050" eaLnBrk="1" hangingPunct="1">
              <a:tabLst>
                <a:tab pos="3429000" algn="l"/>
              </a:tabLst>
              <a:defRPr/>
            </a:pPr>
            <a:r>
              <a:rPr lang="en-US" altLang="en-US" b="1" dirty="0"/>
              <a:t>relative path</a:t>
            </a:r>
            <a:r>
              <a:rPr lang="en-US" altLang="en-US" dirty="0"/>
              <a:t>: does not specify any top-level folder</a:t>
            </a:r>
          </a:p>
          <a:p>
            <a:pPr marL="639763" lvl="1" indent="-246063" eaLnBrk="1" hangingPunct="1">
              <a:lnSpc>
                <a:spcPct val="80000"/>
              </a:lnSpc>
              <a:buFontTx/>
              <a:buNone/>
              <a:tabLst>
                <a:tab pos="3429000" algn="l"/>
              </a:tabLst>
              <a:defRPr/>
            </a:pPr>
            <a:r>
              <a:rPr lang="en-US" altLang="en-US" dirty="0">
                <a:latin typeface="Courier New" pitchFamily="49" charset="0"/>
              </a:rPr>
              <a:t>	names.dat</a:t>
            </a:r>
            <a:endParaRPr lang="en-US" altLang="en-US" dirty="0"/>
          </a:p>
          <a:p>
            <a:pPr marL="639763" lvl="1" indent="-246063" eaLnBrk="1" hangingPunct="1">
              <a:lnSpc>
                <a:spcPct val="80000"/>
              </a:lnSpc>
              <a:buFontTx/>
              <a:buNone/>
              <a:tabLst>
                <a:tab pos="3429000" algn="l"/>
              </a:tabLst>
              <a:defRPr/>
            </a:pPr>
            <a:r>
              <a:rPr lang="en-US" altLang="en-US" dirty="0">
                <a:latin typeface="Courier New" pitchFamily="49" charset="0"/>
              </a:rPr>
              <a:t>	input/kinglear.txt</a:t>
            </a:r>
            <a:endParaRPr lang="en-US" altLang="en-US" dirty="0"/>
          </a:p>
          <a:p>
            <a:pPr marL="639763" lvl="1" indent="-246063" eaLnBrk="1" hangingPunct="1">
              <a:tabLst>
                <a:tab pos="3429000" algn="l"/>
              </a:tabLst>
              <a:defRPr/>
            </a:pPr>
            <a:endParaRPr lang="en-US" altLang="en-US" sz="900" dirty="0"/>
          </a:p>
          <a:p>
            <a:pPr marL="639763" lvl="1" indent="-246063" eaLnBrk="1" hangingPunct="1">
              <a:tabLst>
                <a:tab pos="3429000" algn="l"/>
              </a:tabLst>
              <a:defRPr/>
            </a:pPr>
            <a:r>
              <a:rPr lang="en-US" altLang="en-US" dirty="0"/>
              <a:t>Assumed to be relative to the </a:t>
            </a:r>
            <a:r>
              <a:rPr lang="en-US" altLang="en-US" i="1" dirty="0"/>
              <a:t>current directory</a:t>
            </a:r>
            <a:r>
              <a:rPr lang="en-US" altLang="en-US" dirty="0"/>
              <a:t>:</a:t>
            </a:r>
          </a:p>
          <a:p>
            <a:pPr marL="639763" lvl="1" indent="-246063" eaLnBrk="1" hangingPunct="1">
              <a:tabLst>
                <a:tab pos="3429000" algn="l"/>
              </a:tabLst>
              <a:defRPr/>
            </a:pPr>
            <a:endParaRPr lang="en-US" altLang="en-US" sz="900" dirty="0">
              <a:latin typeface="Courier New" pitchFamily="49" charset="0"/>
            </a:endParaRPr>
          </a:p>
          <a:p>
            <a:pPr marL="639763" lvl="1" indent="-246063" eaLnBrk="1" hangingPunct="1">
              <a:buFontTx/>
              <a:buNone/>
              <a:tabLst>
                <a:tab pos="3429000" algn="l"/>
              </a:tabLst>
              <a:defRPr/>
            </a:pPr>
            <a:r>
              <a:rPr lang="en-US" altLang="en-US" sz="2000" dirty="0">
                <a:latin typeface="Courier New" pitchFamily="49" charset="0"/>
              </a:rPr>
              <a:t>	Scanner input = new Scanner(new File(</a:t>
            </a:r>
            <a:r>
              <a:rPr lang="en-US" altLang="en-US" sz="2000" b="1" dirty="0">
                <a:latin typeface="Courier New" pitchFamily="49" charset="0"/>
              </a:rPr>
              <a:t>"data/readme.txt"</a:t>
            </a:r>
            <a:r>
              <a:rPr lang="en-US" altLang="en-US" sz="2000" dirty="0">
                <a:latin typeface="Courier New" pitchFamily="49" charset="0"/>
              </a:rPr>
              <a:t>));</a:t>
            </a:r>
          </a:p>
          <a:p>
            <a:pPr marL="639763" lvl="1" indent="-246063" eaLnBrk="1" hangingPunct="1">
              <a:tabLst>
                <a:tab pos="3429000" algn="l"/>
              </a:tabLst>
              <a:defRPr/>
            </a:pPr>
            <a:endParaRPr lang="en-US" altLang="en-US" sz="900" dirty="0"/>
          </a:p>
          <a:p>
            <a:pPr marL="639763" lvl="1" indent="-246063" eaLnBrk="1" hangingPunct="1">
              <a:buFontTx/>
              <a:buNone/>
              <a:tabLst>
                <a:tab pos="3429000" algn="l"/>
              </a:tabLst>
              <a:defRPr/>
            </a:pPr>
            <a:r>
              <a:rPr lang="en-US" altLang="en-US" dirty="0"/>
              <a:t>	If our program is in	</a:t>
            </a:r>
            <a:r>
              <a:rPr lang="en-US" altLang="en-US" dirty="0">
                <a:latin typeface="Courier New" pitchFamily="49" charset="0"/>
              </a:rPr>
              <a:t>H:/hw6</a:t>
            </a:r>
            <a:r>
              <a:rPr lang="en-US" altLang="en-US" dirty="0"/>
              <a:t> ,</a:t>
            </a:r>
            <a:br>
              <a:rPr lang="en-US" altLang="en-US" dirty="0"/>
            </a:br>
            <a:r>
              <a:rPr lang="en-US" altLang="en-US" dirty="0">
                <a:latin typeface="Courier New" pitchFamily="49" charset="0"/>
              </a:rPr>
              <a:t>Scanner</a:t>
            </a:r>
            <a:r>
              <a:rPr lang="en-US" altLang="en-US" dirty="0"/>
              <a:t> will look for 	</a:t>
            </a:r>
            <a:r>
              <a:rPr lang="en-US" altLang="en-US" dirty="0">
                <a:latin typeface="Courier New" pitchFamily="49" charset="0"/>
              </a:rPr>
              <a:t>H:/hw6/data/readme.txt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2643">
                                            <p:txEl>
                                              <p:pRg st="2" end="2"/>
                                            </p:txEl>
                                          </p:spTgt>
                                        </p:tgtEl>
                                        <p:attrNameLst>
                                          <p:attrName>style.visibility</p:attrName>
                                        </p:attrNameLst>
                                      </p:cBhvr>
                                      <p:to>
                                        <p:strVal val="visible"/>
                                      </p:to>
                                    </p:set>
                                    <p:anim calcmode="lin" valueType="num">
                                      <p:cBhvr additive="base">
                                        <p:cTn id="7" dur="500" fill="hold"/>
                                        <p:tgtEl>
                                          <p:spTgt spid="7526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2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52643">
                                            <p:txEl>
                                              <p:pRg st="4" end="4"/>
                                            </p:txEl>
                                          </p:spTgt>
                                        </p:tgtEl>
                                        <p:attrNameLst>
                                          <p:attrName>style.visibility</p:attrName>
                                        </p:attrNameLst>
                                      </p:cBhvr>
                                      <p:to>
                                        <p:strVal val="visible"/>
                                      </p:to>
                                    </p:set>
                                    <p:anim calcmode="lin" valueType="num">
                                      <p:cBhvr additive="base">
                                        <p:cTn id="13" dur="500" fill="hold"/>
                                        <p:tgtEl>
                                          <p:spTgt spid="75264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264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52643">
                                            <p:txEl>
                                              <p:pRg st="5" end="5"/>
                                            </p:txEl>
                                          </p:spTgt>
                                        </p:tgtEl>
                                        <p:attrNameLst>
                                          <p:attrName>style.visibility</p:attrName>
                                        </p:attrNameLst>
                                      </p:cBhvr>
                                      <p:to>
                                        <p:strVal val="visible"/>
                                      </p:to>
                                    </p:set>
                                    <p:anim calcmode="lin" valueType="num">
                                      <p:cBhvr additive="base">
                                        <p:cTn id="17" dur="500" fill="hold"/>
                                        <p:tgtEl>
                                          <p:spTgt spid="75264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264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52643">
                                            <p:txEl>
                                              <p:pRg st="6" end="6"/>
                                            </p:txEl>
                                          </p:spTgt>
                                        </p:tgtEl>
                                        <p:attrNameLst>
                                          <p:attrName>style.visibility</p:attrName>
                                        </p:attrNameLst>
                                      </p:cBhvr>
                                      <p:to>
                                        <p:strVal val="visible"/>
                                      </p:to>
                                    </p:set>
                                    <p:anim calcmode="lin" valueType="num">
                                      <p:cBhvr additive="base">
                                        <p:cTn id="21" dur="500" fill="hold"/>
                                        <p:tgtEl>
                                          <p:spTgt spid="75264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5264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52643">
                                            <p:txEl>
                                              <p:pRg st="8" end="8"/>
                                            </p:txEl>
                                          </p:spTgt>
                                        </p:tgtEl>
                                        <p:attrNameLst>
                                          <p:attrName>style.visibility</p:attrName>
                                        </p:attrNameLst>
                                      </p:cBhvr>
                                      <p:to>
                                        <p:strVal val="visible"/>
                                      </p:to>
                                    </p:set>
                                    <p:anim calcmode="lin" valueType="num">
                                      <p:cBhvr additive="base">
                                        <p:cTn id="25" dur="500" fill="hold"/>
                                        <p:tgtEl>
                                          <p:spTgt spid="75264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26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52643">
                                            <p:txEl>
                                              <p:pRg st="10" end="10"/>
                                            </p:txEl>
                                          </p:spTgt>
                                        </p:tgtEl>
                                        <p:attrNameLst>
                                          <p:attrName>style.visibility</p:attrName>
                                        </p:attrNameLst>
                                      </p:cBhvr>
                                      <p:to>
                                        <p:strVal val="visible"/>
                                      </p:to>
                                    </p:set>
                                    <p:anim calcmode="lin" valueType="num">
                                      <p:cBhvr additive="base">
                                        <p:cTn id="31" dur="500" fill="hold"/>
                                        <p:tgtEl>
                                          <p:spTgt spid="75264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26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52643">
                                            <p:txEl>
                                              <p:pRg st="12" end="12"/>
                                            </p:txEl>
                                          </p:spTgt>
                                        </p:tgtEl>
                                        <p:attrNameLst>
                                          <p:attrName>style.visibility</p:attrName>
                                        </p:attrNameLst>
                                      </p:cBhvr>
                                      <p:to>
                                        <p:strVal val="visible"/>
                                      </p:to>
                                    </p:set>
                                    <p:anim calcmode="lin" valueType="num">
                                      <p:cBhvr additive="base">
                                        <p:cTn id="37" dur="500" fill="hold"/>
                                        <p:tgtEl>
                                          <p:spTgt spid="752643">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264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t>Mixing lines and tokens</a:t>
            </a:r>
          </a:p>
        </p:txBody>
      </p:sp>
      <p:sp>
        <p:nvSpPr>
          <p:cNvPr id="813059" name="Rectangle 3"/>
          <p:cNvSpPr>
            <a:spLocks noGrp="1" noChangeArrowheads="1"/>
          </p:cNvSpPr>
          <p:nvPr>
            <p:ph type="body" idx="1"/>
          </p:nvPr>
        </p:nvSpPr>
        <p:spPr/>
        <p:txBody>
          <a:bodyPr/>
          <a:lstStyle/>
          <a:p>
            <a:pPr marL="228600" indent="-228600" eaLnBrk="1" hangingPunct="1"/>
            <a:r>
              <a:rPr lang="en-US" altLang="en-US"/>
              <a:t>Don't read both tokens and lines from the same </a:t>
            </a:r>
            <a:r>
              <a:rPr lang="en-US" altLang="en-US">
                <a:latin typeface="Courier New" pitchFamily="49" charset="0"/>
              </a:rPr>
              <a:t>Scanner</a:t>
            </a:r>
            <a:r>
              <a:rPr lang="en-US" altLang="en-US"/>
              <a:t>: </a:t>
            </a:r>
          </a:p>
          <a:p>
            <a:pPr marL="228600" indent="-228600" eaLnBrk="1" hangingPunct="1">
              <a:lnSpc>
                <a:spcPct val="90000"/>
              </a:lnSpc>
              <a:buFontTx/>
              <a:buNone/>
            </a:pPr>
            <a:endParaRPr lang="en-US" altLang="en-US" sz="800">
              <a:latin typeface="Courier New" pitchFamily="49" charset="0"/>
            </a:endParaRPr>
          </a:p>
          <a:p>
            <a:pPr marL="228600" indent="-228600" eaLnBrk="1" hangingPunct="1">
              <a:lnSpc>
                <a:spcPct val="90000"/>
              </a:lnSpc>
              <a:buFontTx/>
              <a:buNone/>
            </a:pPr>
            <a:r>
              <a:rPr lang="en-US" altLang="en-US" sz="1600">
                <a:latin typeface="Courier New" pitchFamily="49" charset="0"/>
              </a:rPr>
              <a:t>	23   3.14</a:t>
            </a:r>
            <a:br>
              <a:rPr lang="en-US" altLang="en-US" sz="1600">
                <a:latin typeface="Courier New" pitchFamily="49" charset="0"/>
              </a:rPr>
            </a:br>
            <a:r>
              <a:rPr lang="en-US" altLang="en-US" sz="1600">
                <a:latin typeface="Courier New" pitchFamily="49" charset="0"/>
              </a:rPr>
              <a:t>Joe   "Hello world"</a:t>
            </a:r>
            <a:br>
              <a:rPr lang="en-US" altLang="en-US" sz="1600">
                <a:latin typeface="Courier New" pitchFamily="49" charset="0"/>
              </a:rPr>
            </a:br>
            <a:r>
              <a:rPr lang="en-US" altLang="en-US" sz="1600">
                <a:latin typeface="Courier New" pitchFamily="49" charset="0"/>
              </a:rPr>
              <a:t>	        45.2	19</a:t>
            </a:r>
            <a:br>
              <a:rPr lang="en-US" altLang="en-US" sz="1600">
                <a:latin typeface="Courier New" pitchFamily="49" charset="0"/>
              </a:rPr>
            </a:br>
            <a:endParaRPr lang="en-US" altLang="en-US" sz="1600">
              <a:latin typeface="Courier New" pitchFamily="49" charset="0"/>
            </a:endParaRPr>
          </a:p>
          <a:p>
            <a:pPr marL="228600" indent="-228600" eaLnBrk="1" hangingPunct="1">
              <a:lnSpc>
                <a:spcPct val="90000"/>
              </a:lnSpc>
              <a:buFontTx/>
              <a:buNone/>
            </a:pPr>
            <a:endParaRPr lang="en-US" altLang="en-US" sz="1600">
              <a:latin typeface="Courier New" pitchFamily="49" charset="0"/>
            </a:endParaRPr>
          </a:p>
          <a:p>
            <a:pPr marL="228600" indent="-228600" eaLnBrk="1" hangingPunct="1">
              <a:lnSpc>
                <a:spcPct val="90000"/>
              </a:lnSpc>
              <a:buFontTx/>
              <a:buNone/>
            </a:pPr>
            <a:r>
              <a:rPr lang="en-US" altLang="en-US" sz="1600">
                <a:latin typeface="Courier New" pitchFamily="49" charset="0"/>
              </a:rPr>
              <a:t>	input.nextInt()                               </a:t>
            </a:r>
            <a:r>
              <a:rPr lang="en-US" altLang="en-US" sz="1600" b="1">
                <a:solidFill>
                  <a:srgbClr val="008080"/>
                </a:solidFill>
                <a:latin typeface="Courier New" pitchFamily="49" charset="0"/>
              </a:rPr>
              <a:t>// 23</a:t>
            </a:r>
            <a:br>
              <a:rPr lang="en-US" altLang="en-US" sz="1600" b="1">
                <a:solidFill>
                  <a:srgbClr val="008080"/>
                </a:solidFill>
                <a:latin typeface="Courier New" pitchFamily="49" charset="0"/>
              </a:rPr>
            </a:br>
            <a:r>
              <a:rPr lang="en-US" altLang="en-US" sz="1600" b="1">
                <a:latin typeface="Courier New" pitchFamily="49" charset="0"/>
              </a:rPr>
              <a:t>23</a:t>
            </a:r>
            <a:r>
              <a:rPr lang="en-US" altLang="en-US" sz="1600">
                <a:latin typeface="Courier New" pitchFamily="49" charset="0"/>
              </a:rPr>
              <a:t>\t3.14\nJoe\t"Hello" world\n\t\t45.2  19\n</a:t>
            </a:r>
            <a:br>
              <a:rPr lang="en-US" altLang="en-US" sz="1600">
                <a:latin typeface="Courier New" pitchFamily="49" charset="0"/>
              </a:rPr>
            </a:br>
            <a:r>
              <a:rPr lang="en-US" altLang="en-US" sz="1600" b="1">
                <a:latin typeface="Courier New" pitchFamily="49" charset="0"/>
              </a:rPr>
              <a:t>  ^</a:t>
            </a:r>
          </a:p>
          <a:p>
            <a:pPr marL="228600" indent="-228600" eaLnBrk="1" hangingPunct="1">
              <a:lnSpc>
                <a:spcPct val="90000"/>
              </a:lnSpc>
              <a:buFontTx/>
              <a:buNone/>
            </a:pPr>
            <a:endParaRPr lang="en-US" altLang="en-US" sz="700">
              <a:latin typeface="Courier New" pitchFamily="49" charset="0"/>
            </a:endParaRPr>
          </a:p>
          <a:p>
            <a:pPr marL="228600" indent="-228600" eaLnBrk="1" hangingPunct="1">
              <a:lnSpc>
                <a:spcPct val="90000"/>
              </a:lnSpc>
              <a:buFontTx/>
              <a:buNone/>
            </a:pPr>
            <a:r>
              <a:rPr lang="en-US" altLang="en-US" sz="1600">
                <a:latin typeface="Courier New" pitchFamily="49" charset="0"/>
              </a:rPr>
              <a:t>	</a:t>
            </a:r>
            <a:r>
              <a:rPr lang="en-US" altLang="en-US" sz="1600" i="1">
                <a:latin typeface="Courier New" pitchFamily="49" charset="0"/>
              </a:rPr>
              <a:t>input.nextDouble()</a:t>
            </a:r>
            <a:r>
              <a:rPr lang="en-US" altLang="en-US" sz="1600">
                <a:latin typeface="Courier New" pitchFamily="49" charset="0"/>
              </a:rPr>
              <a:t>                            </a:t>
            </a:r>
            <a:r>
              <a:rPr lang="en-US" altLang="en-US" sz="1600" b="1">
                <a:solidFill>
                  <a:srgbClr val="008080"/>
                </a:solidFill>
                <a:latin typeface="Courier New" pitchFamily="49" charset="0"/>
              </a:rPr>
              <a:t>// 3.14</a:t>
            </a:r>
            <a:br>
              <a:rPr lang="en-US" altLang="en-US" sz="1600" b="1">
                <a:solidFill>
                  <a:srgbClr val="008080"/>
                </a:solidFill>
                <a:latin typeface="Courier New" pitchFamily="49" charset="0"/>
              </a:rPr>
            </a:br>
            <a:r>
              <a:rPr lang="en-US" altLang="en-US" sz="1600">
                <a:latin typeface="Courier New" pitchFamily="49" charset="0"/>
              </a:rPr>
              <a:t>23\t</a:t>
            </a:r>
            <a:r>
              <a:rPr lang="en-US" altLang="en-US" sz="1600" b="1">
                <a:latin typeface="Courier New" pitchFamily="49" charset="0"/>
              </a:rPr>
              <a:t>3.14</a:t>
            </a:r>
            <a:r>
              <a:rPr lang="en-US" altLang="en-US" sz="1600">
                <a:latin typeface="Courier New" pitchFamily="49" charset="0"/>
              </a:rPr>
              <a:t>\nJoe\t"Hello" world\n\t\t45.2  19\n</a:t>
            </a:r>
            <a:br>
              <a:rPr lang="en-US" altLang="en-US" sz="1600">
                <a:latin typeface="Courier New" pitchFamily="49" charset="0"/>
              </a:rPr>
            </a:br>
            <a:r>
              <a:rPr lang="en-US" altLang="en-US" sz="1600" b="1">
                <a:latin typeface="Courier New" pitchFamily="49" charset="0"/>
              </a:rPr>
              <a:t>        ^</a:t>
            </a:r>
            <a:br>
              <a:rPr lang="en-US" altLang="en-US" sz="1600" b="1">
                <a:latin typeface="Courier New" pitchFamily="49" charset="0"/>
              </a:rPr>
            </a:br>
            <a:endParaRPr lang="en-US" altLang="en-US" sz="700" b="1">
              <a:latin typeface="Courier New" pitchFamily="49" charset="0"/>
            </a:endParaRPr>
          </a:p>
          <a:p>
            <a:pPr marL="228600" indent="-228600" eaLnBrk="1" hangingPunct="1">
              <a:lnSpc>
                <a:spcPct val="90000"/>
              </a:lnSpc>
              <a:buFontTx/>
              <a:buNone/>
            </a:pPr>
            <a:r>
              <a:rPr lang="en-US" altLang="en-US" sz="1600" i="1">
                <a:solidFill>
                  <a:srgbClr val="800000"/>
                </a:solidFill>
                <a:latin typeface="Courier New" pitchFamily="49" charset="0"/>
              </a:rPr>
              <a:t>	input.nextLine()</a:t>
            </a:r>
            <a:r>
              <a:rPr lang="en-US" altLang="en-US" sz="1600">
                <a:solidFill>
                  <a:srgbClr val="800000"/>
                </a:solidFill>
                <a:latin typeface="Courier New" pitchFamily="49" charset="0"/>
              </a:rPr>
              <a:t>                              </a:t>
            </a:r>
            <a:r>
              <a:rPr lang="en-US" altLang="en-US" sz="1600" b="1">
                <a:solidFill>
                  <a:srgbClr val="008080"/>
                </a:solidFill>
                <a:latin typeface="Courier New" pitchFamily="49" charset="0"/>
              </a:rPr>
              <a:t>// "" (empty!)</a:t>
            </a:r>
            <a:br>
              <a:rPr lang="en-US" altLang="en-US" sz="1600" b="1">
                <a:solidFill>
                  <a:srgbClr val="008080"/>
                </a:solidFill>
                <a:latin typeface="Courier New" pitchFamily="49" charset="0"/>
              </a:rPr>
            </a:br>
            <a:r>
              <a:rPr lang="en-US" altLang="en-US" sz="1600">
                <a:solidFill>
                  <a:srgbClr val="800000"/>
                </a:solidFill>
                <a:latin typeface="Courier New" pitchFamily="49" charset="0"/>
              </a:rPr>
              <a:t>23\t3.14\nJoe\t"Hello" world\n\t\t45.2  19\n</a:t>
            </a:r>
            <a:br>
              <a:rPr lang="en-US" altLang="en-US" sz="1600">
                <a:solidFill>
                  <a:srgbClr val="800000"/>
                </a:solidFill>
                <a:latin typeface="Courier New" pitchFamily="49" charset="0"/>
              </a:rPr>
            </a:br>
            <a:r>
              <a:rPr lang="en-US" altLang="en-US" sz="1600" b="1">
                <a:solidFill>
                  <a:srgbClr val="800000"/>
                </a:solidFill>
                <a:latin typeface="Courier New" pitchFamily="49" charset="0"/>
              </a:rPr>
              <a:t>          ^</a:t>
            </a:r>
          </a:p>
          <a:p>
            <a:pPr marL="228600" indent="-228600" eaLnBrk="1" hangingPunct="1">
              <a:lnSpc>
                <a:spcPct val="90000"/>
              </a:lnSpc>
              <a:buFontTx/>
              <a:buNone/>
            </a:pPr>
            <a:endParaRPr lang="en-US" altLang="en-US" sz="700">
              <a:latin typeface="Courier New" pitchFamily="49" charset="0"/>
            </a:endParaRPr>
          </a:p>
          <a:p>
            <a:pPr marL="228600" indent="-228600" eaLnBrk="1" hangingPunct="1">
              <a:lnSpc>
                <a:spcPct val="90000"/>
              </a:lnSpc>
              <a:buFontTx/>
              <a:buNone/>
            </a:pPr>
            <a:r>
              <a:rPr lang="en-US" altLang="en-US" sz="1600">
                <a:latin typeface="Courier New" pitchFamily="49" charset="0"/>
              </a:rPr>
              <a:t>	</a:t>
            </a:r>
            <a:r>
              <a:rPr lang="en-US" altLang="en-US" sz="1600" i="1">
                <a:latin typeface="Courier New" pitchFamily="49" charset="0"/>
              </a:rPr>
              <a:t>input.nextLine()</a:t>
            </a:r>
            <a:r>
              <a:rPr lang="en-US" altLang="en-US" sz="1600">
                <a:latin typeface="Courier New" pitchFamily="49" charset="0"/>
              </a:rPr>
              <a:t>                     </a:t>
            </a:r>
            <a:r>
              <a:rPr lang="en-US" altLang="en-US" sz="1600" b="1">
                <a:solidFill>
                  <a:srgbClr val="008080"/>
                </a:solidFill>
                <a:latin typeface="Courier New" pitchFamily="49" charset="0"/>
              </a:rPr>
              <a:t>// "Joe\t\"Hello\" world"</a:t>
            </a:r>
            <a:br>
              <a:rPr lang="en-US" altLang="en-US" sz="1600" b="1">
                <a:solidFill>
                  <a:srgbClr val="008080"/>
                </a:solidFill>
                <a:latin typeface="Courier New" pitchFamily="49" charset="0"/>
              </a:rPr>
            </a:br>
            <a:r>
              <a:rPr lang="en-US" altLang="en-US" sz="1600">
                <a:latin typeface="Courier New" pitchFamily="49" charset="0"/>
              </a:rPr>
              <a:t>23\t3.14\n</a:t>
            </a:r>
            <a:r>
              <a:rPr lang="en-US" altLang="en-US" sz="1600" b="1">
                <a:latin typeface="Courier New" pitchFamily="49" charset="0"/>
              </a:rPr>
              <a:t>Joe\t"Hello" world</a:t>
            </a:r>
            <a:r>
              <a:rPr lang="en-US" altLang="en-US" sz="1600">
                <a:latin typeface="Courier New" pitchFamily="49" charset="0"/>
              </a:rPr>
              <a:t>\n\t\t45.2  19\n</a:t>
            </a:r>
            <a:br>
              <a:rPr lang="en-US" altLang="en-US" sz="1600">
                <a:latin typeface="Courier New" pitchFamily="49" charset="0"/>
              </a:rPr>
            </a:br>
            <a:r>
              <a:rPr lang="en-US" altLang="en-US" sz="1600" b="1">
                <a:latin typeface="Courier New" pitchFamily="49"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30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3059">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305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3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5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a:t>Line-and-token example</a:t>
            </a:r>
          </a:p>
        </p:txBody>
      </p:sp>
      <p:sp>
        <p:nvSpPr>
          <p:cNvPr id="44035" name="Rectangle 3"/>
          <p:cNvSpPr>
            <a:spLocks noGrp="1" noChangeArrowheads="1"/>
          </p:cNvSpPr>
          <p:nvPr>
            <p:ph type="body" idx="1"/>
          </p:nvPr>
        </p:nvSpPr>
        <p:spPr/>
        <p:txBody>
          <a:bodyPr/>
          <a:lstStyle/>
          <a:p>
            <a:pPr marL="639763" lvl="1" indent="-246063" eaLnBrk="1" hangingPunct="1">
              <a:lnSpc>
                <a:spcPct val="70000"/>
              </a:lnSpc>
              <a:buFontTx/>
              <a:buNone/>
              <a:tabLst>
                <a:tab pos="3657600" algn="l"/>
              </a:tabLst>
            </a:pPr>
            <a:r>
              <a:rPr lang="en-US" altLang="en-US" sz="1800">
                <a:latin typeface="Courier New" pitchFamily="49" charset="0"/>
              </a:rPr>
              <a:t>Scanner console = new Scanner(System.in);</a:t>
            </a:r>
          </a:p>
          <a:p>
            <a:pPr marL="639763" lvl="1" indent="-246063" eaLnBrk="1" hangingPunct="1">
              <a:lnSpc>
                <a:spcPct val="70000"/>
              </a:lnSpc>
              <a:buFontTx/>
              <a:buNone/>
              <a:tabLst>
                <a:tab pos="3657600" algn="l"/>
              </a:tabLst>
            </a:pPr>
            <a:r>
              <a:rPr lang="en-US" altLang="en-US" sz="1800">
                <a:latin typeface="Courier New" pitchFamily="49" charset="0"/>
              </a:rPr>
              <a:t>System.out.print("Enter your age: ");</a:t>
            </a:r>
          </a:p>
          <a:p>
            <a:pPr marL="639763" lvl="1" indent="-246063" eaLnBrk="1" hangingPunct="1">
              <a:lnSpc>
                <a:spcPct val="70000"/>
              </a:lnSpc>
              <a:buFontTx/>
              <a:buNone/>
              <a:tabLst>
                <a:tab pos="3657600" algn="l"/>
              </a:tabLst>
            </a:pPr>
            <a:r>
              <a:rPr lang="en-US" altLang="en-US" sz="1800">
                <a:latin typeface="Courier New" pitchFamily="49" charset="0"/>
              </a:rPr>
              <a:t>int age = </a:t>
            </a:r>
            <a:r>
              <a:rPr lang="en-US" altLang="en-US" sz="1800" b="1">
                <a:latin typeface="Courier New" pitchFamily="49" charset="0"/>
              </a:rPr>
              <a:t>console.nextInt()</a:t>
            </a:r>
            <a:r>
              <a:rPr lang="en-US" altLang="en-US" sz="1800">
                <a:latin typeface="Courier New" pitchFamily="49" charset="0"/>
              </a:rPr>
              <a:t>;</a:t>
            </a:r>
          </a:p>
          <a:p>
            <a:pPr marL="639763" lvl="1" indent="-246063" eaLnBrk="1" hangingPunct="1">
              <a:lnSpc>
                <a:spcPct val="70000"/>
              </a:lnSpc>
              <a:buFontTx/>
              <a:buNone/>
              <a:tabLst>
                <a:tab pos="3657600" algn="l"/>
              </a:tabLst>
            </a:pPr>
            <a:endParaRPr lang="en-US" altLang="en-US" sz="800">
              <a:latin typeface="Courier New" pitchFamily="49" charset="0"/>
            </a:endParaRPr>
          </a:p>
          <a:p>
            <a:pPr marL="639763" lvl="1" indent="-246063" eaLnBrk="1" hangingPunct="1">
              <a:lnSpc>
                <a:spcPct val="70000"/>
              </a:lnSpc>
              <a:buFontTx/>
              <a:buNone/>
              <a:tabLst>
                <a:tab pos="3657600" algn="l"/>
              </a:tabLst>
            </a:pPr>
            <a:r>
              <a:rPr lang="en-US" altLang="en-US" sz="1800">
                <a:latin typeface="Courier New" pitchFamily="49" charset="0"/>
              </a:rPr>
              <a:t>System.out.print("Now enter your name: ");</a:t>
            </a:r>
          </a:p>
          <a:p>
            <a:pPr marL="639763" lvl="1" indent="-246063" eaLnBrk="1" hangingPunct="1">
              <a:lnSpc>
                <a:spcPct val="70000"/>
              </a:lnSpc>
              <a:buFontTx/>
              <a:buNone/>
              <a:tabLst>
                <a:tab pos="3657600" algn="l"/>
              </a:tabLst>
            </a:pPr>
            <a:r>
              <a:rPr lang="en-US" altLang="en-US" sz="1800">
                <a:latin typeface="Courier New" pitchFamily="49" charset="0"/>
              </a:rPr>
              <a:t>String name = </a:t>
            </a:r>
            <a:r>
              <a:rPr lang="en-US" altLang="en-US" sz="1800" b="1">
                <a:solidFill>
                  <a:srgbClr val="800000"/>
                </a:solidFill>
                <a:latin typeface="Courier New" pitchFamily="49" charset="0"/>
              </a:rPr>
              <a:t>console.nextLine()</a:t>
            </a:r>
            <a:r>
              <a:rPr lang="en-US" altLang="en-US" sz="1800">
                <a:latin typeface="Courier New" pitchFamily="49" charset="0"/>
              </a:rPr>
              <a:t>;</a:t>
            </a:r>
          </a:p>
          <a:p>
            <a:pPr marL="639763" lvl="1" indent="-246063" eaLnBrk="1" hangingPunct="1">
              <a:lnSpc>
                <a:spcPct val="70000"/>
              </a:lnSpc>
              <a:buFontTx/>
              <a:buNone/>
              <a:tabLst>
                <a:tab pos="3657600" algn="l"/>
              </a:tabLst>
            </a:pPr>
            <a:r>
              <a:rPr lang="en-US" altLang="en-US" sz="1800">
                <a:latin typeface="Courier New" pitchFamily="49" charset="0"/>
              </a:rPr>
              <a:t>System.out.println(name + " is " + age + " years old.");</a:t>
            </a:r>
          </a:p>
          <a:p>
            <a:pPr marL="639763" lvl="1" indent="-246063" eaLnBrk="1" hangingPunct="1">
              <a:lnSpc>
                <a:spcPct val="40000"/>
              </a:lnSpc>
              <a:buFontTx/>
              <a:buNone/>
              <a:tabLst>
                <a:tab pos="3657600" algn="l"/>
              </a:tabLst>
            </a:pPr>
            <a:endParaRPr lang="en-US" altLang="en-US" sz="1800">
              <a:latin typeface="Courier New" pitchFamily="49" charset="0"/>
            </a:endParaRPr>
          </a:p>
          <a:p>
            <a:pPr marL="273050" indent="-273050" eaLnBrk="1" hangingPunct="1">
              <a:lnSpc>
                <a:spcPct val="80000"/>
              </a:lnSpc>
              <a:buFontTx/>
              <a:buNone/>
              <a:tabLst>
                <a:tab pos="3657600" algn="l"/>
              </a:tabLst>
            </a:pPr>
            <a:r>
              <a:rPr lang="en-US" altLang="en-US"/>
              <a:t>	Log of execution (user input underlined):</a:t>
            </a:r>
          </a:p>
          <a:p>
            <a:pPr marL="639763" lvl="1" indent="-246063" eaLnBrk="1" hangingPunct="1">
              <a:lnSpc>
                <a:spcPct val="70000"/>
              </a:lnSpc>
              <a:buFontTx/>
              <a:buNone/>
              <a:tabLst>
                <a:tab pos="3657600" algn="l"/>
              </a:tabLst>
            </a:pPr>
            <a:endParaRPr lang="en-US" altLang="en-US" sz="900">
              <a:latin typeface="Courier New" pitchFamily="49" charset="0"/>
            </a:endParaRPr>
          </a:p>
          <a:p>
            <a:pPr marL="639763" lvl="1" indent="-246063" eaLnBrk="1" hangingPunct="1">
              <a:lnSpc>
                <a:spcPct val="70000"/>
              </a:lnSpc>
              <a:buFontTx/>
              <a:buNone/>
              <a:tabLst>
                <a:tab pos="3657600" algn="l"/>
              </a:tabLst>
            </a:pPr>
            <a:r>
              <a:rPr lang="en-US" altLang="en-US" sz="2000">
                <a:latin typeface="Courier New" pitchFamily="49" charset="0"/>
              </a:rPr>
              <a:t>Enter your age: </a:t>
            </a:r>
            <a:r>
              <a:rPr lang="en-US" altLang="en-US" sz="2000" b="1" u="sng">
                <a:latin typeface="Courier New" pitchFamily="49" charset="0"/>
              </a:rPr>
              <a:t>12</a:t>
            </a:r>
          </a:p>
          <a:p>
            <a:pPr marL="639763" lvl="1" indent="-246063" eaLnBrk="1" hangingPunct="1">
              <a:lnSpc>
                <a:spcPct val="70000"/>
              </a:lnSpc>
              <a:buFontTx/>
              <a:buNone/>
              <a:tabLst>
                <a:tab pos="3657600" algn="l"/>
              </a:tabLst>
            </a:pPr>
            <a:r>
              <a:rPr lang="en-US" altLang="en-US" sz="2000">
                <a:latin typeface="Courier New" pitchFamily="49" charset="0"/>
              </a:rPr>
              <a:t>Now enter your name: </a:t>
            </a:r>
            <a:r>
              <a:rPr lang="en-US" altLang="en-US" sz="2000" b="1" u="sng">
                <a:latin typeface="Courier New" pitchFamily="49" charset="0"/>
              </a:rPr>
              <a:t>Sideshow Bob</a:t>
            </a:r>
          </a:p>
          <a:p>
            <a:pPr marL="639763" lvl="1" indent="-246063" eaLnBrk="1" hangingPunct="1">
              <a:lnSpc>
                <a:spcPct val="70000"/>
              </a:lnSpc>
              <a:buFontTx/>
              <a:buNone/>
              <a:tabLst>
                <a:tab pos="3657600" algn="l"/>
              </a:tabLst>
            </a:pPr>
            <a:r>
              <a:rPr lang="en-US" altLang="en-US" sz="2000">
                <a:latin typeface="Courier New" pitchFamily="49" charset="0"/>
              </a:rPr>
              <a:t> is 12 years old.</a:t>
            </a:r>
          </a:p>
          <a:p>
            <a:pPr marL="639763" lvl="1" indent="-246063" eaLnBrk="1" hangingPunct="1">
              <a:lnSpc>
                <a:spcPct val="70000"/>
              </a:lnSpc>
              <a:buFontTx/>
              <a:buNone/>
              <a:tabLst>
                <a:tab pos="3657600" algn="l"/>
              </a:tabLst>
            </a:pPr>
            <a:endParaRPr lang="en-US" altLang="en-US" sz="2000">
              <a:latin typeface="Courier New" pitchFamily="49" charset="0"/>
            </a:endParaRPr>
          </a:p>
          <a:p>
            <a:pPr marL="273050" indent="-273050" eaLnBrk="1" hangingPunct="1">
              <a:tabLst>
                <a:tab pos="3657600" algn="l"/>
              </a:tabLst>
            </a:pPr>
            <a:r>
              <a:rPr lang="en-US" altLang="en-US"/>
              <a:t>Why?</a:t>
            </a:r>
          </a:p>
          <a:p>
            <a:pPr marL="639763" lvl="1" indent="-246063" eaLnBrk="1" hangingPunct="1">
              <a:lnSpc>
                <a:spcPct val="80000"/>
              </a:lnSpc>
              <a:tabLst>
                <a:tab pos="3657600" algn="l"/>
              </a:tabLst>
            </a:pPr>
            <a:r>
              <a:rPr lang="en-US" altLang="en-US"/>
              <a:t>Overall input:	</a:t>
            </a:r>
            <a:r>
              <a:rPr lang="en-US" altLang="en-US">
                <a:latin typeface="Courier New" pitchFamily="49" charset="0"/>
              </a:rPr>
              <a:t>12\nSideshow Bob</a:t>
            </a:r>
          </a:p>
          <a:p>
            <a:pPr marL="639763" lvl="1" indent="-246063" eaLnBrk="1" hangingPunct="1">
              <a:lnSpc>
                <a:spcPct val="80000"/>
              </a:lnSpc>
              <a:tabLst>
                <a:tab pos="3657600" algn="l"/>
              </a:tabLst>
            </a:pPr>
            <a:r>
              <a:rPr lang="en-US" altLang="en-US"/>
              <a:t>After </a:t>
            </a:r>
            <a:r>
              <a:rPr lang="en-US" altLang="en-US">
                <a:latin typeface="Courier New" pitchFamily="49" charset="0"/>
              </a:rPr>
              <a:t>nextInt(): 	</a:t>
            </a:r>
            <a:r>
              <a:rPr lang="en-US" altLang="en-US" b="1">
                <a:latin typeface="Courier New" pitchFamily="49" charset="0"/>
              </a:rPr>
              <a:t>12</a:t>
            </a:r>
            <a:r>
              <a:rPr lang="en-US" altLang="en-US">
                <a:latin typeface="Courier New" pitchFamily="49" charset="0"/>
              </a:rPr>
              <a:t>\nSideshow Bob</a:t>
            </a:r>
            <a:br>
              <a:rPr lang="en-US" altLang="en-US">
                <a:latin typeface="Courier New" pitchFamily="49" charset="0"/>
              </a:rPr>
            </a:br>
            <a:r>
              <a:rPr lang="en-US" altLang="en-US" b="1">
                <a:latin typeface="Courier New" pitchFamily="49" charset="0"/>
              </a:rPr>
              <a:t>	  ^</a:t>
            </a:r>
          </a:p>
          <a:p>
            <a:pPr marL="639763" lvl="1" indent="-246063" eaLnBrk="1" hangingPunct="1">
              <a:lnSpc>
                <a:spcPct val="80000"/>
              </a:lnSpc>
              <a:tabLst>
                <a:tab pos="3657600" algn="l"/>
              </a:tabLst>
            </a:pPr>
            <a:r>
              <a:rPr lang="en-US" altLang="en-US"/>
              <a:t>After </a:t>
            </a:r>
            <a:r>
              <a:rPr lang="en-US" altLang="en-US">
                <a:latin typeface="Courier New" pitchFamily="49" charset="0"/>
              </a:rPr>
              <a:t>nextLine():	12\nSideshow Bob</a:t>
            </a:r>
            <a:br>
              <a:rPr lang="en-US" altLang="en-US">
                <a:latin typeface="Courier New" pitchFamily="49" charset="0"/>
              </a:rPr>
            </a:br>
            <a:r>
              <a:rPr lang="en-US" altLang="en-US" b="1">
                <a:latin typeface="Courier New" pitchFamily="49" charset="0"/>
              </a:rPr>
              <a:t>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6553F99-B047-4E6E-9D81-4D91B21DC4A6}"/>
              </a:ext>
            </a:extLst>
          </p:cNvPr>
          <p:cNvSpPr>
            <a:spLocks noGrp="1" noChangeArrowheads="1"/>
          </p:cNvSpPr>
          <p:nvPr>
            <p:ph type="title" idx="4294967295"/>
          </p:nvPr>
        </p:nvSpPr>
        <p:spPr/>
        <p:txBody>
          <a:bodyPr lIns="0" rIns="0" bIns="0" anchor="b"/>
          <a:lstStyle/>
          <a:p>
            <a:pPr eaLnBrk="1" hangingPunct="1"/>
            <a:r>
              <a:rPr lang="en-US" altLang="en-US">
                <a:latin typeface="Courier New" panose="02070309020205020404" pitchFamily="49" charset="0"/>
              </a:rPr>
              <a:t>String</a:t>
            </a:r>
            <a:r>
              <a:rPr lang="en-US" altLang="en-US"/>
              <a:t> test methods</a:t>
            </a:r>
          </a:p>
        </p:txBody>
      </p:sp>
      <p:sp>
        <p:nvSpPr>
          <p:cNvPr id="47107" name="Rectangle 3">
            <a:extLst>
              <a:ext uri="{FF2B5EF4-FFF2-40B4-BE49-F238E27FC236}">
                <a16:creationId xmlns:a16="http://schemas.microsoft.com/office/drawing/2014/main" id="{88EBED50-C987-4ABD-9199-DDB9FD267C37}"/>
              </a:ext>
            </a:extLst>
          </p:cNvPr>
          <p:cNvSpPr>
            <a:spLocks noGrp="1" noChangeArrowheads="1"/>
          </p:cNvSpPr>
          <p:nvPr>
            <p:ph type="body" idx="4294967295"/>
          </p:nvPr>
        </p:nvSpPr>
        <p:spPr/>
        <p:txBody>
          <a:bodyPr/>
          <a:lstStyle/>
          <a:p>
            <a:pPr marL="639763" lvl="1" indent="-246063" eaLnBrk="1" hangingPunct="1">
              <a:lnSpc>
                <a:spcPct val="95000"/>
              </a:lnSpc>
            </a:pPr>
            <a:endParaRPr lang="en-US" altLang="en-US"/>
          </a:p>
          <a:p>
            <a:pPr marL="639763" lvl="1" indent="-246063" eaLnBrk="1" hangingPunct="1">
              <a:lnSpc>
                <a:spcPct val="95000"/>
              </a:lnSpc>
            </a:pPr>
            <a:endParaRPr lang="en-US" altLang="en-US"/>
          </a:p>
          <a:p>
            <a:pPr marL="639763" lvl="1" indent="-246063" eaLnBrk="1" hangingPunct="1">
              <a:lnSpc>
                <a:spcPct val="95000"/>
              </a:lnSpc>
            </a:pPr>
            <a:endParaRPr lang="en-US" altLang="en-US"/>
          </a:p>
          <a:p>
            <a:pPr marL="639763" lvl="1" indent="-246063" eaLnBrk="1" hangingPunct="1">
              <a:lnSpc>
                <a:spcPct val="95000"/>
              </a:lnSpc>
            </a:pPr>
            <a:endParaRPr lang="en-US" altLang="en-US"/>
          </a:p>
          <a:p>
            <a:pPr marL="639763" lvl="1" indent="-246063" eaLnBrk="1" hangingPunct="1">
              <a:lnSpc>
                <a:spcPct val="95000"/>
              </a:lnSpc>
            </a:pPr>
            <a:endParaRPr lang="en-US" altLang="en-US"/>
          </a:p>
          <a:p>
            <a:pPr marL="639763" lvl="1" indent="-246063" eaLnBrk="1" hangingPunct="1">
              <a:lnSpc>
                <a:spcPct val="95000"/>
              </a:lnSpc>
            </a:pPr>
            <a:endParaRPr lang="en-US" altLang="en-US"/>
          </a:p>
          <a:p>
            <a:pPr marL="639763" lvl="1" indent="-246063" eaLnBrk="1" hangingPunct="1">
              <a:lnSpc>
                <a:spcPct val="95000"/>
              </a:lnSpc>
            </a:pPr>
            <a:endParaRPr lang="en-US" altLang="en-US"/>
          </a:p>
          <a:p>
            <a:pPr marL="639763" lvl="1" indent="-246063" eaLnBrk="1" hangingPunct="1">
              <a:lnSpc>
                <a:spcPct val="95000"/>
              </a:lnSpc>
            </a:pPr>
            <a:endParaRPr lang="en-US" altLang="en-US"/>
          </a:p>
          <a:p>
            <a:pPr marL="639763" lvl="1" indent="-246063" eaLnBrk="1" hangingPunct="1">
              <a:lnSpc>
                <a:spcPct val="120000"/>
              </a:lnSpc>
              <a:buFontTx/>
              <a:buNone/>
            </a:pPr>
            <a:r>
              <a:rPr lang="en-US" altLang="en-US" sz="1800">
                <a:latin typeface="Courier New" panose="02070309020205020404" pitchFamily="49" charset="0"/>
              </a:rPr>
              <a:t>	String name = console.next();</a:t>
            </a:r>
          </a:p>
          <a:p>
            <a:pPr marL="639763" lvl="1" indent="-246063" eaLnBrk="1" hangingPunct="1">
              <a:lnSpc>
                <a:spcPct val="120000"/>
              </a:lnSpc>
              <a:buFontTx/>
              <a:buNone/>
            </a:pPr>
            <a:r>
              <a:rPr lang="en-US" altLang="en-US" sz="1800">
                <a:latin typeface="Courier New" panose="02070309020205020404" pitchFamily="49" charset="0"/>
              </a:rPr>
              <a:t>	if (</a:t>
            </a:r>
            <a:r>
              <a:rPr lang="en-US" altLang="en-US" sz="1800" b="1">
                <a:latin typeface="Courier New" panose="02070309020205020404" pitchFamily="49" charset="0"/>
              </a:rPr>
              <a:t>name.contains("Prof")</a:t>
            </a:r>
            <a:r>
              <a:rPr lang="en-US" altLang="en-US" sz="1800">
                <a:latin typeface="Courier New" panose="02070309020205020404" pitchFamily="49" charset="0"/>
              </a:rPr>
              <a:t>) {</a:t>
            </a:r>
            <a:br>
              <a:rPr lang="en-US" altLang="en-US" sz="1800">
                <a:latin typeface="Courier New" panose="02070309020205020404" pitchFamily="49" charset="0"/>
              </a:rPr>
            </a:br>
            <a:r>
              <a:rPr lang="en-US" altLang="en-US" sz="1800">
                <a:latin typeface="Courier New" panose="02070309020205020404" pitchFamily="49" charset="0"/>
              </a:rPr>
              <a:t>    System.out.println("When are your office hours?");</a:t>
            </a:r>
            <a:br>
              <a:rPr lang="en-US" altLang="en-US" sz="1800">
                <a:latin typeface="Courier New" panose="02070309020205020404" pitchFamily="49" charset="0"/>
              </a:rPr>
            </a:br>
            <a:r>
              <a:rPr lang="en-US" altLang="en-US" sz="1800">
                <a:latin typeface="Courier New" panose="02070309020205020404" pitchFamily="49" charset="0"/>
              </a:rPr>
              <a:t>} else if (</a:t>
            </a:r>
            <a:r>
              <a:rPr lang="en-US" altLang="en-US" sz="1800" b="1">
                <a:latin typeface="Courier New" panose="02070309020205020404" pitchFamily="49" charset="0"/>
              </a:rPr>
              <a:t>name.equalsIgnoreCase("STUART")</a:t>
            </a:r>
            <a:r>
              <a:rPr lang="en-US" altLang="en-US" sz="1800">
                <a:latin typeface="Courier New" panose="02070309020205020404" pitchFamily="49" charset="0"/>
              </a:rPr>
              <a:t>) {</a:t>
            </a:r>
            <a:br>
              <a:rPr lang="en-US" altLang="en-US" sz="1800">
                <a:latin typeface="Courier New" panose="02070309020205020404" pitchFamily="49" charset="0"/>
              </a:rPr>
            </a:br>
            <a:r>
              <a:rPr lang="en-US" altLang="en-US" sz="1800">
                <a:latin typeface="Courier New" panose="02070309020205020404" pitchFamily="49" charset="0"/>
              </a:rPr>
              <a:t>    System.out.println("Let's talk about meta!");</a:t>
            </a:r>
            <a:br>
              <a:rPr lang="en-US" altLang="en-US" sz="1800">
                <a:latin typeface="Courier New" panose="02070309020205020404" pitchFamily="49" charset="0"/>
              </a:rPr>
            </a:br>
            <a:r>
              <a:rPr lang="en-US" altLang="en-US" sz="1800">
                <a:latin typeface="Courier New" panose="02070309020205020404" pitchFamily="49" charset="0"/>
              </a:rPr>
              <a:t>}</a:t>
            </a:r>
          </a:p>
        </p:txBody>
      </p:sp>
      <p:graphicFrame>
        <p:nvGraphicFramePr>
          <p:cNvPr id="710660" name="Group 4">
            <a:extLst>
              <a:ext uri="{FF2B5EF4-FFF2-40B4-BE49-F238E27FC236}">
                <a16:creationId xmlns:a16="http://schemas.microsoft.com/office/drawing/2014/main" id="{C108CF87-A7F1-4B0A-89D1-9B7105032ECE}"/>
              </a:ext>
            </a:extLst>
          </p:cNvPr>
          <p:cNvGraphicFramePr>
            <a:graphicFrameLocks noGrp="1"/>
          </p:cNvGraphicFramePr>
          <p:nvPr/>
        </p:nvGraphicFramePr>
        <p:xfrm>
          <a:off x="38100" y="1371600"/>
          <a:ext cx="9067800" cy="2690812"/>
        </p:xfrm>
        <a:graphic>
          <a:graphicData uri="http://schemas.openxmlformats.org/drawingml/2006/table">
            <a:tbl>
              <a:tblPr/>
              <a:tblGrid>
                <a:gridCol w="3038475">
                  <a:extLst>
                    <a:ext uri="{9D8B030D-6E8A-4147-A177-3AD203B41FA5}">
                      <a16:colId xmlns:a16="http://schemas.microsoft.com/office/drawing/2014/main" val="20000"/>
                    </a:ext>
                  </a:extLst>
                </a:gridCol>
                <a:gridCol w="6029325">
                  <a:extLst>
                    <a:ext uri="{9D8B030D-6E8A-4147-A177-3AD203B41FA5}">
                      <a16:colId xmlns:a16="http://schemas.microsoft.com/office/drawing/2014/main" val="20001"/>
                    </a:ext>
                  </a:extLst>
                </a:gridCol>
              </a:tblGrid>
              <a:tr h="411101">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2000" b="1" i="0" u="none" strike="noStrike" cap="none" normalizeH="0" baseline="0">
                          <a:ln>
                            <a:noFill/>
                          </a:ln>
                          <a:solidFill>
                            <a:schemeClr val="tx1"/>
                          </a:solidFill>
                          <a:effectLst/>
                          <a:latin typeface="Tahoma" pitchFamily="34" charset="0"/>
                          <a:cs typeface="Times New Roman" pitchFamily="18" charset="0"/>
                        </a:rPr>
                        <a:t>Method</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2000" b="1" i="0" u="none" strike="noStrike" cap="none" normalizeH="0" baseline="0">
                          <a:ln>
                            <a:noFill/>
                          </a:ln>
                          <a:solidFill>
                            <a:schemeClr val="tx1"/>
                          </a:solidFill>
                          <a:effectLst/>
                          <a:latin typeface="Tahoma" pitchFamily="34" charset="0"/>
                          <a:cs typeface="Times New Roman" pitchFamily="18" charset="0"/>
                        </a:rPr>
                        <a:t>Description</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01">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800" b="0" i="0" u="none" strike="noStrike" cap="none" normalizeH="0" baseline="0">
                          <a:ln>
                            <a:noFill/>
                          </a:ln>
                          <a:solidFill>
                            <a:schemeClr val="tx1"/>
                          </a:solidFill>
                          <a:effectLst/>
                          <a:latin typeface="Courier New" pitchFamily="49" charset="0"/>
                          <a:cs typeface="Times New Roman" pitchFamily="18" charset="0"/>
                        </a:rPr>
                        <a:t>equals(</a:t>
                      </a:r>
                      <a:r>
                        <a:rPr kumimoji="0" lang="en-US" sz="1800" b="1" i="0" u="none" strike="noStrike" cap="none" normalizeH="0" baseline="0">
                          <a:ln>
                            <a:noFill/>
                          </a:ln>
                          <a:solidFill>
                            <a:schemeClr val="tx1"/>
                          </a:solidFill>
                          <a:effectLst/>
                          <a:latin typeface="Tahoma" pitchFamily="34" charset="0"/>
                          <a:cs typeface="Times New Roman" pitchFamily="18" charset="0"/>
                        </a:rPr>
                        <a:t>str</a:t>
                      </a:r>
                      <a:r>
                        <a:rPr kumimoji="0" lang="en-US" sz="1800" b="0" i="0" u="none" strike="noStrike" cap="none" normalizeH="0" baseline="0">
                          <a:ln>
                            <a:noFill/>
                          </a:ln>
                          <a:solidFill>
                            <a:schemeClr val="tx1"/>
                          </a:solidFill>
                          <a:effectLst/>
                          <a:latin typeface="Courier New" pitchFamily="49" charset="0"/>
                          <a:cs typeface="Times New Roman" pitchFamily="18" charset="0"/>
                        </a:rPr>
                        <a:t>)</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800" b="0" i="0" u="none" strike="noStrike" cap="none" normalizeH="0" baseline="0">
                          <a:ln>
                            <a:noFill/>
                          </a:ln>
                          <a:solidFill>
                            <a:schemeClr val="tx1"/>
                          </a:solidFill>
                          <a:effectLst/>
                          <a:latin typeface="Tahoma" pitchFamily="34" charset="0"/>
                          <a:cs typeface="Times New Roman" pitchFamily="18" charset="0"/>
                        </a:rPr>
                        <a:t>whether two strings contain the same characters</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68">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800" b="0" i="0" u="none" strike="noStrike" cap="none" normalizeH="0" baseline="0">
                          <a:ln>
                            <a:noFill/>
                          </a:ln>
                          <a:solidFill>
                            <a:schemeClr val="tx1"/>
                          </a:solidFill>
                          <a:effectLst/>
                          <a:latin typeface="Courier New" pitchFamily="49" charset="0"/>
                          <a:cs typeface="Times New Roman" pitchFamily="18" charset="0"/>
                        </a:rPr>
                        <a:t>equalsIgnoreCase(</a:t>
                      </a:r>
                      <a:r>
                        <a:rPr kumimoji="0" lang="en-US" sz="1800" b="1" i="0" u="none" strike="noStrike" cap="none" normalizeH="0" baseline="0">
                          <a:ln>
                            <a:noFill/>
                          </a:ln>
                          <a:solidFill>
                            <a:schemeClr val="tx1"/>
                          </a:solidFill>
                          <a:effectLst/>
                          <a:latin typeface="Tahoma" pitchFamily="34" charset="0"/>
                          <a:cs typeface="Times New Roman" pitchFamily="18" charset="0"/>
                        </a:rPr>
                        <a:t>str</a:t>
                      </a:r>
                      <a:r>
                        <a:rPr kumimoji="0" lang="en-US" sz="1800" b="0" i="0" u="none" strike="noStrike" cap="none" normalizeH="0" baseline="0">
                          <a:ln>
                            <a:noFill/>
                          </a:ln>
                          <a:solidFill>
                            <a:schemeClr val="tx1"/>
                          </a:solidFill>
                          <a:effectLst/>
                          <a:latin typeface="Courier New" pitchFamily="49" charset="0"/>
                          <a:cs typeface="Times New Roman" pitchFamily="18" charset="0"/>
                        </a:rPr>
                        <a:t>)</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800" b="0" i="0" u="none" strike="noStrike" cap="none" normalizeH="0" baseline="0">
                          <a:ln>
                            <a:noFill/>
                          </a:ln>
                          <a:solidFill>
                            <a:schemeClr val="tx1"/>
                          </a:solidFill>
                          <a:effectLst/>
                          <a:latin typeface="Tahoma" pitchFamily="34" charset="0"/>
                          <a:cs typeface="Times New Roman" pitchFamily="18" charset="0"/>
                        </a:rPr>
                        <a:t>whether two strings contain the same characters, ignoring upper vs. lower case</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14">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800" b="0" i="0" u="none" strike="noStrike" cap="none" normalizeH="0" baseline="0">
                          <a:ln>
                            <a:noFill/>
                          </a:ln>
                          <a:solidFill>
                            <a:schemeClr val="tx1"/>
                          </a:solidFill>
                          <a:effectLst/>
                          <a:latin typeface="Courier New" pitchFamily="49" charset="0"/>
                          <a:cs typeface="Times New Roman" pitchFamily="18" charset="0"/>
                        </a:rPr>
                        <a:t>startsWith(</a:t>
                      </a:r>
                      <a:r>
                        <a:rPr kumimoji="0" lang="en-US" sz="1800" b="1" i="0" u="none" strike="noStrike" cap="none" normalizeH="0" baseline="0">
                          <a:ln>
                            <a:noFill/>
                          </a:ln>
                          <a:solidFill>
                            <a:schemeClr val="tx1"/>
                          </a:solidFill>
                          <a:effectLst/>
                          <a:latin typeface="Tahoma" pitchFamily="34" charset="0"/>
                          <a:cs typeface="Times New Roman" pitchFamily="18" charset="0"/>
                        </a:rPr>
                        <a:t>str</a:t>
                      </a:r>
                      <a:r>
                        <a:rPr kumimoji="0" lang="en-US" sz="1800" b="0" i="0" u="none" strike="noStrike" cap="none" normalizeH="0" baseline="0">
                          <a:ln>
                            <a:noFill/>
                          </a:ln>
                          <a:solidFill>
                            <a:schemeClr val="tx1"/>
                          </a:solidFill>
                          <a:effectLst/>
                          <a:latin typeface="Courier New" pitchFamily="49" charset="0"/>
                          <a:cs typeface="Times New Roman" pitchFamily="18" charset="0"/>
                        </a:rPr>
                        <a:t>)</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800" b="0" i="0" u="none" strike="noStrike" cap="none" normalizeH="0" baseline="0">
                          <a:ln>
                            <a:noFill/>
                          </a:ln>
                          <a:solidFill>
                            <a:schemeClr val="tx1"/>
                          </a:solidFill>
                          <a:effectLst/>
                          <a:latin typeface="Tahoma" pitchFamily="34" charset="0"/>
                          <a:cs typeface="Times New Roman" pitchFamily="18" charset="0"/>
                        </a:rPr>
                        <a:t>whether one contains other's characters at start</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14">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800" b="0" i="0" u="none" strike="noStrike" cap="none" normalizeH="0" baseline="0">
                          <a:ln>
                            <a:noFill/>
                          </a:ln>
                          <a:solidFill>
                            <a:schemeClr val="tx1"/>
                          </a:solidFill>
                          <a:effectLst/>
                          <a:latin typeface="Courier New" pitchFamily="49" charset="0"/>
                          <a:cs typeface="Times New Roman" pitchFamily="18" charset="0"/>
                        </a:rPr>
                        <a:t>endsWith(</a:t>
                      </a:r>
                      <a:r>
                        <a:rPr kumimoji="0" lang="en-US" sz="1800" b="1" i="0" u="none" strike="noStrike" cap="none" normalizeH="0" baseline="0">
                          <a:ln>
                            <a:noFill/>
                          </a:ln>
                          <a:solidFill>
                            <a:schemeClr val="tx1"/>
                          </a:solidFill>
                          <a:effectLst/>
                          <a:latin typeface="Tahoma" pitchFamily="34" charset="0"/>
                          <a:cs typeface="Times New Roman" pitchFamily="18" charset="0"/>
                        </a:rPr>
                        <a:t>str</a:t>
                      </a:r>
                      <a:r>
                        <a:rPr kumimoji="0" lang="en-US" sz="1800" b="0" i="0" u="none" strike="noStrike" cap="none" normalizeH="0" baseline="0">
                          <a:ln>
                            <a:noFill/>
                          </a:ln>
                          <a:solidFill>
                            <a:schemeClr val="tx1"/>
                          </a:solidFill>
                          <a:effectLst/>
                          <a:latin typeface="Courier New" pitchFamily="49" charset="0"/>
                          <a:cs typeface="Times New Roman" pitchFamily="18" charset="0"/>
                        </a:rPr>
                        <a:t>)</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800" b="0" i="0" u="none" strike="noStrike" cap="none" normalizeH="0" baseline="0">
                          <a:ln>
                            <a:noFill/>
                          </a:ln>
                          <a:solidFill>
                            <a:schemeClr val="tx1"/>
                          </a:solidFill>
                          <a:effectLst/>
                          <a:latin typeface="Tahoma" pitchFamily="34" charset="0"/>
                          <a:cs typeface="Times New Roman" pitchFamily="18" charset="0"/>
                        </a:rPr>
                        <a:t>whether one contains other's characters at end</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514">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800" b="0" i="0" u="none" strike="noStrike" cap="none" normalizeH="0" baseline="0">
                          <a:ln>
                            <a:noFill/>
                          </a:ln>
                          <a:solidFill>
                            <a:schemeClr val="tx1"/>
                          </a:solidFill>
                          <a:effectLst/>
                          <a:latin typeface="Courier New" pitchFamily="49" charset="0"/>
                          <a:cs typeface="Times New Roman" pitchFamily="18" charset="0"/>
                        </a:rPr>
                        <a:t>contains(</a:t>
                      </a:r>
                      <a:r>
                        <a:rPr kumimoji="0" lang="en-US" sz="1800" b="1" i="0" u="none" strike="noStrike" cap="none" normalizeH="0" baseline="0">
                          <a:ln>
                            <a:noFill/>
                          </a:ln>
                          <a:solidFill>
                            <a:schemeClr val="tx1"/>
                          </a:solidFill>
                          <a:effectLst/>
                          <a:latin typeface="Tahoma" pitchFamily="34" charset="0"/>
                          <a:cs typeface="Times New Roman" pitchFamily="18" charset="0"/>
                        </a:rPr>
                        <a:t>str</a:t>
                      </a:r>
                      <a:r>
                        <a:rPr kumimoji="0" lang="en-US" sz="1800" b="0" i="0" u="none" strike="noStrike" cap="none" normalizeH="0" baseline="0">
                          <a:ln>
                            <a:noFill/>
                          </a:ln>
                          <a:solidFill>
                            <a:schemeClr val="tx1"/>
                          </a:solidFill>
                          <a:effectLst/>
                          <a:latin typeface="Courier New" pitchFamily="49" charset="0"/>
                          <a:cs typeface="Times New Roman" pitchFamily="18" charset="0"/>
                        </a:rPr>
                        <a:t>)</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800" b="0" i="0" u="none" strike="noStrike" cap="none" normalizeH="0" baseline="0">
                          <a:ln>
                            <a:noFill/>
                          </a:ln>
                          <a:solidFill>
                            <a:schemeClr val="tx1"/>
                          </a:solidFill>
                          <a:effectLst/>
                          <a:latin typeface="Tahoma" pitchFamily="34" charset="0"/>
                          <a:cs typeface="Times New Roman" pitchFamily="18" charset="0"/>
                        </a:rPr>
                        <a:t>whether the given string is found within this one</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Compiler error w/ files</a:t>
            </a:r>
          </a:p>
        </p:txBody>
      </p:sp>
      <p:sp>
        <p:nvSpPr>
          <p:cNvPr id="754691" name="Rectangle 3"/>
          <p:cNvSpPr>
            <a:spLocks noGrp="1" noChangeArrowheads="1"/>
          </p:cNvSpPr>
          <p:nvPr>
            <p:ph type="body" idx="1"/>
          </p:nvPr>
        </p:nvSpPr>
        <p:spPr/>
        <p:txBody>
          <a:bodyPr/>
          <a:lstStyle/>
          <a:p>
            <a:pPr lvl="1" eaLnBrk="1" hangingPunct="1">
              <a:lnSpc>
                <a:spcPct val="80000"/>
              </a:lnSpc>
              <a:buFontTx/>
              <a:buNone/>
            </a:pPr>
            <a:r>
              <a:rPr lang="en-US" altLang="en-US" sz="1800">
                <a:latin typeface="Courier New" pitchFamily="49" charset="0"/>
              </a:rPr>
              <a:t>import java.io.*;     </a:t>
            </a:r>
            <a:r>
              <a:rPr lang="en-US" altLang="en-US" sz="1800" b="1">
                <a:solidFill>
                  <a:srgbClr val="008080"/>
                </a:solidFill>
                <a:latin typeface="Courier New" pitchFamily="49" charset="0"/>
              </a:rPr>
              <a:t>// for File</a:t>
            </a:r>
          </a:p>
          <a:p>
            <a:pPr lvl="1" eaLnBrk="1" hangingPunct="1">
              <a:lnSpc>
                <a:spcPct val="70000"/>
              </a:lnSpc>
              <a:buFontTx/>
              <a:buNone/>
            </a:pPr>
            <a:r>
              <a:rPr lang="en-US" altLang="en-US" sz="1800">
                <a:latin typeface="Courier New" pitchFamily="49" charset="0"/>
              </a:rPr>
              <a:t>import java.util.*;   </a:t>
            </a:r>
            <a:r>
              <a:rPr lang="en-US" altLang="en-US" sz="1800" b="1">
                <a:solidFill>
                  <a:srgbClr val="008080"/>
                </a:solidFill>
                <a:latin typeface="Courier New" pitchFamily="49" charset="0"/>
              </a:rPr>
              <a:t>// for Scanner</a:t>
            </a:r>
          </a:p>
          <a:p>
            <a:pPr lvl="1" eaLnBrk="1" hangingPunct="1">
              <a:lnSpc>
                <a:spcPct val="70000"/>
              </a:lnSpc>
              <a:buFontTx/>
              <a:buNone/>
            </a:pPr>
            <a:endParaRPr lang="en-US" altLang="en-US" sz="1800" b="1">
              <a:solidFill>
                <a:srgbClr val="008080"/>
              </a:solidFill>
              <a:latin typeface="Courier New" pitchFamily="49" charset="0"/>
            </a:endParaRPr>
          </a:p>
          <a:p>
            <a:pPr lvl="1" eaLnBrk="1" hangingPunct="1">
              <a:lnSpc>
                <a:spcPct val="70000"/>
              </a:lnSpc>
              <a:buFontTx/>
              <a:buNone/>
            </a:pPr>
            <a:r>
              <a:rPr lang="en-US" altLang="en-US" sz="1800">
                <a:latin typeface="Courier New" pitchFamily="49" charset="0"/>
              </a:rPr>
              <a:t>public class ReadFile {</a:t>
            </a:r>
          </a:p>
          <a:p>
            <a:pPr lvl="1" eaLnBrk="1" hangingPunct="1">
              <a:lnSpc>
                <a:spcPct val="70000"/>
              </a:lnSpc>
              <a:buFontTx/>
              <a:buNone/>
            </a:pPr>
            <a:r>
              <a:rPr lang="en-US" altLang="en-US" sz="1800">
                <a:latin typeface="Courier New" pitchFamily="49" charset="0"/>
              </a:rPr>
              <a:t>    public static void main(String[] args) {</a:t>
            </a:r>
          </a:p>
          <a:p>
            <a:pPr lvl="1" eaLnBrk="1" hangingPunct="1">
              <a:lnSpc>
                <a:spcPct val="70000"/>
              </a:lnSpc>
              <a:buFontTx/>
              <a:buNone/>
            </a:pPr>
            <a:r>
              <a:rPr lang="en-US" altLang="en-US" sz="1800" b="1">
                <a:solidFill>
                  <a:srgbClr val="800000"/>
                </a:solidFill>
                <a:latin typeface="Courier New" pitchFamily="49" charset="0"/>
              </a:rPr>
              <a:t>        Scanner input = new Scanner(new File("data.txt"));</a:t>
            </a:r>
          </a:p>
          <a:p>
            <a:pPr lvl="1" eaLnBrk="1" hangingPunct="1">
              <a:lnSpc>
                <a:spcPct val="70000"/>
              </a:lnSpc>
              <a:buFontTx/>
              <a:buNone/>
            </a:pPr>
            <a:r>
              <a:rPr lang="en-US" altLang="en-US" sz="1800">
                <a:latin typeface="Courier New" pitchFamily="49" charset="0"/>
              </a:rPr>
              <a:t>        String text = input.next();</a:t>
            </a:r>
          </a:p>
          <a:p>
            <a:pPr lvl="1" eaLnBrk="1" hangingPunct="1">
              <a:lnSpc>
                <a:spcPct val="70000"/>
              </a:lnSpc>
              <a:buFontTx/>
              <a:buNone/>
            </a:pPr>
            <a:r>
              <a:rPr lang="en-US" altLang="en-US" sz="1800">
                <a:latin typeface="Courier New" pitchFamily="49" charset="0"/>
              </a:rPr>
              <a:t>        System.out.println(text);</a:t>
            </a:r>
          </a:p>
          <a:p>
            <a:pPr lvl="1" eaLnBrk="1" hangingPunct="1">
              <a:lnSpc>
                <a:spcPct val="70000"/>
              </a:lnSpc>
              <a:buFontTx/>
              <a:buNone/>
            </a:pPr>
            <a:r>
              <a:rPr lang="en-US" altLang="en-US" sz="1800">
                <a:latin typeface="Courier New" pitchFamily="49" charset="0"/>
              </a:rPr>
              <a:t>    }</a:t>
            </a:r>
          </a:p>
          <a:p>
            <a:pPr lvl="1" eaLnBrk="1" hangingPunct="1">
              <a:lnSpc>
                <a:spcPct val="70000"/>
              </a:lnSpc>
              <a:buFontTx/>
              <a:buNone/>
            </a:pPr>
            <a:r>
              <a:rPr lang="en-US" altLang="en-US" sz="1800">
                <a:latin typeface="Courier New" pitchFamily="49" charset="0"/>
              </a:rPr>
              <a:t>}</a:t>
            </a:r>
          </a:p>
          <a:p>
            <a:pPr lvl="1" eaLnBrk="1" hangingPunct="1">
              <a:lnSpc>
                <a:spcPct val="70000"/>
              </a:lnSpc>
              <a:buFontTx/>
              <a:buNone/>
            </a:pPr>
            <a:endParaRPr lang="en-US" altLang="en-US" sz="1800">
              <a:latin typeface="Courier New" pitchFamily="49" charset="0"/>
            </a:endParaRPr>
          </a:p>
          <a:p>
            <a:pPr lvl="1" eaLnBrk="1" hangingPunct="1">
              <a:lnSpc>
                <a:spcPct val="70000"/>
              </a:lnSpc>
              <a:buFontTx/>
              <a:buNone/>
            </a:pPr>
            <a:endParaRPr lang="en-US" altLang="en-US" sz="1800">
              <a:latin typeface="Courier New" pitchFamily="49" charset="0"/>
            </a:endParaRPr>
          </a:p>
          <a:p>
            <a:pPr eaLnBrk="1" hangingPunct="1"/>
            <a:r>
              <a:rPr lang="en-US" altLang="en-US"/>
              <a:t>The program fails to compile with the following error:</a:t>
            </a:r>
          </a:p>
          <a:p>
            <a:pPr lvl="1" eaLnBrk="1" hangingPunct="1">
              <a:lnSpc>
                <a:spcPct val="80000"/>
              </a:lnSpc>
              <a:buFontTx/>
              <a:buNone/>
            </a:pPr>
            <a:endParaRPr lang="en-US" altLang="en-US" sz="900">
              <a:latin typeface="Courier New" pitchFamily="49" charset="0"/>
            </a:endParaRPr>
          </a:p>
          <a:p>
            <a:pPr lvl="1" eaLnBrk="1" hangingPunct="1">
              <a:lnSpc>
                <a:spcPct val="80000"/>
              </a:lnSpc>
              <a:buFontTx/>
              <a:buNone/>
            </a:pPr>
            <a:r>
              <a:rPr lang="en-US" altLang="en-US" sz="1700">
                <a:solidFill>
                  <a:srgbClr val="800000"/>
                </a:solidFill>
                <a:latin typeface="Courier New" pitchFamily="49" charset="0"/>
              </a:rPr>
              <a:t>ReadFile.java:6: unreported exception java.io.FileNotFoundException;</a:t>
            </a:r>
          </a:p>
          <a:p>
            <a:pPr lvl="1" eaLnBrk="1" hangingPunct="1">
              <a:lnSpc>
                <a:spcPct val="80000"/>
              </a:lnSpc>
              <a:buFontTx/>
              <a:buNone/>
            </a:pPr>
            <a:r>
              <a:rPr lang="en-US" altLang="en-US" sz="1700">
                <a:solidFill>
                  <a:srgbClr val="800000"/>
                </a:solidFill>
                <a:latin typeface="Courier New" pitchFamily="49" charset="0"/>
              </a:rPr>
              <a:t>must be caught or declared to be thrown</a:t>
            </a:r>
          </a:p>
          <a:p>
            <a:pPr lvl="1" eaLnBrk="1" hangingPunct="1">
              <a:lnSpc>
                <a:spcPct val="80000"/>
              </a:lnSpc>
              <a:buFontTx/>
              <a:buNone/>
            </a:pPr>
            <a:r>
              <a:rPr lang="en-US" altLang="en-US" sz="1700">
                <a:solidFill>
                  <a:srgbClr val="800000"/>
                </a:solidFill>
                <a:latin typeface="Courier New" pitchFamily="49" charset="0"/>
              </a:rPr>
              <a:t>        Scanner input = new Scanner(new File("data.txt"));</a:t>
            </a:r>
          </a:p>
          <a:p>
            <a:pPr lvl="1" eaLnBrk="1" hangingPunct="1">
              <a:lnSpc>
                <a:spcPct val="80000"/>
              </a:lnSpc>
              <a:buFontTx/>
              <a:buNone/>
            </a:pPr>
            <a:r>
              <a:rPr lang="en-US" altLang="en-US" sz="1700">
                <a:solidFill>
                  <a:srgbClr val="800000"/>
                </a:solidFill>
                <a:latin typeface="Courier New"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4691">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4691">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4691">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469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Exceptions</a:t>
            </a:r>
          </a:p>
        </p:txBody>
      </p:sp>
      <p:sp>
        <p:nvSpPr>
          <p:cNvPr id="755715" name="Rectangle 3"/>
          <p:cNvSpPr>
            <a:spLocks noGrp="1" noChangeArrowheads="1"/>
          </p:cNvSpPr>
          <p:nvPr>
            <p:ph type="body" idx="1"/>
          </p:nvPr>
        </p:nvSpPr>
        <p:spPr/>
        <p:txBody>
          <a:bodyPr/>
          <a:lstStyle/>
          <a:p>
            <a:pPr eaLnBrk="1" hangingPunct="1">
              <a:lnSpc>
                <a:spcPct val="110000"/>
              </a:lnSpc>
            </a:pPr>
            <a:r>
              <a:rPr lang="en-US" altLang="en-US" b="1"/>
              <a:t>exception</a:t>
            </a:r>
            <a:r>
              <a:rPr lang="en-US" altLang="en-US"/>
              <a:t>: An object representing a runtime error.</a:t>
            </a:r>
          </a:p>
          <a:p>
            <a:pPr lvl="2" eaLnBrk="1" hangingPunct="1">
              <a:lnSpc>
                <a:spcPct val="110000"/>
              </a:lnSpc>
            </a:pPr>
            <a:r>
              <a:rPr lang="en-US" altLang="en-US"/>
              <a:t>dividing an integer by 0</a:t>
            </a:r>
          </a:p>
          <a:p>
            <a:pPr lvl="2" eaLnBrk="1" hangingPunct="1">
              <a:lnSpc>
                <a:spcPct val="110000"/>
              </a:lnSpc>
            </a:pPr>
            <a:r>
              <a:rPr lang="en-US" altLang="en-US"/>
              <a:t>calling </a:t>
            </a:r>
            <a:r>
              <a:rPr lang="en-US" altLang="en-US">
                <a:latin typeface="Courier New" pitchFamily="49" charset="0"/>
              </a:rPr>
              <a:t>substring</a:t>
            </a:r>
            <a:r>
              <a:rPr lang="en-US" altLang="en-US"/>
              <a:t> on a </a:t>
            </a:r>
            <a:r>
              <a:rPr lang="en-US" altLang="en-US">
                <a:latin typeface="Courier New" pitchFamily="49" charset="0"/>
              </a:rPr>
              <a:t>String</a:t>
            </a:r>
            <a:r>
              <a:rPr lang="en-US" altLang="en-US"/>
              <a:t> and passing too large an index</a:t>
            </a:r>
          </a:p>
          <a:p>
            <a:pPr lvl="2" eaLnBrk="1" hangingPunct="1">
              <a:lnSpc>
                <a:spcPct val="110000"/>
              </a:lnSpc>
            </a:pPr>
            <a:r>
              <a:rPr lang="en-US" altLang="en-US"/>
              <a:t>trying to read the wrong type of value from a </a:t>
            </a:r>
            <a:r>
              <a:rPr lang="en-US" altLang="en-US">
                <a:latin typeface="Courier New" pitchFamily="49" charset="0"/>
              </a:rPr>
              <a:t>Scanner</a:t>
            </a:r>
            <a:endParaRPr lang="en-US" altLang="en-US" b="1">
              <a:latin typeface="Courier New" pitchFamily="49" charset="0"/>
            </a:endParaRPr>
          </a:p>
          <a:p>
            <a:pPr lvl="2" eaLnBrk="1" hangingPunct="1">
              <a:lnSpc>
                <a:spcPct val="110000"/>
              </a:lnSpc>
            </a:pPr>
            <a:r>
              <a:rPr lang="en-US" altLang="en-US">
                <a:solidFill>
                  <a:srgbClr val="003399"/>
                </a:solidFill>
              </a:rPr>
              <a:t>trying to read a file that does not exist</a:t>
            </a:r>
          </a:p>
          <a:p>
            <a:pPr lvl="1" eaLnBrk="1" hangingPunct="1">
              <a:lnSpc>
                <a:spcPct val="110000"/>
              </a:lnSpc>
            </a:pPr>
            <a:endParaRPr lang="en-US" altLang="en-US" sz="900" b="1">
              <a:solidFill>
                <a:srgbClr val="003399"/>
              </a:solidFill>
            </a:endParaRPr>
          </a:p>
          <a:p>
            <a:pPr lvl="1" eaLnBrk="1" hangingPunct="1">
              <a:lnSpc>
                <a:spcPct val="110000"/>
              </a:lnSpc>
            </a:pPr>
            <a:r>
              <a:rPr lang="en-US" altLang="en-US"/>
              <a:t>We say that a program with an error "</a:t>
            </a:r>
            <a:r>
              <a:rPr lang="en-US" altLang="en-US" i="1"/>
              <a:t>throws</a:t>
            </a:r>
            <a:r>
              <a:rPr lang="en-US" altLang="en-US"/>
              <a:t>"</a:t>
            </a:r>
            <a:r>
              <a:rPr lang="en-US" altLang="en-US" i="1"/>
              <a:t> </a:t>
            </a:r>
            <a:r>
              <a:rPr lang="en-US" altLang="en-US"/>
              <a:t>an exception.</a:t>
            </a:r>
          </a:p>
          <a:p>
            <a:pPr lvl="1" eaLnBrk="1" hangingPunct="1">
              <a:lnSpc>
                <a:spcPct val="110000"/>
              </a:lnSpc>
            </a:pPr>
            <a:r>
              <a:rPr lang="en-US" altLang="en-US"/>
              <a:t>It is also possible to "</a:t>
            </a:r>
            <a:r>
              <a:rPr lang="en-US" altLang="en-US" i="1"/>
              <a:t>catch</a:t>
            </a:r>
            <a:r>
              <a:rPr lang="en-US" altLang="en-US"/>
              <a:t>" (handle or fix) an exception.</a:t>
            </a:r>
          </a:p>
          <a:p>
            <a:pPr lvl="1" eaLnBrk="1" hangingPunct="1">
              <a:lnSpc>
                <a:spcPct val="110000"/>
              </a:lnSpc>
            </a:pPr>
            <a:endParaRPr lang="en-US" altLang="en-US"/>
          </a:p>
          <a:p>
            <a:pPr eaLnBrk="1" hangingPunct="1">
              <a:lnSpc>
                <a:spcPct val="110000"/>
              </a:lnSpc>
            </a:pPr>
            <a:r>
              <a:rPr lang="en-US" altLang="en-US" b="1"/>
              <a:t>checked exception</a:t>
            </a:r>
            <a:r>
              <a:rPr lang="en-US" altLang="en-US"/>
              <a:t>: An error that must be handled by our program (otherwise it will not compile).</a:t>
            </a:r>
          </a:p>
          <a:p>
            <a:pPr lvl="1" eaLnBrk="1" hangingPunct="1">
              <a:lnSpc>
                <a:spcPct val="110000"/>
              </a:lnSpc>
            </a:pPr>
            <a:endParaRPr lang="en-US" altLang="en-US" sz="900"/>
          </a:p>
          <a:p>
            <a:pPr lvl="1" eaLnBrk="1" hangingPunct="1">
              <a:lnSpc>
                <a:spcPct val="110000"/>
              </a:lnSpc>
            </a:pPr>
            <a:r>
              <a:rPr lang="en-US" altLang="en-US"/>
              <a:t>We must specify how our program will handle file I/O failures.</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52400"/>
            <a:ext cx="1676400"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57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5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5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5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55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5571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5571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5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The </a:t>
            </a:r>
            <a:r>
              <a:rPr lang="en-US" altLang="en-US">
                <a:latin typeface="Courier New" pitchFamily="49" charset="0"/>
              </a:rPr>
              <a:t>throws</a:t>
            </a:r>
            <a:r>
              <a:rPr lang="en-US" altLang="en-US"/>
              <a:t> clause</a:t>
            </a:r>
          </a:p>
        </p:txBody>
      </p:sp>
      <p:sp>
        <p:nvSpPr>
          <p:cNvPr id="757763" name="Rectangle 3"/>
          <p:cNvSpPr>
            <a:spLocks noGrp="1" noChangeArrowheads="1"/>
          </p:cNvSpPr>
          <p:nvPr>
            <p:ph type="body" idx="1"/>
          </p:nvPr>
        </p:nvSpPr>
        <p:spPr/>
        <p:txBody>
          <a:bodyPr/>
          <a:lstStyle/>
          <a:p>
            <a:pPr eaLnBrk="1" hangingPunct="1">
              <a:lnSpc>
                <a:spcPct val="110000"/>
              </a:lnSpc>
            </a:pPr>
            <a:r>
              <a:rPr lang="en-US" altLang="en-US" b="1">
                <a:latin typeface="Courier New" pitchFamily="49" charset="0"/>
              </a:rPr>
              <a:t>throws</a:t>
            </a:r>
            <a:r>
              <a:rPr lang="en-US" altLang="en-US" b="1"/>
              <a:t> clause</a:t>
            </a:r>
            <a:r>
              <a:rPr lang="en-US" altLang="en-US"/>
              <a:t>: Keywords on a method's header that state that it may generate an exception (and will not handle it).</a:t>
            </a:r>
          </a:p>
          <a:p>
            <a:pPr lvl="1" eaLnBrk="1" hangingPunct="1">
              <a:buFontTx/>
              <a:buNone/>
            </a:pPr>
            <a:endParaRPr lang="en-US" altLang="en-US" sz="1800" i="1"/>
          </a:p>
          <a:p>
            <a:pPr eaLnBrk="1" hangingPunct="1"/>
            <a:r>
              <a:rPr lang="en-US" altLang="en-US"/>
              <a:t>Syntax:</a:t>
            </a:r>
            <a:endParaRPr lang="en-US" altLang="en-US" sz="900">
              <a:latin typeface="Courier New" pitchFamily="49" charset="0"/>
            </a:endParaRPr>
          </a:p>
          <a:p>
            <a:pPr lvl="1" eaLnBrk="1" hangingPunct="1">
              <a:buFontTx/>
              <a:buNone/>
            </a:pPr>
            <a:r>
              <a:rPr lang="en-US" altLang="en-US">
                <a:latin typeface="Courier New" pitchFamily="49" charset="0"/>
              </a:rPr>
              <a:t>	public static </a:t>
            </a:r>
            <a:r>
              <a:rPr lang="en-US" altLang="en-US" b="1"/>
              <a:t>type</a:t>
            </a:r>
            <a:r>
              <a:rPr lang="en-US" altLang="en-US">
                <a:latin typeface="Courier New" pitchFamily="49" charset="0"/>
              </a:rPr>
              <a:t> </a:t>
            </a:r>
            <a:r>
              <a:rPr lang="en-US" altLang="en-US" b="1"/>
              <a:t>name</a:t>
            </a:r>
            <a:r>
              <a:rPr lang="en-US" altLang="en-US">
                <a:latin typeface="Courier New" pitchFamily="49" charset="0"/>
              </a:rPr>
              <a:t>(</a:t>
            </a:r>
            <a:r>
              <a:rPr lang="en-US" altLang="en-US" b="1"/>
              <a:t>params</a:t>
            </a:r>
            <a:r>
              <a:rPr lang="en-US" altLang="en-US">
                <a:latin typeface="Courier New" pitchFamily="49" charset="0"/>
              </a:rPr>
              <a:t>)</a:t>
            </a:r>
            <a:r>
              <a:rPr lang="en-US" altLang="en-US" b="1">
                <a:latin typeface="Courier New" pitchFamily="49" charset="0"/>
              </a:rPr>
              <a:t> </a:t>
            </a:r>
            <a:r>
              <a:rPr lang="en-US" altLang="en-US" b="1">
                <a:solidFill>
                  <a:srgbClr val="336699"/>
                </a:solidFill>
                <a:latin typeface="Courier New" pitchFamily="49" charset="0"/>
              </a:rPr>
              <a:t>throws </a:t>
            </a:r>
            <a:r>
              <a:rPr lang="en-US" altLang="en-US" b="1">
                <a:solidFill>
                  <a:srgbClr val="336699"/>
                </a:solidFill>
              </a:rPr>
              <a:t>type</a:t>
            </a:r>
            <a:r>
              <a:rPr lang="en-US" altLang="en-US">
                <a:latin typeface="Courier New" pitchFamily="49" charset="0"/>
              </a:rPr>
              <a:t> {</a:t>
            </a:r>
          </a:p>
          <a:p>
            <a:pPr lvl="1" eaLnBrk="1" hangingPunct="1">
              <a:buFontTx/>
              <a:buNone/>
            </a:pPr>
            <a:endParaRPr lang="en-US" altLang="en-US" sz="1800"/>
          </a:p>
          <a:p>
            <a:pPr lvl="1" eaLnBrk="1" hangingPunct="1"/>
            <a:r>
              <a:rPr lang="en-US" altLang="en-US"/>
              <a:t>Example:</a:t>
            </a:r>
          </a:p>
          <a:p>
            <a:pPr lvl="1" eaLnBrk="1" hangingPunct="1">
              <a:buFontTx/>
              <a:buNone/>
            </a:pPr>
            <a:r>
              <a:rPr lang="en-US" altLang="en-US" sz="2100">
                <a:latin typeface="Courier New" pitchFamily="49" charset="0"/>
              </a:rPr>
              <a:t>	</a:t>
            </a:r>
            <a:r>
              <a:rPr lang="en-US" altLang="en-US">
                <a:latin typeface="Courier New" pitchFamily="49" charset="0"/>
              </a:rPr>
              <a:t>public class ReadFile {</a:t>
            </a:r>
          </a:p>
          <a:p>
            <a:pPr lvl="1" eaLnBrk="1" hangingPunct="1">
              <a:buFontTx/>
              <a:buNone/>
            </a:pPr>
            <a:r>
              <a:rPr lang="en-US" altLang="en-US">
                <a:latin typeface="Courier New" pitchFamily="49" charset="0"/>
              </a:rPr>
              <a:t>	    public static void main(String[] args)</a:t>
            </a:r>
          </a:p>
          <a:p>
            <a:pPr lvl="1" eaLnBrk="1" hangingPunct="1">
              <a:buFontTx/>
              <a:buNone/>
            </a:pPr>
            <a:r>
              <a:rPr lang="en-US" altLang="en-US">
                <a:latin typeface="Courier New" pitchFamily="49" charset="0"/>
              </a:rPr>
              <a:t>	            </a:t>
            </a:r>
            <a:r>
              <a:rPr lang="en-US" altLang="en-US" b="1">
                <a:solidFill>
                  <a:srgbClr val="003399"/>
                </a:solidFill>
                <a:latin typeface="Courier New" pitchFamily="49" charset="0"/>
              </a:rPr>
              <a:t>throws FileNotFoundException</a:t>
            </a:r>
            <a:r>
              <a:rPr lang="en-US" altLang="en-US">
                <a:latin typeface="Courier New" pitchFamily="49" charset="0"/>
              </a:rPr>
              <a:t> {</a:t>
            </a:r>
          </a:p>
          <a:p>
            <a:pPr lvl="1" eaLnBrk="1" hangingPunct="1">
              <a:buFontTx/>
              <a:buNone/>
            </a:pPr>
            <a:endParaRPr lang="en-US" altLang="en-US" sz="1800">
              <a:latin typeface="Courier New" pitchFamily="49" charset="0"/>
            </a:endParaRPr>
          </a:p>
          <a:p>
            <a:pPr lvl="1" eaLnBrk="1" hangingPunct="1">
              <a:lnSpc>
                <a:spcPct val="120000"/>
              </a:lnSpc>
            </a:pPr>
            <a:r>
              <a:rPr lang="en-US" altLang="en-US"/>
              <a:t>Like saying, </a:t>
            </a:r>
            <a:r>
              <a:rPr lang="en-US" altLang="en-US" i="1"/>
              <a:t>"I hereby announce that this method might throw an exception, and I accept the consequences if this happens."</a:t>
            </a:r>
            <a:endParaRPr lang="en-US" altLang="en-US">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6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6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6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763">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757763">
                                            <p:txEl>
                                              <p:pRg st="10" end="10"/>
                                            </p:txEl>
                                          </p:spTgt>
                                        </p:tgtEl>
                                        <p:attrNameLst>
                                          <p:attrName>style.visibility</p:attrName>
                                        </p:attrNameLst>
                                      </p:cBhvr>
                                      <p:to>
                                        <p:strVal val="visible"/>
                                      </p:to>
                                    </p:set>
                                    <p:animEffect transition="in" filter="fade">
                                      <p:cBhvr>
                                        <p:cTn id="21" dur="500"/>
                                        <p:tgtEl>
                                          <p:spTgt spid="7577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Input tokens</a:t>
            </a:r>
          </a:p>
        </p:txBody>
      </p:sp>
      <p:sp>
        <p:nvSpPr>
          <p:cNvPr id="759811" name="Rectangle 3"/>
          <p:cNvSpPr>
            <a:spLocks noGrp="1" noChangeArrowheads="1"/>
          </p:cNvSpPr>
          <p:nvPr>
            <p:ph type="body" idx="1"/>
          </p:nvPr>
        </p:nvSpPr>
        <p:spPr/>
        <p:txBody>
          <a:bodyPr/>
          <a:lstStyle/>
          <a:p>
            <a:pPr marL="342900" indent="-342900" eaLnBrk="1" hangingPunct="1">
              <a:lnSpc>
                <a:spcPct val="110000"/>
              </a:lnSpc>
              <a:tabLst>
                <a:tab pos="2741613" algn="l"/>
              </a:tabLst>
            </a:pPr>
            <a:r>
              <a:rPr lang="en-US" altLang="en-US" b="1"/>
              <a:t>token</a:t>
            </a:r>
            <a:r>
              <a:rPr lang="en-US" altLang="en-US"/>
              <a:t>: A unit of user input, separated by whitespace. </a:t>
            </a:r>
          </a:p>
          <a:p>
            <a:pPr marL="742950" lvl="1" indent="-285750" eaLnBrk="1" hangingPunct="1">
              <a:lnSpc>
                <a:spcPct val="110000"/>
              </a:lnSpc>
              <a:tabLst>
                <a:tab pos="2741613" algn="l"/>
              </a:tabLst>
            </a:pPr>
            <a:r>
              <a:rPr lang="en-US" altLang="en-US"/>
              <a:t>A </a:t>
            </a:r>
            <a:r>
              <a:rPr lang="en-US" altLang="en-US">
                <a:latin typeface="Courier New" pitchFamily="49" charset="0"/>
              </a:rPr>
              <a:t>Scanner</a:t>
            </a:r>
            <a:r>
              <a:rPr lang="en-US" altLang="en-US"/>
              <a:t> splits a file's contents into tokens.</a:t>
            </a:r>
          </a:p>
          <a:p>
            <a:pPr marL="742950" lvl="1" indent="-285750" eaLnBrk="1" hangingPunct="1">
              <a:lnSpc>
                <a:spcPct val="90000"/>
              </a:lnSpc>
              <a:tabLst>
                <a:tab pos="2741613" algn="l"/>
              </a:tabLst>
            </a:pPr>
            <a:endParaRPr lang="en-US" altLang="en-US"/>
          </a:p>
          <a:p>
            <a:pPr marL="342900" indent="-342900" eaLnBrk="1" hangingPunct="1">
              <a:lnSpc>
                <a:spcPct val="90000"/>
              </a:lnSpc>
              <a:tabLst>
                <a:tab pos="2741613" algn="l"/>
              </a:tabLst>
            </a:pPr>
            <a:r>
              <a:rPr lang="en-US" altLang="en-US"/>
              <a:t>If an input file contains the following:</a:t>
            </a:r>
          </a:p>
          <a:p>
            <a:pPr marL="742950" lvl="1" indent="-285750" eaLnBrk="1" hangingPunct="1">
              <a:lnSpc>
                <a:spcPct val="80000"/>
              </a:lnSpc>
              <a:buFontTx/>
              <a:buNone/>
              <a:tabLst>
                <a:tab pos="2741613" algn="l"/>
              </a:tabLst>
            </a:pPr>
            <a:endParaRPr lang="en-US" altLang="en-US" sz="900">
              <a:latin typeface="Courier New" pitchFamily="49" charset="0"/>
            </a:endParaRPr>
          </a:p>
          <a:p>
            <a:pPr marL="742950" lvl="1" indent="-285750" eaLnBrk="1" hangingPunct="1">
              <a:lnSpc>
                <a:spcPct val="80000"/>
              </a:lnSpc>
              <a:buFontTx/>
              <a:buNone/>
              <a:tabLst>
                <a:tab pos="2741613" algn="l"/>
              </a:tabLst>
            </a:pPr>
            <a:r>
              <a:rPr lang="en-US" altLang="en-US">
                <a:latin typeface="Courier New" pitchFamily="49" charset="0"/>
              </a:rPr>
              <a:t>	23   3.14</a:t>
            </a:r>
          </a:p>
          <a:p>
            <a:pPr marL="742950" lvl="1" indent="-285750" eaLnBrk="1" hangingPunct="1">
              <a:lnSpc>
                <a:spcPct val="80000"/>
              </a:lnSpc>
              <a:buFontTx/>
              <a:buNone/>
              <a:tabLst>
                <a:tab pos="2741613" algn="l"/>
              </a:tabLst>
            </a:pPr>
            <a:r>
              <a:rPr lang="en-US" altLang="en-US">
                <a:latin typeface="Courier New" pitchFamily="49" charset="0"/>
              </a:rPr>
              <a:t>	  "John Smith"</a:t>
            </a:r>
          </a:p>
          <a:p>
            <a:pPr marL="742950" lvl="1" indent="-285750" eaLnBrk="1" hangingPunct="1">
              <a:lnSpc>
                <a:spcPct val="90000"/>
              </a:lnSpc>
              <a:buFontTx/>
              <a:buNone/>
              <a:tabLst>
                <a:tab pos="2741613" algn="l"/>
              </a:tabLst>
            </a:pPr>
            <a:endParaRPr lang="en-US" altLang="en-US" sz="1000">
              <a:latin typeface="Courier New" pitchFamily="49" charset="0"/>
            </a:endParaRPr>
          </a:p>
          <a:p>
            <a:pPr marL="742950" lvl="1" indent="-285750" eaLnBrk="1" hangingPunct="1">
              <a:lnSpc>
                <a:spcPct val="90000"/>
              </a:lnSpc>
              <a:buFontTx/>
              <a:buNone/>
              <a:tabLst>
                <a:tab pos="2741613" algn="l"/>
              </a:tabLst>
            </a:pPr>
            <a:r>
              <a:rPr lang="en-US" altLang="en-US"/>
              <a:t>The </a:t>
            </a:r>
            <a:r>
              <a:rPr lang="en-US" altLang="en-US">
                <a:latin typeface="Courier New" pitchFamily="49" charset="0"/>
              </a:rPr>
              <a:t>Scanner</a:t>
            </a:r>
            <a:r>
              <a:rPr lang="en-US" altLang="en-US"/>
              <a:t> can interpret the tokens as the following types:</a:t>
            </a:r>
          </a:p>
          <a:p>
            <a:pPr marL="742950" lvl="1" indent="-285750" eaLnBrk="1" hangingPunct="1">
              <a:lnSpc>
                <a:spcPct val="90000"/>
              </a:lnSpc>
              <a:tabLst>
                <a:tab pos="2741613" algn="l"/>
              </a:tabLst>
            </a:pPr>
            <a:endParaRPr lang="en-US" altLang="en-US" sz="900"/>
          </a:p>
          <a:p>
            <a:pPr marL="742950" lvl="1" indent="-285750" eaLnBrk="1" hangingPunct="1">
              <a:lnSpc>
                <a:spcPct val="90000"/>
              </a:lnSpc>
              <a:buFontTx/>
              <a:buNone/>
              <a:tabLst>
                <a:tab pos="2741613" algn="l"/>
              </a:tabLst>
            </a:pPr>
            <a:r>
              <a:rPr lang="en-US" altLang="en-US"/>
              <a:t>	</a:t>
            </a:r>
            <a:r>
              <a:rPr lang="en-US" altLang="en-US" u="sng"/>
              <a:t>Token</a:t>
            </a:r>
            <a:r>
              <a:rPr lang="en-US" altLang="en-US"/>
              <a:t>	</a:t>
            </a:r>
            <a:r>
              <a:rPr lang="en-US" altLang="en-US" u="sng"/>
              <a:t>Type(s)</a:t>
            </a:r>
          </a:p>
          <a:p>
            <a:pPr marL="742950" lvl="1" indent="-285750" eaLnBrk="1" hangingPunct="1">
              <a:lnSpc>
                <a:spcPct val="80000"/>
              </a:lnSpc>
              <a:buFontTx/>
              <a:buNone/>
              <a:tabLst>
                <a:tab pos="2741613" algn="l"/>
              </a:tabLst>
            </a:pPr>
            <a:r>
              <a:rPr lang="en-US" altLang="en-US"/>
              <a:t>	</a:t>
            </a:r>
            <a:r>
              <a:rPr lang="en-US" altLang="en-US">
                <a:latin typeface="Courier New" pitchFamily="49" charset="0"/>
              </a:rPr>
              <a:t>23</a:t>
            </a:r>
            <a:r>
              <a:rPr lang="en-US" altLang="en-US"/>
              <a:t>	</a:t>
            </a:r>
            <a:r>
              <a:rPr lang="en-US" altLang="en-US">
                <a:latin typeface="Courier New" pitchFamily="49" charset="0"/>
              </a:rPr>
              <a:t>int</a:t>
            </a:r>
            <a:r>
              <a:rPr lang="en-US" altLang="en-US"/>
              <a:t>, </a:t>
            </a:r>
            <a:r>
              <a:rPr lang="en-US" altLang="en-US">
                <a:latin typeface="Courier New" pitchFamily="49" charset="0"/>
              </a:rPr>
              <a:t>double</a:t>
            </a:r>
            <a:r>
              <a:rPr lang="en-US" altLang="en-US"/>
              <a:t>, </a:t>
            </a:r>
            <a:r>
              <a:rPr lang="en-US" altLang="en-US">
                <a:latin typeface="Courier New" pitchFamily="49" charset="0"/>
              </a:rPr>
              <a:t>String</a:t>
            </a:r>
          </a:p>
          <a:p>
            <a:pPr marL="742950" lvl="1" indent="-285750" eaLnBrk="1" hangingPunct="1">
              <a:lnSpc>
                <a:spcPct val="80000"/>
              </a:lnSpc>
              <a:buFontTx/>
              <a:buNone/>
              <a:tabLst>
                <a:tab pos="2741613" algn="l"/>
              </a:tabLst>
            </a:pPr>
            <a:r>
              <a:rPr lang="en-US" altLang="en-US"/>
              <a:t>	</a:t>
            </a:r>
            <a:r>
              <a:rPr lang="en-US" altLang="en-US">
                <a:latin typeface="Courier New" pitchFamily="49" charset="0"/>
              </a:rPr>
              <a:t>3.14</a:t>
            </a:r>
            <a:r>
              <a:rPr lang="en-US" altLang="en-US"/>
              <a:t>	</a:t>
            </a:r>
            <a:r>
              <a:rPr lang="en-US" altLang="en-US">
                <a:latin typeface="Courier New" pitchFamily="49" charset="0"/>
              </a:rPr>
              <a:t>double</a:t>
            </a:r>
            <a:r>
              <a:rPr lang="en-US" altLang="en-US"/>
              <a:t>, </a:t>
            </a:r>
            <a:r>
              <a:rPr lang="en-US" altLang="en-US">
                <a:latin typeface="Courier New" pitchFamily="49" charset="0"/>
              </a:rPr>
              <a:t>String</a:t>
            </a:r>
          </a:p>
          <a:p>
            <a:pPr marL="742950" lvl="1" indent="-285750" eaLnBrk="1" hangingPunct="1">
              <a:lnSpc>
                <a:spcPct val="80000"/>
              </a:lnSpc>
              <a:buFontTx/>
              <a:buNone/>
              <a:tabLst>
                <a:tab pos="2741613" algn="l"/>
              </a:tabLst>
            </a:pPr>
            <a:r>
              <a:rPr lang="en-US" altLang="en-US"/>
              <a:t>	</a:t>
            </a:r>
            <a:r>
              <a:rPr lang="en-US" altLang="en-US">
                <a:latin typeface="Courier New" pitchFamily="49" charset="0"/>
              </a:rPr>
              <a:t>"John</a:t>
            </a:r>
            <a:r>
              <a:rPr lang="en-US" altLang="en-US"/>
              <a:t>	</a:t>
            </a:r>
            <a:r>
              <a:rPr lang="en-US" altLang="en-US">
                <a:latin typeface="Courier New" pitchFamily="49" charset="0"/>
              </a:rPr>
              <a:t>String</a:t>
            </a:r>
          </a:p>
          <a:p>
            <a:pPr marL="742950" lvl="1" indent="-285750" eaLnBrk="1" hangingPunct="1">
              <a:lnSpc>
                <a:spcPct val="80000"/>
              </a:lnSpc>
              <a:buFontTx/>
              <a:buNone/>
              <a:tabLst>
                <a:tab pos="2741613" algn="l"/>
              </a:tabLst>
            </a:pPr>
            <a:r>
              <a:rPr lang="en-US" altLang="en-US"/>
              <a:t>	</a:t>
            </a:r>
            <a:r>
              <a:rPr lang="en-US" altLang="en-US">
                <a:latin typeface="Courier New" pitchFamily="49" charset="0"/>
              </a:rPr>
              <a:t>Smith"</a:t>
            </a:r>
            <a:r>
              <a:rPr lang="en-US" altLang="en-US"/>
              <a:t>	</a:t>
            </a:r>
            <a:r>
              <a:rPr lang="en-US" altLang="en-US">
                <a:latin typeface="Courier New" pitchFamily="49" charset="0"/>
              </a:rPr>
              <a:t>String</a:t>
            </a:r>
            <a:endParaRPr lang="en-US" altLang="en-US"/>
          </a:p>
          <a:p>
            <a:pPr marL="742950" lvl="1" indent="-285750" eaLnBrk="1" hangingPunct="1">
              <a:lnSpc>
                <a:spcPct val="90000"/>
              </a:lnSpc>
              <a:tabLst>
                <a:tab pos="2741613" algn="l"/>
              </a:tabLst>
            </a:pPr>
            <a:endParaRPr lang="en-US" altLang="en-US" sz="1000"/>
          </a:p>
        </p:txBody>
      </p:sp>
      <p:sp>
        <p:nvSpPr>
          <p:cNvPr id="759812" name="Rectangle 4"/>
          <p:cNvSpPr>
            <a:spLocks noChangeArrowheads="1"/>
          </p:cNvSpPr>
          <p:nvPr/>
        </p:nvSpPr>
        <p:spPr bwMode="auto">
          <a:xfrm>
            <a:off x="914400" y="3101975"/>
            <a:ext cx="2438400" cy="7080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2400">
                <a:solidFill>
                  <a:schemeClr val="tx1"/>
                </a:solidFill>
                <a:latin typeface="Tahoma" pitchFamily="34" charset="0"/>
              </a:defRPr>
            </a:lvl1pPr>
            <a:lvl2pPr marL="742950" indent="-285750" algn="l" eaLnBrk="0" hangingPunct="0">
              <a:spcBef>
                <a:spcPct val="20000"/>
              </a:spcBef>
              <a:buChar char="–"/>
              <a:defRPr sz="2200">
                <a:solidFill>
                  <a:schemeClr val="tx1"/>
                </a:solidFill>
                <a:latin typeface="Tahoma" pitchFamily="34" charset="0"/>
              </a:defRPr>
            </a:lvl2pPr>
            <a:lvl3pPr marL="1143000" indent="-228600" algn="l" eaLnBrk="0" hangingPunct="0">
              <a:spcBef>
                <a:spcPct val="20000"/>
              </a:spcBef>
              <a:buChar char="•"/>
              <a:defRPr sz="2000">
                <a:solidFill>
                  <a:schemeClr val="tx1"/>
                </a:solidFill>
                <a:latin typeface="Tahoma" pitchFamily="34" charset="0"/>
              </a:defRPr>
            </a:lvl3pPr>
            <a:lvl4pPr marL="1600200" indent="-228600" algn="l" eaLnBrk="0" hangingPunct="0">
              <a:spcBef>
                <a:spcPct val="20000"/>
              </a:spcBef>
              <a:buChar char="–"/>
              <a:defRPr>
                <a:solidFill>
                  <a:schemeClr val="tx1"/>
                </a:solidFill>
                <a:latin typeface="Tahoma" pitchFamily="34" charset="0"/>
              </a:defRPr>
            </a:lvl4pPr>
            <a:lvl5pPr marL="2057400" indent="-228600" algn="l" eaLnBrk="0" hangingPunct="0">
              <a:spcBef>
                <a:spcPct val="20000"/>
              </a:spcBef>
              <a:buChar char="»"/>
              <a:defRPr>
                <a:solidFill>
                  <a:schemeClr val="tx1"/>
                </a:solidFill>
                <a:latin typeface="Tahoma" pitchFamily="34" charset="0"/>
              </a:defRPr>
            </a:lvl5pPr>
            <a:lvl6pPr marL="2514600" indent="-228600" eaLnBrk="0" fontAlgn="base" hangingPunct="0">
              <a:spcBef>
                <a:spcPct val="20000"/>
              </a:spcBef>
              <a:spcAft>
                <a:spcPct val="0"/>
              </a:spcAft>
              <a:buChar char="»"/>
              <a:defRPr>
                <a:solidFill>
                  <a:schemeClr val="tx1"/>
                </a:solidFill>
                <a:latin typeface="Tahoma" pitchFamily="34" charset="0"/>
              </a:defRPr>
            </a:lvl6pPr>
            <a:lvl7pPr marL="2971800" indent="-228600" eaLnBrk="0" fontAlgn="base" hangingPunct="0">
              <a:spcBef>
                <a:spcPct val="20000"/>
              </a:spcBef>
              <a:spcAft>
                <a:spcPct val="0"/>
              </a:spcAft>
              <a:buChar char="»"/>
              <a:defRPr>
                <a:solidFill>
                  <a:schemeClr val="tx1"/>
                </a:solidFill>
                <a:latin typeface="Tahoma" pitchFamily="34" charset="0"/>
              </a:defRPr>
            </a:lvl7pPr>
            <a:lvl8pPr marL="3429000" indent="-228600" eaLnBrk="0" fontAlgn="base" hangingPunct="0">
              <a:spcBef>
                <a:spcPct val="20000"/>
              </a:spcBef>
              <a:spcAft>
                <a:spcPct val="0"/>
              </a:spcAft>
              <a:buChar char="»"/>
              <a:defRPr>
                <a:solidFill>
                  <a:schemeClr val="tx1"/>
                </a:solidFill>
                <a:latin typeface="Tahoma" pitchFamily="34" charset="0"/>
              </a:defRPr>
            </a:lvl8pPr>
            <a:lvl9pPr marL="3886200" indent="-228600" eaLnBrk="0" fontAlgn="base" hangingPunct="0">
              <a:spcBef>
                <a:spcPct val="20000"/>
              </a:spcBef>
              <a:spcAft>
                <a:spcPct val="0"/>
              </a:spcAft>
              <a:buChar char="»"/>
              <a:defRPr>
                <a:solidFill>
                  <a:schemeClr val="tx1"/>
                </a:solidFill>
                <a:latin typeface="Tahoma" pitchFamily="34" charset="0"/>
              </a:defRPr>
            </a:lvl9pPr>
          </a:lstStyle>
          <a:p>
            <a:pPr algn="r" eaLnBrk="1" hangingPunct="1">
              <a:spcBef>
                <a:spcPct val="0"/>
              </a:spcBef>
              <a:buFontTx/>
              <a:buNone/>
            </a:pPr>
            <a:endParaRPr lang="en-US" altLang="en-US" sz="18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9811">
                                            <p:txEl>
                                              <p:pRg st="0" end="0"/>
                                            </p:txEl>
                                          </p:spTgt>
                                        </p:tgtEl>
                                        <p:attrNameLst>
                                          <p:attrName>style.visibility</p:attrName>
                                        </p:attrNameLst>
                                      </p:cBhvr>
                                      <p:to>
                                        <p:strVal val="visible"/>
                                      </p:to>
                                    </p:set>
                                    <p:anim calcmode="lin" valueType="num">
                                      <p:cBhvr additive="base">
                                        <p:cTn id="7" dur="500" fill="hold"/>
                                        <p:tgtEl>
                                          <p:spTgt spid="75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98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59811">
                                            <p:txEl>
                                              <p:pRg st="1" end="1"/>
                                            </p:txEl>
                                          </p:spTgt>
                                        </p:tgtEl>
                                        <p:attrNameLst>
                                          <p:attrName>style.visibility</p:attrName>
                                        </p:attrNameLst>
                                      </p:cBhvr>
                                      <p:to>
                                        <p:strVal val="visible"/>
                                      </p:to>
                                    </p:set>
                                    <p:anim calcmode="lin" valueType="num">
                                      <p:cBhvr additive="base">
                                        <p:cTn id="11" dur="500" fill="hold"/>
                                        <p:tgtEl>
                                          <p:spTgt spid="7598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59811">
                                            <p:txEl>
                                              <p:pRg st="3" end="3"/>
                                            </p:txEl>
                                          </p:spTgt>
                                        </p:tgtEl>
                                        <p:attrNameLst>
                                          <p:attrName>style.visibility</p:attrName>
                                        </p:attrNameLst>
                                      </p:cBhvr>
                                      <p:to>
                                        <p:strVal val="visible"/>
                                      </p:to>
                                    </p:set>
                                    <p:anim calcmode="lin" valueType="num">
                                      <p:cBhvr additive="base">
                                        <p:cTn id="17" dur="500" fill="hold"/>
                                        <p:tgtEl>
                                          <p:spTgt spid="7598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981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59811">
                                            <p:txEl>
                                              <p:pRg st="5" end="5"/>
                                            </p:txEl>
                                          </p:spTgt>
                                        </p:tgtEl>
                                        <p:attrNameLst>
                                          <p:attrName>style.visibility</p:attrName>
                                        </p:attrNameLst>
                                      </p:cBhvr>
                                      <p:to>
                                        <p:strVal val="visible"/>
                                      </p:to>
                                    </p:set>
                                    <p:anim calcmode="lin" valueType="num">
                                      <p:cBhvr additive="base">
                                        <p:cTn id="21" dur="500" fill="hold"/>
                                        <p:tgtEl>
                                          <p:spTgt spid="75981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59811">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59811">
                                            <p:txEl>
                                              <p:pRg st="6" end="6"/>
                                            </p:txEl>
                                          </p:spTgt>
                                        </p:tgtEl>
                                        <p:attrNameLst>
                                          <p:attrName>style.visibility</p:attrName>
                                        </p:attrNameLst>
                                      </p:cBhvr>
                                      <p:to>
                                        <p:strVal val="visible"/>
                                      </p:to>
                                    </p:set>
                                    <p:anim calcmode="lin" valueType="num">
                                      <p:cBhvr additive="base">
                                        <p:cTn id="25" dur="500" fill="hold"/>
                                        <p:tgtEl>
                                          <p:spTgt spid="7598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9811">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59812"/>
                                        </p:tgtEl>
                                        <p:attrNameLst>
                                          <p:attrName>style.visibility</p:attrName>
                                        </p:attrNameLst>
                                      </p:cBhvr>
                                      <p:to>
                                        <p:strVal val="visible"/>
                                      </p:to>
                                    </p:set>
                                    <p:anim calcmode="lin" valueType="num">
                                      <p:cBhvr additive="base">
                                        <p:cTn id="29" dur="500" fill="hold"/>
                                        <p:tgtEl>
                                          <p:spTgt spid="759812"/>
                                        </p:tgtEl>
                                        <p:attrNameLst>
                                          <p:attrName>ppt_x</p:attrName>
                                        </p:attrNameLst>
                                      </p:cBhvr>
                                      <p:tavLst>
                                        <p:tav tm="0">
                                          <p:val>
                                            <p:strVal val="#ppt_x"/>
                                          </p:val>
                                        </p:tav>
                                        <p:tav tm="100000">
                                          <p:val>
                                            <p:strVal val="#ppt_x"/>
                                          </p:val>
                                        </p:tav>
                                      </p:tavLst>
                                    </p:anim>
                                    <p:anim calcmode="lin" valueType="num">
                                      <p:cBhvr additive="base">
                                        <p:cTn id="30" dur="500" fill="hold"/>
                                        <p:tgtEl>
                                          <p:spTgt spid="759812"/>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759811">
                                            <p:txEl>
                                              <p:pRg st="8" end="8"/>
                                            </p:txEl>
                                          </p:spTgt>
                                        </p:tgtEl>
                                        <p:attrNameLst>
                                          <p:attrName>style.visibility</p:attrName>
                                        </p:attrNameLst>
                                      </p:cBhvr>
                                      <p:to>
                                        <p:strVal val="visible"/>
                                      </p:to>
                                    </p:set>
                                    <p:anim calcmode="lin" valueType="num">
                                      <p:cBhvr additive="base">
                                        <p:cTn id="35" dur="500" fill="hold"/>
                                        <p:tgtEl>
                                          <p:spTgt spid="75981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9811">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9811">
                                            <p:txEl>
                                              <p:pRg st="10" end="10"/>
                                            </p:txEl>
                                          </p:spTgt>
                                        </p:tgtEl>
                                        <p:attrNameLst>
                                          <p:attrName>style.visibility</p:attrName>
                                        </p:attrNameLst>
                                      </p:cBhvr>
                                      <p:to>
                                        <p:strVal val="visible"/>
                                      </p:to>
                                    </p:set>
                                    <p:anim calcmode="lin" valueType="num">
                                      <p:cBhvr additive="base">
                                        <p:cTn id="39" dur="500" fill="hold"/>
                                        <p:tgtEl>
                                          <p:spTgt spid="759811">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59811">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59811">
                                            <p:txEl>
                                              <p:pRg st="11" end="11"/>
                                            </p:txEl>
                                          </p:spTgt>
                                        </p:tgtEl>
                                        <p:attrNameLst>
                                          <p:attrName>style.visibility</p:attrName>
                                        </p:attrNameLst>
                                      </p:cBhvr>
                                      <p:to>
                                        <p:strVal val="visible"/>
                                      </p:to>
                                    </p:set>
                                    <p:anim calcmode="lin" valueType="num">
                                      <p:cBhvr additive="base">
                                        <p:cTn id="43" dur="500" fill="hold"/>
                                        <p:tgtEl>
                                          <p:spTgt spid="759811">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59811">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59811">
                                            <p:txEl>
                                              <p:pRg st="12" end="12"/>
                                            </p:txEl>
                                          </p:spTgt>
                                        </p:tgtEl>
                                        <p:attrNameLst>
                                          <p:attrName>style.visibility</p:attrName>
                                        </p:attrNameLst>
                                      </p:cBhvr>
                                      <p:to>
                                        <p:strVal val="visible"/>
                                      </p:to>
                                    </p:set>
                                    <p:anim calcmode="lin" valueType="num">
                                      <p:cBhvr additive="base">
                                        <p:cTn id="47" dur="500" fill="hold"/>
                                        <p:tgtEl>
                                          <p:spTgt spid="759811">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59811">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9811">
                                            <p:txEl>
                                              <p:pRg st="13" end="13"/>
                                            </p:txEl>
                                          </p:spTgt>
                                        </p:tgtEl>
                                        <p:attrNameLst>
                                          <p:attrName>style.visibility</p:attrName>
                                        </p:attrNameLst>
                                      </p:cBhvr>
                                      <p:to>
                                        <p:strVal val="visible"/>
                                      </p:to>
                                    </p:set>
                                    <p:anim calcmode="lin" valueType="num">
                                      <p:cBhvr additive="base">
                                        <p:cTn id="51" dur="500" fill="hold"/>
                                        <p:tgtEl>
                                          <p:spTgt spid="759811">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59811">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59811">
                                            <p:txEl>
                                              <p:pRg st="14" end="14"/>
                                            </p:txEl>
                                          </p:spTgt>
                                        </p:tgtEl>
                                        <p:attrNameLst>
                                          <p:attrName>style.visibility</p:attrName>
                                        </p:attrNameLst>
                                      </p:cBhvr>
                                      <p:to>
                                        <p:strVal val="visible"/>
                                      </p:to>
                                    </p:set>
                                    <p:anim calcmode="lin" valueType="num">
                                      <p:cBhvr additive="base">
                                        <p:cTn id="55" dur="500" fill="hold"/>
                                        <p:tgtEl>
                                          <p:spTgt spid="759811">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598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1" grpId="0" build="p"/>
      <p:bldP spid="7598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Files and input cursor</a:t>
            </a:r>
          </a:p>
        </p:txBody>
      </p:sp>
      <p:sp>
        <p:nvSpPr>
          <p:cNvPr id="761859" name="Rectangle 3"/>
          <p:cNvSpPr>
            <a:spLocks noGrp="1" noChangeArrowheads="1"/>
          </p:cNvSpPr>
          <p:nvPr>
            <p:ph type="body" idx="1"/>
          </p:nvPr>
        </p:nvSpPr>
        <p:spPr>
          <a:xfrm>
            <a:off x="76200" y="1295400"/>
            <a:ext cx="9067800" cy="5181600"/>
          </a:xfrm>
        </p:spPr>
        <p:txBody>
          <a:bodyPr/>
          <a:lstStyle/>
          <a:p>
            <a:pPr eaLnBrk="1" hangingPunct="1"/>
            <a:r>
              <a:rPr lang="en-US" altLang="en-US"/>
              <a:t>Consider a file </a:t>
            </a:r>
            <a:r>
              <a:rPr lang="en-US" altLang="en-US">
                <a:latin typeface="Courier New" pitchFamily="49" charset="0"/>
              </a:rPr>
              <a:t>weather.txt</a:t>
            </a:r>
            <a:r>
              <a:rPr lang="en-US" altLang="en-US"/>
              <a:t> that contains this text:</a:t>
            </a:r>
          </a:p>
          <a:p>
            <a:pPr lvl="1" eaLnBrk="1" hangingPunct="1">
              <a:lnSpc>
                <a:spcPct val="90000"/>
              </a:lnSpc>
              <a:buFontTx/>
              <a:buNone/>
            </a:pPr>
            <a:endParaRPr lang="en-US" altLang="en-US" sz="900">
              <a:latin typeface="Courier New" pitchFamily="49" charset="0"/>
            </a:endParaRPr>
          </a:p>
          <a:p>
            <a:pPr lvl="1" eaLnBrk="1" hangingPunct="1">
              <a:lnSpc>
                <a:spcPct val="90000"/>
              </a:lnSpc>
              <a:buFontTx/>
              <a:buNone/>
            </a:pPr>
            <a:r>
              <a:rPr lang="en-US" altLang="en-US">
                <a:latin typeface="Courier New" pitchFamily="49" charset="0"/>
              </a:rPr>
              <a:t>16.2   23.5</a:t>
            </a:r>
          </a:p>
          <a:p>
            <a:pPr lvl="1" eaLnBrk="1" hangingPunct="1">
              <a:lnSpc>
                <a:spcPct val="90000"/>
              </a:lnSpc>
              <a:buFontTx/>
              <a:buNone/>
            </a:pPr>
            <a:r>
              <a:rPr lang="en-US" altLang="en-US">
                <a:latin typeface="Courier New" pitchFamily="49" charset="0"/>
              </a:rPr>
              <a:t>   19.1 7.4  22.8</a:t>
            </a:r>
          </a:p>
          <a:p>
            <a:pPr lvl="1" eaLnBrk="1" hangingPunct="1">
              <a:lnSpc>
                <a:spcPct val="90000"/>
              </a:lnSpc>
              <a:buFontTx/>
              <a:buNone/>
            </a:pPr>
            <a:endParaRPr lang="en-US" altLang="en-US">
              <a:latin typeface="Courier New" pitchFamily="49" charset="0"/>
            </a:endParaRPr>
          </a:p>
          <a:p>
            <a:pPr lvl="1" eaLnBrk="1" hangingPunct="1">
              <a:lnSpc>
                <a:spcPct val="90000"/>
              </a:lnSpc>
              <a:buFontTx/>
              <a:buNone/>
            </a:pPr>
            <a:r>
              <a:rPr lang="en-US" altLang="en-US">
                <a:latin typeface="Courier New" pitchFamily="49" charset="0"/>
              </a:rPr>
              <a:t>18.5  -1.8 14.9</a:t>
            </a:r>
          </a:p>
          <a:p>
            <a:pPr lvl="1" eaLnBrk="1" hangingPunct="1">
              <a:lnSpc>
                <a:spcPct val="90000"/>
              </a:lnSpc>
              <a:buFontTx/>
              <a:buNone/>
            </a:pPr>
            <a:endParaRPr lang="en-US" altLang="en-US"/>
          </a:p>
          <a:p>
            <a:pPr eaLnBrk="1" hangingPunct="1"/>
            <a:r>
              <a:rPr lang="en-US" altLang="en-US"/>
              <a:t>A </a:t>
            </a:r>
            <a:r>
              <a:rPr lang="en-US" altLang="en-US">
                <a:latin typeface="Courier New" pitchFamily="49" charset="0"/>
              </a:rPr>
              <a:t>Scanner</a:t>
            </a:r>
            <a:r>
              <a:rPr lang="en-US" altLang="en-US"/>
              <a:t> views all input as a stream of characters:</a:t>
            </a:r>
          </a:p>
          <a:p>
            <a:pPr lvl="1" eaLnBrk="1" hangingPunct="1">
              <a:buFontTx/>
              <a:buNone/>
            </a:pPr>
            <a:r>
              <a:rPr lang="en-US" altLang="en-US">
                <a:latin typeface="Courier New" pitchFamily="49" charset="0"/>
              </a:rPr>
              <a:t>16.2   23.5</a:t>
            </a:r>
            <a:r>
              <a:rPr lang="en-US" altLang="en-US">
                <a:solidFill>
                  <a:schemeClr val="tx2"/>
                </a:solidFill>
                <a:latin typeface="Courier New" pitchFamily="49" charset="0"/>
              </a:rPr>
              <a:t>\n</a:t>
            </a:r>
            <a:r>
              <a:rPr lang="en-US" altLang="en-US">
                <a:latin typeface="Courier New" pitchFamily="49" charset="0"/>
              </a:rPr>
              <a:t>19.1 7.4  22.8</a:t>
            </a:r>
            <a:r>
              <a:rPr lang="en-US" altLang="en-US">
                <a:solidFill>
                  <a:schemeClr val="tx2"/>
                </a:solidFill>
                <a:latin typeface="Courier New" pitchFamily="49" charset="0"/>
              </a:rPr>
              <a:t>\n\n</a:t>
            </a:r>
            <a:r>
              <a:rPr lang="en-US" altLang="en-US">
                <a:latin typeface="Courier New" pitchFamily="49" charset="0"/>
              </a:rPr>
              <a:t>18.5  -1.8</a:t>
            </a:r>
            <a:r>
              <a:rPr lang="en-US" altLang="en-US">
                <a:solidFill>
                  <a:schemeClr val="tx2"/>
                </a:solidFill>
                <a:latin typeface="Courier New" pitchFamily="49" charset="0"/>
              </a:rPr>
              <a:t> </a:t>
            </a:r>
            <a:r>
              <a:rPr lang="en-US" altLang="en-US">
                <a:latin typeface="Courier New" pitchFamily="49" charset="0"/>
              </a:rPr>
              <a:t>14.9</a:t>
            </a:r>
            <a:r>
              <a:rPr lang="en-US" altLang="en-US">
                <a:solidFill>
                  <a:schemeClr val="tx2"/>
                </a:solidFill>
                <a:latin typeface="Courier New" pitchFamily="49" charset="0"/>
              </a:rPr>
              <a:t>\n</a:t>
            </a:r>
          </a:p>
          <a:p>
            <a:pPr lvl="1" eaLnBrk="1" hangingPunct="1">
              <a:buFontTx/>
              <a:buNone/>
            </a:pPr>
            <a:r>
              <a:rPr lang="en-US" altLang="en-US" b="1">
                <a:latin typeface="Courier New" pitchFamily="49" charset="0"/>
              </a:rPr>
              <a:t>^</a:t>
            </a:r>
          </a:p>
          <a:p>
            <a:pPr lvl="1" eaLnBrk="1" hangingPunct="1">
              <a:buFontTx/>
              <a:buNone/>
            </a:pPr>
            <a:endParaRPr lang="en-US" altLang="en-US" b="1">
              <a:latin typeface="Courier New" pitchFamily="49" charset="0"/>
            </a:endParaRPr>
          </a:p>
          <a:p>
            <a:pPr eaLnBrk="1" hangingPunct="1"/>
            <a:r>
              <a:rPr lang="en-US" altLang="en-US" b="1"/>
              <a:t>input cursor</a:t>
            </a:r>
            <a:r>
              <a:rPr lang="en-US" altLang="en-US"/>
              <a:t>:</a:t>
            </a:r>
            <a:r>
              <a:rPr lang="en-US" altLang="en-US" i="1"/>
              <a:t> </a:t>
            </a:r>
            <a:r>
              <a:rPr lang="en-US" altLang="en-US"/>
              <a:t>The current position of the </a:t>
            </a:r>
            <a:r>
              <a:rPr lang="en-US" altLang="en-US">
                <a:latin typeface="Courier New" pitchFamily="49" charset="0"/>
              </a:rPr>
              <a:t>Scanner</a:t>
            </a:r>
            <a:r>
              <a:rPr lang="en-US" altLang="en-US"/>
              <a:t>.</a:t>
            </a:r>
          </a:p>
        </p:txBody>
      </p:sp>
      <p:sp>
        <p:nvSpPr>
          <p:cNvPr id="11268" name="Rectangle 4"/>
          <p:cNvSpPr>
            <a:spLocks noChangeArrowheads="1"/>
          </p:cNvSpPr>
          <p:nvPr/>
        </p:nvSpPr>
        <p:spPr bwMode="auto">
          <a:xfrm>
            <a:off x="533400" y="1828800"/>
            <a:ext cx="2971800" cy="1676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2400">
                <a:solidFill>
                  <a:schemeClr val="tx1"/>
                </a:solidFill>
                <a:latin typeface="Tahoma" pitchFamily="34" charset="0"/>
              </a:defRPr>
            </a:lvl1pPr>
            <a:lvl2pPr marL="742950" indent="-285750" algn="l" eaLnBrk="0" hangingPunct="0">
              <a:spcBef>
                <a:spcPct val="20000"/>
              </a:spcBef>
              <a:buChar char="–"/>
              <a:defRPr sz="2200">
                <a:solidFill>
                  <a:schemeClr val="tx1"/>
                </a:solidFill>
                <a:latin typeface="Tahoma" pitchFamily="34" charset="0"/>
              </a:defRPr>
            </a:lvl2pPr>
            <a:lvl3pPr marL="1143000" indent="-228600" algn="l" eaLnBrk="0" hangingPunct="0">
              <a:spcBef>
                <a:spcPct val="20000"/>
              </a:spcBef>
              <a:buChar char="•"/>
              <a:defRPr sz="2000">
                <a:solidFill>
                  <a:schemeClr val="tx1"/>
                </a:solidFill>
                <a:latin typeface="Tahoma" pitchFamily="34" charset="0"/>
              </a:defRPr>
            </a:lvl3pPr>
            <a:lvl4pPr marL="1600200" indent="-228600" algn="l" eaLnBrk="0" hangingPunct="0">
              <a:spcBef>
                <a:spcPct val="20000"/>
              </a:spcBef>
              <a:buChar char="–"/>
              <a:defRPr>
                <a:solidFill>
                  <a:schemeClr val="tx1"/>
                </a:solidFill>
                <a:latin typeface="Tahoma" pitchFamily="34" charset="0"/>
              </a:defRPr>
            </a:lvl4pPr>
            <a:lvl5pPr marL="2057400" indent="-228600" algn="l" eaLnBrk="0" hangingPunct="0">
              <a:spcBef>
                <a:spcPct val="20000"/>
              </a:spcBef>
              <a:buChar char="»"/>
              <a:defRPr>
                <a:solidFill>
                  <a:schemeClr val="tx1"/>
                </a:solidFill>
                <a:latin typeface="Tahoma" pitchFamily="34" charset="0"/>
              </a:defRPr>
            </a:lvl5pPr>
            <a:lvl6pPr marL="2514600" indent="-228600" eaLnBrk="0" fontAlgn="base" hangingPunct="0">
              <a:spcBef>
                <a:spcPct val="20000"/>
              </a:spcBef>
              <a:spcAft>
                <a:spcPct val="0"/>
              </a:spcAft>
              <a:buChar char="»"/>
              <a:defRPr>
                <a:solidFill>
                  <a:schemeClr val="tx1"/>
                </a:solidFill>
                <a:latin typeface="Tahoma" pitchFamily="34" charset="0"/>
              </a:defRPr>
            </a:lvl6pPr>
            <a:lvl7pPr marL="2971800" indent="-228600" eaLnBrk="0" fontAlgn="base" hangingPunct="0">
              <a:spcBef>
                <a:spcPct val="20000"/>
              </a:spcBef>
              <a:spcAft>
                <a:spcPct val="0"/>
              </a:spcAft>
              <a:buChar char="»"/>
              <a:defRPr>
                <a:solidFill>
                  <a:schemeClr val="tx1"/>
                </a:solidFill>
                <a:latin typeface="Tahoma" pitchFamily="34" charset="0"/>
              </a:defRPr>
            </a:lvl7pPr>
            <a:lvl8pPr marL="3429000" indent="-228600" eaLnBrk="0" fontAlgn="base" hangingPunct="0">
              <a:spcBef>
                <a:spcPct val="20000"/>
              </a:spcBef>
              <a:spcAft>
                <a:spcPct val="0"/>
              </a:spcAft>
              <a:buChar char="»"/>
              <a:defRPr>
                <a:solidFill>
                  <a:schemeClr val="tx1"/>
                </a:solidFill>
                <a:latin typeface="Tahoma" pitchFamily="34" charset="0"/>
              </a:defRPr>
            </a:lvl8pPr>
            <a:lvl9pPr marL="3886200" indent="-228600" eaLnBrk="0" fontAlgn="base" hangingPunct="0">
              <a:spcBef>
                <a:spcPct val="20000"/>
              </a:spcBef>
              <a:spcAft>
                <a:spcPct val="0"/>
              </a:spcAft>
              <a:buChar char="»"/>
              <a:defRPr>
                <a:solidFill>
                  <a:schemeClr val="tx1"/>
                </a:solidFill>
                <a:latin typeface="Tahoma" pitchFamily="34" charset="0"/>
              </a:defRPr>
            </a:lvl9pPr>
          </a:lstStyle>
          <a:p>
            <a:pPr algn="r" eaLnBrk="1" hangingPunct="1">
              <a:spcBef>
                <a:spcPct val="0"/>
              </a:spcBef>
              <a:buFontTx/>
              <a:buNone/>
            </a:pPr>
            <a:endParaRPr lang="en-US" altLang="en-US" sz="1800">
              <a:latin typeface="Arial" charset="0"/>
            </a:endParaRPr>
          </a:p>
        </p:txBody>
      </p:sp>
      <p:sp>
        <p:nvSpPr>
          <p:cNvPr id="761861" name="Rectangle 5"/>
          <p:cNvSpPr>
            <a:spLocks noChangeArrowheads="1"/>
          </p:cNvSpPr>
          <p:nvPr/>
        </p:nvSpPr>
        <p:spPr bwMode="auto">
          <a:xfrm>
            <a:off x="152400" y="4156075"/>
            <a:ext cx="8763000" cy="339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har char="•"/>
              <a:defRPr sz="2400">
                <a:solidFill>
                  <a:schemeClr val="tx1"/>
                </a:solidFill>
                <a:latin typeface="Tahoma" pitchFamily="34" charset="0"/>
              </a:defRPr>
            </a:lvl1pPr>
            <a:lvl2pPr marL="742950" indent="-285750" algn="l" eaLnBrk="0" hangingPunct="0">
              <a:spcBef>
                <a:spcPct val="20000"/>
              </a:spcBef>
              <a:buChar char="–"/>
              <a:defRPr sz="2200">
                <a:solidFill>
                  <a:schemeClr val="tx1"/>
                </a:solidFill>
                <a:latin typeface="Tahoma" pitchFamily="34" charset="0"/>
              </a:defRPr>
            </a:lvl2pPr>
            <a:lvl3pPr marL="1143000" indent="-228600" algn="l" eaLnBrk="0" hangingPunct="0">
              <a:spcBef>
                <a:spcPct val="20000"/>
              </a:spcBef>
              <a:buChar char="•"/>
              <a:defRPr sz="2000">
                <a:solidFill>
                  <a:schemeClr val="tx1"/>
                </a:solidFill>
                <a:latin typeface="Tahoma" pitchFamily="34" charset="0"/>
              </a:defRPr>
            </a:lvl3pPr>
            <a:lvl4pPr marL="1600200" indent="-228600" algn="l" eaLnBrk="0" hangingPunct="0">
              <a:spcBef>
                <a:spcPct val="20000"/>
              </a:spcBef>
              <a:buChar char="–"/>
              <a:defRPr>
                <a:solidFill>
                  <a:schemeClr val="tx1"/>
                </a:solidFill>
                <a:latin typeface="Tahoma" pitchFamily="34" charset="0"/>
              </a:defRPr>
            </a:lvl4pPr>
            <a:lvl5pPr marL="2057400" indent="-228600" algn="l" eaLnBrk="0" hangingPunct="0">
              <a:spcBef>
                <a:spcPct val="20000"/>
              </a:spcBef>
              <a:buChar char="»"/>
              <a:defRPr>
                <a:solidFill>
                  <a:schemeClr val="tx1"/>
                </a:solidFill>
                <a:latin typeface="Tahoma" pitchFamily="34" charset="0"/>
              </a:defRPr>
            </a:lvl5pPr>
            <a:lvl6pPr marL="2514600" indent="-228600" eaLnBrk="0" fontAlgn="base" hangingPunct="0">
              <a:spcBef>
                <a:spcPct val="20000"/>
              </a:spcBef>
              <a:spcAft>
                <a:spcPct val="0"/>
              </a:spcAft>
              <a:buChar char="»"/>
              <a:defRPr>
                <a:solidFill>
                  <a:schemeClr val="tx1"/>
                </a:solidFill>
                <a:latin typeface="Tahoma" pitchFamily="34" charset="0"/>
              </a:defRPr>
            </a:lvl6pPr>
            <a:lvl7pPr marL="2971800" indent="-228600" eaLnBrk="0" fontAlgn="base" hangingPunct="0">
              <a:spcBef>
                <a:spcPct val="20000"/>
              </a:spcBef>
              <a:spcAft>
                <a:spcPct val="0"/>
              </a:spcAft>
              <a:buChar char="»"/>
              <a:defRPr>
                <a:solidFill>
                  <a:schemeClr val="tx1"/>
                </a:solidFill>
                <a:latin typeface="Tahoma" pitchFamily="34" charset="0"/>
              </a:defRPr>
            </a:lvl7pPr>
            <a:lvl8pPr marL="3429000" indent="-228600" eaLnBrk="0" fontAlgn="base" hangingPunct="0">
              <a:spcBef>
                <a:spcPct val="20000"/>
              </a:spcBef>
              <a:spcAft>
                <a:spcPct val="0"/>
              </a:spcAft>
              <a:buChar char="»"/>
              <a:defRPr>
                <a:solidFill>
                  <a:schemeClr val="tx1"/>
                </a:solidFill>
                <a:latin typeface="Tahoma" pitchFamily="34" charset="0"/>
              </a:defRPr>
            </a:lvl8pPr>
            <a:lvl9pPr marL="3886200" indent="-228600" eaLnBrk="0" fontAlgn="base" hangingPunct="0">
              <a:spcBef>
                <a:spcPct val="20000"/>
              </a:spcBef>
              <a:spcAft>
                <a:spcPct val="0"/>
              </a:spcAft>
              <a:buChar char="»"/>
              <a:defRPr>
                <a:solidFill>
                  <a:schemeClr val="tx1"/>
                </a:solidFill>
                <a:latin typeface="Tahoma" pitchFamily="34" charset="0"/>
              </a:defRPr>
            </a:lvl9pPr>
          </a:lstStyle>
          <a:p>
            <a:pPr algn="r" eaLnBrk="1" hangingPunct="1">
              <a:spcBef>
                <a:spcPct val="0"/>
              </a:spcBef>
              <a:buFontTx/>
              <a:buNone/>
            </a:pPr>
            <a:endParaRPr lang="en-US" altLang="en-US" sz="18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1859">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1859">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1859">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18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618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59" grpId="0" build="p"/>
      <p:bldP spid="761861"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1224</TotalTime>
  <Words>5262</Words>
  <Application>Microsoft Office PowerPoint</Application>
  <PresentationFormat>On-screen Show (4:3)</PresentationFormat>
  <Paragraphs>729</Paragraphs>
  <Slides>42</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Andale Mono</vt:lpstr>
      <vt:lpstr>Arial</vt:lpstr>
      <vt:lpstr>Calibri</vt:lpstr>
      <vt:lpstr>Courier New</vt:lpstr>
      <vt:lpstr>Tahoma</vt:lpstr>
      <vt:lpstr>Verdana</vt:lpstr>
      <vt:lpstr>Wingdings</vt:lpstr>
      <vt:lpstr>Wingdings 2</vt:lpstr>
      <vt:lpstr>Default Design</vt:lpstr>
      <vt:lpstr>Building Java Programs Chapter 6</vt:lpstr>
      <vt:lpstr>Input/output (I/O)</vt:lpstr>
      <vt:lpstr>Reading files</vt:lpstr>
      <vt:lpstr>File paths</vt:lpstr>
      <vt:lpstr>Compiler error w/ files</vt:lpstr>
      <vt:lpstr>Exceptions</vt:lpstr>
      <vt:lpstr>The throws clause</vt:lpstr>
      <vt:lpstr>Input tokens</vt:lpstr>
      <vt:lpstr>Files and input cursor</vt:lpstr>
      <vt:lpstr>Consuming tokens</vt:lpstr>
      <vt:lpstr>File input question</vt:lpstr>
      <vt:lpstr>File input answer</vt:lpstr>
      <vt:lpstr>Reading an entire file</vt:lpstr>
      <vt:lpstr>Scanner exceptions</vt:lpstr>
      <vt:lpstr>Scanner tests for valid input</vt:lpstr>
      <vt:lpstr>Using hasNext methods</vt:lpstr>
      <vt:lpstr>File input question 2</vt:lpstr>
      <vt:lpstr>File input answer 2</vt:lpstr>
      <vt:lpstr>File input question 3</vt:lpstr>
      <vt:lpstr>File input answer 3</vt:lpstr>
      <vt:lpstr>Election question</vt:lpstr>
      <vt:lpstr>Election answer</vt:lpstr>
      <vt:lpstr>Hours question</vt:lpstr>
      <vt:lpstr>Hours answer (flawed)</vt:lpstr>
      <vt:lpstr>Flawed output</vt:lpstr>
      <vt:lpstr>Line-based Scanners</vt:lpstr>
      <vt:lpstr>Consuming lines of input</vt:lpstr>
      <vt:lpstr>Scanners on Strings</vt:lpstr>
      <vt:lpstr>Mixing lines and tokens</vt:lpstr>
      <vt:lpstr>Hours question</vt:lpstr>
      <vt:lpstr>Hours answer, corrected</vt:lpstr>
      <vt:lpstr>File output</vt:lpstr>
      <vt:lpstr>Output to files</vt:lpstr>
      <vt:lpstr>Details about PrintStream</vt:lpstr>
      <vt:lpstr>System.out and PrintStream</vt:lpstr>
      <vt:lpstr>PrintStream question</vt:lpstr>
      <vt:lpstr>PrintStream answer</vt:lpstr>
      <vt:lpstr>Prompting for a file name</vt:lpstr>
      <vt:lpstr>Mixing tokens and lines</vt:lpstr>
      <vt:lpstr>Mixing lines and tokens</vt:lpstr>
      <vt:lpstr>Line-and-token example</vt:lpstr>
      <vt:lpstr>String test methods</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Eyer, Robert G.</cp:lastModifiedBy>
  <cp:revision>129</cp:revision>
  <dcterms:created xsi:type="dcterms:W3CDTF">2008-06-28T20:57:21Z</dcterms:created>
  <dcterms:modified xsi:type="dcterms:W3CDTF">2020-03-13T00:48:29Z</dcterms:modified>
</cp:coreProperties>
</file>