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335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3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94" autoAdjust="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tek\OneDrive\Desktop\Azocasein%20lab%20results%20pt%20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Enzyme Activity at varying temperatures</c:v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Sheet1!$B$13:$G$13</c:f>
                <c:numCache>
                  <c:formatCode>General</c:formatCode>
                  <c:ptCount val="6"/>
                  <c:pt idx="0">
                    <c:v>1.7219175357722577E-2</c:v>
                  </c:pt>
                  <c:pt idx="1">
                    <c:v>1.7812916661793479E-2</c:v>
                  </c:pt>
                  <c:pt idx="2">
                    <c:v>5.2589922989105073E-2</c:v>
                  </c:pt>
                  <c:pt idx="3">
                    <c:v>2.7880100430235175E-2</c:v>
                  </c:pt>
                  <c:pt idx="4">
                    <c:v>2.455198566307825E-2</c:v>
                  </c:pt>
                  <c:pt idx="5">
                    <c:v>2.7546324618721824E-2</c:v>
                  </c:pt>
                </c:numCache>
              </c:numRef>
            </c:plus>
            <c:minus>
              <c:numRef>
                <c:f>Sheet1!$B$13:$G$13</c:f>
                <c:numCache>
                  <c:formatCode>General</c:formatCode>
                  <c:ptCount val="6"/>
                  <c:pt idx="0">
                    <c:v>1.7219175357722577E-2</c:v>
                  </c:pt>
                  <c:pt idx="1">
                    <c:v>1.7812916661793479E-2</c:v>
                  </c:pt>
                  <c:pt idx="2">
                    <c:v>5.2589922989105073E-2</c:v>
                  </c:pt>
                  <c:pt idx="3">
                    <c:v>2.7880100430235175E-2</c:v>
                  </c:pt>
                  <c:pt idx="4">
                    <c:v>2.455198566307825E-2</c:v>
                  </c:pt>
                  <c:pt idx="5">
                    <c:v>2.7546324618721824E-2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Sheet1!$B$1:$G$1</c:f>
              <c:strCache>
                <c:ptCount val="6"/>
                <c:pt idx="0">
                  <c:v>50C</c:v>
                </c:pt>
                <c:pt idx="1">
                  <c:v>55C</c:v>
                </c:pt>
                <c:pt idx="2">
                  <c:v>60C</c:v>
                </c:pt>
                <c:pt idx="3">
                  <c:v>65C</c:v>
                </c:pt>
                <c:pt idx="4">
                  <c:v>70C</c:v>
                </c:pt>
                <c:pt idx="5">
                  <c:v>75C</c:v>
                </c:pt>
              </c:strCache>
            </c:strRef>
          </c:cat>
          <c:val>
            <c:numRef>
              <c:f>Sheet1!$B$12:$G$12</c:f>
              <c:numCache>
                <c:formatCode>0.00</c:formatCode>
                <c:ptCount val="6"/>
                <c:pt idx="0">
                  <c:v>0.42833333333333334</c:v>
                </c:pt>
                <c:pt idx="1">
                  <c:v>0.38926666666666665</c:v>
                </c:pt>
                <c:pt idx="2">
                  <c:v>0.38546666666666674</c:v>
                </c:pt>
                <c:pt idx="3">
                  <c:v>0.2414</c:v>
                </c:pt>
                <c:pt idx="4">
                  <c:v>0.26359999999999995</c:v>
                </c:pt>
                <c:pt idx="5">
                  <c:v>0.22859999999999997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B5-4112-98BB-194E3D086A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2019631"/>
        <c:axId val="762020111"/>
      </c:barChart>
      <c:catAx>
        <c:axId val="7620196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Experimental</a:t>
                </a:r>
                <a:r>
                  <a:rPr lang="en-US" baseline="0"/>
                  <a:t> Temperature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2020111"/>
        <c:crosses val="autoZero"/>
        <c:auto val="1"/>
        <c:lblAlgn val="ctr"/>
        <c:lblOffset val="100"/>
        <c:noMultiLvlLbl val="0"/>
      </c:catAx>
      <c:valAx>
        <c:axId val="762020111"/>
        <c:scaling>
          <c:orientation val="minMax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Absorbance</a:t>
                </a:r>
                <a:r>
                  <a:rPr lang="en-US" baseline="0" dirty="0"/>
                  <a:t> @ 440nm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20196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11/26/2024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11/26/2024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nome.gov/genetics-glossary/Enzyme" TargetMode="External"/><Relationship Id="rId2" Type="http://schemas.openxmlformats.org/officeDocument/2006/relationships/hyperlink" Target="https://www.ncbi.nlm.nih.gov/books/NBK9921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3389/fphys.2022.874664" TargetMode="External"/><Relationship Id="rId5" Type="http://schemas.openxmlformats.org/officeDocument/2006/relationships/hyperlink" Target="https://bio.libretexts.org/Bookshelves/Introductory_and_General_Biology/Introductory_Biology_(CK-12)/01:_Introduction_to_Biology/1.17:_Enzymes" TargetMode="External"/><Relationship Id="rId4" Type="http://schemas.openxmlformats.org/officeDocument/2006/relationships/hyperlink" Target="https://www.infoplease.com/encyclopedia/science/biochemistry/concepts/trypsi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1616" y="960120"/>
            <a:ext cx="5221224" cy="3056343"/>
          </a:xfrm>
        </p:spPr>
        <p:txBody>
          <a:bodyPr/>
          <a:lstStyle/>
          <a:p>
            <a:r>
              <a:rPr lang="en-US" dirty="0"/>
              <a:t>Enzyme Trial 2 formal Presentation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75EEBE-30C9-CCD7-DB28-493534692E3C}"/>
              </a:ext>
            </a:extLst>
          </p:cNvPr>
          <p:cNvSpPr txBox="1"/>
          <p:nvPr/>
        </p:nvSpPr>
        <p:spPr>
          <a:xfrm>
            <a:off x="6071616" y="4016463"/>
            <a:ext cx="39440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6:</a:t>
            </a:r>
          </a:p>
          <a:p>
            <a:r>
              <a:rPr lang="en-US" dirty="0"/>
              <a:t>Nathan Ketterlinus, </a:t>
            </a:r>
            <a:r>
              <a:rPr lang="en-US" dirty="0" err="1"/>
              <a:t>Ny’Gia</a:t>
            </a:r>
            <a:r>
              <a:rPr lang="en-US" dirty="0"/>
              <a:t> Williams, </a:t>
            </a:r>
          </a:p>
          <a:p>
            <a:r>
              <a:rPr lang="en-US" dirty="0" err="1"/>
              <a:t>Eleyna</a:t>
            </a:r>
            <a:r>
              <a:rPr lang="en-US" dirty="0"/>
              <a:t> McNeil, Dara </a:t>
            </a:r>
            <a:r>
              <a:rPr lang="en-US" dirty="0" err="1"/>
              <a:t>Oyefusi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B2EF04-4384-6D5D-24D8-E619E41D4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A5C92-8372-3C78-3498-2F39BF9D2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3" y="72518"/>
            <a:ext cx="8940747" cy="1326514"/>
          </a:xfrm>
        </p:spPr>
        <p:txBody>
          <a:bodyPr/>
          <a:lstStyle/>
          <a:p>
            <a:r>
              <a:rPr lang="en-US" dirty="0"/>
              <a:t>Results - Key 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58247-0777-B7BB-11C9-262C8B0D12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4173982"/>
          </a:xfrm>
        </p:spPr>
        <p:txBody>
          <a:bodyPr/>
          <a:lstStyle/>
          <a:p>
            <a:r>
              <a:rPr lang="en-US" dirty="0"/>
              <a:t>Trypsin has the highest activity at either 50°C or 60°C</a:t>
            </a:r>
          </a:p>
          <a:p>
            <a:pPr lvl="1"/>
            <a:r>
              <a:rPr lang="en-US" dirty="0"/>
              <a:t>50°C had 10.26% higher absorbance than 55°C</a:t>
            </a:r>
          </a:p>
          <a:p>
            <a:pPr lvl="1"/>
            <a:r>
              <a:rPr lang="en-US" dirty="0"/>
              <a:t>This is based on P-values calculated on the last slide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Results for 60°C had a much larger variance than all other tests</a:t>
            </a:r>
          </a:p>
          <a:p>
            <a:pPr lvl="1"/>
            <a:r>
              <a:rPr lang="en-US" dirty="0"/>
              <a:t>Could be due to experimenter error (</a:t>
            </a:r>
            <a:r>
              <a:rPr lang="en-US" dirty="0" err="1"/>
              <a:t>ie</a:t>
            </a:r>
            <a:r>
              <a:rPr lang="en-US" dirty="0"/>
              <a:t> poor mixing,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2CFD-F8B4-F13C-DDC4-681E8AD5C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18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CE5DC-7CA9-88D9-F91F-F2CBCE607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FAE9C-9A07-DD5B-8951-DEA8462EA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3" y="72518"/>
            <a:ext cx="8940747" cy="1326514"/>
          </a:xfrm>
        </p:spPr>
        <p:txBody>
          <a:bodyPr/>
          <a:lstStyle/>
          <a:p>
            <a:r>
              <a:rPr lang="en-US" dirty="0"/>
              <a:t>Discussion - 1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4764B-022A-643E-49BA-E873165ED9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352" y="1399032"/>
            <a:ext cx="8569465" cy="4965192"/>
          </a:xfrm>
        </p:spPr>
        <p:txBody>
          <a:bodyPr/>
          <a:lstStyle/>
          <a:p>
            <a:r>
              <a:rPr lang="en-US" dirty="0"/>
              <a:t>We believe that the experimental design and execution was inadequate to test the hypothesis.</a:t>
            </a:r>
          </a:p>
          <a:p>
            <a:pPr lvl="1"/>
            <a:r>
              <a:rPr lang="en-US" dirty="0"/>
              <a:t>We did not have enough information to determine the optimal salinity or </a:t>
            </a:r>
            <a:r>
              <a:rPr lang="en-US" dirty="0" err="1"/>
              <a:t>pH.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There may be more optimal buffer configurations that allow for higher trypsin activity.</a:t>
            </a:r>
          </a:p>
          <a:p>
            <a:r>
              <a:rPr lang="en-US" dirty="0"/>
              <a:t>Our experiment did not support our hypothesis</a:t>
            </a:r>
          </a:p>
          <a:p>
            <a:pPr lvl="1"/>
            <a:r>
              <a:rPr lang="en-US" dirty="0"/>
              <a:t>50°C was shown to allow trypsin to have statistically significantly more activity than the hypothesized value of 75°C</a:t>
            </a:r>
          </a:p>
          <a:p>
            <a:pPr lvl="2"/>
            <a:r>
              <a:rPr lang="en-US" dirty="0"/>
              <a:t>86.96% higher activity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A0C1C-B5E3-0C83-1298-9F399ED41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A8B492-E176-7D97-C585-D373F5B3D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846" y="5329006"/>
            <a:ext cx="3591426" cy="6001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033D8C-C69B-3F12-66AD-9F4E6E052A18}"/>
              </a:ext>
            </a:extLst>
          </p:cNvPr>
          <p:cNvSpPr txBox="1"/>
          <p:nvPr/>
        </p:nvSpPr>
        <p:spPr>
          <a:xfrm>
            <a:off x="1160846" y="5052007"/>
            <a:ext cx="172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From our data: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D6744C3-125A-C8E0-E146-A40C04196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907163"/>
              </p:ext>
            </p:extLst>
          </p:nvPr>
        </p:nvGraphicFramePr>
        <p:xfrm>
          <a:off x="5073396" y="5329006"/>
          <a:ext cx="4407421" cy="38100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846829">
                  <a:extLst>
                    <a:ext uri="{9D8B030D-6E8A-4147-A177-3AD203B41FA5}">
                      <a16:colId xmlns:a16="http://schemas.microsoft.com/office/drawing/2014/main" val="2505016461"/>
                    </a:ext>
                  </a:extLst>
                </a:gridCol>
                <a:gridCol w="613883">
                  <a:extLst>
                    <a:ext uri="{9D8B030D-6E8A-4147-A177-3AD203B41FA5}">
                      <a16:colId xmlns:a16="http://schemas.microsoft.com/office/drawing/2014/main" val="2469464671"/>
                    </a:ext>
                  </a:extLst>
                </a:gridCol>
                <a:gridCol w="613883">
                  <a:extLst>
                    <a:ext uri="{9D8B030D-6E8A-4147-A177-3AD203B41FA5}">
                      <a16:colId xmlns:a16="http://schemas.microsoft.com/office/drawing/2014/main" val="3157733646"/>
                    </a:ext>
                  </a:extLst>
                </a:gridCol>
                <a:gridCol w="613883">
                  <a:extLst>
                    <a:ext uri="{9D8B030D-6E8A-4147-A177-3AD203B41FA5}">
                      <a16:colId xmlns:a16="http://schemas.microsoft.com/office/drawing/2014/main" val="2421990531"/>
                    </a:ext>
                  </a:extLst>
                </a:gridCol>
                <a:gridCol w="485077">
                  <a:extLst>
                    <a:ext uri="{9D8B030D-6E8A-4147-A177-3AD203B41FA5}">
                      <a16:colId xmlns:a16="http://schemas.microsoft.com/office/drawing/2014/main" val="245914058"/>
                    </a:ext>
                  </a:extLst>
                </a:gridCol>
                <a:gridCol w="613883">
                  <a:extLst>
                    <a:ext uri="{9D8B030D-6E8A-4147-A177-3AD203B41FA5}">
                      <a16:colId xmlns:a16="http://schemas.microsoft.com/office/drawing/2014/main" val="3489660512"/>
                    </a:ext>
                  </a:extLst>
                </a:gridCol>
                <a:gridCol w="619983">
                  <a:extLst>
                    <a:ext uri="{9D8B030D-6E8A-4147-A177-3AD203B41FA5}">
                      <a16:colId xmlns:a16="http://schemas.microsoft.com/office/drawing/2014/main" val="117004582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Temp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50C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55C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60C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65C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70C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75C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6062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Normalized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0.43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0.39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0.39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0.26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0.23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348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6710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C91D2-32FE-E9CB-83A8-81D36DD3F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2D54-13F6-345C-2438-EA631EF27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3" y="72518"/>
            <a:ext cx="8940747" cy="1326514"/>
          </a:xfrm>
        </p:spPr>
        <p:txBody>
          <a:bodyPr/>
          <a:lstStyle/>
          <a:p>
            <a:r>
              <a:rPr lang="en-US" dirty="0"/>
              <a:t>Discussion – Collaboration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285CC-CC08-99F5-3C22-04EA463818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1499933"/>
            <a:ext cx="8324089" cy="4173982"/>
          </a:xfrm>
        </p:spPr>
        <p:txBody>
          <a:bodyPr/>
          <a:lstStyle/>
          <a:p>
            <a:r>
              <a:rPr lang="en-US" dirty="0"/>
              <a:t>Drawing from Group 4’s work:</a:t>
            </a:r>
          </a:p>
          <a:p>
            <a:pPr lvl="1"/>
            <a:r>
              <a:rPr lang="en-US" dirty="0"/>
              <a:t>50°C appears to be the optimal temperature across groups</a:t>
            </a:r>
          </a:p>
          <a:p>
            <a:pPr lvl="1"/>
            <a:r>
              <a:rPr lang="en-US" dirty="0"/>
              <a:t>Both us and Group 4 found 50°C to be statistically significantly more effective than lower temperatures (40°C and 37°C respectively)</a:t>
            </a:r>
          </a:p>
          <a:p>
            <a:pPr lvl="1"/>
            <a:r>
              <a:rPr lang="en-US" dirty="0"/>
              <a:t>This experiment shows that above 50°C, performance starts to drop off (apart from 60°C, which looks to be caused by poor execution and is thus excluded)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E984C-FBE3-5107-98E7-B9509A812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2769F0-23A4-2FEB-B45E-496702BEB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986" y="4370831"/>
            <a:ext cx="3964190" cy="24146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0A4CA5-DE12-8F6C-E395-A83A02841911}"/>
              </a:ext>
            </a:extLst>
          </p:cNvPr>
          <p:cNvSpPr txBox="1"/>
          <p:nvPr/>
        </p:nvSpPr>
        <p:spPr>
          <a:xfrm>
            <a:off x="360470" y="5300969"/>
            <a:ext cx="1585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Group 4</a:t>
            </a:r>
          </a:p>
          <a:p>
            <a:r>
              <a:rPr lang="en-US" sz="1200" dirty="0"/>
              <a:t>Experiment 1</a:t>
            </a:r>
          </a:p>
        </p:txBody>
      </p:sp>
    </p:spTree>
    <p:extLst>
      <p:ext uri="{BB962C8B-B14F-4D97-AF65-F5344CB8AC3E}">
        <p14:creationId xmlns:p14="http://schemas.microsoft.com/office/powerpoint/2010/main" val="3289996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7EE03-9C35-AB95-9172-A4346F7E6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9F6BD-B38E-14FA-1F23-CE08D5F65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3" y="72518"/>
            <a:ext cx="8940747" cy="1326514"/>
          </a:xfrm>
        </p:spPr>
        <p:txBody>
          <a:bodyPr/>
          <a:lstStyle/>
          <a:p>
            <a:r>
              <a:rPr lang="en-US" dirty="0"/>
              <a:t>Discussion – Control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AF075-68F6-6C08-F5FE-CE3C87778D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4173982"/>
          </a:xfrm>
        </p:spPr>
        <p:txBody>
          <a:bodyPr/>
          <a:lstStyle/>
          <a:p>
            <a:r>
              <a:rPr lang="en-US" dirty="0"/>
              <a:t>We controlled samples to pH 9, 0.15M NaCl</a:t>
            </a:r>
          </a:p>
          <a:p>
            <a:pPr lvl="1"/>
            <a:r>
              <a:rPr lang="en-US" dirty="0"/>
              <a:t>This was driven by data from groups 2 and 5, that found that the difference between pH 9 and pH 8 was statistically significant.</a:t>
            </a:r>
          </a:p>
          <a:p>
            <a:pPr lvl="1"/>
            <a:r>
              <a:rPr lang="en-US" dirty="0"/>
              <a:t>Group 1’s graph also seemed to indicate this, but there was too much variability to conclude statistical significance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47753-C036-D5CD-2C87-92B118CC0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351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DE3764-80E3-D037-2238-41E2E9137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41C7E-2AFD-A76C-23EC-DB85A7E19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3" y="72518"/>
            <a:ext cx="8940747" cy="1326514"/>
          </a:xfrm>
        </p:spPr>
        <p:txBody>
          <a:bodyPr/>
          <a:lstStyle/>
          <a:p>
            <a:r>
              <a:rPr lang="en-US" dirty="0"/>
              <a:t>Discussion – Sources of Variability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1A5E4-4414-20B8-0D24-10342B1B7A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3063" y="1735836"/>
            <a:ext cx="8324089" cy="417398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Potential sources of variability</a:t>
            </a:r>
          </a:p>
          <a:p>
            <a:pPr lvl="1"/>
            <a:r>
              <a:rPr lang="en-US" dirty="0"/>
              <a:t>Poor pipetting</a:t>
            </a:r>
          </a:p>
          <a:p>
            <a:pPr lvl="2"/>
            <a:r>
              <a:rPr lang="en-US" dirty="0"/>
              <a:t>Minor impact, pipettes were verified at the right volume before adding each substance</a:t>
            </a:r>
          </a:p>
          <a:p>
            <a:pPr lvl="1"/>
            <a:r>
              <a:rPr lang="en-US" dirty="0"/>
              <a:t>Poor mixing</a:t>
            </a:r>
          </a:p>
          <a:p>
            <a:pPr lvl="2"/>
            <a:r>
              <a:rPr lang="en-US" dirty="0"/>
              <a:t>Medium impact; with 45 samples, some may have been skipped or improperly mixed</a:t>
            </a:r>
          </a:p>
          <a:p>
            <a:pPr lvl="1"/>
            <a:r>
              <a:rPr lang="en-US" dirty="0"/>
              <a:t>Smudged cuvettes</a:t>
            </a:r>
          </a:p>
          <a:p>
            <a:pPr lvl="2"/>
            <a:r>
              <a:rPr lang="en-US" dirty="0"/>
              <a:t>Minor impact overall, shouldn’t have happened more than once</a:t>
            </a:r>
          </a:p>
          <a:p>
            <a:r>
              <a:rPr lang="en-US" dirty="0"/>
              <a:t>Samples 3, 4, and 5 @ 60 °C look to be the most unusual values, these errors could have happened there.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EC5FA-F6F3-DEFA-1CD3-7C21E40DF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578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A95FE-62D9-FD6D-83C5-8FAF26AA8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32E96-2D86-B078-A89C-B016FF724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3" y="72518"/>
            <a:ext cx="8940747" cy="1326514"/>
          </a:xfrm>
        </p:spPr>
        <p:txBody>
          <a:bodyPr/>
          <a:lstStyle/>
          <a:p>
            <a:r>
              <a:rPr lang="en-US" dirty="0"/>
              <a:t>Discussion – Future improvements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6E16F-A701-E396-6E9B-9886A4D45F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3063" y="1735836"/>
            <a:ext cx="8324089" cy="4173982"/>
          </a:xfrm>
        </p:spPr>
        <p:txBody>
          <a:bodyPr>
            <a:normAutofit/>
          </a:bodyPr>
          <a:lstStyle/>
          <a:p>
            <a:r>
              <a:rPr lang="en-US" dirty="0"/>
              <a:t>For future experimentation, we should limit temperature values to between 40°C and 60°C, as this range has statistically higher activity than outside it.</a:t>
            </a:r>
          </a:p>
          <a:p>
            <a:r>
              <a:rPr lang="en-US" dirty="0"/>
              <a:t>Control variables should be updated to reflect new, conclusive findings by other groups</a:t>
            </a:r>
          </a:p>
          <a:p>
            <a:r>
              <a:rPr lang="en-US" dirty="0"/>
              <a:t>Since variability between negative controls is so low, an average value of ~.09 can be taken to streamline the experimenting process.</a:t>
            </a:r>
          </a:p>
          <a:p>
            <a:pPr lvl="1"/>
            <a:r>
              <a:rPr lang="en-US" dirty="0"/>
              <a:t>This lets us as experimenters take more care with trial samples.</a:t>
            </a:r>
          </a:p>
          <a:p>
            <a:pPr lvl="1"/>
            <a:endParaRPr lang="en-US" dirty="0"/>
          </a:p>
          <a:p>
            <a:r>
              <a:rPr lang="en-US" dirty="0"/>
              <a:t>Ensure samples are pipetted and mixed properly, and that cuvettes are not smudged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6D441-FF9E-B99F-0E3F-0253719E1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290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D2178-023F-7E9D-C1C9-1CE23BF09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58459-1888-DF45-2AE3-48DAF2A6A4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1684421"/>
            <a:ext cx="8689849" cy="4562201"/>
          </a:xfrm>
        </p:spPr>
        <p:txBody>
          <a:bodyPr>
            <a:normAutofit fontScale="47500" lnSpcReduction="20000"/>
          </a:bodyPr>
          <a:lstStyle/>
          <a:p>
            <a:pPr marL="457200" indent="-457200">
              <a:buAutoNum type="arabicPeriod"/>
            </a:pPr>
            <a:r>
              <a:rPr lang="en-US" dirty="0"/>
              <a:t>Cooper, G. M. (2000). The Central Role of Enzymes as Biological Catalysts. The Cell - NCBI Bookshelf. </a:t>
            </a:r>
            <a:r>
              <a:rPr lang="en-US" dirty="0">
                <a:hlinkClick r:id="rId2"/>
              </a:rPr>
              <a:t>https://www.ncbi.nlm.nih.gov/books/NBK9921/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Enzyme. (2024, November 9). Genome.gov. Retrieved November 10, 2024, from </a:t>
            </a:r>
            <a:r>
              <a:rPr lang="en-US" dirty="0">
                <a:hlinkClick r:id="rId3"/>
              </a:rPr>
              <a:t>https://www.genome.gov/genetics-glossary/Enzyme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Infoplease. (2017, January 24). Trypsin. </a:t>
            </a:r>
            <a:r>
              <a:rPr lang="en-US" dirty="0" err="1"/>
              <a:t>InfoPlease</a:t>
            </a:r>
            <a:r>
              <a:rPr lang="en-US" dirty="0"/>
              <a:t>. </a:t>
            </a:r>
            <a:r>
              <a:rPr lang="en-US" dirty="0">
                <a:hlinkClick r:id="rId4"/>
              </a:rPr>
              <a:t>https://www.infoplease.com/encyclopedia/science/biochemistry/concepts/trypsin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 err="1"/>
              <a:t>Libretexts</a:t>
            </a:r>
            <a:r>
              <a:rPr lang="en-US" dirty="0"/>
              <a:t>. (2021, March 6). 1.17: Enzymes. Biology </a:t>
            </a:r>
            <a:r>
              <a:rPr lang="en-US" dirty="0" err="1"/>
              <a:t>LibreTexts</a:t>
            </a:r>
            <a:r>
              <a:rPr lang="en-US" dirty="0"/>
              <a:t>. </a:t>
            </a:r>
            <a:r>
              <a:rPr lang="en-US" dirty="0">
                <a:hlinkClick r:id="rId5"/>
              </a:rPr>
              <a:t>https://bio.libretexts.org/Bookshelves/Introductory_and_General_Biology/Introductory_Biology_(CK-12)/01:_Introduction_to_Biology/1.17:_Enzymes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 err="1"/>
              <a:t>Vertiprakhov</a:t>
            </a:r>
            <a:r>
              <a:rPr lang="en-US" dirty="0"/>
              <a:t>, V. G., &amp; Ovchinnikova, N. V. (2022). The activity of trypsin in the pancreatic juice and blood of poultry increases simultaneously in the postprandial period. Frontiers in Physiology, 13. </a:t>
            </a:r>
            <a:r>
              <a:rPr lang="en-US" dirty="0">
                <a:hlinkClick r:id="rId6"/>
              </a:rPr>
              <a:t>https://doi.org/10.3389/fphys.2022.874664</a:t>
            </a:r>
            <a:r>
              <a:rPr lang="en-US" dirty="0"/>
              <a:t> </a:t>
            </a:r>
          </a:p>
          <a:p>
            <a:pPr marL="457200" indent="-457200">
              <a:buAutoNum type="arabicPeriod"/>
            </a:pPr>
            <a:r>
              <a:rPr lang="en-US" dirty="0"/>
              <a:t>Lab Manual</a:t>
            </a:r>
          </a:p>
          <a:p>
            <a:pPr marL="457200" indent="-457200">
              <a:buAutoNum type="arabicPeriod"/>
            </a:pPr>
            <a:r>
              <a:rPr lang="en-US" dirty="0"/>
              <a:t>Group 4 PPTX1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70D28-2E68-EBFD-DCDD-0B9D07741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5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5901B-9744-C4AD-75AB-D8A0E963D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6577E-6D40-54E7-8AB1-7CBDEB4DD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- Enzymes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B1F97-4287-CC09-B8D1-0B8A5A2FEC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1572126"/>
            <a:ext cx="8324089" cy="467449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Enzyme: A biological catalyst that accelerates specific chemical reactions (Genome.gov, 2024)</a:t>
            </a:r>
          </a:p>
          <a:p>
            <a:pPr lvl="1"/>
            <a:r>
              <a:rPr lang="en-US" dirty="0"/>
              <a:t>Typically a protein (Genome.gov, 2024)</a:t>
            </a:r>
          </a:p>
          <a:p>
            <a:pPr lvl="1"/>
            <a:r>
              <a:rPr lang="en-US" dirty="0"/>
              <a:t> Lower a reaction’s activation energy (Cooper, 2000)</a:t>
            </a:r>
          </a:p>
          <a:p>
            <a:r>
              <a:rPr lang="en-US" dirty="0"/>
              <a:t>Substrates bind to active site of enzyme (Cooper, 2000)</a:t>
            </a:r>
          </a:p>
          <a:p>
            <a:pPr lvl="1"/>
            <a:r>
              <a:rPr lang="en-US" dirty="0"/>
              <a:t>Lock-and-key model</a:t>
            </a:r>
          </a:p>
          <a:p>
            <a:pPr lvl="1"/>
            <a:r>
              <a:rPr lang="en-US" dirty="0"/>
              <a:t>Induced fit</a:t>
            </a:r>
          </a:p>
          <a:p>
            <a:r>
              <a:rPr lang="en-US" dirty="0"/>
              <a:t>Catalyzed reactions occur millions of times faster than uncatalyzed ones (</a:t>
            </a:r>
            <a:r>
              <a:rPr lang="en-US" dirty="0" err="1"/>
              <a:t>Libretexts</a:t>
            </a:r>
            <a:r>
              <a:rPr lang="en-US" dirty="0"/>
              <a:t>, 2021)</a:t>
            </a:r>
          </a:p>
          <a:p>
            <a:pPr lvl="1"/>
            <a:r>
              <a:rPr lang="en-US" dirty="0"/>
              <a:t>~4,000 biochemical reactions are catalyzed (</a:t>
            </a:r>
            <a:r>
              <a:rPr lang="en-US" dirty="0" err="1"/>
              <a:t>Libretexts</a:t>
            </a:r>
            <a:r>
              <a:rPr lang="en-US" dirty="0"/>
              <a:t>, 2021)</a:t>
            </a:r>
          </a:p>
          <a:p>
            <a:pPr lvl="1"/>
            <a:r>
              <a:rPr lang="en-US" dirty="0"/>
              <a:t>Organisms require many of these to survive</a:t>
            </a:r>
          </a:p>
          <a:p>
            <a:pPr lvl="1"/>
            <a:r>
              <a:rPr lang="en-US" dirty="0"/>
              <a:t>Important for organisms to digest macromolecules (</a:t>
            </a:r>
            <a:r>
              <a:rPr lang="en-US" dirty="0" err="1"/>
              <a:t>Libretexts</a:t>
            </a:r>
            <a:r>
              <a:rPr lang="en-US" dirty="0"/>
              <a:t>, 2021)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F3074-5625-5482-262A-C7E062CB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611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720109-3127-A812-0ED5-A3AB1D217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FDE56-880F-5FE2-4E7C-BD22ED8AD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- Trypsin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6298D-D5A9-FA0E-0935-9F769FD035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1572126"/>
            <a:ext cx="8324089" cy="4674496"/>
          </a:xfrm>
        </p:spPr>
        <p:txBody>
          <a:bodyPr>
            <a:normAutofit/>
          </a:bodyPr>
          <a:lstStyle/>
          <a:p>
            <a:r>
              <a:rPr lang="en-US" dirty="0"/>
              <a:t>Trypsin: catalyzes the hydrolysis of protein molecules</a:t>
            </a:r>
          </a:p>
          <a:p>
            <a:pPr lvl="1"/>
            <a:r>
              <a:rPr lang="en-US" dirty="0"/>
              <a:t>Breaks down proteins to peptides and amino acids (</a:t>
            </a:r>
            <a:r>
              <a:rPr lang="en-US" dirty="0" err="1"/>
              <a:t>Vertiprakhov</a:t>
            </a:r>
            <a:r>
              <a:rPr lang="en-US" dirty="0"/>
              <a:t> &amp; Ovchinnikova, 2022)</a:t>
            </a:r>
          </a:p>
          <a:p>
            <a:pPr lvl="1"/>
            <a:r>
              <a:rPr lang="en-US" dirty="0"/>
              <a:t>Crucial in digestion for many organisms</a:t>
            </a:r>
          </a:p>
          <a:p>
            <a:pPr lvl="1"/>
            <a:r>
              <a:rPr lang="en-US" dirty="0"/>
              <a:t>Secreted in the pancreas (</a:t>
            </a:r>
            <a:r>
              <a:rPr lang="en-US" dirty="0" err="1"/>
              <a:t>Vertiprakhov</a:t>
            </a:r>
            <a:r>
              <a:rPr lang="en-US" dirty="0"/>
              <a:t> &amp; Ovchinnikova, 2022)</a:t>
            </a:r>
          </a:p>
          <a:p>
            <a:pPr lvl="1"/>
            <a:r>
              <a:rPr lang="en-US" dirty="0"/>
              <a:t>Digests Sulfanilamide groups in </a:t>
            </a:r>
            <a:r>
              <a:rPr lang="en-US" dirty="0" err="1"/>
              <a:t>Azocasein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Sulfanilamide absorbs light @ 440nm -&gt; increased trypsin activity correlated with increased absorbance @ 440nm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Secreted in the pancreas, active in the small intestine (Infoplease, 2017)</a:t>
            </a:r>
          </a:p>
          <a:p>
            <a:pPr lvl="2"/>
            <a:r>
              <a:rPr lang="en-US" dirty="0"/>
              <a:t>~pH 8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CEFCF-009F-9851-F204-301FD8E99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301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587E4-A001-2038-180B-4256226A2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498F5-8217-D4F7-C411-4DCE138B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- Hypothesis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CE2AF-59D5-1B04-DDAC-5B0900681C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1572126"/>
            <a:ext cx="8324089" cy="4674496"/>
          </a:xfrm>
        </p:spPr>
        <p:txBody>
          <a:bodyPr>
            <a:normAutofit/>
          </a:bodyPr>
          <a:lstStyle/>
          <a:p>
            <a:r>
              <a:rPr lang="en-US" dirty="0"/>
              <a:t>Question: </a:t>
            </a:r>
          </a:p>
          <a:p>
            <a:pPr lvl="1"/>
            <a:r>
              <a:rPr lang="en-US" dirty="0"/>
              <a:t>What are the optimal conditions for Trypsin activity?</a:t>
            </a:r>
          </a:p>
          <a:p>
            <a:r>
              <a:rPr lang="en-US" dirty="0"/>
              <a:t>Hypothesis: </a:t>
            </a:r>
          </a:p>
          <a:p>
            <a:pPr lvl="1"/>
            <a:r>
              <a:rPr lang="en-US" dirty="0"/>
              <a:t>Trypsin’s activity will be highest at pH 9, 0.15M NaCl, at 75°C</a:t>
            </a:r>
          </a:p>
          <a:p>
            <a:r>
              <a:rPr lang="en-US" dirty="0"/>
              <a:t>Rationale:</a:t>
            </a:r>
          </a:p>
          <a:p>
            <a:pPr lvl="1"/>
            <a:r>
              <a:rPr lang="en-US" dirty="0"/>
              <a:t>Based on previous testing,</a:t>
            </a:r>
          </a:p>
          <a:p>
            <a:pPr lvl="2"/>
            <a:r>
              <a:rPr lang="en-US" dirty="0"/>
              <a:t>Trypsin activity increases with temperature up to 50 °C. </a:t>
            </a:r>
          </a:p>
          <a:p>
            <a:pPr lvl="2"/>
            <a:r>
              <a:rPr lang="en-US" dirty="0"/>
              <a:t>No observed indication that this will change </a:t>
            </a:r>
          </a:p>
          <a:p>
            <a:pPr lvl="1"/>
            <a:r>
              <a:rPr lang="en-US" dirty="0"/>
              <a:t>pH 9 and 0.15M NaCl based on other groups testing,</a:t>
            </a:r>
          </a:p>
          <a:p>
            <a:pPr lvl="2"/>
            <a:r>
              <a:rPr lang="en-US" dirty="0"/>
              <a:t>Higher pH correlated with more activity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6F518-212A-99C5-6D53-7D44D568E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085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1AFFE-11FC-F394-9704-CD395D169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&amp; Methods - Procedure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D19CD-709F-B6A8-DBC1-1E1AC4406C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1600200"/>
            <a:ext cx="8324089" cy="4646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For each sample, add to a centrifuge tube (Lab Manual, 2024):</a:t>
            </a:r>
          </a:p>
          <a:p>
            <a:pPr lvl="1"/>
            <a:r>
              <a:rPr lang="en-US" dirty="0"/>
              <a:t>450 </a:t>
            </a:r>
            <a:r>
              <a:rPr lang="el-GR" dirty="0"/>
              <a:t>μ</a:t>
            </a:r>
            <a:r>
              <a:rPr lang="en-US" dirty="0"/>
              <a:t>l Reaction Buffer (pH 9, 0.15M NaCl)</a:t>
            </a:r>
          </a:p>
          <a:p>
            <a:pPr lvl="1"/>
            <a:r>
              <a:rPr lang="en-US" dirty="0"/>
              <a:t>500 </a:t>
            </a:r>
            <a:r>
              <a:rPr lang="el-GR" dirty="0"/>
              <a:t>μ</a:t>
            </a:r>
            <a:r>
              <a:rPr lang="en-US" dirty="0"/>
              <a:t>l </a:t>
            </a:r>
            <a:r>
              <a:rPr lang="en-US" dirty="0" err="1"/>
              <a:t>Azocasein</a:t>
            </a:r>
            <a:endParaRPr lang="en-US" dirty="0"/>
          </a:p>
          <a:p>
            <a:pPr lvl="2"/>
            <a:r>
              <a:rPr lang="en-US" dirty="0" err="1"/>
              <a:t>Azocasein</a:t>
            </a:r>
            <a:r>
              <a:rPr lang="en-US" dirty="0"/>
              <a:t> contains sulfanilamide groups, which are red/orange (~440nm).</a:t>
            </a:r>
          </a:p>
          <a:p>
            <a:pPr lvl="2"/>
            <a:r>
              <a:rPr lang="en-US" dirty="0"/>
              <a:t>Digestible by trypsin -&gt; higher absorbance at 440nm = higher trypsin activity</a:t>
            </a:r>
          </a:p>
          <a:p>
            <a:pPr lvl="1"/>
            <a:r>
              <a:rPr lang="en-US" dirty="0"/>
              <a:t>50 </a:t>
            </a:r>
            <a:r>
              <a:rPr lang="el-GR" dirty="0"/>
              <a:t>μ</a:t>
            </a:r>
            <a:r>
              <a:rPr lang="en-US" dirty="0"/>
              <a:t>l Trypsin (Water in negative controls)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Incubate for 10 minutes at target temperature (Lab Manual, 2024)</a:t>
            </a:r>
          </a:p>
          <a:p>
            <a:pPr lvl="1"/>
            <a:r>
              <a:rPr lang="en-US" dirty="0"/>
              <a:t>Measured 5 replicates and 3 negative controls at 50°C, 55°C, 60°C, 65°C, 70°C, 75°C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52C20-DDDC-48CE-6A8E-3E54729C6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815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0516D-9196-CAED-9E39-B183AADD5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F597F-5900-0731-8DAE-4237306DB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3" y="72518"/>
            <a:ext cx="8940747" cy="1326514"/>
          </a:xfrm>
        </p:spPr>
        <p:txBody>
          <a:bodyPr/>
          <a:lstStyle/>
          <a:p>
            <a:r>
              <a:rPr lang="en-US" dirty="0"/>
              <a:t>Material &amp; Methods – Procedure Cont’d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470C7-E7E0-4C28-E200-043C683DBD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3063" y="1716342"/>
            <a:ext cx="8324089" cy="471284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3. Add 500 </a:t>
            </a:r>
            <a:r>
              <a:rPr lang="el-GR" dirty="0"/>
              <a:t>μ</a:t>
            </a:r>
            <a:r>
              <a:rPr lang="en-US" dirty="0"/>
              <a:t>l of 10% TCA (Lab Manual, 2024)</a:t>
            </a:r>
          </a:p>
          <a:p>
            <a:pPr lvl="1"/>
            <a:r>
              <a:rPr lang="en-US" dirty="0"/>
              <a:t>Stops reaction</a:t>
            </a:r>
          </a:p>
          <a:p>
            <a:pPr lvl="1"/>
            <a:r>
              <a:rPr lang="en-US" dirty="0"/>
              <a:t>Precipitates undigested substrate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4. Centrifuge tube at max speed for 2 minutes</a:t>
            </a:r>
          </a:p>
          <a:p>
            <a:pPr lvl="1"/>
            <a:r>
              <a:rPr lang="en-US" dirty="0"/>
              <a:t>Pellets undigested substrate (Lab Manual, 2024)</a:t>
            </a:r>
          </a:p>
          <a:p>
            <a:pPr lvl="1"/>
            <a:r>
              <a:rPr lang="en-US" dirty="0"/>
              <a:t>Ensures absorption measurement is just of what trypsin digested.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5. Transfer supernatant to a clean cuvette (Lab Manual, 2024)</a:t>
            </a:r>
          </a:p>
          <a:p>
            <a:pPr marL="0" indent="0">
              <a:buNone/>
            </a:pPr>
            <a:r>
              <a:rPr lang="en-US" dirty="0"/>
              <a:t>6. Blank spectrophotometer with water (Lab Manual, 2024)</a:t>
            </a:r>
          </a:p>
          <a:p>
            <a:pPr marL="0" indent="0">
              <a:buNone/>
            </a:pPr>
            <a:r>
              <a:rPr lang="en-US" dirty="0"/>
              <a:t>7. Measure absorbance at 440 nm (Lab Manual, 2024)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4C71F-D872-A87F-FD75-0F5126796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942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8D43EC-125A-C47E-EAB0-C37B73BAF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44C41-9EDE-DDC8-126F-76D64884E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3" y="72518"/>
            <a:ext cx="8940747" cy="1326514"/>
          </a:xfrm>
        </p:spPr>
        <p:txBody>
          <a:bodyPr/>
          <a:lstStyle/>
          <a:p>
            <a:r>
              <a:rPr lang="en-US" dirty="0"/>
              <a:t>Material &amp; Methods – Rationale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154E7-BA1D-C202-037D-CDDC58A6CD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3063" y="1399032"/>
            <a:ext cx="8324089" cy="312724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Why pH 9, 0.15M NaCl?</a:t>
            </a:r>
          </a:p>
          <a:p>
            <a:pPr lvl="1"/>
            <a:r>
              <a:rPr lang="en-US" dirty="0"/>
              <a:t>Showed the highest activity in other group’s experiments.</a:t>
            </a:r>
          </a:p>
          <a:p>
            <a:pPr lvl="1"/>
            <a:r>
              <a:rPr lang="en-US" dirty="0"/>
              <a:t>Note that salinity was never tested, this is our best guess.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Why 50°C, 55°C, 60°C, 65°C, 70°C, 75°C?</a:t>
            </a:r>
          </a:p>
          <a:p>
            <a:pPr lvl="1"/>
            <a:r>
              <a:rPr lang="en-US" dirty="0"/>
              <a:t>Continues research from our previous experiment, as well as data from group 4</a:t>
            </a:r>
          </a:p>
          <a:p>
            <a:pPr lvl="1"/>
            <a:r>
              <a:rPr lang="en-US" dirty="0"/>
              <a:t>50°C has significantly higher activity than 30°C &amp; 40°C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B575D-EA7E-FF7B-AD66-7B84F1DB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73A1EF-8B16-087A-0C44-78EB840DE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67" y="4197096"/>
            <a:ext cx="3964190" cy="24146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BAE1CD-03B5-7CE8-AB22-E824476D3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641" y="4197096"/>
            <a:ext cx="3755620" cy="24146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D039CE-956B-B9B3-5A52-E4BA0DFF4441}"/>
              </a:ext>
            </a:extLst>
          </p:cNvPr>
          <p:cNvSpPr txBox="1"/>
          <p:nvPr/>
        </p:nvSpPr>
        <p:spPr>
          <a:xfrm>
            <a:off x="5829951" y="5138599"/>
            <a:ext cx="1585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Group 6</a:t>
            </a:r>
          </a:p>
          <a:p>
            <a:r>
              <a:rPr lang="en-US" sz="1200" dirty="0"/>
              <a:t>Experiment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F3FB5D-1BB3-70B6-82D8-03E952FDD0FE}"/>
              </a:ext>
            </a:extLst>
          </p:cNvPr>
          <p:cNvSpPr txBox="1"/>
          <p:nvPr/>
        </p:nvSpPr>
        <p:spPr>
          <a:xfrm>
            <a:off x="100147" y="5138598"/>
            <a:ext cx="1585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Group 4</a:t>
            </a:r>
          </a:p>
          <a:p>
            <a:r>
              <a:rPr lang="en-US" sz="1200" dirty="0"/>
              <a:t>Experiment 1</a:t>
            </a:r>
          </a:p>
        </p:txBody>
      </p:sp>
    </p:spTree>
    <p:extLst>
      <p:ext uri="{BB962C8B-B14F-4D97-AF65-F5344CB8AC3E}">
        <p14:creationId xmlns:p14="http://schemas.microsoft.com/office/powerpoint/2010/main" val="1254552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BFBC4-44E1-FD16-163B-D2BDFE782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DAEBE-F887-66DE-4F16-FAC3675DF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3" y="72518"/>
            <a:ext cx="8940747" cy="1326514"/>
          </a:xfrm>
        </p:spPr>
        <p:txBody>
          <a:bodyPr/>
          <a:lstStyle/>
          <a:p>
            <a:r>
              <a:rPr lang="en-US" dirty="0"/>
              <a:t>Material &amp; Methods – Negative Controls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25517-E8EB-0FD4-1A29-1CE0B1B451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4173982"/>
          </a:xfrm>
        </p:spPr>
        <p:txBody>
          <a:bodyPr/>
          <a:lstStyle/>
          <a:p>
            <a:r>
              <a:rPr lang="en-US" dirty="0"/>
              <a:t>Negative controls created and manipulated identically to trials</a:t>
            </a:r>
          </a:p>
          <a:p>
            <a:pPr lvl="1"/>
            <a:r>
              <a:rPr lang="en-US" dirty="0"/>
              <a:t>Except: 50 </a:t>
            </a:r>
            <a:r>
              <a:rPr lang="el-GR" dirty="0"/>
              <a:t>μ</a:t>
            </a:r>
            <a:r>
              <a:rPr lang="en-US" dirty="0"/>
              <a:t>l</a:t>
            </a:r>
            <a:r>
              <a:rPr lang="el-GR" dirty="0"/>
              <a:t> </a:t>
            </a:r>
            <a:r>
              <a:rPr lang="en-US" dirty="0"/>
              <a:t>Trypsin replaced with 50 </a:t>
            </a:r>
            <a:r>
              <a:rPr lang="el-GR" dirty="0"/>
              <a:t>μ</a:t>
            </a:r>
            <a:r>
              <a:rPr lang="en-US" dirty="0"/>
              <a:t>l water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To test baseline activity without enzyme</a:t>
            </a:r>
          </a:p>
          <a:p>
            <a:pPr lvl="1"/>
            <a:r>
              <a:rPr lang="en-US" dirty="0"/>
              <a:t>(enzyme activity) – (baseline activity) = effect of trypsin</a:t>
            </a:r>
          </a:p>
          <a:p>
            <a:r>
              <a:rPr lang="en-US" dirty="0"/>
              <a:t>3 negative controls for each tested temperature</a:t>
            </a:r>
          </a:p>
          <a:p>
            <a:r>
              <a:rPr lang="en-US" dirty="0"/>
              <a:t>5 replicates for regular trials</a:t>
            </a:r>
          </a:p>
          <a:p>
            <a:pPr lvl="1"/>
            <a:r>
              <a:rPr lang="en-US" dirty="0"/>
              <a:t>Provides consistency across results</a:t>
            </a:r>
          </a:p>
          <a:p>
            <a:pPr lvl="1"/>
            <a:r>
              <a:rPr lang="en-US" dirty="0"/>
              <a:t>can identify outliers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22735-81A7-5772-C256-17FD0E66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81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64A61-FD5C-F3E9-FDC6-238FE5D63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1A59-6873-62E2-0DB3-66EED36E7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3" y="72518"/>
            <a:ext cx="8940747" cy="1326514"/>
          </a:xfrm>
        </p:spPr>
        <p:txBody>
          <a:bodyPr/>
          <a:lstStyle/>
          <a:p>
            <a:r>
              <a:rPr lang="en-US" dirty="0"/>
              <a:t>Results - Data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BB8EEB3-9D6A-E318-704B-6067D6718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494655"/>
              </p:ext>
            </p:extLst>
          </p:nvPr>
        </p:nvGraphicFramePr>
        <p:xfrm>
          <a:off x="865631" y="1399032"/>
          <a:ext cx="5092698" cy="247650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979853">
                  <a:extLst>
                    <a:ext uri="{9D8B030D-6E8A-4147-A177-3AD203B41FA5}">
                      <a16:colId xmlns:a16="http://schemas.microsoft.com/office/drawing/2014/main" val="1495611062"/>
                    </a:ext>
                  </a:extLst>
                </a:gridCol>
                <a:gridCol w="710314">
                  <a:extLst>
                    <a:ext uri="{9D8B030D-6E8A-4147-A177-3AD203B41FA5}">
                      <a16:colId xmlns:a16="http://schemas.microsoft.com/office/drawing/2014/main" val="2303930520"/>
                    </a:ext>
                  </a:extLst>
                </a:gridCol>
                <a:gridCol w="710314">
                  <a:extLst>
                    <a:ext uri="{9D8B030D-6E8A-4147-A177-3AD203B41FA5}">
                      <a16:colId xmlns:a16="http://schemas.microsoft.com/office/drawing/2014/main" val="7700415"/>
                    </a:ext>
                  </a:extLst>
                </a:gridCol>
                <a:gridCol w="710314">
                  <a:extLst>
                    <a:ext uri="{9D8B030D-6E8A-4147-A177-3AD203B41FA5}">
                      <a16:colId xmlns:a16="http://schemas.microsoft.com/office/drawing/2014/main" val="1487997475"/>
                    </a:ext>
                  </a:extLst>
                </a:gridCol>
                <a:gridCol w="561275">
                  <a:extLst>
                    <a:ext uri="{9D8B030D-6E8A-4147-A177-3AD203B41FA5}">
                      <a16:colId xmlns:a16="http://schemas.microsoft.com/office/drawing/2014/main" val="2936697267"/>
                    </a:ext>
                  </a:extLst>
                </a:gridCol>
                <a:gridCol w="710314">
                  <a:extLst>
                    <a:ext uri="{9D8B030D-6E8A-4147-A177-3AD203B41FA5}">
                      <a16:colId xmlns:a16="http://schemas.microsoft.com/office/drawing/2014/main" val="2655969424"/>
                    </a:ext>
                  </a:extLst>
                </a:gridCol>
                <a:gridCol w="710314">
                  <a:extLst>
                    <a:ext uri="{9D8B030D-6E8A-4147-A177-3AD203B41FA5}">
                      <a16:colId xmlns:a16="http://schemas.microsoft.com/office/drawing/2014/main" val="3473941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Temp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50C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55C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60C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65C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70C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75C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114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Trial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01988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Trial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95852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Trial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0.46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386497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Trial 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40378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Trial 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0.52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0.49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0.34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04703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TrialAvg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0.52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0.35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5723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Control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94500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Control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60640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Control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71506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ControlAvg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4772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Normalized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0.43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0.39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0.39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0.26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0.23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866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STDEV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0091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0DC2EFA-FCC3-BC5E-DF3B-4EAF88775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849966"/>
              </p:ext>
            </p:extLst>
          </p:nvPr>
        </p:nvGraphicFramePr>
        <p:xfrm>
          <a:off x="6233673" y="1399032"/>
          <a:ext cx="3429000" cy="288036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739853">
                  <a:extLst>
                    <a:ext uri="{9D8B030D-6E8A-4147-A177-3AD203B41FA5}">
                      <a16:colId xmlns:a16="http://schemas.microsoft.com/office/drawing/2014/main" val="1476789811"/>
                    </a:ext>
                  </a:extLst>
                </a:gridCol>
                <a:gridCol w="868722">
                  <a:extLst>
                    <a:ext uri="{9D8B030D-6E8A-4147-A177-3AD203B41FA5}">
                      <a16:colId xmlns:a16="http://schemas.microsoft.com/office/drawing/2014/main" val="4033278100"/>
                    </a:ext>
                  </a:extLst>
                </a:gridCol>
                <a:gridCol w="820425">
                  <a:extLst>
                    <a:ext uri="{9D8B030D-6E8A-4147-A177-3AD203B41FA5}">
                      <a16:colId xmlns:a16="http://schemas.microsoft.com/office/drawing/2014/main" val="86971527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Null Hypothesis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 Value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Result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981710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The absorbance at 55C is NOT significantly different than the absorbance at 50C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0.005040671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Significant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4463225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The absorbance at 60C is NOT significantly different than the absorbance at 50C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0.098884025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Not Significant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9742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The absorbance at 65C is NOT significantly different than the absorbance at 50C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0.000001609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Significant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099530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The absorbance at 70C is NOT significantly different than the absorbance at 50C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0.000001587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Significant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0701647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The absorbance at 75C is NOT significantly different than the absorbance at 50C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0.000000796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Significant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467018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6CA0F5D-86EF-99A3-3218-DCCFF3F6A3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6040690"/>
              </p:ext>
            </p:extLst>
          </p:nvPr>
        </p:nvGraphicFramePr>
        <p:xfrm>
          <a:off x="1081528" y="4218074"/>
          <a:ext cx="4876800" cy="2730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8460C14-CC42-36F5-636D-05F17F9CE69B}"/>
              </a:ext>
            </a:extLst>
          </p:cNvPr>
          <p:cNvSpPr txBox="1"/>
          <p:nvPr/>
        </p:nvSpPr>
        <p:spPr>
          <a:xfrm>
            <a:off x="6233673" y="4405577"/>
            <a:ext cx="3429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Recall P-values (obtained from T-Tests) refer to the likelihood that observed differences are because of experimenting. </a:t>
            </a:r>
          </a:p>
          <a:p>
            <a:endParaRPr lang="en-US" sz="1200" dirty="0"/>
          </a:p>
          <a:p>
            <a:r>
              <a:rPr lang="en-US" sz="1200" dirty="0"/>
              <a:t>Values &lt;.05 are taken to be significant indicators of difference due to experimental design instead of random chance.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455D56-2FB1-3D8F-B40A-FADE68981D96}"/>
              </a:ext>
            </a:extLst>
          </p:cNvPr>
          <p:cNvSpPr txBox="1"/>
          <p:nvPr/>
        </p:nvSpPr>
        <p:spPr>
          <a:xfrm>
            <a:off x="6233673" y="5916757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Recall Standard Deviation (STDEV) refers to variance within a sample.</a:t>
            </a:r>
          </a:p>
        </p:txBody>
      </p:sp>
    </p:spTree>
    <p:extLst>
      <p:ext uri="{BB962C8B-B14F-4D97-AF65-F5344CB8AC3E}">
        <p14:creationId xmlns:p14="http://schemas.microsoft.com/office/powerpoint/2010/main" val="173879772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5AEF2EE8525D468B7AC1E4241F9665" ma:contentTypeVersion="13" ma:contentTypeDescription="Create a new document." ma:contentTypeScope="" ma:versionID="0fe5d2b1a5c886a27b5662ff484c47bc">
  <xsd:schema xmlns:xsd="http://www.w3.org/2001/XMLSchema" xmlns:xs="http://www.w3.org/2001/XMLSchema" xmlns:p="http://schemas.microsoft.com/office/2006/metadata/properties" xmlns:ns3="8e574d95-6a05-441a-868a-8ac37969fa2f" xmlns:ns4="19694c2b-07c4-4158-a54e-25d3240a4a57" targetNamespace="http://schemas.microsoft.com/office/2006/metadata/properties" ma:root="true" ma:fieldsID="c78cc37507206bcc17f7e02855eba35f" ns3:_="" ns4:_="">
    <xsd:import namespace="8e574d95-6a05-441a-868a-8ac37969fa2f"/>
    <xsd:import namespace="19694c2b-07c4-4158-a54e-25d3240a4a5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574d95-6a05-441a-868a-8ac37969fa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694c2b-07c4-4158-a54e-25d3240a4a5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e574d95-6a05-441a-868a-8ac37969fa2f" xsi:nil="true"/>
  </documentManagement>
</p:properties>
</file>

<file path=customXml/itemProps1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FAB2DA-31C9-4EC2-BBF9-FA5330C406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e574d95-6a05-441a-868a-8ac37969fa2f"/>
    <ds:schemaRef ds:uri="19694c2b-07c4-4158-a54e-25d3240a4a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5040CA-20CC-43C6-BC0C-8D8696B6AF89}">
  <ds:schemaRefs>
    <ds:schemaRef ds:uri="19694c2b-07c4-4158-a54e-25d3240a4a57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8e574d95-6a05-441a-868a-8ac37969fa2f"/>
    <ds:schemaRef ds:uri="http://purl.org/dc/elements/1.1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{74E4959A-20D5-4410-BBA7-DFA10BEB3398}tf16411248_win32</Template>
  <TotalTime>485</TotalTime>
  <Words>1604</Words>
  <Application>Microsoft Office PowerPoint</Application>
  <PresentationFormat>Widescreen</PresentationFormat>
  <Paragraphs>275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 Narrow</vt:lpstr>
      <vt:lpstr>Arial</vt:lpstr>
      <vt:lpstr>Avenir Next LT Pro Light</vt:lpstr>
      <vt:lpstr>Calibri</vt:lpstr>
      <vt:lpstr>Posterama</vt:lpstr>
      <vt:lpstr>Custom</vt:lpstr>
      <vt:lpstr>Enzyme Trial 2 formal Presentation</vt:lpstr>
      <vt:lpstr>Introduction - Enzymes</vt:lpstr>
      <vt:lpstr>Introduction - Trypsin</vt:lpstr>
      <vt:lpstr>Introduction - Hypothesis</vt:lpstr>
      <vt:lpstr>Material &amp; Methods - Procedure</vt:lpstr>
      <vt:lpstr>Material &amp; Methods – Procedure Cont’d</vt:lpstr>
      <vt:lpstr>Material &amp; Methods – Rationale</vt:lpstr>
      <vt:lpstr>Material &amp; Methods – Negative Controls</vt:lpstr>
      <vt:lpstr>Results - Data</vt:lpstr>
      <vt:lpstr>Results - Key Insights</vt:lpstr>
      <vt:lpstr>Discussion - 1</vt:lpstr>
      <vt:lpstr>Discussion – Collaboration</vt:lpstr>
      <vt:lpstr>Discussion – Control Variables</vt:lpstr>
      <vt:lpstr>Discussion – Sources of Variability</vt:lpstr>
      <vt:lpstr>Discussion – Future improvements</vt:lpstr>
      <vt:lpstr>Citations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Ketterlinus, Nathan</dc:creator>
  <cp:lastModifiedBy>Ketterlinus, Nathan</cp:lastModifiedBy>
  <cp:revision>5</cp:revision>
  <dcterms:created xsi:type="dcterms:W3CDTF">2024-11-10T20:29:07Z</dcterms:created>
  <dcterms:modified xsi:type="dcterms:W3CDTF">2024-11-26T22:07:34Z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0x010100355AEF2EE8525D468B7AC1E4241F9665</vt:lpwstr>
  </property>
</Properties>
</file>