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1" r:id="rId34"/>
    <p:sldId id="292" r:id="rId35"/>
    <p:sldId id="293" r:id="rId36"/>
    <p:sldId id="296" r:id="rId37"/>
    <p:sldId id="294" r:id="rId38"/>
    <p:sldId id="295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53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78C9477D-AF29-48A6-8E08-AE117123B6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476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DD42B7C1-881A-486C-BB07-EC734FB756D4}" type="slidenum">
              <a:rPr lang="en-US" smtClean="0">
                <a:latin typeface="Arial" charset="0"/>
              </a:rPr>
              <a:pPr/>
              <a:t>9</a:t>
            </a:fld>
            <a:endParaRPr lang="en-US" smtClean="0">
              <a:latin typeface="Arial" charset="0"/>
            </a:endParaRPr>
          </a:p>
        </p:txBody>
      </p:sp>
      <p:sp>
        <p:nvSpPr>
          <p:cNvPr id="4301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3013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 eaLnBrk="1" hangingPunct="1"/>
            <a:fld id="{0BB44BF2-71D9-43E9-93C8-3E1E735F110D}" type="slidenum">
              <a:rPr lang="en-US" sz="1200">
                <a:latin typeface="Arial" charset="0"/>
              </a:rPr>
              <a:pPr algn="r" eaLnBrk="1" hangingPunct="1"/>
              <a:t>9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526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44C6967D-0C0B-412E-8310-628D6102A0F3}" type="slidenum">
              <a:rPr lang="en-US" smtClean="0">
                <a:latin typeface="Arial" charset="0"/>
              </a:rPr>
              <a:pPr/>
              <a:t>18</a:t>
            </a:fld>
            <a:endParaRPr lang="en-US" smtClean="0">
              <a:latin typeface="Arial" charset="0"/>
            </a:endParaRPr>
          </a:p>
        </p:txBody>
      </p:sp>
      <p:sp>
        <p:nvSpPr>
          <p:cNvPr id="5222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222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 eaLnBrk="1" hangingPunct="1"/>
            <a:fld id="{318A8E62-BE54-41EA-B278-D05B5F6DF195}" type="slidenum">
              <a:rPr lang="en-US" sz="1200">
                <a:latin typeface="Arial" charset="0"/>
              </a:rPr>
              <a:pPr algn="r" eaLnBrk="1" hangingPunct="1"/>
              <a:t>18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438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C1B2DD5-5DB1-442B-A078-95D2783428C3}" type="slidenum">
              <a:rPr lang="en-US" smtClean="0">
                <a:latin typeface="Arial" charset="0"/>
              </a:rPr>
              <a:pPr/>
              <a:t>19</a:t>
            </a:fld>
            <a:endParaRPr lang="en-US" smtClean="0">
              <a:latin typeface="Arial" charset="0"/>
            </a:endParaRPr>
          </a:p>
        </p:txBody>
      </p:sp>
      <p:sp>
        <p:nvSpPr>
          <p:cNvPr id="5325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3253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 eaLnBrk="1" hangingPunct="1"/>
            <a:fld id="{7B150F40-4127-4118-9BF7-B11C268456F8}" type="slidenum">
              <a:rPr lang="en-US" sz="1200">
                <a:latin typeface="Arial" charset="0"/>
              </a:rPr>
              <a:pPr algn="r" eaLnBrk="1" hangingPunct="1"/>
              <a:t>19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271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50AA2775-AE66-40A2-90B2-388C2964CAE8}" type="slidenum">
              <a:rPr lang="en-US" smtClean="0">
                <a:latin typeface="Arial" charset="0"/>
              </a:rPr>
              <a:pPr/>
              <a:t>20</a:t>
            </a:fld>
            <a:endParaRPr lang="en-US" smtClean="0">
              <a:latin typeface="Arial" charset="0"/>
            </a:endParaRPr>
          </a:p>
        </p:txBody>
      </p:sp>
      <p:sp>
        <p:nvSpPr>
          <p:cNvPr id="5427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427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 eaLnBrk="1" hangingPunct="1"/>
            <a:fld id="{AE40F4D4-9B59-48D6-A2B2-F2E606E17590}" type="slidenum">
              <a:rPr lang="en-US" sz="1200">
                <a:latin typeface="Arial" charset="0"/>
              </a:rPr>
              <a:pPr algn="r" eaLnBrk="1" hangingPunct="1"/>
              <a:t>20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9831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91D10F4-7B1C-4128-9944-09E0D3857A0F}" type="slidenum">
              <a:rPr lang="en-US" smtClean="0">
                <a:latin typeface="Arial" charset="0"/>
              </a:rPr>
              <a:pPr/>
              <a:t>21</a:t>
            </a:fld>
            <a:endParaRPr lang="en-US" smtClean="0">
              <a:latin typeface="Arial" charset="0"/>
            </a:endParaRPr>
          </a:p>
        </p:txBody>
      </p:sp>
      <p:sp>
        <p:nvSpPr>
          <p:cNvPr id="5529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30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530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 eaLnBrk="1" hangingPunct="1"/>
            <a:fld id="{F60B89F5-D870-4AF7-80C8-34DA491A86DA}" type="slidenum">
              <a:rPr lang="en-US" sz="1200">
                <a:latin typeface="Arial" charset="0"/>
              </a:rPr>
              <a:pPr algn="r" eaLnBrk="1" hangingPunct="1"/>
              <a:t>21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927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55846F47-146A-490E-A28C-F71E73C3EB80}" type="slidenum">
              <a:rPr lang="en-US" smtClean="0">
                <a:latin typeface="Arial" charset="0"/>
              </a:rPr>
              <a:pPr/>
              <a:t>22</a:t>
            </a:fld>
            <a:endParaRPr lang="en-US" smtClean="0">
              <a:latin typeface="Arial" charset="0"/>
            </a:endParaRPr>
          </a:p>
        </p:txBody>
      </p:sp>
      <p:sp>
        <p:nvSpPr>
          <p:cNvPr id="5632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632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 eaLnBrk="1" hangingPunct="1"/>
            <a:fld id="{634A14F0-C26B-4158-B3FD-98CD3513C3E0}" type="slidenum">
              <a:rPr lang="en-US" sz="1200">
                <a:latin typeface="Arial" charset="0"/>
              </a:rPr>
              <a:pPr algn="r" eaLnBrk="1" hangingPunct="1"/>
              <a:t>22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7792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1E5975E-7602-4956-AC92-F6BD2B8B1771}" type="slidenum">
              <a:rPr lang="en-US" smtClean="0">
                <a:latin typeface="Arial" charset="0"/>
              </a:rPr>
              <a:pPr/>
              <a:t>23</a:t>
            </a:fld>
            <a:endParaRPr lang="en-US" smtClean="0">
              <a:latin typeface="Arial" charset="0"/>
            </a:endParaRPr>
          </a:p>
        </p:txBody>
      </p:sp>
      <p:sp>
        <p:nvSpPr>
          <p:cNvPr id="5734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734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 eaLnBrk="1" hangingPunct="1"/>
            <a:fld id="{BFFEF619-8421-4798-B76F-00E6AF6AD740}" type="slidenum">
              <a:rPr lang="en-US" sz="1200">
                <a:latin typeface="Arial" charset="0"/>
              </a:rPr>
              <a:pPr algn="r" eaLnBrk="1" hangingPunct="1"/>
              <a:t>23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095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E1A23FA-92D2-4D96-96AB-EE784CD460DA}" type="slidenum">
              <a:rPr lang="en-US" smtClean="0">
                <a:latin typeface="Arial" charset="0"/>
              </a:rPr>
              <a:pPr/>
              <a:t>24</a:t>
            </a:fld>
            <a:endParaRPr lang="en-US" smtClean="0">
              <a:latin typeface="Arial" charset="0"/>
            </a:endParaRPr>
          </a:p>
        </p:txBody>
      </p:sp>
      <p:sp>
        <p:nvSpPr>
          <p:cNvPr id="5837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8373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 eaLnBrk="1" hangingPunct="1"/>
            <a:fld id="{4516EA1A-EC0D-492E-AA55-5EBB881CC5EF}" type="slidenum">
              <a:rPr lang="en-US" sz="1200">
                <a:latin typeface="Arial" charset="0"/>
              </a:rPr>
              <a:pPr algn="r" eaLnBrk="1" hangingPunct="1"/>
              <a:t>24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1677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927C215-AF8C-48D2-8903-AE97F00131BA}" type="slidenum">
              <a:rPr lang="en-US" smtClean="0">
                <a:latin typeface="Arial" charset="0"/>
              </a:rPr>
              <a:pPr/>
              <a:t>25</a:t>
            </a:fld>
            <a:endParaRPr lang="en-US" smtClean="0">
              <a:latin typeface="Arial" charset="0"/>
            </a:endParaRPr>
          </a:p>
        </p:txBody>
      </p:sp>
      <p:sp>
        <p:nvSpPr>
          <p:cNvPr id="5939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939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 eaLnBrk="1" hangingPunct="1"/>
            <a:fld id="{6E8FCB58-2783-4DAE-9EAA-D76616F5224A}" type="slidenum">
              <a:rPr lang="en-US" sz="1200">
                <a:latin typeface="Arial" charset="0"/>
              </a:rPr>
              <a:pPr algn="r" eaLnBrk="1" hangingPunct="1"/>
              <a:t>25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9082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48697281-62A0-4C78-81F5-4EC129C45C82}" type="slidenum">
              <a:rPr lang="en-US" smtClean="0">
                <a:latin typeface="Arial" charset="0"/>
              </a:rPr>
              <a:pPr/>
              <a:t>26</a:t>
            </a:fld>
            <a:endParaRPr lang="en-US" smtClean="0">
              <a:latin typeface="Arial" charset="0"/>
            </a:endParaRPr>
          </a:p>
        </p:txBody>
      </p:sp>
      <p:sp>
        <p:nvSpPr>
          <p:cNvPr id="6041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2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042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 eaLnBrk="1" hangingPunct="1"/>
            <a:fld id="{A239E32C-C3A2-459D-B662-63E154E4880F}" type="slidenum">
              <a:rPr lang="en-US" sz="1200">
                <a:latin typeface="Arial" charset="0"/>
              </a:rPr>
              <a:pPr algn="r" eaLnBrk="1" hangingPunct="1"/>
              <a:t>26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0543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A2C00AC-3869-4D7A-99D5-A6D5AF60005E}" type="slidenum">
              <a:rPr lang="en-US" smtClean="0">
                <a:latin typeface="Arial" charset="0"/>
              </a:rPr>
              <a:pPr/>
              <a:t>27</a:t>
            </a:fld>
            <a:endParaRPr lang="en-US" smtClean="0">
              <a:latin typeface="Arial" charset="0"/>
            </a:endParaRPr>
          </a:p>
        </p:txBody>
      </p:sp>
      <p:sp>
        <p:nvSpPr>
          <p:cNvPr id="6144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144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 eaLnBrk="1" hangingPunct="1"/>
            <a:fld id="{CF8BE3AA-D933-4777-84C2-2284B35C8F17}" type="slidenum">
              <a:rPr lang="en-US" sz="1200">
                <a:latin typeface="Arial" charset="0"/>
              </a:rPr>
              <a:pPr algn="r" eaLnBrk="1" hangingPunct="1"/>
              <a:t>27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155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C0541A9-A2E9-46D7-885E-B1E820088152}" type="slidenum">
              <a:rPr lang="en-US" smtClean="0">
                <a:latin typeface="Arial" charset="0"/>
              </a:rPr>
              <a:pPr/>
              <a:t>10</a:t>
            </a:fld>
            <a:endParaRPr lang="en-US" smtClean="0">
              <a:latin typeface="Arial" charset="0"/>
            </a:endParaRPr>
          </a:p>
        </p:txBody>
      </p:sp>
      <p:sp>
        <p:nvSpPr>
          <p:cNvPr id="4403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403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 eaLnBrk="1" hangingPunct="1"/>
            <a:fld id="{657CE541-F695-4CFE-8492-7BFDA17BCAE5}" type="slidenum">
              <a:rPr lang="en-US" sz="1200">
                <a:latin typeface="Arial" charset="0"/>
              </a:rPr>
              <a:pPr algn="r" eaLnBrk="1" hangingPunct="1"/>
              <a:t>10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0999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DA65B2E8-1E72-45CC-9F01-87B126BE603D}" type="slidenum">
              <a:rPr lang="en-US" smtClean="0">
                <a:latin typeface="Arial" charset="0"/>
              </a:rPr>
              <a:pPr/>
              <a:t>28</a:t>
            </a:fld>
            <a:endParaRPr lang="en-US" smtClean="0">
              <a:latin typeface="Arial" charset="0"/>
            </a:endParaRPr>
          </a:p>
        </p:txBody>
      </p:sp>
      <p:sp>
        <p:nvSpPr>
          <p:cNvPr id="6246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246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 eaLnBrk="1" hangingPunct="1"/>
            <a:fld id="{8F56490C-41C4-4036-92BE-169C64E695BF}" type="slidenum">
              <a:rPr lang="en-US" sz="1200">
                <a:latin typeface="Arial" charset="0"/>
              </a:rPr>
              <a:pPr algn="r" eaLnBrk="1" hangingPunct="1"/>
              <a:t>28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9593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8F9E5AF-4E84-47E2-9486-CF814B6D8FB1}" type="slidenum">
              <a:rPr lang="en-US" smtClean="0">
                <a:latin typeface="Arial" charset="0"/>
              </a:rPr>
              <a:pPr/>
              <a:t>29</a:t>
            </a:fld>
            <a:endParaRPr lang="en-US" smtClean="0">
              <a:latin typeface="Arial" charset="0"/>
            </a:endParaRPr>
          </a:p>
        </p:txBody>
      </p:sp>
      <p:sp>
        <p:nvSpPr>
          <p:cNvPr id="6349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3493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 eaLnBrk="1" hangingPunct="1"/>
            <a:fld id="{6B857859-6DE9-410B-A852-2577D4BE63F1}" type="slidenum">
              <a:rPr lang="en-US" sz="1200">
                <a:latin typeface="Arial" charset="0"/>
              </a:rPr>
              <a:pPr algn="r" eaLnBrk="1" hangingPunct="1"/>
              <a:t>29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4129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A922A379-B9A6-4007-8F11-992D80310FBC}" type="slidenum">
              <a:rPr lang="en-US" smtClean="0">
                <a:latin typeface="Arial" charset="0"/>
              </a:rPr>
              <a:pPr/>
              <a:t>30</a:t>
            </a:fld>
            <a:endParaRPr lang="en-US" smtClean="0">
              <a:latin typeface="Arial" charset="0"/>
            </a:endParaRPr>
          </a:p>
        </p:txBody>
      </p:sp>
      <p:sp>
        <p:nvSpPr>
          <p:cNvPr id="6451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451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 eaLnBrk="1" hangingPunct="1"/>
            <a:fld id="{203F8540-9E19-4154-B671-0638324CF2F8}" type="slidenum">
              <a:rPr lang="en-US" sz="1200">
                <a:latin typeface="Arial" charset="0"/>
              </a:rPr>
              <a:pPr algn="r" eaLnBrk="1" hangingPunct="1"/>
              <a:t>30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2293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8D7BBE7F-6FEE-4C39-9F3F-C9954B97E684}" type="slidenum">
              <a:rPr lang="en-US" smtClean="0">
                <a:latin typeface="Arial" charset="0"/>
              </a:rPr>
              <a:pPr/>
              <a:t>31</a:t>
            </a:fld>
            <a:endParaRPr lang="en-US" smtClean="0">
              <a:latin typeface="Arial" charset="0"/>
            </a:endParaRPr>
          </a:p>
        </p:txBody>
      </p:sp>
      <p:sp>
        <p:nvSpPr>
          <p:cNvPr id="6553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4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554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 eaLnBrk="1" hangingPunct="1"/>
            <a:fld id="{84191B5B-4BF0-4244-B453-2361B8DCB13C}" type="slidenum">
              <a:rPr lang="en-US" sz="1200">
                <a:latin typeface="Arial" charset="0"/>
              </a:rPr>
              <a:pPr algn="r" eaLnBrk="1" hangingPunct="1"/>
              <a:t>31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2691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9F81545-75E0-4D75-88BC-134C74D6449A}" type="slidenum">
              <a:rPr lang="en-US" smtClean="0">
                <a:latin typeface="Arial" charset="0"/>
              </a:rPr>
              <a:pPr/>
              <a:t>32</a:t>
            </a:fld>
            <a:endParaRPr lang="en-US" smtClean="0">
              <a:latin typeface="Arial" charset="0"/>
            </a:endParaRPr>
          </a:p>
        </p:txBody>
      </p:sp>
      <p:sp>
        <p:nvSpPr>
          <p:cNvPr id="6656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656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 eaLnBrk="1" hangingPunct="1"/>
            <a:fld id="{EEEA092F-5EE2-462C-BCAD-CDE2B44DD747}" type="slidenum">
              <a:rPr lang="en-US" sz="1200">
                <a:latin typeface="Arial" charset="0"/>
              </a:rPr>
              <a:pPr algn="r" eaLnBrk="1" hangingPunct="1"/>
              <a:t>32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6319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ED78D80-8193-4D44-85EB-88667AE18612}" type="slidenum">
              <a:rPr lang="en-US" smtClean="0">
                <a:latin typeface="Arial" charset="0"/>
              </a:rPr>
              <a:pPr/>
              <a:t>33</a:t>
            </a:fld>
            <a:endParaRPr lang="en-US" smtClean="0">
              <a:latin typeface="Arial" charset="0"/>
            </a:endParaRPr>
          </a:p>
        </p:txBody>
      </p:sp>
      <p:sp>
        <p:nvSpPr>
          <p:cNvPr id="6861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8613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 eaLnBrk="1" hangingPunct="1"/>
            <a:fld id="{D280123A-8B79-45F8-944D-975F1187C56A}" type="slidenum">
              <a:rPr lang="en-US" sz="1200">
                <a:latin typeface="Arial" charset="0"/>
              </a:rPr>
              <a:pPr algn="r" eaLnBrk="1" hangingPunct="1"/>
              <a:t>33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7200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6A6531FD-40F6-4640-A717-FA19B3FA6A6F}" type="slidenum">
              <a:rPr lang="en-US" smtClean="0">
                <a:latin typeface="Arial" charset="0"/>
              </a:rPr>
              <a:pPr/>
              <a:t>34</a:t>
            </a:fld>
            <a:endParaRPr lang="en-US" smtClean="0">
              <a:latin typeface="Arial" charset="0"/>
            </a:endParaRPr>
          </a:p>
        </p:txBody>
      </p:sp>
      <p:sp>
        <p:nvSpPr>
          <p:cNvPr id="6963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963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 eaLnBrk="1" hangingPunct="1"/>
            <a:fld id="{8E9C72C2-DB58-4EE9-ACC3-C82A382328D1}" type="slidenum">
              <a:rPr lang="en-US" sz="1200">
                <a:latin typeface="Arial" charset="0"/>
              </a:rPr>
              <a:pPr algn="r" eaLnBrk="1" hangingPunct="1"/>
              <a:t>34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144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A52BFFAB-02D9-42E6-9A39-784E693C016F}" type="slidenum">
              <a:rPr lang="en-US" smtClean="0">
                <a:latin typeface="Arial" charset="0"/>
              </a:rPr>
              <a:pPr/>
              <a:t>35</a:t>
            </a:fld>
            <a:endParaRPr lang="en-US" smtClean="0">
              <a:latin typeface="Arial" charset="0"/>
            </a:endParaRPr>
          </a:p>
        </p:txBody>
      </p:sp>
      <p:sp>
        <p:nvSpPr>
          <p:cNvPr id="7065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6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066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 eaLnBrk="1" hangingPunct="1"/>
            <a:fld id="{841A91E9-EEE4-46FE-9286-7211054E5792}" type="slidenum">
              <a:rPr lang="en-US" sz="1200">
                <a:latin typeface="Arial" charset="0"/>
              </a:rPr>
              <a:pPr algn="r" eaLnBrk="1" hangingPunct="1"/>
              <a:t>35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9281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308D2A29-ADAD-4D78-8002-FB486E8A593B}" type="slidenum">
              <a:rPr lang="en-US" smtClean="0">
                <a:latin typeface="Arial" charset="0"/>
              </a:rPr>
              <a:pPr/>
              <a:t>37</a:t>
            </a:fld>
            <a:endParaRPr lang="en-US" smtClean="0">
              <a:latin typeface="Arial" charset="0"/>
            </a:endParaRPr>
          </a:p>
        </p:txBody>
      </p:sp>
      <p:sp>
        <p:nvSpPr>
          <p:cNvPr id="7168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168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 eaLnBrk="1" hangingPunct="1"/>
            <a:fld id="{CF940CDD-FBD4-4218-95D2-AADD45C339AA}" type="slidenum">
              <a:rPr lang="en-US" sz="1200">
                <a:latin typeface="Arial" charset="0"/>
              </a:rPr>
              <a:pPr algn="r" eaLnBrk="1" hangingPunct="1"/>
              <a:t>37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6369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6D22FC89-5885-481B-9CA0-6912EDE6F38C}" type="slidenum">
              <a:rPr lang="en-US" smtClean="0">
                <a:latin typeface="Arial" charset="0"/>
              </a:rPr>
              <a:pPr/>
              <a:t>38</a:t>
            </a:fld>
            <a:endParaRPr lang="en-US" smtClean="0">
              <a:latin typeface="Arial" charset="0"/>
            </a:endParaRPr>
          </a:p>
        </p:txBody>
      </p:sp>
      <p:sp>
        <p:nvSpPr>
          <p:cNvPr id="7270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270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 eaLnBrk="1" hangingPunct="1"/>
            <a:fld id="{6C77F51E-761F-471A-88A8-335B495DD4A9}" type="slidenum">
              <a:rPr lang="en-US" sz="1200">
                <a:latin typeface="Arial" charset="0"/>
              </a:rPr>
              <a:pPr algn="r" eaLnBrk="1" hangingPunct="1"/>
              <a:t>38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557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8CD8C1C3-C26E-4513-AA29-5D7959B24728}" type="slidenum">
              <a:rPr lang="en-US" smtClean="0">
                <a:latin typeface="Arial" charset="0"/>
              </a:rPr>
              <a:pPr/>
              <a:t>11</a:t>
            </a:fld>
            <a:endParaRPr lang="en-US" smtClean="0">
              <a:latin typeface="Arial" charset="0"/>
            </a:endParaRPr>
          </a:p>
        </p:txBody>
      </p:sp>
      <p:sp>
        <p:nvSpPr>
          <p:cNvPr id="4505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6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506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 eaLnBrk="1" hangingPunct="1"/>
            <a:fld id="{EC63810C-0CDA-449F-8D06-D4E978F3F1B1}" type="slidenum">
              <a:rPr lang="en-US" sz="1200">
                <a:latin typeface="Arial" charset="0"/>
              </a:rPr>
              <a:pPr algn="r" eaLnBrk="1" hangingPunct="1"/>
              <a:t>11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49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3E65C339-3BEB-4186-A08E-0D067E09F50B}" type="slidenum">
              <a:rPr lang="en-US" smtClean="0">
                <a:latin typeface="Arial" charset="0"/>
              </a:rPr>
              <a:pPr/>
              <a:t>12</a:t>
            </a:fld>
            <a:endParaRPr lang="en-US" smtClean="0">
              <a:latin typeface="Arial" charset="0"/>
            </a:endParaRPr>
          </a:p>
        </p:txBody>
      </p:sp>
      <p:sp>
        <p:nvSpPr>
          <p:cNvPr id="4608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608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 eaLnBrk="1" hangingPunct="1"/>
            <a:fld id="{8D431220-7528-4C1B-8CC7-B3DB4AB19A69}" type="slidenum">
              <a:rPr lang="en-US" sz="1200">
                <a:latin typeface="Arial" charset="0"/>
              </a:rPr>
              <a:pPr algn="r" eaLnBrk="1" hangingPunct="1"/>
              <a:t>12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305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55CB23BD-11AA-4D16-AF81-7D78F12E41C3}" type="slidenum">
              <a:rPr lang="en-US" smtClean="0">
                <a:latin typeface="Arial" charset="0"/>
              </a:rPr>
              <a:pPr/>
              <a:t>13</a:t>
            </a:fld>
            <a:endParaRPr lang="en-US" smtClean="0">
              <a:latin typeface="Arial" charset="0"/>
            </a:endParaRPr>
          </a:p>
        </p:txBody>
      </p:sp>
      <p:sp>
        <p:nvSpPr>
          <p:cNvPr id="4710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710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 eaLnBrk="1" hangingPunct="1"/>
            <a:fld id="{189EC811-D834-4A73-9685-61EAA1006906}" type="slidenum">
              <a:rPr lang="en-US" sz="1200">
                <a:latin typeface="Arial" charset="0"/>
              </a:rPr>
              <a:pPr algn="r" eaLnBrk="1" hangingPunct="1"/>
              <a:t>13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157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0818669E-A8C5-4701-9CE3-AB9F9FF84CC5}" type="slidenum">
              <a:rPr lang="en-US" smtClean="0">
                <a:latin typeface="Arial" charset="0"/>
              </a:rPr>
              <a:pPr/>
              <a:t>14</a:t>
            </a:fld>
            <a:endParaRPr lang="en-US" smtClean="0">
              <a:latin typeface="Arial" charset="0"/>
            </a:endParaRPr>
          </a:p>
        </p:txBody>
      </p:sp>
      <p:sp>
        <p:nvSpPr>
          <p:cNvPr id="4813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3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 eaLnBrk="1" hangingPunct="1"/>
            <a:fld id="{E588F08F-4117-4288-8F35-A05BC7514FDD}" type="slidenum">
              <a:rPr lang="en-US" sz="1200">
                <a:latin typeface="Arial" charset="0"/>
              </a:rPr>
              <a:pPr algn="r" eaLnBrk="1" hangingPunct="1"/>
              <a:t>14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590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6C8E43EE-9040-48B9-8C27-3A416AE914D1}" type="slidenum">
              <a:rPr lang="en-US" smtClean="0">
                <a:latin typeface="Arial" charset="0"/>
              </a:rPr>
              <a:pPr/>
              <a:t>15</a:t>
            </a:fld>
            <a:endParaRPr lang="en-US" smtClean="0">
              <a:latin typeface="Arial" charset="0"/>
            </a:endParaRPr>
          </a:p>
        </p:txBody>
      </p:sp>
      <p:sp>
        <p:nvSpPr>
          <p:cNvPr id="4915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915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 eaLnBrk="1" hangingPunct="1"/>
            <a:fld id="{7FBD0277-D36B-4134-8382-908C55EC8EE4}" type="slidenum">
              <a:rPr lang="en-US" sz="1200">
                <a:latin typeface="Arial" charset="0"/>
              </a:rPr>
              <a:pPr algn="r" eaLnBrk="1" hangingPunct="1"/>
              <a:t>15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752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25487E3-8081-499E-A29D-C76CC9F0A18C}" type="slidenum">
              <a:rPr lang="en-US" smtClean="0">
                <a:latin typeface="Arial" charset="0"/>
              </a:rPr>
              <a:pPr/>
              <a:t>16</a:t>
            </a:fld>
            <a:endParaRPr lang="en-US" smtClean="0">
              <a:latin typeface="Arial" charset="0"/>
            </a:endParaRPr>
          </a:p>
        </p:txBody>
      </p:sp>
      <p:sp>
        <p:nvSpPr>
          <p:cNvPr id="5017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8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018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 eaLnBrk="1" hangingPunct="1"/>
            <a:fld id="{F239F29E-0386-41F2-BDDA-B9227ED56B73}" type="slidenum">
              <a:rPr lang="en-US" sz="1200">
                <a:latin typeface="Arial" charset="0"/>
              </a:rPr>
              <a:pPr algn="r" eaLnBrk="1" hangingPunct="1"/>
              <a:t>16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037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211C6E-AEDB-4F87-9DC5-E9266C05B326}" type="slidenum">
              <a:rPr lang="en-US" smtClean="0">
                <a:latin typeface="Arial" charset="0"/>
              </a:rPr>
              <a:pPr/>
              <a:t>17</a:t>
            </a:fld>
            <a:endParaRPr lang="en-US" smtClean="0">
              <a:latin typeface="Arial" charset="0"/>
            </a:endParaRPr>
          </a:p>
        </p:txBody>
      </p:sp>
      <p:sp>
        <p:nvSpPr>
          <p:cNvPr id="5120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5120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 eaLnBrk="1" hangingPunct="1"/>
            <a:fld id="{D864E4D1-D84E-4D54-B4F7-6D86661899F4}" type="slidenum">
              <a:rPr lang="en-US" sz="1200">
                <a:latin typeface="Arial" charset="0"/>
              </a:rPr>
              <a:pPr algn="r" eaLnBrk="1" hangingPunct="1"/>
              <a:t>17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873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ECD4969A-2421-41E2-BA98-A070C4F47DD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7EB8357-87DF-4DBB-8631-D215786488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817175B-F992-44A8-9D2E-D8F09272ED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114650-9B75-46E8-AD08-C45DD05587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4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EBE75D0-3CB4-44B4-8396-061A221C4B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DDE8486-7D26-4F3A-86A0-1602A9E7EFF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A21E00B-2C01-4508-90C8-A33865B889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8782912-2EE9-4634-A3A4-8A06BABFDC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632B59E-18B3-4B9E-8DDE-1D83639084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EFAE5BC-A626-489C-8E75-BCDE98351F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FFD32C3-EDE6-4A18-A888-ECCB685198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3AB89FCA-A7CD-43E6-8ED7-BAE65B95D1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EB2085E7-B7A9-4F84-ABAB-95BCE01C75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Information Sources and Signals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COSC 350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0"/>
            <a:ext cx="8686800" cy="1066800"/>
          </a:xfrm>
        </p:spPr>
        <p:txBody>
          <a:bodyPr anchor="ctr"/>
          <a:lstStyle/>
          <a:p>
            <a:pPr algn="ctr" eaLnBrk="1" hangingPunct="1"/>
            <a:r>
              <a:rPr lang="en-US" dirty="0" smtClean="0"/>
              <a:t>Bandwidth of an Analog Signal    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24000"/>
            <a:ext cx="8229600" cy="4216400"/>
          </a:xfrm>
        </p:spPr>
        <p:txBody>
          <a:bodyPr/>
          <a:lstStyle/>
          <a:p>
            <a:pPr eaLnBrk="1" hangingPunct="1"/>
            <a:r>
              <a:rPr lang="en-US" dirty="0" smtClean="0"/>
              <a:t>the definition of bandwidth varies; one definition of </a:t>
            </a:r>
            <a:r>
              <a:rPr lang="en-US" dirty="0" smtClean="0">
                <a:solidFill>
                  <a:srgbClr val="FF0000"/>
                </a:solidFill>
              </a:rPr>
              <a:t>analog bandwidth</a:t>
            </a:r>
            <a:endParaRPr lang="en-US" dirty="0" smtClean="0"/>
          </a:p>
          <a:p>
            <a:pPr lvl="1" eaLnBrk="1" hangingPunct="1"/>
            <a:r>
              <a:rPr lang="en-US" dirty="0" smtClean="0"/>
              <a:t>the difference between the highest and lowest frequencies of the constituent parts </a:t>
            </a:r>
          </a:p>
          <a:p>
            <a:pPr lvl="1" eaLnBrk="1" hangingPunct="1"/>
            <a:r>
              <a:rPr lang="en-US" dirty="0" smtClean="0"/>
              <a:t>the highest and the lowest frequencies obtained by Fourier analysis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8229600" cy="462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228600" y="228600"/>
            <a:ext cx="8686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en-US" sz="4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Bandwidth of an Analog Signal   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04800"/>
            <a:ext cx="8686800" cy="1066800"/>
          </a:xfrm>
        </p:spPr>
        <p:txBody>
          <a:bodyPr anchor="ctr"/>
          <a:lstStyle/>
          <a:p>
            <a:pPr algn="ctr" eaLnBrk="1" hangingPunct="1"/>
            <a:r>
              <a:rPr lang="en-US" dirty="0" smtClean="0"/>
              <a:t>Digital Signals and Signal Levels   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216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When voltage is used </a:t>
            </a:r>
          </a:p>
          <a:p>
            <a:pPr lvl="1" eaLnBrk="1" hangingPunct="1"/>
            <a:r>
              <a:rPr lang="en-US" sz="2000" dirty="0" smtClean="0"/>
              <a:t>positive: </a:t>
            </a:r>
            <a:r>
              <a:rPr lang="en-US" sz="2000" dirty="0" smtClean="0">
                <a:solidFill>
                  <a:srgbClr val="FF0000"/>
                </a:solidFill>
              </a:rPr>
              <a:t>logical one</a:t>
            </a:r>
            <a:endParaRPr lang="en-US" sz="2000" dirty="0" smtClean="0"/>
          </a:p>
          <a:p>
            <a:pPr lvl="1" eaLnBrk="1" hangingPunct="1"/>
            <a:r>
              <a:rPr lang="en-US" sz="2000" dirty="0" smtClean="0"/>
              <a:t>zero: </a:t>
            </a:r>
            <a:r>
              <a:rPr lang="en-US" sz="2000" dirty="0" smtClean="0">
                <a:solidFill>
                  <a:srgbClr val="FF0000"/>
                </a:solidFill>
              </a:rPr>
              <a:t>logical zero</a:t>
            </a:r>
            <a:endParaRPr lang="en-US" sz="2000" dirty="0" smtClean="0"/>
          </a:p>
          <a:p>
            <a:pPr eaLnBrk="1" hangingPunct="1"/>
            <a:r>
              <a:rPr lang="en-US" sz="2400" dirty="0" smtClean="0"/>
              <a:t>When two levels of voltage are used</a:t>
            </a:r>
          </a:p>
          <a:p>
            <a:pPr lvl="1" eaLnBrk="1" hangingPunct="1"/>
            <a:r>
              <a:rPr lang="en-US" sz="2000" dirty="0" smtClean="0"/>
              <a:t>each level corresponds to one data bit (0 or 1).</a:t>
            </a:r>
          </a:p>
          <a:p>
            <a:pPr eaLnBrk="1" hangingPunct="1"/>
            <a:r>
              <a:rPr lang="en-US" sz="2400" dirty="0" smtClean="0"/>
              <a:t>When multiple digital levels are available</a:t>
            </a:r>
          </a:p>
          <a:p>
            <a:pPr lvl="1" eaLnBrk="1" hangingPunct="1"/>
            <a:r>
              <a:rPr lang="en-US" sz="2000" dirty="0" smtClean="0"/>
              <a:t>each level can represent multiple bits</a:t>
            </a:r>
          </a:p>
          <a:p>
            <a:pPr lvl="1" eaLnBrk="1" hangingPunct="1"/>
            <a:r>
              <a:rPr lang="en-US" sz="2000" dirty="0" smtClean="0"/>
              <a:t>E.g. </a:t>
            </a:r>
            <a:r>
              <a:rPr lang="en-US" sz="2000" dirty="0" smtClean="0">
                <a:solidFill>
                  <a:srgbClr val="FF0000"/>
                </a:solidFill>
              </a:rPr>
              <a:t>four levels</a:t>
            </a:r>
            <a:r>
              <a:rPr lang="en-US" sz="2000" dirty="0" smtClean="0"/>
              <a:t> of voltage: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/>
              <a:t>		-5 volts, -2 volts, +2 volts, and +5 volts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382000" cy="440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228600" y="228600"/>
            <a:ext cx="8686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en-US" sz="4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Digital Signals and Signal Levels   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04800"/>
            <a:ext cx="8686800" cy="1066800"/>
          </a:xfrm>
        </p:spPr>
        <p:txBody>
          <a:bodyPr anchor="ctr"/>
          <a:lstStyle/>
          <a:p>
            <a:pPr algn="ctr" eaLnBrk="1" hangingPunct="1"/>
            <a:r>
              <a:rPr lang="en-US" dirty="0" smtClean="0"/>
              <a:t>Digital Signals and Signal Levels   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524000"/>
            <a:ext cx="8229600" cy="421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For each possible combination of bits =&gt; one signal level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There are </a:t>
            </a:r>
            <a:r>
              <a:rPr lang="en-US" sz="2400" dirty="0" smtClean="0">
                <a:solidFill>
                  <a:srgbClr val="FF0000"/>
                </a:solidFill>
              </a:rPr>
              <a:t>2</a:t>
            </a:r>
            <a:r>
              <a:rPr lang="en-US" sz="2400" baseline="30000" dirty="0" smtClean="0">
                <a:solidFill>
                  <a:srgbClr val="FF0000"/>
                </a:solidFill>
              </a:rPr>
              <a:t>n</a:t>
            </a:r>
            <a:r>
              <a:rPr lang="en-US" sz="2400" dirty="0" smtClean="0"/>
              <a:t> combinations (number of levels) possible with </a:t>
            </a:r>
            <a:r>
              <a:rPr lang="en-US" sz="2400" dirty="0" smtClean="0">
                <a:solidFill>
                  <a:srgbClr val="FF0000"/>
                </a:solidFill>
              </a:rPr>
              <a:t>n</a:t>
            </a:r>
            <a:r>
              <a:rPr lang="en-US" sz="2400" dirty="0" smtClean="0"/>
              <a:t> bits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One could achieve arbitrary numbers of levels by dividing voltage into arbitrarily small increments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But the system may not </a:t>
            </a:r>
            <a:r>
              <a:rPr lang="en-US" sz="2000" dirty="0" smtClean="0">
                <a:solidFill>
                  <a:srgbClr val="FF0000"/>
                </a:solidFill>
              </a:rPr>
              <a:t>distinguish</a:t>
            </a:r>
            <a:r>
              <a:rPr lang="en-US" sz="2000" dirty="0" smtClean="0"/>
              <a:t> between signals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8686800" cy="1066800"/>
          </a:xfrm>
        </p:spPr>
        <p:txBody>
          <a:bodyPr anchor="ctr"/>
          <a:lstStyle/>
          <a:p>
            <a:pPr algn="ctr" eaLnBrk="1" hangingPunct="1"/>
            <a:r>
              <a:rPr lang="en-US" smtClean="0"/>
              <a:t>Baud and Bits Per Second   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2164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The rate at which data can be sent depends on</a:t>
            </a:r>
          </a:p>
          <a:p>
            <a:pPr lvl="1" eaLnBrk="1" hangingPunct="1"/>
            <a:r>
              <a:rPr lang="en-US" sz="2000" dirty="0" smtClean="0"/>
              <a:t>the number of signal levels</a:t>
            </a:r>
          </a:p>
          <a:p>
            <a:pPr lvl="1" eaLnBrk="1" hangingPunct="1"/>
            <a:r>
              <a:rPr lang="en-US" sz="2000" dirty="0" smtClean="0"/>
              <a:t>the amount of time the system remains at a given level before moving to the next</a:t>
            </a:r>
          </a:p>
          <a:p>
            <a:pPr eaLnBrk="1" hangingPunct="1"/>
            <a:r>
              <a:rPr lang="en-US" sz="2400" dirty="0" smtClean="0"/>
              <a:t>Figure 6.8a shows time along the x-axis, and the time is divided into eight segments</a:t>
            </a:r>
          </a:p>
          <a:p>
            <a:pPr eaLnBrk="1" hangingPunct="1"/>
            <a:r>
              <a:rPr lang="en-US" sz="2400" dirty="0" smtClean="0"/>
              <a:t>If the communication system is modified to use half as much time for a given bit</a:t>
            </a:r>
          </a:p>
          <a:p>
            <a:pPr lvl="1" eaLnBrk="1" hangingPunct="1"/>
            <a:r>
              <a:rPr lang="en-US" sz="2000" dirty="0" smtClean="0"/>
              <a:t>twice as many bits will be sent in the same amount of time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52400"/>
            <a:ext cx="8686800" cy="1066800"/>
          </a:xfrm>
        </p:spPr>
        <p:txBody>
          <a:bodyPr anchor="ctr"/>
          <a:lstStyle/>
          <a:p>
            <a:pPr algn="ctr" eaLnBrk="1" hangingPunct="1"/>
            <a:r>
              <a:rPr lang="en-US" dirty="0" smtClean="0"/>
              <a:t>Baud and Bits Per Second   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76400"/>
            <a:ext cx="8229600" cy="42164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A signal level must remain at a given level long enough to be detected</a:t>
            </a:r>
          </a:p>
          <a:p>
            <a:pPr eaLnBrk="1" hangingPunct="1"/>
            <a:r>
              <a:rPr lang="en-US" sz="2000" dirty="0" smtClean="0"/>
              <a:t>The accepted measure of a communication system does not specify a length of time</a:t>
            </a:r>
          </a:p>
          <a:p>
            <a:pPr lvl="1" eaLnBrk="1" hangingPunct="1"/>
            <a:r>
              <a:rPr lang="en-US" sz="1800" dirty="0" smtClean="0"/>
              <a:t>Baud: number of times that the signal changes per second</a:t>
            </a:r>
          </a:p>
          <a:p>
            <a:pPr lvl="1" eaLnBrk="1" hangingPunct="1"/>
            <a:r>
              <a:rPr lang="en-US" sz="1800" dirty="0" smtClean="0"/>
              <a:t>E.g. a signal remain at a given level for </a:t>
            </a:r>
            <a:r>
              <a:rPr lang="en-US" sz="1800" dirty="0" smtClean="0">
                <a:solidFill>
                  <a:srgbClr val="FF0000"/>
                </a:solidFill>
              </a:rPr>
              <a:t>.001</a:t>
            </a:r>
            <a:r>
              <a:rPr lang="en-US" sz="1800" dirty="0" smtClean="0"/>
              <a:t> seconds, the system is said to be operating at </a:t>
            </a:r>
            <a:r>
              <a:rPr lang="en-US" sz="1800" dirty="0" smtClean="0">
                <a:solidFill>
                  <a:srgbClr val="FF0000"/>
                </a:solidFill>
              </a:rPr>
              <a:t>1000</a:t>
            </a:r>
            <a:r>
              <a:rPr lang="en-US" sz="1800" dirty="0" smtClean="0"/>
              <a:t> baud</a:t>
            </a:r>
          </a:p>
          <a:p>
            <a:pPr eaLnBrk="1" hangingPunct="1"/>
            <a:r>
              <a:rPr lang="en-US" sz="2000" dirty="0" smtClean="0"/>
              <a:t>Both baud and number of signal levels control bit rate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8686800" cy="1066800"/>
          </a:xfrm>
        </p:spPr>
        <p:txBody>
          <a:bodyPr anchor="ctr"/>
          <a:lstStyle/>
          <a:p>
            <a:pPr algn="ctr" eaLnBrk="1" hangingPunct="1"/>
            <a:r>
              <a:rPr lang="en-US" smtClean="0"/>
              <a:t>Baud and Bits Per Second   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2211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A system with </a:t>
            </a:r>
            <a:r>
              <a:rPr lang="en-US" sz="2400" dirty="0" smtClean="0">
                <a:solidFill>
                  <a:srgbClr val="FF0000"/>
                </a:solidFill>
              </a:rPr>
              <a:t>two</a:t>
            </a:r>
            <a:r>
              <a:rPr lang="en-US" sz="2400" dirty="0" smtClean="0"/>
              <a:t> signal levels operating at </a:t>
            </a:r>
            <a:r>
              <a:rPr lang="en-US" sz="2400" dirty="0" smtClean="0">
                <a:solidFill>
                  <a:srgbClr val="FF0000"/>
                </a:solidFill>
              </a:rPr>
              <a:t>1000</a:t>
            </a:r>
            <a:r>
              <a:rPr lang="en-US" sz="2400" dirty="0" smtClean="0"/>
              <a:t> baud</a:t>
            </a:r>
          </a:p>
          <a:p>
            <a:pPr lvl="1" eaLnBrk="1" hangingPunct="1"/>
            <a:r>
              <a:rPr lang="en-US" sz="2000" dirty="0" smtClean="0"/>
              <a:t>Transfers </a:t>
            </a:r>
            <a:r>
              <a:rPr lang="en-US" sz="2000" dirty="0" smtClean="0">
                <a:solidFill>
                  <a:srgbClr val="FF0000"/>
                </a:solidFill>
              </a:rPr>
              <a:t>1000 </a:t>
            </a:r>
            <a:r>
              <a:rPr lang="en-US" sz="2000" dirty="0" smtClean="0"/>
              <a:t>bits per second</a:t>
            </a:r>
          </a:p>
          <a:p>
            <a:pPr eaLnBrk="1" hangingPunct="1"/>
            <a:r>
              <a:rPr lang="en-US" sz="2400" dirty="0" smtClean="0"/>
              <a:t>A system operating at </a:t>
            </a:r>
            <a:r>
              <a:rPr lang="en-US" sz="2400" dirty="0" smtClean="0">
                <a:solidFill>
                  <a:srgbClr val="FF0000"/>
                </a:solidFill>
              </a:rPr>
              <a:t>1000</a:t>
            </a:r>
            <a:r>
              <a:rPr lang="en-US" sz="2400" dirty="0" smtClean="0"/>
              <a:t> baud with </a:t>
            </a:r>
            <a:r>
              <a:rPr lang="en-US" sz="2400" dirty="0" smtClean="0">
                <a:solidFill>
                  <a:srgbClr val="FF0000"/>
                </a:solidFill>
              </a:rPr>
              <a:t>four</a:t>
            </a:r>
            <a:r>
              <a:rPr lang="en-US" sz="2400" dirty="0" smtClean="0"/>
              <a:t> signal levels</a:t>
            </a:r>
          </a:p>
          <a:p>
            <a:pPr lvl="1" eaLnBrk="1" hangingPunct="1"/>
            <a:r>
              <a:rPr lang="en-US" sz="2000" dirty="0" smtClean="0"/>
              <a:t>Transfers 2000 bits per second</a:t>
            </a:r>
          </a:p>
          <a:p>
            <a:pPr eaLnBrk="1" hangingPunct="1"/>
            <a:r>
              <a:rPr lang="en-US" sz="2400" dirty="0" smtClean="0"/>
              <a:t>The relationship between baud, signal levels, and bit rate</a:t>
            </a:r>
          </a:p>
          <a:p>
            <a:pPr eaLnBrk="1" hangingPunct="1">
              <a:buFont typeface="Wingdings" pitchFamily="2" charset="2"/>
              <a:buNone/>
            </a:pPr>
            <a:endParaRPr lang="en-US" sz="2400" dirty="0" smtClean="0"/>
          </a:p>
        </p:txBody>
      </p:sp>
      <p:pic>
        <p:nvPicPr>
          <p:cNvPr id="1946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756150"/>
            <a:ext cx="5657850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81000"/>
            <a:ext cx="8686800" cy="1143000"/>
          </a:xfrm>
        </p:spPr>
        <p:txBody>
          <a:bodyPr anchor="ctr">
            <a:normAutofit fontScale="90000"/>
          </a:bodyPr>
          <a:lstStyle/>
          <a:p>
            <a:pPr eaLnBrk="1" hangingPunct="1"/>
            <a:r>
              <a:rPr lang="en-US" dirty="0" smtClean="0"/>
              <a:t>Converting a Digital Signal to Analog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847850"/>
            <a:ext cx="8229600" cy="422116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A composite of sine waves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Represented by arbitrary wave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Each sine wave in the set has a specific amplitude, frequency, and phase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Fourier's theorem 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to a digital signal requires an </a:t>
            </a:r>
            <a:r>
              <a:rPr lang="en-US" sz="1800" dirty="0" smtClean="0">
                <a:solidFill>
                  <a:srgbClr val="FF0000"/>
                </a:solidFill>
              </a:rPr>
              <a:t>infinite</a:t>
            </a:r>
            <a:r>
              <a:rPr lang="en-US" sz="1800" dirty="0" smtClean="0"/>
              <a:t> set of sine waves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Infinite bandwidth?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Engineers adopt a compromise: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conversion of a signal from digital to analog is </a:t>
            </a:r>
            <a:r>
              <a:rPr lang="en-US" sz="1800" dirty="0" smtClean="0">
                <a:solidFill>
                  <a:srgbClr val="FF0000"/>
                </a:solidFill>
              </a:rPr>
              <a:t>approximate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generate analog waves that closely approximate the digital signal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approximation involves building a composite signal from only a few sine waves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04"/>
          <a:stretch>
            <a:fillRect/>
          </a:stretch>
        </p:blipFill>
        <p:spPr bwMode="auto">
          <a:xfrm>
            <a:off x="838200" y="914400"/>
            <a:ext cx="7772400" cy="545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228600" y="228600"/>
            <a:ext cx="8686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en-US" sz="4100">
                <a:solidFill>
                  <a:schemeClr val="tx2"/>
                </a:solidFill>
                <a:latin typeface="Garamond" pitchFamily="18" charset="0"/>
              </a:rPr>
              <a:t>Converting a Digital Signal to Analog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Analog: characterized by continuous mathematical function. </a:t>
            </a:r>
          </a:p>
          <a:p>
            <a:pPr eaLnBrk="1" hangingPunct="1"/>
            <a:r>
              <a:rPr lang="en-US" smtClean="0"/>
              <a:t>Digital: has a fixed set of valid levels. </a:t>
            </a:r>
          </a:p>
          <a:p>
            <a:pPr eaLnBrk="1" hangingPunct="1"/>
            <a:r>
              <a:rPr lang="en-US" smtClean="0"/>
              <a:t>Periodic signals have repetitive patterns and aperiodic ones don’t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865187"/>
          </a:xfrm>
        </p:spPr>
        <p:txBody>
          <a:bodyPr/>
          <a:lstStyle/>
          <a:p>
            <a:pPr algn="ctr" eaLnBrk="1" hangingPunct="1"/>
            <a:r>
              <a:rPr lang="en-US" smtClean="0"/>
              <a:t>Data Signals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305800" cy="990600"/>
          </a:xfrm>
        </p:spPr>
        <p:txBody>
          <a:bodyPr anchor="ctr">
            <a:normAutofit fontScale="90000"/>
          </a:bodyPr>
          <a:lstStyle/>
          <a:p>
            <a:pPr algn="ctr" eaLnBrk="1" hangingPunct="1"/>
            <a:r>
              <a:rPr lang="en-US" sz="3200" dirty="0" smtClean="0"/>
              <a:t>Synchronization and Agreement About Signals   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447800"/>
            <a:ext cx="8686800" cy="3810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The electronics at both ends of a physical medium must have circuitry to measure </a:t>
            </a:r>
            <a:r>
              <a:rPr lang="en-US" sz="2400" dirty="0" smtClean="0">
                <a:solidFill>
                  <a:srgbClr val="FF0000"/>
                </a:solidFill>
              </a:rPr>
              <a:t>time precisely</a:t>
            </a:r>
          </a:p>
          <a:p>
            <a:pPr eaLnBrk="1" hangingPunct="1"/>
            <a:r>
              <a:rPr lang="en-US" sz="2400" dirty="0" smtClean="0"/>
              <a:t>Building electronic systems that agree at the high speeds used in modern networks is extremely difficult</a:t>
            </a:r>
          </a:p>
          <a:p>
            <a:pPr eaLnBrk="1" hangingPunct="1"/>
            <a:r>
              <a:rPr lang="en-US" sz="2400" dirty="0" smtClean="0"/>
              <a:t>A fundamental problem: </a:t>
            </a:r>
            <a:r>
              <a:rPr lang="en-US" sz="2400" dirty="0" smtClean="0">
                <a:solidFill>
                  <a:srgbClr val="FF0000"/>
                </a:solidFill>
              </a:rPr>
              <a:t>synchronization</a:t>
            </a:r>
            <a:r>
              <a:rPr lang="en-US" sz="2400" dirty="0" smtClean="0"/>
              <a:t> of sender/receiver</a:t>
            </a:r>
          </a:p>
          <a:p>
            <a:pPr eaLnBrk="1" hangingPunct="1"/>
            <a:r>
              <a:rPr lang="en-US" sz="2400" dirty="0" smtClean="0"/>
              <a:t>Missing a bit creates misinterpretation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838200"/>
            <a:ext cx="7467600" cy="577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0" y="152400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en-US" sz="3500">
                <a:solidFill>
                  <a:schemeClr val="tx2"/>
                </a:solidFill>
                <a:latin typeface="Garamond" pitchFamily="18" charset="0"/>
              </a:rPr>
              <a:t>Synchronization and Agreement About Signals</a:t>
            </a:r>
            <a:r>
              <a:rPr lang="en-US" sz="3900">
                <a:solidFill>
                  <a:schemeClr val="tx2"/>
                </a:solidFill>
                <a:latin typeface="Garamond" pitchFamily="18" charset="0"/>
              </a:rPr>
              <a:t>   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8686800" cy="1066800"/>
          </a:xfrm>
        </p:spPr>
        <p:txBody>
          <a:bodyPr anchor="ctr"/>
          <a:lstStyle/>
          <a:p>
            <a:pPr algn="ctr" eaLnBrk="1" hangingPunct="1"/>
            <a:r>
              <a:rPr lang="en-US" dirty="0" smtClean="0"/>
              <a:t>Line Coding    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524000"/>
            <a:ext cx="8305800" cy="4876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How to avoid synchronization errors:</a:t>
            </a:r>
          </a:p>
          <a:p>
            <a:pPr lvl="1" eaLnBrk="1" hangingPunct="1">
              <a:buFontTx/>
              <a:buAutoNum type="arabicPeriod"/>
            </a:pPr>
            <a:r>
              <a:rPr lang="en-US" sz="2400" dirty="0" smtClean="0"/>
              <a:t>Uses a known pattern of bits before the transmission - typically a set of alternating </a:t>
            </a:r>
            <a:r>
              <a:rPr lang="en-US" sz="2400" dirty="0" smtClean="0">
                <a:solidFill>
                  <a:srgbClr val="FF0000"/>
                </a:solidFill>
              </a:rPr>
              <a:t>0s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FF0000"/>
                </a:solidFill>
              </a:rPr>
              <a:t>1s</a:t>
            </a:r>
            <a:r>
              <a:rPr lang="en-US" sz="2400" dirty="0" smtClean="0"/>
              <a:t>, for receiver to synchronize</a:t>
            </a:r>
          </a:p>
          <a:p>
            <a:pPr lvl="1" eaLnBrk="1" hangingPunct="1">
              <a:buFontTx/>
              <a:buAutoNum type="arabicPeriod"/>
            </a:pPr>
            <a:r>
              <a:rPr lang="en-US" sz="2400" dirty="0" smtClean="0"/>
              <a:t>Systematic data representation to avoid confusion about the meaning</a:t>
            </a:r>
          </a:p>
          <a:p>
            <a:pPr eaLnBrk="1" hangingPunct="1"/>
            <a:r>
              <a:rPr lang="en-US" sz="2800" dirty="0" smtClean="0">
                <a:solidFill>
                  <a:srgbClr val="FF0000"/>
                </a:solidFill>
              </a:rPr>
              <a:t>line coding:</a:t>
            </a:r>
            <a:r>
              <a:rPr lang="en-US" sz="2800" dirty="0" smtClean="0"/>
              <a:t> the way data is encoded in a signal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28800"/>
            <a:ext cx="6629400" cy="399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228600" y="152400"/>
            <a:ext cx="8686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en-US" sz="4400" b="1" dirty="0">
                <a:solidFill>
                  <a:schemeClr val="tx2"/>
                </a:solidFill>
                <a:latin typeface="+mn-lt"/>
              </a:rPr>
              <a:t>Line Coding   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8686800" cy="1066800"/>
          </a:xfrm>
        </p:spPr>
        <p:txBody>
          <a:bodyPr anchor="ctr">
            <a:normAutofit/>
          </a:bodyPr>
          <a:lstStyle/>
          <a:p>
            <a:pPr algn="ctr" eaLnBrk="1" hangingPunct="1"/>
            <a:r>
              <a:rPr lang="en-US" sz="3600" dirty="0" smtClean="0"/>
              <a:t>Line Coding   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2164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Multiple signal elements for a single bit means fewer bits can be transmitted per </a:t>
            </a:r>
            <a:r>
              <a:rPr lang="en-US" sz="2000" dirty="0" smtClean="0">
                <a:solidFill>
                  <a:srgbClr val="FF0000"/>
                </a:solidFill>
              </a:rPr>
              <a:t>unit time</a:t>
            </a:r>
          </a:p>
          <a:p>
            <a:pPr eaLnBrk="1" hangingPunct="1"/>
            <a:r>
              <a:rPr lang="en-US" sz="2000" dirty="0" smtClean="0"/>
              <a:t>Would like to transmit multiple bits per signal element </a:t>
            </a:r>
          </a:p>
          <a:p>
            <a:pPr eaLnBrk="1" hangingPunct="1"/>
            <a:r>
              <a:rPr lang="en-US" sz="2000" dirty="0" smtClean="0"/>
              <a:t>A variety of line coding techniques are available that differ in </a:t>
            </a:r>
          </a:p>
          <a:p>
            <a:pPr lvl="1" eaLnBrk="1" hangingPunct="1"/>
            <a:r>
              <a:rPr lang="en-US" sz="1800" dirty="0" smtClean="0"/>
              <a:t>how they handle synchronization</a:t>
            </a:r>
          </a:p>
          <a:p>
            <a:pPr lvl="1" eaLnBrk="1" hangingPunct="1"/>
            <a:r>
              <a:rPr lang="en-US" sz="1800" dirty="0" smtClean="0"/>
              <a:t>the bandwidth used</a:t>
            </a:r>
          </a:p>
          <a:p>
            <a:pPr eaLnBrk="1" hangingPunct="1"/>
            <a:endParaRPr lang="en-US" sz="2000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7620000" cy="508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228600" y="152400"/>
            <a:ext cx="8686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en-US" sz="4400">
                <a:solidFill>
                  <a:schemeClr val="tx2"/>
                </a:solidFill>
                <a:latin typeface="Garamond" pitchFamily="18" charset="0"/>
              </a:rPr>
              <a:t>Line Coding   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8686800" cy="1143000"/>
          </a:xfrm>
        </p:spPr>
        <p:txBody>
          <a:bodyPr anchor="ctr"/>
          <a:lstStyle/>
          <a:p>
            <a:pPr algn="ctr" eaLnBrk="1" hangingPunct="1"/>
            <a:r>
              <a:rPr lang="en-US" sz="3600" smtClean="0"/>
              <a:t>Manchester Encoding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76400"/>
            <a:ext cx="8229600" cy="38100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solidFill>
                  <a:srgbClr val="FF0000"/>
                </a:solidFill>
              </a:rPr>
              <a:t>Manchester Encoding</a:t>
            </a:r>
            <a:r>
              <a:rPr lang="en-US" sz="2400" dirty="0" smtClean="0"/>
              <a:t> used with </a:t>
            </a:r>
            <a:r>
              <a:rPr lang="en-US" sz="2400" dirty="0" smtClean="0">
                <a:solidFill>
                  <a:srgbClr val="FF0000"/>
                </a:solidFill>
              </a:rPr>
              <a:t>Ethernet</a:t>
            </a:r>
          </a:p>
          <a:p>
            <a:pPr eaLnBrk="1" hangingPunct="1"/>
            <a:r>
              <a:rPr lang="en-US" sz="2400" dirty="0" smtClean="0"/>
              <a:t>Detect a </a:t>
            </a:r>
            <a:r>
              <a:rPr lang="en-US" sz="2400" dirty="0" smtClean="0">
                <a:solidFill>
                  <a:srgbClr val="FF0000"/>
                </a:solidFill>
              </a:rPr>
              <a:t>transition</a:t>
            </a:r>
            <a:r>
              <a:rPr lang="en-US" sz="2400" dirty="0" smtClean="0"/>
              <a:t> in signal level</a:t>
            </a:r>
          </a:p>
          <a:p>
            <a:pPr eaLnBrk="1" hangingPunct="1"/>
            <a:r>
              <a:rPr lang="en-US" sz="2400" dirty="0" smtClean="0"/>
              <a:t>Detecting transition is easier than measuring signal level</a:t>
            </a:r>
          </a:p>
          <a:p>
            <a:pPr eaLnBrk="1" hangingPunct="1"/>
            <a:r>
              <a:rPr lang="en-US" sz="2400" dirty="0" smtClean="0">
                <a:solidFill>
                  <a:srgbClr val="FF0000"/>
                </a:solidFill>
              </a:rPr>
              <a:t>1</a:t>
            </a:r>
            <a:r>
              <a:rPr lang="en-US" sz="2400" dirty="0" smtClean="0"/>
              <a:t> corresponds to a transition from </a:t>
            </a:r>
            <a:r>
              <a:rPr lang="en-US" sz="2400" dirty="0" smtClean="0">
                <a:solidFill>
                  <a:srgbClr val="FF0000"/>
                </a:solidFill>
              </a:rPr>
              <a:t>negative</a:t>
            </a:r>
            <a:r>
              <a:rPr lang="en-US" sz="2400" dirty="0" smtClean="0"/>
              <a:t> voltage level to a </a:t>
            </a:r>
            <a:r>
              <a:rPr lang="en-US" sz="2400" dirty="0" smtClean="0">
                <a:solidFill>
                  <a:srgbClr val="FF0000"/>
                </a:solidFill>
              </a:rPr>
              <a:t>positive</a:t>
            </a:r>
            <a:r>
              <a:rPr lang="en-US" sz="2400" dirty="0" smtClean="0"/>
              <a:t> voltage level and vice versa </a:t>
            </a:r>
          </a:p>
          <a:p>
            <a:pPr lvl="1" eaLnBrk="1" hangingPunct="1"/>
            <a:endParaRPr lang="en-US" sz="2000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50"/>
          <a:stretch>
            <a:fillRect/>
          </a:stretch>
        </p:blipFill>
        <p:spPr bwMode="auto">
          <a:xfrm>
            <a:off x="1219200" y="1600200"/>
            <a:ext cx="652462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228600" y="152400"/>
            <a:ext cx="868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en-US" sz="3600">
                <a:solidFill>
                  <a:schemeClr val="tx2"/>
                </a:solidFill>
                <a:latin typeface="Garamond" pitchFamily="18" charset="0"/>
              </a:rPr>
              <a:t>Manchester Encoding Used in Computer Networks  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8000" y="3124200"/>
            <a:ext cx="2057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Logical zero</a:t>
            </a:r>
          </a:p>
          <a:p>
            <a:r>
              <a:rPr lang="en-US" sz="1400" dirty="0" smtClean="0"/>
              <a:t>Represented by a transition</a:t>
            </a:r>
          </a:p>
          <a:p>
            <a:r>
              <a:rPr lang="en-US" sz="1400" dirty="0" smtClean="0"/>
              <a:t>Logical one</a:t>
            </a:r>
          </a:p>
          <a:p>
            <a:r>
              <a:rPr lang="en-US" sz="1400" dirty="0" smtClean="0"/>
              <a:t>Represented by no transition</a:t>
            </a:r>
            <a:endParaRPr lang="en-US" sz="1400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4038600" y="3352800"/>
            <a:ext cx="28194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5486400" y="3962400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8686800" cy="1143000"/>
          </a:xfrm>
        </p:spPr>
        <p:txBody>
          <a:bodyPr anchor="ctr"/>
          <a:lstStyle/>
          <a:p>
            <a:pPr algn="ctr" eaLnBrk="1" hangingPunct="1"/>
            <a:r>
              <a:rPr lang="en-US" sz="4000" dirty="0" smtClean="0"/>
              <a:t>Differential Manchester Encoding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52600"/>
            <a:ext cx="8229600" cy="4216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Relative transitions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 smtClean="0"/>
              <a:t>Depends on the previous bit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Always a transition in middle of interval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0</a:t>
            </a:r>
            <a:r>
              <a:rPr lang="en-US" sz="2000" dirty="0" smtClean="0"/>
              <a:t> = transition at beginning of interval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1</a:t>
            </a:r>
            <a:r>
              <a:rPr lang="en-US" sz="2000" dirty="0" smtClean="0"/>
              <a:t> = no transition at beginning of interval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The encoding works correctly even if the two wires carrying signal are reversed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686800" cy="1143000"/>
          </a:xfrm>
        </p:spPr>
        <p:txBody>
          <a:bodyPr anchor="ctr"/>
          <a:lstStyle/>
          <a:p>
            <a:pPr algn="ctr" eaLnBrk="1" hangingPunct="1"/>
            <a:r>
              <a:rPr lang="en-US" sz="3600" dirty="0" smtClean="0"/>
              <a:t>Converting an Analog Signal to Digital    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524000"/>
            <a:ext cx="8915400" cy="3962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Analog signals must be converted to digital form</a:t>
            </a:r>
          </a:p>
          <a:p>
            <a:pPr eaLnBrk="1" hangingPunct="1"/>
            <a:r>
              <a:rPr lang="en-US" sz="2400" dirty="0" smtClean="0"/>
              <a:t>Two basic approaches:</a:t>
            </a:r>
          </a:p>
          <a:p>
            <a:pPr lvl="1" eaLnBrk="1" hangingPunct="1"/>
            <a:r>
              <a:rPr lang="en-US" sz="2000" dirty="0" smtClean="0">
                <a:solidFill>
                  <a:srgbClr val="FF0000"/>
                </a:solidFill>
              </a:rPr>
              <a:t>Pulse code modulation</a:t>
            </a:r>
            <a:r>
              <a:rPr lang="en-US" sz="2000" dirty="0" smtClean="0"/>
              <a:t> (PCM)</a:t>
            </a:r>
          </a:p>
          <a:p>
            <a:pPr lvl="1" eaLnBrk="1" hangingPunct="1"/>
            <a:r>
              <a:rPr lang="en-US" sz="2000" dirty="0" smtClean="0">
                <a:solidFill>
                  <a:srgbClr val="FF0000"/>
                </a:solidFill>
              </a:rPr>
              <a:t>Delta modulation </a:t>
            </a:r>
            <a:r>
              <a:rPr lang="en-US" sz="2000" dirty="0" smtClean="0"/>
              <a:t>(DM)</a:t>
            </a:r>
          </a:p>
          <a:p>
            <a:pPr eaLnBrk="1" hangingPunct="1"/>
            <a:r>
              <a:rPr lang="en-US" sz="2400" dirty="0" smtClean="0"/>
              <a:t>In PCM,  the level of an analog signal is measured repeatedly at fixed time intervals and converted to digital form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Natural phenomena produce sine waves</a:t>
            </a:r>
          </a:p>
          <a:p>
            <a:pPr eaLnBrk="1" hangingPunct="1"/>
            <a:r>
              <a:rPr lang="en-US" smtClean="0"/>
              <a:t>Four main characteristics</a:t>
            </a:r>
          </a:p>
          <a:p>
            <a:pPr lvl="1" eaLnBrk="1" hangingPunct="1"/>
            <a:r>
              <a:rPr lang="en-US" smtClean="0"/>
              <a:t>Frequency</a:t>
            </a:r>
          </a:p>
          <a:p>
            <a:pPr lvl="1" eaLnBrk="1" hangingPunct="1"/>
            <a:r>
              <a:rPr lang="en-US" smtClean="0"/>
              <a:t>Amplitude</a:t>
            </a:r>
          </a:p>
          <a:p>
            <a:pPr lvl="1" eaLnBrk="1" hangingPunct="1"/>
            <a:r>
              <a:rPr lang="en-US" smtClean="0"/>
              <a:t>Phase: shifted amount of the start of sine wave from a reference time</a:t>
            </a:r>
          </a:p>
          <a:p>
            <a:pPr lvl="1" eaLnBrk="1" hangingPunct="1"/>
            <a:r>
              <a:rPr lang="en-US" smtClean="0"/>
              <a:t>Wavelength: length of a cycle as it propagates across a medium</a:t>
            </a:r>
          </a:p>
          <a:p>
            <a:pPr eaLnBrk="1" hangingPunct="1"/>
            <a:endParaRPr lang="en-US" smtClean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017587"/>
          </a:xfrm>
        </p:spPr>
        <p:txBody>
          <a:bodyPr/>
          <a:lstStyle/>
          <a:p>
            <a:pPr algn="ctr" eaLnBrk="1" hangingPunct="1"/>
            <a:r>
              <a:rPr lang="en-US" smtClean="0"/>
              <a:t>Sine Waves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0"/>
            <a:ext cx="8534400" cy="335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228600" y="228600"/>
            <a:ext cx="868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 sz="4400">
                <a:solidFill>
                  <a:schemeClr val="tx2"/>
                </a:solidFill>
                <a:latin typeface="Garamond" pitchFamily="18" charset="0"/>
              </a:rPr>
              <a:t>Converting an Analog Signal to Digital   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686800" cy="1143000"/>
          </a:xfrm>
        </p:spPr>
        <p:txBody>
          <a:bodyPr anchor="ctr">
            <a:normAutofit fontScale="90000"/>
          </a:bodyPr>
          <a:lstStyle/>
          <a:p>
            <a:pPr algn="ctr" eaLnBrk="1" hangingPunct="1"/>
            <a:r>
              <a:rPr lang="en-US" dirty="0" smtClean="0"/>
              <a:t>Converting an Analog Signal to Digital   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600200"/>
            <a:ext cx="8229600" cy="4221163"/>
          </a:xfrm>
        </p:spPr>
        <p:txBody>
          <a:bodyPr/>
          <a:lstStyle/>
          <a:p>
            <a:pPr eaLnBrk="1" hangingPunct="1"/>
            <a:r>
              <a:rPr lang="en-US" sz="2000" dirty="0" smtClean="0"/>
              <a:t>The three steps used PCM</a:t>
            </a:r>
          </a:p>
          <a:p>
            <a:pPr eaLnBrk="1" hangingPunct="1"/>
            <a:r>
              <a:rPr lang="en-US" sz="2000" dirty="0" smtClean="0"/>
              <a:t>First stage is known as </a:t>
            </a:r>
            <a:r>
              <a:rPr lang="en-US" sz="2000" dirty="0" smtClean="0">
                <a:solidFill>
                  <a:srgbClr val="FF0000"/>
                </a:solidFill>
              </a:rPr>
              <a:t>sampling</a:t>
            </a:r>
            <a:r>
              <a:rPr lang="en-US" sz="2000" dirty="0" smtClean="0"/>
              <a:t> </a:t>
            </a:r>
          </a:p>
          <a:p>
            <a:pPr lvl="1" eaLnBrk="1" hangingPunct="1"/>
            <a:r>
              <a:rPr lang="en-US" sz="1800" dirty="0" smtClean="0"/>
              <a:t>each measurement is known as a sample </a:t>
            </a:r>
            <a:endParaRPr lang="en-US" sz="18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sz="2000" dirty="0" smtClean="0"/>
              <a:t>A sample is </a:t>
            </a:r>
            <a:r>
              <a:rPr lang="en-US" sz="2000" dirty="0" smtClean="0">
                <a:solidFill>
                  <a:srgbClr val="FF0000"/>
                </a:solidFill>
              </a:rPr>
              <a:t>quantized </a:t>
            </a:r>
            <a:r>
              <a:rPr lang="en-US" sz="2000" dirty="0" smtClean="0"/>
              <a:t> </a:t>
            </a:r>
          </a:p>
          <a:p>
            <a:pPr lvl="1" eaLnBrk="1" hangingPunct="1"/>
            <a:r>
              <a:rPr lang="en-US" sz="1800" dirty="0" smtClean="0"/>
              <a:t>a small integer value</a:t>
            </a:r>
          </a:p>
          <a:p>
            <a:pPr lvl="1" eaLnBrk="1" hangingPunct="1"/>
            <a:r>
              <a:rPr lang="en-US" sz="1800" dirty="0" smtClean="0"/>
              <a:t>not a measure of voltage or any other property of the signal</a:t>
            </a:r>
          </a:p>
          <a:p>
            <a:pPr lvl="1" eaLnBrk="1" hangingPunct="1"/>
            <a:r>
              <a:rPr lang="en-US" sz="1800" dirty="0" smtClean="0"/>
              <a:t>the range of the signal from the minimum to maximum levels is divided into a set of slots, typically a power of </a:t>
            </a:r>
            <a:r>
              <a:rPr lang="en-US" sz="1800" dirty="0" smtClean="0">
                <a:solidFill>
                  <a:srgbClr val="FF0000"/>
                </a:solidFill>
              </a:rPr>
              <a:t>2</a:t>
            </a:r>
          </a:p>
          <a:p>
            <a:pPr eaLnBrk="1" hangingPunct="1"/>
            <a:r>
              <a:rPr lang="en-US" sz="2000" dirty="0" smtClean="0"/>
              <a:t>Then </a:t>
            </a:r>
            <a:r>
              <a:rPr lang="en-US" sz="2000" dirty="0" smtClean="0">
                <a:solidFill>
                  <a:srgbClr val="FF0000"/>
                </a:solidFill>
              </a:rPr>
              <a:t>encoded</a:t>
            </a:r>
            <a:r>
              <a:rPr lang="en-US" sz="2000" dirty="0" smtClean="0"/>
              <a:t> into a specific format</a:t>
            </a:r>
          </a:p>
          <a:p>
            <a:pPr eaLnBrk="1" hangingPunct="1"/>
            <a:endParaRPr lang="en-US" sz="2000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76"/>
          <a:stretch>
            <a:fillRect/>
          </a:stretch>
        </p:blipFill>
        <p:spPr bwMode="auto">
          <a:xfrm>
            <a:off x="838200" y="1600200"/>
            <a:ext cx="7543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Rectangle 2"/>
          <p:cNvSpPr>
            <a:spLocks noChangeArrowheads="1"/>
          </p:cNvSpPr>
          <p:nvPr/>
        </p:nvSpPr>
        <p:spPr bwMode="auto">
          <a:xfrm>
            <a:off x="228600" y="152400"/>
            <a:ext cx="868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 sz="4400">
                <a:solidFill>
                  <a:schemeClr val="tx2"/>
                </a:solidFill>
                <a:latin typeface="Garamond" pitchFamily="18" charset="0"/>
              </a:rPr>
              <a:t>Converting an Analog Signal to Digital   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686800" cy="1143000"/>
          </a:xfrm>
        </p:spPr>
        <p:txBody>
          <a:bodyPr anchor="ctr">
            <a:normAutofit fontScale="90000"/>
          </a:bodyPr>
          <a:lstStyle/>
          <a:p>
            <a:pPr algn="ctr" eaLnBrk="1" hangingPunct="1"/>
            <a:r>
              <a:rPr lang="en-US" dirty="0" smtClean="0"/>
              <a:t>Converting an Analog Signal to Digital    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2211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Delta modulation (DM)</a:t>
            </a:r>
          </a:p>
          <a:p>
            <a:pPr lvl="1" eaLnBrk="1" hangingPunct="1"/>
            <a:r>
              <a:rPr lang="en-US" sz="2400" dirty="0" smtClean="0"/>
              <a:t>DM sends one quantization value followed by a string of values (differences)</a:t>
            </a:r>
          </a:p>
          <a:p>
            <a:pPr eaLnBrk="1" hangingPunct="1"/>
            <a:r>
              <a:rPr lang="en-US" sz="2800" dirty="0" smtClean="0"/>
              <a:t>Requires fewer bits </a:t>
            </a:r>
          </a:p>
          <a:p>
            <a:pPr eaLnBrk="1" hangingPunct="1"/>
            <a:r>
              <a:rPr lang="en-US" sz="2800" dirty="0" smtClean="0"/>
              <a:t>The main tradeoff with DM is the effect of an </a:t>
            </a:r>
            <a:r>
              <a:rPr lang="en-US" sz="2800" dirty="0" smtClean="0">
                <a:solidFill>
                  <a:srgbClr val="FF0000"/>
                </a:solidFill>
              </a:rPr>
              <a:t>error</a:t>
            </a:r>
            <a:r>
              <a:rPr lang="en-US" sz="2800" dirty="0" smtClean="0"/>
              <a:t> </a:t>
            </a:r>
          </a:p>
          <a:p>
            <a:pPr lvl="1" eaLnBrk="1" hangingPunct="1"/>
            <a:r>
              <a:rPr lang="en-US" sz="2400" dirty="0" smtClean="0"/>
              <a:t>Any missing or damaged item cause misinterpretation</a:t>
            </a:r>
          </a:p>
          <a:p>
            <a:pPr lvl="1" eaLnBrk="1" hangingPunct="1"/>
            <a:endParaRPr lang="en-US" sz="2400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686800" cy="1143000"/>
          </a:xfrm>
        </p:spPr>
        <p:txBody>
          <a:bodyPr anchor="ctr">
            <a:normAutofit fontScale="90000"/>
          </a:bodyPr>
          <a:lstStyle/>
          <a:p>
            <a:pPr algn="ctr" eaLnBrk="1" hangingPunct="1"/>
            <a:r>
              <a:rPr lang="en-US" sz="4000" dirty="0" smtClean="0"/>
              <a:t>The </a:t>
            </a:r>
            <a:r>
              <a:rPr lang="en-US" sz="4000" dirty="0" err="1" smtClean="0"/>
              <a:t>Nyquist</a:t>
            </a:r>
            <a:r>
              <a:rPr lang="en-US" sz="4000" dirty="0" smtClean="0"/>
              <a:t> Theorem and Sampling Rate     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524000"/>
            <a:ext cx="8229600" cy="4953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Sampled in PCM or DM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 smtClean="0">
                <a:solidFill>
                  <a:srgbClr val="FF0000"/>
                </a:solidFill>
              </a:rPr>
              <a:t>Undersampling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Oversampling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Proper sampling is given by </a:t>
            </a:r>
            <a:r>
              <a:rPr lang="en-US" sz="2800" dirty="0" err="1" smtClean="0">
                <a:solidFill>
                  <a:srgbClr val="FF0000"/>
                </a:solidFill>
              </a:rPr>
              <a:t>Nyquist</a:t>
            </a:r>
            <a:r>
              <a:rPr lang="en-US" sz="2800" dirty="0" smtClean="0"/>
              <a:t> theorem: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lvl="1" eaLnBrk="1" hangingPunct="1">
              <a:lnSpc>
                <a:spcPct val="90000"/>
              </a:lnSpc>
            </a:pP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where   </a:t>
            </a:r>
            <a:r>
              <a:rPr lang="en-US" sz="2400" dirty="0" err="1" smtClean="0"/>
              <a:t>f</a:t>
            </a:r>
            <a:r>
              <a:rPr lang="en-US" sz="2400" baseline="-25000" dirty="0" err="1" smtClean="0"/>
              <a:t>max</a:t>
            </a:r>
            <a:r>
              <a:rPr lang="en-US" sz="2400" dirty="0" smtClean="0"/>
              <a:t> is the highest frequency in the composite signal</a:t>
            </a:r>
          </a:p>
        </p:txBody>
      </p:sp>
      <p:pic>
        <p:nvPicPr>
          <p:cNvPr id="3789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935" y="3784600"/>
            <a:ext cx="39052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8686800" cy="1143000"/>
          </a:xfrm>
        </p:spPr>
        <p:txBody>
          <a:bodyPr anchor="ctr">
            <a:normAutofit fontScale="90000"/>
          </a:bodyPr>
          <a:lstStyle/>
          <a:p>
            <a:pPr algn="ctr" eaLnBrk="1" hangingPunct="1"/>
            <a:r>
              <a:rPr lang="en-US" sz="3600" smtClean="0"/>
              <a:t>Nyquist Theorem and Telephone System Transmission    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524000"/>
            <a:ext cx="8229600" cy="421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 dirty="0" smtClean="0"/>
              <a:t>Frequencies between </a:t>
            </a:r>
            <a:r>
              <a:rPr lang="en-US" sz="2200" dirty="0" smtClean="0">
                <a:solidFill>
                  <a:srgbClr val="FF0000"/>
                </a:solidFill>
              </a:rPr>
              <a:t>0</a:t>
            </a:r>
            <a:r>
              <a:rPr lang="en-US" sz="2200" dirty="0" smtClean="0"/>
              <a:t> - </a:t>
            </a:r>
            <a:r>
              <a:rPr lang="en-US" sz="2200" dirty="0" smtClean="0">
                <a:solidFill>
                  <a:srgbClr val="FF0000"/>
                </a:solidFill>
              </a:rPr>
              <a:t>4000</a:t>
            </a:r>
            <a:r>
              <a:rPr lang="en-US" sz="2200" dirty="0" smtClean="0"/>
              <a:t> Hz considered acceptable </a:t>
            </a:r>
            <a:r>
              <a:rPr lang="en-US" sz="2200" dirty="0" smtClean="0">
                <a:solidFill>
                  <a:srgbClr val="FF0000"/>
                </a:solidFill>
              </a:rPr>
              <a:t>audio quality </a:t>
            </a:r>
            <a:r>
              <a:rPr lang="en-US" sz="2200" dirty="0" smtClean="0"/>
              <a:t>for human</a:t>
            </a:r>
          </a:p>
          <a:p>
            <a:pPr>
              <a:lnSpc>
                <a:spcPct val="90000"/>
              </a:lnSpc>
            </a:pPr>
            <a:r>
              <a:rPr lang="en-US" sz="2200" dirty="0" smtClean="0"/>
              <a:t>Sampling rate of </a:t>
            </a:r>
            <a:r>
              <a:rPr lang="en-US" sz="2200" dirty="0" smtClean="0">
                <a:solidFill>
                  <a:srgbClr val="FF0000"/>
                </a:solidFill>
              </a:rPr>
              <a:t>8000</a:t>
            </a:r>
            <a:r>
              <a:rPr lang="en-US" sz="2200" dirty="0" smtClean="0"/>
              <a:t> samples per second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The PCM standard quantifies each voice sample into an</a:t>
            </a:r>
            <a:r>
              <a:rPr lang="en-US" sz="2000" dirty="0" smtClean="0">
                <a:solidFill>
                  <a:srgbClr val="FF0000"/>
                </a:solidFill>
              </a:rPr>
              <a:t> 8</a:t>
            </a:r>
            <a:r>
              <a:rPr lang="en-US" sz="2000" dirty="0" smtClean="0"/>
              <a:t> bit value for quality</a:t>
            </a:r>
          </a:p>
          <a:p>
            <a:pPr lvl="1" eaLnBrk="1" hangingPunct="1">
              <a:lnSpc>
                <a:spcPct val="90000"/>
              </a:lnSpc>
            </a:pPr>
            <a:endParaRPr lang="en-US" sz="180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The rate generated for a single telephone call is:</a:t>
            </a:r>
          </a:p>
        </p:txBody>
      </p:sp>
      <p:pic>
        <p:nvPicPr>
          <p:cNvPr id="3891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800600"/>
            <a:ext cx="7239000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Area code irrelevant</a:t>
            </a:r>
          </a:p>
          <a:p>
            <a:r>
              <a:rPr lang="en-US" dirty="0" smtClean="0"/>
              <a:t>One number multiple devices</a:t>
            </a:r>
          </a:p>
          <a:p>
            <a:r>
              <a:rPr lang="en-US" dirty="0" smtClean="0"/>
              <a:t>Any device</a:t>
            </a:r>
          </a:p>
          <a:p>
            <a:r>
              <a:rPr lang="en-US" dirty="0" smtClean="0"/>
              <a:t>ENUM (an IETF standard – RFC 2916)</a:t>
            </a:r>
          </a:p>
          <a:p>
            <a:pPr lvl="1"/>
            <a:r>
              <a:rPr lang="en-US" dirty="0" smtClean="0"/>
              <a:t>Translates telephone numbers (E164 numbers) into internet addresses (DNS)</a:t>
            </a:r>
          </a:p>
          <a:p>
            <a:pPr lvl="2"/>
            <a:r>
              <a:rPr lang="en-US" dirty="0" smtClean="0"/>
              <a:t>SIP/ H.323 VoIP addresses</a:t>
            </a:r>
          </a:p>
          <a:p>
            <a:pPr lvl="2"/>
            <a:r>
              <a:rPr lang="en-US" dirty="0" smtClean="0"/>
              <a:t>IP FAX servers</a:t>
            </a:r>
          </a:p>
          <a:p>
            <a:pPr lvl="2"/>
            <a:r>
              <a:rPr lang="en-US" dirty="0" smtClean="0"/>
              <a:t>Voice Mail Servers</a:t>
            </a:r>
          </a:p>
          <a:p>
            <a:pPr lvl="2"/>
            <a:r>
              <a:rPr lang="en-US" smtClean="0"/>
              <a:t>Email addresses</a:t>
            </a:r>
            <a:endParaRPr lang="en-US" dirty="0" smtClean="0"/>
          </a:p>
          <a:p>
            <a:pPr lvl="2"/>
            <a:r>
              <a:rPr lang="en-US" dirty="0" smtClean="0"/>
              <a:t>PSTN services (redirect)</a:t>
            </a:r>
          </a:p>
          <a:p>
            <a:r>
              <a:rPr lang="en-US" dirty="0" smtClean="0"/>
              <a:t>PSTN used as the inter-VoIP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6153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8686800" cy="1066800"/>
          </a:xfrm>
        </p:spPr>
        <p:txBody>
          <a:bodyPr anchor="ctr"/>
          <a:lstStyle/>
          <a:p>
            <a:pPr algn="ctr" eaLnBrk="1" hangingPunct="1"/>
            <a:r>
              <a:rPr lang="en-US" sz="4000" smtClean="0"/>
              <a:t>Encoding and Data Compression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3657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Data </a:t>
            </a:r>
            <a:r>
              <a:rPr lang="en-US" sz="2400" dirty="0" smtClean="0">
                <a:solidFill>
                  <a:srgbClr val="FF0000"/>
                </a:solidFill>
              </a:rPr>
              <a:t>compression</a:t>
            </a:r>
            <a:r>
              <a:rPr lang="en-US" sz="2400" dirty="0" smtClean="0"/>
              <a:t> reduces the number of bits required to represent data</a:t>
            </a:r>
          </a:p>
          <a:p>
            <a:pPr eaLnBrk="1" hangingPunct="1"/>
            <a:r>
              <a:rPr lang="en-US" sz="2400" dirty="0" smtClean="0"/>
              <a:t>Data compression</a:t>
            </a:r>
          </a:p>
          <a:p>
            <a:pPr lvl="1" eaLnBrk="1" hangingPunct="1"/>
            <a:r>
              <a:rPr lang="en-US" sz="2000" dirty="0" smtClean="0"/>
              <a:t>reduces transmission time</a:t>
            </a:r>
          </a:p>
          <a:p>
            <a:pPr lvl="1" eaLnBrk="1" hangingPunct="1"/>
            <a:r>
              <a:rPr lang="en-US" sz="2000" dirty="0" smtClean="0"/>
              <a:t>a communication system can be optimized</a:t>
            </a:r>
          </a:p>
          <a:p>
            <a:pPr eaLnBrk="1" hangingPunct="1"/>
            <a:r>
              <a:rPr lang="en-US" sz="2400" dirty="0" smtClean="0"/>
              <a:t>There are two types of compression:</a:t>
            </a:r>
          </a:p>
          <a:p>
            <a:pPr lvl="1" eaLnBrk="1" hangingPunct="1"/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Lossy</a:t>
            </a:r>
            <a:endParaRPr lang="en-US" sz="2000" dirty="0" smtClean="0"/>
          </a:p>
          <a:p>
            <a:pPr lvl="1" eaLnBrk="1" hangingPunct="1"/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Lossless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686800" cy="914400"/>
          </a:xfrm>
        </p:spPr>
        <p:txBody>
          <a:bodyPr anchor="ctr"/>
          <a:lstStyle/>
          <a:p>
            <a:pPr algn="ctr" eaLnBrk="1" hangingPunct="1"/>
            <a:r>
              <a:rPr lang="en-US" sz="4000" dirty="0" smtClean="0"/>
              <a:t>Encoding and Data Compression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7800"/>
            <a:ext cx="82296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err="1" smtClean="0"/>
              <a:t>Lossy</a:t>
            </a:r>
            <a:r>
              <a:rPr lang="en-US" sz="2000" dirty="0" smtClean="0"/>
              <a:t> compression 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Some information is lost, e.g., images, video/audio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Preserve details to the level of </a:t>
            </a:r>
            <a:r>
              <a:rPr lang="en-US" sz="1600" dirty="0" smtClean="0">
                <a:solidFill>
                  <a:srgbClr val="FF0000"/>
                </a:solidFill>
              </a:rPr>
              <a:t>human perception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JPEG (used for images) compression or MPEG-3 (abbreviated MP3 and used for audio recordings)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Lossless compression 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preserves the original data without change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Forms a </a:t>
            </a:r>
            <a:r>
              <a:rPr lang="en-US" sz="1800" b="1" dirty="0" smtClean="0"/>
              <a:t>dictionary</a:t>
            </a:r>
            <a:r>
              <a:rPr lang="en-US" sz="1800" dirty="0" smtClean="0"/>
              <a:t> for repeated strings (keeps reference to the string in the dictionary)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Sender </a:t>
            </a:r>
            <a:r>
              <a:rPr lang="en-US" sz="1800" b="1" dirty="0" smtClean="0"/>
              <a:t>must send dictionary </a:t>
            </a:r>
            <a:r>
              <a:rPr lang="en-US" sz="1800" dirty="0" smtClean="0"/>
              <a:t>with compressed 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865187"/>
          </a:xfrm>
        </p:spPr>
        <p:txBody>
          <a:bodyPr/>
          <a:lstStyle/>
          <a:p>
            <a:pPr algn="ctr" eaLnBrk="1" hangingPunct="1"/>
            <a:r>
              <a:rPr lang="en-US" smtClean="0"/>
              <a:t>Units of time and frequency</a:t>
            </a:r>
          </a:p>
        </p:txBody>
      </p:sp>
      <p:graphicFrame>
        <p:nvGraphicFramePr>
          <p:cNvPr id="5174" name="Group 54"/>
          <p:cNvGraphicFramePr>
            <a:graphicFrameLocks noGrp="1"/>
          </p:cNvGraphicFramePr>
          <p:nvPr>
            <p:ph type="tbl"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  <a:gridCol w="2057400"/>
              </a:tblGrid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Time unit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Frequency unit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2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Seconds (s)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10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Hertz (Hz)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10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Hz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Milliseconds (ms)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10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-3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KHz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10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Hz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Microseconds (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µ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10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-6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MHz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10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Hz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2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Nanoseconds (ns)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10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-9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GHz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10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9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Hz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Picoseconds (ps)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10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-12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THz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10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12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Hz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865187"/>
          </a:xfrm>
        </p:spPr>
        <p:txBody>
          <a:bodyPr/>
          <a:lstStyle/>
          <a:p>
            <a:pPr algn="ctr" eaLnBrk="1" hangingPunct="1"/>
            <a:r>
              <a:rPr lang="en-US" smtClean="0"/>
              <a:t>Composite Signals</a:t>
            </a:r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26"/>
          <a:stretch>
            <a:fillRect/>
          </a:stretch>
        </p:blipFill>
        <p:spPr bwMode="auto">
          <a:xfrm>
            <a:off x="685800" y="1371600"/>
            <a:ext cx="7753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Utilized in data communication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Natural phenomena produce sine waves as a function of time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solidFill>
                  <a:srgbClr val="FF0000"/>
                </a:solidFill>
              </a:rPr>
              <a:t>Modulation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demodulation</a:t>
            </a:r>
            <a:endParaRPr lang="en-US" dirty="0" smtClean="0"/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modulation produces composite signals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From Fourier, it is possible to decompose a composite signal into its constituent parts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if the composite signal is periodic, the constituent parts will also be periodic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sz="4000" smtClean="0"/>
              <a:t>The Importance of Composite Signals and Sine Functions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A graph of a signal as a function of time is known as </a:t>
            </a:r>
            <a:r>
              <a:rPr lang="en-US" sz="2400" smtClean="0">
                <a:solidFill>
                  <a:srgbClr val="FF0000"/>
                </a:solidFill>
              </a:rPr>
              <a:t>time domain </a:t>
            </a:r>
            <a:r>
              <a:rPr lang="en-US" sz="2400" smtClean="0"/>
              <a:t>representation</a:t>
            </a:r>
            <a:endParaRPr lang="en-US" sz="2400" smtClean="0">
              <a:solidFill>
                <a:srgbClr val="FF0000"/>
              </a:solidFill>
            </a:endParaRPr>
          </a:p>
          <a:p>
            <a:pPr eaLnBrk="1" hangingPunct="1"/>
            <a:r>
              <a:rPr lang="en-US" sz="2400" smtClean="0"/>
              <a:t>The other representation is known as a </a:t>
            </a:r>
            <a:r>
              <a:rPr lang="en-US" sz="2400" smtClean="0">
                <a:solidFill>
                  <a:srgbClr val="FF0000"/>
                </a:solidFill>
              </a:rPr>
              <a:t>frequency domain</a:t>
            </a:r>
            <a:r>
              <a:rPr lang="en-US" sz="2400" smtClean="0"/>
              <a:t> </a:t>
            </a:r>
          </a:p>
          <a:p>
            <a:pPr lvl="1" eaLnBrk="1" hangingPunct="1"/>
            <a:r>
              <a:rPr lang="en-US" sz="2000" smtClean="0"/>
              <a:t>A composite function can be shown as a set of </a:t>
            </a:r>
            <a:r>
              <a:rPr lang="en-US" sz="2000" smtClean="0">
                <a:solidFill>
                  <a:srgbClr val="FF0000"/>
                </a:solidFill>
              </a:rPr>
              <a:t>simple sine waves</a:t>
            </a:r>
            <a:r>
              <a:rPr lang="en-US" sz="2000" smtClean="0"/>
              <a:t> </a:t>
            </a:r>
            <a:endParaRPr lang="en-US" smtClean="0"/>
          </a:p>
          <a:p>
            <a:pPr eaLnBrk="1" hangingPunct="1"/>
            <a:r>
              <a:rPr lang="en-US" sz="2400" smtClean="0"/>
              <a:t>The function </a:t>
            </a:r>
            <a:r>
              <a:rPr lang="en-US" sz="2400" b="1" i="1" smtClean="0">
                <a:solidFill>
                  <a:srgbClr val="FF0000"/>
                </a:solidFill>
              </a:rPr>
              <a:t>A sin(2</a:t>
            </a:r>
            <a:r>
              <a:rPr lang="el-GR" sz="2400" b="1" i="1" smtClean="0">
                <a:solidFill>
                  <a:srgbClr val="FF0000"/>
                </a:solidFill>
                <a:cs typeface="Arial" charset="0"/>
              </a:rPr>
              <a:t>π</a:t>
            </a:r>
            <a:r>
              <a:rPr lang="en-US" sz="2400" b="1" i="1" smtClean="0">
                <a:solidFill>
                  <a:srgbClr val="FF0000"/>
                </a:solidFill>
              </a:rPr>
              <a:t>t)</a:t>
            </a:r>
            <a:r>
              <a:rPr lang="en-US" sz="2400" smtClean="0"/>
              <a:t> is represented by a single line of height </a:t>
            </a:r>
            <a:r>
              <a:rPr lang="en-US" sz="2400" b="1" i="1" smtClean="0">
                <a:solidFill>
                  <a:srgbClr val="FF0000"/>
                </a:solidFill>
              </a:rPr>
              <a:t>A</a:t>
            </a:r>
            <a:r>
              <a:rPr lang="en-US" sz="2400" i="1" smtClean="0"/>
              <a:t> </a:t>
            </a:r>
            <a:r>
              <a:rPr lang="en-US" sz="2400" smtClean="0"/>
              <a:t>that is positioned at </a:t>
            </a:r>
            <a:r>
              <a:rPr lang="en-US" sz="2400" b="1" i="1" smtClean="0">
                <a:solidFill>
                  <a:srgbClr val="FF0000"/>
                </a:solidFill>
              </a:rPr>
              <a:t>x = t</a:t>
            </a:r>
            <a:endParaRPr lang="en-US" sz="2400" smtClean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sz="4000" smtClean="0"/>
              <a:t>Time and Frequency domain representations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Frequency Domain</a:t>
            </a:r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00"/>
          <a:stretch>
            <a:fillRect/>
          </a:stretch>
        </p:blipFill>
        <p:spPr bwMode="auto">
          <a:xfrm>
            <a:off x="609600" y="1524000"/>
            <a:ext cx="8001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228600"/>
            <a:ext cx="8686800" cy="1143000"/>
          </a:xfrm>
        </p:spPr>
        <p:txBody>
          <a:bodyPr anchor="ctr">
            <a:normAutofit fontScale="90000"/>
          </a:bodyPr>
          <a:lstStyle/>
          <a:p>
            <a:pPr algn="ctr" eaLnBrk="1" hangingPunct="1"/>
            <a:r>
              <a:rPr lang="en-US" sz="3600" dirty="0" smtClean="0"/>
              <a:t> Time and Frequency Domain Representations   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52600"/>
            <a:ext cx="8229600" cy="42164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A frequency domain representation </a:t>
            </a:r>
          </a:p>
          <a:p>
            <a:pPr lvl="1" eaLnBrk="1" hangingPunct="1"/>
            <a:r>
              <a:rPr lang="en-US" sz="2000" dirty="0" smtClean="0"/>
              <a:t>useful with periodic signals</a:t>
            </a:r>
          </a:p>
          <a:p>
            <a:pPr lvl="1" eaLnBrk="1" hangingPunct="1"/>
            <a:r>
              <a:rPr lang="en-US" sz="2000" dirty="0" smtClean="0"/>
              <a:t>Compactness</a:t>
            </a:r>
            <a:endParaRPr lang="en-US" sz="2000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en-US" sz="2000" dirty="0" smtClean="0"/>
              <a:t>both small and easy to read occupies only a single point along the x-axis</a:t>
            </a:r>
          </a:p>
          <a:p>
            <a:pPr lvl="1" eaLnBrk="1" hangingPunct="1"/>
            <a:r>
              <a:rPr lang="en-US" sz="2000" dirty="0" smtClean="0"/>
              <a:t>the advantage becomes clear when a composite signal contains many simple signals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1064</TotalTime>
  <Words>1478</Words>
  <Application>Microsoft Office PowerPoint</Application>
  <PresentationFormat>On-screen Show (4:3)</PresentationFormat>
  <Paragraphs>273</Paragraphs>
  <Slides>38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Garamond</vt:lpstr>
      <vt:lpstr>Lucida Sans Unicode</vt:lpstr>
      <vt:lpstr>Verdana</vt:lpstr>
      <vt:lpstr>Wingdings</vt:lpstr>
      <vt:lpstr>Wingdings 2</vt:lpstr>
      <vt:lpstr>Wingdings 3</vt:lpstr>
      <vt:lpstr>Concourse</vt:lpstr>
      <vt:lpstr>Information Sources and Signals</vt:lpstr>
      <vt:lpstr>Data Signals</vt:lpstr>
      <vt:lpstr>Sine Waves</vt:lpstr>
      <vt:lpstr>Units of time and frequency</vt:lpstr>
      <vt:lpstr>Composite Signals</vt:lpstr>
      <vt:lpstr>The Importance of Composite Signals and Sine Functions</vt:lpstr>
      <vt:lpstr>Time and Frequency domain representations</vt:lpstr>
      <vt:lpstr>Frequency Domain</vt:lpstr>
      <vt:lpstr> Time and Frequency Domain Representations    </vt:lpstr>
      <vt:lpstr>Bandwidth of an Analog Signal     </vt:lpstr>
      <vt:lpstr>PowerPoint Presentation</vt:lpstr>
      <vt:lpstr>Digital Signals and Signal Levels    </vt:lpstr>
      <vt:lpstr>PowerPoint Presentation</vt:lpstr>
      <vt:lpstr>Digital Signals and Signal Levels    </vt:lpstr>
      <vt:lpstr>Baud and Bits Per Second    </vt:lpstr>
      <vt:lpstr>Baud and Bits Per Second    </vt:lpstr>
      <vt:lpstr>Baud and Bits Per Second    </vt:lpstr>
      <vt:lpstr>Converting a Digital Signal to Analog</vt:lpstr>
      <vt:lpstr>PowerPoint Presentation</vt:lpstr>
      <vt:lpstr>Synchronization and Agreement About Signals    </vt:lpstr>
      <vt:lpstr>PowerPoint Presentation</vt:lpstr>
      <vt:lpstr>Line Coding    </vt:lpstr>
      <vt:lpstr>PowerPoint Presentation</vt:lpstr>
      <vt:lpstr>Line Coding    </vt:lpstr>
      <vt:lpstr>PowerPoint Presentation</vt:lpstr>
      <vt:lpstr>Manchester Encoding</vt:lpstr>
      <vt:lpstr>PowerPoint Presentation</vt:lpstr>
      <vt:lpstr>Differential Manchester Encoding</vt:lpstr>
      <vt:lpstr>Converting an Analog Signal to Digital    </vt:lpstr>
      <vt:lpstr>PowerPoint Presentation</vt:lpstr>
      <vt:lpstr>Converting an Analog Signal to Digital    </vt:lpstr>
      <vt:lpstr>PowerPoint Presentation</vt:lpstr>
      <vt:lpstr>Converting an Analog Signal to Digital    </vt:lpstr>
      <vt:lpstr>The Nyquist Theorem and Sampling Rate     </vt:lpstr>
      <vt:lpstr>Nyquist Theorem and Telephone System Transmission    </vt:lpstr>
      <vt:lpstr>VoIP</vt:lpstr>
      <vt:lpstr>Encoding and Data Compression</vt:lpstr>
      <vt:lpstr>Encoding and Data Compression</vt:lpstr>
    </vt:vector>
  </TitlesOfParts>
  <Company>Towson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Sources and Signals</dc:title>
  <dc:creator>csuser</dc:creator>
  <cp:lastModifiedBy>Song, Yeong-tae</cp:lastModifiedBy>
  <cp:revision>57</cp:revision>
  <dcterms:created xsi:type="dcterms:W3CDTF">2009-02-03T00:22:55Z</dcterms:created>
  <dcterms:modified xsi:type="dcterms:W3CDTF">2016-09-12T22:18:46Z</dcterms:modified>
</cp:coreProperties>
</file>