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handoutMasterIdLst>
    <p:handoutMasterId r:id="rId43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1" r:id="rId8"/>
    <p:sldId id="277" r:id="rId9"/>
    <p:sldId id="278" r:id="rId10"/>
    <p:sldId id="279" r:id="rId11"/>
    <p:sldId id="281" r:id="rId12"/>
    <p:sldId id="258" r:id="rId13"/>
    <p:sldId id="259" r:id="rId14"/>
    <p:sldId id="282" r:id="rId15"/>
    <p:sldId id="260" r:id="rId16"/>
    <p:sldId id="283" r:id="rId17"/>
    <p:sldId id="284" r:id="rId18"/>
    <p:sldId id="285" r:id="rId19"/>
    <p:sldId id="286" r:id="rId20"/>
    <p:sldId id="288" r:id="rId21"/>
    <p:sldId id="296" r:id="rId22"/>
    <p:sldId id="297" r:id="rId23"/>
    <p:sldId id="272" r:id="rId24"/>
    <p:sldId id="289" r:id="rId25"/>
    <p:sldId id="262" r:id="rId26"/>
    <p:sldId id="300" r:id="rId27"/>
    <p:sldId id="301" r:id="rId28"/>
    <p:sldId id="263" r:id="rId29"/>
    <p:sldId id="264" r:id="rId30"/>
    <p:sldId id="265" r:id="rId31"/>
    <p:sldId id="299" r:id="rId32"/>
    <p:sldId id="290" r:id="rId33"/>
    <p:sldId id="291" r:id="rId34"/>
    <p:sldId id="292" r:id="rId35"/>
    <p:sldId id="293" r:id="rId36"/>
    <p:sldId id="294" r:id="rId37"/>
    <p:sldId id="295" r:id="rId38"/>
    <p:sldId id="298" r:id="rId39"/>
    <p:sldId id="267" r:id="rId40"/>
    <p:sldId id="268" r:id="rId41"/>
    <p:sldId id="27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37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A4440B0-27E3-4298-829C-0142C5882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4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Spring 2009</a:t>
            </a:r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B32DCB4-E7D3-4D0E-B910-3BDF2BE6D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4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22B98-7058-4F70-B5A8-9A8195031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57E75-3421-4B6E-BB5A-E23D0474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6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2BB82-7447-4687-A29C-5C6D0CC51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3885B3-4C01-4FA3-BDF5-3E902DED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34ED48-2BCA-48D7-8472-8E6B34F30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3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1320B1-C5E2-4DF7-B6EA-BBC127BCB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97C967-65F0-4B75-8571-90E5BA4C5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9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CC3DA-6C8D-4024-9F5A-9E83F17ED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1F4F7E-83B5-463B-B624-7BE465029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6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6A9C691-FE04-4FA3-9CC4-B98D97309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3F5355A-B4BA-444C-A162-41852A2D7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9" r:id="rId2"/>
    <p:sldLayoutId id="2147483764" r:id="rId3"/>
    <p:sldLayoutId id="2147483765" r:id="rId4"/>
    <p:sldLayoutId id="2147483766" r:id="rId5"/>
    <p:sldLayoutId id="2147483767" r:id="rId6"/>
    <p:sldLayoutId id="2147483760" r:id="rId7"/>
    <p:sldLayoutId id="2147483768" r:id="rId8"/>
    <p:sldLayoutId id="2147483769" r:id="rId9"/>
    <p:sldLayoutId id="2147483761" r:id="rId10"/>
    <p:sldLayoutId id="21474837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Reliability and Channel Coding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en-US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 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Two Strategies for Handling Channel Errors cont’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6"/>
          <a:stretch>
            <a:fillRect/>
          </a:stretch>
        </p:blipFill>
        <p:spPr bwMode="auto">
          <a:xfrm>
            <a:off x="1066800" y="1752600"/>
            <a:ext cx="685800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two types of FEC techniques satisfy separate needs: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Block</a:t>
            </a:r>
            <a:r>
              <a:rPr lang="en-US" sz="2000" dirty="0" smtClean="0"/>
              <a:t> Error Codes</a:t>
            </a:r>
          </a:p>
          <a:p>
            <a:pPr lvl="1"/>
            <a:r>
              <a:rPr lang="en-US" sz="1800" dirty="0" smtClean="0"/>
              <a:t>It divides the data to be sent into a set of blocks</a:t>
            </a:r>
          </a:p>
          <a:p>
            <a:pPr lvl="1"/>
            <a:r>
              <a:rPr lang="en-US" sz="1800" dirty="0" smtClean="0"/>
              <a:t>It attaches </a:t>
            </a:r>
            <a:r>
              <a:rPr lang="en-US" sz="1800" dirty="0" smtClean="0">
                <a:solidFill>
                  <a:srgbClr val="FF0000"/>
                </a:solidFill>
              </a:rPr>
              <a:t>redundancy </a:t>
            </a:r>
            <a:r>
              <a:rPr lang="en-US" sz="1800" dirty="0" smtClean="0"/>
              <a:t>to each block</a:t>
            </a:r>
          </a:p>
          <a:p>
            <a:pPr lvl="1"/>
            <a:r>
              <a:rPr lang="en-US" sz="1800" dirty="0" smtClean="0"/>
              <a:t>the encoding mechanism does not carry state information across blocks -&gt; </a:t>
            </a:r>
            <a:r>
              <a:rPr lang="en-US" sz="1800" dirty="0" smtClean="0">
                <a:solidFill>
                  <a:srgbClr val="FF0000"/>
                </a:solidFill>
              </a:rPr>
              <a:t>no memory </a:t>
            </a:r>
            <a:r>
              <a:rPr lang="en-US" sz="1800" dirty="0" smtClean="0"/>
              <a:t>required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Convolutional</a:t>
            </a:r>
            <a:r>
              <a:rPr lang="en-US" sz="2000" dirty="0" smtClean="0"/>
              <a:t> Error Codes</a:t>
            </a:r>
          </a:p>
          <a:p>
            <a:pPr lvl="1"/>
            <a:r>
              <a:rPr lang="en-US" sz="1800" dirty="0" smtClean="0"/>
              <a:t>It treats data as a series of bits, and computes a code over a </a:t>
            </a:r>
            <a:r>
              <a:rPr lang="en-US" sz="1800" dirty="0" smtClean="0">
                <a:solidFill>
                  <a:srgbClr val="FF0000"/>
                </a:solidFill>
              </a:rPr>
              <a:t>continuous series</a:t>
            </a:r>
          </a:p>
          <a:p>
            <a:pPr lvl="1"/>
            <a:r>
              <a:rPr lang="en-US" sz="1800" dirty="0" smtClean="0"/>
              <a:t>the code computed for a set of bits depends on </a:t>
            </a:r>
          </a:p>
          <a:p>
            <a:pPr lvl="2"/>
            <a:r>
              <a:rPr lang="en-US" sz="1400" dirty="0" smtClean="0"/>
              <a:t>the current input and some of the previous bits in the stream</a:t>
            </a:r>
          </a:p>
          <a:p>
            <a:pPr lvl="1"/>
            <a:r>
              <a:rPr lang="en-US" sz="1800" dirty="0" smtClean="0"/>
              <a:t>Convolutional codes need </a:t>
            </a:r>
            <a:r>
              <a:rPr lang="en-US" sz="1800" dirty="0" smtClean="0">
                <a:solidFill>
                  <a:srgbClr val="FF0000"/>
                </a:solidFill>
              </a:rPr>
              <a:t>memory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mtClean="0"/>
              <a:t>Block and Convolutional Error Codes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1676400"/>
            <a:ext cx="79248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400" dirty="0">
                <a:latin typeface="+mn-lt"/>
              </a:rPr>
              <a:t>Error detection – </a:t>
            </a:r>
          </a:p>
          <a:p>
            <a:pPr lvl="1" eaLnBrk="1" hangingPunct="1">
              <a:buFontTx/>
              <a:buChar char="•"/>
            </a:pPr>
            <a:r>
              <a:rPr lang="en-US" sz="2400" dirty="0">
                <a:latin typeface="+mn-lt"/>
              </a:rPr>
              <a:t>Send additional information so incorrect data can be detected and rejected (Automatic Repeat </a:t>
            </a:r>
            <a:r>
              <a:rPr lang="en-US" sz="2400" dirty="0" err="1">
                <a:latin typeface="+mn-lt"/>
              </a:rPr>
              <a:t>reQuest</a:t>
            </a:r>
            <a:r>
              <a:rPr lang="en-US" sz="2400" dirty="0">
                <a:latin typeface="+mn-lt"/>
              </a:rPr>
              <a:t> (ARQ) mechanism)</a:t>
            </a:r>
          </a:p>
          <a:p>
            <a:pPr lvl="1" eaLnBrk="1" hangingPunct="1">
              <a:buFontTx/>
              <a:buChar char="•"/>
            </a:pPr>
            <a:r>
              <a:rPr lang="en-US" sz="2400" dirty="0">
                <a:latin typeface="+mn-lt"/>
                <a:cs typeface="Times New Roman" pitchFamily="18" charset="0"/>
              </a:rPr>
              <a:t>Determine changed bits exactly and to compute correct values</a:t>
            </a:r>
          </a:p>
          <a:p>
            <a:pPr>
              <a:buFontTx/>
              <a:buChar char="•"/>
            </a:pPr>
            <a:r>
              <a:rPr lang="en-US" sz="2400" dirty="0">
                <a:latin typeface="+mn-lt"/>
              </a:rPr>
              <a:t>Error correction – 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+mn-lt"/>
              </a:rPr>
              <a:t>Send additional information so incorrect data can be corrected and accepted ( Forward Error Correction (FEC) mechanism)</a:t>
            </a:r>
            <a:endParaRPr lang="en-US" sz="2400" dirty="0">
              <a:latin typeface="+mn-lt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400" dirty="0">
                <a:latin typeface="+mn-lt"/>
                <a:cs typeface="Times New Roman" pitchFamily="18" charset="0"/>
              </a:rPr>
              <a:t>Sender and receiver exchange messages to insure that all data arrives correctly</a:t>
            </a:r>
          </a:p>
          <a:p>
            <a:pPr>
              <a:buFontTx/>
              <a:buChar char="•"/>
            </a:pPr>
            <a:endParaRPr lang="en-US" sz="2400" dirty="0">
              <a:latin typeface="+mn-lt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7" y="533400"/>
            <a:ext cx="7770813" cy="838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Error detection and correction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8600" y="1524000"/>
            <a:ext cx="89154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buFontTx/>
              <a:buChar char="•"/>
            </a:pPr>
            <a:r>
              <a:rPr lang="en-US" sz="2400" i="1" dirty="0">
                <a:latin typeface="+mn-lt"/>
              </a:rPr>
              <a:t>Parity</a:t>
            </a:r>
            <a:r>
              <a:rPr lang="en-US" sz="2400" dirty="0">
                <a:latin typeface="+mn-lt"/>
              </a:rPr>
              <a:t> refers to the number of bits set to 1 in the data item </a:t>
            </a:r>
          </a:p>
          <a:p>
            <a:pPr lvl="2">
              <a:buFontTx/>
              <a:buChar char="•"/>
            </a:pPr>
            <a:r>
              <a:rPr lang="en-US" sz="2400" i="1" dirty="0">
                <a:latin typeface="+mn-lt"/>
              </a:rPr>
              <a:t>Even parity</a:t>
            </a:r>
            <a:r>
              <a:rPr lang="en-US" sz="2400" dirty="0">
                <a:latin typeface="+mn-lt"/>
              </a:rPr>
              <a:t> - an even number of bits are 1 </a:t>
            </a:r>
          </a:p>
          <a:p>
            <a:pPr lvl="2">
              <a:buFontTx/>
              <a:buChar char="•"/>
            </a:pPr>
            <a:r>
              <a:rPr lang="en-US" sz="2400" i="1" dirty="0">
                <a:latin typeface="+mn-lt"/>
              </a:rPr>
              <a:t>Odd parity</a:t>
            </a:r>
            <a:r>
              <a:rPr lang="en-US" sz="2400" dirty="0">
                <a:latin typeface="+mn-lt"/>
              </a:rPr>
              <a:t> - an odd number of bits are 1 </a:t>
            </a:r>
          </a:p>
          <a:p>
            <a:pPr lvl="2">
              <a:buFontTx/>
              <a:buChar char="•"/>
            </a:pPr>
            <a:endParaRPr lang="en-US" sz="2400" dirty="0">
              <a:latin typeface="+mn-lt"/>
            </a:endParaRPr>
          </a:p>
          <a:p>
            <a:pPr lvl="1">
              <a:buFontTx/>
              <a:buChar char="•"/>
            </a:pPr>
            <a:r>
              <a:rPr lang="en-US" sz="2400" dirty="0">
                <a:latin typeface="+mn-lt"/>
              </a:rPr>
              <a:t>A </a:t>
            </a:r>
            <a:r>
              <a:rPr lang="en-US" sz="2400" i="1" dirty="0">
                <a:latin typeface="+mn-lt"/>
              </a:rPr>
              <a:t>parity bit</a:t>
            </a:r>
            <a:r>
              <a:rPr lang="en-US" sz="2400" dirty="0">
                <a:latin typeface="+mn-lt"/>
              </a:rPr>
              <a:t> is an extra bit transmitted with a data item, chose to give the resulting bits even or odd parity 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286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Parity checking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343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2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Mathematically</a:t>
            </a:r>
          </a:p>
          <a:p>
            <a:pPr lvl="1"/>
            <a:r>
              <a:rPr lang="en-US" sz="1800" dirty="0" smtClean="0"/>
              <a:t>we define the set of all possible messages to be a set of </a:t>
            </a:r>
            <a:r>
              <a:rPr lang="en-US" sz="1800" dirty="0" err="1" smtClean="0">
                <a:solidFill>
                  <a:srgbClr val="FF0000"/>
                </a:solidFill>
              </a:rPr>
              <a:t>datawords</a:t>
            </a:r>
            <a:r>
              <a:rPr lang="en-US" sz="1800" dirty="0" smtClean="0">
                <a:solidFill>
                  <a:srgbClr val="FF0000"/>
                </a:solidFill>
              </a:rPr>
              <a:t> -&gt; k</a:t>
            </a:r>
            <a:endParaRPr lang="en-US" sz="1800" dirty="0" smtClean="0"/>
          </a:p>
          <a:p>
            <a:pPr lvl="1"/>
            <a:r>
              <a:rPr lang="en-US" sz="1800" dirty="0" smtClean="0"/>
              <a:t>and define the set of all possible encoded versions to be a set of </a:t>
            </a:r>
            <a:r>
              <a:rPr lang="en-US" sz="1800" dirty="0" err="1" smtClean="0">
                <a:solidFill>
                  <a:srgbClr val="FF0000"/>
                </a:solidFill>
              </a:rPr>
              <a:t>codewords</a:t>
            </a:r>
            <a:r>
              <a:rPr lang="en-US" sz="1800" dirty="0" smtClean="0">
                <a:solidFill>
                  <a:srgbClr val="FF0000"/>
                </a:solidFill>
              </a:rPr>
              <a:t> -&gt; n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3300"/>
                </a:solidFill>
              </a:rPr>
              <a:t>(n, k)</a:t>
            </a:r>
            <a:r>
              <a:rPr lang="en-US" sz="2000" dirty="0" smtClean="0"/>
              <a:t> encoding scheme </a:t>
            </a:r>
          </a:p>
          <a:p>
            <a:pPr lvl="1"/>
            <a:r>
              <a:rPr lang="en-US" sz="1800" dirty="0" smtClean="0"/>
              <a:t>where </a:t>
            </a:r>
            <a:r>
              <a:rPr lang="en-US" sz="1800" dirty="0" smtClean="0">
                <a:solidFill>
                  <a:srgbClr val="FF0000"/>
                </a:solidFill>
              </a:rPr>
              <a:t>n = k + r, r is additional bits</a:t>
            </a:r>
          </a:p>
          <a:p>
            <a:r>
              <a:rPr lang="en-US" sz="2000" dirty="0" smtClean="0"/>
              <a:t>Error detection utilizes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 valid </a:t>
            </a:r>
            <a:r>
              <a:rPr lang="en-US" sz="2000" dirty="0" err="1" smtClean="0"/>
              <a:t>codewords</a:t>
            </a:r>
            <a:endParaRPr lang="en-US" sz="2000" dirty="0" smtClean="0"/>
          </a:p>
          <a:p>
            <a:pPr lvl="1"/>
            <a:r>
              <a:rPr lang="en-US" sz="1800" dirty="0" smtClean="0"/>
              <a:t>The valid subset is known as a </a:t>
            </a:r>
            <a:r>
              <a:rPr lang="en-US" sz="1800" dirty="0" smtClean="0">
                <a:solidFill>
                  <a:srgbClr val="FF0000"/>
                </a:solidFill>
              </a:rPr>
              <a:t>codebook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mtClean="0"/>
              <a:t>The Mathematics of Block Error Codes and (n, k) Notation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itchFamily="18" charset="0"/>
              </a:rPr>
              <a:t>Consider 3 bit data with even parity</a:t>
            </a:r>
          </a:p>
          <a:p>
            <a:pPr>
              <a:buFont typeface="Wingdings" pitchFamily="2" charset="2"/>
              <a:buNone/>
            </a:pPr>
            <a:r>
              <a:rPr lang="en-US" sz="3000" dirty="0" smtClean="0">
                <a:latin typeface="Times New Roman" pitchFamily="18" charset="0"/>
              </a:rPr>
              <a:t>	n = k + r = 3 + 1</a:t>
            </a:r>
          </a:p>
          <a:p>
            <a:pPr lvl="3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0000</a:t>
            </a:r>
          </a:p>
          <a:p>
            <a:pPr lvl="3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0011</a:t>
            </a:r>
          </a:p>
          <a:p>
            <a:pPr lvl="3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0101</a:t>
            </a:r>
          </a:p>
          <a:p>
            <a:pPr lvl="3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0110	</a:t>
            </a:r>
          </a:p>
          <a:p>
            <a:pPr lvl="3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1001</a:t>
            </a:r>
          </a:p>
          <a:p>
            <a:pPr lvl="3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1010</a:t>
            </a:r>
          </a:p>
          <a:p>
            <a:pPr lvl="3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1100</a:t>
            </a:r>
          </a:p>
          <a:p>
            <a:pPr lvl="3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1111</a:t>
            </a:r>
          </a:p>
          <a:p>
            <a:r>
              <a:rPr lang="en-US" dirty="0" smtClean="0">
                <a:latin typeface="Times New Roman" pitchFamily="18" charset="0"/>
              </a:rPr>
              <a:t>out of 16 possible </a:t>
            </a:r>
            <a:r>
              <a:rPr lang="en-US" dirty="0" err="1" smtClean="0">
                <a:latin typeface="Times New Roman" pitchFamily="18" charset="0"/>
              </a:rPr>
              <a:t>codewords</a:t>
            </a:r>
            <a:r>
              <a:rPr lang="en-US" dirty="0" smtClean="0">
                <a:latin typeface="Times New Roman" pitchFamily="18" charset="0"/>
              </a:rPr>
              <a:t>, only 8 is valid</a:t>
            </a:r>
            <a:endParaRPr lang="en-US" dirty="0" smtClean="0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3600" smtClean="0">
                <a:latin typeface="Times New Roman" pitchFamily="-48" charset="0"/>
              </a:rPr>
              <a:t>Example:  Valid codewords </a:t>
            </a:r>
            <a:endParaRPr lang="en-US" sz="36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 dirty="0" smtClean="0">
                <a:cs typeface="Times New Roman" pitchFamily="18" charset="0"/>
              </a:rPr>
              <a:t>Given two strings of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bits each, the Hamming distance is defined as the number of differences</a:t>
            </a:r>
          </a:p>
          <a:p>
            <a:pPr>
              <a:buFontTx/>
              <a:buChar char="•"/>
            </a:pPr>
            <a:r>
              <a:rPr lang="en-US" sz="2400" dirty="0" smtClean="0"/>
              <a:t>Exclusive OR can compute Hamming Distance</a:t>
            </a:r>
          </a:p>
          <a:p>
            <a:pPr lvl="1">
              <a:buFont typeface="Wingdings" pitchFamily="2" charset="2"/>
              <a:buNone/>
            </a:pPr>
            <a:r>
              <a:rPr lang="en-US" i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	The XOR of the two strings is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			110 + 011 = 101 =&gt; 2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		d(000, 001) = 1,  d(000, 101) = 2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		d(101,100) = 1,  d(001, 010) = 2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Hamming Distance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errors transform a valid </a:t>
            </a:r>
            <a:r>
              <a:rPr lang="en-US" sz="2400" dirty="0" err="1" smtClean="0"/>
              <a:t>codeword</a:t>
            </a:r>
            <a:r>
              <a:rPr lang="en-US" sz="2400" dirty="0" smtClean="0"/>
              <a:t> into another valid </a:t>
            </a:r>
            <a:r>
              <a:rPr lang="en-US" sz="2400" dirty="0" err="1" smtClean="0"/>
              <a:t>codeword</a:t>
            </a:r>
            <a:endParaRPr lang="en-US" sz="2400" dirty="0" smtClean="0"/>
          </a:p>
          <a:p>
            <a:pPr lvl="1"/>
            <a:r>
              <a:rPr lang="en-US" sz="2000" dirty="0" smtClean="0"/>
              <a:t>Use of Hamming distance</a:t>
            </a:r>
          </a:p>
          <a:p>
            <a:r>
              <a:rPr lang="en-US" sz="2400" dirty="0" smtClean="0"/>
              <a:t>Consider Figure 8.6 that lists the </a:t>
            </a:r>
            <a:r>
              <a:rPr lang="en-US" sz="2400" dirty="0" smtClean="0">
                <a:solidFill>
                  <a:srgbClr val="FF3300"/>
                </a:solidFill>
              </a:rPr>
              <a:t>four (4)</a:t>
            </a:r>
            <a:r>
              <a:rPr lang="en-US" sz="2400" dirty="0" smtClean="0"/>
              <a:t> possible </a:t>
            </a:r>
            <a:r>
              <a:rPr lang="en-US" sz="2400" dirty="0" err="1" smtClean="0"/>
              <a:t>datawords</a:t>
            </a:r>
            <a:r>
              <a:rPr lang="en-US" sz="2400" dirty="0" smtClean="0"/>
              <a:t> and Hamming distance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minimum Hamming distance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min</a:t>
            </a:r>
            <a:endParaRPr lang="en-US" sz="2400" dirty="0" smtClean="0"/>
          </a:p>
          <a:p>
            <a:pPr lvl="1"/>
            <a:r>
              <a:rPr lang="en-US" sz="2000" dirty="0" smtClean="0"/>
              <a:t>Determines the number of bit errors that can cause such transformation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Hamming Distance cont’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Hamming Distance cont’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543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57200" y="1828800"/>
            <a:ext cx="8077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External electromagnetic signals can cause incorrect delivery of data </a:t>
            </a:r>
          </a:p>
          <a:p>
            <a:pPr lvl="2">
              <a:buFontTx/>
              <a:buChar char="•"/>
              <a:defRPr/>
            </a:pPr>
            <a:r>
              <a:rPr lang="en-US" sz="2400" dirty="0">
                <a:latin typeface="+mn-lt"/>
              </a:rPr>
              <a:t>Data can be received incorrectly </a:t>
            </a:r>
          </a:p>
          <a:p>
            <a:pPr lvl="2">
              <a:buFontTx/>
              <a:buChar char="•"/>
              <a:defRPr/>
            </a:pPr>
            <a:r>
              <a:rPr lang="en-US" sz="2400" dirty="0">
                <a:latin typeface="+mn-lt"/>
              </a:rPr>
              <a:t>Data can be lost </a:t>
            </a:r>
          </a:p>
          <a:p>
            <a:pPr lvl="2">
              <a:buFontTx/>
              <a:buChar char="•"/>
              <a:defRPr/>
            </a:pPr>
            <a:r>
              <a:rPr lang="en-US" sz="2400" dirty="0">
                <a:latin typeface="+mn-lt"/>
              </a:rPr>
              <a:t>Unwanted data can be generated </a:t>
            </a:r>
          </a:p>
          <a:p>
            <a:pPr lvl="1">
              <a:buFontTx/>
              <a:buChar char="•"/>
              <a:defRPr/>
            </a:pPr>
            <a:r>
              <a:rPr lang="en-US" sz="2400" dirty="0">
                <a:latin typeface="+mn-lt"/>
              </a:rPr>
              <a:t>Any of these problems are called </a:t>
            </a:r>
            <a:r>
              <a:rPr lang="en-US" sz="2400" i="1" dirty="0">
                <a:latin typeface="+mn-lt"/>
              </a:rPr>
              <a:t>transmission errors</a:t>
            </a:r>
            <a:r>
              <a:rPr lang="en-US" sz="2400" dirty="0">
                <a:latin typeface="+mn-lt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sz="2400" dirty="0">
                <a:latin typeface="+mn-lt"/>
              </a:rPr>
              <a:t>Three main sources of transmission errors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400" dirty="0">
                <a:latin typeface="+mn-lt"/>
              </a:rPr>
              <a:t>Interference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400" dirty="0">
                <a:latin typeface="+mn-lt"/>
              </a:rPr>
              <a:t>Distortion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400" dirty="0">
                <a:latin typeface="+mn-lt"/>
              </a:rPr>
              <a:t>Attenuation</a:t>
            </a:r>
            <a:endParaRPr lang="en-US" sz="2800" dirty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Transmission Errors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r>
              <a:rPr lang="en-US" sz="2400" dirty="0" smtClean="0"/>
              <a:t>A large value of </a:t>
            </a:r>
            <a:r>
              <a:rPr lang="en-US" sz="2400" dirty="0" err="1" smtClean="0">
                <a:solidFill>
                  <a:srgbClr val="FF0000"/>
                </a:solidFill>
              </a:rPr>
              <a:t>d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min</a:t>
            </a:r>
            <a:r>
              <a:rPr lang="en-US" sz="2400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desirable </a:t>
            </a:r>
          </a:p>
          <a:p>
            <a:pPr lvl="1"/>
            <a:r>
              <a:rPr lang="en-US" sz="2000" dirty="0" smtClean="0"/>
              <a:t>fewer than </a:t>
            </a:r>
            <a:r>
              <a:rPr lang="en-US" sz="2000" dirty="0" err="1" smtClean="0">
                <a:solidFill>
                  <a:srgbClr val="FF0000"/>
                </a:solidFill>
              </a:rPr>
              <a:t>d</a:t>
            </a:r>
            <a:r>
              <a:rPr lang="en-US" sz="2000" baseline="-25000" dirty="0" err="1" smtClean="0">
                <a:solidFill>
                  <a:srgbClr val="FF0000"/>
                </a:solidFill>
              </a:rPr>
              <a:t>min</a:t>
            </a:r>
            <a:r>
              <a:rPr lang="en-US" sz="2000" dirty="0" smtClean="0"/>
              <a:t> bits are changed -&gt; error(s) occurred</a:t>
            </a:r>
          </a:p>
          <a:p>
            <a:r>
              <a:rPr lang="en-US" sz="2400" dirty="0" smtClean="0"/>
              <a:t>the maximum number of bit errors, e, can be computed as: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code with a higher value of </a:t>
            </a:r>
            <a:r>
              <a:rPr lang="en-US" sz="2400" dirty="0" err="1" smtClean="0">
                <a:solidFill>
                  <a:srgbClr val="FF0000"/>
                </a:solidFill>
              </a:rPr>
              <a:t>d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min</a:t>
            </a:r>
            <a:r>
              <a:rPr lang="en-US" sz="2400" dirty="0" smtClean="0"/>
              <a:t> sends more </a:t>
            </a:r>
            <a:r>
              <a:rPr lang="en-US" sz="2400" dirty="0" smtClean="0">
                <a:solidFill>
                  <a:srgbClr val="FF3300"/>
                </a:solidFill>
              </a:rPr>
              <a:t>redundant </a:t>
            </a:r>
            <a:r>
              <a:rPr lang="en-US" sz="2400" dirty="0" smtClean="0"/>
              <a:t>information than an error code with a lower value of </a:t>
            </a:r>
            <a:r>
              <a:rPr lang="en-US" sz="2400" dirty="0" err="1" smtClean="0">
                <a:solidFill>
                  <a:srgbClr val="FF0000"/>
                </a:solidFill>
              </a:rPr>
              <a:t>d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min</a:t>
            </a:r>
            <a:r>
              <a:rPr lang="en-US" sz="2400" baseline="-25000" dirty="0" smtClean="0">
                <a:solidFill>
                  <a:srgbClr val="FF0000"/>
                </a:solidFill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Code rate R can be computed as:</a:t>
            </a:r>
          </a:p>
          <a:p>
            <a:endParaRPr lang="en-US" sz="2400" dirty="0" smtClean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mtClean="0"/>
              <a:t>The Tradeoff Between Error Detection and Overhead</a:t>
            </a: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71" y="3166269"/>
            <a:ext cx="218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48" y="5410200"/>
            <a:ext cx="1208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sz="2800" dirty="0" smtClean="0"/>
              <a:t>The minimum Hamming distance for a code, D(min), determines its error detecting and error correcting capability. </a:t>
            </a:r>
          </a:p>
          <a:p>
            <a:pPr>
              <a:spcBef>
                <a:spcPct val="40000"/>
              </a:spcBef>
            </a:pPr>
            <a:r>
              <a:rPr lang="en-US" sz="2800" dirty="0" smtClean="0"/>
              <a:t>For any code word, </a:t>
            </a:r>
            <a:r>
              <a:rPr lang="en-US" sz="2800" i="1" dirty="0" smtClean="0"/>
              <a:t>X,</a:t>
            </a:r>
            <a:r>
              <a:rPr lang="en-US" sz="2800" dirty="0" smtClean="0"/>
              <a:t> to be interpreted as a different valid code word, </a:t>
            </a:r>
            <a:r>
              <a:rPr lang="en-US" sz="2800" i="1" dirty="0" smtClean="0"/>
              <a:t>Y</a:t>
            </a:r>
            <a:r>
              <a:rPr lang="en-US" sz="2800" dirty="0" smtClean="0"/>
              <a:t>, at least D(min) single-bit errors must occur in </a:t>
            </a:r>
            <a:r>
              <a:rPr lang="en-US" sz="2800" i="1" dirty="0" smtClean="0"/>
              <a:t>X</a:t>
            </a:r>
            <a:r>
              <a:rPr lang="en-US" sz="2800" dirty="0" smtClean="0"/>
              <a:t>.</a:t>
            </a:r>
          </a:p>
          <a:p>
            <a:pPr>
              <a:spcBef>
                <a:spcPct val="40000"/>
              </a:spcBef>
            </a:pPr>
            <a:r>
              <a:rPr lang="en-US" sz="2800" dirty="0" smtClean="0"/>
              <a:t>Thus, to detect </a:t>
            </a:r>
            <a:r>
              <a:rPr lang="en-US" sz="2800" i="1" dirty="0" smtClean="0"/>
              <a:t>k</a:t>
            </a:r>
            <a:r>
              <a:rPr lang="en-US" sz="2800" dirty="0" smtClean="0"/>
              <a:t> (or fewer) single-bit errors, the code must have a Hamming distance of        D(min) = </a:t>
            </a:r>
            <a:r>
              <a:rPr lang="en-US" sz="2800" i="1" dirty="0" smtClean="0"/>
              <a:t>k</a:t>
            </a:r>
            <a:r>
              <a:rPr lang="en-US" sz="2800" dirty="0" smtClean="0"/>
              <a:t> + 1.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Hamming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84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ct val="40000"/>
                  </a:spcBef>
                </a:pPr>
                <a:r>
                  <a:rPr lang="en-US" sz="2800" dirty="0" smtClean="0">
                    <a:latin typeface="Arial" pitchFamily="34" charset="0"/>
                  </a:rPr>
                  <a:t>Hamming codes can </a:t>
                </a:r>
                <a:r>
                  <a:rPr lang="en-US" sz="2800" i="1" dirty="0" smtClean="0">
                    <a:latin typeface="Arial" pitchFamily="34" charset="0"/>
                  </a:rPr>
                  <a:t>detect</a:t>
                </a:r>
                <a:r>
                  <a:rPr lang="en-US" sz="2800" dirty="0" smtClean="0">
                    <a:latin typeface="Arial" pitchFamily="34" charset="0"/>
                  </a:rPr>
                  <a:t>  </a:t>
                </a:r>
                <a:r>
                  <a:rPr lang="en-US" sz="2400" dirty="0" smtClean="0">
                    <a:latin typeface="Arial" pitchFamily="34" charset="0"/>
                  </a:rPr>
                  <a:t>D(min) - 1</a:t>
                </a:r>
                <a:r>
                  <a:rPr lang="en-US" sz="2800" dirty="0" smtClean="0">
                    <a:latin typeface="Arial" pitchFamily="34" charset="0"/>
                  </a:rPr>
                  <a:t> errors and </a:t>
                </a:r>
                <a:r>
                  <a:rPr lang="en-US" sz="2800" i="1" dirty="0" smtClean="0">
                    <a:latin typeface="Arial" pitchFamily="34" charset="0"/>
                  </a:rPr>
                  <a:t>correct</a:t>
                </a:r>
                <a:r>
                  <a:rPr lang="en-US" sz="2800" dirty="0" smtClean="0">
                    <a:latin typeface="Arial" pitchFamily="34" charset="0"/>
                  </a:rPr>
                  <a:t>	 	                errors</a:t>
                </a:r>
              </a:p>
              <a:p>
                <a:pPr>
                  <a:spcBef>
                    <a:spcPct val="100000"/>
                  </a:spcBef>
                </a:pPr>
                <a:r>
                  <a:rPr lang="en-US" sz="2800" dirty="0" smtClean="0">
                    <a:latin typeface="Arial" pitchFamily="34" charset="0"/>
                  </a:rPr>
                  <a:t>Thus, a Hamming distance of 2</a:t>
                </a:r>
                <a:r>
                  <a:rPr lang="en-US" sz="2800" i="1" dirty="0" smtClean="0">
                    <a:latin typeface="Arial" pitchFamily="34" charset="0"/>
                  </a:rPr>
                  <a:t>k</a:t>
                </a:r>
                <a:r>
                  <a:rPr lang="en-US" sz="2800" dirty="0" smtClean="0">
                    <a:latin typeface="Arial" pitchFamily="34" charset="0"/>
                  </a:rPr>
                  <a:t> + 1 is required to be able to correct </a:t>
                </a:r>
                <a:r>
                  <a:rPr lang="en-US" sz="2800" i="1" dirty="0" smtClean="0">
                    <a:latin typeface="Arial" pitchFamily="34" charset="0"/>
                  </a:rPr>
                  <a:t>k</a:t>
                </a:r>
                <a:r>
                  <a:rPr lang="en-US" sz="2800" dirty="0" smtClean="0">
                    <a:latin typeface="Arial" pitchFamily="34" charset="0"/>
                  </a:rPr>
                  <a:t> errors in any data word.</a:t>
                </a:r>
              </a:p>
              <a:p>
                <a:pPr>
                  <a:spcBef>
                    <a:spcPct val="40000"/>
                  </a:spcBef>
                </a:pPr>
                <a:r>
                  <a:rPr lang="en-US" sz="2800" dirty="0" smtClean="0">
                    <a:latin typeface="Arial" pitchFamily="34" charset="0"/>
                  </a:rPr>
                  <a:t>Hamming distance is provided by adding a suitable number of parity bits to a data word</a:t>
                </a:r>
                <a:r>
                  <a:rPr lang="en-US" sz="2800" dirty="0" smtClean="0">
                    <a:latin typeface="Arial" pitchFamily="34" charset="0"/>
                  </a:rPr>
                  <a:t>.</a:t>
                </a:r>
              </a:p>
              <a:p>
                <a:pPr>
                  <a:spcBef>
                    <a:spcPct val="40000"/>
                  </a:spcBef>
                </a:pPr>
                <a:r>
                  <a:rPr lang="en-US" sz="2800" dirty="0" smtClean="0">
                    <a:latin typeface="Arial" pitchFamily="34" charset="0"/>
                  </a:rPr>
                  <a:t>The minimum number of redundant (parity) bits</a:t>
                </a:r>
              </a:p>
              <a:p>
                <a:pPr lvl="1">
                  <a:spcBef>
                    <a:spcPct val="40000"/>
                  </a:spcBef>
                </a:pPr>
                <a:r>
                  <a:rPr lang="en-US" sz="2400" dirty="0" smtClean="0">
                    <a:latin typeface="Arial" pitchFamily="34" charset="0"/>
                  </a:rPr>
                  <a:t>(n+1) * 2</a:t>
                </a:r>
                <a:r>
                  <a:rPr lang="en-US" sz="2400" baseline="30000" dirty="0" smtClean="0">
                    <a:latin typeface="Arial" pitchFamily="34" charset="0"/>
                  </a:rPr>
                  <a:t>m </a:t>
                </a:r>
                <a:r>
                  <a:rPr lang="en-US" sz="2400" dirty="0" smtClean="0"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 smtClean="0">
                    <a:latin typeface="Arial" pitchFamily="34" charset="0"/>
                  </a:rPr>
                  <a:t>, m: data bits, r: redundant bits</a:t>
                </a:r>
              </a:p>
              <a:p>
                <a:pPr lvl="1">
                  <a:spcBef>
                    <a:spcPct val="40000"/>
                  </a:spcBef>
                </a:pPr>
                <a:r>
                  <a:rPr lang="en-US" sz="2400" dirty="0">
                    <a:latin typeface="Arial" pitchFamily="34" charset="0"/>
                  </a:rPr>
                  <a:t> </a:t>
                </a:r>
                <a:r>
                  <a:rPr lang="en-US" sz="2400" dirty="0" smtClean="0">
                    <a:latin typeface="Arial" pitchFamily="34" charset="0"/>
                  </a:rPr>
                  <a:t>                               n = m + r</a:t>
                </a:r>
                <a:endParaRPr lang="en-US" sz="2400" dirty="0" smtClean="0">
                  <a:latin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630" b="-20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Hamming Distance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" name="Picture 11" descr="1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49475"/>
            <a:ext cx="18764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97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66" name="Group 74"/>
          <p:cNvGraphicFramePr>
            <a:graphicFrameLocks noGrp="1"/>
          </p:cNvGraphicFramePr>
          <p:nvPr>
            <p:ph sz="half" idx="4294967295"/>
          </p:nvPr>
        </p:nvGraphicFramePr>
        <p:xfrm>
          <a:off x="822325" y="1600200"/>
          <a:ext cx="3048000" cy="3048001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869" name="Group 77"/>
          <p:cNvGraphicFramePr>
            <a:graphicFrameLocks noGrp="1"/>
          </p:cNvGraphicFramePr>
          <p:nvPr>
            <p:ph sz="half" idx="4294967295"/>
          </p:nvPr>
        </p:nvGraphicFramePr>
        <p:xfrm>
          <a:off x="4876800" y="1600200"/>
          <a:ext cx="2971800" cy="2971800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Error correction with Row and Column (RAC) parity</a:t>
            </a:r>
          </a:p>
        </p:txBody>
      </p:sp>
      <p:sp>
        <p:nvSpPr>
          <p:cNvPr id="29763" name="Text Box 78"/>
          <p:cNvSpPr txBox="1">
            <a:spLocks noChangeArrowheads="1"/>
          </p:cNvSpPr>
          <p:nvPr/>
        </p:nvSpPr>
        <p:spPr bwMode="auto">
          <a:xfrm>
            <a:off x="822325" y="5060950"/>
            <a:ext cx="7475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A RAC encoding allows a receiver to correct any single bit error</a:t>
            </a:r>
          </a:p>
          <a:p>
            <a:r>
              <a:rPr lang="en-US"/>
              <a:t>And to detect errors in which two or three bits are changed.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two disagreements correspond to the row and column position of the </a:t>
            </a:r>
            <a:r>
              <a:rPr lang="en-US" sz="2400" dirty="0" smtClean="0"/>
              <a:t>error</a:t>
            </a:r>
          </a:p>
          <a:p>
            <a:pPr lvl="1"/>
            <a:r>
              <a:rPr lang="en-US" sz="2000" dirty="0" smtClean="0"/>
              <a:t>Correct the error</a:t>
            </a:r>
            <a:endParaRPr lang="en-US" sz="2000" dirty="0" smtClean="0"/>
          </a:p>
          <a:p>
            <a:r>
              <a:rPr lang="en-US" sz="2400" dirty="0" smtClean="0"/>
              <a:t>RAC </a:t>
            </a:r>
            <a:r>
              <a:rPr lang="en-US" sz="2400" dirty="0" smtClean="0"/>
              <a:t>can correct </a:t>
            </a:r>
            <a:r>
              <a:rPr lang="en-US" sz="2400" dirty="0" smtClean="0"/>
              <a:t>any single data error</a:t>
            </a:r>
            <a:endParaRPr lang="en-US" sz="2400" dirty="0" smtClean="0"/>
          </a:p>
          <a:p>
            <a:r>
              <a:rPr lang="en-US" sz="2400" dirty="0" smtClean="0"/>
              <a:t>When</a:t>
            </a:r>
            <a:r>
              <a:rPr lang="en-US" sz="2400" dirty="0" smtClean="0"/>
              <a:t> </a:t>
            </a:r>
            <a:r>
              <a:rPr lang="en-US" sz="2400" dirty="0" smtClean="0"/>
              <a:t>two or three bits are changed</a:t>
            </a:r>
          </a:p>
          <a:p>
            <a:pPr lvl="1"/>
            <a:r>
              <a:rPr lang="en-US" sz="2000" dirty="0" smtClean="0"/>
              <a:t>RAC </a:t>
            </a:r>
            <a:r>
              <a:rPr lang="en-US" sz="2000" dirty="0" smtClean="0"/>
              <a:t>encoding </a:t>
            </a:r>
            <a:r>
              <a:rPr lang="en-US" sz="2000" dirty="0" smtClean="0"/>
              <a:t>detects </a:t>
            </a:r>
            <a:r>
              <a:rPr lang="en-US" sz="2000" dirty="0" smtClean="0"/>
              <a:t>an odd number of </a:t>
            </a:r>
            <a:r>
              <a:rPr lang="en-US" sz="2000" dirty="0" smtClean="0"/>
              <a:t>errors only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Error correction with Row and Column (RAC) parity cont’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sz="2800" i="1" dirty="0" smtClean="0"/>
              <a:t>Many</a:t>
            </a:r>
            <a:r>
              <a:rPr lang="en-US" sz="2800" dirty="0" smtClean="0"/>
              <a:t> alternative schemes that: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Detect multi-bit errors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Correct errors through redundant information </a:t>
            </a:r>
          </a:p>
          <a:p>
            <a:pPr>
              <a:buFontTx/>
              <a:buChar char="•"/>
            </a:pPr>
            <a:r>
              <a:rPr lang="en-US" sz="2800" i="1" dirty="0" smtClean="0"/>
              <a:t>Checksum</a:t>
            </a:r>
            <a:r>
              <a:rPr lang="en-US" sz="2800" dirty="0" smtClean="0"/>
              <a:t> and </a:t>
            </a:r>
            <a:r>
              <a:rPr lang="en-US" sz="2800" i="1" dirty="0" smtClean="0"/>
              <a:t>CRC</a:t>
            </a:r>
            <a:r>
              <a:rPr lang="en-US" sz="2800" dirty="0" smtClean="0"/>
              <a:t> are two widely used techniques 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Alternative Error Detection Schemes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13571"/>
              </p:ext>
            </p:extLst>
          </p:nvPr>
        </p:nvGraphicFramePr>
        <p:xfrm>
          <a:off x="1371600" y="2209800"/>
          <a:ext cx="6629400" cy="290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33">
                <a:tc>
                  <a:txBody>
                    <a:bodyPr/>
                    <a:lstStyle/>
                    <a:p>
                      <a:r>
                        <a:rPr lang="en-US" dirty="0" smtClean="0"/>
                        <a:t>Sender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135">
                <a:tc>
                  <a:txBody>
                    <a:bodyPr/>
                    <a:lstStyle/>
                    <a:p>
                      <a:r>
                        <a:rPr lang="en-US" dirty="0" smtClean="0"/>
                        <a:t>Adds the given number</a:t>
                      </a:r>
                    </a:p>
                    <a:p>
                      <a:r>
                        <a:rPr lang="en-US" dirty="0" smtClean="0"/>
                        <a:t>e.g.</a:t>
                      </a:r>
                      <a:r>
                        <a:rPr lang="en-US" baseline="0" dirty="0" smtClean="0"/>
                        <a:t> number (5, 12, 11, 9)</a:t>
                      </a:r>
                    </a:p>
                    <a:p>
                      <a:r>
                        <a:rPr lang="en-US" baseline="0" dirty="0" smtClean="0"/>
                        <a:t>   Sum = 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the received numbers and compares</a:t>
                      </a:r>
                      <a:r>
                        <a:rPr lang="en-US" baseline="0" dirty="0" smtClean="0"/>
                        <a:t> the result with the sum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33">
                <a:tc>
                  <a:txBody>
                    <a:bodyPr/>
                    <a:lstStyle/>
                    <a:p>
                      <a:r>
                        <a:rPr lang="en-US" dirty="0" smtClean="0"/>
                        <a:t>The sum is sent in addition to the list of numbers</a:t>
                      </a:r>
                    </a:p>
                    <a:p>
                      <a:r>
                        <a:rPr lang="en-US" dirty="0" smtClean="0"/>
                        <a:t>e.g. </a:t>
                      </a:r>
                    </a:p>
                    <a:p>
                      <a:r>
                        <a:rPr lang="en-US" dirty="0" smtClean="0"/>
                        <a:t> (5, 12, 11, 9,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two are the same,</a:t>
                      </a:r>
                      <a:r>
                        <a:rPr lang="en-US" baseline="0" dirty="0" smtClean="0"/>
                        <a:t> assume no error, else data are not accepted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507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sender sends negative (complement) of the sum, the computation would be easy</a:t>
            </a:r>
          </a:p>
          <a:p>
            <a:pPr lvl="1"/>
            <a:r>
              <a:rPr lang="en-US" dirty="0" smtClean="0"/>
              <a:t>E.g. sends (5, 12, 11, 9, </a:t>
            </a:r>
            <a:r>
              <a:rPr lang="en-US" dirty="0" smtClean="0">
                <a:solidFill>
                  <a:srgbClr val="FF0000"/>
                </a:solidFill>
              </a:rPr>
              <a:t>-37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 receiver simply adds all the numbers including the checksum.</a:t>
            </a:r>
          </a:p>
          <a:p>
            <a:r>
              <a:rPr lang="en-US" dirty="0" smtClean="0"/>
              <a:t>If the result is 0, no error is assumed</a:t>
            </a: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dirty="0" smtClean="0"/>
              <a:t>else data is discarded.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Checksum </a:t>
            </a:r>
            <a:r>
              <a:rPr lang="en-US" dirty="0" err="1" smtClean="0"/>
              <a:t>con’t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6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2841" y="1371600"/>
            <a:ext cx="7772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 smtClean="0">
                <a:latin typeface="+mn-lt"/>
              </a:rPr>
              <a:t>Sum </a:t>
            </a:r>
            <a:r>
              <a:rPr lang="en-US" sz="2000" dirty="0">
                <a:latin typeface="+mn-lt"/>
              </a:rPr>
              <a:t>of data in message treated as array of integers 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+mn-lt"/>
              </a:rPr>
              <a:t>Can be 8-, 16- or 32-bit integers 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+mn-lt"/>
              </a:rPr>
              <a:t>Typically use </a:t>
            </a:r>
            <a:r>
              <a:rPr lang="en-US" sz="2000" i="1" dirty="0" smtClean="0">
                <a:latin typeface="+mn-lt"/>
              </a:rPr>
              <a:t>1’s-complement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arithmetic 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+mn-lt"/>
              </a:rPr>
              <a:t>Example - 16-bit checksum with </a:t>
            </a:r>
            <a:r>
              <a:rPr lang="en-US" sz="2000" dirty="0" smtClean="0">
                <a:latin typeface="+mn-lt"/>
              </a:rPr>
              <a:t>1’s </a:t>
            </a:r>
            <a:r>
              <a:rPr lang="en-US" sz="2000" dirty="0">
                <a:latin typeface="+mn-lt"/>
              </a:rPr>
              <a:t>complement arithmetic 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+mn-lt"/>
              </a:rPr>
              <a:t>The size and easy of computation =&gt; requires addition </a:t>
            </a:r>
            <a:r>
              <a:rPr lang="en-US" sz="2000" dirty="0" smtClean="0">
                <a:latin typeface="+mn-lt"/>
              </a:rPr>
              <a:t>only</a:t>
            </a:r>
            <a:endParaRPr lang="en-US" sz="2400" dirty="0">
              <a:latin typeface="+mn-lt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5191125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100">
                <a:latin typeface="Times New Roman" pitchFamily="18" charset="0"/>
              </a:rPr>
              <a:t/>
            </a:r>
            <a:br>
              <a:rPr lang="en-US" sz="11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/>
            </a:r>
            <a:br>
              <a:rPr lang="en-US" sz="24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pic>
        <p:nvPicPr>
          <p:cNvPr id="32772" name="Picture 4" descr="f6_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284" y="3810000"/>
            <a:ext cx="549751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Checksums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447800" y="1752600"/>
            <a:ext cx="647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	</a:t>
            </a:r>
            <a:r>
              <a:rPr lang="en-US" sz="2000" dirty="0">
                <a:latin typeface="+mn-lt"/>
              </a:rPr>
              <a:t>May not catch all errors </a:t>
            </a:r>
            <a:endParaRPr lang="en-US" sz="2400" dirty="0">
              <a:latin typeface="+mn-lt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4473575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100">
                <a:latin typeface="Times New Roman" pitchFamily="18" charset="0"/>
              </a:rPr>
              <a:t/>
            </a:r>
            <a:br>
              <a:rPr lang="en-US" sz="11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/>
            </a:r>
            <a:br>
              <a:rPr lang="en-US" sz="24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pic>
        <p:nvPicPr>
          <p:cNvPr id="33796" name="Picture 5" descr="f6_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57943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Limitations to checksums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Electromagnetic radiation – electric motors</a:t>
            </a:r>
          </a:p>
          <a:p>
            <a:pPr marL="40005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background cosmic radiation – natural environment</a:t>
            </a:r>
          </a:p>
          <a:p>
            <a:pPr marL="40005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Can disturb radio transmissions and signals traveling across wires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main sources - Interference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1752600"/>
            <a:ext cx="75438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000" dirty="0">
                <a:latin typeface="+mn-lt"/>
              </a:rPr>
              <a:t>Detect more errors without increasing additional info in each packet</a:t>
            </a:r>
          </a:p>
          <a:p>
            <a:pPr eaLnBrk="1" hangingPunct="1">
              <a:buFontTx/>
              <a:buChar char="•"/>
            </a:pPr>
            <a:r>
              <a:rPr lang="en-US" sz="2000" dirty="0">
                <a:latin typeface="+mn-lt"/>
              </a:rPr>
              <a:t>Consider data in message as coefficients of a polynomial </a:t>
            </a:r>
          </a:p>
          <a:p>
            <a:pPr>
              <a:buFontTx/>
              <a:buChar char="•"/>
            </a:pPr>
            <a:r>
              <a:rPr lang="en-US" sz="2000" dirty="0">
                <a:latin typeface="+mn-lt"/>
              </a:rPr>
              <a:t>Divide that coefficient set by a known polynomial e.g. 1011</a:t>
            </a:r>
          </a:p>
          <a:p>
            <a:pPr>
              <a:buFontTx/>
              <a:buChar char="•"/>
            </a:pPr>
            <a:r>
              <a:rPr lang="en-US" sz="2000" dirty="0">
                <a:latin typeface="+mn-lt"/>
              </a:rPr>
              <a:t>Example: 1010 = </a:t>
            </a:r>
            <a:r>
              <a:rPr lang="en-US" sz="2000" dirty="0" smtClean="0">
                <a:latin typeface="+mn-lt"/>
              </a:rPr>
              <a:t>x</a:t>
            </a:r>
            <a:r>
              <a:rPr lang="en-US" sz="2000" baseline="30000" dirty="0" smtClean="0">
                <a:latin typeface="+mn-lt"/>
              </a:rPr>
              <a:t>3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+ x  (known polynomial) </a:t>
            </a: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+mn-lt"/>
              </a:rPr>
              <a:t>y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Preprocessing</a:t>
            </a:r>
            <a:r>
              <a:rPr lang="en-US" sz="2000" dirty="0" smtClean="0">
                <a:latin typeface="+mn-lt"/>
              </a:rPr>
              <a:t>:  data bits: m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1. add </a:t>
            </a:r>
            <a:r>
              <a:rPr lang="en-US" sz="2000" dirty="0">
                <a:latin typeface="+mn-lt"/>
              </a:rPr>
              <a:t>k </a:t>
            </a:r>
            <a:r>
              <a:rPr lang="en-US" sz="2000" dirty="0" smtClean="0">
                <a:latin typeface="+mn-lt"/>
              </a:rPr>
              <a:t>zeros </a:t>
            </a:r>
            <a:r>
              <a:rPr lang="en-US" sz="2000" dirty="0">
                <a:latin typeface="+mn-lt"/>
              </a:rPr>
              <a:t>to the data </a:t>
            </a: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 m + k  n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2. divide n </a:t>
            </a:r>
            <a:r>
              <a:rPr lang="en-US" sz="2000" dirty="0">
                <a:latin typeface="+mn-lt"/>
              </a:rPr>
              <a:t>with y</a:t>
            </a:r>
          </a:p>
          <a:p>
            <a:pPr lvl="1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3. find </a:t>
            </a:r>
            <a:r>
              <a:rPr lang="en-US" sz="2000" dirty="0">
                <a:latin typeface="+mn-lt"/>
              </a:rPr>
              <a:t>remainder   </a:t>
            </a: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+mn-lt"/>
              </a:rPr>
              <a:t>r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4. subtract </a:t>
            </a:r>
            <a:r>
              <a:rPr lang="en-US" sz="2000" dirty="0">
                <a:latin typeface="+mn-lt"/>
              </a:rPr>
              <a:t>remainder from </a:t>
            </a:r>
            <a:r>
              <a:rPr lang="en-US" sz="2000" dirty="0" smtClean="0">
                <a:latin typeface="+mn-lt"/>
              </a:rPr>
              <a:t>n  </a:t>
            </a: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z</a:t>
            </a:r>
          </a:p>
          <a:p>
            <a:pPr>
              <a:buFontTx/>
              <a:buChar char="•"/>
            </a:pPr>
            <a:r>
              <a:rPr lang="en-US" sz="2000" dirty="0">
                <a:latin typeface="+mn-lt"/>
              </a:rPr>
              <a:t>Transmit remainder as </a:t>
            </a:r>
            <a:r>
              <a:rPr lang="en-US" sz="2000" i="1" dirty="0">
                <a:latin typeface="+mn-lt"/>
              </a:rPr>
              <a:t>CRC</a:t>
            </a:r>
            <a:r>
              <a:rPr lang="en-US" sz="2000" dirty="0">
                <a:latin typeface="+mn-lt"/>
              </a:rPr>
              <a:t> </a:t>
            </a:r>
          </a:p>
          <a:p>
            <a:pPr>
              <a:buFontTx/>
              <a:buChar char="•"/>
            </a:pPr>
            <a:r>
              <a:rPr lang="en-US" sz="2000" dirty="0" smtClean="0">
                <a:latin typeface="+mn-lt"/>
              </a:rPr>
              <a:t>No </a:t>
            </a:r>
            <a:r>
              <a:rPr lang="en-US" sz="2000" dirty="0">
                <a:latin typeface="+mn-lt"/>
              </a:rPr>
              <a:t>error if z is divisible by y at the receiver</a:t>
            </a:r>
          </a:p>
          <a:p>
            <a:pPr>
              <a:buFontTx/>
              <a:buChar char="•"/>
            </a:pPr>
            <a:r>
              <a:rPr lang="en-US" sz="2000" dirty="0">
                <a:latin typeface="+mn-lt"/>
              </a:rPr>
              <a:t>Easy to implement in hardware </a:t>
            </a:r>
            <a:endParaRPr lang="en-US" sz="2400" dirty="0">
              <a:latin typeface="+mn-lt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7772400" cy="9413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Cyclic Redundancy Checks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Properties</a:t>
            </a:r>
          </a:p>
          <a:p>
            <a:pPr lvl="1"/>
            <a:r>
              <a:rPr lang="en-US" dirty="0" smtClean="0"/>
              <a:t>Arbitrary Length Message</a:t>
            </a:r>
          </a:p>
          <a:p>
            <a:pPr lvl="1"/>
            <a:r>
              <a:rPr lang="en-US" dirty="0" smtClean="0"/>
              <a:t>Excellent Error Detection</a:t>
            </a:r>
          </a:p>
          <a:p>
            <a:pPr lvl="1"/>
            <a:r>
              <a:rPr lang="en-US" dirty="0" smtClean="0"/>
              <a:t>Fast Hardware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3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2588" y="1143000"/>
            <a:ext cx="7923212" cy="2366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600" dirty="0" smtClean="0">
                <a:latin typeface="Arial" pitchFamily="34" charset="0"/>
              </a:rPr>
              <a:t>Modulo 2 arithmetic works like clock arithmetic.</a:t>
            </a:r>
          </a:p>
          <a:p>
            <a:r>
              <a:rPr lang="en-US" sz="2600" dirty="0" smtClean="0">
                <a:latin typeface="Arial" pitchFamily="34" charset="0"/>
              </a:rPr>
              <a:t>In clock arithmetic, if we add 2 hours to 11:00, we get 1:00.</a:t>
            </a:r>
          </a:p>
          <a:p>
            <a:r>
              <a:rPr lang="en-US" sz="2600" dirty="0" smtClean="0">
                <a:latin typeface="Arial" pitchFamily="34" charset="0"/>
              </a:rPr>
              <a:t>In modulo 2 arithmetic if we add 1 to 1, we get 0. The addition rules couldn’t be simpler:</a:t>
            </a:r>
            <a:endParaRPr lang="en-US" sz="2600" dirty="0">
              <a:latin typeface="Arial" pitchFamily="34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14600" y="3683508"/>
            <a:ext cx="3352800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0"/>
              </a:spcBef>
              <a:tabLst>
                <a:tab pos="1763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1763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1763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1763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1763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3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3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3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3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u="none" dirty="0">
                <a:latin typeface="Arial" pitchFamily="34" charset="0"/>
              </a:rPr>
              <a:t>0 + 0 = 0	0 + 1 = 1</a:t>
            </a:r>
          </a:p>
          <a:p>
            <a:pPr>
              <a:spcBef>
                <a:spcPct val="15000"/>
              </a:spcBef>
            </a:pPr>
            <a:r>
              <a:rPr lang="en-US" u="none" dirty="0">
                <a:latin typeface="Arial" pitchFamily="34" charset="0"/>
              </a:rPr>
              <a:t>1 + 0 = 1	1 + 1 = 0</a:t>
            </a:r>
            <a:endParaRPr lang="en-US" sz="2000" u="none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10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Cyclic Redundancy Checks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2979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3400" y="1219200"/>
            <a:ext cx="4724400" cy="4724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300" b="1" smtClean="0">
                <a:latin typeface="Arial" pitchFamily="34" charset="0"/>
              </a:rPr>
              <a:t>Find the quotient and remainder when 1111101 is divided by 1101 in modulo 2 arithmetic.</a:t>
            </a:r>
          </a:p>
          <a:p>
            <a:pPr lvl="1"/>
            <a:r>
              <a:rPr lang="en-US" smtClean="0"/>
              <a:t>As with traditional division, we note that the dividend is divisible once by the divisor.</a:t>
            </a:r>
          </a:p>
          <a:p>
            <a:pPr lvl="1"/>
            <a:r>
              <a:rPr lang="en-US" smtClean="0"/>
              <a:t>We place the divisor under the dividend and perform modulo 2 subtraction.</a:t>
            </a:r>
          </a:p>
          <a:p>
            <a:pPr lvl="1">
              <a:spcBef>
                <a:spcPct val="40000"/>
              </a:spcBef>
              <a:buFontTx/>
              <a:buNone/>
            </a:pPr>
            <a:endParaRPr lang="en-US" baseline="-25000"/>
          </a:p>
        </p:txBody>
      </p:sp>
      <p:pic>
        <p:nvPicPr>
          <p:cNvPr id="3" name="Picture 8" descr="3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2787650" cy="315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3810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Cyclic Redundancy Checks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261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3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2797175" cy="317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1219200"/>
            <a:ext cx="4724400" cy="4724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300" b="1" smtClean="0">
                <a:latin typeface="Arial" pitchFamily="34" charset="0"/>
              </a:rPr>
              <a:t>Find the quotient and remainder when 1111101 is divided by 1101 in modulo 2 arithmetic…</a:t>
            </a:r>
          </a:p>
          <a:p>
            <a:pPr lvl="1"/>
            <a:r>
              <a:rPr lang="en-US" smtClean="0"/>
              <a:t>Now we bring down the next bit of the dividend.</a:t>
            </a:r>
          </a:p>
          <a:p>
            <a:pPr lvl="1"/>
            <a:r>
              <a:rPr lang="en-US" smtClean="0"/>
              <a:t>We see that 00101 is not divisible by 1101. So we place a zero in the quotient.</a:t>
            </a:r>
          </a:p>
          <a:p>
            <a:pPr lvl="1">
              <a:spcBef>
                <a:spcPct val="40000"/>
              </a:spcBef>
              <a:buFontTx/>
              <a:buNone/>
            </a:pPr>
            <a:endParaRPr lang="en-US" baseline="-25000"/>
          </a:p>
        </p:txBody>
      </p:sp>
      <p:sp>
        <p:nvSpPr>
          <p:cNvPr id="4" name="Rectangle 3"/>
          <p:cNvSpPr/>
          <p:nvPr/>
        </p:nvSpPr>
        <p:spPr>
          <a:xfrm>
            <a:off x="533400" y="3810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Cyclic Redundancy Checks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7604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2797175" cy="317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219200"/>
            <a:ext cx="4724400" cy="3581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ct val="40000"/>
              </a:spcBef>
            </a:pPr>
            <a:r>
              <a:rPr lang="en-US" sz="2300" b="1" smtClean="0">
                <a:latin typeface="Arial" pitchFamily="34" charset="0"/>
              </a:rPr>
              <a:t>Find the quotient and remainder when 1111101 is divided by 1101 in modulo 2 arithmetic…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We find the quotient is 1011, and the remainder is 0010.</a:t>
            </a:r>
          </a:p>
          <a:p>
            <a:pPr>
              <a:spcBef>
                <a:spcPct val="40000"/>
              </a:spcBef>
            </a:pPr>
            <a:r>
              <a:rPr lang="en-US" sz="2300" b="1" smtClean="0">
                <a:latin typeface="Arial" pitchFamily="34" charset="0"/>
              </a:rPr>
              <a:t>This procedure is very useful to us in calculating CRC syndromes.</a:t>
            </a:r>
          </a:p>
          <a:p>
            <a:pPr lvl="1">
              <a:spcBef>
                <a:spcPct val="40000"/>
              </a:spcBef>
              <a:buFontTx/>
              <a:buNone/>
            </a:pPr>
            <a:endParaRPr lang="en-US" baseline="-2500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981200" y="5257800"/>
            <a:ext cx="5791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i="1" u="none" baseline="0" dirty="0">
                <a:solidFill>
                  <a:srgbClr val="CC3300"/>
                </a:solidFill>
              </a:rPr>
              <a:t>   Note: The divisor in this example corresponds to a modulo 2 polynomial:   </a:t>
            </a:r>
            <a:r>
              <a:rPr lang="en-US" b="1" u="none" baseline="0" dirty="0">
                <a:solidFill>
                  <a:srgbClr val="CC3300"/>
                </a:solidFill>
                <a:latin typeface="Arial" pitchFamily="34" charset="0"/>
              </a:rPr>
              <a:t>X</a:t>
            </a:r>
            <a:r>
              <a:rPr lang="en-US" b="1" u="none" dirty="0">
                <a:solidFill>
                  <a:srgbClr val="CC3300"/>
                </a:solidFill>
                <a:latin typeface="Arial" pitchFamily="34" charset="0"/>
              </a:rPr>
              <a:t> 3</a:t>
            </a:r>
            <a:r>
              <a:rPr lang="en-US" b="1" u="none" baseline="0" dirty="0">
                <a:solidFill>
                  <a:srgbClr val="CC3300"/>
                </a:solidFill>
                <a:latin typeface="Arial" pitchFamily="34" charset="0"/>
              </a:rPr>
              <a:t> + X</a:t>
            </a:r>
            <a:r>
              <a:rPr lang="en-US" b="1" u="none" dirty="0">
                <a:solidFill>
                  <a:srgbClr val="CC3300"/>
                </a:solidFill>
                <a:latin typeface="Arial" pitchFamily="34" charset="0"/>
              </a:rPr>
              <a:t> 2</a:t>
            </a:r>
            <a:r>
              <a:rPr lang="en-US" b="1" u="none" baseline="0" dirty="0">
                <a:solidFill>
                  <a:srgbClr val="CC3300"/>
                </a:solidFill>
                <a:latin typeface="Arial" pitchFamily="34" charset="0"/>
              </a:rPr>
              <a:t> + 1.</a:t>
            </a:r>
            <a:endParaRPr lang="en-US" b="1" u="none" baseline="0" dirty="0">
              <a:solidFill>
                <a:srgbClr val="CC33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Cyclic Redundancy Checks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9019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2588" y="1219200"/>
            <a:ext cx="5180012" cy="44243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200" b="1" smtClean="0">
                <a:latin typeface="Arial" pitchFamily="34" charset="0"/>
              </a:rPr>
              <a:t>Suppose we want to transmit the information string: 1111101.</a:t>
            </a:r>
            <a:endParaRPr lang="en-US" sz="2600" smtClean="0">
              <a:latin typeface="Arial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200" b="1" smtClean="0">
                <a:latin typeface="Arial" pitchFamily="34" charset="0"/>
              </a:rPr>
              <a:t>The receiver and sender decide to use the (arbitrary) polynomial pattern, 1101.</a:t>
            </a:r>
          </a:p>
          <a:p>
            <a:pPr>
              <a:spcBef>
                <a:spcPct val="10000"/>
              </a:spcBef>
            </a:pPr>
            <a:r>
              <a:rPr lang="en-US" sz="2200" b="1" smtClean="0">
                <a:latin typeface="Arial" pitchFamily="34" charset="0"/>
              </a:rPr>
              <a:t>The information string is shifted left by one position less than the number of positions in the divisor.</a:t>
            </a:r>
          </a:p>
          <a:p>
            <a:r>
              <a:rPr lang="en-US" sz="2200" b="1" smtClean="0">
                <a:latin typeface="Arial" pitchFamily="34" charset="0"/>
              </a:rPr>
              <a:t>The remainder is found through modulo 2 division (at right) and added to the information string: 1111101000 + 111 = 1111101111.</a:t>
            </a:r>
            <a:endParaRPr lang="en-US" sz="2200" b="1">
              <a:latin typeface="Arial" pitchFamily="34" charset="0"/>
            </a:endParaRPr>
          </a:p>
        </p:txBody>
      </p:sp>
      <p:pic>
        <p:nvPicPr>
          <p:cNvPr id="3" name="Picture 5" descr="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589088"/>
            <a:ext cx="3327400" cy="43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3810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Cyclic Redundancy Checks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4699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3400" y="1219200"/>
            <a:ext cx="4648200" cy="4648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ct val="30000"/>
              </a:spcBef>
            </a:pPr>
            <a:r>
              <a:rPr lang="en-US" sz="2300" b="1" dirty="0" smtClean="0">
                <a:latin typeface="Arial" pitchFamily="34" charset="0"/>
              </a:rPr>
              <a:t>If no bits are lost or corrupted, dividing the received information string by the agreed upon pattern will give a remainder of zero.</a:t>
            </a:r>
            <a:endParaRPr lang="en-US" dirty="0" smtClean="0"/>
          </a:p>
          <a:p>
            <a:pPr>
              <a:spcBef>
                <a:spcPct val="30000"/>
              </a:spcBef>
            </a:pPr>
            <a:r>
              <a:rPr lang="en-US" sz="2300" b="1" dirty="0" smtClean="0">
                <a:latin typeface="Arial" pitchFamily="34" charset="0"/>
              </a:rPr>
              <a:t>We see this is so in the calculation at the right.</a:t>
            </a:r>
          </a:p>
          <a:p>
            <a:pPr>
              <a:spcBef>
                <a:spcPct val="30000"/>
              </a:spcBef>
            </a:pPr>
            <a:r>
              <a:rPr lang="en-US" sz="2300" b="1" dirty="0" smtClean="0">
                <a:latin typeface="Arial" pitchFamily="34" charset="0"/>
              </a:rPr>
              <a:t>Real applications use longer polynomials to cover larger information strings.  </a:t>
            </a:r>
          </a:p>
          <a:p>
            <a:pPr lvl="1">
              <a:spcBef>
                <a:spcPct val="30000"/>
              </a:spcBef>
            </a:pPr>
            <a:r>
              <a:rPr lang="en-US" dirty="0" smtClean="0"/>
              <a:t>Some of the standard polynomials are listed in the next slide</a:t>
            </a:r>
          </a:p>
          <a:p>
            <a:pPr lvl="1">
              <a:spcBef>
                <a:spcPct val="40000"/>
              </a:spcBef>
              <a:buFontTx/>
              <a:buNone/>
            </a:pPr>
            <a:endParaRPr lang="en-US" baseline="-25000" dirty="0"/>
          </a:p>
        </p:txBody>
      </p:sp>
      <p:pic>
        <p:nvPicPr>
          <p:cNvPr id="3" name="Picture 6" descr="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589088"/>
            <a:ext cx="3327400" cy="43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3810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Cyclic Redundancy Checks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5605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Most commonly used CRC Polynomials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CRC-8: 100000111 (9 bits)</a:t>
            </a:r>
          </a:p>
          <a:p>
            <a:r>
              <a:rPr lang="en-US" dirty="0" smtClean="0"/>
              <a:t>CRC-10: 11000110011</a:t>
            </a:r>
          </a:p>
          <a:p>
            <a:r>
              <a:rPr lang="en-US" dirty="0" smtClean="0"/>
              <a:t>CRC-12: 1100000001111</a:t>
            </a:r>
          </a:p>
          <a:p>
            <a:r>
              <a:rPr lang="en-US" dirty="0" smtClean="0"/>
              <a:t>CRC-16: 11000000000000101</a:t>
            </a:r>
          </a:p>
          <a:p>
            <a:r>
              <a:rPr lang="en-US" dirty="0" smtClean="0"/>
              <a:t>CRC-CCITT: 10001000000100001</a:t>
            </a:r>
          </a:p>
          <a:p>
            <a:r>
              <a:rPr lang="en-US" dirty="0" smtClean="0"/>
              <a:t>CRC-32: 100000100110000010001110110110111</a:t>
            </a:r>
          </a:p>
          <a:p>
            <a:r>
              <a:rPr lang="en-US" smtClean="0"/>
              <a:t>CRC-64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1298575"/>
            <a:ext cx="91440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/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/>
            </a:r>
            <a:br>
              <a:rPr lang="en-US" sz="24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4498975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100">
                <a:latin typeface="Times New Roman" pitchFamily="18" charset="0"/>
              </a:rPr>
              <a:t/>
            </a:r>
            <a:br>
              <a:rPr lang="en-US" sz="11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/>
            </a:r>
            <a:br>
              <a:rPr lang="en-US" sz="24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pic>
        <p:nvPicPr>
          <p:cNvPr id="35844" name="Picture 4" descr="f6_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41148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 descr="f6_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600"/>
            <a:ext cx="53943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537325" y="2147888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XOR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Hardware Components in CRC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994525" y="429895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Shift register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All physical systems distort signals</a:t>
            </a:r>
          </a:p>
          <a:p>
            <a:r>
              <a:rPr lang="en-US" sz="2400" smtClean="0"/>
              <a:t>As a pulse travels along an optical fiber, the pulse </a:t>
            </a:r>
            <a:r>
              <a:rPr lang="en-US" sz="2400" smtClean="0">
                <a:solidFill>
                  <a:srgbClr val="FF3300"/>
                </a:solidFill>
              </a:rPr>
              <a:t>disperses</a:t>
            </a:r>
          </a:p>
          <a:p>
            <a:r>
              <a:rPr lang="en-US" sz="2400" smtClean="0"/>
              <a:t>Wires have properties of </a:t>
            </a:r>
            <a:r>
              <a:rPr lang="en-US" sz="2400" smtClean="0">
                <a:solidFill>
                  <a:srgbClr val="FF0000"/>
                </a:solidFill>
              </a:rPr>
              <a:t>capacitance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FF0000"/>
                </a:solidFill>
              </a:rPr>
              <a:t>inductance</a:t>
            </a:r>
            <a:r>
              <a:rPr lang="en-US" sz="2400" smtClean="0"/>
              <a:t> </a:t>
            </a:r>
          </a:p>
          <a:p>
            <a:r>
              <a:rPr lang="en-US" sz="2400" smtClean="0"/>
              <a:t>large metal object affect the set of passable frequencies - can block some frequencies of radio waves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main sources - Distortion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/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/>
            </a:r>
            <a:br>
              <a:rPr lang="en-US" sz="24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pic>
        <p:nvPicPr>
          <p:cNvPr id="36867" name="Picture 3" descr="f6_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321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193925" y="4357688"/>
            <a:ext cx="45561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K bit shift register -&gt; degree of polynomial</a:t>
            </a:r>
          </a:p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/>
            <a:r>
              <a:rPr lang="en-US" sz="2000">
                <a:latin typeface="Times New Roman" pitchFamily="18" charset="0"/>
              </a:rPr>
              <a:t>An example that computes 16-bit CRC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7813"/>
            <a:ext cx="8229600" cy="11398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CRC Hardware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09600" y="1524000"/>
            <a:ext cx="7696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Error detection typically done for each frame </a:t>
            </a:r>
          </a:p>
          <a:p>
            <a:pPr>
              <a:buFontTx/>
              <a:buChar char="•"/>
            </a:pPr>
            <a:r>
              <a:rPr lang="en-US" sz="2400">
                <a:latin typeface="Times New Roman" pitchFamily="18" charset="0"/>
              </a:rPr>
              <a:t>Error in frame typically causes receiver to discard frame </a:t>
            </a:r>
          </a:p>
          <a:p>
            <a:pPr>
              <a:buFontTx/>
              <a:buChar char="•"/>
            </a:pPr>
            <a:r>
              <a:rPr lang="en-US" sz="2400">
                <a:latin typeface="Times New Roman" pitchFamily="18" charset="0"/>
              </a:rPr>
              <a:t>Example - CRC sent after end of frame computed on data in frame </a:t>
            </a:r>
          </a:p>
        </p:txBody>
      </p:sp>
      <p:pic>
        <p:nvPicPr>
          <p:cNvPr id="37891" name="Picture 3" descr="f6_1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4078288"/>
            <a:ext cx="55435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76250"/>
            <a:ext cx="7772400" cy="9413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Error Detection  and Frames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a signal passes across a medium, the signal becomes weaker</a:t>
            </a:r>
          </a:p>
          <a:p>
            <a:pPr lvl="1"/>
            <a:r>
              <a:rPr lang="en-US" smtClean="0"/>
              <a:t>Signals become weaker over long distances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main sources - Attenuation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Shannon's Theorem:</a:t>
            </a:r>
          </a:p>
          <a:p>
            <a:pPr lvl="1"/>
            <a:r>
              <a:rPr lang="en-US" sz="1600" smtClean="0"/>
              <a:t>increase the </a:t>
            </a:r>
            <a:r>
              <a:rPr lang="en-US" sz="1600" smtClean="0">
                <a:solidFill>
                  <a:srgbClr val="FF0000"/>
                </a:solidFill>
              </a:rPr>
              <a:t>signal-to-noise ratio </a:t>
            </a:r>
          </a:p>
          <a:p>
            <a:pPr lvl="2"/>
            <a:r>
              <a:rPr lang="en-US" sz="1200" smtClean="0"/>
              <a:t>By increasing the signal or </a:t>
            </a:r>
          </a:p>
          <a:p>
            <a:pPr lvl="2"/>
            <a:r>
              <a:rPr lang="en-US" sz="1200" smtClean="0"/>
              <a:t>By lowering noise</a:t>
            </a:r>
          </a:p>
          <a:p>
            <a:r>
              <a:rPr lang="en-US" sz="1800" smtClean="0">
                <a:solidFill>
                  <a:srgbClr val="FF3300"/>
                </a:solidFill>
              </a:rPr>
              <a:t>Shielded</a:t>
            </a:r>
            <a:r>
              <a:rPr lang="en-US" sz="1800" smtClean="0"/>
              <a:t> wiring </a:t>
            </a:r>
          </a:p>
          <a:p>
            <a:r>
              <a:rPr lang="en-US" sz="1800" smtClean="0"/>
              <a:t>Noise/interference cannot be eliminated completely</a:t>
            </a:r>
          </a:p>
          <a:p>
            <a:pPr lvl="1"/>
            <a:r>
              <a:rPr lang="en-US" sz="1600" smtClean="0"/>
              <a:t>transmission errors can be </a:t>
            </a:r>
            <a:r>
              <a:rPr lang="en-US" sz="1600" smtClean="0">
                <a:solidFill>
                  <a:srgbClr val="FF0000"/>
                </a:solidFill>
              </a:rPr>
              <a:t>detected</a:t>
            </a:r>
          </a:p>
          <a:p>
            <a:pPr lvl="1"/>
            <a:r>
              <a:rPr lang="en-US" sz="1600" smtClean="0"/>
              <a:t>Some errors can be </a:t>
            </a:r>
            <a:r>
              <a:rPr lang="en-US" sz="1600" smtClean="0">
                <a:solidFill>
                  <a:srgbClr val="FF0000"/>
                </a:solidFill>
              </a:rPr>
              <a:t>corrected</a:t>
            </a:r>
            <a:r>
              <a:rPr lang="en-US" sz="1600" smtClean="0"/>
              <a:t> automatically </a:t>
            </a:r>
          </a:p>
          <a:p>
            <a:r>
              <a:rPr lang="en-US" sz="1800" smtClean="0"/>
              <a:t>Error detection adds </a:t>
            </a:r>
            <a:r>
              <a:rPr lang="en-US" sz="1800" smtClean="0">
                <a:solidFill>
                  <a:srgbClr val="FF0000"/>
                </a:solidFill>
              </a:rPr>
              <a:t>overhead</a:t>
            </a:r>
          </a:p>
          <a:p>
            <a:r>
              <a:rPr lang="en-US" sz="1800" smtClean="0"/>
              <a:t> </a:t>
            </a:r>
            <a:r>
              <a:rPr lang="en-US" sz="1800" smtClean="0">
                <a:solidFill>
                  <a:srgbClr val="FF0000"/>
                </a:solidFill>
              </a:rPr>
              <a:t>Error handling </a:t>
            </a:r>
            <a:r>
              <a:rPr lang="en-US" sz="1800" smtClean="0"/>
              <a:t>is a tradeoff, system designers</a:t>
            </a:r>
          </a:p>
          <a:p>
            <a:pPr lvl="1"/>
            <a:r>
              <a:rPr lang="en-US" sz="1600" smtClean="0"/>
              <a:t>must decide whether a given error is likely to occur</a:t>
            </a:r>
          </a:p>
          <a:p>
            <a:pPr lvl="1"/>
            <a:r>
              <a:rPr lang="en-US" sz="1600" smtClean="0"/>
              <a:t>Analyze the consequences</a:t>
            </a:r>
          </a:p>
          <a:p>
            <a:endParaRPr lang="en-US" sz="180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Approaches to reduce errors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 bit error: often caused by very short-duration interference</a:t>
            </a:r>
          </a:p>
          <a:p>
            <a:r>
              <a:rPr lang="en-US" smtClean="0"/>
              <a:t>Burst Error: multiple bits in a block of bits are changed – often caused by long-duration interference</a:t>
            </a:r>
          </a:p>
          <a:p>
            <a:r>
              <a:rPr lang="en-US" smtClean="0"/>
              <a:t>Erasure (ambiguity): does not clearly correspond to either a logical 1 or a logical 0 – often caused by distortion or interference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Effect of Transmission errors on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sz="2000" smtClean="0"/>
              <a:t>For a burst error, the </a:t>
            </a:r>
            <a:r>
              <a:rPr lang="en-US" sz="2000" smtClean="0">
                <a:solidFill>
                  <a:srgbClr val="FF0000"/>
                </a:solidFill>
              </a:rPr>
              <a:t>burst size</a:t>
            </a:r>
            <a:r>
              <a:rPr lang="en-US" sz="2000" smtClean="0"/>
              <a:t>, or</a:t>
            </a:r>
            <a:r>
              <a:rPr lang="en-US" sz="2000" smtClean="0">
                <a:solidFill>
                  <a:srgbClr val="FF3300"/>
                </a:solidFill>
              </a:rPr>
              <a:t> length</a:t>
            </a:r>
            <a:r>
              <a:rPr lang="en-US" sz="2000" smtClean="0"/>
              <a:t>, is defined as the number of bits from the start of the corruption to the end of the corruption</a:t>
            </a:r>
          </a:p>
          <a:p>
            <a:r>
              <a:rPr lang="en-US" sz="2000" smtClean="0"/>
              <a:t>Figure 8.2 illustrates the definition</a:t>
            </a:r>
          </a:p>
          <a:p>
            <a:endParaRPr lang="en-US" sz="2000" smtClean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mtClean="0"/>
              <a:t>Effect or Transmission errors on data cont’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7041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Channel Coding</a:t>
            </a:r>
          </a:p>
          <a:p>
            <a:pPr lvl="1"/>
            <a:r>
              <a:rPr lang="en-US" sz="1600" dirty="0" smtClean="0"/>
              <a:t>mathematical techniques designed to overcome errors during transmission and increase reliability</a:t>
            </a:r>
          </a:p>
          <a:p>
            <a:r>
              <a:rPr lang="en-US" sz="2000" dirty="0" smtClean="0"/>
              <a:t>Two broad categories:</a:t>
            </a:r>
          </a:p>
          <a:p>
            <a:pPr lvl="1"/>
            <a:r>
              <a:rPr lang="en-US" sz="1800" dirty="0" smtClean="0"/>
              <a:t>Forward Error Correction (</a:t>
            </a:r>
            <a:r>
              <a:rPr lang="en-US" sz="1800" dirty="0" smtClean="0">
                <a:solidFill>
                  <a:srgbClr val="FF0000"/>
                </a:solidFill>
              </a:rPr>
              <a:t>FEC</a:t>
            </a:r>
            <a:r>
              <a:rPr lang="en-US" sz="1800" dirty="0" smtClean="0"/>
              <a:t>) mechanisms</a:t>
            </a:r>
          </a:p>
          <a:p>
            <a:pPr lvl="1"/>
            <a:r>
              <a:rPr lang="en-US" sz="1800" dirty="0" smtClean="0"/>
              <a:t>Automatic Repeat </a:t>
            </a:r>
            <a:r>
              <a:rPr lang="en-US" sz="1800" dirty="0" err="1" smtClean="0"/>
              <a:t>reQuest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rgbClr val="FF0000"/>
                </a:solidFill>
              </a:rPr>
              <a:t>ARQ</a:t>
            </a:r>
            <a:r>
              <a:rPr lang="en-US" sz="1800" dirty="0" smtClean="0"/>
              <a:t>) mechanisms</a:t>
            </a:r>
          </a:p>
          <a:p>
            <a:r>
              <a:rPr lang="en-US" sz="2000" dirty="0" smtClean="0"/>
              <a:t>The basic idea of FEC</a:t>
            </a:r>
          </a:p>
          <a:p>
            <a:pPr lvl="1"/>
            <a:r>
              <a:rPr lang="en-US" sz="1800" dirty="0" smtClean="0"/>
              <a:t>add additional information to data to</a:t>
            </a:r>
            <a:r>
              <a:rPr lang="en-US" sz="1800" dirty="0" smtClean="0">
                <a:solidFill>
                  <a:srgbClr val="FF0000"/>
                </a:solidFill>
              </a:rPr>
              <a:t> verify </a:t>
            </a:r>
            <a:r>
              <a:rPr lang="en-US" sz="1800" dirty="0" smtClean="0"/>
              <a:t>that data arrives correctly and to correct errors, if possible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mtClean="0"/>
              <a:t>Two Strategies for Handling Channel Errors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442</TotalTime>
  <Words>1769</Words>
  <Application>Microsoft Office PowerPoint</Application>
  <PresentationFormat>On-screen Show (4:3)</PresentationFormat>
  <Paragraphs>286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Cambria Math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Reliability and Channel Coding</vt:lpstr>
      <vt:lpstr>Transmission Errors</vt:lpstr>
      <vt:lpstr>The main sources - Interference</vt:lpstr>
      <vt:lpstr>The main sources - Distortion</vt:lpstr>
      <vt:lpstr>The main sources - Attenuation</vt:lpstr>
      <vt:lpstr>Approaches to reduce errors</vt:lpstr>
      <vt:lpstr>Effect of Transmission errors on data</vt:lpstr>
      <vt:lpstr>Effect or Transmission errors on data cont’</vt:lpstr>
      <vt:lpstr>Two Strategies for Handling Channel Errors</vt:lpstr>
      <vt:lpstr>Two Strategies for Handling Channel Errors cont’</vt:lpstr>
      <vt:lpstr>Block and Convolutional Error Codes</vt:lpstr>
      <vt:lpstr>Error detection and correction</vt:lpstr>
      <vt:lpstr>Parity checking</vt:lpstr>
      <vt:lpstr>Example</vt:lpstr>
      <vt:lpstr>The Mathematics of Block Error Codes and (n, k) Notation</vt:lpstr>
      <vt:lpstr>Example:  Valid codewords </vt:lpstr>
      <vt:lpstr>Hamming Distance</vt:lpstr>
      <vt:lpstr>Hamming Distance cont’</vt:lpstr>
      <vt:lpstr>Hamming Distance cont’</vt:lpstr>
      <vt:lpstr>The Tradeoff Between Error Detection and Overhead</vt:lpstr>
      <vt:lpstr>Minimum Hamming Distance</vt:lpstr>
      <vt:lpstr>Minimum Hamming Distance cont’</vt:lpstr>
      <vt:lpstr>Error correction with Row and Column (RAC) parity</vt:lpstr>
      <vt:lpstr>Error correction with Row and Column (RAC) parity cont’</vt:lpstr>
      <vt:lpstr>Alternative Error Detection Schemes</vt:lpstr>
      <vt:lpstr>Checksum</vt:lpstr>
      <vt:lpstr>Checksum con’t</vt:lpstr>
      <vt:lpstr>Checksums</vt:lpstr>
      <vt:lpstr>Limitations to checksums</vt:lpstr>
      <vt:lpstr>Cyclic Redundancy Checks</vt:lpstr>
      <vt:lpstr>Cyclic Redundancy Checks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Most commonly used CRC Polynomials</vt:lpstr>
      <vt:lpstr>Hardware Components in CRC</vt:lpstr>
      <vt:lpstr>CRC Hardware</vt:lpstr>
      <vt:lpstr>Error Detection  and Frames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and Channel Coding</dc:title>
  <dc:creator>csuser</dc:creator>
  <cp:lastModifiedBy>Song, Yeong-tae</cp:lastModifiedBy>
  <cp:revision>52</cp:revision>
  <dcterms:created xsi:type="dcterms:W3CDTF">2008-09-17T17:43:06Z</dcterms:created>
  <dcterms:modified xsi:type="dcterms:W3CDTF">2016-09-22T03:36:38Z</dcterms:modified>
</cp:coreProperties>
</file>