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df25e3a5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df25e3a5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df25e3a5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9df25e3a5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9df25e3a5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9df25e3a5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9df25e3a5_0_2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9df25e3a5_0_2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df25e3a5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df25e3a5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df25e3a5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df25e3a5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df25e3a5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df25e3a5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df25e3a5_0_2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df25e3a5_0_2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9df25e3a5_0_2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9df25e3a5_0_2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9df25e3a5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9df25e3a5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df25e3a5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9df25e3a5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a04433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a04433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Blockchain in Privacy-Oriented Networking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64100"/>
            <a:ext cx="34707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Yomba, Legendre Cooper, Nathan Ketterlinus, Owen Segala, Preet Chodavadia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Decentralization removes the  single point of failure of centralized designs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Transparency, immutability, and auditability provide resilience against cyber attacks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Replay attacks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Man-in-the-Middle attacks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Sybil Attacks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more!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 and pseudonymity preserves data privacy, even in public scenarios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</a:t>
            </a:r>
            <a:r>
              <a:rPr lang="en"/>
              <a:t>strengths can be leveraged in many general networking problems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Poises blockchain as a viable option in the future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discussed the strengths of blockchain’s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covered specific case studies of the blockchain in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biggest takeaway is that blockchain’s use in networking is generalizable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Serves as a communication paradigm for the privacy-concerned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Preserves data integrity by removing third-party auditors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Redundancy in data storage enables auditability and disallows tampering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Blockchain has many uses in the future of networking!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Y. Liu, F. R. Yu, X. Li, H. Ji, and V. C. Leung, “Blockchain and machine learning for communications and Networking Systems,” IEEE Communications Surveys &amp;amp; Tutorials, vol. 22, no. 2, pp. 1392–1431, 2020. doi:10.1109/comst.2020.2975911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</a:t>
            </a:r>
            <a:r>
              <a:rPr lang="en"/>
              <a:t> S. M. Karim, A. Habbal, S. A. Chaudhry, and A. Irshad, “BSDCE-Iov: Blockchain-based Secure Data Collection and Exchange Scheme for Iov in 5G environment,” IEEE Access, vol. 11, pp. 36158–36175, 2023. doi:10.1109/access.2023.3265959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/>
              <a:t>B. Liu, X. L. Yu, S. Chen, X. Xu, and L. Zhu, “Blockchain based Data Integrity Service Framework for IOT data,” 2017 IEEE International Conference on Web Services (ICWS), Jun. 2017. doi:10.1109/icws.2017.54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[4] </a:t>
            </a:r>
            <a:r>
              <a:rPr lang="en"/>
              <a:t>M. E. Ghazouani et al., “A blockchain-based method ensuring integrity of shared data in a distributed-control intersection network,” International Journal of Advanced Computer Science and Applications, vol. 14, no. 10, 2023. doi:10.14569/ijacsa.2023.014105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 commonly known from cryptocurrencies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actually a distributed ledger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 member in a network has a copy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 has a few critical attributes (like decentralization)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will identify 7 shortly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Powerful implications in networking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examine potential blockchain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the Internet of Things (IoT)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</a:t>
            </a:r>
            <a:r>
              <a:rPr lang="en"/>
              <a:t>vehicle-to-vehicle communication (V2V)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generalize these applications to networking holistically.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Contemporary issues in networking: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Integrity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Privacy Preservation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Novel solutions  found with Blockchain!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Minimal overhead with correct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Real-time communication viable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What is a Blockchain?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3447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Network-wide ledger of transactions (Tx)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Records every Tx between network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P2P network Validates every Tx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Appends Tx to head of blockchain (like a linked list!)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Distributes updated ledger  to  all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through a consensus mechanism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Proof-of-Work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Proof-of-Stake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others!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300" y="1307850"/>
            <a:ext cx="3979750" cy="1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5239225" y="2969950"/>
            <a:ext cx="318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1. Illustration of a chain of blocks [1].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944150" y="3415700"/>
            <a:ext cx="3854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classes of blockchain: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(typically used;  what we focus on)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Consortium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What is a Blockchain?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25" y="1422950"/>
            <a:ext cx="73628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Blockchain Advantages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33534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2"/>
              <a:t>1. </a:t>
            </a:r>
            <a:r>
              <a:rPr b="1" lang="en" sz="912"/>
              <a:t>Decentralization: </a:t>
            </a:r>
            <a:r>
              <a:rPr lang="en" sz="912"/>
              <a:t>Tx records are stored in a P2P network. With no central controller, there’s no bottleneck on the network from it. </a:t>
            </a:r>
            <a:endParaRPr sz="9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12"/>
              <a:t>3. Transparency</a:t>
            </a:r>
            <a:r>
              <a:rPr lang="en" sz="912"/>
              <a:t>: Every node has access to the blockchain’s complete ledger. Gives blockchain credibility as an accurate source of current </a:t>
            </a:r>
            <a:r>
              <a:rPr lang="en" sz="912"/>
              <a:t>transactions</a:t>
            </a:r>
            <a:r>
              <a:rPr lang="en" sz="912"/>
              <a:t>. </a:t>
            </a:r>
            <a:endParaRPr sz="9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12"/>
              <a:t>5. Immutability</a:t>
            </a:r>
            <a:r>
              <a:rPr lang="en" sz="912"/>
              <a:t>: All blocks are immutable unless one person controls &gt;50% of voters. As networks get larger, attacks quickly become </a:t>
            </a:r>
            <a:r>
              <a:rPr lang="en" sz="912"/>
              <a:t>infeasible</a:t>
            </a:r>
            <a:r>
              <a:rPr lang="en" sz="912"/>
              <a:t>. </a:t>
            </a:r>
            <a:endParaRPr sz="9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12"/>
              <a:t>7. Security</a:t>
            </a:r>
            <a:r>
              <a:rPr lang="en" sz="912"/>
              <a:t>: Each Tx is broadcast, checked, validated, &amp; linked by nodes across the network. Tampering is easily detected, &amp; thus strongly discouraged. </a:t>
            </a:r>
            <a:endParaRPr sz="912"/>
          </a:p>
        </p:txBody>
      </p:sp>
      <p:sp>
        <p:nvSpPr>
          <p:cNvPr id="170" name="Google Shape;170;p18"/>
          <p:cNvSpPr txBox="1"/>
          <p:nvPr/>
        </p:nvSpPr>
        <p:spPr>
          <a:xfrm>
            <a:off x="4868700" y="1605500"/>
            <a:ext cx="34677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b="1"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Auditability</a:t>
            </a:r>
            <a:r>
              <a:rPr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All members can search Tx history with Tx timestamps. Useful when proofreading a blockchain for tampering &amp; following resources. </a:t>
            </a:r>
            <a:endParaRPr sz="9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Autonomy</a:t>
            </a:r>
            <a:r>
              <a:rPr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Each node sends &amp; receives transactions independently through consensus mechanisms &amp; public/private key pairs. No need for human interaction or  third-party auditors. Also prevents conflicting or double records in the blockchain. </a:t>
            </a:r>
            <a:endParaRPr sz="9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6. Pseudonymity</a:t>
            </a:r>
            <a:r>
              <a:rPr lang="en" sz="9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Users are given a pseudonym address to avoid identity exposure. Allows blockchain to be used in spaces that demand high privacy.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IoT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18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 and Authentication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Decentralization -&gt; no single point of failure in IoT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Immutability -&gt; reduces risk of cyberattacks on IoT devices [2]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replay or man-in-the-middle attacks!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Collection and Exchange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BSDCE-IoV model allows secure communication via encryption before transmission [3]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Anonymized device identities preserves privacy even in public scenarios [3]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 of Edge Computing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Reduced latency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Increased transaction throughput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Vehicular Networks - V2V Comm.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073425" y="1108550"/>
            <a:ext cx="34986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rapidly join and leave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Logically dividing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 Time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Proposed solution in [3]: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Private 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Cars connect to Road Side Units (RSUs) along route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RSUs communicate with Control Rooms (CRs) and a central Registration Authority (RA)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 preserves data integrity &amp;  user privacy</a:t>
            </a:r>
            <a:endParaRPr/>
          </a:p>
        </p:txBody>
      </p:sp>
      <p:pic>
        <p:nvPicPr>
          <p:cNvPr descr="A diagram of a blockchain network&#10;&#10;Description automatically generated"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150" y="1108625"/>
            <a:ext cx="320217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8144475" y="1108625"/>
            <a:ext cx="999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Fig. 2. IoV component registration [3].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r>
              <a:rPr lang="en"/>
              <a:t>lications</a:t>
            </a:r>
            <a:r>
              <a:rPr lang="en"/>
              <a:t> in Vehicular </a:t>
            </a:r>
            <a:r>
              <a:rPr lang="en"/>
              <a:t>Networks </a:t>
            </a:r>
            <a:r>
              <a:rPr lang="en"/>
              <a:t>- Blockchain Intersections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352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intersections allow for: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Shorter commutes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Fewer accidents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Blockchain intersection proposed in [4]: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data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Comparable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Intersections consult blockchain to gather state of neighbors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Intersection Control Group (ICG) determines how to update itself</a:t>
            </a:r>
            <a:endParaRPr/>
          </a:p>
        </p:txBody>
      </p:sp>
      <p:pic>
        <p:nvPicPr>
          <p:cNvPr descr="A diagram of a diagram of a diagram&#10;&#10;Description automatically generated"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125" y="1567550"/>
            <a:ext cx="3199276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5137125" y="4186925"/>
            <a:ext cx="3199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3. Overview of distributed-control intersection network [4].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