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28" r:id="rId4"/>
    <p:sldId id="329" r:id="rId5"/>
    <p:sldId id="331" r:id="rId6"/>
    <p:sldId id="268" r:id="rId7"/>
    <p:sldId id="269" r:id="rId8"/>
    <p:sldId id="272" r:id="rId9"/>
    <p:sldId id="270" r:id="rId10"/>
    <p:sldId id="271" r:id="rId11"/>
    <p:sldId id="263" r:id="rId12"/>
    <p:sldId id="259" r:id="rId13"/>
    <p:sldId id="260" r:id="rId14"/>
    <p:sldId id="261" r:id="rId15"/>
    <p:sldId id="262" r:id="rId16"/>
    <p:sldId id="266" r:id="rId17"/>
    <p:sldId id="267" r:id="rId18"/>
    <p:sldId id="265" r:id="rId19"/>
    <p:sldId id="330" r:id="rId20"/>
    <p:sldId id="273" r:id="rId21"/>
    <p:sldId id="332"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14" autoAdjust="0"/>
    <p:restoredTop sz="94660"/>
  </p:normalViewPr>
  <p:slideViewPr>
    <p:cSldViewPr snapToGrid="0">
      <p:cViewPr varScale="1">
        <p:scale>
          <a:sx n="42" d="100"/>
          <a:sy n="42" d="100"/>
        </p:scale>
        <p:origin x="60" y="9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0F4873-43D2-41C2-ACE7-3FAFBC717878}"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0B8784-5D50-4051-A29C-AF01A0DD3AEA}" type="slidenum">
              <a:rPr lang="en-US" smtClean="0"/>
              <a:t>‹#›</a:t>
            </a:fld>
            <a:endParaRPr lang="en-US" dirty="0"/>
          </a:p>
        </p:txBody>
      </p:sp>
    </p:spTree>
    <p:extLst>
      <p:ext uri="{BB962C8B-B14F-4D97-AF65-F5344CB8AC3E}">
        <p14:creationId xmlns:p14="http://schemas.microsoft.com/office/powerpoint/2010/main" val="243670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F4873-43D2-41C2-ACE7-3FAFBC717878}"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0B8784-5D50-4051-A29C-AF01A0DD3AEA}" type="slidenum">
              <a:rPr lang="en-US" smtClean="0"/>
              <a:t>‹#›</a:t>
            </a:fld>
            <a:endParaRPr lang="en-US" dirty="0"/>
          </a:p>
        </p:txBody>
      </p:sp>
    </p:spTree>
    <p:extLst>
      <p:ext uri="{BB962C8B-B14F-4D97-AF65-F5344CB8AC3E}">
        <p14:creationId xmlns:p14="http://schemas.microsoft.com/office/powerpoint/2010/main" val="309025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F4873-43D2-41C2-ACE7-3FAFBC717878}"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0B8784-5D50-4051-A29C-AF01A0DD3AEA}" type="slidenum">
              <a:rPr lang="en-US" smtClean="0"/>
              <a:t>‹#›</a:t>
            </a:fld>
            <a:endParaRPr lang="en-US" dirty="0"/>
          </a:p>
        </p:txBody>
      </p:sp>
    </p:spTree>
    <p:extLst>
      <p:ext uri="{BB962C8B-B14F-4D97-AF65-F5344CB8AC3E}">
        <p14:creationId xmlns:p14="http://schemas.microsoft.com/office/powerpoint/2010/main" val="414468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0F4873-43D2-41C2-ACE7-3FAFBC717878}"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0B8784-5D50-4051-A29C-AF01A0DD3AEA}" type="slidenum">
              <a:rPr lang="en-US" smtClean="0"/>
              <a:t>‹#›</a:t>
            </a:fld>
            <a:endParaRPr lang="en-US" dirty="0"/>
          </a:p>
        </p:txBody>
      </p:sp>
    </p:spTree>
    <p:extLst>
      <p:ext uri="{BB962C8B-B14F-4D97-AF65-F5344CB8AC3E}">
        <p14:creationId xmlns:p14="http://schemas.microsoft.com/office/powerpoint/2010/main" val="26711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0F4873-43D2-41C2-ACE7-3FAFBC717878}" type="datetimeFigureOut">
              <a:rPr lang="en-US" smtClean="0"/>
              <a:t>8/23/2022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0B8784-5D50-4051-A29C-AF01A0DD3AEA}" type="slidenum">
              <a:rPr lang="en-US" smtClean="0"/>
              <a:t>‹#›</a:t>
            </a:fld>
            <a:endParaRPr lang="en-US" dirty="0"/>
          </a:p>
        </p:txBody>
      </p:sp>
    </p:spTree>
    <p:extLst>
      <p:ext uri="{BB962C8B-B14F-4D97-AF65-F5344CB8AC3E}">
        <p14:creationId xmlns:p14="http://schemas.microsoft.com/office/powerpoint/2010/main" val="107811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0F4873-43D2-41C2-ACE7-3FAFBC717878}" type="datetimeFigureOut">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0B8784-5D50-4051-A29C-AF01A0DD3AEA}" type="slidenum">
              <a:rPr lang="en-US" smtClean="0"/>
              <a:t>‹#›</a:t>
            </a:fld>
            <a:endParaRPr lang="en-US" dirty="0"/>
          </a:p>
        </p:txBody>
      </p:sp>
    </p:spTree>
    <p:extLst>
      <p:ext uri="{BB962C8B-B14F-4D97-AF65-F5344CB8AC3E}">
        <p14:creationId xmlns:p14="http://schemas.microsoft.com/office/powerpoint/2010/main" val="167593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0F4873-43D2-41C2-ACE7-3FAFBC717878}" type="datetimeFigureOut">
              <a:rPr lang="en-US" smtClean="0"/>
              <a:t>8/23/2022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0B8784-5D50-4051-A29C-AF01A0DD3AEA}" type="slidenum">
              <a:rPr lang="en-US" smtClean="0"/>
              <a:t>‹#›</a:t>
            </a:fld>
            <a:endParaRPr lang="en-US" dirty="0"/>
          </a:p>
        </p:txBody>
      </p:sp>
    </p:spTree>
    <p:extLst>
      <p:ext uri="{BB962C8B-B14F-4D97-AF65-F5344CB8AC3E}">
        <p14:creationId xmlns:p14="http://schemas.microsoft.com/office/powerpoint/2010/main" val="229559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0F4873-43D2-41C2-ACE7-3FAFBC717878}" type="datetimeFigureOut">
              <a:rPr lang="en-US" smtClean="0"/>
              <a:t>8/23/2022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F0B8784-5D50-4051-A29C-AF01A0DD3AEA}" type="slidenum">
              <a:rPr lang="en-US" smtClean="0"/>
              <a:t>‹#›</a:t>
            </a:fld>
            <a:endParaRPr lang="en-US" dirty="0"/>
          </a:p>
        </p:txBody>
      </p:sp>
    </p:spTree>
    <p:extLst>
      <p:ext uri="{BB962C8B-B14F-4D97-AF65-F5344CB8AC3E}">
        <p14:creationId xmlns:p14="http://schemas.microsoft.com/office/powerpoint/2010/main" val="129439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F4873-43D2-41C2-ACE7-3FAFBC717878}" type="datetimeFigureOut">
              <a:rPr lang="en-US" smtClean="0"/>
              <a:t>8/23/2022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F0B8784-5D50-4051-A29C-AF01A0DD3AEA}" type="slidenum">
              <a:rPr lang="en-US" smtClean="0"/>
              <a:t>‹#›</a:t>
            </a:fld>
            <a:endParaRPr lang="en-US" dirty="0"/>
          </a:p>
        </p:txBody>
      </p:sp>
    </p:spTree>
    <p:extLst>
      <p:ext uri="{BB962C8B-B14F-4D97-AF65-F5344CB8AC3E}">
        <p14:creationId xmlns:p14="http://schemas.microsoft.com/office/powerpoint/2010/main" val="39544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0F4873-43D2-41C2-ACE7-3FAFBC717878}" type="datetimeFigureOut">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0B8784-5D50-4051-A29C-AF01A0DD3AEA}" type="slidenum">
              <a:rPr lang="en-US" smtClean="0"/>
              <a:t>‹#›</a:t>
            </a:fld>
            <a:endParaRPr lang="en-US" dirty="0"/>
          </a:p>
        </p:txBody>
      </p:sp>
    </p:spTree>
    <p:extLst>
      <p:ext uri="{BB962C8B-B14F-4D97-AF65-F5344CB8AC3E}">
        <p14:creationId xmlns:p14="http://schemas.microsoft.com/office/powerpoint/2010/main" val="146507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0F4873-43D2-41C2-ACE7-3FAFBC717878}" type="datetimeFigureOut">
              <a:rPr lang="en-US" smtClean="0"/>
              <a:t>8/23/2022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0B8784-5D50-4051-A29C-AF01A0DD3AEA}" type="slidenum">
              <a:rPr lang="en-US" smtClean="0"/>
              <a:t>‹#›</a:t>
            </a:fld>
            <a:endParaRPr lang="en-US" dirty="0"/>
          </a:p>
        </p:txBody>
      </p:sp>
    </p:spTree>
    <p:extLst>
      <p:ext uri="{BB962C8B-B14F-4D97-AF65-F5344CB8AC3E}">
        <p14:creationId xmlns:p14="http://schemas.microsoft.com/office/powerpoint/2010/main" val="369274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F4873-43D2-41C2-ACE7-3FAFBC717878}" type="datetimeFigureOut">
              <a:rPr lang="en-US" smtClean="0"/>
              <a:t>8/23/2022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B8784-5D50-4051-A29C-AF01A0DD3AEA}" type="slidenum">
              <a:rPr lang="en-US" smtClean="0"/>
              <a:t>‹#›</a:t>
            </a:fld>
            <a:endParaRPr lang="en-US" dirty="0"/>
          </a:p>
        </p:txBody>
      </p:sp>
    </p:spTree>
    <p:extLst>
      <p:ext uri="{BB962C8B-B14F-4D97-AF65-F5344CB8AC3E}">
        <p14:creationId xmlns:p14="http://schemas.microsoft.com/office/powerpoint/2010/main" val="784125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CHAPTERS 1 &amp; 2</a:t>
            </a:r>
          </a:p>
        </p:txBody>
      </p:sp>
      <p:sp>
        <p:nvSpPr>
          <p:cNvPr id="3" name="Subtitle 2"/>
          <p:cNvSpPr>
            <a:spLocks noGrp="1"/>
          </p:cNvSpPr>
          <p:nvPr>
            <p:ph type="subTitle" idx="1"/>
          </p:nvPr>
        </p:nvSpPr>
        <p:spPr/>
        <p:txBody>
          <a:bodyPr>
            <a:normAutofit/>
          </a:bodyPr>
          <a:lstStyle/>
          <a:p>
            <a:r>
              <a:rPr lang="en-US" sz="3200" dirty="0"/>
              <a:t>PATTERNS IN THE SKY</a:t>
            </a:r>
          </a:p>
        </p:txBody>
      </p:sp>
    </p:spTree>
    <p:extLst>
      <p:ext uri="{BB962C8B-B14F-4D97-AF65-F5344CB8AC3E}">
        <p14:creationId xmlns:p14="http://schemas.microsoft.com/office/powerpoint/2010/main" val="17032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6900"/>
          </a:xfrm>
        </p:spPr>
        <p:txBody>
          <a:bodyPr>
            <a:normAutofit/>
          </a:bodyPr>
          <a:lstStyle/>
          <a:p>
            <a:r>
              <a:rPr lang="en-US" sz="3200" dirty="0">
                <a:latin typeface="Bookman Old Style" panose="02050604050505020204" pitchFamily="18" charset="0"/>
              </a:rPr>
              <a:t>The Ecliptic</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06" y="971551"/>
            <a:ext cx="8548893" cy="5694528"/>
          </a:xfrm>
        </p:spPr>
      </p:pic>
    </p:spTree>
    <p:extLst>
      <p:ext uri="{BB962C8B-B14F-4D97-AF65-F5344CB8AC3E}">
        <p14:creationId xmlns:p14="http://schemas.microsoft.com/office/powerpoint/2010/main" val="227540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420" y="454024"/>
            <a:ext cx="10515600" cy="5779507"/>
          </a:xfrm>
        </p:spPr>
        <p:txBody>
          <a:bodyPr>
            <a:normAutofit/>
          </a:bodyPr>
          <a:lstStyle/>
          <a:p>
            <a:pPr marL="0" indent="0">
              <a:buNone/>
            </a:pPr>
            <a:r>
              <a:rPr lang="en-US" sz="2400" dirty="0">
                <a:latin typeface="Bookman Old Style" panose="02050604050505020204" pitchFamily="18" charset="0"/>
              </a:rPr>
              <a:t>What is the primary cause of Earth’s seasons?</a:t>
            </a:r>
          </a:p>
          <a:p>
            <a:pPr marL="0" indent="0">
              <a:buNone/>
            </a:pPr>
            <a:endParaRPr lang="en-US" sz="2400" dirty="0">
              <a:latin typeface="Bookman Old Style" panose="02050604050505020204" pitchFamily="18" charset="0"/>
            </a:endParaRPr>
          </a:p>
          <a:p>
            <a:pPr marL="800100" lvl="1" indent="-342900">
              <a:buAutoNum type="alphaLcParenR"/>
            </a:pPr>
            <a:r>
              <a:rPr lang="en-US" dirty="0">
                <a:latin typeface="Bookman Old Style" panose="02050604050505020204" pitchFamily="18" charset="0"/>
              </a:rPr>
              <a:t>The orbit of Earth is an ellipse, so Earth is not always the same distance from the Sun.</a:t>
            </a:r>
          </a:p>
          <a:p>
            <a:pPr marL="342900" indent="-342900">
              <a:buAutoNum type="alphaLcParenR"/>
            </a:pPr>
            <a:endParaRPr lang="en-US" sz="2400" dirty="0">
              <a:latin typeface="Bookman Old Style" panose="02050604050505020204" pitchFamily="18" charset="0"/>
            </a:endParaRPr>
          </a:p>
          <a:p>
            <a:pPr marL="800100" lvl="1" indent="-342900">
              <a:buAutoNum type="alphaLcParenR" startAt="2"/>
            </a:pPr>
            <a:r>
              <a:rPr lang="en-US" dirty="0">
                <a:latin typeface="Bookman Old Style" panose="02050604050505020204" pitchFamily="18" charset="0"/>
              </a:rPr>
              <a:t>Earth’s rotation axis tilts with respect to the plane of its orbit around the Sun.</a:t>
            </a:r>
          </a:p>
          <a:p>
            <a:pPr marL="342900" indent="-342900">
              <a:buAutoNum type="alphaLcParenR" startAt="2"/>
            </a:pPr>
            <a:endParaRPr lang="en-US" sz="2400" dirty="0">
              <a:latin typeface="Bookman Old Style" panose="02050604050505020204" pitchFamily="18" charset="0"/>
            </a:endParaRPr>
          </a:p>
          <a:p>
            <a:pPr marL="800100" lvl="1" indent="-342900">
              <a:buAutoNum type="alphaLcParenR" startAt="3"/>
            </a:pPr>
            <a:r>
              <a:rPr lang="en-US" dirty="0">
                <a:latin typeface="Bookman Old Style" panose="02050604050505020204" pitchFamily="18" charset="0"/>
              </a:rPr>
              <a:t>Earth’s rotation axis precesses (wobbles).</a:t>
            </a:r>
          </a:p>
          <a:p>
            <a:pPr marL="342900" indent="-342900">
              <a:buAutoNum type="alphaLcParenR" startAt="3"/>
            </a:pPr>
            <a:endParaRPr lang="en-US" sz="2400" dirty="0">
              <a:latin typeface="Bookman Old Style" panose="02050604050505020204" pitchFamily="18" charset="0"/>
            </a:endParaRPr>
          </a:p>
          <a:p>
            <a:pPr marL="800100" lvl="1" indent="-342900">
              <a:buAutoNum type="alphaLcParenR" startAt="4"/>
            </a:pPr>
            <a:r>
              <a:rPr lang="en-US" dirty="0">
                <a:latin typeface="Bookman Old Style" panose="02050604050505020204" pitchFamily="18" charset="0"/>
              </a:rPr>
              <a:t>In accord with Kepler’s Second Law, Earth moves faster during parts of its orbit around the Sun and more slowly during other parts.</a:t>
            </a:r>
          </a:p>
          <a:p>
            <a:pPr marL="0" indent="0">
              <a:buNone/>
            </a:pPr>
            <a:endParaRPr lang="en-US" sz="2400" dirty="0">
              <a:latin typeface="Bookman Old Style" panose="02050604050505020204" pitchFamily="18" charset="0"/>
            </a:endParaRPr>
          </a:p>
        </p:txBody>
      </p:sp>
    </p:spTree>
    <p:extLst>
      <p:ext uri="{BB962C8B-B14F-4D97-AF65-F5344CB8AC3E}">
        <p14:creationId xmlns:p14="http://schemas.microsoft.com/office/powerpoint/2010/main" val="71797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2400" dirty="0"/>
              <a:t>Tropics and Circles</a:t>
            </a:r>
          </a:p>
        </p:txBody>
      </p:sp>
      <p:pic>
        <p:nvPicPr>
          <p:cNvPr id="16387" name="Picture 5" descr="FIG_0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77" y="1192214"/>
            <a:ext cx="11193695" cy="513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415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21980" y="25915"/>
            <a:ext cx="5263376" cy="6806696"/>
          </a:xfrm>
        </p:spPr>
      </p:pic>
    </p:spTree>
    <p:extLst>
      <p:ext uri="{BB962C8B-B14F-4D97-AF65-F5344CB8AC3E}">
        <p14:creationId xmlns:p14="http://schemas.microsoft.com/office/powerpoint/2010/main" val="3153198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01942" y="0"/>
            <a:ext cx="5303048" cy="6858000"/>
          </a:xfrm>
        </p:spPr>
      </p:pic>
    </p:spTree>
    <p:extLst>
      <p:ext uri="{BB962C8B-B14F-4D97-AF65-F5344CB8AC3E}">
        <p14:creationId xmlns:p14="http://schemas.microsoft.com/office/powerpoint/2010/main" val="344882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01942" y="0"/>
            <a:ext cx="5372624" cy="6947977"/>
          </a:xfrm>
        </p:spPr>
      </p:pic>
    </p:spTree>
    <p:extLst>
      <p:ext uri="{BB962C8B-B14F-4D97-AF65-F5344CB8AC3E}">
        <p14:creationId xmlns:p14="http://schemas.microsoft.com/office/powerpoint/2010/main" val="2446963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 r="189" b="61951"/>
          <a:stretch/>
        </p:blipFill>
        <p:spPr>
          <a:xfrm>
            <a:off x="302377" y="1446731"/>
            <a:ext cx="11591385" cy="5061646"/>
          </a:xfrm>
        </p:spPr>
      </p:pic>
      <p:sp>
        <p:nvSpPr>
          <p:cNvPr id="5" name="TextBox 4"/>
          <p:cNvSpPr txBox="1"/>
          <p:nvPr/>
        </p:nvSpPr>
        <p:spPr>
          <a:xfrm>
            <a:off x="2097741" y="613186"/>
            <a:ext cx="2678654" cy="338554"/>
          </a:xfrm>
          <a:prstGeom prst="rect">
            <a:avLst/>
          </a:prstGeom>
          <a:noFill/>
        </p:spPr>
        <p:txBody>
          <a:bodyPr wrap="square" rtlCol="0">
            <a:spAutoFit/>
          </a:bodyPr>
          <a:lstStyle/>
          <a:p>
            <a:r>
              <a:rPr lang="en-US" sz="1600" dirty="0"/>
              <a:t>Figure 2.18a</a:t>
            </a:r>
          </a:p>
        </p:txBody>
      </p:sp>
    </p:spTree>
    <p:extLst>
      <p:ext uri="{BB962C8B-B14F-4D97-AF65-F5344CB8AC3E}">
        <p14:creationId xmlns:p14="http://schemas.microsoft.com/office/powerpoint/2010/main" val="2003301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53" t="41360" r="-1"/>
          <a:stretch/>
        </p:blipFill>
        <p:spPr>
          <a:xfrm>
            <a:off x="2604477" y="211161"/>
            <a:ext cx="10606313" cy="6196405"/>
          </a:xfrm>
        </p:spPr>
      </p:pic>
      <p:sp>
        <p:nvSpPr>
          <p:cNvPr id="5" name="TextBox 4"/>
          <p:cNvSpPr txBox="1"/>
          <p:nvPr/>
        </p:nvSpPr>
        <p:spPr>
          <a:xfrm>
            <a:off x="8702936" y="1312433"/>
            <a:ext cx="1893346" cy="338554"/>
          </a:xfrm>
          <a:prstGeom prst="rect">
            <a:avLst/>
          </a:prstGeom>
          <a:noFill/>
        </p:spPr>
        <p:txBody>
          <a:bodyPr wrap="square" rtlCol="0">
            <a:spAutoFit/>
          </a:bodyPr>
          <a:lstStyle/>
          <a:p>
            <a:r>
              <a:rPr lang="en-US" sz="1600" dirty="0"/>
              <a:t>Figure 2.18b</a:t>
            </a:r>
          </a:p>
        </p:txBody>
      </p:sp>
    </p:spTree>
    <p:extLst>
      <p:ext uri="{BB962C8B-B14F-4D97-AF65-F5344CB8AC3E}">
        <p14:creationId xmlns:p14="http://schemas.microsoft.com/office/powerpoint/2010/main" val="77252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0384" y="268307"/>
            <a:ext cx="1367118" cy="398668"/>
          </a:xfrm>
        </p:spPr>
        <p:txBody>
          <a:bodyPr>
            <a:normAutofit/>
          </a:bodyPr>
          <a:lstStyle/>
          <a:p>
            <a:r>
              <a:rPr lang="en-US" sz="1600" dirty="0"/>
              <a:t>Figure 2.13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98221" y="616311"/>
            <a:ext cx="10038279" cy="6241689"/>
          </a:xfrm>
        </p:spPr>
      </p:pic>
    </p:spTree>
    <p:extLst>
      <p:ext uri="{BB962C8B-B14F-4D97-AF65-F5344CB8AC3E}">
        <p14:creationId xmlns:p14="http://schemas.microsoft.com/office/powerpoint/2010/main" val="413544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570F-F781-1DFB-7DA1-40FE1F15794A}"/>
              </a:ext>
            </a:extLst>
          </p:cNvPr>
          <p:cNvSpPr>
            <a:spLocks noGrp="1"/>
          </p:cNvSpPr>
          <p:nvPr>
            <p:ph type="title"/>
          </p:nvPr>
        </p:nvSpPr>
        <p:spPr/>
        <p:txBody>
          <a:bodyPr/>
          <a:lstStyle/>
          <a:p>
            <a:r>
              <a:rPr lang="en-US" dirty="0"/>
              <a:t>Moon Phases</a:t>
            </a:r>
          </a:p>
        </p:txBody>
      </p:sp>
      <p:pic>
        <p:nvPicPr>
          <p:cNvPr id="4" name="Picture 8" descr="AST_02">
            <a:extLst>
              <a:ext uri="{FF2B5EF4-FFF2-40B4-BE49-F238E27FC236}">
                <a16:creationId xmlns:a16="http://schemas.microsoft.com/office/drawing/2014/main" id="{48A4C342-62EB-2098-B2DA-F3DF6926AB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9942" y="0"/>
            <a:ext cx="6386287" cy="6928475"/>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3921EC-C633-FBCC-AAC6-5AD5AC75960D}"/>
              </a:ext>
            </a:extLst>
          </p:cNvPr>
          <p:cNvSpPr txBox="1"/>
          <p:nvPr/>
        </p:nvSpPr>
        <p:spPr>
          <a:xfrm>
            <a:off x="1816100" y="1282701"/>
            <a:ext cx="1244600" cy="646331"/>
          </a:xfrm>
          <a:prstGeom prst="rect">
            <a:avLst/>
          </a:prstGeom>
          <a:noFill/>
        </p:spPr>
        <p:txBody>
          <a:bodyPr wrap="square" rtlCol="0">
            <a:spAutoFit/>
          </a:bodyPr>
          <a:lstStyle/>
          <a:p>
            <a:r>
              <a:rPr lang="en-US" dirty="0"/>
              <a:t>Figure</a:t>
            </a:r>
          </a:p>
          <a:p>
            <a:r>
              <a:rPr lang="en-US" dirty="0"/>
              <a:t>2.20</a:t>
            </a:r>
          </a:p>
        </p:txBody>
      </p:sp>
    </p:spTree>
    <p:extLst>
      <p:ext uri="{BB962C8B-B14F-4D97-AF65-F5344CB8AC3E}">
        <p14:creationId xmlns:p14="http://schemas.microsoft.com/office/powerpoint/2010/main" val="333896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9" y="494365"/>
            <a:ext cx="10515600" cy="5839199"/>
          </a:xfrm>
        </p:spPr>
        <p:txBody>
          <a:bodyPr/>
          <a:lstStyle/>
          <a:p>
            <a:pPr marL="0" indent="0">
              <a:buNone/>
            </a:pPr>
            <a:r>
              <a:rPr lang="en-US" sz="4000" i="1" dirty="0"/>
              <a:t>The known is finite, the unknown is infinite; intellectually we stand on an islet in the midst of an illimitable ocean of inexplicability.  Our business in every generation is to reclaim a little more land.</a:t>
            </a:r>
          </a:p>
          <a:p>
            <a:pPr marL="0" indent="0">
              <a:buNone/>
            </a:pPr>
            <a:r>
              <a:rPr lang="en-US" dirty="0"/>
              <a:t>						</a:t>
            </a:r>
          </a:p>
          <a:p>
            <a:pPr marL="0" indent="0">
              <a:buNone/>
            </a:pPr>
            <a:r>
              <a:rPr lang="en-US" dirty="0"/>
              <a:t>					THOMAS H. HUXLEY (1825 – 1895)</a:t>
            </a:r>
          </a:p>
        </p:txBody>
      </p:sp>
    </p:spTree>
    <p:extLst>
      <p:ext uri="{BB962C8B-B14F-4D97-AF65-F5344CB8AC3E}">
        <p14:creationId xmlns:p14="http://schemas.microsoft.com/office/powerpoint/2010/main" val="3746935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2762250" cy="768350"/>
          </a:xfrm>
        </p:spPr>
        <p:txBody>
          <a:bodyPr>
            <a:normAutofit fontScale="90000"/>
          </a:bodyPr>
          <a:lstStyle/>
          <a:p>
            <a:r>
              <a:rPr lang="en-US" sz="2800" dirty="0">
                <a:latin typeface="Bookman Old Style" panose="02050604050505020204" pitchFamily="18" charset="0"/>
              </a:rPr>
              <a:t>Geometry of a Solar Eclipse</a:t>
            </a:r>
            <a:br>
              <a:rPr lang="en-US" sz="2800" dirty="0">
                <a:latin typeface="Bookman Old Style" panose="02050604050505020204" pitchFamily="18" charset="0"/>
              </a:rPr>
            </a:br>
            <a:r>
              <a:rPr lang="en-US" sz="1200" dirty="0">
                <a:latin typeface="Bookman Old Style" panose="02050604050505020204" pitchFamily="18" charset="0"/>
              </a:rPr>
              <a:t>Freedman </a:t>
            </a:r>
            <a:r>
              <a:rPr lang="en-US" sz="1200" i="1" dirty="0">
                <a:latin typeface="Bookman Old Style" panose="02050604050505020204" pitchFamily="18" charset="0"/>
              </a:rPr>
              <a:t>Universe</a:t>
            </a:r>
            <a:endParaRPr lang="en-US" sz="2800" i="1" dirty="0">
              <a:latin typeface="Bookman Old Style" panose="0205060405050502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8775" y="189006"/>
            <a:ext cx="6334125" cy="6654261"/>
          </a:xfrm>
        </p:spPr>
      </p:pic>
    </p:spTree>
    <p:extLst>
      <p:ext uri="{BB962C8B-B14F-4D97-AF65-F5344CB8AC3E}">
        <p14:creationId xmlns:p14="http://schemas.microsoft.com/office/powerpoint/2010/main" val="893674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5D34B-E514-9DD0-1A53-9A254CE21F0A}"/>
              </a:ext>
            </a:extLst>
          </p:cNvPr>
          <p:cNvSpPr>
            <a:spLocks noGrp="1"/>
          </p:cNvSpPr>
          <p:nvPr>
            <p:ph type="title"/>
          </p:nvPr>
        </p:nvSpPr>
        <p:spPr>
          <a:xfrm>
            <a:off x="838200" y="365125"/>
            <a:ext cx="1699260" cy="1325563"/>
          </a:xfrm>
        </p:spPr>
        <p:txBody>
          <a:bodyPr>
            <a:normAutofit fontScale="90000"/>
          </a:bodyPr>
          <a:lstStyle/>
          <a:p>
            <a:r>
              <a:rPr lang="en-US" dirty="0"/>
              <a:t>Lunar Eclipse</a:t>
            </a:r>
          </a:p>
        </p:txBody>
      </p:sp>
      <p:pic>
        <p:nvPicPr>
          <p:cNvPr id="1026" name="Picture 2" descr="See the source image">
            <a:extLst>
              <a:ext uri="{FF2B5EF4-FFF2-40B4-BE49-F238E27FC236}">
                <a16:creationId xmlns:a16="http://schemas.microsoft.com/office/drawing/2014/main" id="{FBE05170-B5A4-C4FA-B2F5-33456D08B7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3487" y="0"/>
            <a:ext cx="961851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618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743200" y="381000"/>
            <a:ext cx="6705600" cy="647700"/>
          </a:xfrm>
        </p:spPr>
        <p:txBody>
          <a:bodyPr/>
          <a:lstStyle/>
          <a:p>
            <a:r>
              <a:rPr lang="en-US" sz="2800" dirty="0"/>
              <a:t>Conditions for Eclipses       </a:t>
            </a:r>
            <a:r>
              <a:rPr lang="en-US" sz="1200" dirty="0"/>
              <a:t>Freedman   </a:t>
            </a:r>
            <a:r>
              <a:rPr lang="en-US" sz="1200" i="1" dirty="0"/>
              <a:t>Universe</a:t>
            </a:r>
            <a:endParaRPr lang="en-US" sz="2800" i="1" dirty="0"/>
          </a:p>
        </p:txBody>
      </p:sp>
      <p:pic>
        <p:nvPicPr>
          <p:cNvPr id="4100" name="Picture 4" descr="Univ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159" y="854492"/>
            <a:ext cx="10504316" cy="600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44968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2650"/>
          </a:xfrm>
        </p:spPr>
        <p:txBody>
          <a:bodyPr>
            <a:normAutofit/>
          </a:bodyPr>
          <a:lstStyle/>
          <a:p>
            <a:r>
              <a:rPr lang="en-US" sz="2800" dirty="0">
                <a:latin typeface="Bookman Old Style" panose="02050604050505020204" pitchFamily="18" charset="0"/>
              </a:rPr>
              <a:t>Baily’s Beads During a Total Solar Eclipse</a:t>
            </a:r>
          </a:p>
        </p:txBody>
      </p:sp>
      <p:pic>
        <p:nvPicPr>
          <p:cNvPr id="7" name="Content Placeholder 6"/>
          <p:cNvPicPr>
            <a:picLocks noGrp="1" noChangeAspect="1"/>
          </p:cNvPicPr>
          <p:nvPr>
            <p:ph idx="1"/>
          </p:nvPr>
        </p:nvPicPr>
        <p:blipFill>
          <a:blip r:embed="rId2"/>
          <a:stretch>
            <a:fillRect/>
          </a:stretch>
        </p:blipFill>
        <p:spPr>
          <a:xfrm>
            <a:off x="714375" y="1325338"/>
            <a:ext cx="9772649" cy="5422035"/>
          </a:xfrm>
          <a:prstGeom prst="rect">
            <a:avLst/>
          </a:prstGeom>
        </p:spPr>
      </p:pic>
    </p:spTree>
    <p:extLst>
      <p:ext uri="{BB962C8B-B14F-4D97-AF65-F5344CB8AC3E}">
        <p14:creationId xmlns:p14="http://schemas.microsoft.com/office/powerpoint/2010/main" val="42147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8B70-8CAB-A92C-6F39-C46114C68848}"/>
              </a:ext>
            </a:extLst>
          </p:cNvPr>
          <p:cNvSpPr>
            <a:spLocks noGrp="1"/>
          </p:cNvSpPr>
          <p:nvPr>
            <p:ph type="title"/>
          </p:nvPr>
        </p:nvSpPr>
        <p:spPr/>
        <p:txBody>
          <a:bodyPr/>
          <a:lstStyle/>
          <a:p>
            <a:r>
              <a:rPr lang="en-US" dirty="0"/>
              <a:t>The Sky from the North Pole</a:t>
            </a:r>
          </a:p>
        </p:txBody>
      </p:sp>
      <p:sp>
        <p:nvSpPr>
          <p:cNvPr id="3" name="Content Placeholder 2">
            <a:extLst>
              <a:ext uri="{FF2B5EF4-FFF2-40B4-BE49-F238E27FC236}">
                <a16:creationId xmlns:a16="http://schemas.microsoft.com/office/drawing/2014/main" id="{7EC94297-6B28-8993-0D12-AF6E6EF96E07}"/>
              </a:ext>
            </a:extLst>
          </p:cNvPr>
          <p:cNvSpPr>
            <a:spLocks noGrp="1"/>
          </p:cNvSpPr>
          <p:nvPr>
            <p:ph idx="1"/>
          </p:nvPr>
        </p:nvSpPr>
        <p:spPr/>
        <p:txBody>
          <a:bodyPr/>
          <a:lstStyle/>
          <a:p>
            <a:pPr marL="0" indent="0">
              <a:buNone/>
            </a:pPr>
            <a:r>
              <a:rPr lang="en-US" dirty="0"/>
              <a:t>Figure 2.8a</a:t>
            </a:r>
          </a:p>
        </p:txBody>
      </p:sp>
      <p:pic>
        <p:nvPicPr>
          <p:cNvPr id="4" name="Picture 8" descr="AST_02">
            <a:extLst>
              <a:ext uri="{FF2B5EF4-FFF2-40B4-BE49-F238E27FC236}">
                <a16:creationId xmlns:a16="http://schemas.microsoft.com/office/drawing/2014/main" id="{687AE10D-E7F6-2144-936A-1BAF26D265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7914" y="2900363"/>
            <a:ext cx="7343775" cy="3656012"/>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260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5213-E59F-3F52-1067-EDABCCD6AF5C}"/>
              </a:ext>
            </a:extLst>
          </p:cNvPr>
          <p:cNvSpPr>
            <a:spLocks noGrp="1"/>
          </p:cNvSpPr>
          <p:nvPr>
            <p:ph type="title"/>
          </p:nvPr>
        </p:nvSpPr>
        <p:spPr/>
        <p:txBody>
          <a:bodyPr/>
          <a:lstStyle/>
          <a:p>
            <a:r>
              <a:rPr lang="en-US" dirty="0"/>
              <a:t>The Sky from the Equator</a:t>
            </a:r>
          </a:p>
        </p:txBody>
      </p:sp>
      <p:sp>
        <p:nvSpPr>
          <p:cNvPr id="3" name="Content Placeholder 2">
            <a:extLst>
              <a:ext uri="{FF2B5EF4-FFF2-40B4-BE49-F238E27FC236}">
                <a16:creationId xmlns:a16="http://schemas.microsoft.com/office/drawing/2014/main" id="{D861AF1E-F762-CA7A-8325-EE974B4BF8D6}"/>
              </a:ext>
            </a:extLst>
          </p:cNvPr>
          <p:cNvSpPr>
            <a:spLocks noGrp="1"/>
          </p:cNvSpPr>
          <p:nvPr>
            <p:ph idx="1"/>
          </p:nvPr>
        </p:nvSpPr>
        <p:spPr/>
        <p:txBody>
          <a:bodyPr/>
          <a:lstStyle/>
          <a:p>
            <a:r>
              <a:rPr lang="en-US" dirty="0"/>
              <a:t>Figure 2.8c</a:t>
            </a:r>
          </a:p>
        </p:txBody>
      </p:sp>
      <p:pic>
        <p:nvPicPr>
          <p:cNvPr id="4" name="Picture 9" descr="astro_figure">
            <a:extLst>
              <a:ext uri="{FF2B5EF4-FFF2-40B4-BE49-F238E27FC236}">
                <a16:creationId xmlns:a16="http://schemas.microsoft.com/office/drawing/2014/main" id="{6C1A5EFD-E96A-03EB-4245-2C9703CEC6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0075" y="3436938"/>
            <a:ext cx="8464550"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89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7CAE4-1079-9A72-7939-431006704DF3}"/>
              </a:ext>
            </a:extLst>
          </p:cNvPr>
          <p:cNvSpPr>
            <a:spLocks noGrp="1"/>
          </p:cNvSpPr>
          <p:nvPr>
            <p:ph type="title"/>
          </p:nvPr>
        </p:nvSpPr>
        <p:spPr/>
        <p:txBody>
          <a:bodyPr/>
          <a:lstStyle/>
          <a:p>
            <a:r>
              <a:rPr lang="en-US" dirty="0"/>
              <a:t>The Sky from 30 degrees North Latitude</a:t>
            </a:r>
          </a:p>
        </p:txBody>
      </p:sp>
      <p:sp>
        <p:nvSpPr>
          <p:cNvPr id="3" name="Content Placeholder 2">
            <a:extLst>
              <a:ext uri="{FF2B5EF4-FFF2-40B4-BE49-F238E27FC236}">
                <a16:creationId xmlns:a16="http://schemas.microsoft.com/office/drawing/2014/main" id="{F641B9CC-F3B0-8A84-058E-98C53A53CF79}"/>
              </a:ext>
            </a:extLst>
          </p:cNvPr>
          <p:cNvSpPr>
            <a:spLocks noGrp="1"/>
          </p:cNvSpPr>
          <p:nvPr>
            <p:ph idx="1"/>
          </p:nvPr>
        </p:nvSpPr>
        <p:spPr/>
        <p:txBody>
          <a:bodyPr/>
          <a:lstStyle/>
          <a:p>
            <a:r>
              <a:rPr lang="en-US" dirty="0"/>
              <a:t>Figure 2.8 b</a:t>
            </a:r>
          </a:p>
        </p:txBody>
      </p:sp>
      <p:pic>
        <p:nvPicPr>
          <p:cNvPr id="4" name="Picture 9" descr="astro_figure">
            <a:extLst>
              <a:ext uri="{FF2B5EF4-FFF2-40B4-BE49-F238E27FC236}">
                <a16:creationId xmlns:a16="http://schemas.microsoft.com/office/drawing/2014/main" id="{5CCAC436-193A-BDFF-2AEF-4A96D8E9AA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4200" y="3389314"/>
            <a:ext cx="8555038" cy="29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703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730" y="548153"/>
            <a:ext cx="10515600" cy="5919881"/>
          </a:xfrm>
        </p:spPr>
        <p:txBody>
          <a:bodyPr/>
          <a:lstStyle/>
          <a:p>
            <a:pPr marL="0" indent="0">
              <a:buNone/>
            </a:pPr>
            <a:r>
              <a:rPr lang="en-US" dirty="0"/>
              <a:t>What path would a star take if you observe it rising from 40</a:t>
            </a:r>
            <a:r>
              <a:rPr lang="en-US" dirty="0">
                <a:sym typeface="Symbol" panose="05050102010706020507" pitchFamily="18" charset="2"/>
              </a:rPr>
              <a:t> south latitude?</a:t>
            </a:r>
          </a:p>
          <a:p>
            <a:pPr marL="0" indent="0">
              <a:buNone/>
            </a:pPr>
            <a:endParaRPr lang="en-US" dirty="0">
              <a:sym typeface="Symbol" panose="05050102010706020507" pitchFamily="18" charset="2"/>
            </a:endParaRPr>
          </a:p>
          <a:p>
            <a:pPr marL="0" indent="0">
              <a:buNone/>
            </a:pPr>
            <a:r>
              <a:rPr lang="en-US" dirty="0">
                <a:sym typeface="Symbol" panose="05050102010706020507" pitchFamily="18" charset="2"/>
              </a:rPr>
              <a:t>a)					b)				c)</a:t>
            </a:r>
          </a:p>
          <a:p>
            <a:pPr marL="0" indent="0">
              <a:buNone/>
            </a:pPr>
            <a:endParaRPr lang="en-US" dirty="0">
              <a:sym typeface="Symbol" panose="05050102010706020507" pitchFamily="18" charset="2"/>
            </a:endParaRPr>
          </a:p>
          <a:p>
            <a:pPr marL="0" indent="0">
              <a:buNone/>
            </a:pPr>
            <a:endParaRPr lang="en-US" dirty="0">
              <a:sym typeface="Symbol" panose="05050102010706020507" pitchFamily="18" charset="2"/>
            </a:endParaRPr>
          </a:p>
          <a:p>
            <a:pPr marL="0" indent="0">
              <a:buNone/>
            </a:pPr>
            <a:endParaRPr lang="en-US" dirty="0">
              <a:sym typeface="Symbol" panose="05050102010706020507" pitchFamily="18" charset="2"/>
            </a:endParaRPr>
          </a:p>
          <a:p>
            <a:pPr marL="0" indent="0">
              <a:buNone/>
            </a:pPr>
            <a:endParaRPr lang="en-US" dirty="0"/>
          </a:p>
        </p:txBody>
      </p:sp>
      <p:cxnSp>
        <p:nvCxnSpPr>
          <p:cNvPr id="5" name="Straight Connector 4"/>
          <p:cNvCxnSpPr/>
          <p:nvPr/>
        </p:nvCxnSpPr>
        <p:spPr>
          <a:xfrm>
            <a:off x="1519518" y="4343400"/>
            <a:ext cx="1882588" cy="26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127812" y="4334435"/>
            <a:ext cx="1882588" cy="26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58518" y="4347882"/>
            <a:ext cx="1882588" cy="2689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129554" y="3361765"/>
            <a:ext cx="1317811" cy="9547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136776" y="3065929"/>
            <a:ext cx="995085" cy="12909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802906" y="3321424"/>
            <a:ext cx="1223682" cy="10219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2433918" y="2662518"/>
            <a:ext cx="26894" cy="1680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6082554" y="2707342"/>
            <a:ext cx="26894" cy="16808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9753601" y="2693895"/>
            <a:ext cx="26894" cy="168088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53989" y="2958353"/>
            <a:ext cx="511679" cy="369332"/>
          </a:xfrm>
          <a:prstGeom prst="rect">
            <a:avLst/>
          </a:prstGeom>
          <a:noFill/>
        </p:spPr>
        <p:txBody>
          <a:bodyPr wrap="none" rtlCol="0">
            <a:spAutoFit/>
          </a:bodyPr>
          <a:lstStyle/>
          <a:p>
            <a:r>
              <a:rPr lang="en-US" dirty="0"/>
              <a:t>50</a:t>
            </a:r>
            <a:r>
              <a:rPr lang="en-US" dirty="0">
                <a:sym typeface="Symbol" panose="05050102010706020507" pitchFamily="18" charset="2"/>
              </a:rPr>
              <a:t></a:t>
            </a:r>
            <a:endParaRPr lang="en-US" dirty="0"/>
          </a:p>
        </p:txBody>
      </p:sp>
      <p:sp>
        <p:nvSpPr>
          <p:cNvPr id="24" name="TextBox 23"/>
          <p:cNvSpPr txBox="1"/>
          <p:nvPr/>
        </p:nvSpPr>
        <p:spPr>
          <a:xfrm>
            <a:off x="10062883" y="3016623"/>
            <a:ext cx="511679" cy="369332"/>
          </a:xfrm>
          <a:prstGeom prst="rect">
            <a:avLst/>
          </a:prstGeom>
          <a:noFill/>
        </p:spPr>
        <p:txBody>
          <a:bodyPr wrap="none" rtlCol="0">
            <a:spAutoFit/>
          </a:bodyPr>
          <a:lstStyle/>
          <a:p>
            <a:r>
              <a:rPr lang="en-US" dirty="0"/>
              <a:t>50</a:t>
            </a:r>
            <a:r>
              <a:rPr lang="en-US" dirty="0">
                <a:sym typeface="Symbol" panose="05050102010706020507" pitchFamily="18" charset="2"/>
              </a:rPr>
              <a:t></a:t>
            </a:r>
            <a:endParaRPr lang="en-US" dirty="0"/>
          </a:p>
        </p:txBody>
      </p:sp>
      <p:sp>
        <p:nvSpPr>
          <p:cNvPr id="25" name="TextBox 24"/>
          <p:cNvSpPr txBox="1"/>
          <p:nvPr/>
        </p:nvSpPr>
        <p:spPr>
          <a:xfrm>
            <a:off x="5396753" y="2909047"/>
            <a:ext cx="511679" cy="369332"/>
          </a:xfrm>
          <a:prstGeom prst="rect">
            <a:avLst/>
          </a:prstGeom>
          <a:noFill/>
        </p:spPr>
        <p:txBody>
          <a:bodyPr wrap="none" rtlCol="0">
            <a:spAutoFit/>
          </a:bodyPr>
          <a:lstStyle/>
          <a:p>
            <a:r>
              <a:rPr lang="en-US" dirty="0"/>
              <a:t>40</a:t>
            </a:r>
            <a:r>
              <a:rPr lang="en-US" dirty="0">
                <a:sym typeface="Symbol" panose="05050102010706020507" pitchFamily="18" charset="2"/>
              </a:rPr>
              <a:t></a:t>
            </a:r>
            <a:endParaRPr lang="en-US" dirty="0"/>
          </a:p>
        </p:txBody>
      </p:sp>
    </p:spTree>
    <p:extLst>
      <p:ext uri="{BB962C8B-B14F-4D97-AF65-F5344CB8AC3E}">
        <p14:creationId xmlns:p14="http://schemas.microsoft.com/office/powerpoint/2010/main" val="161446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4070" y="669177"/>
            <a:ext cx="10515600" cy="5718175"/>
          </a:xfrm>
        </p:spPr>
        <p:txBody>
          <a:bodyPr/>
          <a:lstStyle/>
          <a:p>
            <a:pPr marL="0" indent="0">
              <a:buNone/>
            </a:pPr>
            <a:r>
              <a:rPr lang="en-US" dirty="0"/>
              <a:t>Consider these last two examples:  the pattern made by stellar motions when viewed from different latitudes and the rising angles made with the horizon when viewed from different latitudes.  Suppose Earth is stationary and the stellar motions </a:t>
            </a:r>
            <a:r>
              <a:rPr lang="en-US" u="sng" dirty="0"/>
              <a:t>are</a:t>
            </a:r>
            <a:r>
              <a:rPr lang="en-US" dirty="0"/>
              <a:t> caused by the rotation of the Celestial Sphere containing the stars and the Sun.  Will these two examples look the same in this case as they do when caused by Earth’s rotation?</a:t>
            </a:r>
          </a:p>
          <a:p>
            <a:pPr marL="514350" indent="-514350">
              <a:buAutoNum type="alphaLcParenR"/>
            </a:pPr>
            <a:r>
              <a:rPr lang="en-US" dirty="0"/>
              <a:t>Neither will look the same.</a:t>
            </a:r>
          </a:p>
          <a:p>
            <a:pPr marL="514350" indent="-514350">
              <a:buAutoNum type="alphaLcParenR" startAt="2"/>
            </a:pPr>
            <a:r>
              <a:rPr lang="en-US" dirty="0"/>
              <a:t>Stellar motions will look the same; rising angles will not.</a:t>
            </a:r>
          </a:p>
          <a:p>
            <a:pPr marL="514350" indent="-514350">
              <a:buAutoNum type="alphaLcParenR" startAt="3"/>
            </a:pPr>
            <a:r>
              <a:rPr lang="en-US" dirty="0"/>
              <a:t>Rising angles will look the same; stellar motions will not.</a:t>
            </a:r>
          </a:p>
          <a:p>
            <a:pPr marL="514350" indent="-514350">
              <a:buAutoNum type="alphaLcParenR" startAt="4"/>
            </a:pPr>
            <a:r>
              <a:rPr lang="en-US" dirty="0"/>
              <a:t>Both will look the same.</a:t>
            </a:r>
          </a:p>
          <a:p>
            <a:pPr marL="0" indent="0">
              <a:buNone/>
            </a:pPr>
            <a:endParaRPr lang="en-US" dirty="0"/>
          </a:p>
        </p:txBody>
      </p:sp>
    </p:spTree>
    <p:extLst>
      <p:ext uri="{BB962C8B-B14F-4D97-AF65-F5344CB8AC3E}">
        <p14:creationId xmlns:p14="http://schemas.microsoft.com/office/powerpoint/2010/main" val="287445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238" y="474807"/>
            <a:ext cx="7505125" cy="6262090"/>
          </a:xfrm>
        </p:spPr>
      </p:pic>
    </p:spTree>
    <p:extLst>
      <p:ext uri="{BB962C8B-B14F-4D97-AF65-F5344CB8AC3E}">
        <p14:creationId xmlns:p14="http://schemas.microsoft.com/office/powerpoint/2010/main" val="14137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1981200" y="304801"/>
            <a:ext cx="8229600" cy="5821363"/>
          </a:xfrm>
        </p:spPr>
        <p:txBody>
          <a:bodyPr/>
          <a:lstStyle/>
          <a:p>
            <a:pPr marL="609600" indent="-609600">
              <a:buNone/>
            </a:pPr>
            <a:r>
              <a:rPr lang="en-US" altLang="en-US" sz="2400" dirty="0"/>
              <a:t>If you were to stand on Earth’s equator and throw a ball </a:t>
            </a:r>
            <a:r>
              <a:rPr lang="en-US" altLang="en-US" sz="2400" i="1" dirty="0"/>
              <a:t>due east</a:t>
            </a:r>
            <a:r>
              <a:rPr lang="en-US" altLang="en-US" sz="2400" dirty="0"/>
              <a:t>, the Coriolis Effect would result in</a:t>
            </a:r>
          </a:p>
          <a:p>
            <a:pPr marL="609600" indent="-609600">
              <a:buNone/>
            </a:pPr>
            <a:endParaRPr lang="en-US" altLang="en-US" sz="2400" dirty="0"/>
          </a:p>
          <a:p>
            <a:pPr marL="609600" indent="-609600">
              <a:buFontTx/>
              <a:buAutoNum type="arabicParenR"/>
            </a:pPr>
            <a:r>
              <a:rPr lang="en-US" altLang="en-US" sz="2400" dirty="0"/>
              <a:t>a northward deflection.</a:t>
            </a:r>
          </a:p>
          <a:p>
            <a:pPr marL="609600" indent="-609600">
              <a:buFontTx/>
              <a:buAutoNum type="arabicParenR"/>
            </a:pPr>
            <a:endParaRPr lang="en-US" altLang="en-US" sz="2400" dirty="0"/>
          </a:p>
          <a:p>
            <a:pPr marL="609600" indent="-609600">
              <a:buFontTx/>
              <a:buAutoNum type="arabicParenR" startAt="2"/>
            </a:pPr>
            <a:r>
              <a:rPr lang="en-US" altLang="en-US" sz="2400" dirty="0"/>
              <a:t>a southward deflection.</a:t>
            </a:r>
          </a:p>
          <a:p>
            <a:pPr marL="609600" indent="-609600">
              <a:buFontTx/>
              <a:buAutoNum type="arabicParenR" startAt="2"/>
            </a:pPr>
            <a:endParaRPr lang="en-US" altLang="en-US" sz="2400" dirty="0"/>
          </a:p>
          <a:p>
            <a:pPr marL="609600" indent="-609600">
              <a:buFontTx/>
              <a:buAutoNum type="arabicParenR" startAt="3"/>
            </a:pPr>
            <a:r>
              <a:rPr lang="en-US" altLang="en-US" sz="2400" dirty="0"/>
              <a:t>no deflection at all.</a:t>
            </a:r>
          </a:p>
          <a:p>
            <a:pPr marL="609600" indent="-609600">
              <a:buFontTx/>
              <a:buAutoNum type="arabicParenR" startAt="3"/>
            </a:pPr>
            <a:endParaRPr lang="en-US" altLang="en-US" sz="2400" dirty="0"/>
          </a:p>
          <a:p>
            <a:pPr marL="609600" indent="-609600">
              <a:buNone/>
            </a:pPr>
            <a:r>
              <a:rPr lang="en-US" altLang="en-US" sz="2400" dirty="0"/>
              <a:t>4)	a westward deflection, i.e. the ball would slow down.</a:t>
            </a:r>
          </a:p>
        </p:txBody>
      </p:sp>
    </p:spTree>
    <p:extLst>
      <p:ext uri="{BB962C8B-B14F-4D97-AF65-F5344CB8AC3E}">
        <p14:creationId xmlns:p14="http://schemas.microsoft.com/office/powerpoint/2010/main" val="2128301757"/>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17413</TotalTime>
  <Words>405</Words>
  <Application>Microsoft Office PowerPoint</Application>
  <PresentationFormat>Widescreen</PresentationFormat>
  <Paragraphs>54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Bookman Old Style</vt:lpstr>
      <vt:lpstr>Calibri</vt:lpstr>
      <vt:lpstr>Calibri Light</vt:lpstr>
      <vt:lpstr>Office Theme</vt:lpstr>
      <vt:lpstr>CHAPTERS 1 &amp; 2</vt:lpstr>
      <vt:lpstr>PowerPoint Presentation</vt:lpstr>
      <vt:lpstr>The Sky from the North Pole</vt:lpstr>
      <vt:lpstr>The Sky from the Equator</vt:lpstr>
      <vt:lpstr>The Sky from 30 degrees North Latitude</vt:lpstr>
      <vt:lpstr>PowerPoint Presentation</vt:lpstr>
      <vt:lpstr>PowerPoint Presentation</vt:lpstr>
      <vt:lpstr>PowerPoint Presentation</vt:lpstr>
      <vt:lpstr>PowerPoint Presentation</vt:lpstr>
      <vt:lpstr>The Ecliptic</vt:lpstr>
      <vt:lpstr>PowerPoint Presentation</vt:lpstr>
      <vt:lpstr>Tropics and Circles</vt:lpstr>
      <vt:lpstr>PowerPoint Presentation</vt:lpstr>
      <vt:lpstr>PowerPoint Presentation</vt:lpstr>
      <vt:lpstr>PowerPoint Presentation</vt:lpstr>
      <vt:lpstr>PowerPoint Presentation</vt:lpstr>
      <vt:lpstr>PowerPoint Presentation</vt:lpstr>
      <vt:lpstr>Figure 2.13 </vt:lpstr>
      <vt:lpstr>Moon Phases</vt:lpstr>
      <vt:lpstr>Geometry of a Solar Eclipse Freedman Universe</vt:lpstr>
      <vt:lpstr>Lunar Eclipse</vt:lpstr>
      <vt:lpstr>Conditions for Eclipses       Freedman   Universe</vt:lpstr>
      <vt:lpstr>Baily’s Beads During a Total Solar Eclipse</vt:lpstr>
    </vt:vector>
  </TitlesOfParts>
  <Company>Towson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Krause, Thomas</dc:creator>
  <cp:lastModifiedBy>Krause, Thomas O.</cp:lastModifiedBy>
  <cp:revision>28</cp:revision>
  <dcterms:created xsi:type="dcterms:W3CDTF">2018-08-28T19:00:04Z</dcterms:created>
  <dcterms:modified xsi:type="dcterms:W3CDTF">2022-08-28T21:07:01Z</dcterms:modified>
</cp:coreProperties>
</file>